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0e287c178d1f495c"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5"/>
  </p:notesMasterIdLst>
  <p:sldIdLst>
    <p:sldId id="1183" r:id="rId2"/>
    <p:sldId id="1184" r:id="rId3"/>
    <p:sldId id="1186" r:id="rId4"/>
    <p:sldId id="1189" r:id="rId5"/>
    <p:sldId id="1190" r:id="rId6"/>
    <p:sldId id="1192" r:id="rId7"/>
    <p:sldId id="1195" r:id="rId8"/>
    <p:sldId id="1194" r:id="rId9"/>
    <p:sldId id="1196" r:id="rId10"/>
    <p:sldId id="1197" r:id="rId11"/>
    <p:sldId id="1199" r:id="rId12"/>
    <p:sldId id="1202" r:id="rId13"/>
    <p:sldId id="12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ng Nguyễn" initials="TN" lastIdx="1" clrIdx="0">
    <p:extLst>
      <p:ext uri="{19B8F6BF-5375-455C-9EA6-DF929625EA0E}">
        <p15:presenceInfo xmlns:p15="http://schemas.microsoft.com/office/powerpoint/2012/main" userId="Trung Nguyễn" providerId="None"/>
      </p:ext>
    </p:extLst>
  </p:cmAuthor>
  <p:cmAuthor id="2" name="Nhung" initials="Nhung" lastIdx="2" clrIdx="1">
    <p:extLst>
      <p:ext uri="{19B8F6BF-5375-455C-9EA6-DF929625EA0E}">
        <p15:presenceInfo xmlns:p15="http://schemas.microsoft.com/office/powerpoint/2012/main" userId="Nh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48"/>
    <a:srgbClr val="0000FF"/>
    <a:srgbClr val="FFFF00"/>
    <a:srgbClr val="07C7FF"/>
    <a:srgbClr val="724030"/>
    <a:srgbClr val="2C2C2C"/>
    <a:srgbClr val="FCDFF8"/>
    <a:srgbClr val="25D8F9"/>
    <a:srgbClr val="00CEF9"/>
    <a:srgbClr val="00D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70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F6EF2-9A05-443C-B1F0-FCEF70AA0582}" type="datetimeFigureOut">
              <a:rPr lang="en-US" smtClean="0"/>
              <a:t>6/2/2023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76475-910F-406D-89C5-CEDC2BFD3037}" type="slidenum">
              <a:rPr lang="en-US" smtClean="0"/>
              <a:t>‹#›</a:t>
            </a:fld>
            <a:endParaRPr lang="en-US"/>
          </a:p>
        </p:txBody>
      </p:sp>
    </p:spTree>
    <p:extLst>
      <p:ext uri="{BB962C8B-B14F-4D97-AF65-F5344CB8AC3E}">
        <p14:creationId xmlns:p14="http://schemas.microsoft.com/office/powerpoint/2010/main" val="379703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srgbClr val="3F3F3F">
                    <a:tint val="75000"/>
                  </a:srgbClr>
                </a:solidFill>
              </a:rPr>
              <a:pPr/>
              <a:t>6/2/2023</a:t>
            </a:fld>
            <a:endParaRPr lang="en-US">
              <a:solidFill>
                <a:srgbClr val="3F3F3F">
                  <a:tint val="75000"/>
                </a:srgb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59260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70DFAE-58B0-47BA-BD11-53F2931789AF}" type="datetimeFigureOut">
              <a:rPr lang="en-US" smtClean="0">
                <a:solidFill>
                  <a:srgbClr val="3F3F3F">
                    <a:tint val="75000"/>
                  </a:srgbClr>
                </a:solidFill>
              </a:rPr>
              <a:pPr/>
              <a:t>6/2/2023</a:t>
            </a:fld>
            <a:endParaRPr lang="en-US">
              <a:solidFill>
                <a:srgbClr val="3F3F3F">
                  <a:tint val="75000"/>
                </a:srgbClr>
              </a:solidFill>
            </a:endParaRPr>
          </a:p>
        </p:txBody>
      </p:sp>
      <p:sp>
        <p:nvSpPr>
          <p:cNvPr id="6" name="Footer Placeholder 5"/>
          <p:cNvSpPr>
            <a:spLocks noGrp="1"/>
          </p:cNvSpPr>
          <p:nvPr>
            <p:ph type="ftr" sz="quarter" idx="11"/>
          </p:nvPr>
        </p:nvSpPr>
        <p:spPr/>
        <p:txBody>
          <a:bodyPr/>
          <a:lstStyle/>
          <a:p>
            <a:endParaRPr lang="en-US">
              <a:solidFill>
                <a:srgbClr val="3F3F3F">
                  <a:tint val="75000"/>
                </a:srgb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366096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srgbClr val="3F3F3F">
                    <a:tint val="75000"/>
                  </a:srgbClr>
                </a:solidFill>
              </a:rPr>
              <a:pPr/>
              <a:t>6/2/2023</a:t>
            </a:fld>
            <a:endParaRPr lang="en-US">
              <a:solidFill>
                <a:srgbClr val="3F3F3F">
                  <a:tint val="75000"/>
                </a:srgb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17971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srgbClr val="3F3F3F">
                    <a:tint val="75000"/>
                  </a:srgbClr>
                </a:solidFill>
              </a:rPr>
              <a:pPr/>
              <a:t>6/2/2023</a:t>
            </a:fld>
            <a:endParaRPr lang="en-US">
              <a:solidFill>
                <a:srgbClr val="3F3F3F">
                  <a:tint val="75000"/>
                </a:srgbClr>
              </a:solidFill>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276678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srgbClr val="3F3F3F">
                    <a:tint val="75000"/>
                  </a:srgbClr>
                </a:solidFill>
              </a:rPr>
              <a:pPr/>
              <a:t>6/2/2023</a:t>
            </a:fld>
            <a:endParaRPr lang="en-US">
              <a:solidFill>
                <a:srgbClr val="3F3F3F">
                  <a:tint val="75000"/>
                </a:srgbClr>
              </a:solidFill>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374365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srgbClr val="3F3F3F">
                    <a:tint val="75000"/>
                  </a:srgbClr>
                </a:solidFill>
              </a:rPr>
              <a:pPr/>
              <a:t>6/2/2023</a:t>
            </a:fld>
            <a:endParaRPr lang="en-US">
              <a:solidFill>
                <a:srgbClr val="3F3F3F">
                  <a:tint val="75000"/>
                </a:srgbClr>
              </a:solidFill>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345042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srgbClr val="3F3F3F">
                    <a:tint val="75000"/>
                  </a:srgbClr>
                </a:solidFill>
              </a:rPr>
              <a:pPr/>
              <a:t>2023/6/2</a:t>
            </a:fld>
            <a:endParaRPr lang="zh-CN" altLang="en-US">
              <a:solidFill>
                <a:srgbClr val="3F3F3F">
                  <a:tint val="75000"/>
                </a:srgbClr>
              </a:solidFill>
            </a:endParaRPr>
          </a:p>
        </p:txBody>
      </p:sp>
      <p:sp>
        <p:nvSpPr>
          <p:cNvPr id="3" name="Footer Placeholder 2"/>
          <p:cNvSpPr>
            <a:spLocks noGrp="1"/>
          </p:cNvSpPr>
          <p:nvPr>
            <p:ph type="ftr" sz="quarter" idx="11"/>
          </p:nvPr>
        </p:nvSpPr>
        <p:spPr/>
        <p:txBody>
          <a:bodyPr/>
          <a:lstStyle/>
          <a:p>
            <a:endParaRPr lang="zh-CN" altLang="en-US">
              <a:solidFill>
                <a:srgbClr val="3F3F3F">
                  <a:tint val="75000"/>
                </a:srgb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7303629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5"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81"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F3F3F"/>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8138831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solidFill>
                  <a:srgbClr val="3F3F3F">
                    <a:tint val="75000"/>
                  </a:srgbClr>
                </a:solidFill>
              </a:rPr>
              <a:pPr/>
              <a:t>2023/6/2</a:t>
            </a:fld>
            <a:endParaRPr kumimoji="1" lang="zh-CN" altLang="en-US">
              <a:solidFill>
                <a:srgbClr val="3F3F3F">
                  <a:tint val="75000"/>
                </a:srgbClr>
              </a:solidFill>
            </a:endParaRPr>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solidFill>
                <a:srgbClr val="3F3F3F">
                  <a:tint val="75000"/>
                </a:srgbClr>
              </a:solidFill>
            </a:endParaRPr>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solidFill>
                  <a:srgbClr val="3F3F3F">
                    <a:tint val="75000"/>
                  </a:srgbClr>
                </a:solidFill>
              </a:rPr>
              <a:pPr/>
              <a:t>‹#›</a:t>
            </a:fld>
            <a:endParaRPr kumimoji="1" lang="zh-CN" altLang="en-US">
              <a:solidFill>
                <a:srgbClr val="3F3F3F">
                  <a:tint val="75000"/>
                </a:srgbClr>
              </a:solidFill>
            </a:endParaRPr>
          </a:p>
        </p:txBody>
      </p:sp>
    </p:spTree>
    <p:extLst>
      <p:ext uri="{BB962C8B-B14F-4D97-AF65-F5344CB8AC3E}">
        <p14:creationId xmlns:p14="http://schemas.microsoft.com/office/powerpoint/2010/main" val="5893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0"/>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solidFill>
                <a:srgbClr val="3F3F3F">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3F3F3F">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789D2DFB-6888-49DE-BBED-F98EA851CECB}" type="slidenum">
              <a:rPr lang="en-US">
                <a:solidFill>
                  <a:srgbClr val="3F3F3F">
                    <a:tint val="75000"/>
                  </a:srgbClr>
                </a:solidFill>
              </a:rPr>
              <a:pPr>
                <a:defRPr/>
              </a:pPr>
              <a:t>‹#›</a:t>
            </a:fld>
            <a:endParaRPr lang="en-US">
              <a:solidFill>
                <a:srgbClr val="3F3F3F">
                  <a:tint val="75000"/>
                </a:srgbClr>
              </a:solidFill>
            </a:endParaRPr>
          </a:p>
        </p:txBody>
      </p:sp>
    </p:spTree>
    <p:extLst>
      <p:ext uri="{BB962C8B-B14F-4D97-AF65-F5344CB8AC3E}">
        <p14:creationId xmlns:p14="http://schemas.microsoft.com/office/powerpoint/2010/main" val="285933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solidFill>
                  <a:srgbClr val="3F3F3F">
                    <a:tint val="75000"/>
                  </a:srgbClr>
                </a:solidFill>
              </a:rPr>
              <a:pPr/>
              <a:t>6/2/2023</a:t>
            </a:fld>
            <a:endParaRPr lang="en-US">
              <a:solidFill>
                <a:srgbClr val="3F3F3F">
                  <a:tint val="75000"/>
                </a:srgbClr>
              </a:solidFill>
            </a:endParaRPr>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F3F3F">
                  <a:tint val="75000"/>
                </a:srgbClr>
              </a:solidFill>
            </a:endParaRPr>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2732777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8.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0.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80.png"/><Relationship Id="rId9" Type="http://schemas.openxmlformats.org/officeDocument/2006/relationships/image" Target="../media/image83.png"/><Relationship Id="rId14" Type="http://schemas.openxmlformats.org/officeDocument/2006/relationships/image" Target="../media/image8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68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7.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6.png"/><Relationship Id="rId7" Type="http://schemas.openxmlformats.org/officeDocument/2006/relationships/image" Target="../media/image64.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5.png"/><Relationship Id="rId7" Type="http://schemas.openxmlformats.org/officeDocument/2006/relationships/image" Target="../media/image75.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8.png"/><Relationship Id="rId9"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50544" y="243840"/>
            <a:ext cx="10266096" cy="3901440"/>
          </a:xfrm>
          <a:prstGeom prst="rect">
            <a:avLst/>
          </a:prstGeom>
        </p:spPr>
      </p:pic>
      <p:sp>
        <p:nvSpPr>
          <p:cNvPr id="5" name="Rectangle: Rounded Corners 32">
            <a:extLst>
              <a:ext uri="{FF2B5EF4-FFF2-40B4-BE49-F238E27FC236}">
                <a16:creationId xmlns:a16="http://schemas.microsoft.com/office/drawing/2014/main" id="{6C594E9B-84A2-4B6B-BA4E-EBCA2886E382}"/>
              </a:ext>
            </a:extLst>
          </p:cNvPr>
          <p:cNvSpPr/>
          <p:nvPr/>
        </p:nvSpPr>
        <p:spPr>
          <a:xfrm>
            <a:off x="304800" y="4234509"/>
            <a:ext cx="11750040" cy="269969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dirty="0">
                <a:solidFill>
                  <a:schemeClr val="tx1"/>
                </a:solidFill>
                <a:latin typeface="Times New Roman" pitchFamily="18" charset="0"/>
                <a:cs typeface="Times New Roman" pitchFamily="18" charset="0"/>
              </a:rPr>
              <a:t>Có hai xã ở cùng một bên bờ sông Lam. Các kĩ sư muốn bắc một cây cầu qua sông Lam cho người dân hai xã. Để thuận lợi cho người dân đi lại, các kĩ sư cần phải chọn vị trí của cây cầu sao cho tổng khoảng cách từ hai xã đến chân cầu là nhỏ nhất.Em hãy đề xuất phương án của mình?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Text Box 131"/>
          <p:cNvSpPr txBox="1"/>
          <p:nvPr/>
        </p:nvSpPr>
        <p:spPr>
          <a:xfrm>
            <a:off x="8763000" y="3667125"/>
            <a:ext cx="2392680" cy="41719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i="1" dirty="0" err="1">
                <a:solidFill>
                  <a:srgbClr val="FF0000"/>
                </a:solidFill>
                <a:effectLst/>
                <a:latin typeface="Times New Roman"/>
                <a:ea typeface="Times New Roman"/>
              </a:rPr>
              <a:t>Sông</a:t>
            </a:r>
            <a:r>
              <a:rPr lang="en-US" i="1" dirty="0">
                <a:solidFill>
                  <a:srgbClr val="FF0000"/>
                </a:solidFill>
                <a:effectLst/>
                <a:latin typeface="Times New Roman"/>
                <a:ea typeface="Times New Roman"/>
              </a:rPr>
              <a:t> Lam- </a:t>
            </a:r>
            <a:r>
              <a:rPr lang="en-US" i="1" dirty="0" err="1">
                <a:solidFill>
                  <a:srgbClr val="FF0000"/>
                </a:solidFill>
                <a:effectLst/>
                <a:latin typeface="Times New Roman"/>
                <a:ea typeface="Times New Roman"/>
              </a:rPr>
              <a:t>Nghệ</a:t>
            </a:r>
            <a:r>
              <a:rPr lang="en-US" i="1" dirty="0">
                <a:solidFill>
                  <a:srgbClr val="FF0000"/>
                </a:solidFill>
                <a:effectLst/>
                <a:latin typeface="Times New Roman"/>
                <a:ea typeface="Times New Roman"/>
              </a:rPr>
              <a:t> An</a:t>
            </a:r>
            <a:endParaRPr lang="vi-VN" dirty="0">
              <a:solidFill>
                <a:srgbClr val="FF0000"/>
              </a:solidFill>
              <a:effectLst/>
              <a:latin typeface="Times New Roman"/>
              <a:ea typeface="Times New Roman"/>
            </a:endParaRPr>
          </a:p>
        </p:txBody>
      </p:sp>
    </p:spTree>
    <p:extLst>
      <p:ext uri="{BB962C8B-B14F-4D97-AF65-F5344CB8AC3E}">
        <p14:creationId xmlns:p14="http://schemas.microsoft.com/office/powerpoint/2010/main" val="283845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4"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2" y="-253408"/>
            <a:ext cx="12192000" cy="8423246"/>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94" y="504406"/>
            <a:ext cx="5538702" cy="256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1172760069"/>
              </p:ext>
            </p:extLst>
          </p:nvPr>
        </p:nvGraphicFramePr>
        <p:xfrm>
          <a:off x="5817683" y="439716"/>
          <a:ext cx="6265889" cy="2308485"/>
        </p:xfrm>
        <a:graphic>
          <a:graphicData uri="http://schemas.openxmlformats.org/drawingml/2006/table">
            <a:tbl>
              <a:tblPr firstRow="1" bandRow="1">
                <a:tableStyleId>{5940675A-B579-460E-94D1-54222C63F5DA}</a:tableStyleId>
              </a:tblPr>
              <a:tblGrid>
                <a:gridCol w="809469">
                  <a:extLst>
                    <a:ext uri="{9D8B030D-6E8A-4147-A177-3AD203B41FA5}">
                      <a16:colId xmlns:a16="http://schemas.microsoft.com/office/drawing/2014/main" val="20000"/>
                    </a:ext>
                  </a:extLst>
                </a:gridCol>
                <a:gridCol w="5456420">
                  <a:extLst>
                    <a:ext uri="{9D8B030D-6E8A-4147-A177-3AD203B41FA5}">
                      <a16:colId xmlns:a16="http://schemas.microsoft.com/office/drawing/2014/main" val="20001"/>
                    </a:ext>
                  </a:extLst>
                </a:gridCol>
              </a:tblGrid>
              <a:tr h="1484026">
                <a:tc>
                  <a:txBody>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GT</a:t>
                      </a:r>
                      <a:endParaRPr lang="en-GB" sz="2800" dirty="0">
                        <a:latin typeface="Times New Roman" pitchFamily="18" charset="0"/>
                        <a:cs typeface="Times New Roman" pitchFamily="18" charset="0"/>
                      </a:endParaRPr>
                    </a:p>
                  </a:txBody>
                  <a:tcPr>
                    <a:lnL w="12700" cmpd="sng">
                      <a:noFill/>
                    </a:lnL>
                    <a:lnT w="12700" cmpd="sng">
                      <a:noFill/>
                    </a:lnT>
                  </a:tcPr>
                </a:tc>
                <a:tc>
                  <a:txBody>
                    <a:bodyPr/>
                    <a:lstStyle/>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T w="12700" cmpd="sng">
                      <a:noFill/>
                    </a:lnT>
                  </a:tcPr>
                </a:tc>
                <a:extLst>
                  <a:ext uri="{0D108BD9-81ED-4DB2-BD59-A6C34878D82A}">
                    <a16:rowId xmlns:a16="http://schemas.microsoft.com/office/drawing/2014/main" val="10000"/>
                  </a:ext>
                </a:extLst>
              </a:tr>
              <a:tr h="824459">
                <a:tc>
                  <a:txBody>
                    <a:bodyPr/>
                    <a:lstStyle/>
                    <a:p>
                      <a:r>
                        <a:rPr lang="en-US" sz="2800" dirty="0">
                          <a:latin typeface="Times New Roman" pitchFamily="18" charset="0"/>
                          <a:cs typeface="Times New Roman" pitchFamily="18" charset="0"/>
                        </a:rPr>
                        <a:t>KL</a:t>
                      </a:r>
                      <a:endParaRPr lang="en-GB" sz="2800" dirty="0">
                        <a:latin typeface="Times New Roman" pitchFamily="18" charset="0"/>
                        <a:cs typeface="Times New Roman" pitchFamily="18" charset="0"/>
                      </a:endParaRPr>
                    </a:p>
                  </a:txBody>
                  <a:tcPr>
                    <a:lnL w="12700" cmpd="sng">
                      <a:noFill/>
                    </a:lnL>
                    <a:lnB w="12700" cmpd="sng">
                      <a:noFill/>
                    </a:lnB>
                  </a:tcPr>
                </a:tc>
                <a:tc>
                  <a:txBody>
                    <a:bodyPr/>
                    <a:lstStyle/>
                    <a:p>
                      <a:endParaRPr lang="en-GB" sz="2800" dirty="0">
                        <a:latin typeface="Times New Roman" pitchFamily="18" charset="0"/>
                        <a:cs typeface="Times New Roman" pitchFamily="18" charset="0"/>
                      </a:endParaRPr>
                    </a:p>
                  </a:txBody>
                  <a:tcPr>
                    <a:lnR w="12700" cmpd="sng">
                      <a:noFill/>
                    </a:lnR>
                    <a:lnB w="12700" cmpd="sng">
                      <a:noFill/>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6818895" y="541826"/>
                <a:ext cx="1694503"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𝐴</m:t>
                    </m:r>
                    <m:r>
                      <a:rPr lang="en-US" sz="2800" b="0" i="1" smtClean="0">
                        <a:latin typeface="Cambria Math"/>
                        <a:ea typeface="Cambria Math" panose="02040503050406030204" pitchFamily="18" charset="0"/>
                        <a:cs typeface="Times New Roman" panose="02020603050405020304" pitchFamily="18" charset="0"/>
                      </a:rPr>
                      <m:t>𝐷</m:t>
                    </m:r>
                    <m:r>
                      <a:rPr lang="en-US" sz="2800" b="0" i="1" smtClean="0">
                        <a:latin typeface="Cambria Math"/>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𝐵𝐶</m:t>
                    </m:r>
                  </m:oMath>
                </a14:m>
                <a:r>
                  <a:rPr lang="nl-NL" sz="2800" dirty="0">
                    <a:latin typeface="Times New Roman" pitchFamily="18" charset="0"/>
                    <a:cs typeface="Times New Roman" pitchFamily="18" charset="0"/>
                  </a:rPr>
                  <a:t> </a:t>
                </a:r>
                <a:endParaRPr lang="vi-VN" sz="2800" dirty="0"/>
              </a:p>
            </p:txBody>
          </p:sp>
        </mc:Choice>
        <mc:Fallback xmlns="">
          <p:sp>
            <p:nvSpPr>
              <p:cNvPr id="10" name="Rectangle 9"/>
              <p:cNvSpPr>
                <a:spLocks noRot="1" noChangeAspect="1" noMove="1" noResize="1" noEditPoints="1" noAdjustHandles="1" noChangeArrowheads="1" noChangeShapeType="1" noTextEdit="1"/>
              </p:cNvSpPr>
              <p:nvPr/>
            </p:nvSpPr>
            <p:spPr>
              <a:xfrm>
                <a:off x="6818895" y="541826"/>
                <a:ext cx="1694503" cy="523220"/>
              </a:xfrm>
              <a:prstGeom prst="rect">
                <a:avLst/>
              </a:prstGeom>
              <a:blipFill rotWithShape="1">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818895" y="1065047"/>
                <a:ext cx="5296905" cy="537776"/>
              </a:xfrm>
              <a:prstGeom prst="rect">
                <a:avLst/>
              </a:prstGeom>
            </p:spPr>
            <p:txBody>
              <a:bodyPr wrap="square">
                <a:spAutoFit/>
              </a:bodyPr>
              <a:lstStyle/>
              <a:p>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𝐶</m:t>
                        </m:r>
                      </m:e>
                    </m:acc>
                    <m:r>
                      <a:rPr lang="en-US" sz="2800" b="0" i="1" smtClean="0">
                        <a:latin typeface="Cambria Math"/>
                        <a:cs typeface="Times New Roman" panose="02020603050405020304" pitchFamily="18" charset="0"/>
                      </a:rPr>
                      <m:t>=90</m:t>
                    </m:r>
                    <m:r>
                      <a:rPr lang="en-US" sz="2800" b="0" i="1" smtClean="0">
                        <a:latin typeface="Cambria Math"/>
                        <a:ea typeface="Cambria Math"/>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𝐷</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𝐻</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oMath>
                </a14:m>
                <a:endParaRPr lang="vi-VN" sz="2800" dirty="0"/>
              </a:p>
            </p:txBody>
          </p:sp>
        </mc:Choice>
        <mc:Fallback xmlns="">
          <p:sp>
            <p:nvSpPr>
              <p:cNvPr id="11" name="Rectangle 10"/>
              <p:cNvSpPr>
                <a:spLocks noRot="1" noChangeAspect="1" noMove="1" noResize="1" noEditPoints="1" noAdjustHandles="1" noChangeArrowheads="1" noChangeShapeType="1" noTextEdit="1"/>
              </p:cNvSpPr>
              <p:nvPr/>
            </p:nvSpPr>
            <p:spPr>
              <a:xfrm>
                <a:off x="6818895" y="1065047"/>
                <a:ext cx="5296905" cy="537776"/>
              </a:xfrm>
              <a:prstGeom prst="rect">
                <a:avLst/>
              </a:prstGeom>
              <a:blipFill rotWithShape="1">
                <a:blip r:embed="rId5"/>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03655" y="1894782"/>
                <a:ext cx="1830437" cy="523220"/>
              </a:xfrm>
              <a:prstGeom prst="rect">
                <a:avLst/>
              </a:prstGeom>
            </p:spPr>
            <p:txBody>
              <a:bodyPr wrap="none">
                <a:spAutoFit/>
              </a:bodyPr>
              <a:lstStyle/>
              <a:p>
                <a14:m>
                  <m:oMath xmlns:m="http://schemas.openxmlformats.org/officeDocument/2006/math">
                    <m:r>
                      <a:rPr lang="en-US" sz="2800" i="1" smtClean="0">
                        <a:latin typeface="Cambria Math"/>
                        <a:ea typeface="Cambria Math" panose="02040503050406030204" pitchFamily="18" charset="0"/>
                        <a:cs typeface="Times New Roman" panose="02020603050405020304" pitchFamily="18" charset="0"/>
                      </a:rPr>
                      <m:t>𝑎</m:t>
                    </m:r>
                    <m:r>
                      <a:rPr lang="en-US" sz="2800" i="1" smtClean="0">
                        <a:latin typeface="Cambria Math"/>
                        <a:ea typeface="Cambria Math" panose="02040503050406030204" pitchFamily="18" charset="0"/>
                        <a:cs typeface="Times New Roman" panose="02020603050405020304" pitchFamily="18" charset="0"/>
                      </a:rPr>
                      <m:t>) </m:t>
                    </m:r>
                    <m:r>
                      <a:rPr lang="en-US" sz="2800" b="0" i="1" smtClean="0">
                        <a:latin typeface="Cambria Math"/>
                        <a:ea typeface="Cambria Math" panose="02040503050406030204" pitchFamily="18" charset="0"/>
                        <a:cs typeface="Times New Roman" panose="02020603050405020304" pitchFamily="18" charset="0"/>
                      </a:rPr>
                      <m:t>𝐼𝐴</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𝐼𝐵</m:t>
                    </m:r>
                    <m:r>
                      <a:rPr lang="en-US" sz="2800" i="1">
                        <a:latin typeface="Cambria Math"/>
                        <a:ea typeface="Cambria Math" panose="02040503050406030204" pitchFamily="18" charset="0"/>
                        <a:cs typeface="Times New Roman" panose="02020603050405020304" pitchFamily="18" charset="0"/>
                      </a:rPr>
                      <m:t> </m:t>
                    </m:r>
                  </m:oMath>
                </a14:m>
                <a:endParaRPr lang="vi-VN"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803655" y="1894782"/>
                <a:ext cx="1830437" cy="523220"/>
              </a:xfrm>
              <a:prstGeom prst="rect">
                <a:avLst/>
              </a:prstGeom>
              <a:blipFill rotWithShape="1">
                <a:blip r:embed="rId6"/>
                <a:stretch>
                  <a:fillRect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765442" y="2330020"/>
                <a:ext cx="4737964" cy="5372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cs typeface="Times New Roman" panose="02020603050405020304" pitchFamily="18" charset="0"/>
                        </a:rPr>
                        <m:t>𝑏</m:t>
                      </m:r>
                      <m:r>
                        <a:rPr lang="en-US" sz="2800" i="1">
                          <a:latin typeface="Cambria Math"/>
                          <a:cs typeface="Times New Roman" panose="02020603050405020304" pitchFamily="18" charset="0"/>
                        </a:rPr>
                        <m:t>)</m:t>
                      </m:r>
                      <m:r>
                        <a:rPr lang="en-US" sz="2800" i="1">
                          <a:latin typeface="Cambria Math"/>
                          <a:cs typeface="Times New Roman" panose="02020603050405020304" pitchFamily="18" charset="0"/>
                        </a:rPr>
                        <m:t>𝐼𝐻</m:t>
                      </m:r>
                      <m:r>
                        <a:rPr lang="en-US" sz="2800" i="1">
                          <a:latin typeface="Cambria Math" panose="02040503050406030204" pitchFamily="18" charset="0"/>
                          <a:cs typeface="Times New Roman" panose="02020603050405020304" pitchFamily="18" charset="0"/>
                        </a:rPr>
                        <m:t> </m:t>
                      </m:r>
                      <m:r>
                        <m:rPr>
                          <m:sty m:val="p"/>
                        </m:rPr>
                        <a:rPr lang="en-US" sz="2800">
                          <a:latin typeface="Cambria Math"/>
                          <a:cs typeface="Times New Roman" panose="02020603050405020304" pitchFamily="18" charset="0"/>
                        </a:rPr>
                        <m:t>l</m:t>
                      </m:r>
                      <m:r>
                        <m:rPr>
                          <m:nor/>
                        </m:rPr>
                        <a:rPr lang="nl-NL" sz="2800" dirty="0">
                          <a:latin typeface="Times New Roman" pitchFamily="18" charset="0"/>
                          <a:cs typeface="Times New Roman" pitchFamily="18" charset="0"/>
                        </a:rPr>
                        <m:t>à </m:t>
                      </m:r>
                      <m:r>
                        <m:rPr>
                          <m:nor/>
                        </m:rPr>
                        <a:rPr lang="nl-NL" sz="2800" dirty="0">
                          <a:latin typeface="Times New Roman" pitchFamily="18" charset="0"/>
                          <a:cs typeface="Times New Roman" pitchFamily="18" charset="0"/>
                        </a:rPr>
                        <m:t>tia</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ph</m:t>
                      </m:r>
                      <m:r>
                        <m:rPr>
                          <m:nor/>
                        </m:rPr>
                        <a:rPr lang="nl-NL" sz="2800" dirty="0">
                          <a:latin typeface="Times New Roman" pitchFamily="18" charset="0"/>
                          <a:cs typeface="Times New Roman" pitchFamily="18" charset="0"/>
                        </a:rPr>
                        <m:t>â</m:t>
                      </m:r>
                      <m:r>
                        <m:rPr>
                          <m:nor/>
                        </m:rPr>
                        <a:rPr lang="nl-NL" sz="2800" dirty="0">
                          <a:latin typeface="Times New Roman" pitchFamily="18" charset="0"/>
                          <a:cs typeface="Times New Roman" pitchFamily="18" charset="0"/>
                        </a:rPr>
                        <m:t>n</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gi</m:t>
                      </m:r>
                      <m:r>
                        <m:rPr>
                          <m:nor/>
                        </m:rPr>
                        <a:rPr lang="nl-NL" sz="2800" dirty="0">
                          <a:latin typeface="Times New Roman" pitchFamily="18" charset="0"/>
                          <a:cs typeface="Times New Roman" pitchFamily="18" charset="0"/>
                        </a:rPr>
                        <m:t>á</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ủ</m:t>
                      </m:r>
                      <m:r>
                        <m:rPr>
                          <m:nor/>
                        </m:rPr>
                        <a:rPr lang="nl-NL" sz="2800" dirty="0">
                          <a:latin typeface="Times New Roman" pitchFamily="18" charset="0"/>
                          <a:cs typeface="Times New Roman" pitchFamily="18" charset="0"/>
                        </a:rPr>
                        <m:t>a</m:t>
                      </m:r>
                      <m:r>
                        <m:rPr>
                          <m:nor/>
                        </m:rPr>
                        <a:rPr lang="nl-NL"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𝐴</m:t>
                          </m:r>
                          <m:r>
                            <a:rPr lang="en-US" sz="2800" i="1">
                              <a:latin typeface="Cambria Math"/>
                              <a:cs typeface="Times New Roman" panose="02020603050405020304" pitchFamily="18" charset="0"/>
                            </a:rPr>
                            <m:t>𝐼</m:t>
                          </m:r>
                          <m:r>
                            <a:rPr lang="en-US" sz="2800" i="1">
                              <a:latin typeface="Cambria Math" panose="02040503050406030204" pitchFamily="18" charset="0"/>
                              <a:cs typeface="Times New Roman" panose="02020603050405020304" pitchFamily="18" charset="0"/>
                            </a:rPr>
                            <m:t>𝐵</m:t>
                          </m:r>
                        </m:e>
                      </m:acc>
                      <m:r>
                        <a:rPr lang="en-US" sz="2800" i="1">
                          <a:latin typeface="Cambria Math"/>
                          <a:cs typeface="Times New Roman" panose="02020603050405020304" pitchFamily="18" charset="0"/>
                        </a:rPr>
                        <m:t>.</m:t>
                      </m:r>
                    </m:oMath>
                  </m:oMathPara>
                </a14:m>
                <a:endParaRPr lang="vi-VN" sz="2800" dirty="0">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765442" y="2330020"/>
                <a:ext cx="4737964" cy="537263"/>
              </a:xfrm>
              <a:prstGeom prst="rect">
                <a:avLst/>
              </a:prstGeom>
              <a:blipFill rotWithShape="1">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7B04C16-2908-4EDD-9452-3E99EE79B856}"/>
                  </a:ext>
                </a:extLst>
              </p:cNvPr>
              <p:cNvSpPr txBox="1"/>
              <p:nvPr/>
            </p:nvSpPr>
            <p:spPr>
              <a:xfrm>
                <a:off x="167014" y="2983126"/>
                <a:ext cx="11720186" cy="2692212"/>
              </a:xfrm>
              <a:prstGeom prst="rect">
                <a:avLst/>
              </a:prstGeom>
              <a:solidFill>
                <a:schemeClr val="accent5">
                  <a:lumMod val="20000"/>
                  <a:lumOff val="80000"/>
                </a:schemeClr>
              </a:solidFill>
              <a:ln>
                <a:noFill/>
              </a:ln>
            </p:spPr>
            <p:txBody>
              <a:bodyPr wrap="square" rtlCol="0">
                <a:spAutoFit/>
              </a:bodyPr>
              <a:lstStyle/>
              <a:p>
                <a:r>
                  <a:rPr lang="en-US" sz="2800" dirty="0">
                    <a:latin typeface="Times New Roman" pitchFamily="18" charset="0"/>
                    <a:cs typeface="Times New Roman" pitchFamily="18" charset="0"/>
                  </a:rPr>
                  <a:t>b)</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14:m>
                  <m:oMath xmlns:m="http://schemas.openxmlformats.org/officeDocument/2006/math">
                    <m:r>
                      <a:rPr lang="en-US" sz="2800" b="0" i="1" smtClean="0">
                        <a:latin typeface="Cambria Math"/>
                        <a:cs typeface="Times New Roman" panose="02020603050405020304" pitchFamily="18" charset="0"/>
                      </a:rPr>
                      <m:t>𝐼</m:t>
                    </m:r>
                    <m:r>
                      <a:rPr lang="en-US" sz="2800" i="1">
                        <a:latin typeface="Cambria Math"/>
                        <a:cs typeface="Times New Roman" panose="02020603050405020304" pitchFamily="18" charset="0"/>
                      </a:rPr>
                      <m:t>𝐷</m:t>
                    </m:r>
                    <m:r>
                      <a:rPr lang="en-US" sz="2800" i="1">
                        <a:latin typeface="Cambria Math" panose="02040503050406030204" pitchFamily="18" charset="0"/>
                        <a:cs typeface="Times New Roman" panose="02020603050405020304" pitchFamily="18" charset="0"/>
                      </a:rPr>
                      <m:t>=</m:t>
                    </m:r>
                    <m:r>
                      <a:rPr lang="en-US" sz="2800" b="0" i="1" smtClean="0">
                        <a:latin typeface="Cambria Math"/>
                        <a:cs typeface="Times New Roman" panose="02020603050405020304" pitchFamily="18" charset="0"/>
                      </a:rPr>
                      <m:t>𝐼</m:t>
                    </m:r>
                    <m:r>
                      <a:rPr lang="en-US" sz="2800" i="1">
                        <a:latin typeface="Cambria Math"/>
                        <a:cs typeface="Times New Roman" panose="02020603050405020304" pitchFamily="18" charset="0"/>
                      </a:rPr>
                      <m:t>𝐶</m:t>
                    </m:r>
                  </m:oMath>
                </a14:m>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cs typeface="Times New Roman" panose="02020603050405020304" pitchFamily="18" charset="0"/>
                      </a:rPr>
                      <m:t>𝐼</m:t>
                    </m:r>
                    <m:r>
                      <a:rPr lang="en-US" sz="2800" b="0" i="1" smtClean="0">
                        <a:latin typeface="Cambria Math"/>
                        <a:cs typeface="Times New Roman" panose="02020603050405020304" pitchFamily="18" charset="0"/>
                      </a:rPr>
                      <m:t>𝐵</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𝐼</m:t>
                    </m:r>
                    <m:r>
                      <a:rPr lang="en-US" sz="2800" b="0" i="1" smtClean="0">
                        <a:latin typeface="Cambria Math"/>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cmt</a:t>
                </a:r>
                <a:r>
                  <a:rPr lang="en-US" sz="2800" dirty="0">
                    <a:latin typeface="Times New Roman" pitchFamily="18" charset="0"/>
                    <a:cs typeface="Times New Roman" pitchFamily="18" charset="0"/>
                  </a:rPr>
                  <a:t>)</a:t>
                </a:r>
              </a:p>
              <a:p>
                <a:pPr/>
                <a14:m>
                  <m:oMathPara xmlns:m="http://schemas.openxmlformats.org/officeDocument/2006/math">
                    <m:oMathParaPr>
                      <m:jc m:val="left"/>
                    </m:oMathParaPr>
                    <m:oMath xmlns:m="http://schemas.openxmlformats.org/officeDocument/2006/math">
                      <m:r>
                        <a:rPr lang="en-US" sz="2800" b="0" i="1" smtClean="0">
                          <a:latin typeface="Cambria Math"/>
                          <a:cs typeface="Times New Roman" panose="02020603050405020304" pitchFamily="18" charset="0"/>
                        </a:rPr>
                        <m:t>⇒</m:t>
                      </m:r>
                      <m:r>
                        <a:rPr lang="en-US" sz="2800" i="1">
                          <a:latin typeface="Cambria Math"/>
                          <a:cs typeface="Times New Roman" panose="02020603050405020304" pitchFamily="18" charset="0"/>
                        </a:rPr>
                        <m:t>𝐼𝐷</m:t>
                      </m:r>
                      <m:r>
                        <a:rPr lang="en-US" sz="2800" b="0" i="1" smtClean="0">
                          <a:latin typeface="Cambria Math"/>
                          <a:cs typeface="Times New Roman" panose="02020603050405020304" pitchFamily="18" charset="0"/>
                        </a:rPr>
                        <m:t>+</m:t>
                      </m:r>
                      <m:r>
                        <a:rPr lang="en-US" sz="2800" b="0" i="1" smtClean="0">
                          <a:latin typeface="Cambria Math"/>
                          <a:cs typeface="Times New Roman" panose="02020603050405020304" pitchFamily="18" charset="0"/>
                        </a:rPr>
                        <m:t>𝐼𝐵</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𝐼𝐶</m:t>
                      </m:r>
                      <m:r>
                        <a:rPr lang="en-US" sz="2800" b="0" i="1" smtClean="0">
                          <a:latin typeface="Cambria Math"/>
                          <a:cs typeface="Times New Roman" panose="02020603050405020304" pitchFamily="18" charset="0"/>
                        </a:rPr>
                        <m:t>+</m:t>
                      </m:r>
                      <m:r>
                        <a:rPr lang="en-US" sz="2800" b="0" i="1" smtClean="0">
                          <a:latin typeface="Cambria Math"/>
                          <a:cs typeface="Times New Roman" panose="02020603050405020304" pitchFamily="18" charset="0"/>
                        </a:rPr>
                        <m:t>𝐼𝐴</m:t>
                      </m:r>
                      <m:r>
                        <a:rPr lang="en-US" sz="2800" b="0" i="1" smtClean="0">
                          <a:latin typeface="Cambria Math"/>
                          <a:cs typeface="Times New Roman" panose="02020603050405020304" pitchFamily="18" charset="0"/>
                        </a:rPr>
                        <m:t>⇒</m:t>
                      </m:r>
                      <m:r>
                        <a:rPr lang="en-US" sz="2800" b="0" i="1" smtClean="0">
                          <a:latin typeface="Cambria Math"/>
                          <a:cs typeface="Times New Roman" panose="02020603050405020304" pitchFamily="18" charset="0"/>
                        </a:rPr>
                        <m:t>𝐷𝐵</m:t>
                      </m:r>
                      <m:r>
                        <a:rPr lang="en-US" sz="2800" i="1">
                          <a:latin typeface="Cambria Math" panose="02040503050406030204" pitchFamily="18" charset="0"/>
                          <a:cs typeface="Times New Roman" panose="02020603050405020304" pitchFamily="18" charset="0"/>
                        </a:rPr>
                        <m:t>=</m:t>
                      </m:r>
                      <m:r>
                        <a:rPr lang="en-US" sz="2800" b="0" i="1" smtClean="0">
                          <a:latin typeface="Cambria Math"/>
                          <a:cs typeface="Times New Roman" panose="02020603050405020304" pitchFamily="18" charset="0"/>
                        </a:rPr>
                        <m:t>𝐶𝐴</m:t>
                      </m:r>
                      <m:r>
                        <m:rPr>
                          <m:nor/>
                        </m:rPr>
                        <a:rPr lang="en-US" sz="2800" dirty="0">
                          <a:latin typeface="Times New Roman" panose="02020603050405020304" pitchFamily="18" charset="0"/>
                          <a:cs typeface="Times New Roman" panose="02020603050405020304" pitchFamily="18" charset="0"/>
                        </a:rPr>
                        <m:t> </m:t>
                      </m:r>
                    </m:oMath>
                  </m:oMathPara>
                </a14:m>
                <a:endParaRPr lang="vi-VN" sz="2800" dirty="0">
                  <a:latin typeface="Times New Roman" pitchFamily="18" charset="0"/>
                  <a:cs typeface="Times New Roman" pitchFamily="18" charset="0"/>
                </a:endParaRPr>
              </a:p>
              <a:p>
                <a:r>
                  <a:rPr lang="en-US" sz="2800" dirty="0" err="1">
                    <a:latin typeface="Times New Roman" panose="02020603050405020304" pitchFamily="18" charset="0"/>
                    <a:cs typeface="Times New Roman" panose="02020603050405020304" pitchFamily="18" charset="0"/>
                  </a:rPr>
                  <a:t>Xét</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𝐴𝐷𝐵</m:t>
                    </m:r>
                    <m:r>
                      <a:rPr lang="en-US" sz="2800" b="0" i="1" smtClean="0">
                        <a:latin typeface="Cambria Math"/>
                        <a:ea typeface="Cambria Math" panose="02040503050406030204" pitchFamily="18" charset="0"/>
                        <a:cs typeface="Times New Roman" panose="02020603050405020304" pitchFamily="18" charset="0"/>
                      </a:rPr>
                      <m:t> </m:t>
                    </m:r>
                    <m:r>
                      <m:rPr>
                        <m:nor/>
                      </m:rPr>
                      <a:rPr lang="en-US" sz="2800" b="0" i="0" smtClean="0">
                        <a:latin typeface="Times New Roman" pitchFamily="18" charset="0"/>
                        <a:ea typeface="Cambria Math" panose="02040503050406030204" pitchFamily="18" charset="0"/>
                        <a:cs typeface="Times New Roman" pitchFamily="18" charset="0"/>
                      </a:rPr>
                      <m:t>v</m:t>
                    </m:r>
                    <m:r>
                      <m:rPr>
                        <m:nor/>
                      </m:rPr>
                      <a:rPr lang="en-US" sz="2800" b="0" i="0" smtClean="0">
                        <a:latin typeface="Times New Roman" pitchFamily="18" charset="0"/>
                        <a:ea typeface="Cambria Math" panose="02040503050406030204" pitchFamily="18" charset="0"/>
                        <a:cs typeface="Times New Roman" pitchFamily="18" charset="0"/>
                      </a:rPr>
                      <m:t>à</m:t>
                    </m:r>
                    <m:r>
                      <a:rPr lang="en-US" sz="2800" b="0" i="1" smtClean="0">
                        <a:latin typeface="Cambria Math"/>
                        <a:ea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𝐵𝐶𝐴</m:t>
                    </m:r>
                    <m:r>
                      <m:rPr>
                        <m:nor/>
                      </m:rPr>
                      <a:rPr lang="en-US" sz="2800" dirty="0">
                        <a:latin typeface="Times New Roman" panose="020206030504050203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𝐷</m:t>
                        </m:r>
                      </m:e>
                    </m:acc>
                    <m:r>
                      <a:rPr lang="en-US" sz="2800" i="1">
                        <a:latin typeface="Cambria Math"/>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𝐶</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r>
                      <a:rPr lang="en-US" sz="2800">
                        <a:latin typeface="Cambria Math"/>
                        <a:ea typeface="Cambria Math"/>
                        <a:cs typeface="Times New Roman" panose="02020603050405020304" pitchFamily="18" charset="0"/>
                      </a:rPr>
                      <m:t>)</m:t>
                    </m:r>
                  </m:oMath>
                </a14:m>
                <a:endParaRPr lang="en-US" sz="2800" dirty="0">
                  <a:latin typeface="Times New Roman" panose="02020603050405020304" pitchFamily="18" charset="0"/>
                  <a:cs typeface="Times New Roman" panose="02020603050405020304" pitchFamily="18" charset="0"/>
                </a:endParaRPr>
              </a:p>
              <a:p>
                <a14:m>
                  <m:oMath xmlns:m="http://schemas.openxmlformats.org/officeDocument/2006/math">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ạ</m:t>
                    </m:r>
                    <m:r>
                      <m:rPr>
                        <m:nor/>
                      </m:rPr>
                      <a:rPr lang="en-US" sz="2800">
                        <a:latin typeface="Times New Roman" pitchFamily="18" charset="0"/>
                        <a:cs typeface="Times New Roman" pitchFamily="18" charset="0"/>
                      </a:rPr>
                      <m:t>nh</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g</m:t>
                    </m:r>
                    <m:r>
                      <m:rPr>
                        <m:nor/>
                      </m:rPr>
                      <a:rPr lang="en-US" sz="2800">
                        <a:latin typeface="Times New Roman" pitchFamily="18" charset="0"/>
                        <a:cs typeface="Times New Roman" pitchFamily="18" charset="0"/>
                      </a:rPr>
                      <m:t>ó</m:t>
                    </m:r>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vu</m:t>
                    </m:r>
                    <m:r>
                      <m:rPr>
                        <m:nor/>
                      </m:rPr>
                      <a:rPr lang="en-US" sz="2800">
                        <a:latin typeface="Times New Roman" pitchFamily="18" charset="0"/>
                        <a:cs typeface="Times New Roman" pitchFamily="18" charset="0"/>
                      </a:rPr>
                      <m:t>ô</m:t>
                    </m:r>
                    <m:r>
                      <m:rPr>
                        <m:nor/>
                      </m:rPr>
                      <a:rPr lang="en-US" sz="2800">
                        <a:latin typeface="Times New Roman" pitchFamily="18" charset="0"/>
                        <a:cs typeface="Times New Roman" pitchFamily="18" charset="0"/>
                      </a:rPr>
                      <m:t>ng</m:t>
                    </m:r>
                    <m:r>
                      <m:rPr>
                        <m:nor/>
                      </m:rPr>
                      <a:rPr lang="en-US" sz="2800">
                        <a:latin typeface="Times New Roman" pitchFamily="18" charset="0"/>
                        <a:cs typeface="Times New Roman" pitchFamily="18" charset="0"/>
                      </a:rPr>
                      <m:t> </m:t>
                    </m:r>
                    <m:r>
                      <m:rPr>
                        <m:nor/>
                      </m:rPr>
                      <a:rPr lang="en-US" sz="2800" b="1">
                        <a:latin typeface="Times New Roman" pitchFamily="18" charset="0"/>
                        <a:cs typeface="Times New Roman" pitchFamily="18" charset="0"/>
                      </a:rPr>
                      <m:t>:</m:t>
                    </m:r>
                    <m:r>
                      <a:rPr lang="en-US" sz="2800" i="1">
                        <a:latin typeface="Cambria Math" panose="02040503050406030204" pitchFamily="18" charset="0"/>
                        <a:cs typeface="Times New Roman" panose="02020603050405020304" pitchFamily="18" charset="0"/>
                      </a:rPr>
                      <m:t>𝐴</m:t>
                    </m:r>
                    <m:r>
                      <a:rPr lang="en-US" sz="2800" i="1">
                        <a:latin typeface="Cambria Math"/>
                        <a:cs typeface="Times New Roman" panose="02020603050405020304" pitchFamily="18" charset="0"/>
                      </a:rPr>
                      <m:t>𝐷</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𝐶𝐵</m:t>
                    </m:r>
                  </m:oMath>
                </a14:m>
                <a:r>
                  <a:rPr lang="en-US" sz="2800" dirty="0">
                    <a:latin typeface="Times New Roman" panose="02020603050405020304" pitchFamily="18" charset="0"/>
                    <a:cs typeface="Times New Roman" panose="02020603050405020304" pitchFamily="18" charset="0"/>
                  </a:rPr>
                  <a:t> (GT)</a:t>
                </a:r>
              </a:p>
              <a:p>
                <a14:m>
                  <m:oMath xmlns:m="http://schemas.openxmlformats.org/officeDocument/2006/math">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ạ</m:t>
                    </m:r>
                    <m:r>
                      <m:rPr>
                        <m:nor/>
                      </m:rPr>
                      <a:rPr lang="en-US" sz="2800">
                        <a:latin typeface="Times New Roman" pitchFamily="18" charset="0"/>
                        <a:cs typeface="Times New Roman" pitchFamily="18" charset="0"/>
                      </a:rPr>
                      <m:t>nh</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g</m:t>
                    </m:r>
                    <m:r>
                      <m:rPr>
                        <m:nor/>
                      </m:rPr>
                      <a:rPr lang="en-US" sz="2800">
                        <a:latin typeface="Times New Roman" pitchFamily="18" charset="0"/>
                        <a:cs typeface="Times New Roman" pitchFamily="18" charset="0"/>
                      </a:rPr>
                      <m:t>ó</m:t>
                    </m:r>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vu</m:t>
                    </m:r>
                    <m:r>
                      <m:rPr>
                        <m:nor/>
                      </m:rPr>
                      <a:rPr lang="en-US" sz="2800">
                        <a:latin typeface="Times New Roman" pitchFamily="18" charset="0"/>
                        <a:cs typeface="Times New Roman" pitchFamily="18" charset="0"/>
                      </a:rPr>
                      <m:t>ô</m:t>
                    </m:r>
                    <m:r>
                      <m:rPr>
                        <m:nor/>
                      </m:rPr>
                      <a:rPr lang="en-US" sz="2800">
                        <a:latin typeface="Times New Roman" pitchFamily="18" charset="0"/>
                        <a:cs typeface="Times New Roman" pitchFamily="18" charset="0"/>
                      </a:rPr>
                      <m:t>ng</m:t>
                    </m:r>
                    <m:r>
                      <m:rPr>
                        <m:nor/>
                      </m:rPr>
                      <a:rPr lang="en-US" sz="2800">
                        <a:latin typeface="Times New Roman" pitchFamily="18" charset="0"/>
                        <a:cs typeface="Times New Roman" pitchFamily="18" charset="0"/>
                      </a:rPr>
                      <m:t> </m:t>
                    </m:r>
                    <m:r>
                      <m:rPr>
                        <m:nor/>
                      </m:rPr>
                      <a:rPr lang="en-US" sz="2800" b="1">
                        <a:latin typeface="Times New Roman" pitchFamily="18" charset="0"/>
                        <a:cs typeface="Times New Roman" pitchFamily="18" charset="0"/>
                      </a:rPr>
                      <m:t>:</m:t>
                    </m:r>
                    <m:r>
                      <a:rPr lang="en-US" sz="2800" i="1">
                        <a:latin typeface="Cambria Math"/>
                        <a:cs typeface="Times New Roman" panose="02020603050405020304" pitchFamily="18" charset="0"/>
                      </a:rPr>
                      <m:t>𝐷</m:t>
                    </m:r>
                    <m:r>
                      <a:rPr lang="en-US" sz="2800" b="0" i="1" smtClean="0">
                        <a:latin typeface="Cambria Math"/>
                        <a:cs typeface="Times New Roman" panose="02020603050405020304" pitchFamily="18" charset="0"/>
                      </a:rPr>
                      <m:t>𝐵</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𝐶</m:t>
                    </m:r>
                    <m:r>
                      <a:rPr lang="en-US" sz="2800" b="0" i="1" smtClean="0">
                        <a:latin typeface="Cambria Math"/>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cmt</a:t>
                </a:r>
                <a:r>
                  <a:rPr lang="en-US" sz="2800" dirty="0">
                    <a:latin typeface="Times New Roman" pitchFamily="18" charset="0"/>
                    <a:cs typeface="Times New Roman" pitchFamily="18" charset="0"/>
                  </a:rPr>
                  <a:t>)</a:t>
                </a:r>
              </a:p>
              <a:p>
                <a14:m>
                  <m:oMath xmlns:m="http://schemas.openxmlformats.org/officeDocument/2006/math">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𝐴𝐷𝐵</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𝐵𝐶</m:t>
                    </m:r>
                    <m:r>
                      <a:rPr lang="en-US" sz="2800" b="0" i="1" smtClean="0">
                        <a:latin typeface="Cambria Math"/>
                        <a:ea typeface="Cambria Math" panose="02040503050406030204" pitchFamily="18" charset="0"/>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p>
            </p:txBody>
          </p:sp>
        </mc:Choice>
        <mc:Fallback xmlns="">
          <p:sp>
            <p:nvSpPr>
              <p:cNvPr id="14" name="TextBox 13">
                <a:extLst>
                  <a:ext uri="{FF2B5EF4-FFF2-40B4-BE49-F238E27FC236}">
                    <a16:creationId xmlns="" xmlns:a16="http://schemas.microsoft.com/office/drawing/2014/main" xmlns:a14="http://schemas.microsoft.com/office/drawing/2010/main" id="{E7B04C16-2908-4EDD-9452-3E99EE79B856}"/>
                  </a:ext>
                </a:extLst>
              </p:cNvPr>
              <p:cNvSpPr txBox="1">
                <a:spLocks noRot="1" noChangeAspect="1" noMove="1" noResize="1" noEditPoints="1" noAdjustHandles="1" noChangeArrowheads="1" noChangeShapeType="1" noTextEdit="1"/>
              </p:cNvSpPr>
              <p:nvPr/>
            </p:nvSpPr>
            <p:spPr>
              <a:xfrm>
                <a:off x="167014" y="2983126"/>
                <a:ext cx="11720186" cy="2692212"/>
              </a:xfrm>
              <a:prstGeom prst="rect">
                <a:avLst/>
              </a:prstGeom>
              <a:blipFill rotWithShape="1">
                <a:blip r:embed="rId8"/>
                <a:stretch>
                  <a:fillRect l="-1040" t="-2262" b="-5430"/>
                </a:stretch>
              </a:blipFill>
              <a:ln>
                <a:noFill/>
              </a:ln>
            </p:spPr>
            <p:txBody>
              <a:bodyPr/>
              <a:lstStyle/>
              <a:p>
                <a:r>
                  <a:rPr lang="vi-VN">
                    <a:noFill/>
                  </a:rPr>
                  <a:t> </a:t>
                </a:r>
              </a:p>
            </p:txBody>
          </p:sp>
        </mc:Fallback>
      </mc:AlternateContent>
      <p:sp>
        <p:nvSpPr>
          <p:cNvPr id="15" name="TextBox 14">
            <a:extLst>
              <a:ext uri="{FF2B5EF4-FFF2-40B4-BE49-F238E27FC236}">
                <a16:creationId xmlns:a16="http://schemas.microsoft.com/office/drawing/2014/main" id="{483025A4-A7BF-4D22-83F0-58357A26E91E}"/>
              </a:ext>
            </a:extLst>
          </p:cNvPr>
          <p:cNvSpPr txBox="1"/>
          <p:nvPr/>
        </p:nvSpPr>
        <p:spPr>
          <a:xfrm>
            <a:off x="3820438" y="2518729"/>
            <a:ext cx="1415441"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Giải</a:t>
            </a:r>
            <a:endParaRPr lang="vi-VN" sz="28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6742001" y="2968136"/>
            <a:ext cx="11720" cy="3854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510945" y="5606735"/>
                <a:ext cx="5585055" cy="968470"/>
              </a:xfrm>
              <a:prstGeom prst="rect">
                <a:avLst/>
              </a:prstGeom>
            </p:spPr>
            <p:txBody>
              <a:bodyPr wrap="none">
                <a:spAutoFit/>
              </a:bodyPr>
              <a:lstStyle/>
              <a:p>
                <a14:m>
                  <m:oMath xmlns:m="http://schemas.openxmlformats.org/officeDocument/2006/math">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𝐷</m:t>
                        </m:r>
                        <m:r>
                          <a:rPr lang="en-US" sz="2800" i="1">
                            <a:latin typeface="Cambria Math" panose="02040503050406030204" pitchFamily="18" charset="0"/>
                            <a:cs typeface="Times New Roman" panose="02020603050405020304" pitchFamily="18" charset="0"/>
                          </a:rPr>
                          <m:t>𝐵</m:t>
                        </m:r>
                        <m:r>
                          <a:rPr lang="en-US" sz="2800" i="1">
                            <a:latin typeface="Cambria Math"/>
                            <a:cs typeface="Times New Roman" panose="02020603050405020304" pitchFamily="18" charset="0"/>
                          </a:rPr>
                          <m:t>𝐴</m:t>
                        </m:r>
                      </m:e>
                    </m:acc>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𝐶𝐴</m:t>
                        </m:r>
                        <m:r>
                          <a:rPr lang="en-US" sz="2800" i="1">
                            <a:latin typeface="Cambria Math" panose="02040503050406030204" pitchFamily="18" charset="0"/>
                            <a:cs typeface="Times New Roman" panose="02020603050405020304" pitchFamily="18" charset="0"/>
                          </a:rPr>
                          <m:t>𝐵</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a:t>
                </a:r>
              </a:p>
              <a:p>
                <a:endParaRPr lang="vi-VN" sz="2800" dirty="0">
                  <a:latin typeface="Times New Roman" pitchFamily="18" charset="0"/>
                  <a:cs typeface="Times New Roman"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10945" y="5606735"/>
                <a:ext cx="5585055" cy="968470"/>
              </a:xfrm>
              <a:prstGeom prst="rect">
                <a:avLst/>
              </a:prstGeom>
              <a:blipFill rotWithShape="1">
                <a:blip r:embed="rId9"/>
                <a:stretch>
                  <a:fillRect t="-4403" r="-9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765442" y="2968136"/>
                <a:ext cx="5180970" cy="990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a:latin typeface="Times New Roman" panose="02020603050405020304" pitchFamily="18" charset="0"/>
                          <a:cs typeface="Times New Roman" panose="02020603050405020304" pitchFamily="18" charset="0"/>
                        </a:rPr>
                        <m:t>X</m:t>
                      </m:r>
                      <m:r>
                        <m:rPr>
                          <m:nor/>
                        </m:rPr>
                        <a:rPr lang="en-US" sz="2800" dirty="0">
                          <a:latin typeface="Times New Roman" panose="02020603050405020304" pitchFamily="18" charset="0"/>
                          <a:cs typeface="Times New Roman" panose="02020603050405020304" pitchFamily="18" charset="0"/>
                        </a:rPr>
                        <m:t>é</m:t>
                      </m:r>
                      <m:r>
                        <m:rPr>
                          <m:nor/>
                        </m:rPr>
                        <a:rPr lang="en-US" sz="2800" dirty="0">
                          <a:latin typeface="Times New Roman" panose="02020603050405020304" pitchFamily="18" charset="0"/>
                          <a:cs typeface="Times New Roman" panose="02020603050405020304" pitchFamily="18" charset="0"/>
                        </a:rPr>
                        <m:t>t</m:t>
                      </m:r>
                      <m:r>
                        <m:rPr>
                          <m:nor/>
                        </m:rPr>
                        <a:rPr lang="en-US" sz="2800" dirty="0">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𝐴𝐻𝐼</m:t>
                      </m:r>
                      <m:r>
                        <a:rPr lang="en-US" sz="2800" i="1">
                          <a:latin typeface="Cambria Math"/>
                          <a:ea typeface="Cambria Math" panose="02040503050406030204" pitchFamily="18" charset="0"/>
                          <a:cs typeface="Times New Roman" panose="02020603050405020304" pitchFamily="18" charset="0"/>
                        </a:rPr>
                        <m:t> </m:t>
                      </m:r>
                      <m:r>
                        <a:rPr lang="en-US" sz="2800" i="1">
                          <a:latin typeface="Cambria Math"/>
                          <a:ea typeface="Cambria Math" panose="02040503050406030204" pitchFamily="18" charset="0"/>
                          <a:cs typeface="Times New Roman" panose="02020603050405020304" pitchFamily="18" charset="0"/>
                        </a:rPr>
                        <m:t>𝑐</m:t>
                      </m:r>
                      <m:r>
                        <a:rPr lang="en-US" sz="2800" i="1">
                          <a:latin typeface="Cambria Math"/>
                          <a:ea typeface="Cambria Math" panose="02040503050406030204" pitchFamily="18" charset="0"/>
                          <a:cs typeface="Times New Roman" panose="02020603050405020304" pitchFamily="18" charset="0"/>
                        </a:rPr>
                        <m:t>ó:</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𝐼</m:t>
                          </m:r>
                        </m:e>
                      </m:acc>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m:t>
                          </m:r>
                        </m:e>
                      </m:acc>
                      <m:r>
                        <a:rPr lang="en-US" sz="2800" i="1">
                          <a:latin typeface="Cambria Math"/>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𝐻</m:t>
                          </m:r>
                        </m:e>
                      </m:acc>
                      <m:r>
                        <a:rPr lang="en-US" sz="2800" i="1">
                          <a:latin typeface="Cambria Math"/>
                          <a:cs typeface="Times New Roman" panose="02020603050405020304" pitchFamily="18" charset="0"/>
                        </a:rPr>
                        <m:t>=180</m:t>
                      </m:r>
                      <m:r>
                        <a:rPr lang="en-US" sz="2800" i="1">
                          <a:latin typeface="Cambria Math"/>
                          <a:ea typeface="Cambria Math"/>
                          <a:cs typeface="Times New Roman" panose="02020603050405020304" pitchFamily="18" charset="0"/>
                        </a:rPr>
                        <m:t>°</m:t>
                      </m:r>
                      <m:r>
                        <a:rPr lang="en-US" sz="2800" i="1">
                          <a:latin typeface="Cambria Math"/>
                          <a:cs typeface="Times New Roman" panose="02020603050405020304" pitchFamily="18" charset="0"/>
                        </a:rPr>
                        <m:t> </m:t>
                      </m:r>
                    </m:oMath>
                  </m:oMathPara>
                </a14:m>
                <a:endParaRPr lang="en-US" sz="2800" i="1" dirty="0">
                  <a:latin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800" dirty="0">
                          <a:latin typeface="Times New Roman" pitchFamily="18" charset="0"/>
                          <a:cs typeface="Times New Roman" pitchFamily="18" charset="0"/>
                        </a:rPr>
                        <m:t>(</m:t>
                      </m:r>
                      <m:r>
                        <m:rPr>
                          <m:nor/>
                        </m:rPr>
                        <a:rPr lang="en-US" sz="2800" dirty="0" err="1">
                          <a:latin typeface="Times New Roman" panose="02020603050405020304" pitchFamily="18" charset="0"/>
                          <a:cs typeface="Times New Roman" panose="02020603050405020304" pitchFamily="18" charset="0"/>
                        </a:rPr>
                        <m:t>T</m:t>
                      </m:r>
                      <m:r>
                        <m:rPr>
                          <m:nor/>
                        </m:rPr>
                        <a:rPr lang="en-US" sz="2800" dirty="0" err="1">
                          <a:latin typeface="Times New Roman" panose="02020603050405020304" pitchFamily="18" charset="0"/>
                          <a:cs typeface="Times New Roman" panose="02020603050405020304" pitchFamily="18" charset="0"/>
                        </a:rPr>
                        <m:t>ổ</m:t>
                      </m:r>
                      <m:r>
                        <m:rPr>
                          <m:nor/>
                        </m:rPr>
                        <a:rPr lang="en-US" sz="2800" dirty="0" err="1">
                          <a:latin typeface="Times New Roman" panose="02020603050405020304" pitchFamily="18" charset="0"/>
                          <a:cs typeface="Times New Roman" panose="02020603050405020304" pitchFamily="18" charset="0"/>
                        </a:rPr>
                        <m:t>ng</m:t>
                      </m:r>
                      <m:r>
                        <m:rPr>
                          <m:nor/>
                        </m:rPr>
                        <a:rPr lang="en-US" sz="2800" b="0" i="0" dirty="0" smtClean="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ba</m:t>
                      </m:r>
                      <m:r>
                        <m:rPr>
                          <m:nor/>
                        </m:rPr>
                        <a:rPr lang="en-US" sz="2800" dirty="0">
                          <a:latin typeface="Times New Roman" pitchFamily="18" charset="0"/>
                          <a:cs typeface="Times New Roman" pitchFamily="18" charset="0"/>
                        </a:rPr>
                        <m:t> </m:t>
                      </m:r>
                      <m:r>
                        <m:rPr>
                          <m:nor/>
                        </m:rPr>
                        <a:rPr lang="en-US" sz="2800" dirty="0" err="1">
                          <a:latin typeface="Times New Roman" panose="02020603050405020304" pitchFamily="18" charset="0"/>
                          <a:cs typeface="Times New Roman" panose="02020603050405020304" pitchFamily="18" charset="0"/>
                        </a:rPr>
                        <m:t>g</m:t>
                      </m:r>
                      <m:r>
                        <m:rPr>
                          <m:nor/>
                        </m:rPr>
                        <a:rPr lang="en-US" sz="2800" dirty="0" err="1">
                          <a:latin typeface="Times New Roman" panose="02020603050405020304" pitchFamily="18" charset="0"/>
                          <a:cs typeface="Times New Roman" panose="02020603050405020304" pitchFamily="18" charset="0"/>
                        </a:rPr>
                        <m:t>ó</m:t>
                      </m:r>
                      <m:r>
                        <m:rPr>
                          <m:nor/>
                        </m:rPr>
                        <a:rPr lang="en-US" sz="2800" dirty="0" err="1">
                          <a:latin typeface="Times New Roman" panose="02020603050405020304" pitchFamily="18" charset="0"/>
                          <a:cs typeface="Times New Roman" panose="02020603050405020304" pitchFamily="18" charset="0"/>
                        </a:rPr>
                        <m:t>c</m:t>
                      </m:r>
                      <m:r>
                        <m:rPr>
                          <m:nor/>
                        </m:rPr>
                        <a:rPr lang="en-US" sz="2800" dirty="0">
                          <a:latin typeface="Times New Roman" pitchFamily="18" charset="0"/>
                          <a:cs typeface="Times New Roman" pitchFamily="18" charset="0"/>
                        </a:rPr>
                        <m:t> </m:t>
                      </m:r>
                      <m:r>
                        <m:rPr>
                          <m:nor/>
                        </m:rPr>
                        <a:rPr lang="en-US" sz="2800" dirty="0" err="1">
                          <a:latin typeface="Times New Roman" panose="02020603050405020304" pitchFamily="18" charset="0"/>
                          <a:cs typeface="Times New Roman" panose="02020603050405020304" pitchFamily="18" charset="0"/>
                        </a:rPr>
                        <m:t>trong</m:t>
                      </m:r>
                      <m:r>
                        <m:rPr>
                          <m:nor/>
                        </m:rPr>
                        <a:rPr lang="en-US" sz="2800" dirty="0">
                          <a:latin typeface="Times New Roman" pitchFamily="18" charset="0"/>
                          <a:cs typeface="Times New Roman" pitchFamily="18" charset="0"/>
                        </a:rPr>
                        <m:t> </m:t>
                      </m:r>
                      <m:r>
                        <m:rPr>
                          <m:nor/>
                        </m:rPr>
                        <a:rPr lang="en-US" sz="2800" dirty="0" err="1">
                          <a:latin typeface="Times New Roman" panose="02020603050405020304" pitchFamily="18" charset="0"/>
                          <a:cs typeface="Times New Roman" panose="02020603050405020304" pitchFamily="18" charset="0"/>
                        </a:rPr>
                        <m:t>m</m:t>
                      </m:r>
                      <m:r>
                        <m:rPr>
                          <m:nor/>
                        </m:rPr>
                        <a:rPr lang="en-US" sz="2800" dirty="0" err="1">
                          <a:latin typeface="Times New Roman" panose="02020603050405020304" pitchFamily="18" charset="0"/>
                          <a:cs typeface="Times New Roman" panose="02020603050405020304" pitchFamily="18" charset="0"/>
                        </a:rPr>
                        <m:t>ộ</m:t>
                      </m:r>
                      <m:r>
                        <m:rPr>
                          <m:nor/>
                        </m:rPr>
                        <a:rPr lang="en-US" sz="2800" dirty="0" err="1">
                          <a:latin typeface="Times New Roman" panose="02020603050405020304" pitchFamily="18" charset="0"/>
                          <a:cs typeface="Times New Roman" panose="02020603050405020304" pitchFamily="18" charset="0"/>
                        </a:rPr>
                        <m:t>t</m:t>
                      </m:r>
                      <m:r>
                        <m:rPr>
                          <m:nor/>
                        </m:rPr>
                        <a:rPr lang="en-US"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tam</m:t>
                      </m:r>
                      <m:r>
                        <m:rPr>
                          <m:nor/>
                        </m:rPr>
                        <a:rPr lang="en-US" sz="2800" dirty="0">
                          <a:latin typeface="Times New Roman" pitchFamily="18" charset="0"/>
                          <a:cs typeface="Times New Roman" pitchFamily="18" charset="0"/>
                        </a:rPr>
                        <m:t> </m:t>
                      </m:r>
                      <m:r>
                        <m:rPr>
                          <m:nor/>
                        </m:rPr>
                        <a:rPr lang="en-US" sz="2800" dirty="0" err="1">
                          <a:latin typeface="Times New Roman" panose="02020603050405020304" pitchFamily="18" charset="0"/>
                          <a:cs typeface="Times New Roman" panose="02020603050405020304" pitchFamily="18" charset="0"/>
                        </a:rPr>
                        <m:t>gi</m:t>
                      </m:r>
                      <m:r>
                        <m:rPr>
                          <m:nor/>
                        </m:rPr>
                        <a:rPr lang="en-US" sz="2800" dirty="0" err="1">
                          <a:latin typeface="Times New Roman" panose="02020603050405020304" pitchFamily="18" charset="0"/>
                          <a:cs typeface="Times New Roman" panose="02020603050405020304" pitchFamily="18" charset="0"/>
                        </a:rPr>
                        <m:t>á</m:t>
                      </m:r>
                      <m:r>
                        <m:rPr>
                          <m:nor/>
                        </m:rPr>
                        <a:rPr lang="en-US" sz="2800" dirty="0" err="1">
                          <a:latin typeface="Times New Roman" panose="02020603050405020304" pitchFamily="18" charset="0"/>
                          <a:cs typeface="Times New Roman" panose="02020603050405020304" pitchFamily="18" charset="0"/>
                        </a:rPr>
                        <m:t>c</m:t>
                      </m:r>
                      <m:r>
                        <m:rPr>
                          <m:nor/>
                        </m:rPr>
                        <a:rPr lang="en-US" sz="2800" dirty="0">
                          <a:latin typeface="Times New Roman" pitchFamily="18" charset="0"/>
                          <a:cs typeface="Times New Roman" pitchFamily="18" charset="0"/>
                        </a:rPr>
                        <m:t>).</m:t>
                      </m:r>
                    </m:oMath>
                  </m:oMathPara>
                </a14:m>
                <a:endParaRPr lang="en-US" sz="2800" dirty="0">
                  <a:latin typeface="Times New Roman" pitchFamily="18"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765442" y="2968136"/>
                <a:ext cx="5180970" cy="990079"/>
              </a:xfrm>
              <a:prstGeom prst="rect">
                <a:avLst/>
              </a:prstGeom>
              <a:blipFill rotWithShape="1">
                <a:blip r:embed="rId10"/>
                <a:stretch>
                  <a:fillRect/>
                </a:stretch>
              </a:blipFill>
            </p:spPr>
            <p:txBody>
              <a:bodyPr/>
              <a:lstStyle/>
              <a:p>
                <a:r>
                  <a:rPr lang="vi-VN">
                    <a:noFill/>
                  </a:rPr>
                  <a:t> </a:t>
                </a:r>
              </a:p>
            </p:txBody>
          </p:sp>
        </mc:Fallback>
      </mc:AlternateContent>
      <p:sp>
        <p:nvSpPr>
          <p:cNvPr id="22" name="Rectangle: Rounded Corners 8">
            <a:extLst>
              <a:ext uri="{FF2B5EF4-FFF2-40B4-BE49-F238E27FC236}">
                <a16:creationId xmlns:a16="http://schemas.microsoft.com/office/drawing/2014/main" id="{580ADAA9-9E31-4840-B0CC-6B1468E3346D}"/>
              </a:ext>
            </a:extLst>
          </p:cNvPr>
          <p:cNvSpPr/>
          <p:nvPr/>
        </p:nvSpPr>
        <p:spPr>
          <a:xfrm>
            <a:off x="284812" y="-29979"/>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(SGK – 86)</a:t>
            </a:r>
          </a:p>
        </p:txBody>
      </p:sp>
      <mc:AlternateContent xmlns:mc="http://schemas.openxmlformats.org/markup-compatibility/2006" xmlns:a14="http://schemas.microsoft.com/office/drawing/2010/main">
        <mc:Choice Requires="a14">
          <p:sp>
            <p:nvSpPr>
              <p:cNvPr id="23" name="Rectangle 22"/>
              <p:cNvSpPr/>
              <p:nvPr/>
            </p:nvSpPr>
            <p:spPr>
              <a:xfrm>
                <a:off x="6862068" y="3819479"/>
                <a:ext cx="4759508" cy="1399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a:latin typeface="Times New Roman" pitchFamily="18" charset="0"/>
                          <a:cs typeface="Times New Roman" pitchFamily="18" charset="0"/>
                        </a:rPr>
                        <m:t>T</m:t>
                      </m:r>
                      <m:r>
                        <m:rPr>
                          <m:nor/>
                        </m:rPr>
                        <a:rPr lang="en-US" sz="2800" dirty="0">
                          <a:latin typeface="Times New Roman" pitchFamily="18" charset="0"/>
                          <a:cs typeface="Times New Roman" pitchFamily="18" charset="0"/>
                        </a:rPr>
                        <m:t>ươ</m:t>
                      </m:r>
                      <m:r>
                        <m:rPr>
                          <m:nor/>
                        </m:rPr>
                        <a:rPr lang="en-US" sz="2800" dirty="0">
                          <a:latin typeface="Times New Roman" pitchFamily="18" charset="0"/>
                          <a:cs typeface="Times New Roman" pitchFamily="18" charset="0"/>
                        </a:rPr>
                        <m:t>ng</m:t>
                      </m:r>
                      <m:r>
                        <m:rPr>
                          <m:nor/>
                        </m:rPr>
                        <a:rPr lang="en-US"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t</m:t>
                      </m:r>
                      <m:r>
                        <m:rPr>
                          <m:nor/>
                        </m:rPr>
                        <a:rPr lang="en-US" sz="2800" dirty="0">
                          <a:latin typeface="Times New Roman" pitchFamily="18" charset="0"/>
                          <a:cs typeface="Times New Roman" pitchFamily="18" charset="0"/>
                        </a:rPr>
                        <m:t>ự </m:t>
                      </m:r>
                      <m:r>
                        <m:rPr>
                          <m:nor/>
                        </m:rPr>
                        <a:rPr lang="en-US" sz="2800" dirty="0">
                          <a:latin typeface="Times New Roman" pitchFamily="18" charset="0"/>
                          <a:cs typeface="Times New Roman" pitchFamily="18" charset="0"/>
                        </a:rPr>
                        <m:t>trong</m:t>
                      </m:r>
                      <m:r>
                        <m:rPr>
                          <m:nor/>
                        </m:rPr>
                        <a:rPr lang="en-US" sz="2800" dirty="0">
                          <a:latin typeface="Times New Roman" pitchFamily="18" charset="0"/>
                          <a:cs typeface="Times New Roman"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𝐵𝐻𝐼</m:t>
                      </m:r>
                      <m:r>
                        <a:rPr lang="en-US" sz="2800" i="1">
                          <a:latin typeface="Cambria Math"/>
                          <a:ea typeface="Cambria Math" panose="02040503050406030204" pitchFamily="18" charset="0"/>
                          <a:cs typeface="Times New Roman" panose="02020603050405020304" pitchFamily="18" charset="0"/>
                        </a:rPr>
                        <m:t> </m:t>
                      </m:r>
                    </m:oMath>
                  </m:oMathPara>
                </a14:m>
                <a:endParaRPr lang="en-US" sz="2800" i="1" dirty="0">
                  <a:latin typeface="Cambria Math"/>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𝐴𝐼𝐻</m:t>
                          </m:r>
                        </m:e>
                      </m:acc>
                      <m:r>
                        <a:rPr lang="en-US" sz="2800" i="1">
                          <a:latin typeface="Cambria Math"/>
                          <a:cs typeface="Times New Roman" panose="02020603050405020304" pitchFamily="18" charset="0"/>
                        </a:rPr>
                        <m:t>=180</m:t>
                      </m:r>
                      <m:r>
                        <a:rPr lang="en-US" sz="2800" i="1">
                          <a:latin typeface="Cambria Math"/>
                          <a:ea typeface="Cambria Math"/>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𝐶𝐴𝐵</m:t>
                          </m:r>
                        </m:e>
                      </m:acc>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𝐻</m:t>
                          </m:r>
                        </m:e>
                      </m:acc>
                      <m:r>
                        <a:rPr lang="en-US" sz="2800" i="1">
                          <a:latin typeface="Cambria Math"/>
                          <a:cs typeface="Times New Roman" panose="02020603050405020304" pitchFamily="18" charset="0"/>
                        </a:rPr>
                        <m:t>)</m:t>
                      </m:r>
                    </m:oMath>
                  </m:oMathPara>
                </a14:m>
                <a:endParaRPr lang="en-US" sz="2800" dirty="0">
                  <a:latin typeface="Times New Roman" pitchFamily="18" charset="0"/>
                  <a:cs typeface="Times New Roman" panose="02020603050405020304" pitchFamily="18" charset="0"/>
                </a:endParaRPr>
              </a:p>
              <a:p>
                <a:endParaRPr lang="vi-VN" sz="2800" dirty="0">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862068" y="3819479"/>
                <a:ext cx="4759508" cy="1399357"/>
              </a:xfrm>
              <a:prstGeom prst="rect">
                <a:avLst/>
              </a:prstGeom>
              <a:blipFill rotWithShape="1">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7084538" y="4682895"/>
                <a:ext cx="2922082" cy="5375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𝐷</m:t>
                          </m:r>
                          <m:r>
                            <a:rPr lang="en-US" sz="2800" i="1">
                              <a:latin typeface="Cambria Math" panose="02040503050406030204" pitchFamily="18" charset="0"/>
                              <a:cs typeface="Times New Roman" panose="02020603050405020304" pitchFamily="18" charset="0"/>
                            </a:rPr>
                            <m:t>𝐵</m:t>
                          </m:r>
                          <m:r>
                            <a:rPr lang="en-US" sz="2800" i="1">
                              <a:latin typeface="Cambria Math"/>
                              <a:cs typeface="Times New Roman" panose="02020603050405020304" pitchFamily="18" charset="0"/>
                            </a:rPr>
                            <m:t>𝐴</m:t>
                          </m:r>
                        </m:e>
                      </m:acc>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𝐶𝐴</m:t>
                          </m:r>
                          <m:r>
                            <a:rPr lang="en-US" sz="2800" i="1">
                              <a:latin typeface="Cambria Math" panose="02040503050406030204" pitchFamily="18" charset="0"/>
                              <a:cs typeface="Times New Roman" panose="02020603050405020304" pitchFamily="18" charset="0"/>
                            </a:rPr>
                            <m:t>𝐵</m:t>
                          </m:r>
                        </m:e>
                      </m:acc>
                      <m:r>
                        <m:rPr>
                          <m:nor/>
                        </m:rPr>
                        <a:rPr lang="en-US" sz="2800" dirty="0">
                          <a:latin typeface="Times New Roman" pitchFamily="18" charset="0"/>
                          <a:cs typeface="Times New Roman" pitchFamily="18" charset="0"/>
                        </a:rPr>
                        <m:t>(</m:t>
                      </m:r>
                      <m:r>
                        <m:rPr>
                          <m:nor/>
                        </m:rPr>
                        <a:rPr lang="en-US" sz="2800" dirty="0">
                          <a:latin typeface="Times New Roman" pitchFamily="18" charset="0"/>
                          <a:cs typeface="Times New Roman" pitchFamily="18" charset="0"/>
                        </a:rPr>
                        <m:t>cmt</m:t>
                      </m:r>
                      <m:r>
                        <m:rPr>
                          <m:nor/>
                        </m:rPr>
                        <a:rPr lang="en-US" sz="2800" dirty="0">
                          <a:latin typeface="Times New Roman" pitchFamily="18" charset="0"/>
                          <a:cs typeface="Times New Roman" pitchFamily="18" charset="0"/>
                        </a:rPr>
                        <m:t>)</m:t>
                      </m:r>
                    </m:oMath>
                  </m:oMathPara>
                </a14:m>
                <a:endParaRPr lang="vi-VN" sz="2800" dirty="0">
                  <a:latin typeface="Times New Roman" pitchFamily="18" charset="0"/>
                  <a:cs typeface="Times New Roman"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7084538" y="4682895"/>
                <a:ext cx="2922082" cy="537583"/>
              </a:xfrm>
              <a:prstGeom prst="rect">
                <a:avLst/>
              </a:prstGeom>
              <a:blipFill rotWithShape="1">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518489" y="5071914"/>
                <a:ext cx="4650268" cy="10014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cs typeface="Times New Roman" panose="02020603050405020304" pitchFamily="18" charset="0"/>
                        </a:rPr>
                        <m:t>⇒</m:t>
                      </m:r>
                      <m:r>
                        <a:rPr lang="en-US" sz="2800" i="1">
                          <a:latin typeface="Cambria Math"/>
                          <a:cs typeface="Times New Roman" panose="02020603050405020304" pitchFamily="18" charset="0"/>
                        </a:rPr>
                        <m:t>180</m:t>
                      </m:r>
                      <m:r>
                        <a:rPr lang="en-US" sz="2800" i="1">
                          <a:latin typeface="Cambria Math"/>
                          <a:ea typeface="Cambria Math"/>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𝐶𝐴𝐵</m:t>
                          </m:r>
                        </m:e>
                      </m:acc>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𝐻</m:t>
                          </m:r>
                        </m:e>
                      </m:acc>
                      <m:r>
                        <a:rPr lang="en-US" sz="2800" i="1">
                          <a:latin typeface="Cambria Math"/>
                          <a:cs typeface="Times New Roman" panose="02020603050405020304" pitchFamily="18" charset="0"/>
                        </a:rPr>
                        <m:t>)</m:t>
                      </m:r>
                      <m:r>
                        <m:rPr>
                          <m:nor/>
                        </m:rPr>
                        <a:rPr lang="en-US" sz="2800" dirty="0">
                          <a:cs typeface="Times New Roman" panose="02020603050405020304" pitchFamily="18" charset="0"/>
                        </a:rPr>
                        <m:t> </m:t>
                      </m:r>
                    </m:oMath>
                  </m:oMathPara>
                </a14:m>
                <a:endParaRPr lang="en-US" sz="2800" dirty="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a:latin typeface="Cambria Math"/>
                          <a:cs typeface="Times New Roman" panose="02020603050405020304" pitchFamily="18" charset="0"/>
                        </a:rPr>
                        <m:t>=</m:t>
                      </m:r>
                      <m:r>
                        <a:rPr lang="en-US" sz="2800" i="1">
                          <a:latin typeface="Cambria Math"/>
                          <a:cs typeface="Times New Roman" panose="02020603050405020304" pitchFamily="18" charset="0"/>
                        </a:rPr>
                        <m:t>180</m:t>
                      </m:r>
                      <m:r>
                        <a:rPr lang="en-US" sz="2800" i="1">
                          <a:latin typeface="Cambria Math"/>
                          <a:ea typeface="Cambria Math"/>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𝐷𝐵𝐴</m:t>
                          </m:r>
                        </m:e>
                      </m:acc>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𝐻</m:t>
                          </m:r>
                        </m:e>
                      </m:acc>
                      <m:r>
                        <a:rPr lang="en-US" sz="2800" i="1">
                          <a:latin typeface="Cambria Math"/>
                          <a:cs typeface="Times New Roman" panose="02020603050405020304" pitchFamily="18" charset="0"/>
                        </a:rPr>
                        <m:t>)</m:t>
                      </m:r>
                    </m:oMath>
                  </m:oMathPara>
                </a14:m>
                <a:endParaRPr lang="en-US" sz="2800" dirty="0">
                  <a:latin typeface="Times New Roman" pitchFamily="18" charset="0"/>
                  <a:cs typeface="Times New Roman"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518489" y="5071914"/>
                <a:ext cx="4650268" cy="1001469"/>
              </a:xfrm>
              <a:prstGeom prst="rect">
                <a:avLst/>
              </a:prstGeom>
              <a:blipFill rotWithShape="1">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389332" y="5908493"/>
                <a:ext cx="2431820" cy="5372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𝐴𝐼𝐻</m:t>
                          </m:r>
                        </m:e>
                      </m:acc>
                      <m:r>
                        <a:rPr lang="en-US" sz="2800" i="1">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𝐵𝐼𝐻</m:t>
                          </m:r>
                        </m:e>
                      </m:acc>
                    </m:oMath>
                  </m:oMathPara>
                </a14:m>
                <a:endParaRPr lang="vi-VN" sz="2800" dirty="0">
                  <a:latin typeface="Times New Roman" pitchFamily="18" charset="0"/>
                  <a:cs typeface="Times New Roman"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389332" y="5908493"/>
                <a:ext cx="2431820" cy="537263"/>
              </a:xfrm>
              <a:prstGeom prst="rect">
                <a:avLst/>
              </a:prstGeom>
              <a:blipFill rotWithShape="1">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116372" y="6317761"/>
                <a:ext cx="4656339" cy="537263"/>
              </a:xfrm>
              <a:prstGeom prst="rect">
                <a:avLst/>
              </a:prstGeom>
            </p:spPr>
            <p:txBody>
              <a:bodyPr wrap="none">
                <a:spAutoFit/>
              </a:bodyPr>
              <a:lstStyle/>
              <a:p>
                <a:r>
                  <a:rPr lang="en-US" sz="2800" dirty="0">
                    <a:cs typeface="Times New Roman" panose="02020603050405020304" pitchFamily="18" charset="0"/>
                  </a:rPr>
                  <a:t>=&gt;</a:t>
                </a:r>
                <a14:m>
                  <m:oMath xmlns:m="http://schemas.openxmlformats.org/officeDocument/2006/math">
                    <m:r>
                      <a:rPr lang="en-US" sz="2800" i="1">
                        <a:latin typeface="Cambria Math"/>
                        <a:cs typeface="Times New Roman" panose="02020603050405020304" pitchFamily="18" charset="0"/>
                      </a:rPr>
                      <m:t>𝐼𝐻</m:t>
                    </m:r>
                    <m:r>
                      <a:rPr lang="en-US" sz="2800" i="1">
                        <a:latin typeface="Cambria Math" panose="02040503050406030204" pitchFamily="18" charset="0"/>
                        <a:cs typeface="Times New Roman" panose="02020603050405020304" pitchFamily="18" charset="0"/>
                      </a:rPr>
                      <m:t> </m:t>
                    </m:r>
                    <m:r>
                      <m:rPr>
                        <m:sty m:val="p"/>
                      </m:rPr>
                      <a:rPr lang="en-US" sz="2800">
                        <a:latin typeface="Cambria Math"/>
                        <a:cs typeface="Times New Roman" panose="02020603050405020304" pitchFamily="18" charset="0"/>
                      </a:rPr>
                      <m:t>l</m:t>
                    </m:r>
                    <m:r>
                      <m:rPr>
                        <m:nor/>
                      </m:rPr>
                      <a:rPr lang="nl-NL" sz="2800" dirty="0">
                        <a:latin typeface="Times New Roman" pitchFamily="18" charset="0"/>
                        <a:cs typeface="Times New Roman" pitchFamily="18" charset="0"/>
                      </a:rPr>
                      <m:t>à </m:t>
                    </m:r>
                    <m:r>
                      <m:rPr>
                        <m:nor/>
                      </m:rPr>
                      <a:rPr lang="nl-NL" sz="2800" dirty="0">
                        <a:latin typeface="Times New Roman" pitchFamily="18" charset="0"/>
                        <a:cs typeface="Times New Roman" pitchFamily="18" charset="0"/>
                      </a:rPr>
                      <m:t>tia</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ph</m:t>
                    </m:r>
                    <m:r>
                      <m:rPr>
                        <m:nor/>
                      </m:rPr>
                      <a:rPr lang="nl-NL" sz="2800" dirty="0">
                        <a:latin typeface="Times New Roman" pitchFamily="18" charset="0"/>
                        <a:cs typeface="Times New Roman" pitchFamily="18" charset="0"/>
                      </a:rPr>
                      <m:t>â</m:t>
                    </m:r>
                    <m:r>
                      <m:rPr>
                        <m:nor/>
                      </m:rPr>
                      <a:rPr lang="nl-NL" sz="2800" dirty="0">
                        <a:latin typeface="Times New Roman" pitchFamily="18" charset="0"/>
                        <a:cs typeface="Times New Roman" pitchFamily="18" charset="0"/>
                      </a:rPr>
                      <m:t>n</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gi</m:t>
                    </m:r>
                    <m:r>
                      <m:rPr>
                        <m:nor/>
                      </m:rPr>
                      <a:rPr lang="nl-NL" sz="2800" dirty="0">
                        <a:latin typeface="Times New Roman" pitchFamily="18" charset="0"/>
                        <a:cs typeface="Times New Roman" pitchFamily="18" charset="0"/>
                      </a:rPr>
                      <m:t>á</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ủ</m:t>
                    </m:r>
                    <m:r>
                      <m:rPr>
                        <m:nor/>
                      </m:rPr>
                      <a:rPr lang="nl-NL" sz="2800" dirty="0">
                        <a:latin typeface="Times New Roman" pitchFamily="18" charset="0"/>
                        <a:cs typeface="Times New Roman" pitchFamily="18" charset="0"/>
                      </a:rPr>
                      <m:t>a</m:t>
                    </m:r>
                    <m:r>
                      <m:rPr>
                        <m:nor/>
                      </m:rPr>
                      <a:rPr lang="nl-NL"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𝐴</m:t>
                        </m:r>
                        <m:r>
                          <a:rPr lang="en-US" sz="2800" i="1">
                            <a:latin typeface="Cambria Math"/>
                            <a:cs typeface="Times New Roman" panose="02020603050405020304" pitchFamily="18" charset="0"/>
                          </a:rPr>
                          <m:t>𝐼</m:t>
                        </m:r>
                        <m:r>
                          <a:rPr lang="en-US" sz="2800" i="1">
                            <a:latin typeface="Cambria Math" panose="02040503050406030204" pitchFamily="18" charset="0"/>
                            <a:cs typeface="Times New Roman" panose="02020603050405020304" pitchFamily="18" charset="0"/>
                          </a:rPr>
                          <m:t>𝐵</m:t>
                        </m:r>
                      </m:e>
                    </m:acc>
                    <m:r>
                      <a:rPr lang="en-US" sz="2800" i="1">
                        <a:latin typeface="Cambria Math"/>
                        <a:cs typeface="Times New Roman" panose="02020603050405020304" pitchFamily="18" charset="0"/>
                      </a:rPr>
                      <m:t>.</m:t>
                    </m:r>
                  </m:oMath>
                </a14:m>
                <a:endParaRPr lang="vi-VN" sz="2800" dirty="0">
                  <a:latin typeface="Times New Roman" pitchFamily="18" charset="0"/>
                  <a:cs typeface="Times New Roman"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7116372" y="6317761"/>
                <a:ext cx="4656339" cy="537263"/>
              </a:xfrm>
              <a:prstGeom prst="rect">
                <a:avLst/>
              </a:prstGeom>
              <a:blipFill rotWithShape="1">
                <a:blip r:embed="rId15"/>
                <a:stretch>
                  <a:fillRect l="-2618"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9902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vi-VN"/>
          </a:p>
        </p:txBody>
      </p:sp>
      <p:sp>
        <p:nvSpPr>
          <p:cNvPr id="3" name="Content Placeholder 2"/>
          <p:cNvSpPr>
            <a:spLocks noGrp="1"/>
          </p:cNvSpPr>
          <p:nvPr>
            <p:ph idx="1"/>
          </p:nvPr>
        </p:nvSpPr>
        <p:spPr/>
        <p:txBody>
          <a:bodyPr/>
          <a:lstStyle/>
          <a:p>
            <a:pPr algn="just"/>
            <a:endParaRPr lang="vi-VN"/>
          </a:p>
        </p:txBody>
      </p:sp>
      <p:pic>
        <p:nvPicPr>
          <p:cNvPr id="4"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757"/>
            <a:ext cx="12192000" cy="8423246"/>
          </a:xfrm>
          <a:prstGeom prst="rect">
            <a:avLst/>
          </a:prstGeom>
        </p:spPr>
      </p:pic>
      <p:sp>
        <p:nvSpPr>
          <p:cNvPr id="5" name="Text Box 4">
            <a:extLst>
              <a:ext uri="{FF2B5EF4-FFF2-40B4-BE49-F238E27FC236}">
                <a16:creationId xmlns:a16="http://schemas.microsoft.com/office/drawing/2014/main" id="{C1D4B4EA-D591-4A06-9628-39FC116BB17B}"/>
              </a:ext>
            </a:extLst>
          </p:cNvPr>
          <p:cNvSpPr txBox="1">
            <a:spLocks noChangeArrowheads="1"/>
          </p:cNvSpPr>
          <p:nvPr/>
        </p:nvSpPr>
        <p:spPr bwMode="auto">
          <a:xfrm>
            <a:off x="167014" y="701584"/>
            <a:ext cx="9991594" cy="2246769"/>
          </a:xfrm>
          <a:prstGeom prst="rect">
            <a:avLst/>
          </a:prstGeom>
          <a:solidFill>
            <a:schemeClr val="accent6">
              <a:lumMod val="40000"/>
              <a:lumOff val="60000"/>
            </a:schemeClr>
          </a:solidFill>
          <a:ln>
            <a:solidFill>
              <a:schemeClr val="accent6"/>
            </a:solidFill>
          </a:ln>
          <a:effectLst/>
        </p:spPr>
        <p:txBody>
          <a:bodyPr wrap="square">
            <a:spAutoFit/>
          </a:bodyPr>
          <a:lstStyle/>
          <a:p>
            <a:pPr algn="just"/>
            <a:r>
              <a:rPr lang="nl-NL" sz="2800" dirty="0">
                <a:latin typeface="Times New Roman" pitchFamily="18" charset="0"/>
                <a:cs typeface="Times New Roman" pitchFamily="18" charset="0"/>
              </a:rPr>
              <a:t>Có hai xã ở cùng một bên bờ sông Lam. Các kĩ sư muốn bắc một cây cầu qua sông Lam cho người dân hai xã. Để thuận lợi cho người dân đi lại, các kĩ sư cần phải chọn vị trí của cây cầu sao cho tổng khoảng cách từ hai xã đến chân cầu là nhỏ nhất. Bạn Nam đề xuất cách xác định vị trí của cây cầu như sau:</a:t>
            </a:r>
            <a:endParaRPr lang="vi-VN" sz="2800" dirty="0">
              <a:latin typeface="Times New Roman" pitchFamily="18" charset="0"/>
              <a:cs typeface="Times New Roman"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57201" y="3405544"/>
            <a:ext cx="4294682" cy="2770404"/>
          </a:xfrm>
          <a:prstGeom prst="rect">
            <a:avLst/>
          </a:prstGeom>
        </p:spPr>
      </p:pic>
      <p:sp>
        <p:nvSpPr>
          <p:cNvPr id="8" name="Text Box 131"/>
          <p:cNvSpPr txBox="1"/>
          <p:nvPr/>
        </p:nvSpPr>
        <p:spPr>
          <a:xfrm>
            <a:off x="2604542" y="5617984"/>
            <a:ext cx="1541009" cy="4178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2400" i="1" dirty="0" err="1">
                <a:effectLst/>
                <a:latin typeface="Times New Roman"/>
                <a:ea typeface="Times New Roman"/>
              </a:rPr>
              <a:t>Sông</a:t>
            </a:r>
            <a:r>
              <a:rPr lang="en-US" sz="2400" i="1" dirty="0">
                <a:effectLst/>
                <a:latin typeface="Times New Roman"/>
                <a:ea typeface="Times New Roman"/>
              </a:rPr>
              <a:t> Lam</a:t>
            </a:r>
            <a:endParaRPr lang="vi-VN" sz="2400" dirty="0">
              <a:effectLst/>
              <a:latin typeface="Times New Roman"/>
              <a:ea typeface="Times New Roman"/>
            </a:endParaRPr>
          </a:p>
        </p:txBody>
      </p:sp>
      <p:sp>
        <p:nvSpPr>
          <p:cNvPr id="9" name="Rectangle 2"/>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vi-VN"/>
          </a:p>
        </p:txBody>
      </p:sp>
      <p:graphicFrame>
        <p:nvGraphicFramePr>
          <p:cNvPr id="10" name="Object 9"/>
          <p:cNvGraphicFramePr>
            <a:graphicFrameLocks noChangeAspect="1"/>
          </p:cNvGraphicFramePr>
          <p:nvPr>
            <p:extLst>
              <p:ext uri="{D42A27DB-BD31-4B8C-83A1-F6EECF244321}">
                <p14:modId xmlns:p14="http://schemas.microsoft.com/office/powerpoint/2010/main" val="2662592035"/>
              </p:ext>
            </p:extLst>
          </p:nvPr>
        </p:nvGraphicFramePr>
        <p:xfrm>
          <a:off x="5309495" y="3207283"/>
          <a:ext cx="6217942" cy="3409214"/>
        </p:xfrm>
        <a:graphic>
          <a:graphicData uri="http://schemas.openxmlformats.org/presentationml/2006/ole">
            <mc:AlternateContent xmlns:mc="http://schemas.openxmlformats.org/markup-compatibility/2006">
              <mc:Choice xmlns:v="urn:schemas-microsoft-com:vml" Requires="v">
                <p:oleObj name="FX Draw" r:id="rId4" imgW="4184558" imgH="2294954" progId="FXDraw.Graphic">
                  <p:embed/>
                </p:oleObj>
              </mc:Choice>
              <mc:Fallback>
                <p:oleObj name="FX Draw" r:id="rId4" imgW="4184558" imgH="2294954" progId="FXDraw.Graphi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495" y="3207283"/>
                        <a:ext cx="6217942" cy="3409214"/>
                      </a:xfrm>
                      <a:prstGeom prst="rect">
                        <a:avLst/>
                      </a:prstGeom>
                      <a:noFill/>
                    </p:spPr>
                  </p:pic>
                </p:oleObj>
              </mc:Fallback>
            </mc:AlternateContent>
          </a:graphicData>
        </a:graphic>
      </p:graphicFrame>
      <p:pic>
        <p:nvPicPr>
          <p:cNvPr id="11" name="Hình ảnh 7">
            <a:extLst>
              <a:ext uri="{FF2B5EF4-FFF2-40B4-BE49-F238E27FC236}">
                <a16:creationId xmlns:a16="http://schemas.microsoft.com/office/drawing/2014/main" id="{BA7CBF01-4069-4699-B6B4-566D37338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7248" y="688907"/>
            <a:ext cx="1924752" cy="1595969"/>
          </a:xfrm>
          <a:prstGeom prst="rect">
            <a:avLst/>
          </a:prstGeom>
        </p:spPr>
      </p:pic>
      <p:sp>
        <p:nvSpPr>
          <p:cNvPr id="12" name="Rectangle: Rounded Corners 8">
            <a:extLst>
              <a:ext uri="{FF2B5EF4-FFF2-40B4-BE49-F238E27FC236}">
                <a16:creationId xmlns:a16="http://schemas.microsoft.com/office/drawing/2014/main" id="{580ADAA9-9E31-4840-B0CC-6B1468E3346D}"/>
              </a:ext>
            </a:extLst>
          </p:cNvPr>
          <p:cNvSpPr/>
          <p:nvPr/>
        </p:nvSpPr>
        <p:spPr>
          <a:xfrm>
            <a:off x="284812" y="44971"/>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(SGK – 86)</a:t>
            </a:r>
          </a:p>
        </p:txBody>
      </p:sp>
    </p:spTree>
    <p:extLst>
      <p:ext uri="{BB962C8B-B14F-4D97-AF65-F5344CB8AC3E}">
        <p14:creationId xmlns:p14="http://schemas.microsoft.com/office/powerpoint/2010/main" val="73248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847"/>
            <a:ext cx="12192000" cy="8423246"/>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4009398298"/>
              </p:ext>
            </p:extLst>
          </p:nvPr>
        </p:nvGraphicFramePr>
        <p:xfrm>
          <a:off x="5380522" y="935252"/>
          <a:ext cx="4782810" cy="2622351"/>
        </p:xfrm>
        <a:graphic>
          <a:graphicData uri="http://schemas.openxmlformats.org/presentationml/2006/ole">
            <mc:AlternateContent xmlns:mc="http://schemas.openxmlformats.org/markup-compatibility/2006">
              <mc:Choice xmlns:v="urn:schemas-microsoft-com:vml" Requires="v">
                <p:oleObj name="FX Draw" r:id="rId3" imgW="4184558" imgH="2294954" progId="FXDraw.Graphic">
                  <p:embed/>
                </p:oleObj>
              </mc:Choice>
              <mc:Fallback>
                <p:oleObj name="FX Draw" r:id="rId3" imgW="4184558" imgH="2294954" progId="FXDraw.Graphi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522" y="935252"/>
                        <a:ext cx="4782810" cy="2622351"/>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B04C16-2908-4EDD-9452-3E99EE79B856}"/>
                  </a:ext>
                </a:extLst>
              </p:cNvPr>
              <p:cNvSpPr txBox="1"/>
              <p:nvPr/>
            </p:nvSpPr>
            <p:spPr>
              <a:xfrm>
                <a:off x="1440166" y="3737991"/>
                <a:ext cx="10599437" cy="3539430"/>
              </a:xfrm>
              <a:prstGeom prst="rect">
                <a:avLst/>
              </a:prstGeom>
              <a:solidFill>
                <a:schemeClr val="accent5">
                  <a:lumMod val="20000"/>
                  <a:lumOff val="80000"/>
                </a:schemeClr>
              </a:solidFill>
              <a:ln>
                <a:noFill/>
              </a:ln>
            </p:spPr>
            <p:txBody>
              <a:bodyPr wrap="square" rtlCol="0">
                <a:spAutoFit/>
              </a:bodyPr>
              <a:lstStyle/>
              <a:p>
                <a:r>
                  <a:rPr lang="nl-NL" sz="2800" dirty="0">
                    <a:latin typeface="Times New Roman" pitchFamily="18" charset="0"/>
                    <a:cs typeface="Times New Roman" pitchFamily="18" charset="0"/>
                  </a:rPr>
                  <a:t>- Kí hiệu điểm</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cs typeface="Times New Roman" panose="02020603050405020304" pitchFamily="18" charset="0"/>
                      </a:rPr>
                      <m:t>𝐴</m:t>
                    </m:r>
                  </m:oMath>
                </a14:m>
                <a:r>
                  <a:rPr lang="nl-NL" sz="2800" dirty="0">
                    <a:latin typeface="Times New Roman" pitchFamily="18" charset="0"/>
                    <a:cs typeface="Times New Roman" pitchFamily="18" charset="0"/>
                  </a:rPr>
                  <a:t>  chỉ vị trí xã thứ nhất, điểm</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cs typeface="Times New Roman" panose="02020603050405020304" pitchFamily="18" charset="0"/>
                      </a:rPr>
                      <m:t>𝐵</m:t>
                    </m:r>
                  </m:oMath>
                </a14:m>
                <a:r>
                  <a:rPr lang="en-US" sz="2800" dirty="0">
                    <a:latin typeface="Times New Roman" pitchFamily="18" charset="0"/>
                    <a:cs typeface="Times New Roman" pitchFamily="18" charset="0"/>
                  </a:rPr>
                  <a:t> </a:t>
                </a:r>
                <a:r>
                  <a:rPr lang="nl-NL" sz="2800" dirty="0">
                    <a:latin typeface="Times New Roman" pitchFamily="18" charset="0"/>
                    <a:cs typeface="Times New Roman" pitchFamily="18" charset="0"/>
                  </a:rPr>
                  <a:t> chỉ vị trí xã thứ hai, đường thẳng </a:t>
                </a:r>
                <a14:m>
                  <m:oMath xmlns:m="http://schemas.openxmlformats.org/officeDocument/2006/math">
                    <m:r>
                      <a:rPr lang="en-US" sz="2800" b="0" i="1" smtClean="0">
                        <a:latin typeface="Cambria Math"/>
                        <a:cs typeface="Times New Roman" panose="02020603050405020304" pitchFamily="18" charset="0"/>
                      </a:rPr>
                      <m:t>𝑑</m:t>
                    </m:r>
                  </m:oMath>
                </a14:m>
                <a:r>
                  <a:rPr lang="en-US" sz="2800" dirty="0">
                    <a:latin typeface="Times New Roman" panose="02020603050405020304" pitchFamily="18" charset="0"/>
                    <a:cs typeface="Times New Roman" panose="02020603050405020304" pitchFamily="18" charset="0"/>
                  </a:rPr>
                  <a:t> </a:t>
                </a:r>
                <a:r>
                  <a:rPr lang="nl-NL" sz="2800" dirty="0">
                    <a:latin typeface="Times New Roman" pitchFamily="18" charset="0"/>
                    <a:cs typeface="Times New Roman" pitchFamily="18" charset="0"/>
                  </a:rPr>
                  <a:t>chỉ vị trí bờ sông Lam. </a:t>
                </a:r>
                <a:endParaRPr lang="vi-VN"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 Kẻ</a:t>
                </a:r>
                <a14:m>
                  <m:oMath xmlns:m="http://schemas.openxmlformats.org/officeDocument/2006/math">
                    <m:r>
                      <a:rPr lang="en-US" sz="2800" dirty="0" smtClean="0">
                        <a:latin typeface="Cambria Math"/>
                        <a:cs typeface="Times New Roman" panose="02020603050405020304" pitchFamily="18" charset="0"/>
                      </a:rPr>
                      <m:t> </m:t>
                    </m:r>
                    <m:r>
                      <a:rPr lang="en-US" sz="2800" b="0" i="0" dirty="0" smtClean="0">
                        <a:latin typeface="Cambria Math"/>
                        <a:cs typeface="Times New Roman" panose="02020603050405020304" pitchFamily="18" charset="0"/>
                      </a:rPr>
                      <m:t> </m:t>
                    </m:r>
                    <m:r>
                      <a:rPr lang="en-US" sz="2800" b="0" i="1" smtClean="0">
                        <a:latin typeface="Cambria Math"/>
                        <a:cs typeface="Times New Roman" panose="02020603050405020304" pitchFamily="18" charset="0"/>
                      </a:rPr>
                      <m:t>𝐴𝐻</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𝑑</m:t>
                    </m:r>
                  </m:oMath>
                </a14:m>
                <a:r>
                  <a:rPr lang="nl-NL" sz="2800" dirty="0">
                    <a:latin typeface="Times New Roman" pitchFamily="18" charset="0"/>
                    <a:cs typeface="Times New Roman" pitchFamily="18" charset="0"/>
                  </a:rPr>
                  <a:t> với (</a:t>
                </a:r>
                <a14:m>
                  <m:oMath xmlns:m="http://schemas.openxmlformats.org/officeDocument/2006/math">
                    <m:r>
                      <a:rPr lang="en-US" sz="2800" dirty="0">
                        <a:latin typeface="Cambria Math"/>
                        <a:ea typeface="Cambria Math"/>
                        <a:cs typeface="Times New Roman" panose="02020603050405020304" pitchFamily="18" charset="0"/>
                      </a:rPr>
                      <m:t> </m:t>
                    </m:r>
                    <m:r>
                      <a:rPr lang="en-US" sz="2800" b="0" i="1" smtClean="0">
                        <a:latin typeface="Cambria Math"/>
                        <a:ea typeface="Cambria Math"/>
                        <a:cs typeface="Times New Roman" panose="02020603050405020304" pitchFamily="18" charset="0"/>
                      </a:rPr>
                      <m:t>𝐻</m:t>
                    </m:r>
                    <m:r>
                      <a:rPr lang="en-US" sz="2800" i="1">
                        <a:latin typeface="Cambria Math"/>
                        <a:ea typeface="Cambria Math"/>
                        <a:cs typeface="Times New Roman" panose="02020603050405020304" pitchFamily="18" charset="0"/>
                      </a:rPr>
                      <m:t>∈</m:t>
                    </m:r>
                    <m:r>
                      <a:rPr lang="en-US" sz="2800" b="0" i="1" smtClean="0">
                        <a:latin typeface="Cambria Math"/>
                        <a:ea typeface="Cambria Math"/>
                        <a:cs typeface="Times New Roman" panose="02020603050405020304" pitchFamily="18" charset="0"/>
                      </a:rPr>
                      <m:t>𝑑</m:t>
                    </m:r>
                  </m:oMath>
                </a14:m>
                <a:r>
                  <a:rPr lang="en-US" sz="2800" dirty="0">
                    <a:latin typeface="Times New Roman" pitchFamily="18" charset="0"/>
                    <a:cs typeface="Times New Roman" pitchFamily="18" charset="0"/>
                  </a:rPr>
                  <a:t> </a:t>
                </a:r>
                <a:r>
                  <a:rPr lang="nl-NL" sz="2800" dirty="0">
                    <a:latin typeface="Times New Roman" pitchFamily="18" charset="0"/>
                    <a:cs typeface="Times New Roman" pitchFamily="18" charset="0"/>
                  </a:rPr>
                  <a:t>), kéo dài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𝐴𝐻</m:t>
                    </m:r>
                    <m:r>
                      <a:rPr lang="en-US" sz="2800" i="1">
                        <a:latin typeface="Cambria Math"/>
                        <a:ea typeface="Cambria Math"/>
                        <a:cs typeface="Times New Roman" panose="02020603050405020304" pitchFamily="18" charset="0"/>
                      </a:rPr>
                      <m:t> </m:t>
                    </m:r>
                  </m:oMath>
                </a14:m>
                <a:r>
                  <a:rPr lang="nl-NL" sz="2800" dirty="0">
                    <a:latin typeface="Times New Roman" pitchFamily="18" charset="0"/>
                    <a:cs typeface="Times New Roman" pitchFamily="18" charset="0"/>
                  </a:rPr>
                  <a:t>về phía </a:t>
                </a:r>
                <a14:m>
                  <m:oMath xmlns:m="http://schemas.openxmlformats.org/officeDocument/2006/math">
                    <m:r>
                      <a:rPr lang="en-US" sz="2800" b="0" i="1" smtClean="0">
                        <a:latin typeface="Cambria Math"/>
                        <a:ea typeface="Cambria Math"/>
                        <a:cs typeface="Times New Roman" panose="02020603050405020304" pitchFamily="18" charset="0"/>
                      </a:rPr>
                      <m:t>𝐻</m:t>
                    </m:r>
                  </m:oMath>
                </a14:m>
                <a:r>
                  <a:rPr lang="nl-NL" sz="2800" dirty="0">
                    <a:latin typeface="Times New Roman" pitchFamily="18" charset="0"/>
                    <a:cs typeface="Times New Roman" pitchFamily="18" charset="0"/>
                  </a:rPr>
                  <a:t>  và lấy điểm </a:t>
                </a:r>
                <a14:m>
                  <m:oMath xmlns:m="http://schemas.openxmlformats.org/officeDocument/2006/math">
                    <m:r>
                      <a:rPr lang="en-US" sz="2800" i="1">
                        <a:latin typeface="Cambria Math"/>
                        <a:ea typeface="Cambria Math"/>
                        <a:cs typeface="Times New Roman" panose="02020603050405020304" pitchFamily="18" charset="0"/>
                      </a:rPr>
                      <m:t>𝐶</m:t>
                    </m:r>
                  </m:oMath>
                </a14:m>
                <a:r>
                  <a:rPr lang="nl-NL" sz="2800" dirty="0">
                    <a:latin typeface="Times New Roman" pitchFamily="18" charset="0"/>
                    <a:cs typeface="Times New Roman" pitchFamily="18" charset="0"/>
                  </a:rPr>
                  <a:t> sao cho </a:t>
                </a:r>
                <a14:m>
                  <m:oMath xmlns:m="http://schemas.openxmlformats.org/officeDocument/2006/math">
                    <m:r>
                      <a:rPr lang="en-US" sz="2800" b="0" i="1" smtClean="0">
                        <a:latin typeface="Cambria Math"/>
                        <a:ea typeface="Cambria Math"/>
                        <a:cs typeface="Times New Roman" panose="02020603050405020304" pitchFamily="18" charset="0"/>
                      </a:rPr>
                      <m:t>𝐴𝐻</m:t>
                    </m:r>
                    <m:r>
                      <a:rPr lang="en-US" sz="2800" b="0" i="1" smtClean="0">
                        <a:latin typeface="Cambria Math"/>
                        <a:ea typeface="Cambria Math"/>
                        <a:cs typeface="Times New Roman" panose="02020603050405020304" pitchFamily="18" charset="0"/>
                      </a:rPr>
                      <m:t>=</m:t>
                    </m:r>
                    <m:r>
                      <a:rPr lang="en-US" sz="2800" b="0" i="1" smtClean="0">
                        <a:latin typeface="Cambria Math"/>
                        <a:ea typeface="Cambria Math"/>
                        <a:cs typeface="Times New Roman" panose="02020603050405020304" pitchFamily="18" charset="0"/>
                      </a:rPr>
                      <m:t>𝐻𝐶</m:t>
                    </m:r>
                  </m:oMath>
                </a14:m>
                <a:r>
                  <a:rPr lang="nl-NL" sz="2800" dirty="0">
                    <a:latin typeface="Times New Roman" pitchFamily="18" charset="0"/>
                    <a:cs typeface="Times New Roman" pitchFamily="18" charset="0"/>
                  </a:rPr>
                  <a:t> .</a:t>
                </a:r>
              </a:p>
              <a:p>
                <a:r>
                  <a:rPr lang="nl-NL" sz="2800" dirty="0">
                    <a:latin typeface="Times New Roman" pitchFamily="18" charset="0"/>
                    <a:cs typeface="Times New Roman" pitchFamily="18" charset="0"/>
                  </a:rPr>
                  <a:t> - Nối </a:t>
                </a:r>
                <a14:m>
                  <m:oMath xmlns:m="http://schemas.openxmlformats.org/officeDocument/2006/math">
                    <m:r>
                      <a:rPr lang="en-US" sz="2800" i="1">
                        <a:latin typeface="Cambria Math"/>
                        <a:ea typeface="Cambria Math"/>
                        <a:cs typeface="Times New Roman" panose="02020603050405020304" pitchFamily="18" charset="0"/>
                      </a:rPr>
                      <m:t>𝐶</m:t>
                    </m:r>
                  </m:oMath>
                </a14:m>
                <a:r>
                  <a:rPr lang="nl-NL" sz="2800" dirty="0">
                    <a:latin typeface="Times New Roman" pitchFamily="18" charset="0"/>
                    <a:cs typeface="Times New Roman" pitchFamily="18" charset="0"/>
                  </a:rPr>
                  <a:t>  và</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ea typeface="Cambria Math"/>
                        <a:cs typeface="Times New Roman" panose="02020603050405020304" pitchFamily="18" charset="0"/>
                      </a:rPr>
                      <m:t>𝐵</m:t>
                    </m:r>
                  </m:oMath>
                </a14:m>
                <a:r>
                  <a:rPr lang="nl-NL" sz="2800" dirty="0">
                    <a:latin typeface="Times New Roman" pitchFamily="18" charset="0"/>
                    <a:cs typeface="Times New Roman" pitchFamily="18" charset="0"/>
                  </a:rPr>
                  <a:t> , </a:t>
                </a:r>
                <a14:m>
                  <m:oMath xmlns:m="http://schemas.openxmlformats.org/officeDocument/2006/math">
                    <m:r>
                      <a:rPr lang="en-US" sz="2800" i="1">
                        <a:latin typeface="Cambria Math"/>
                        <a:ea typeface="Cambria Math"/>
                        <a:cs typeface="Times New Roman" panose="02020603050405020304" pitchFamily="18" charset="0"/>
                      </a:rPr>
                      <m:t>𝐶𝐵</m:t>
                    </m:r>
                  </m:oMath>
                </a14:m>
                <a:r>
                  <a:rPr lang="nl-NL" sz="2800" dirty="0">
                    <a:latin typeface="Times New Roman" pitchFamily="18" charset="0"/>
                    <a:cs typeface="Times New Roman" pitchFamily="18" charset="0"/>
                  </a:rPr>
                  <a:t> cắt đường thẳng </a:t>
                </a:r>
                <a14:m>
                  <m:oMath xmlns:m="http://schemas.openxmlformats.org/officeDocument/2006/math">
                    <m:r>
                      <a:rPr lang="en-US" sz="2800" i="1">
                        <a:latin typeface="Cambria Math"/>
                        <a:ea typeface="Cambria Math"/>
                        <a:cs typeface="Times New Roman" panose="02020603050405020304" pitchFamily="18" charset="0"/>
                      </a:rPr>
                      <m:t>𝑑</m:t>
                    </m:r>
                  </m:oMath>
                </a14:m>
                <a:r>
                  <a:rPr lang="nl-NL" sz="2800" dirty="0">
                    <a:latin typeface="Times New Roman" pitchFamily="18" charset="0"/>
                    <a:cs typeface="Times New Roman" pitchFamily="18" charset="0"/>
                  </a:rPr>
                  <a:t> tại điểm </a:t>
                </a:r>
                <a14:m>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𝐸</m:t>
                    </m:r>
                  </m:oMath>
                </a14:m>
                <a:r>
                  <a:rPr lang="nl-NL" sz="2800" dirty="0">
                    <a:latin typeface="Times New Roman" pitchFamily="18" charset="0"/>
                    <a:cs typeface="Times New Roman" pitchFamily="18" charset="0"/>
                  </a:rPr>
                  <a:t> . Khi đó, </a:t>
                </a:r>
                <a14:m>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𝐸</m:t>
                    </m:r>
                    <m:r>
                      <a:rPr lang="en-US" sz="2800" i="1">
                        <a:latin typeface="Cambria Math"/>
                        <a:ea typeface="Cambria Math"/>
                        <a:cs typeface="Times New Roman" panose="02020603050405020304" pitchFamily="18" charset="0"/>
                      </a:rPr>
                      <m:t> </m:t>
                    </m:r>
                  </m:oMath>
                </a14:m>
                <a:r>
                  <a:rPr lang="nl-NL" sz="2800" dirty="0">
                    <a:latin typeface="Times New Roman" pitchFamily="18" charset="0"/>
                    <a:cs typeface="Times New Roman" pitchFamily="18" charset="0"/>
                  </a:rPr>
                  <a:t>là vị trí của cây cầu. Bạn Nam nói rằng: Lấy một điểm </a:t>
                </a:r>
                <a14:m>
                  <m:oMath xmlns:m="http://schemas.openxmlformats.org/officeDocument/2006/math">
                    <m:r>
                      <a:rPr lang="en-US" sz="2800" i="1">
                        <a:latin typeface="Cambria Math"/>
                        <a:ea typeface="Cambria Math"/>
                        <a:cs typeface="Times New Roman" panose="02020603050405020304" pitchFamily="18" charset="0"/>
                      </a:rPr>
                      <m:t>𝑀</m:t>
                    </m:r>
                  </m:oMath>
                </a14:m>
                <a:r>
                  <a:rPr lang="en-US" sz="2800" dirty="0">
                    <a:latin typeface="Times New Roman" pitchFamily="18" charset="0"/>
                    <a:cs typeface="Times New Roman" pitchFamily="18" charset="0"/>
                  </a:rPr>
                  <a:t> </a:t>
                </a:r>
                <a:r>
                  <a:rPr lang="nl-NL" sz="2800" dirty="0">
                    <a:latin typeface="Times New Roman" pitchFamily="18" charset="0"/>
                    <a:cs typeface="Times New Roman" pitchFamily="18" charset="0"/>
                  </a:rPr>
                  <a:t> trên đường thẳng </a:t>
                </a:r>
                <a14:m>
                  <m:oMath xmlns:m="http://schemas.openxmlformats.org/officeDocument/2006/math">
                    <m:r>
                      <a:rPr lang="en-US" sz="2800" i="1">
                        <a:latin typeface="Cambria Math"/>
                        <a:ea typeface="Cambria Math"/>
                        <a:cs typeface="Times New Roman" panose="02020603050405020304" pitchFamily="18" charset="0"/>
                      </a:rPr>
                      <m:t>𝑑</m:t>
                    </m:r>
                  </m:oMath>
                </a14:m>
                <a:r>
                  <a:rPr lang="nl-NL" sz="2800" dirty="0">
                    <a:latin typeface="Times New Roman" pitchFamily="18" charset="0"/>
                    <a:cs typeface="Times New Roman" pitchFamily="18" charset="0"/>
                  </a:rPr>
                  <a:t> , </a:t>
                </a:r>
                <a14:m>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𝑀</m:t>
                    </m:r>
                    <m:r>
                      <a:rPr lang="en-US" sz="2800" i="1">
                        <a:latin typeface="Cambria Math"/>
                        <a:ea typeface="Cambria Math"/>
                        <a:cs typeface="Times New Roman" panose="02020603050405020304" pitchFamily="18" charset="0"/>
                      </a:rPr>
                      <m:t>≠</m:t>
                    </m:r>
                    <m:r>
                      <a:rPr lang="en-US" sz="2800" i="1">
                        <a:latin typeface="Cambria Math"/>
                        <a:ea typeface="Cambria Math"/>
                        <a:cs typeface="Times New Roman" panose="02020603050405020304" pitchFamily="18" charset="0"/>
                      </a:rPr>
                      <m:t>𝐸</m:t>
                    </m:r>
                  </m:oMath>
                </a14:m>
                <a:r>
                  <a:rPr lang="nl-NL" sz="2800" dirty="0">
                    <a:latin typeface="Times New Roman" pitchFamily="18" charset="0"/>
                    <a:cs typeface="Times New Roman" pitchFamily="18" charset="0"/>
                  </a:rPr>
                  <a:t> thì </a:t>
                </a:r>
                <a14:m>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𝑀𝐴</m:t>
                    </m:r>
                    <m:r>
                      <a:rPr lang="en-US" sz="2800" i="1">
                        <a:latin typeface="Cambria Math"/>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𝑀𝐵</m:t>
                    </m:r>
                    <m:r>
                      <a:rPr lang="en-US" sz="2800" i="1">
                        <a:latin typeface="Cambria Math"/>
                        <a:ea typeface="Cambria Math" panose="02040503050406030204" pitchFamily="18" charset="0"/>
                        <a:cs typeface="Times New Roman" panose="02020603050405020304" pitchFamily="18" charset="0"/>
                      </a:rPr>
                      <m:t>&gt;</m:t>
                    </m:r>
                    <m:r>
                      <a:rPr lang="en-US" sz="2800" i="1">
                        <a:latin typeface="Cambria Math"/>
                        <a:ea typeface="Cambria Math" panose="02040503050406030204" pitchFamily="18" charset="0"/>
                        <a:cs typeface="Times New Roman" panose="02020603050405020304" pitchFamily="18" charset="0"/>
                      </a:rPr>
                      <m:t>𝐸𝐴</m:t>
                    </m:r>
                    <m:r>
                      <a:rPr lang="en-US" sz="2800" i="1">
                        <a:latin typeface="Cambria Math"/>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𝐸𝐵</m:t>
                    </m:r>
                  </m:oMath>
                </a14:m>
                <a:r>
                  <a:rPr lang="nl-NL" sz="2800" dirty="0">
                    <a:latin typeface="Times New Roman" pitchFamily="18" charset="0"/>
                    <a:cs typeface="Times New Roman" pitchFamily="18" charset="0"/>
                  </a:rPr>
                  <a:t> là sai vì: </a:t>
                </a:r>
                <a14:m>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𝑀𝐴</m:t>
                    </m:r>
                    <m:r>
                      <a:rPr lang="en-US" sz="2800" i="1">
                        <a:latin typeface="Cambria Math"/>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𝑀𝐵</m:t>
                    </m:r>
                    <m:r>
                      <a:rPr lang="en-US" sz="2800" i="1">
                        <a:latin typeface="Cambria Math"/>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𝐸𝐴</m:t>
                    </m:r>
                    <m:r>
                      <a:rPr lang="en-US" sz="2800" i="1">
                        <a:latin typeface="Cambria Math"/>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𝐸𝐵</m:t>
                    </m:r>
                  </m:oMath>
                </a14:m>
                <a:r>
                  <a:rPr lang="nl-NL"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marL="457200" indent="-457200">
                  <a:buFontTx/>
                  <a:buChar char="-"/>
                </a:pPr>
                <a:endParaRPr lang="vi-VN" sz="2800" dirty="0">
                  <a:latin typeface="Times New Roman" pitchFamily="18" charset="0"/>
                  <a:cs typeface="Times New Roman" pitchFamily="18" charset="0"/>
                </a:endParaRPr>
              </a:p>
            </p:txBody>
          </p:sp>
        </mc:Choice>
        <mc:Fallback xmlns="">
          <p:sp>
            <p:nvSpPr>
              <p:cNvPr id="10" name="TextBox 9">
                <a:extLst>
                  <a:ext uri="{FF2B5EF4-FFF2-40B4-BE49-F238E27FC236}">
                    <a16:creationId xmlns="" xmlns:a16="http://schemas.microsoft.com/office/drawing/2014/main" xmlns:a14="http://schemas.microsoft.com/office/drawing/2010/main" id="{E7B04C16-2908-4EDD-9452-3E99EE79B856}"/>
                  </a:ext>
                </a:extLst>
              </p:cNvPr>
              <p:cNvSpPr txBox="1">
                <a:spLocks noRot="1" noChangeAspect="1" noMove="1" noResize="1" noEditPoints="1" noAdjustHandles="1" noChangeArrowheads="1" noChangeShapeType="1" noTextEdit="1"/>
              </p:cNvSpPr>
              <p:nvPr/>
            </p:nvSpPr>
            <p:spPr>
              <a:xfrm>
                <a:off x="1440166" y="3737991"/>
                <a:ext cx="10599437" cy="3539430"/>
              </a:xfrm>
              <a:prstGeom prst="rect">
                <a:avLst/>
              </a:prstGeom>
              <a:blipFill rotWithShape="1">
                <a:blip r:embed="rId6"/>
                <a:stretch>
                  <a:fillRect l="-1150" t="-1721" r="-1093"/>
                </a:stretch>
              </a:blipFill>
              <a:ln>
                <a:noFill/>
              </a:ln>
            </p:spPr>
            <p:txBody>
              <a:bodyPr/>
              <a:lstStyle/>
              <a:p>
                <a:r>
                  <a:rPr lang="vi-VN">
                    <a:noFill/>
                  </a:rPr>
                  <a:t> </a:t>
                </a:r>
              </a:p>
            </p:txBody>
          </p:sp>
        </mc:Fallback>
      </mc:AlternateContent>
      <p:sp>
        <p:nvSpPr>
          <p:cNvPr id="12" name="TextBox 11">
            <a:extLst>
              <a:ext uri="{FF2B5EF4-FFF2-40B4-BE49-F238E27FC236}">
                <a16:creationId xmlns:a16="http://schemas.microsoft.com/office/drawing/2014/main" id="{7D388539-D18F-4720-B921-95863C6702E1}"/>
              </a:ext>
            </a:extLst>
          </p:cNvPr>
          <p:cNvSpPr txBox="1"/>
          <p:nvPr/>
        </p:nvSpPr>
        <p:spPr>
          <a:xfrm>
            <a:off x="3867409" y="3272340"/>
            <a:ext cx="1415441" cy="523220"/>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Giải</a:t>
            </a:r>
            <a:endParaRPr lang="vi-VN" sz="2800" dirty="0">
              <a:solidFill>
                <a:srgbClr val="FF0000"/>
              </a:solidFill>
              <a:latin typeface="Times New Roman" panose="02020603050405020304" pitchFamily="18" charset="0"/>
              <a:cs typeface="Times New Roman" panose="02020603050405020304" pitchFamily="18" charset="0"/>
            </a:endParaRPr>
          </a:p>
        </p:txBody>
      </p:sp>
      <p:pic>
        <p:nvPicPr>
          <p:cNvPr id="13" name="Hình ảnh 7">
            <a:extLst>
              <a:ext uri="{FF2B5EF4-FFF2-40B4-BE49-F238E27FC236}">
                <a16:creationId xmlns:a16="http://schemas.microsoft.com/office/drawing/2014/main" id="{BA7CBF01-4069-4699-B6B4-566D373388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290" y="-147194"/>
            <a:ext cx="1583417" cy="1312940"/>
          </a:xfrm>
          <a:prstGeom prst="rect">
            <a:avLst/>
          </a:prstGeom>
        </p:spPr>
      </p:pic>
      <p:sp>
        <p:nvSpPr>
          <p:cNvPr id="11" name="Rectangle: Rounded Corners 8">
            <a:extLst>
              <a:ext uri="{FF2B5EF4-FFF2-40B4-BE49-F238E27FC236}">
                <a16:creationId xmlns:a16="http://schemas.microsoft.com/office/drawing/2014/main" id="{580ADAA9-9E31-4840-B0CC-6B1468E3346D}"/>
              </a:ext>
            </a:extLst>
          </p:cNvPr>
          <p:cNvSpPr/>
          <p:nvPr/>
        </p:nvSpPr>
        <p:spPr>
          <a:xfrm>
            <a:off x="284812" y="44971"/>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(SGK – 86)</a:t>
            </a:r>
          </a:p>
        </p:txBody>
      </p:sp>
    </p:spTree>
    <p:extLst>
      <p:ext uri="{BB962C8B-B14F-4D97-AF65-F5344CB8AC3E}">
        <p14:creationId xmlns:p14="http://schemas.microsoft.com/office/powerpoint/2010/main" val="16873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id="{05F0E043-6F3F-424F-8E66-CA300C639F33}"/>
              </a:ext>
            </a:extLst>
          </p:cNvPr>
          <p:cNvPicPr>
            <a:picLocks noChangeAspect="1"/>
          </p:cNvPicPr>
          <p:nvPr/>
        </p:nvPicPr>
        <p:blipFill rotWithShape="1">
          <a:blip r:embed="rId2"/>
          <a:srcRect r="29439"/>
          <a:stretch/>
        </p:blipFill>
        <p:spPr>
          <a:xfrm>
            <a:off x="9915963" y="4304537"/>
            <a:ext cx="2411107" cy="2032500"/>
          </a:xfrm>
          <a:prstGeom prst="rect">
            <a:avLst/>
          </a:prstGeom>
        </p:spPr>
      </p:pic>
      <p:pic>
        <p:nvPicPr>
          <p:cNvPr id="5" name="图片 11">
            <a:extLst>
              <a:ext uri="{FF2B5EF4-FFF2-40B4-BE49-F238E27FC236}">
                <a16:creationId xmlns:a16="http://schemas.microsoft.com/office/drawing/2014/main" id="{7B9575FB-29F3-4604-9B59-9307783AA157}"/>
              </a:ext>
            </a:extLst>
          </p:cNvPr>
          <p:cNvPicPr>
            <a:picLocks noChangeAspect="1"/>
          </p:cNvPicPr>
          <p:nvPr/>
        </p:nvPicPr>
        <p:blipFill rotWithShape="1">
          <a:blip r:embed="rId3"/>
          <a:srcRect l="44566" b="19126"/>
          <a:stretch/>
        </p:blipFill>
        <p:spPr>
          <a:xfrm rot="5126995" flipV="1">
            <a:off x="1329424" y="3777477"/>
            <a:ext cx="1656699" cy="1602625"/>
          </a:xfrm>
          <a:prstGeom prst="rect">
            <a:avLst/>
          </a:prstGeom>
        </p:spPr>
      </p:pic>
      <p:pic>
        <p:nvPicPr>
          <p:cNvPr id="6" name="图片 13">
            <a:extLst>
              <a:ext uri="{FF2B5EF4-FFF2-40B4-BE49-F238E27FC236}">
                <a16:creationId xmlns:a16="http://schemas.microsoft.com/office/drawing/2014/main" id="{1E1E040F-46AB-465D-A875-86C9E504CBF8}"/>
              </a:ext>
            </a:extLst>
          </p:cNvPr>
          <p:cNvPicPr>
            <a:picLocks noChangeAspect="1"/>
          </p:cNvPicPr>
          <p:nvPr/>
        </p:nvPicPr>
        <p:blipFill rotWithShape="1">
          <a:blip r:embed="rId3"/>
          <a:srcRect l="44566" b="19126"/>
          <a:stretch/>
        </p:blipFill>
        <p:spPr>
          <a:xfrm rot="5126995" flipV="1">
            <a:off x="7741077" y="785305"/>
            <a:ext cx="1656699" cy="1602625"/>
          </a:xfrm>
          <a:prstGeom prst="rect">
            <a:avLst/>
          </a:prstGeom>
        </p:spPr>
      </p:pic>
      <p:sp>
        <p:nvSpPr>
          <p:cNvPr id="7" name="Rectangle 6">
            <a:extLst>
              <a:ext uri="{FF2B5EF4-FFF2-40B4-BE49-F238E27FC236}">
                <a16:creationId xmlns:a16="http://schemas.microsoft.com/office/drawing/2014/main" id="{2181A2FC-281B-4473-83CC-409EA5DA0A50}"/>
              </a:ext>
            </a:extLst>
          </p:cNvPr>
          <p:cNvSpPr/>
          <p:nvPr/>
        </p:nvSpPr>
        <p:spPr>
          <a:xfrm>
            <a:off x="1895570" y="399929"/>
            <a:ext cx="6234985" cy="1427369"/>
          </a:xfrm>
          <a:prstGeom prst="rect">
            <a:avLst/>
          </a:prstGeom>
          <a:solidFill>
            <a:srgbClr val="00B0F0"/>
          </a:solidFill>
        </p:spPr>
        <p:txBody>
          <a:bodyPr wrap="none" lIns="91438" tIns="45719" rIns="91438" bIns="45719" numCol="1">
            <a:prstTxWarp prst="textCanUp">
              <a:avLst/>
            </a:prstTxWarp>
            <a:spAutoFit/>
            <a:scene3d>
              <a:camera prst="perspectiveRight"/>
              <a:lightRig rig="threePt" dir="t"/>
            </a:scene3d>
          </a:bodyPr>
          <a:lstStyle/>
          <a:p>
            <a:pPr algn="ctr"/>
            <a:r>
              <a:rPr lang="en-US" sz="4000" b="1" dirty="0" err="1">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Hướng</a:t>
            </a:r>
            <a:r>
              <a:rPr lang="en-US" sz="4000" b="1" dirty="0">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 </a:t>
            </a:r>
            <a:r>
              <a:rPr lang="en-US" sz="4000" b="1" dirty="0" err="1">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dẫn</a:t>
            </a:r>
            <a:r>
              <a:rPr lang="en-US" sz="4000" b="1" dirty="0">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 </a:t>
            </a:r>
            <a:r>
              <a:rPr lang="en-US" sz="4000" b="1" dirty="0" err="1">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về</a:t>
            </a:r>
            <a:r>
              <a:rPr lang="en-US" sz="4000" b="1" dirty="0">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 </a:t>
            </a:r>
            <a:r>
              <a:rPr lang="en-US" sz="4000" b="1" dirty="0" err="1">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nhà</a:t>
            </a:r>
            <a:endParaRPr lang="en-US" sz="4000" b="1" dirty="0">
              <a:ln w="6600">
                <a:solidFill>
                  <a:schemeClr val="accent2"/>
                </a:solidFill>
                <a:prstDash val="solid"/>
              </a:ln>
              <a:solidFill>
                <a:schemeClr val="accent6">
                  <a:lumMod val="75000"/>
                </a:schemeClr>
              </a:solid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endParaRPr>
          </a:p>
        </p:txBody>
      </p:sp>
      <p:grpSp>
        <p:nvGrpSpPr>
          <p:cNvPr id="8" name="Group 7"/>
          <p:cNvGrpSpPr/>
          <p:nvPr/>
        </p:nvGrpSpPr>
        <p:grpSpPr>
          <a:xfrm>
            <a:off x="915328" y="1984565"/>
            <a:ext cx="10462205" cy="2594224"/>
            <a:chOff x="2702879" y="4105650"/>
            <a:chExt cx="6045336" cy="2434850"/>
          </a:xfrm>
        </p:grpSpPr>
        <p:sp>
          <p:nvSpPr>
            <p:cNvPr id="9" name="Flowchart: Display 8"/>
            <p:cNvSpPr/>
            <p:nvPr/>
          </p:nvSpPr>
          <p:spPr>
            <a:xfrm>
              <a:off x="2702879" y="4105650"/>
              <a:ext cx="6045336" cy="2434850"/>
            </a:xfrm>
            <a:prstGeom prst="flowChartDisplay">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chemeClr val="tx1"/>
                </a:solidFill>
              </a:endParaRPr>
            </a:p>
          </p:txBody>
        </p:sp>
        <p:sp>
          <p:nvSpPr>
            <p:cNvPr id="10" name="Rectangle 9"/>
            <p:cNvSpPr/>
            <p:nvPr/>
          </p:nvSpPr>
          <p:spPr>
            <a:xfrm>
              <a:off x="3466329" y="4409667"/>
              <a:ext cx="5212593" cy="210874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tam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vuông</a:t>
              </a:r>
              <a:r>
                <a:rPr lang="en-US" sz="2800" dirty="0">
                  <a:solidFill>
                    <a:schemeClr val="tx1"/>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solidFill>
                    <a:schemeClr val="tx1"/>
                  </a:solidFill>
                  <a:latin typeface="Times New Roman" panose="02020603050405020304" pitchFamily="18" charset="0"/>
                  <a:cs typeface="Times New Roman" panose="02020603050405020304" pitchFamily="18" charset="0"/>
                </a:rPr>
                <a:t>Nắm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701688" y="4578789"/>
            <a:ext cx="4419828" cy="1604996"/>
            <a:chOff x="8151457" y="2696187"/>
            <a:chExt cx="3137614" cy="1483999"/>
          </a:xfrm>
        </p:grpSpPr>
        <p:sp>
          <p:nvSpPr>
            <p:cNvPr id="12" name="Flowchart: Display 11"/>
            <p:cNvSpPr/>
            <p:nvPr/>
          </p:nvSpPr>
          <p:spPr>
            <a:xfrm>
              <a:off x="8151457" y="2696187"/>
              <a:ext cx="3137614" cy="1483999"/>
            </a:xfrm>
            <a:prstGeom prst="flowChartDisplay">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sp>
          <p:nvSpPr>
            <p:cNvPr id="13" name="Rectangle 12"/>
            <p:cNvSpPr/>
            <p:nvPr/>
          </p:nvSpPr>
          <p:spPr>
            <a:xfrm>
              <a:off x="8457383" y="2990563"/>
              <a:ext cx="2704385" cy="796065"/>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3,4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SBT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a:t>
              </a:r>
              <a:endParaRPr lang="en-US" sz="2800" dirty="0"/>
            </a:p>
          </p:txBody>
        </p:sp>
      </p:grpSp>
      <p:pic>
        <p:nvPicPr>
          <p:cNvPr id="15" name="Picture 2" descr="Hình ảnh Tuyển Dụng Sẽ Tuyển Tuyển Dụng Cho Mùa Tuyển Dụng, Kinh Doanh.,  Nghề Nghiệp, Phim Hoạt Hình Cổ Trắng miễn phí tải tập tin PNG PSDComment và  Vector">
            <a:extLst>
              <a:ext uri="{FF2B5EF4-FFF2-40B4-BE49-F238E27FC236}">
                <a16:creationId xmlns:a16="http://schemas.microsoft.com/office/drawing/2014/main" id="{AA569245-5EAE-490A-A563-5374DC82FB6B}"/>
              </a:ext>
            </a:extLst>
          </p:cNvPr>
          <p:cNvPicPr>
            <a:picLocks noChangeAspect="1" noChangeArrowheads="1"/>
          </p:cNvPicPr>
          <p:nvPr/>
        </p:nvPicPr>
        <p:blipFill>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0107897" y="-183042"/>
            <a:ext cx="2027237" cy="20272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355084" y="4029607"/>
            <a:ext cx="3499821" cy="523220"/>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099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4" name="Picture 3">
            <a:extLst>
              <a:ext uri="{FF2B5EF4-FFF2-40B4-BE49-F238E27FC236}">
                <a16:creationId xmlns:a16="http://schemas.microsoft.com/office/drawing/2014/main" id="{2C4C052E-19FF-4679-B4FB-06CE3B37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70100" y="-3213100"/>
            <a:ext cx="7467599" cy="13284200"/>
          </a:xfrm>
          <a:prstGeom prst="rect">
            <a:avLst/>
          </a:prstGeom>
        </p:spPr>
      </p:pic>
      <p:sp>
        <p:nvSpPr>
          <p:cNvPr id="5" name="TextBox 4">
            <a:extLst>
              <a:ext uri="{FF2B5EF4-FFF2-40B4-BE49-F238E27FC236}">
                <a16:creationId xmlns:a16="http://schemas.microsoft.com/office/drawing/2014/main" id="{423D46AA-D66E-4B4A-8C7D-79E05439C947}"/>
              </a:ext>
            </a:extLst>
          </p:cNvPr>
          <p:cNvSpPr txBox="1"/>
          <p:nvPr/>
        </p:nvSpPr>
        <p:spPr>
          <a:xfrm>
            <a:off x="328167" y="1768717"/>
            <a:ext cx="10951464" cy="2968057"/>
          </a:xfrm>
          <a:prstGeom prst="rect">
            <a:avLst/>
          </a:prstGeom>
          <a:solidFill>
            <a:srgbClr val="FFFF00"/>
          </a:solidFill>
        </p:spPr>
        <p:txBody>
          <a:bodyPr wrap="square">
            <a:spAutoFit/>
          </a:bodyPr>
          <a:lstStyle/>
          <a:p>
            <a:pPr algn="ctr">
              <a:lnSpc>
                <a:spcPct val="150000"/>
              </a:lnSpc>
            </a:pPr>
            <a:br>
              <a:rPr lang="en-US" altLang="zh-CN" sz="3200" b="1" dirty="0">
                <a:solidFill>
                  <a:srgbClr val="FF0000"/>
                </a:solidFill>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br>
            <a:r>
              <a:rPr lang="en-US" altLang="zh-CN" sz="3200" b="1" dirty="0">
                <a:solidFill>
                  <a:srgbClr val="FF0000"/>
                </a:solidFill>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Tiết 81</a:t>
            </a:r>
          </a:p>
          <a:p>
            <a:pPr algn="ctr">
              <a:lnSpc>
                <a:spcPct val="150000"/>
              </a:lnSpc>
            </a:pPr>
            <a:r>
              <a:rPr lang="en-US" altLang="zh-CN" sz="3200" b="1" dirty="0">
                <a:solidFill>
                  <a:srgbClr val="0070C0"/>
                </a:solidFill>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§5. TRƯỜNG HỢP BẰNG NHAU CẠNH – GÓC – CẠNH .</a:t>
            </a:r>
            <a:br>
              <a:rPr lang="en-US" altLang="zh-CN" sz="3200" b="1" dirty="0">
                <a:solidFill>
                  <a:srgbClr val="0070C0"/>
                </a:solidFill>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br>
            <a:r>
              <a:rPr lang="en-US" altLang="zh-CN" sz="3200" b="1" dirty="0">
                <a:solidFill>
                  <a:srgbClr val="0070C0"/>
                </a:solidFill>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a:t>
            </a:r>
            <a:r>
              <a:rPr lang="en-US" altLang="zh-CN" sz="3200" b="1" dirty="0" err="1">
                <a:solidFill>
                  <a:srgbClr val="0070C0"/>
                </a:solidFill>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Tiết</a:t>
            </a:r>
            <a:r>
              <a:rPr lang="en-US" altLang="zh-CN" sz="3200" b="1" dirty="0">
                <a:solidFill>
                  <a:srgbClr val="0070C0"/>
                </a:solidFill>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 3)</a:t>
            </a:r>
            <a:endParaRPr lang="en-US" sz="3200" b="1" dirty="0">
              <a:ln w="22225">
                <a:solidFill>
                  <a:srgbClr val="FF7C80"/>
                </a:solidFill>
                <a:prstDash val="solid"/>
              </a:ln>
              <a:solidFill>
                <a:srgbClr val="0070C0"/>
              </a:solidFill>
              <a:effectLst>
                <a:innerShdw blurRad="63500" dist="50800" dir="18900000">
                  <a:prstClr val="black">
                    <a:alpha val="50000"/>
                  </a:prstClr>
                </a:innerShdw>
              </a:effectLst>
            </a:endParaRPr>
          </a:p>
        </p:txBody>
      </p:sp>
    </p:spTree>
    <p:extLst>
      <p:ext uri="{BB962C8B-B14F-4D97-AF65-F5344CB8AC3E}">
        <p14:creationId xmlns:p14="http://schemas.microsoft.com/office/powerpoint/2010/main" val="931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vi-VN" dirty="0">
              <a:latin typeface="Times New Roman" pitchFamily="18" charset="0"/>
              <a:cs typeface="Times New Roman" pitchFamily="18" charset="0"/>
            </a:endParaRPr>
          </a:p>
        </p:txBody>
      </p:sp>
      <p:sp>
        <p:nvSpPr>
          <p:cNvPr id="8" name="Rounded Rectangle 7"/>
          <p:cNvSpPr/>
          <p:nvPr/>
        </p:nvSpPr>
        <p:spPr>
          <a:xfrm>
            <a:off x="67784" y="121920"/>
            <a:ext cx="3850911" cy="3331572"/>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anchor="ctr"/>
          <a:lstStyle/>
          <a:p>
            <a:pPr>
              <a:spcAft>
                <a:spcPts val="0"/>
              </a:spcAft>
            </a:pPr>
            <a:r>
              <a:rPr lang="en-US" sz="2800" kern="1200" dirty="0">
                <a:solidFill>
                  <a:srgbClr val="FFFFFF"/>
                </a:solidFill>
                <a:effectLst/>
                <a:latin typeface="Times New Roman" pitchFamily="18" charset="0"/>
                <a:ea typeface="Times New Roman"/>
                <a:cs typeface="Times New Roman" pitchFamily="18" charset="0"/>
              </a:rPr>
              <a:t>- </a:t>
            </a:r>
            <a:r>
              <a:rPr lang="nl-NL" sz="2800" kern="1200" dirty="0">
                <a:solidFill>
                  <a:srgbClr val="FFFFFF"/>
                </a:solidFill>
                <a:effectLst/>
                <a:latin typeface="Times New Roman" pitchFamily="18" charset="0"/>
                <a:ea typeface="Times New Roman"/>
                <a:cs typeface="Times New Roman" pitchFamily="18" charset="0"/>
              </a:rPr>
              <a:t>Nếu hai cạnh và một góc xen giữa của tam giác này bằng hai  cạnh và một góc xen giữa  của tam giác kia thì hai tam giác đó bằng nhau. </a:t>
            </a:r>
            <a:endParaRPr lang="vi-VN" sz="2800" dirty="0">
              <a:effectLst/>
              <a:latin typeface="Times New Roman" pitchFamily="18" charset="0"/>
              <a:ea typeface="Times New Roman"/>
              <a:cs typeface="Times New Roman" pitchFamily="18" charset="0"/>
            </a:endParaRPr>
          </a:p>
        </p:txBody>
      </p:sp>
      <p:sp>
        <p:nvSpPr>
          <p:cNvPr id="9" name="Rounded Rectangle 8"/>
          <p:cNvSpPr/>
          <p:nvPr/>
        </p:nvSpPr>
        <p:spPr>
          <a:xfrm>
            <a:off x="6251763" y="4637028"/>
            <a:ext cx="4202876" cy="2068572"/>
          </a:xfrm>
          <a:prstGeom prst="roundRect">
            <a:avLst/>
          </a:prstGeom>
          <a:solidFill>
            <a:schemeClr val="tx2">
              <a:lumMod val="50000"/>
            </a:schemeClr>
          </a:solidFill>
        </p:spPr>
        <p:style>
          <a:lnRef idx="0">
            <a:schemeClr val="accent5"/>
          </a:lnRef>
          <a:fillRef idx="3">
            <a:schemeClr val="accent5"/>
          </a:fillRef>
          <a:effectRef idx="3">
            <a:schemeClr val="accent5"/>
          </a:effectRef>
          <a:fontRef idx="minor">
            <a:schemeClr val="lt1"/>
          </a:fontRef>
        </p:style>
        <p:txBody>
          <a:bodyPr anchor="ctr"/>
          <a:lstStyle/>
          <a:p>
            <a:pPr algn="ctr">
              <a:spcAft>
                <a:spcPts val="0"/>
              </a:spcAft>
            </a:pPr>
            <a:r>
              <a:rPr lang="en-US" sz="2800" kern="1200" dirty="0">
                <a:solidFill>
                  <a:srgbClr val="FFFFFF"/>
                </a:solidFill>
                <a:effectLst/>
                <a:latin typeface="Times New Roman" pitchFamily="18" charset="0"/>
                <a:ea typeface="Times New Roman"/>
                <a:cs typeface="Times New Roman" pitchFamily="18" charset="0"/>
              </a:rPr>
              <a:t>- </a:t>
            </a:r>
            <a:r>
              <a:rPr lang="nl-NL" sz="2800" kern="1200" dirty="0">
                <a:solidFill>
                  <a:srgbClr val="FFFFFF"/>
                </a:solidFill>
                <a:effectLst/>
                <a:latin typeface="Times New Roman" pitchFamily="18" charset="0"/>
                <a:ea typeface="Times New Roman"/>
                <a:cs typeface="Times New Roman" pitchFamily="18" charset="0"/>
              </a:rPr>
              <a:t>Nếu hai tam giác bằng nhau có thể suy ra các góc tương ứng bằng nhau.</a:t>
            </a:r>
            <a:endParaRPr lang="vi-VN" sz="2800" dirty="0">
              <a:effectLst/>
              <a:latin typeface="Times New Roman" pitchFamily="18" charset="0"/>
              <a:ea typeface="Times New Roman"/>
              <a:cs typeface="Times New Roman" pitchFamily="18" charset="0"/>
            </a:endParaRPr>
          </a:p>
        </p:txBody>
      </p:sp>
      <p:sp>
        <p:nvSpPr>
          <p:cNvPr id="10" name="Rounded Rectangle 9"/>
          <p:cNvSpPr/>
          <p:nvPr/>
        </p:nvSpPr>
        <p:spPr>
          <a:xfrm>
            <a:off x="320045" y="4423955"/>
            <a:ext cx="3792225" cy="2281645"/>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spcAft>
                <a:spcPts val="0"/>
              </a:spcAft>
            </a:pPr>
            <a:r>
              <a:rPr lang="en-US" sz="2800" kern="1200" dirty="0">
                <a:solidFill>
                  <a:srgbClr val="FFFFFF"/>
                </a:solidFill>
                <a:effectLst/>
                <a:latin typeface="Times New Roman" pitchFamily="18" charset="0"/>
                <a:ea typeface="Times New Roman"/>
                <a:cs typeface="Times New Roman" pitchFamily="18" charset="0"/>
              </a:rPr>
              <a:t>- </a:t>
            </a:r>
            <a:r>
              <a:rPr lang="nl-NL" sz="2800" kern="1200" dirty="0">
                <a:solidFill>
                  <a:srgbClr val="FFFFFF"/>
                </a:solidFill>
                <a:effectLst/>
                <a:latin typeface="Times New Roman" pitchFamily="18" charset="0"/>
                <a:ea typeface="Times New Roman"/>
                <a:cs typeface="Times New Roman" pitchFamily="18" charset="0"/>
              </a:rPr>
              <a:t>Nếu hai tam giác bằng nhau có thể suy ra các cạnh tương ứng bằng nhau.</a:t>
            </a:r>
            <a:endParaRPr lang="vi-VN" sz="2800" dirty="0">
              <a:effectLst/>
              <a:latin typeface="Times New Roman" pitchFamily="18" charset="0"/>
              <a:ea typeface="Times New Roman"/>
              <a:cs typeface="Times New Roman" pitchFamily="18" charset="0"/>
            </a:endParaRPr>
          </a:p>
        </p:txBody>
      </p:sp>
      <p:sp>
        <p:nvSpPr>
          <p:cNvPr id="11" name="Oval 10"/>
          <p:cNvSpPr/>
          <p:nvPr/>
        </p:nvSpPr>
        <p:spPr>
          <a:xfrm>
            <a:off x="4499379" y="1787705"/>
            <a:ext cx="4112571" cy="249675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a:effectLst/>
                <a:latin typeface="Times New Roman" pitchFamily="18" charset="0"/>
                <a:ea typeface="Times New Roman"/>
                <a:cs typeface="Times New Roman" pitchFamily="18" charset="0"/>
              </a:rPr>
              <a:t> </a:t>
            </a:r>
            <a:endParaRPr lang="vi-VN" sz="2800">
              <a:effectLst/>
              <a:latin typeface="Times New Roman" pitchFamily="18" charset="0"/>
              <a:ea typeface="Times New Roman"/>
              <a:cs typeface="Times New Roman" pitchFamily="18" charset="0"/>
            </a:endParaRPr>
          </a:p>
        </p:txBody>
      </p:sp>
      <p:sp>
        <p:nvSpPr>
          <p:cNvPr id="12" name="TextBox 2"/>
          <p:cNvSpPr txBox="1"/>
          <p:nvPr/>
        </p:nvSpPr>
        <p:spPr>
          <a:xfrm>
            <a:off x="4851315" y="2461467"/>
            <a:ext cx="3760636" cy="1716318"/>
          </a:xfrm>
          <a:prstGeom prst="rect">
            <a:avLst/>
          </a:prstGeom>
          <a:noFill/>
        </p:spPr>
        <p:txBody>
          <a:bodyPr wrap="square" rtlCol="0">
            <a:noAutofit/>
          </a:bodyPr>
          <a:lstStyle/>
          <a:p>
            <a:pPr algn="ctr">
              <a:spcAft>
                <a:spcPts val="0"/>
              </a:spcAft>
            </a:pPr>
            <a:r>
              <a:rPr lang="en-US" sz="3600" kern="1200" dirty="0">
                <a:solidFill>
                  <a:srgbClr val="FFFFFF"/>
                </a:solidFill>
                <a:effectLst/>
                <a:latin typeface="Times New Roman" pitchFamily="18" charset="0"/>
                <a:ea typeface="Times New Roman"/>
                <a:cs typeface="Times New Roman" pitchFamily="18" charset="0"/>
              </a:rPr>
              <a:t>TH BẰNG NHAU C-G-C</a:t>
            </a:r>
            <a:endParaRPr lang="vi-VN" sz="3600" dirty="0">
              <a:effectLst/>
              <a:latin typeface="Times New Roman" pitchFamily="18" charset="0"/>
              <a:ea typeface="Times New Roman"/>
              <a:cs typeface="Times New Roman" pitchFamily="18" charset="0"/>
            </a:endParaRPr>
          </a:p>
        </p:txBody>
      </p:sp>
      <p:sp>
        <p:nvSpPr>
          <p:cNvPr id="13" name="Rounded Rectangle 12"/>
          <p:cNvSpPr/>
          <p:nvPr/>
        </p:nvSpPr>
        <p:spPr>
          <a:xfrm>
            <a:off x="9484312" y="59960"/>
            <a:ext cx="2783888" cy="3799491"/>
          </a:xfrm>
          <a:prstGeom prst="round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spcAft>
                <a:spcPts val="0"/>
              </a:spcAft>
            </a:pP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Nếu</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hai</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cạnh</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góc</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vuông</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của</a:t>
            </a:r>
            <a:r>
              <a:rPr lang="en-US" sz="2800" kern="1200" dirty="0">
                <a:solidFill>
                  <a:srgbClr val="FFFFFF"/>
                </a:solidFill>
                <a:effectLst/>
                <a:latin typeface="Times New Roman" pitchFamily="18" charset="0"/>
                <a:ea typeface="Times New Roman"/>
                <a:cs typeface="Times New Roman" pitchFamily="18" charset="0"/>
              </a:rPr>
              <a:t> tam </a:t>
            </a:r>
            <a:r>
              <a:rPr lang="en-US" sz="2800" kern="1200" dirty="0" err="1">
                <a:solidFill>
                  <a:srgbClr val="FFFFFF"/>
                </a:solidFill>
                <a:effectLst/>
                <a:latin typeface="Times New Roman" pitchFamily="18" charset="0"/>
                <a:ea typeface="Times New Roman"/>
                <a:cs typeface="Times New Roman" pitchFamily="18" charset="0"/>
              </a:rPr>
              <a:t>giác</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vuông</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này</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bằng</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hai</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cạnh</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góc</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vuông</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kia</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thì</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hai</a:t>
            </a:r>
            <a:r>
              <a:rPr lang="en-US" sz="2800" kern="1200" dirty="0">
                <a:solidFill>
                  <a:srgbClr val="FFFFFF"/>
                </a:solidFill>
                <a:effectLst/>
                <a:latin typeface="Times New Roman" pitchFamily="18" charset="0"/>
                <a:ea typeface="Times New Roman"/>
                <a:cs typeface="Times New Roman" pitchFamily="18" charset="0"/>
              </a:rPr>
              <a:t> tam </a:t>
            </a:r>
            <a:r>
              <a:rPr lang="en-US" sz="2800" kern="1200" dirty="0" err="1">
                <a:solidFill>
                  <a:srgbClr val="FFFFFF"/>
                </a:solidFill>
                <a:effectLst/>
                <a:latin typeface="Times New Roman" pitchFamily="18" charset="0"/>
                <a:ea typeface="Times New Roman"/>
                <a:cs typeface="Times New Roman" pitchFamily="18" charset="0"/>
              </a:rPr>
              <a:t>giác</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vuông</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đó</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bằng</a:t>
            </a:r>
            <a:r>
              <a:rPr lang="en-US" sz="2800" kern="1200" dirty="0">
                <a:solidFill>
                  <a:srgbClr val="FFFFFF"/>
                </a:solidFill>
                <a:effectLst/>
                <a:latin typeface="Times New Roman" pitchFamily="18" charset="0"/>
                <a:ea typeface="Times New Roman"/>
                <a:cs typeface="Times New Roman" pitchFamily="18" charset="0"/>
              </a:rPr>
              <a:t> </a:t>
            </a:r>
            <a:r>
              <a:rPr lang="en-US" sz="2800" kern="1200" dirty="0" err="1">
                <a:solidFill>
                  <a:srgbClr val="FFFFFF"/>
                </a:solidFill>
                <a:effectLst/>
                <a:latin typeface="Times New Roman" pitchFamily="18" charset="0"/>
                <a:ea typeface="Times New Roman"/>
                <a:cs typeface="Times New Roman" pitchFamily="18" charset="0"/>
              </a:rPr>
              <a:t>nhau</a:t>
            </a:r>
            <a:endParaRPr lang="vi-VN" sz="2800" dirty="0">
              <a:effectLst/>
              <a:latin typeface="Times New Roman" pitchFamily="18" charset="0"/>
              <a:ea typeface="Times New Roman"/>
              <a:cs typeface="Times New Roman" pitchFamily="18" charset="0"/>
            </a:endParaRPr>
          </a:p>
          <a:p>
            <a:pPr>
              <a:spcAft>
                <a:spcPts val="0"/>
              </a:spcAft>
            </a:pPr>
            <a:r>
              <a:rPr lang="en-US" sz="2800" kern="1200" dirty="0">
                <a:solidFill>
                  <a:srgbClr val="FFFFFF"/>
                </a:solidFill>
                <a:effectLst/>
                <a:latin typeface="Times New Roman" pitchFamily="18" charset="0"/>
                <a:ea typeface="Times New Roman"/>
                <a:cs typeface="Times New Roman" pitchFamily="18" charset="0"/>
              </a:rPr>
              <a:t> </a:t>
            </a:r>
            <a:endParaRPr lang="vi-VN" sz="2800" dirty="0">
              <a:effectLst/>
              <a:latin typeface="Times New Roman" pitchFamily="18" charset="0"/>
              <a:ea typeface="Times New Roman"/>
              <a:cs typeface="Times New Roman" pitchFamily="18" charset="0"/>
            </a:endParaRPr>
          </a:p>
        </p:txBody>
      </p:sp>
      <p:pic>
        <p:nvPicPr>
          <p:cNvPr id="14" name="Picture 2" descr="image002">
            <a:extLst>
              <a:ext uri="{FF2B5EF4-FFF2-40B4-BE49-F238E27FC236}">
                <a16:creationId xmlns:a16="http://schemas.microsoft.com/office/drawing/2014/main" id="{A66B888C-A75C-43C7-B012-14396F3DC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40376" flipH="1">
            <a:off x="8004721" y="1751499"/>
            <a:ext cx="1477506" cy="16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image002">
            <a:extLst>
              <a:ext uri="{FF2B5EF4-FFF2-40B4-BE49-F238E27FC236}">
                <a16:creationId xmlns:a16="http://schemas.microsoft.com/office/drawing/2014/main" id="{A66B888C-A75C-43C7-B012-14396F3DC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40376" flipH="1">
            <a:off x="3532018" y="2534161"/>
            <a:ext cx="2908836" cy="325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image002">
            <a:extLst>
              <a:ext uri="{FF2B5EF4-FFF2-40B4-BE49-F238E27FC236}">
                <a16:creationId xmlns:a16="http://schemas.microsoft.com/office/drawing/2014/main" id="{A66B888C-A75C-43C7-B012-14396F3DC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226196" flipH="1">
            <a:off x="2611265" y="3275568"/>
            <a:ext cx="1335796" cy="149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image002">
            <a:extLst>
              <a:ext uri="{FF2B5EF4-FFF2-40B4-BE49-F238E27FC236}">
                <a16:creationId xmlns:a16="http://schemas.microsoft.com/office/drawing/2014/main" id="{A66B888C-A75C-43C7-B012-14396F3DC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5705" flipH="1">
            <a:off x="3640677" y="733670"/>
            <a:ext cx="1589147" cy="177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8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vi-VN"/>
          </a:p>
        </p:txBody>
      </p:sp>
      <p:sp>
        <p:nvSpPr>
          <p:cNvPr id="3" name="Content Placeholder 2"/>
          <p:cNvSpPr>
            <a:spLocks noGrp="1"/>
          </p:cNvSpPr>
          <p:nvPr>
            <p:ph idx="1"/>
          </p:nvPr>
        </p:nvSpPr>
        <p:spPr/>
        <p:txBody>
          <a:bodyPr/>
          <a:lstStyle/>
          <a:p>
            <a:pPr algn="just"/>
            <a:endParaRPr lang="vi-VN"/>
          </a:p>
        </p:txBody>
      </p:sp>
      <p:pic>
        <p:nvPicPr>
          <p:cNvPr id="4"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525"/>
            <a:ext cx="12192000" cy="8423246"/>
          </a:xfrm>
          <a:prstGeom prst="rect">
            <a:avLst/>
          </a:prstGeom>
          <a:ln w="15875">
            <a:solidFill>
              <a:schemeClr val="tx1"/>
            </a:solidFill>
          </a:ln>
        </p:spPr>
      </p:pic>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C1D4B4EA-D591-4A06-9628-39FC116BB17B}"/>
                  </a:ext>
                </a:extLst>
              </p:cNvPr>
              <p:cNvSpPr txBox="1">
                <a:spLocks noChangeArrowheads="1"/>
              </p:cNvSpPr>
              <p:nvPr/>
            </p:nvSpPr>
            <p:spPr bwMode="auto">
              <a:xfrm>
                <a:off x="167014" y="701584"/>
                <a:ext cx="10150466" cy="2275688"/>
              </a:xfrm>
              <a:prstGeom prst="rect">
                <a:avLst/>
              </a:prstGeom>
              <a:solidFill>
                <a:schemeClr val="accent6">
                  <a:lumMod val="40000"/>
                  <a:lumOff val="60000"/>
                </a:schemeClr>
              </a:solidFill>
              <a:ln>
                <a:solidFill>
                  <a:schemeClr val="accent6"/>
                </a:solidFill>
              </a:ln>
              <a:effectLst/>
            </p:spPr>
            <p:txBody>
              <a:bodyPr wrap="square">
                <a:spAutoFit/>
              </a:bodyPr>
              <a:lstStyle/>
              <a:p>
                <a:pPr algn="just"/>
                <a:r>
                  <a:rPr lang="nl-NL" sz="2800" dirty="0">
                    <a:latin typeface="Times New Roman" pitchFamily="18" charset="0"/>
                    <a:cs typeface="Times New Roman" pitchFamily="18" charset="0"/>
                  </a:rPr>
                  <a:t>Chứng minh định lí “Trong một tam giác, góc đối diện với cạnh lớn hơn là góc lớn hơn”. (trang 74) thông qua giải bài tập sau đây: Cho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nl-NL" sz="2800" dirty="0">
                    <a:latin typeface="Times New Roman" pitchFamily="18" charset="0"/>
                    <a:cs typeface="Times New Roman" pitchFamily="18" charset="0"/>
                  </a:rPr>
                  <a:t>có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𝐴𝐵</m:t>
                    </m:r>
                    <m:r>
                      <a:rPr lang="en-US" sz="2800" b="0" i="1" smtClean="0">
                        <a:latin typeface="Cambria Math"/>
                        <a:ea typeface="Cambria Math" panose="02040503050406030204" pitchFamily="18" charset="0"/>
                        <a:cs typeface="Times New Roman" panose="02020603050405020304" pitchFamily="18" charset="0"/>
                      </a:rPr>
                      <m:t>&lt;</m:t>
                    </m:r>
                    <m:r>
                      <a:rPr lang="en-US" sz="2800" b="0" i="1" smtClean="0">
                        <a:latin typeface="Cambria Math"/>
                        <a:ea typeface="Cambria Math" panose="02040503050406030204" pitchFamily="18" charset="0"/>
                        <a:cs typeface="Times New Roman" panose="02020603050405020304" pitchFamily="18" charset="0"/>
                      </a:rPr>
                      <m:t>𝐴𝐶</m:t>
                    </m:r>
                  </m:oMath>
                </a14:m>
                <a:r>
                  <a:rPr lang="nl-NL" sz="2800" dirty="0">
                    <a:latin typeface="Times New Roman" pitchFamily="18" charset="0"/>
                    <a:cs typeface="Times New Roman" pitchFamily="18" charset="0"/>
                  </a:rPr>
                  <a:t>. Tia phân giác của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r>
                          <a:rPr lang="en-US" sz="2800" b="0" i="1" smtClean="0">
                            <a:latin typeface="Cambria Math"/>
                            <a:cs typeface="Times New Roman" panose="02020603050405020304" pitchFamily="18" charset="0"/>
                          </a:rPr>
                          <m:t>𝐴𝐶</m:t>
                        </m:r>
                      </m:e>
                    </m:acc>
                  </m:oMath>
                </a14:m>
                <a:r>
                  <a:rPr lang="en-US" sz="2800" dirty="0">
                    <a:latin typeface="Times New Roman" panose="02020603050405020304" pitchFamily="18" charset="0"/>
                    <a:cs typeface="Times New Roman" panose="02020603050405020304" pitchFamily="18" charset="0"/>
                  </a:rPr>
                  <a:t> </a:t>
                </a:r>
                <a:r>
                  <a:rPr lang="nl-NL" sz="2800" dirty="0">
                    <a:latin typeface="Times New Roman" pitchFamily="18" charset="0"/>
                    <a:cs typeface="Times New Roman" pitchFamily="18" charset="0"/>
                  </a:rPr>
                  <a:t> cắt cạnh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𝐵𝐶</m:t>
                    </m:r>
                  </m:oMath>
                </a14:m>
                <a:r>
                  <a:rPr lang="nl-NL" sz="2800" dirty="0">
                    <a:latin typeface="Times New Roman" pitchFamily="18" charset="0"/>
                    <a:cs typeface="Times New Roman" pitchFamily="18" charset="0"/>
                  </a:rPr>
                  <a:t> tại điểm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𝐷</m:t>
                    </m:r>
                  </m:oMath>
                </a14:m>
                <a:r>
                  <a:rPr lang="nl-NL" sz="2800" dirty="0">
                    <a:latin typeface="Times New Roman" pitchFamily="18" charset="0"/>
                    <a:cs typeface="Times New Roman" pitchFamily="18" charset="0"/>
                  </a:rPr>
                  <a:t>. Điểm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𝐸</m:t>
                    </m:r>
                    <m:r>
                      <a:rPr lang="en-US" sz="2800" b="0" i="1" smtClean="0">
                        <a:latin typeface="Cambria Math"/>
                        <a:ea typeface="Cambria Math"/>
                        <a:cs typeface="Times New Roman" panose="02020603050405020304" pitchFamily="18" charset="0"/>
                      </a:rPr>
                      <m:t>∈</m:t>
                    </m:r>
                    <m:r>
                      <a:rPr lang="en-US" sz="2800" b="0" i="1" smtClean="0">
                        <a:latin typeface="Cambria Math"/>
                        <a:ea typeface="Cambria Math"/>
                        <a:cs typeface="Times New Roman" panose="02020603050405020304" pitchFamily="18" charset="0"/>
                      </a:rPr>
                      <m:t>𝐴𝐶</m:t>
                    </m:r>
                    <m:r>
                      <a:rPr lang="en-US" sz="2800" b="0" i="1" smtClean="0">
                        <a:latin typeface="Cambria Math"/>
                        <a:ea typeface="Cambria Math"/>
                        <a:cs typeface="Times New Roman" panose="02020603050405020304" pitchFamily="18" charset="0"/>
                      </a:rPr>
                      <m:t> </m:t>
                    </m:r>
                  </m:oMath>
                </a14:m>
                <a:r>
                  <a:rPr lang="nl-NL" sz="2800" dirty="0">
                    <a:latin typeface="Times New Roman" pitchFamily="18" charset="0"/>
                    <a:cs typeface="Times New Roman" pitchFamily="18" charset="0"/>
                  </a:rPr>
                  <a:t>thỏa mãn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𝐴𝐸</m:t>
                    </m:r>
                    <m:r>
                      <a:rPr lang="en-US" sz="2800" b="0" i="1" smtClean="0">
                        <a:latin typeface="Cambria Math"/>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𝐴𝐵</m:t>
                    </m:r>
                  </m:oMath>
                </a14:m>
                <a:r>
                  <a:rPr lang="nl-NL" sz="2800" dirty="0">
                    <a:latin typeface="Times New Roman" pitchFamily="18" charset="0"/>
                    <a:cs typeface="Times New Roman" pitchFamily="18" charset="0"/>
                  </a:rPr>
                  <a:t>. Chứng minh:</a:t>
                </a:r>
              </a:p>
              <a:p>
                <a:pPr algn="just"/>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𝑎</m:t>
                    </m:r>
                    <m:r>
                      <a:rPr lang="en-US" sz="2800" b="0" i="1" smtClean="0">
                        <a:latin typeface="Cambria Math"/>
                        <a:ea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𝐴𝐵𝐷</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𝐴𝐸𝐷</m:t>
                    </m:r>
                    <m:r>
                      <a:rPr lang="en-US" sz="2800" b="0" i="1" smtClean="0">
                        <a:latin typeface="Cambria Math"/>
                        <a:ea typeface="Cambria Math" panose="02040503050406030204" pitchFamily="18" charset="0"/>
                        <a:cs typeface="Times New Roman" panose="02020603050405020304" pitchFamily="18" charset="0"/>
                      </a:rPr>
                      <m:t>                                   </m:t>
                    </m:r>
                    <m:r>
                      <a:rPr lang="en-US" sz="2800" b="0" i="1" smtClean="0">
                        <a:latin typeface="Cambria Math"/>
                        <a:cs typeface="Times New Roman" panose="02020603050405020304" pitchFamily="18" charset="0"/>
                      </a:rPr>
                      <m:t>𝑏</m:t>
                    </m:r>
                    <m:r>
                      <a:rPr lang="en-US" sz="2800" b="0" i="1" smtClean="0">
                        <a:latin typeface="Cambria Math"/>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𝐶</m:t>
                        </m:r>
                      </m:e>
                    </m:acc>
                  </m:oMath>
                </a14:m>
                <a:endParaRPr lang="vi-VN" sz="2800" dirty="0">
                  <a:latin typeface="Times New Roman" pitchFamily="18" charset="0"/>
                  <a:cs typeface="Times New Roman" pitchFamily="18" charset="0"/>
                </a:endParaRPr>
              </a:p>
            </p:txBody>
          </p:sp>
        </mc:Choice>
        <mc:Fallback xmlns="">
          <p:sp>
            <p:nvSpPr>
              <p:cNvPr id="5" name="Text Box 4">
                <a:extLst>
                  <a:ext uri="{FF2B5EF4-FFF2-40B4-BE49-F238E27FC236}">
                    <a16:creationId xmlns:a16="http://schemas.microsoft.com/office/drawing/2014/main" xmlns="" xmlns:a14="http://schemas.microsoft.com/office/drawing/2010/main" id="{C1D4B4EA-D591-4A06-9628-39FC116BB17B}"/>
                  </a:ext>
                </a:extLst>
              </p:cNvPr>
              <p:cNvSpPr txBox="1">
                <a:spLocks noRot="1" noChangeAspect="1" noMove="1" noResize="1" noEditPoints="1" noAdjustHandles="1" noChangeArrowheads="1" noChangeShapeType="1" noTextEdit="1"/>
              </p:cNvSpPr>
              <p:nvPr/>
            </p:nvSpPr>
            <p:spPr bwMode="auto">
              <a:xfrm>
                <a:off x="167014" y="701584"/>
                <a:ext cx="10150466" cy="2275688"/>
              </a:xfrm>
              <a:prstGeom prst="rect">
                <a:avLst/>
              </a:prstGeom>
              <a:blipFill rotWithShape="1">
                <a:blip r:embed="rId3"/>
                <a:stretch>
                  <a:fillRect l="-1139" t="-2400" r="-1139" b="-6400"/>
                </a:stretch>
              </a:blipFill>
              <a:ln>
                <a:solidFill>
                  <a:schemeClr val="accent6"/>
                </a:solidFill>
              </a:ln>
              <a:effectLst/>
            </p:spPr>
            <p:txBody>
              <a:bodyPr/>
              <a:lstStyle/>
              <a:p>
                <a:r>
                  <a:rPr lang="en-US">
                    <a:noFill/>
                  </a:rPr>
                  <a:t> </a:t>
                </a:r>
              </a:p>
            </p:txBody>
          </p:sp>
        </mc:Fallback>
      </mc:AlternateContent>
      <p:sp>
        <p:nvSpPr>
          <p:cNvPr id="6" name="Rectangle: Rounded Corners 8">
            <a:extLst>
              <a:ext uri="{FF2B5EF4-FFF2-40B4-BE49-F238E27FC236}">
                <a16:creationId xmlns:a16="http://schemas.microsoft.com/office/drawing/2014/main" id="{580ADAA9-9E31-4840-B0CC-6B1468E3346D}"/>
              </a:ext>
            </a:extLst>
          </p:cNvPr>
          <p:cNvSpPr/>
          <p:nvPr/>
        </p:nvSpPr>
        <p:spPr>
          <a:xfrm>
            <a:off x="284812" y="119921"/>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1 (SGK – 86)</a:t>
            </a:r>
          </a:p>
        </p:txBody>
      </p:sp>
      <p:pic>
        <p:nvPicPr>
          <p:cNvPr id="9" name="Hình ảnh 3">
            <a:extLst>
              <a:ext uri="{FF2B5EF4-FFF2-40B4-BE49-F238E27FC236}">
                <a16:creationId xmlns:a16="http://schemas.microsoft.com/office/drawing/2014/main" id="{C6A7B2E5-053C-4D72-840B-AA50033EA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80" y="6402856"/>
            <a:ext cx="1722316" cy="200161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578678515"/>
              </p:ext>
            </p:extLst>
          </p:nvPr>
        </p:nvGraphicFramePr>
        <p:xfrm>
          <a:off x="5817683" y="3391254"/>
          <a:ext cx="6265889" cy="2308485"/>
        </p:xfrm>
        <a:graphic>
          <a:graphicData uri="http://schemas.openxmlformats.org/drawingml/2006/table">
            <a:tbl>
              <a:tblPr firstRow="1" bandRow="1">
                <a:tableStyleId>{5940675A-B579-460E-94D1-54222C63F5DA}</a:tableStyleId>
              </a:tblPr>
              <a:tblGrid>
                <a:gridCol w="809469">
                  <a:extLst>
                    <a:ext uri="{9D8B030D-6E8A-4147-A177-3AD203B41FA5}">
                      <a16:colId xmlns:a16="http://schemas.microsoft.com/office/drawing/2014/main" val="20000"/>
                    </a:ext>
                  </a:extLst>
                </a:gridCol>
                <a:gridCol w="5456420">
                  <a:extLst>
                    <a:ext uri="{9D8B030D-6E8A-4147-A177-3AD203B41FA5}">
                      <a16:colId xmlns:a16="http://schemas.microsoft.com/office/drawing/2014/main" val="20001"/>
                    </a:ext>
                  </a:extLst>
                </a:gridCol>
              </a:tblGrid>
              <a:tr h="1484026">
                <a:tc>
                  <a:txBody>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GT</a:t>
                      </a:r>
                      <a:endParaRPr lang="en-GB" sz="2800" dirty="0">
                        <a:latin typeface="Times New Roman" pitchFamily="18" charset="0"/>
                        <a:cs typeface="Times New Roman" pitchFamily="18" charset="0"/>
                      </a:endParaRPr>
                    </a:p>
                  </a:txBody>
                  <a:tcPr>
                    <a:lnL w="12700" cmpd="sng">
                      <a:noFill/>
                    </a:lnL>
                    <a:lnT w="12700" cmpd="sng">
                      <a:noFill/>
                    </a:lnT>
                  </a:tcPr>
                </a:tc>
                <a:tc>
                  <a:txBody>
                    <a:bodyPr/>
                    <a:lstStyle/>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T w="12700" cmpd="sng">
                      <a:noFill/>
                    </a:lnT>
                  </a:tcPr>
                </a:tc>
                <a:extLst>
                  <a:ext uri="{0D108BD9-81ED-4DB2-BD59-A6C34878D82A}">
                    <a16:rowId xmlns:a16="http://schemas.microsoft.com/office/drawing/2014/main" val="10000"/>
                  </a:ext>
                </a:extLst>
              </a:tr>
              <a:tr h="824459">
                <a:tc>
                  <a:txBody>
                    <a:bodyPr/>
                    <a:lstStyle/>
                    <a:p>
                      <a:r>
                        <a:rPr lang="en-US" sz="2800" dirty="0">
                          <a:latin typeface="Times New Roman" pitchFamily="18" charset="0"/>
                          <a:cs typeface="Times New Roman" pitchFamily="18" charset="0"/>
                        </a:rPr>
                        <a:t>KL</a:t>
                      </a:r>
                      <a:endParaRPr lang="en-GB" sz="2800" dirty="0">
                        <a:latin typeface="Times New Roman" pitchFamily="18" charset="0"/>
                        <a:cs typeface="Times New Roman" pitchFamily="18" charset="0"/>
                      </a:endParaRPr>
                    </a:p>
                  </a:txBody>
                  <a:tcPr>
                    <a:lnL w="12700" cmpd="sng">
                      <a:noFill/>
                    </a:lnL>
                    <a:lnB w="12700" cmpd="sng">
                      <a:noFill/>
                    </a:lnB>
                  </a:tcPr>
                </a:tc>
                <a:tc>
                  <a:txBody>
                    <a:bodyPr/>
                    <a:lstStyle/>
                    <a:p>
                      <a:endParaRPr lang="en-GB" sz="2800" dirty="0">
                        <a:latin typeface="Times New Roman" pitchFamily="18" charset="0"/>
                        <a:cs typeface="Times New Roman" pitchFamily="18" charset="0"/>
                      </a:endParaRPr>
                    </a:p>
                  </a:txBody>
                  <a:tcPr>
                    <a:lnR w="12700" cmpd="sng">
                      <a:noFill/>
                    </a:lnR>
                    <a:lnB w="12700" cmpd="sng">
                      <a:noFill/>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 name="Rectangle 10"/>
              <p:cNvSpPr/>
              <p:nvPr/>
            </p:nvSpPr>
            <p:spPr>
              <a:xfrm>
                <a:off x="6818895" y="3366945"/>
                <a:ext cx="3099182" cy="523220"/>
              </a:xfrm>
              <a:prstGeom prst="rect">
                <a:avLst/>
              </a:prstGeom>
            </p:spPr>
            <p:txBody>
              <a:bodyPr wrap="none">
                <a:spAutoFit/>
              </a:bodyPr>
              <a:lstStyle/>
              <a:p>
                <a:pPr algn="just"/>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nl-NL" sz="2800" dirty="0">
                    <a:latin typeface="Times New Roman" pitchFamily="18" charset="0"/>
                    <a:cs typeface="Times New Roman" pitchFamily="18" charset="0"/>
                  </a:rPr>
                  <a:t>có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𝐴𝐵</m:t>
                    </m:r>
                    <m:r>
                      <a:rPr lang="en-US" sz="2800" i="1">
                        <a:latin typeface="Cambria Math"/>
                        <a:ea typeface="Cambria Math" panose="02040503050406030204" pitchFamily="18" charset="0"/>
                        <a:cs typeface="Times New Roman" panose="02020603050405020304" pitchFamily="18" charset="0"/>
                      </a:rPr>
                      <m:t>&lt;</m:t>
                    </m:r>
                    <m:r>
                      <a:rPr lang="en-US" sz="2800" i="1">
                        <a:latin typeface="Cambria Math"/>
                        <a:ea typeface="Cambria Math" panose="02040503050406030204" pitchFamily="18" charset="0"/>
                        <a:cs typeface="Times New Roman" panose="02020603050405020304" pitchFamily="18" charset="0"/>
                      </a:rPr>
                      <m:t>𝐴𝐶</m:t>
                    </m:r>
                  </m:oMath>
                </a14:m>
                <a:r>
                  <a:rPr lang="nl-NL" sz="2800" dirty="0">
                    <a:latin typeface="Times New Roman" pitchFamily="18" charset="0"/>
                    <a:cs typeface="Times New Roman" pitchFamily="18" charset="0"/>
                  </a:rPr>
                  <a:t> </a:t>
                </a:r>
                <a:endParaRPr lang="vi-VN" sz="2800" dirty="0"/>
              </a:p>
            </p:txBody>
          </p:sp>
        </mc:Choice>
        <mc:Fallback xmlns="">
          <p:sp>
            <p:nvSpPr>
              <p:cNvPr id="11" name="Rectangle 10"/>
              <p:cNvSpPr>
                <a:spLocks noRot="1" noChangeAspect="1" noMove="1" noResize="1" noEditPoints="1" noAdjustHandles="1" noChangeArrowheads="1" noChangeShapeType="1" noTextEdit="1"/>
              </p:cNvSpPr>
              <p:nvPr/>
            </p:nvSpPr>
            <p:spPr>
              <a:xfrm>
                <a:off x="6818895" y="3366945"/>
                <a:ext cx="3099182" cy="523220"/>
              </a:xfrm>
              <a:prstGeom prst="rect">
                <a:avLst/>
              </a:prstGeom>
              <a:blipFill rotWithShape="1">
                <a:blip r:embed="rId5"/>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765442" y="3802105"/>
                <a:ext cx="4737835" cy="537583"/>
              </a:xfrm>
              <a:prstGeom prst="rect">
                <a:avLst/>
              </a:prstGeom>
            </p:spPr>
            <p:txBody>
              <a:bodyPr wrap="none">
                <a:spAutoFit/>
              </a:bodyPr>
              <a:lstStyle/>
              <a:p>
                <a:pPr algn="just"/>
                <a:r>
                  <a:rPr lang="en-US" sz="2800" dirty="0">
                    <a:ea typeface="Cambria Math"/>
                    <a:cs typeface="Times New Roman" panose="02020603050405020304" pitchFamily="18" charset="0"/>
                  </a:rPr>
                  <a:t> </a:t>
                </a:r>
                <a14:m>
                  <m:oMath xmlns:m="http://schemas.openxmlformats.org/officeDocument/2006/math">
                    <m:r>
                      <a:rPr lang="en-US" sz="2800" i="1">
                        <a:latin typeface="Cambria Math"/>
                        <a:ea typeface="Cambria Math"/>
                        <a:cs typeface="Times New Roman" panose="02020603050405020304" pitchFamily="18" charset="0"/>
                      </a:rPr>
                      <m:t>𝐴</m:t>
                    </m:r>
                    <m:r>
                      <a:rPr lang="en-US" sz="2800" b="0" i="1" smtClean="0">
                        <a:latin typeface="Cambria Math"/>
                        <a:ea typeface="Cambria Math"/>
                        <a:cs typeface="Times New Roman" panose="02020603050405020304" pitchFamily="18" charset="0"/>
                      </a:rPr>
                      <m:t>𝐷</m:t>
                    </m:r>
                    <m:r>
                      <a:rPr lang="en-US" sz="2800" i="1">
                        <a:latin typeface="Cambria Math"/>
                        <a:ea typeface="Cambria Math"/>
                        <a:cs typeface="Times New Roman" panose="02020603050405020304" pitchFamily="18" charset="0"/>
                      </a:rPr>
                      <m:t> </m:t>
                    </m:r>
                  </m:oMath>
                </a14:m>
                <a:r>
                  <a:rPr lang="nl-NL" sz="2800" dirty="0">
                    <a:latin typeface="Times New Roman" pitchFamily="18" charset="0"/>
                    <a:cs typeface="Times New Roman" pitchFamily="18" charset="0"/>
                  </a:rPr>
                  <a:t>là tia phân giác của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r>
                          <a:rPr lang="en-US" sz="2800" i="1">
                            <a:latin typeface="Cambria Math"/>
                            <a:cs typeface="Times New Roman" panose="02020603050405020304" pitchFamily="18" charset="0"/>
                          </a:rPr>
                          <m:t>𝐴𝐶</m:t>
                        </m:r>
                      </m:e>
                    </m:acc>
                  </m:oMath>
                </a14:m>
                <a:r>
                  <a:rPr lang="en-US" sz="2800" dirty="0">
                    <a:latin typeface="Times New Roman" panose="02020603050405020304" pitchFamily="18" charset="0"/>
                    <a:cs typeface="Times New Roman" panose="02020603050405020304" pitchFamily="18" charset="0"/>
                  </a:rPr>
                  <a:t> </a:t>
                </a:r>
                <a:endParaRPr lang="vi-VN"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765442" y="3802105"/>
                <a:ext cx="4737835" cy="537583"/>
              </a:xfrm>
              <a:prstGeom prst="rect">
                <a:avLst/>
              </a:prstGeom>
              <a:blipFill rotWithShape="1">
                <a:blip r:embed="rId6"/>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03655" y="4846320"/>
                <a:ext cx="2941190" cy="523220"/>
              </a:xfrm>
              <a:prstGeom prst="rect">
                <a:avLst/>
              </a:prstGeom>
            </p:spPr>
            <p:txBody>
              <a:bodyPr wrap="none">
                <a:spAutoFit/>
              </a:bodyPr>
              <a:lstStyle/>
              <a:p>
                <a:pPr algn="just"/>
                <a14:m>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𝑎</m:t>
                    </m:r>
                    <m:r>
                      <a:rPr lang="en-US" sz="2800" i="1">
                        <a:latin typeface="Cambria Math"/>
                        <a:ea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𝐴𝐵𝐷</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𝐴𝐸𝐷</m:t>
                    </m:r>
                    <m:r>
                      <a:rPr lang="en-US" sz="2800" i="1">
                        <a:latin typeface="Cambria Math"/>
                        <a:ea typeface="Cambria Math" panose="02040503050406030204" pitchFamily="18" charset="0"/>
                        <a:cs typeface="Times New Roman" panose="02020603050405020304" pitchFamily="18" charset="0"/>
                      </a:rPr>
                      <m:t> </m:t>
                    </m:r>
                  </m:oMath>
                </a14:m>
                <a:endParaRPr lang="vi-VN" sz="2800" dirty="0"/>
              </a:p>
            </p:txBody>
          </p:sp>
        </mc:Choice>
        <mc:Fallback xmlns="">
          <p:sp>
            <p:nvSpPr>
              <p:cNvPr id="13" name="Rectangle 12"/>
              <p:cNvSpPr>
                <a:spLocks noRot="1" noChangeAspect="1" noMove="1" noResize="1" noEditPoints="1" noAdjustHandles="1" noChangeArrowheads="1" noChangeShapeType="1" noTextEdit="1"/>
              </p:cNvSpPr>
              <p:nvPr/>
            </p:nvSpPr>
            <p:spPr>
              <a:xfrm>
                <a:off x="6803655" y="4846320"/>
                <a:ext cx="2941190" cy="523220"/>
              </a:xfrm>
              <a:prstGeom prst="rect">
                <a:avLst/>
              </a:prstGeom>
              <a:blipFill rotWithShape="1">
                <a:blip r:embed="rId7"/>
                <a:stretch>
                  <a:fillRect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765442" y="5281558"/>
                <a:ext cx="1646989" cy="537776"/>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800" i="1">
                          <a:latin typeface="Cambria Math"/>
                          <a:cs typeface="Times New Roman" panose="02020603050405020304" pitchFamily="18" charset="0"/>
                        </a:rPr>
                        <m:t>𝑏</m:t>
                      </m:r>
                      <m:r>
                        <a:rPr lang="en-US" sz="2800" i="1">
                          <a:latin typeface="Cambria Math"/>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𝐶</m:t>
                          </m:r>
                        </m:e>
                      </m:acc>
                    </m:oMath>
                  </m:oMathPara>
                </a14:m>
                <a:endParaRPr lang="vi-VN" sz="2800" dirty="0">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765442" y="5281558"/>
                <a:ext cx="1646989" cy="537776"/>
              </a:xfrm>
              <a:prstGeom prst="rect">
                <a:avLst/>
              </a:prstGeom>
              <a:blipFill rotWithShape="1">
                <a:blip r:embed="rId8"/>
                <a:stretch>
                  <a:fillRect/>
                </a:stretch>
              </a:blipFill>
            </p:spPr>
            <p:txBody>
              <a:bodyPr/>
              <a:lstStyle/>
              <a:p>
                <a:r>
                  <a:rPr lang="vi-VN">
                    <a:noFill/>
                  </a:rPr>
                  <a:t> </a:t>
                </a:r>
              </a:p>
            </p:txBody>
          </p:sp>
        </mc:Fallback>
      </mc:AlternateContent>
      <p:grpSp>
        <p:nvGrpSpPr>
          <p:cNvPr id="15" name="Group 14"/>
          <p:cNvGrpSpPr/>
          <p:nvPr/>
        </p:nvGrpSpPr>
        <p:grpSpPr>
          <a:xfrm>
            <a:off x="670533" y="3143876"/>
            <a:ext cx="4896114" cy="2848416"/>
            <a:chOff x="670533" y="3143876"/>
            <a:chExt cx="4896114" cy="2848416"/>
          </a:xfrm>
        </p:grpSpPr>
        <p:pic>
          <p:nvPicPr>
            <p:cNvPr id="1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33" y="3143876"/>
              <a:ext cx="4896114" cy="284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rc 16"/>
            <p:cNvSpPr/>
            <p:nvPr/>
          </p:nvSpPr>
          <p:spPr>
            <a:xfrm rot="7024783">
              <a:off x="1533899" y="3777089"/>
              <a:ext cx="709684" cy="529004"/>
            </a:xfrm>
            <a:prstGeom prst="arc">
              <a:avLst>
                <a:gd name="adj1" fmla="val 17148257"/>
                <a:gd name="adj2" fmla="val 22366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vi-VN"/>
            </a:p>
          </p:txBody>
        </p:sp>
        <p:sp>
          <p:nvSpPr>
            <p:cNvPr id="18" name="Arc 17"/>
            <p:cNvSpPr/>
            <p:nvPr/>
          </p:nvSpPr>
          <p:spPr>
            <a:xfrm rot="7252115">
              <a:off x="1939938" y="3625663"/>
              <a:ext cx="709684" cy="529004"/>
            </a:xfrm>
            <a:prstGeom prst="arc">
              <a:avLst>
                <a:gd name="adj1" fmla="val 15529666"/>
                <a:gd name="adj2" fmla="val 9648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vi-VN"/>
            </a:p>
          </p:txBody>
        </p:sp>
      </p:grpSp>
      <mc:AlternateContent xmlns:mc="http://schemas.openxmlformats.org/markup-compatibility/2006" xmlns:a14="http://schemas.microsoft.com/office/drawing/2010/main">
        <mc:Choice Requires="a14">
          <p:sp>
            <p:nvSpPr>
              <p:cNvPr id="8" name="Rectangle 7"/>
              <p:cNvSpPr/>
              <p:nvPr/>
            </p:nvSpPr>
            <p:spPr>
              <a:xfrm>
                <a:off x="6888011" y="4393482"/>
                <a:ext cx="1593834" cy="523220"/>
              </a:xfrm>
              <a:prstGeom prst="rect">
                <a:avLst/>
              </a:prstGeom>
            </p:spPr>
            <p:txBody>
              <a:bodyPr wrap="none">
                <a:spAutoFit/>
              </a:bodyPr>
              <a:lstStyle/>
              <a:p>
                <a:r>
                  <a:rPr lang="nl-NL" dirty="0">
                    <a:latin typeface="Times New Roman" pitchFamily="18" charset="0"/>
                    <a:cs typeface="Times New Roman" pitchFamily="18" charset="0"/>
                  </a:rPr>
                  <a:t>  </a:t>
                </a:r>
                <a14:m>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𝐸</m:t>
                    </m:r>
                    <m:r>
                      <a:rPr lang="en-US" sz="2800" i="1">
                        <a:latin typeface="Cambria Math"/>
                        <a:ea typeface="Cambria Math"/>
                        <a:cs typeface="Times New Roman" panose="02020603050405020304" pitchFamily="18" charset="0"/>
                      </a:rPr>
                      <m:t>∈</m:t>
                    </m:r>
                    <m:r>
                      <a:rPr lang="en-US" sz="2800" i="1">
                        <a:latin typeface="Cambria Math"/>
                        <a:ea typeface="Cambria Math"/>
                        <a:cs typeface="Times New Roman" panose="02020603050405020304" pitchFamily="18" charset="0"/>
                      </a:rPr>
                      <m:t>𝐴𝐶</m:t>
                    </m:r>
                    <m:r>
                      <a:rPr lang="en-US" sz="2800" b="0" i="1" smtClean="0">
                        <a:latin typeface="Cambria Math"/>
                        <a:ea typeface="Cambria Math"/>
                        <a:cs typeface="Times New Roman" panose="02020603050405020304" pitchFamily="18" charset="0"/>
                      </a:rPr>
                      <m:t>;</m:t>
                    </m:r>
                    <m:r>
                      <a:rPr lang="en-US" sz="2800" i="1">
                        <a:latin typeface="Cambria Math"/>
                        <a:ea typeface="Cambria Math"/>
                        <a:cs typeface="Times New Roman" panose="02020603050405020304" pitchFamily="18" charset="0"/>
                      </a:rPr>
                      <m:t> </m:t>
                    </m:r>
                  </m:oMath>
                </a14:m>
                <a:endParaRPr lang="en-US" sz="2800" dirty="0">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88011" y="4393482"/>
                <a:ext cx="1593834"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397441" y="4380486"/>
                <a:ext cx="16902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ea typeface="Cambria Math" panose="02040503050406030204" pitchFamily="18" charset="0"/>
                          <a:cs typeface="Times New Roman" panose="02020603050405020304" pitchFamily="18" charset="0"/>
                        </a:rPr>
                        <m:t>𝐴𝐸</m:t>
                      </m:r>
                      <m:r>
                        <a:rPr lang="en-US" sz="2800" i="1">
                          <a:latin typeface="Cambria Math"/>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𝐴𝐵</m:t>
                      </m:r>
                    </m:oMath>
                  </m:oMathPara>
                </a14:m>
                <a:endParaRPr lang="en-US" sz="2800" dirty="0"/>
              </a:p>
            </p:txBody>
          </p:sp>
        </mc:Choice>
        <mc:Fallback xmlns="">
          <p:sp>
            <p:nvSpPr>
              <p:cNvPr id="20" name="Rectangle 19"/>
              <p:cNvSpPr>
                <a:spLocks noRot="1" noChangeAspect="1" noMove="1" noResize="1" noEditPoints="1" noAdjustHandles="1" noChangeArrowheads="1" noChangeShapeType="1" noTextEdit="1"/>
              </p:cNvSpPr>
              <p:nvPr/>
            </p:nvSpPr>
            <p:spPr>
              <a:xfrm>
                <a:off x="8397441" y="4380486"/>
                <a:ext cx="1690271" cy="523220"/>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0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2" grpId="0"/>
      <p:bldP spid="13" grpId="0"/>
      <p:bldP spid="14" grpId="0"/>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6"/>
            <a:ext cx="10515600" cy="1325563"/>
          </a:xfrm>
        </p:spPr>
        <p:txBody>
          <a:bodyPr/>
          <a:lstStyle/>
          <a:p>
            <a:pPr algn="just"/>
            <a:endParaRPr lang="vi-VN"/>
          </a:p>
        </p:txBody>
      </p:sp>
      <p:sp>
        <p:nvSpPr>
          <p:cNvPr id="3" name="Content Placeholder 2"/>
          <p:cNvSpPr>
            <a:spLocks noGrp="1"/>
          </p:cNvSpPr>
          <p:nvPr>
            <p:ph idx="1"/>
          </p:nvPr>
        </p:nvSpPr>
        <p:spPr/>
        <p:txBody>
          <a:bodyPr/>
          <a:lstStyle/>
          <a:p>
            <a:pPr algn="just"/>
            <a:endParaRPr lang="vi-VN" dirty="0"/>
          </a:p>
        </p:txBody>
      </p:sp>
      <p:pic>
        <p:nvPicPr>
          <p:cNvPr id="4"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847"/>
            <a:ext cx="12192000" cy="842324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B04C16-2908-4EDD-9452-3E99EE79B856}"/>
                  </a:ext>
                </a:extLst>
              </p:cNvPr>
              <p:cNvSpPr txBox="1"/>
              <p:nvPr/>
            </p:nvSpPr>
            <p:spPr>
              <a:xfrm>
                <a:off x="1091820" y="3479224"/>
                <a:ext cx="8659661" cy="2692019"/>
              </a:xfrm>
              <a:prstGeom prst="rect">
                <a:avLst/>
              </a:prstGeom>
              <a:solidFill>
                <a:schemeClr val="accent5">
                  <a:lumMod val="20000"/>
                  <a:lumOff val="80000"/>
                </a:schemeClr>
              </a:solidFill>
              <a:ln>
                <a:noFill/>
              </a:ln>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Xét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𝐴𝐵𝐷</m:t>
                    </m:r>
                    <m:r>
                      <a:rPr lang="en-US" sz="2800" b="0" i="1" smtClean="0">
                        <a:latin typeface="Cambria Math"/>
                        <a:ea typeface="Cambria Math" panose="02040503050406030204" pitchFamily="18" charset="0"/>
                        <a:cs typeface="Times New Roman" panose="02020603050405020304" pitchFamily="18" charset="0"/>
                      </a:rPr>
                      <m:t> </m:t>
                    </m:r>
                    <m:r>
                      <m:rPr>
                        <m:nor/>
                      </m:rPr>
                      <a:rPr lang="en-US" sz="2800" dirty="0">
                        <a:latin typeface="Times New Roman" panose="02020603050405020304" pitchFamily="18" charset="0"/>
                        <a:cs typeface="Times New Roman" panose="02020603050405020304" pitchFamily="18" charset="0"/>
                      </a:rPr>
                      <m:t>v</m:t>
                    </m:r>
                    <m:r>
                      <m:rPr>
                        <m:nor/>
                      </m:rPr>
                      <a:rPr lang="en-US" sz="2800" dirty="0">
                        <a:latin typeface="Times New Roman" panose="02020603050405020304" pitchFamily="18" charset="0"/>
                        <a:cs typeface="Times New Roman" panose="02020603050405020304" pitchFamily="18" charset="0"/>
                      </a:rPr>
                      <m:t>à</m:t>
                    </m:r>
                    <m:r>
                      <a:rPr lang="en-US" sz="2800" b="0" i="1" dirty="0" smtClean="0">
                        <a:latin typeface="Cambria Math"/>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𝐴𝐸𝐷</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algn="just"/>
                <a14:m>
                  <m:oMath xmlns:m="http://schemas.openxmlformats.org/officeDocument/2006/math">
                    <m:r>
                      <a:rPr lang="en-US" sz="2800" i="1">
                        <a:latin typeface="Cambria Math" panose="02040503050406030204" pitchFamily="18" charset="0"/>
                        <a:cs typeface="Times New Roman" panose="02020603050405020304" pitchFamily="18" charset="0"/>
                      </a:rPr>
                      <m:t>𝐴𝐵</m:t>
                    </m:r>
                    <m:r>
                      <a:rPr lang="en-US" sz="2800" i="1">
                        <a:latin typeface="Cambria Math" panose="02040503050406030204" pitchFamily="18" charset="0"/>
                        <a:cs typeface="Times New Roman" panose="02020603050405020304" pitchFamily="18" charset="0"/>
                      </a:rPr>
                      <m:t>=</m:t>
                    </m:r>
                    <m:r>
                      <a:rPr lang="en-US" sz="2800" b="0" i="1" smtClean="0">
                        <a:latin typeface="Cambria Math"/>
                        <a:cs typeface="Times New Roman" panose="02020603050405020304" pitchFamily="18" charset="0"/>
                      </a:rPr>
                      <m:t>𝐴𝐸</m:t>
                    </m:r>
                  </m:oMath>
                </a14:m>
                <a:r>
                  <a:rPr lang="en-US" sz="2800" dirty="0">
                    <a:latin typeface="Times New Roman" panose="02020603050405020304" pitchFamily="18" charset="0"/>
                    <a:cs typeface="Times New Roman" panose="02020603050405020304" pitchFamily="18" charset="0"/>
                  </a:rPr>
                  <a:t> (GT)</a:t>
                </a:r>
              </a:p>
              <a:p>
                <a:pPr algn="just"/>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r>
                          <a:rPr lang="en-US" sz="2800" b="0" i="1" smtClean="0">
                            <a:latin typeface="Cambria Math"/>
                            <a:cs typeface="Times New Roman" panose="02020603050405020304" pitchFamily="18" charset="0"/>
                          </a:rPr>
                          <m:t>𝐴𝐷</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𝐸𝐴𝐷</m:t>
                        </m:r>
                      </m:e>
                    </m:acc>
                  </m:oMath>
                </a14:m>
                <a:r>
                  <a:rPr lang="en-US" sz="2800" dirty="0">
                    <a:latin typeface="Times New Roman" panose="02020603050405020304" pitchFamily="18" charset="0"/>
                    <a:cs typeface="Times New Roman" panose="02020603050405020304" pitchFamily="18" charset="0"/>
                  </a:rPr>
                  <a:t>  (GT)</a:t>
                </a:r>
              </a:p>
              <a:p>
                <a:pPr algn="just"/>
                <a14:m>
                  <m:oMath xmlns:m="http://schemas.openxmlformats.org/officeDocument/2006/math">
                    <m:r>
                      <m:rPr>
                        <m:nor/>
                      </m:rPr>
                      <a:rPr lang="en-US" sz="2800" dirty="0" smtClean="0">
                        <a:latin typeface="Times New Roman" pitchFamily="18" charset="0"/>
                        <a:cs typeface="Times New Roman" pitchFamily="18" charset="0"/>
                      </a:rPr>
                      <m:t>C</m:t>
                    </m:r>
                    <m:r>
                      <m:rPr>
                        <m:nor/>
                      </m:rPr>
                      <a:rPr lang="en-US" sz="2800" dirty="0">
                        <a:latin typeface="Times New Roman" panose="02020603050405020304" pitchFamily="18" charset="0"/>
                        <a:cs typeface="Times New Roman" panose="02020603050405020304" pitchFamily="18" charset="0"/>
                      </a:rPr>
                      <m:t>ạ</m:t>
                    </m:r>
                    <m:r>
                      <m:rPr>
                        <m:nor/>
                      </m:rPr>
                      <a:rPr lang="en-US" sz="2800" dirty="0">
                        <a:latin typeface="Times New Roman" panose="02020603050405020304" pitchFamily="18" charset="0"/>
                        <a:cs typeface="Times New Roman" panose="02020603050405020304" pitchFamily="18" charset="0"/>
                      </a:rPr>
                      <m:t>nh</m:t>
                    </m:r>
                    <m:r>
                      <m:rPr>
                        <m:nor/>
                      </m:rPr>
                      <a:rPr lang="en-US" sz="2800" dirty="0">
                        <a:latin typeface="Times New Roman" panose="02020603050405020304" pitchFamily="18" charset="0"/>
                        <a:cs typeface="Times New Roman" panose="02020603050405020304" pitchFamily="18" charset="0"/>
                      </a:rPr>
                      <m:t> </m:t>
                    </m:r>
                    <m:r>
                      <a:rPr lang="en-US" sz="2800" b="0" i="1" dirty="0" smtClean="0">
                        <a:latin typeface="Cambria Math"/>
                        <a:cs typeface="Times New Roman" panose="02020603050405020304" pitchFamily="18" charset="0"/>
                      </a:rPr>
                      <m:t> </m:t>
                    </m:r>
                    <m:r>
                      <a:rPr lang="en-US" sz="2800" b="0" i="1" smtClean="0">
                        <a:latin typeface="Cambria Math"/>
                        <a:cs typeface="Times New Roman" panose="02020603050405020304" pitchFamily="18" charset="0"/>
                      </a:rPr>
                      <m:t>𝐴𝐷</m:t>
                    </m:r>
                  </m:oMath>
                </a14:m>
                <a:r>
                  <a:rPr lang="en-US" sz="2800" dirty="0">
                    <a:latin typeface="Times New Roman" panose="02020603050405020304" pitchFamily="18" charset="0"/>
                    <a:cs typeface="Times New Roman" panose="02020603050405020304" pitchFamily="18" charset="0"/>
                  </a:rPr>
                  <a:t> chung</a:t>
                </a:r>
                <a:endParaRPr lang="en-US" sz="2800" b="0" i="1" dirty="0">
                  <a:latin typeface="Times New Roman" pitchFamily="18" charset="0"/>
                  <a:ea typeface="Cambria Math" panose="02040503050406030204" pitchFamily="18" charset="0"/>
                  <a:cs typeface="Times New Roman" pitchFamily="18" charset="0"/>
                </a:endParaRPr>
              </a:p>
              <a:p>
                <a:pPr algn="just"/>
                <a14:m>
                  <m:oMath xmlns:m="http://schemas.openxmlformats.org/officeDocument/2006/math">
                    <m:r>
                      <a:rPr lang="en-US" sz="2800" b="0" i="1" smtClean="0">
                        <a:latin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𝐴𝐸𝐷</m:t>
                    </m:r>
                  </m:oMath>
                </a14:m>
                <a:r>
                  <a:rPr lang="en-US" sz="2800" dirty="0">
                    <a:latin typeface="Times New Roman" panose="02020603050405020304" pitchFamily="18" charset="0"/>
                    <a:cs typeface="Times New Roman" panose="02020603050405020304" pitchFamily="18" charset="0"/>
                  </a:rPr>
                  <a:t> (c - g - c)</a:t>
                </a:r>
              </a:p>
              <a:p>
                <a:pPr algn="just"/>
                <a:endParaRPr lang="vi-VN" sz="28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 xmlns:a16="http://schemas.microsoft.com/office/drawing/2014/main" xmlns:a14="http://schemas.microsoft.com/office/drawing/2010/main" id="{E7B04C16-2908-4EDD-9452-3E99EE79B856}"/>
                  </a:ext>
                </a:extLst>
              </p:cNvPr>
              <p:cNvSpPr txBox="1">
                <a:spLocks noRot="1" noChangeAspect="1" noMove="1" noResize="1" noEditPoints="1" noAdjustHandles="1" noChangeArrowheads="1" noChangeShapeType="1" noTextEdit="1"/>
              </p:cNvSpPr>
              <p:nvPr/>
            </p:nvSpPr>
            <p:spPr>
              <a:xfrm>
                <a:off x="1091820" y="3479224"/>
                <a:ext cx="8659661" cy="2692019"/>
              </a:xfrm>
              <a:prstGeom prst="rect">
                <a:avLst/>
              </a:prstGeom>
              <a:blipFill rotWithShape="1">
                <a:blip r:embed="rId3"/>
                <a:stretch>
                  <a:fillRect l="-1407" t="-2268"/>
                </a:stretch>
              </a:blipFill>
              <a:ln>
                <a:noFill/>
              </a:ln>
            </p:spPr>
            <p:txBody>
              <a:bodyPr/>
              <a:lstStyle/>
              <a:p>
                <a:r>
                  <a:rPr lang="vi-VN">
                    <a:noFill/>
                  </a:rPr>
                  <a:t> </a:t>
                </a:r>
              </a:p>
            </p:txBody>
          </p:sp>
        </mc:Fallback>
      </mc:AlternateContent>
      <p:graphicFrame>
        <p:nvGraphicFramePr>
          <p:cNvPr id="10" name="Table 9"/>
          <p:cNvGraphicFramePr>
            <a:graphicFrameLocks noGrp="1"/>
          </p:cNvGraphicFramePr>
          <p:nvPr>
            <p:extLst>
              <p:ext uri="{D42A27DB-BD31-4B8C-83A1-F6EECF244321}">
                <p14:modId xmlns:p14="http://schemas.microsoft.com/office/powerpoint/2010/main" val="4106659442"/>
              </p:ext>
            </p:extLst>
          </p:nvPr>
        </p:nvGraphicFramePr>
        <p:xfrm>
          <a:off x="5401870" y="919804"/>
          <a:ext cx="6265889" cy="2428906"/>
        </p:xfrm>
        <a:graphic>
          <a:graphicData uri="http://schemas.openxmlformats.org/drawingml/2006/table">
            <a:tbl>
              <a:tblPr firstRow="1" bandRow="1">
                <a:tableStyleId>{5940675A-B579-460E-94D1-54222C63F5DA}</a:tableStyleId>
              </a:tblPr>
              <a:tblGrid>
                <a:gridCol w="809469">
                  <a:extLst>
                    <a:ext uri="{9D8B030D-6E8A-4147-A177-3AD203B41FA5}">
                      <a16:colId xmlns:a16="http://schemas.microsoft.com/office/drawing/2014/main" val="20000"/>
                    </a:ext>
                  </a:extLst>
                </a:gridCol>
                <a:gridCol w="5456420">
                  <a:extLst>
                    <a:ext uri="{9D8B030D-6E8A-4147-A177-3AD203B41FA5}">
                      <a16:colId xmlns:a16="http://schemas.microsoft.com/office/drawing/2014/main" val="20001"/>
                    </a:ext>
                  </a:extLst>
                </a:gridCol>
              </a:tblGrid>
              <a:tr h="1484026">
                <a:tc>
                  <a:txBody>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GT</a:t>
                      </a:r>
                      <a:endParaRPr lang="en-GB" sz="2800" dirty="0">
                        <a:latin typeface="Times New Roman" pitchFamily="18" charset="0"/>
                        <a:cs typeface="Times New Roman" pitchFamily="18" charset="0"/>
                      </a:endParaRPr>
                    </a:p>
                  </a:txBody>
                  <a:tcPr>
                    <a:lnL w="12700" cmpd="sng">
                      <a:noFill/>
                    </a:lnL>
                    <a:lnT w="12700" cmpd="sng">
                      <a:noFill/>
                    </a:lnT>
                  </a:tcPr>
                </a:tc>
                <a:tc>
                  <a:txBody>
                    <a:bodyPr/>
                    <a:lstStyle/>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T w="12700" cmpd="sng">
                      <a:noFill/>
                    </a:lnT>
                  </a:tcPr>
                </a:tc>
                <a:extLst>
                  <a:ext uri="{0D108BD9-81ED-4DB2-BD59-A6C34878D82A}">
                    <a16:rowId xmlns:a16="http://schemas.microsoft.com/office/drawing/2014/main" val="10000"/>
                  </a:ext>
                </a:extLst>
              </a:tr>
              <a:tr h="824459">
                <a:tc>
                  <a:txBody>
                    <a:bodyPr/>
                    <a:lstStyle/>
                    <a:p>
                      <a:r>
                        <a:rPr lang="en-US" sz="2800" dirty="0">
                          <a:latin typeface="Times New Roman" pitchFamily="18" charset="0"/>
                          <a:cs typeface="Times New Roman" pitchFamily="18" charset="0"/>
                        </a:rPr>
                        <a:t>KL</a:t>
                      </a:r>
                      <a:endParaRPr lang="en-GB" sz="2800" dirty="0">
                        <a:latin typeface="Times New Roman" pitchFamily="18" charset="0"/>
                        <a:cs typeface="Times New Roman" pitchFamily="18" charset="0"/>
                      </a:endParaRPr>
                    </a:p>
                  </a:txBody>
                  <a:tcPr>
                    <a:lnL w="12700" cmpd="sng">
                      <a:noFill/>
                    </a:lnL>
                    <a:lnB w="12700" cmpd="sng">
                      <a:noFill/>
                    </a:lnB>
                  </a:tcPr>
                </a:tc>
                <a:tc>
                  <a:txBody>
                    <a:bodyPr/>
                    <a:lstStyle/>
                    <a:p>
                      <a:endParaRPr lang="en-GB"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B w="12700" cmpd="sng">
                      <a:noFill/>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 name="Rectangle 10"/>
              <p:cNvSpPr/>
              <p:nvPr/>
            </p:nvSpPr>
            <p:spPr>
              <a:xfrm>
                <a:off x="6294245" y="1159644"/>
                <a:ext cx="3099182" cy="523220"/>
              </a:xfrm>
              <a:prstGeom prst="rect">
                <a:avLst/>
              </a:prstGeom>
            </p:spPr>
            <p:txBody>
              <a:bodyPr wrap="none">
                <a:spAutoFit/>
              </a:bodyPr>
              <a:lstStyle/>
              <a:p>
                <a:pPr algn="just"/>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nl-NL" sz="2800" dirty="0">
                    <a:latin typeface="Times New Roman" pitchFamily="18" charset="0"/>
                    <a:cs typeface="Times New Roman" pitchFamily="18" charset="0"/>
                  </a:rPr>
                  <a:t>có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𝐴𝐵</m:t>
                    </m:r>
                    <m:r>
                      <a:rPr lang="en-US" sz="2800" i="1">
                        <a:latin typeface="Cambria Math"/>
                        <a:ea typeface="Cambria Math" panose="02040503050406030204" pitchFamily="18" charset="0"/>
                        <a:cs typeface="Times New Roman" panose="02020603050405020304" pitchFamily="18" charset="0"/>
                      </a:rPr>
                      <m:t>&lt;</m:t>
                    </m:r>
                    <m:r>
                      <a:rPr lang="en-US" sz="2800" i="1">
                        <a:latin typeface="Cambria Math"/>
                        <a:ea typeface="Cambria Math" panose="02040503050406030204" pitchFamily="18" charset="0"/>
                        <a:cs typeface="Times New Roman" panose="02020603050405020304" pitchFamily="18" charset="0"/>
                      </a:rPr>
                      <m:t>𝐴𝐶</m:t>
                    </m:r>
                  </m:oMath>
                </a14:m>
                <a:r>
                  <a:rPr lang="nl-NL" sz="2800" dirty="0">
                    <a:latin typeface="Times New Roman" pitchFamily="18" charset="0"/>
                    <a:cs typeface="Times New Roman" pitchFamily="18" charset="0"/>
                  </a:rPr>
                  <a:t> </a:t>
                </a:r>
                <a:endParaRPr lang="vi-VN" sz="2800" dirty="0"/>
              </a:p>
            </p:txBody>
          </p:sp>
        </mc:Choice>
        <mc:Fallback xmlns="">
          <p:sp>
            <p:nvSpPr>
              <p:cNvPr id="11" name="Rectangle 10"/>
              <p:cNvSpPr>
                <a:spLocks noRot="1" noChangeAspect="1" noMove="1" noResize="1" noEditPoints="1" noAdjustHandles="1" noChangeArrowheads="1" noChangeShapeType="1" noTextEdit="1"/>
              </p:cNvSpPr>
              <p:nvPr/>
            </p:nvSpPr>
            <p:spPr>
              <a:xfrm>
                <a:off x="6294245" y="1159644"/>
                <a:ext cx="3099182" cy="523220"/>
              </a:xfrm>
              <a:prstGeom prst="rect">
                <a:avLst/>
              </a:prstGeom>
              <a:blipFill rotWithShape="1">
                <a:blip r:embed="rId4"/>
                <a:stretch>
                  <a:fillRect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94245" y="1682864"/>
                <a:ext cx="4737835" cy="537583"/>
              </a:xfrm>
              <a:prstGeom prst="rect">
                <a:avLst/>
              </a:prstGeom>
            </p:spPr>
            <p:txBody>
              <a:bodyPr wrap="none">
                <a:spAutoFit/>
              </a:bodyPr>
              <a:lstStyle/>
              <a:p>
                <a:pPr algn="just"/>
                <a:r>
                  <a:rPr lang="en-US" sz="2800" dirty="0">
                    <a:ea typeface="Cambria Math"/>
                    <a:cs typeface="Times New Roman" panose="02020603050405020304" pitchFamily="18" charset="0"/>
                  </a:rPr>
                  <a:t> </a:t>
                </a:r>
                <a14:m>
                  <m:oMath xmlns:m="http://schemas.openxmlformats.org/officeDocument/2006/math">
                    <m:r>
                      <a:rPr lang="en-US" sz="2800" i="1">
                        <a:latin typeface="Cambria Math"/>
                        <a:ea typeface="Cambria Math"/>
                        <a:cs typeface="Times New Roman" panose="02020603050405020304" pitchFamily="18" charset="0"/>
                      </a:rPr>
                      <m:t>𝐴</m:t>
                    </m:r>
                    <m:r>
                      <a:rPr lang="en-US" sz="2800" b="0" i="1" smtClean="0">
                        <a:latin typeface="Cambria Math"/>
                        <a:ea typeface="Cambria Math"/>
                        <a:cs typeface="Times New Roman" panose="02020603050405020304" pitchFamily="18" charset="0"/>
                      </a:rPr>
                      <m:t>𝐷</m:t>
                    </m:r>
                    <m:r>
                      <a:rPr lang="en-US" sz="2800" i="1">
                        <a:latin typeface="Cambria Math"/>
                        <a:ea typeface="Cambria Math"/>
                        <a:cs typeface="Times New Roman" panose="02020603050405020304" pitchFamily="18" charset="0"/>
                      </a:rPr>
                      <m:t> </m:t>
                    </m:r>
                  </m:oMath>
                </a14:m>
                <a:r>
                  <a:rPr lang="nl-NL" sz="2800" dirty="0">
                    <a:latin typeface="Times New Roman" pitchFamily="18" charset="0"/>
                    <a:cs typeface="Times New Roman" pitchFamily="18" charset="0"/>
                  </a:rPr>
                  <a:t>là tia phân giác của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r>
                          <a:rPr lang="en-US" sz="2800" i="1">
                            <a:latin typeface="Cambria Math"/>
                            <a:cs typeface="Times New Roman" panose="02020603050405020304" pitchFamily="18" charset="0"/>
                          </a:rPr>
                          <m:t>𝐴𝐶</m:t>
                        </m:r>
                      </m:e>
                    </m:acc>
                  </m:oMath>
                </a14:m>
                <a:r>
                  <a:rPr lang="en-US" sz="2800" dirty="0">
                    <a:latin typeface="Times New Roman" panose="02020603050405020304" pitchFamily="18" charset="0"/>
                    <a:cs typeface="Times New Roman" panose="02020603050405020304" pitchFamily="18" charset="0"/>
                  </a:rPr>
                  <a:t> </a:t>
                </a:r>
                <a:endParaRPr lang="vi-VN"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294245" y="1682864"/>
                <a:ext cx="4737835" cy="537583"/>
              </a:xfrm>
              <a:prstGeom prst="rect">
                <a:avLst/>
              </a:prstGeom>
              <a:blipFill rotWithShape="1">
                <a:blip r:embed="rId5"/>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335378" y="2423110"/>
                <a:ext cx="3016916" cy="523220"/>
              </a:xfrm>
              <a:prstGeom prst="rect">
                <a:avLst/>
              </a:prstGeom>
            </p:spPr>
            <p:txBody>
              <a:bodyPr wrap="none">
                <a:spAutoFit/>
              </a:bodyPr>
              <a:lstStyle/>
              <a:p>
                <a:pPr algn="just"/>
                <a14:m>
                  <m:oMath xmlns:m="http://schemas.openxmlformats.org/officeDocument/2006/math">
                    <m:r>
                      <a:rPr lang="en-US" sz="2800" i="1" smtClean="0">
                        <a:latin typeface="Cambria Math"/>
                        <a:ea typeface="Cambria Math" panose="02040503050406030204" pitchFamily="18" charset="0"/>
                        <a:cs typeface="Times New Roman" panose="02020603050405020304" pitchFamily="18" charset="0"/>
                      </a:rPr>
                      <m:t>𝑎</m:t>
                    </m:r>
                    <m:r>
                      <a:rPr lang="en-US" sz="2800" i="1" smtClean="0">
                        <a:latin typeface="Cambria Math"/>
                        <a:ea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𝐴𝐵𝐷</m:t>
                    </m:r>
                    <m:r>
                      <a:rPr lang="en-US" sz="2800" b="0" i="1" smtClean="0">
                        <a:latin typeface="Cambria Math"/>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𝐴𝐸𝐷</m:t>
                    </m:r>
                    <m:r>
                      <a:rPr lang="en-US" sz="2800" i="1">
                        <a:latin typeface="Cambria Math"/>
                        <a:ea typeface="Cambria Math" panose="02040503050406030204" pitchFamily="18" charset="0"/>
                        <a:cs typeface="Times New Roman" panose="02020603050405020304" pitchFamily="18" charset="0"/>
                      </a:rPr>
                      <m:t> </m:t>
                    </m:r>
                  </m:oMath>
                </a14:m>
                <a:endParaRPr lang="vi-VN" sz="2800" dirty="0"/>
              </a:p>
            </p:txBody>
          </p:sp>
        </mc:Choice>
        <mc:Fallback xmlns="">
          <p:sp>
            <p:nvSpPr>
              <p:cNvPr id="13" name="Rectangle 12"/>
              <p:cNvSpPr>
                <a:spLocks noRot="1" noChangeAspect="1" noMove="1" noResize="1" noEditPoints="1" noAdjustHandles="1" noChangeArrowheads="1" noChangeShapeType="1" noTextEdit="1"/>
              </p:cNvSpPr>
              <p:nvPr/>
            </p:nvSpPr>
            <p:spPr>
              <a:xfrm>
                <a:off x="6335378" y="2423110"/>
                <a:ext cx="3016916" cy="523220"/>
              </a:xfrm>
              <a:prstGeom prst="rect">
                <a:avLst/>
              </a:prstGeom>
              <a:blipFill rotWithShape="1">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309340" y="2911111"/>
                <a:ext cx="1646989" cy="537776"/>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800" i="1">
                          <a:latin typeface="Cambria Math"/>
                          <a:cs typeface="Times New Roman" panose="02020603050405020304" pitchFamily="18" charset="0"/>
                        </a:rPr>
                        <m:t>𝑏</m:t>
                      </m:r>
                      <m:r>
                        <a:rPr lang="en-US" sz="2800" i="1">
                          <a:latin typeface="Cambria Math"/>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𝐶</m:t>
                          </m:r>
                        </m:e>
                      </m:acc>
                    </m:oMath>
                  </m:oMathPara>
                </a14:m>
                <a:endParaRPr lang="vi-VN" sz="2800" dirty="0">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309340" y="2911111"/>
                <a:ext cx="1646989" cy="537776"/>
              </a:xfrm>
              <a:prstGeom prst="rect">
                <a:avLst/>
              </a:prstGeom>
              <a:blipFill rotWithShape="1">
                <a:blip r:embed="rId7"/>
                <a:stretch>
                  <a:fillRect/>
                </a:stretch>
              </a:blipFill>
            </p:spPr>
            <p:txBody>
              <a:bodyPr/>
              <a:lstStyle/>
              <a:p>
                <a:r>
                  <a:rPr lang="vi-VN">
                    <a:noFill/>
                  </a:rPr>
                  <a:t> </a:t>
                </a:r>
              </a:p>
            </p:txBody>
          </p:sp>
        </mc:Fallback>
      </mc:AlternateContent>
      <p:pic>
        <p:nvPicPr>
          <p:cNvPr id="15" name="Hình ảnh 3">
            <a:extLst>
              <a:ext uri="{FF2B5EF4-FFF2-40B4-BE49-F238E27FC236}">
                <a16:creationId xmlns:a16="http://schemas.microsoft.com/office/drawing/2014/main" id="{C6A7B2E5-053C-4D72-840B-AA50033EAE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4907" y="-52372"/>
            <a:ext cx="1354345" cy="1573968"/>
          </a:xfrm>
          <a:prstGeom prst="rect">
            <a:avLst/>
          </a:prstGeom>
        </p:spPr>
      </p:pic>
      <p:grpSp>
        <p:nvGrpSpPr>
          <p:cNvPr id="16" name="Group 15"/>
          <p:cNvGrpSpPr/>
          <p:nvPr/>
        </p:nvGrpSpPr>
        <p:grpSpPr>
          <a:xfrm>
            <a:off x="598581" y="568987"/>
            <a:ext cx="4896114" cy="2848416"/>
            <a:chOff x="670533" y="3143876"/>
            <a:chExt cx="4896114" cy="2848416"/>
          </a:xfrm>
        </p:grpSpPr>
        <p:pic>
          <p:nvPicPr>
            <p:cNvPr id="1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33" y="3143876"/>
              <a:ext cx="4896114" cy="284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rc 17"/>
            <p:cNvSpPr/>
            <p:nvPr/>
          </p:nvSpPr>
          <p:spPr>
            <a:xfrm rot="7024783">
              <a:off x="1533899" y="3777089"/>
              <a:ext cx="709684" cy="529004"/>
            </a:xfrm>
            <a:prstGeom prst="arc">
              <a:avLst>
                <a:gd name="adj1" fmla="val 17148257"/>
                <a:gd name="adj2" fmla="val 22366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vi-VN"/>
            </a:p>
          </p:txBody>
        </p:sp>
        <p:sp>
          <p:nvSpPr>
            <p:cNvPr id="19" name="Arc 18"/>
            <p:cNvSpPr/>
            <p:nvPr/>
          </p:nvSpPr>
          <p:spPr>
            <a:xfrm rot="7252115">
              <a:off x="1939938" y="3625663"/>
              <a:ext cx="709684" cy="529004"/>
            </a:xfrm>
            <a:prstGeom prst="arc">
              <a:avLst>
                <a:gd name="adj1" fmla="val 15529666"/>
                <a:gd name="adj2" fmla="val 9648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vi-VN"/>
            </a:p>
          </p:txBody>
        </p:sp>
      </p:grpSp>
      <p:sp>
        <p:nvSpPr>
          <p:cNvPr id="20" name="TextBox 19">
            <a:extLst>
              <a:ext uri="{FF2B5EF4-FFF2-40B4-BE49-F238E27FC236}">
                <a16:creationId xmlns:a16="http://schemas.microsoft.com/office/drawing/2014/main" id="{483025A4-A7BF-4D22-83F0-58357A26E91E}"/>
              </a:ext>
            </a:extLst>
          </p:cNvPr>
          <p:cNvSpPr txBox="1"/>
          <p:nvPr/>
        </p:nvSpPr>
        <p:spPr>
          <a:xfrm>
            <a:off x="4079254" y="3095229"/>
            <a:ext cx="1415441" cy="523220"/>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Giải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1" name="Rectangle: Rounded Corners 8">
            <a:extLst>
              <a:ext uri="{FF2B5EF4-FFF2-40B4-BE49-F238E27FC236}">
                <a16:creationId xmlns:a16="http://schemas.microsoft.com/office/drawing/2014/main" id="{580ADAA9-9E31-4840-B0CC-6B1468E3346D}"/>
              </a:ext>
            </a:extLst>
          </p:cNvPr>
          <p:cNvSpPr/>
          <p:nvPr/>
        </p:nvSpPr>
        <p:spPr>
          <a:xfrm>
            <a:off x="284812" y="1"/>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1 (SGK – 86)</a:t>
            </a:r>
          </a:p>
        </p:txBody>
      </p:sp>
    </p:spTree>
    <p:extLst>
      <p:ext uri="{BB962C8B-B14F-4D97-AF65-F5344CB8AC3E}">
        <p14:creationId xmlns:p14="http://schemas.microsoft.com/office/powerpoint/2010/main" val="3257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6"/>
            <a:ext cx="10515600" cy="1325563"/>
          </a:xfrm>
        </p:spPr>
        <p:txBody>
          <a:bodyPr/>
          <a:lstStyle/>
          <a:p>
            <a:pPr algn="just"/>
            <a:endParaRPr lang="vi-VN"/>
          </a:p>
        </p:txBody>
      </p:sp>
      <p:sp>
        <p:nvSpPr>
          <p:cNvPr id="3" name="Content Placeholder 2"/>
          <p:cNvSpPr>
            <a:spLocks noGrp="1"/>
          </p:cNvSpPr>
          <p:nvPr>
            <p:ph idx="1"/>
          </p:nvPr>
        </p:nvSpPr>
        <p:spPr/>
        <p:txBody>
          <a:bodyPr/>
          <a:lstStyle/>
          <a:p>
            <a:pPr algn="just"/>
            <a:endParaRPr lang="vi-VN" dirty="0"/>
          </a:p>
        </p:txBody>
      </p:sp>
      <p:pic>
        <p:nvPicPr>
          <p:cNvPr id="4"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847"/>
            <a:ext cx="12192000" cy="842324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B04C16-2908-4EDD-9452-3E99EE79B856}"/>
                  </a:ext>
                </a:extLst>
              </p:cNvPr>
              <p:cNvSpPr txBox="1"/>
              <p:nvPr/>
            </p:nvSpPr>
            <p:spPr>
              <a:xfrm>
                <a:off x="1055960" y="3619955"/>
                <a:ext cx="10130092" cy="2290050"/>
              </a:xfrm>
              <a:prstGeom prst="rect">
                <a:avLst/>
              </a:prstGeom>
              <a:solidFill>
                <a:schemeClr val="accent5">
                  <a:lumMod val="20000"/>
                  <a:lumOff val="80000"/>
                </a:schemeClr>
              </a:solidFill>
              <a:ln>
                <a:noFill/>
              </a:ln>
            </p:spPr>
            <p:txBody>
              <a:bodyPr wrap="square" rtlCol="0">
                <a:spAutoFit/>
              </a:bodyPr>
              <a:lstStyle/>
              <a:p>
                <a:pPr algn="just"/>
                <a14:m>
                  <m:oMath xmlns:m="http://schemas.openxmlformats.org/officeDocument/2006/math">
                    <m:r>
                      <a:rPr lang="en-US" sz="2800" b="0" i="1" smtClean="0">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m:t>
                        </m:r>
                        <m:r>
                          <a:rPr lang="en-US" sz="2800" b="0" i="1" smtClean="0">
                            <a:latin typeface="Cambria Math"/>
                            <a:cs typeface="Times New Roman" panose="02020603050405020304" pitchFamily="18" charset="0"/>
                          </a:rPr>
                          <m:t>𝐵</m:t>
                        </m:r>
                        <m:r>
                          <a:rPr lang="en-US" sz="2800" i="1">
                            <a:latin typeface="Cambria Math"/>
                            <a:cs typeface="Times New Roman" panose="02020603050405020304" pitchFamily="18" charset="0"/>
                          </a:rPr>
                          <m:t>𝐷</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m:t>
                        </m:r>
                        <m:r>
                          <a:rPr lang="en-US" sz="2800" b="0" i="1" smtClean="0">
                            <a:latin typeface="Cambria Math"/>
                            <a:cs typeface="Times New Roman" panose="02020603050405020304" pitchFamily="18" charset="0"/>
                          </a:rPr>
                          <m:t>𝐸</m:t>
                        </m:r>
                        <m:r>
                          <a:rPr lang="en-US" sz="2800" i="1">
                            <a:latin typeface="Cambria Math"/>
                            <a:cs typeface="Times New Roman" panose="02020603050405020304" pitchFamily="18" charset="0"/>
                          </a:rPr>
                          <m:t>𝐷</m:t>
                        </m:r>
                      </m:e>
                    </m:acc>
                    <m:r>
                      <a:rPr lang="en-US" sz="2800" i="1">
                        <a:latin typeface="Cambria Math"/>
                        <a:cs typeface="Times New Roman" panose="02020603050405020304" pitchFamily="18" charset="0"/>
                      </a:rPr>
                      <m:t> </m:t>
                    </m:r>
                  </m:oMath>
                </a14:m>
                <a:r>
                  <a:rPr lang="en-US" sz="2800" b="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ứng</a:t>
                </a:r>
                <a:r>
                  <a:rPr lang="en-US" sz="2800" b="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Xét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𝐷𝐸𝐶</m:t>
                    </m:r>
                    <m:r>
                      <a:rPr lang="en-US" sz="2800" b="0" i="1" smtClean="0">
                        <a:latin typeface="Cambria Math"/>
                        <a:ea typeface="Cambria Math" panose="02040503050406030204" pitchFamily="18" charset="0"/>
                        <a:cs typeface="Times New Roman" panose="02020603050405020304" pitchFamily="18" charset="0"/>
                      </a:rPr>
                      <m:t> </m:t>
                    </m:r>
                    <m:r>
                      <m:rPr>
                        <m:nor/>
                      </m:rPr>
                      <a:rPr lang="en-US" sz="2800" dirty="0">
                        <a:latin typeface="Times New Roman" panose="02020603050405020304" pitchFamily="18" charset="0"/>
                        <a:cs typeface="Times New Roman" panose="02020603050405020304" pitchFamily="18" charset="0"/>
                      </a:rPr>
                      <m:t>c</m:t>
                    </m:r>
                    <m:r>
                      <m:rPr>
                        <m:nor/>
                      </m:rPr>
                      <a:rPr lang="en-US" sz="2800" dirty="0">
                        <a:latin typeface="Times New Roman" panose="02020603050405020304" pitchFamily="18" charset="0"/>
                        <a:cs typeface="Times New Roman" panose="02020603050405020304" pitchFamily="18" charset="0"/>
                      </a:rPr>
                      <m:t>ó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𝐴𝐸𝐷</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E.</a:t>
                </a:r>
              </a:p>
              <a:p>
                <a:pPr algn="just"/>
                <a14:m>
                  <m:oMath xmlns:m="http://schemas.openxmlformats.org/officeDocument/2006/math">
                    <m:r>
                      <a:rPr lang="en-US" sz="2800" i="1">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m:t>
                        </m:r>
                        <m:r>
                          <a:rPr lang="en-US" sz="2800" b="0" i="1" smtClean="0">
                            <a:latin typeface="Cambria Math"/>
                            <a:cs typeface="Times New Roman" panose="02020603050405020304" pitchFamily="18" charset="0"/>
                          </a:rPr>
                          <m:t>𝐸</m:t>
                        </m:r>
                        <m:r>
                          <a:rPr lang="en-US" sz="2800" i="1">
                            <a:latin typeface="Cambria Math"/>
                            <a:cs typeface="Times New Roman" panose="02020603050405020304" pitchFamily="18" charset="0"/>
                          </a:rPr>
                          <m:t>𝐷</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𝐶</m:t>
                        </m:r>
                      </m:e>
                    </m:acc>
                    <m:r>
                      <a:rPr lang="en-US" sz="2800" b="0" i="1" smtClean="0">
                        <a:latin typeface="Cambria Math"/>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𝐸</m:t>
                        </m:r>
                        <m:r>
                          <a:rPr lang="en-US" sz="2800" b="0" i="1" smtClean="0">
                            <a:latin typeface="Cambria Math"/>
                            <a:cs typeface="Times New Roman" panose="02020603050405020304" pitchFamily="18" charset="0"/>
                          </a:rPr>
                          <m:t>𝐷𝐶</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à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𝐵</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𝐴</m:t>
                        </m:r>
                        <m:r>
                          <a:rPr lang="en-US" sz="2800" b="0" i="1" smtClean="0">
                            <a:latin typeface="Cambria Math"/>
                            <a:cs typeface="Times New Roman" panose="02020603050405020304" pitchFamily="18" charset="0"/>
                          </a:rPr>
                          <m:t>𝐸</m:t>
                        </m:r>
                        <m:r>
                          <a:rPr lang="en-US" sz="2800" i="1">
                            <a:latin typeface="Cambria Math"/>
                            <a:cs typeface="Times New Roman" panose="02020603050405020304" pitchFamily="18" charset="0"/>
                          </a:rPr>
                          <m:t>𝐷</m:t>
                        </m:r>
                      </m:e>
                    </m:acc>
                  </m:oMath>
                </a14:m>
                <a:r>
                  <a:rPr lang="en-US" sz="2800" dirty="0">
                    <a:latin typeface="Times New Roman" panose="02020603050405020304" pitchFamily="18" charset="0"/>
                    <a:cs typeface="Times New Roman" panose="02020603050405020304" pitchFamily="18" charset="0"/>
                  </a:rPr>
                  <a:t> suy ra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𝐵</m:t>
                        </m:r>
                      </m:e>
                    </m:acc>
                    <m:r>
                      <a:rPr lang="en-US" sz="2800" b="0" i="1" smtClean="0">
                        <a:latin typeface="Cambria Math"/>
                        <a:cs typeface="Times New Roman" panose="02020603050405020304" pitchFamily="18" charset="0"/>
                      </a:rPr>
                      <m:t>&gt;</m:t>
                    </m:r>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𝐶</m:t>
                        </m:r>
                      </m:e>
                    </m:acc>
                  </m:oMath>
                </a14:m>
                <a:r>
                  <a:rPr lang="en-US" sz="2800" dirty="0">
                    <a:latin typeface="Times New Roman" panose="02020603050405020304" pitchFamily="18" charset="0"/>
                    <a:cs typeface="Times New Roman" panose="02020603050405020304" pitchFamily="18" charset="0"/>
                  </a:rPr>
                  <a:t>.</a:t>
                </a:r>
              </a:p>
              <a:p>
                <a:pPr algn="just"/>
                <a:r>
                  <a:rPr lang="nl-NL" sz="2800" dirty="0">
                    <a:latin typeface="Times New Roman" pitchFamily="18" charset="0"/>
                    <a:cs typeface="Times New Roman" pitchFamily="18" charset="0"/>
                  </a:rPr>
                  <a:t>Vậy định lí “Trong một tam giác, góc đối diện với cạnh lớn hơn là góc lớn hơn”. (trang 74) là đúng.</a:t>
                </a:r>
                <a:endParaRPr lang="vi-VN" sz="28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xmlns="" xmlns:a14="http://schemas.microsoft.com/office/drawing/2010/main" id="{E7B04C16-2908-4EDD-9452-3E99EE79B856}"/>
                  </a:ext>
                </a:extLst>
              </p:cNvPr>
              <p:cNvSpPr txBox="1">
                <a:spLocks noRot="1" noChangeAspect="1" noMove="1" noResize="1" noEditPoints="1" noAdjustHandles="1" noChangeArrowheads="1" noChangeShapeType="1" noTextEdit="1"/>
              </p:cNvSpPr>
              <p:nvPr/>
            </p:nvSpPr>
            <p:spPr>
              <a:xfrm>
                <a:off x="1055960" y="3619955"/>
                <a:ext cx="10130092" cy="2290050"/>
              </a:xfrm>
              <a:prstGeom prst="rect">
                <a:avLst/>
              </a:prstGeom>
              <a:blipFill rotWithShape="1">
                <a:blip r:embed="rId3"/>
                <a:stretch>
                  <a:fillRect l="-1203" t="-1867" r="-1264" b="-6667"/>
                </a:stretch>
              </a:blipFill>
              <a:ln>
                <a:noFill/>
              </a:ln>
            </p:spPr>
            <p:txBody>
              <a:bodyPr/>
              <a:lstStyle/>
              <a:p>
                <a:r>
                  <a:rPr lang="en-US">
                    <a:noFill/>
                  </a:rPr>
                  <a:t> </a:t>
                </a:r>
              </a:p>
            </p:txBody>
          </p:sp>
        </mc:Fallback>
      </mc:AlternateContent>
      <p:graphicFrame>
        <p:nvGraphicFramePr>
          <p:cNvPr id="10" name="Table 9"/>
          <p:cNvGraphicFramePr>
            <a:graphicFrameLocks noGrp="1"/>
          </p:cNvGraphicFramePr>
          <p:nvPr>
            <p:extLst>
              <p:ext uri="{D42A27DB-BD31-4B8C-83A1-F6EECF244321}">
                <p14:modId xmlns:p14="http://schemas.microsoft.com/office/powerpoint/2010/main" val="876349549"/>
              </p:ext>
            </p:extLst>
          </p:nvPr>
        </p:nvGraphicFramePr>
        <p:xfrm>
          <a:off x="5401870" y="919804"/>
          <a:ext cx="6265889" cy="2428906"/>
        </p:xfrm>
        <a:graphic>
          <a:graphicData uri="http://schemas.openxmlformats.org/drawingml/2006/table">
            <a:tbl>
              <a:tblPr firstRow="1" bandRow="1">
                <a:tableStyleId>{5940675A-B579-460E-94D1-54222C63F5DA}</a:tableStyleId>
              </a:tblPr>
              <a:tblGrid>
                <a:gridCol w="809469">
                  <a:extLst>
                    <a:ext uri="{9D8B030D-6E8A-4147-A177-3AD203B41FA5}">
                      <a16:colId xmlns:a16="http://schemas.microsoft.com/office/drawing/2014/main" val="20000"/>
                    </a:ext>
                  </a:extLst>
                </a:gridCol>
                <a:gridCol w="5456420">
                  <a:extLst>
                    <a:ext uri="{9D8B030D-6E8A-4147-A177-3AD203B41FA5}">
                      <a16:colId xmlns:a16="http://schemas.microsoft.com/office/drawing/2014/main" val="20001"/>
                    </a:ext>
                  </a:extLst>
                </a:gridCol>
              </a:tblGrid>
              <a:tr h="1484026">
                <a:tc>
                  <a:txBody>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GT</a:t>
                      </a:r>
                      <a:endParaRPr lang="en-GB" sz="2800" dirty="0">
                        <a:latin typeface="Times New Roman" pitchFamily="18" charset="0"/>
                        <a:cs typeface="Times New Roman" pitchFamily="18" charset="0"/>
                      </a:endParaRPr>
                    </a:p>
                  </a:txBody>
                  <a:tcPr>
                    <a:lnL w="12700" cmpd="sng">
                      <a:noFill/>
                    </a:lnL>
                    <a:lnT w="12700" cmpd="sng">
                      <a:noFill/>
                    </a:lnT>
                  </a:tcPr>
                </a:tc>
                <a:tc>
                  <a:txBody>
                    <a:bodyPr/>
                    <a:lstStyle/>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T w="12700" cmpd="sng">
                      <a:noFill/>
                    </a:lnT>
                  </a:tcPr>
                </a:tc>
                <a:extLst>
                  <a:ext uri="{0D108BD9-81ED-4DB2-BD59-A6C34878D82A}">
                    <a16:rowId xmlns:a16="http://schemas.microsoft.com/office/drawing/2014/main" val="10000"/>
                  </a:ext>
                </a:extLst>
              </a:tr>
              <a:tr h="824459">
                <a:tc>
                  <a:txBody>
                    <a:bodyPr/>
                    <a:lstStyle/>
                    <a:p>
                      <a:r>
                        <a:rPr lang="en-US" sz="2800" dirty="0">
                          <a:latin typeface="Times New Roman" pitchFamily="18" charset="0"/>
                          <a:cs typeface="Times New Roman" pitchFamily="18" charset="0"/>
                        </a:rPr>
                        <a:t>KL</a:t>
                      </a:r>
                      <a:endParaRPr lang="en-GB" sz="2800" dirty="0">
                        <a:latin typeface="Times New Roman" pitchFamily="18" charset="0"/>
                        <a:cs typeface="Times New Roman" pitchFamily="18" charset="0"/>
                      </a:endParaRPr>
                    </a:p>
                  </a:txBody>
                  <a:tcPr>
                    <a:lnL w="12700" cmpd="sng">
                      <a:noFill/>
                    </a:lnL>
                    <a:lnB w="12700" cmpd="sng">
                      <a:noFill/>
                    </a:lnB>
                  </a:tcPr>
                </a:tc>
                <a:tc>
                  <a:txBody>
                    <a:bodyPr/>
                    <a:lstStyle/>
                    <a:p>
                      <a:endParaRPr lang="en-GB"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B w="12700" cmpd="sng">
                      <a:noFill/>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 name="Rectangle 10"/>
              <p:cNvSpPr/>
              <p:nvPr/>
            </p:nvSpPr>
            <p:spPr>
              <a:xfrm>
                <a:off x="6294245" y="1159644"/>
                <a:ext cx="3099182" cy="523220"/>
              </a:xfrm>
              <a:prstGeom prst="rect">
                <a:avLst/>
              </a:prstGeom>
            </p:spPr>
            <p:txBody>
              <a:bodyPr wrap="none">
                <a:spAutoFit/>
              </a:bodyPr>
              <a:lstStyle/>
              <a:p>
                <a:pPr algn="just"/>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nl-NL" sz="2800" dirty="0">
                    <a:latin typeface="Times New Roman" pitchFamily="18" charset="0"/>
                    <a:cs typeface="Times New Roman" pitchFamily="18" charset="0"/>
                  </a:rPr>
                  <a:t>có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𝐴𝐵</m:t>
                    </m:r>
                    <m:r>
                      <a:rPr lang="en-US" sz="2800" i="1">
                        <a:latin typeface="Cambria Math"/>
                        <a:ea typeface="Cambria Math" panose="02040503050406030204" pitchFamily="18" charset="0"/>
                        <a:cs typeface="Times New Roman" panose="02020603050405020304" pitchFamily="18" charset="0"/>
                      </a:rPr>
                      <m:t>&lt;</m:t>
                    </m:r>
                    <m:r>
                      <a:rPr lang="en-US" sz="2800" i="1">
                        <a:latin typeface="Cambria Math"/>
                        <a:ea typeface="Cambria Math" panose="02040503050406030204" pitchFamily="18" charset="0"/>
                        <a:cs typeface="Times New Roman" panose="02020603050405020304" pitchFamily="18" charset="0"/>
                      </a:rPr>
                      <m:t>𝐴𝐶</m:t>
                    </m:r>
                  </m:oMath>
                </a14:m>
                <a:r>
                  <a:rPr lang="nl-NL" sz="2800" dirty="0">
                    <a:latin typeface="Times New Roman" pitchFamily="18" charset="0"/>
                    <a:cs typeface="Times New Roman" pitchFamily="18" charset="0"/>
                  </a:rPr>
                  <a:t> </a:t>
                </a:r>
                <a:endParaRPr lang="vi-VN" sz="2800" dirty="0"/>
              </a:p>
            </p:txBody>
          </p:sp>
        </mc:Choice>
        <mc:Fallback xmlns="">
          <p:sp>
            <p:nvSpPr>
              <p:cNvPr id="11" name="Rectangle 10"/>
              <p:cNvSpPr>
                <a:spLocks noRot="1" noChangeAspect="1" noMove="1" noResize="1" noEditPoints="1" noAdjustHandles="1" noChangeArrowheads="1" noChangeShapeType="1" noTextEdit="1"/>
              </p:cNvSpPr>
              <p:nvPr/>
            </p:nvSpPr>
            <p:spPr>
              <a:xfrm>
                <a:off x="6294245" y="1159644"/>
                <a:ext cx="3099182" cy="523220"/>
              </a:xfrm>
              <a:prstGeom prst="rect">
                <a:avLst/>
              </a:prstGeom>
              <a:blipFill rotWithShape="1">
                <a:blip r:embed="rId4"/>
                <a:stretch>
                  <a:fillRect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94245" y="1682864"/>
                <a:ext cx="4737835" cy="537583"/>
              </a:xfrm>
              <a:prstGeom prst="rect">
                <a:avLst/>
              </a:prstGeom>
            </p:spPr>
            <p:txBody>
              <a:bodyPr wrap="none">
                <a:spAutoFit/>
              </a:bodyPr>
              <a:lstStyle/>
              <a:p>
                <a:pPr algn="just"/>
                <a:r>
                  <a:rPr lang="en-US" sz="2800" dirty="0">
                    <a:ea typeface="Cambria Math"/>
                    <a:cs typeface="Times New Roman" panose="02020603050405020304" pitchFamily="18" charset="0"/>
                  </a:rPr>
                  <a:t> </a:t>
                </a:r>
                <a14:m>
                  <m:oMath xmlns:m="http://schemas.openxmlformats.org/officeDocument/2006/math">
                    <m:r>
                      <a:rPr lang="en-US" sz="2800" i="1">
                        <a:latin typeface="Cambria Math"/>
                        <a:ea typeface="Cambria Math"/>
                        <a:cs typeface="Times New Roman" panose="02020603050405020304" pitchFamily="18" charset="0"/>
                      </a:rPr>
                      <m:t>𝐴</m:t>
                    </m:r>
                    <m:r>
                      <a:rPr lang="en-US" sz="2800" b="0" i="1" smtClean="0">
                        <a:latin typeface="Cambria Math"/>
                        <a:ea typeface="Cambria Math"/>
                        <a:cs typeface="Times New Roman" panose="02020603050405020304" pitchFamily="18" charset="0"/>
                      </a:rPr>
                      <m:t>𝐷</m:t>
                    </m:r>
                    <m:r>
                      <a:rPr lang="en-US" sz="2800" i="1">
                        <a:latin typeface="Cambria Math"/>
                        <a:ea typeface="Cambria Math"/>
                        <a:cs typeface="Times New Roman" panose="02020603050405020304" pitchFamily="18" charset="0"/>
                      </a:rPr>
                      <m:t> </m:t>
                    </m:r>
                  </m:oMath>
                </a14:m>
                <a:r>
                  <a:rPr lang="nl-NL" sz="2800" dirty="0">
                    <a:latin typeface="Times New Roman" pitchFamily="18" charset="0"/>
                    <a:cs typeface="Times New Roman" pitchFamily="18" charset="0"/>
                  </a:rPr>
                  <a:t>là tia phân giác của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r>
                          <a:rPr lang="en-US" sz="2800" i="1">
                            <a:latin typeface="Cambria Math"/>
                            <a:cs typeface="Times New Roman" panose="02020603050405020304" pitchFamily="18" charset="0"/>
                          </a:rPr>
                          <m:t>𝐴𝐶</m:t>
                        </m:r>
                      </m:e>
                    </m:acc>
                  </m:oMath>
                </a14:m>
                <a:r>
                  <a:rPr lang="en-US" sz="2800" dirty="0">
                    <a:latin typeface="Times New Roman" panose="02020603050405020304" pitchFamily="18" charset="0"/>
                    <a:cs typeface="Times New Roman" panose="02020603050405020304" pitchFamily="18" charset="0"/>
                  </a:rPr>
                  <a:t> </a:t>
                </a:r>
                <a:endParaRPr lang="vi-VN"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294245" y="1682864"/>
                <a:ext cx="4737835" cy="537583"/>
              </a:xfrm>
              <a:prstGeom prst="rect">
                <a:avLst/>
              </a:prstGeom>
              <a:blipFill rotWithShape="1">
                <a:blip r:embed="rId5"/>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335378" y="2423110"/>
                <a:ext cx="3016916" cy="523220"/>
              </a:xfrm>
              <a:prstGeom prst="rect">
                <a:avLst/>
              </a:prstGeom>
            </p:spPr>
            <p:txBody>
              <a:bodyPr wrap="none">
                <a:spAutoFit/>
              </a:bodyPr>
              <a:lstStyle/>
              <a:p>
                <a:pPr algn="just"/>
                <a14:m>
                  <m:oMath xmlns:m="http://schemas.openxmlformats.org/officeDocument/2006/math">
                    <m:r>
                      <a:rPr lang="en-US" sz="2800" i="1" smtClean="0">
                        <a:latin typeface="Cambria Math"/>
                        <a:ea typeface="Cambria Math" panose="02040503050406030204" pitchFamily="18" charset="0"/>
                        <a:cs typeface="Times New Roman" panose="02020603050405020304" pitchFamily="18" charset="0"/>
                      </a:rPr>
                      <m:t>𝑎</m:t>
                    </m:r>
                    <m:r>
                      <a:rPr lang="en-US" sz="2800" i="1" smtClean="0">
                        <a:latin typeface="Cambria Math"/>
                        <a:ea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𝐴𝐵𝐷</m:t>
                    </m:r>
                    <m:r>
                      <a:rPr lang="en-US" sz="2800" b="0" i="1" smtClean="0">
                        <a:latin typeface="Cambria Math"/>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𝐴𝐸𝐷</m:t>
                    </m:r>
                    <m:r>
                      <a:rPr lang="en-US" sz="2800" i="1">
                        <a:latin typeface="Cambria Math"/>
                        <a:ea typeface="Cambria Math" panose="02040503050406030204" pitchFamily="18" charset="0"/>
                        <a:cs typeface="Times New Roman" panose="02020603050405020304" pitchFamily="18" charset="0"/>
                      </a:rPr>
                      <m:t> </m:t>
                    </m:r>
                  </m:oMath>
                </a14:m>
                <a:endParaRPr lang="vi-VN" sz="2800" dirty="0"/>
              </a:p>
            </p:txBody>
          </p:sp>
        </mc:Choice>
        <mc:Fallback xmlns="">
          <p:sp>
            <p:nvSpPr>
              <p:cNvPr id="13" name="Rectangle 12"/>
              <p:cNvSpPr>
                <a:spLocks noRot="1" noChangeAspect="1" noMove="1" noResize="1" noEditPoints="1" noAdjustHandles="1" noChangeArrowheads="1" noChangeShapeType="1" noTextEdit="1"/>
              </p:cNvSpPr>
              <p:nvPr/>
            </p:nvSpPr>
            <p:spPr>
              <a:xfrm>
                <a:off x="6335378" y="2423110"/>
                <a:ext cx="3016916" cy="523220"/>
              </a:xfrm>
              <a:prstGeom prst="rect">
                <a:avLst/>
              </a:prstGeom>
              <a:blipFill rotWithShape="1">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309340" y="2911111"/>
                <a:ext cx="1646989" cy="537776"/>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800" i="1">
                          <a:latin typeface="Cambria Math"/>
                          <a:cs typeface="Times New Roman" panose="02020603050405020304" pitchFamily="18" charset="0"/>
                        </a:rPr>
                        <m:t>𝑏</m:t>
                      </m:r>
                      <m:r>
                        <a:rPr lang="en-US" sz="2800" i="1">
                          <a:latin typeface="Cambria Math"/>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𝐵</m:t>
                          </m:r>
                        </m:e>
                      </m:acc>
                      <m:r>
                        <a:rPr lang="en-US" sz="2800" i="1">
                          <a:latin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𝐶</m:t>
                          </m:r>
                        </m:e>
                      </m:acc>
                    </m:oMath>
                  </m:oMathPara>
                </a14:m>
                <a:endParaRPr lang="vi-VN" sz="2800" dirty="0">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309340" y="2911111"/>
                <a:ext cx="1646989" cy="537776"/>
              </a:xfrm>
              <a:prstGeom prst="rect">
                <a:avLst/>
              </a:prstGeom>
              <a:blipFill rotWithShape="1">
                <a:blip r:embed="rId7"/>
                <a:stretch>
                  <a:fillRect/>
                </a:stretch>
              </a:blipFill>
            </p:spPr>
            <p:txBody>
              <a:bodyPr/>
              <a:lstStyle/>
              <a:p>
                <a:r>
                  <a:rPr lang="vi-VN">
                    <a:noFill/>
                  </a:rPr>
                  <a:t> </a:t>
                </a:r>
              </a:p>
            </p:txBody>
          </p:sp>
        </mc:Fallback>
      </mc:AlternateContent>
      <p:pic>
        <p:nvPicPr>
          <p:cNvPr id="15" name="Hình ảnh 3">
            <a:extLst>
              <a:ext uri="{FF2B5EF4-FFF2-40B4-BE49-F238E27FC236}">
                <a16:creationId xmlns:a16="http://schemas.microsoft.com/office/drawing/2014/main" id="{C6A7B2E5-053C-4D72-840B-AA50033EAE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5621" y="-26015"/>
            <a:ext cx="1470431" cy="1708879"/>
          </a:xfrm>
          <a:prstGeom prst="rect">
            <a:avLst/>
          </a:prstGeom>
        </p:spPr>
      </p:pic>
      <p:grpSp>
        <p:nvGrpSpPr>
          <p:cNvPr id="16" name="Group 15"/>
          <p:cNvGrpSpPr/>
          <p:nvPr/>
        </p:nvGrpSpPr>
        <p:grpSpPr>
          <a:xfrm>
            <a:off x="598581" y="568987"/>
            <a:ext cx="4896114" cy="2848416"/>
            <a:chOff x="670533" y="3143876"/>
            <a:chExt cx="4896114" cy="2848416"/>
          </a:xfrm>
        </p:grpSpPr>
        <p:pic>
          <p:nvPicPr>
            <p:cNvPr id="1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33" y="3143876"/>
              <a:ext cx="4896114" cy="284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rc 17"/>
            <p:cNvSpPr/>
            <p:nvPr/>
          </p:nvSpPr>
          <p:spPr>
            <a:xfrm rot="7024783">
              <a:off x="1533899" y="3777089"/>
              <a:ext cx="709684" cy="529004"/>
            </a:xfrm>
            <a:prstGeom prst="arc">
              <a:avLst>
                <a:gd name="adj1" fmla="val 17148257"/>
                <a:gd name="adj2" fmla="val 22366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vi-VN"/>
            </a:p>
          </p:txBody>
        </p:sp>
        <p:sp>
          <p:nvSpPr>
            <p:cNvPr id="19" name="Arc 18"/>
            <p:cNvSpPr/>
            <p:nvPr/>
          </p:nvSpPr>
          <p:spPr>
            <a:xfrm rot="7252115">
              <a:off x="1939938" y="3625663"/>
              <a:ext cx="709684" cy="529004"/>
            </a:xfrm>
            <a:prstGeom prst="arc">
              <a:avLst>
                <a:gd name="adj1" fmla="val 15529666"/>
                <a:gd name="adj2" fmla="val 9648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vi-VN"/>
            </a:p>
          </p:txBody>
        </p:sp>
      </p:grpSp>
      <p:sp>
        <p:nvSpPr>
          <p:cNvPr id="20" name="TextBox 19">
            <a:extLst>
              <a:ext uri="{FF2B5EF4-FFF2-40B4-BE49-F238E27FC236}">
                <a16:creationId xmlns:a16="http://schemas.microsoft.com/office/drawing/2014/main" id="{483025A4-A7BF-4D22-83F0-58357A26E91E}"/>
              </a:ext>
            </a:extLst>
          </p:cNvPr>
          <p:cNvSpPr txBox="1"/>
          <p:nvPr/>
        </p:nvSpPr>
        <p:spPr>
          <a:xfrm>
            <a:off x="4079254" y="3095229"/>
            <a:ext cx="1415441" cy="523220"/>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Giải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1" name="Rectangle: Rounded Corners 8">
            <a:extLst>
              <a:ext uri="{FF2B5EF4-FFF2-40B4-BE49-F238E27FC236}">
                <a16:creationId xmlns:a16="http://schemas.microsoft.com/office/drawing/2014/main" id="{580ADAA9-9E31-4840-B0CC-6B1468E3346D}"/>
              </a:ext>
            </a:extLst>
          </p:cNvPr>
          <p:cNvSpPr/>
          <p:nvPr/>
        </p:nvSpPr>
        <p:spPr>
          <a:xfrm>
            <a:off x="284812" y="1"/>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1 (SGK – 86)</a:t>
            </a:r>
          </a:p>
        </p:txBody>
      </p:sp>
    </p:spTree>
    <p:extLst>
      <p:ext uri="{BB962C8B-B14F-4D97-AF65-F5344CB8AC3E}">
        <p14:creationId xmlns:p14="http://schemas.microsoft.com/office/powerpoint/2010/main" val="345403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AA9F-47F7-42AE-AE15-8BE9481A6F28}"/>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212CBDB-8E89-41F3-A31A-78AF6254CB38}"/>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B1EBE05D-543C-4714-B021-2DCB5BFFF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9193"/>
          </a:xfrm>
          <a:prstGeom prst="rect">
            <a:avLst/>
          </a:prstGeom>
        </p:spPr>
      </p:pic>
      <p:sp>
        <p:nvSpPr>
          <p:cNvPr id="5" name="TextBox 4">
            <a:extLst>
              <a:ext uri="{FF2B5EF4-FFF2-40B4-BE49-F238E27FC236}">
                <a16:creationId xmlns:a16="http://schemas.microsoft.com/office/drawing/2014/main" id="{403B3659-971A-4703-B7A1-4EA4F1AF0C2C}"/>
              </a:ext>
            </a:extLst>
          </p:cNvPr>
          <p:cNvSpPr txBox="1"/>
          <p:nvPr/>
        </p:nvSpPr>
        <p:spPr>
          <a:xfrm>
            <a:off x="1878904" y="1189973"/>
            <a:ext cx="8091814" cy="1938992"/>
          </a:xfrm>
          <a:prstGeom prst="rect">
            <a:avLst/>
          </a:prstGeom>
          <a:noFill/>
        </p:spPr>
        <p:txBody>
          <a:bodyPr wrap="square" rtlCol="0">
            <a:spAutoFit/>
          </a:bodyPr>
          <a:lstStyle/>
          <a:p>
            <a:pPr algn="ctr"/>
            <a:r>
              <a:rPr lang="en-US" sz="4000" b="1" dirty="0">
                <a:solidFill>
                  <a:srgbClr val="0000FF"/>
                </a:solidFill>
                <a:latin typeface="Times New Roman" panose="02020603050405020304" pitchFamily="18" charset="0"/>
                <a:cs typeface="Times New Roman" panose="02020603050405020304" pitchFamily="18" charset="0"/>
              </a:rPr>
              <a:t>DẠNG 2: </a:t>
            </a:r>
          </a:p>
          <a:p>
            <a:pPr algn="ctr"/>
            <a:r>
              <a:rPr lang="en-US" sz="4000" b="1" dirty="0">
                <a:solidFill>
                  <a:srgbClr val="FF0000"/>
                </a:solidFill>
              </a:rPr>
              <a:t>XÉT CÁC YẾU TỐ BẰNG NHAU CỦA HAI TAM GIÁC.</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42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vi-VN"/>
          </a:p>
        </p:txBody>
      </p:sp>
      <p:sp>
        <p:nvSpPr>
          <p:cNvPr id="3" name="Content Placeholder 2"/>
          <p:cNvSpPr>
            <a:spLocks noGrp="1"/>
          </p:cNvSpPr>
          <p:nvPr>
            <p:ph idx="1"/>
          </p:nvPr>
        </p:nvSpPr>
        <p:spPr/>
        <p:txBody>
          <a:bodyPr/>
          <a:lstStyle/>
          <a:p>
            <a:pPr algn="just"/>
            <a:endParaRPr lang="vi-VN"/>
          </a:p>
        </p:txBody>
      </p:sp>
      <p:pic>
        <p:nvPicPr>
          <p:cNvPr id="4"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847"/>
            <a:ext cx="12192000" cy="8423246"/>
          </a:xfrm>
          <a:prstGeom prst="rect">
            <a:avLst/>
          </a:prstGeom>
        </p:spPr>
      </p:pic>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C1D4B4EA-D591-4A06-9628-39FC116BB17B}"/>
                  </a:ext>
                </a:extLst>
              </p:cNvPr>
              <p:cNvSpPr txBox="1">
                <a:spLocks noChangeArrowheads="1"/>
              </p:cNvSpPr>
              <p:nvPr/>
            </p:nvSpPr>
            <p:spPr bwMode="auto">
              <a:xfrm>
                <a:off x="167014" y="701584"/>
                <a:ext cx="9991594" cy="1829925"/>
              </a:xfrm>
              <a:prstGeom prst="rect">
                <a:avLst/>
              </a:prstGeom>
              <a:solidFill>
                <a:schemeClr val="accent6">
                  <a:lumMod val="40000"/>
                  <a:lumOff val="60000"/>
                </a:schemeClr>
              </a:solidFill>
              <a:ln>
                <a:solidFill>
                  <a:schemeClr val="accent6"/>
                </a:solidFill>
              </a:ln>
              <a:effectLst/>
            </p:spPr>
            <p:txBody>
              <a:bodyPr wrap="square">
                <a:spAutoFit/>
              </a:bodyPr>
              <a:lstStyle/>
              <a:p>
                <a:pPr algn="just"/>
                <a:r>
                  <a:rPr lang="nl-NL" sz="2800" dirty="0">
                    <a:latin typeface="Times New Roman" pitchFamily="18" charset="0"/>
                    <a:cs typeface="Times New Roman" pitchFamily="18" charset="0"/>
                  </a:rPr>
                  <a:t>Cho hình </a:t>
                </a:r>
                <a14:m>
                  <m:oMath xmlns:m="http://schemas.openxmlformats.org/officeDocument/2006/math">
                    <m:r>
                      <a:rPr lang="en-US" sz="2800" b="0" i="0" smtClean="0">
                        <a:latin typeface="Cambria Math"/>
                        <a:cs typeface="Times New Roman" panose="02020603050405020304" pitchFamily="18" charset="0"/>
                      </a:rPr>
                      <m:t>53 </m:t>
                    </m:r>
                  </m:oMath>
                </a14:m>
                <a:r>
                  <a:rPr lang="nl-NL" sz="2800" dirty="0">
                    <a:latin typeface="Times New Roman" pitchFamily="18" charset="0"/>
                    <a:cs typeface="Times New Roman" pitchFamily="18" charset="0"/>
                  </a:rPr>
                  <a:t>và </a:t>
                </a:r>
                <a14:m>
                  <m:oMath xmlns:m="http://schemas.openxmlformats.org/officeDocument/2006/math">
                    <m:r>
                      <a:rPr lang="en-US" sz="2800" i="1">
                        <a:latin typeface="Cambria Math" panose="02040503050406030204" pitchFamily="18" charset="0"/>
                        <a:cs typeface="Times New Roman" panose="02020603050405020304" pitchFamily="18" charset="0"/>
                      </a:rPr>
                      <m:t>𝐴</m:t>
                    </m:r>
                    <m:r>
                      <a:rPr lang="en-US" sz="2800" b="0" i="1" smtClean="0">
                        <a:latin typeface="Cambria Math"/>
                        <a:cs typeface="Times New Roman" panose="02020603050405020304" pitchFamily="18" charset="0"/>
                      </a:rPr>
                      <m:t>𝐷</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𝐵𝐶</m:t>
                    </m:r>
                    <m:r>
                      <a:rPr lang="en-US" sz="2800" b="0" i="1" smtClean="0">
                        <a:latin typeface="Cambria Math"/>
                        <a:cs typeface="Times New Roman" panose="02020603050405020304" pitchFamily="18" charset="0"/>
                      </a:rPr>
                      <m:t>;</m:t>
                    </m:r>
                    <m:r>
                      <a:rPr lang="en-US" sz="2800" b="0" i="1" smtClean="0">
                        <a:latin typeface="Cambria Math"/>
                        <a:cs typeface="Times New Roman" panose="02020603050405020304" pitchFamily="18" charset="0"/>
                      </a:rPr>
                      <m:t>𝐼𝐶</m:t>
                    </m:r>
                    <m:r>
                      <a:rPr lang="en-US" sz="2800" i="1">
                        <a:latin typeface="Cambria Math" panose="02040503050406030204" pitchFamily="18" charset="0"/>
                        <a:cs typeface="Times New Roman" panose="02020603050405020304" pitchFamily="18" charset="0"/>
                      </a:rPr>
                      <m:t>=</m:t>
                    </m:r>
                    <m:r>
                      <a:rPr lang="en-US" sz="2800" b="0" i="1" smtClean="0">
                        <a:latin typeface="Cambria Math"/>
                        <a:cs typeface="Times New Roman" panose="02020603050405020304" pitchFamily="18" charset="0"/>
                      </a:rPr>
                      <m:t>𝐼𝐷</m:t>
                    </m:r>
                  </m:oMath>
                </a14:m>
                <a:r>
                  <a:rPr lang="nl-NL" sz="2800" dirty="0">
                    <a:latin typeface="Times New Roman" pitchFamily="18" charset="0"/>
                    <a:cs typeface="Times New Roman" pitchFamily="18" charset="0"/>
                  </a:rPr>
                  <a:t>, các góc tại đỉnh </a:t>
                </a:r>
                <a14:m>
                  <m:oMath xmlns:m="http://schemas.openxmlformats.org/officeDocument/2006/math">
                    <m:r>
                      <a:rPr lang="en-US" sz="2800" i="1">
                        <a:latin typeface="Cambria Math" panose="02040503050406030204" pitchFamily="18" charset="0"/>
                        <a:cs typeface="Times New Roman" panose="02020603050405020304" pitchFamily="18" charset="0"/>
                      </a:rPr>
                      <m:t>𝐶</m:t>
                    </m:r>
                    <m:r>
                      <a:rPr lang="en-US" sz="2800" b="0" i="1" smtClean="0">
                        <a:latin typeface="Cambria Math"/>
                        <a:cs typeface="Times New Roman" panose="02020603050405020304" pitchFamily="18" charset="0"/>
                      </a:rPr>
                      <m:t>,</m:t>
                    </m:r>
                    <m:r>
                      <a:rPr lang="en-US" sz="2800" b="0" i="1" smtClean="0">
                        <a:latin typeface="Cambria Math"/>
                        <a:cs typeface="Times New Roman" panose="02020603050405020304" pitchFamily="18" charset="0"/>
                      </a:rPr>
                      <m:t>𝐷</m:t>
                    </m:r>
                    <m:r>
                      <a:rPr lang="en-US" sz="2800" b="0" i="1" smtClean="0">
                        <a:latin typeface="Cambria Math"/>
                        <a:cs typeface="Times New Roman" panose="02020603050405020304" pitchFamily="18" charset="0"/>
                      </a:rPr>
                      <m:t>,</m:t>
                    </m:r>
                    <m:r>
                      <a:rPr lang="en-US" sz="2800" b="0" i="1" smtClean="0">
                        <a:latin typeface="Cambria Math"/>
                        <a:cs typeface="Times New Roman" panose="02020603050405020304" pitchFamily="18" charset="0"/>
                      </a:rPr>
                      <m:t>𝐻</m:t>
                    </m:r>
                    <m:r>
                      <a:rPr lang="en-US" sz="2800" i="1">
                        <a:latin typeface="Cambria Math" panose="02040503050406030204" pitchFamily="18" charset="0"/>
                        <a:cs typeface="Times New Roman" panose="02020603050405020304" pitchFamily="18" charset="0"/>
                      </a:rPr>
                      <m:t> </m:t>
                    </m:r>
                  </m:oMath>
                </a14:m>
                <a:r>
                  <a:rPr lang="nl-NL" sz="2800" dirty="0">
                    <a:latin typeface="Times New Roman" pitchFamily="18" charset="0"/>
                    <a:cs typeface="Times New Roman" pitchFamily="18" charset="0"/>
                  </a:rPr>
                  <a:t>là góc vuông . Chứng minh :</a:t>
                </a:r>
                <a:r>
                  <a:rPr lang="en-US" sz="2800" dirty="0">
                    <a:cs typeface="Times New Roman" panose="02020603050405020304" pitchFamily="18" charset="0"/>
                  </a:rPr>
                  <a:t> </a:t>
                </a:r>
                <a:endParaRPr lang="en-US" sz="2800" b="0" i="0" dirty="0">
                  <a:latin typeface="Cambria Math"/>
                  <a:cs typeface="Times New Roman" panose="02020603050405020304" pitchFamily="18" charset="0"/>
                </a:endParaRPr>
              </a:p>
              <a:p>
                <a:pPr algn="just"/>
                <a14:m>
                  <m:oMath xmlns:m="http://schemas.openxmlformats.org/officeDocument/2006/math">
                    <m:r>
                      <a:rPr lang="en-US" sz="2800" b="0" i="0" smtClean="0">
                        <a:latin typeface="Cambria Math"/>
                        <a:cs typeface="Times New Roman" panose="02020603050405020304" pitchFamily="18" charset="0"/>
                      </a:rPr>
                      <m:t> </m:t>
                    </m:r>
                    <m:r>
                      <m:rPr>
                        <m:sty m:val="p"/>
                      </m:rPr>
                      <a:rPr lang="en-US" sz="2800" b="0" i="0" smtClean="0">
                        <a:latin typeface="Cambria Math"/>
                        <a:cs typeface="Times New Roman" panose="02020603050405020304" pitchFamily="18" charset="0"/>
                      </a:rPr>
                      <m:t>a</m:t>
                    </m:r>
                    <m:r>
                      <a:rPr lang="en-US" sz="2800" b="0" i="0" smtClean="0">
                        <a:latin typeface="Cambria Math"/>
                        <a:cs typeface="Times New Roman" panose="02020603050405020304" pitchFamily="18" charset="0"/>
                      </a:rPr>
                      <m:t>) </m:t>
                    </m:r>
                    <m:r>
                      <a:rPr lang="en-US" sz="2800" b="0" i="1" smtClean="0">
                        <a:latin typeface="Cambria Math"/>
                        <a:cs typeface="Times New Roman" panose="02020603050405020304" pitchFamily="18" charset="0"/>
                      </a:rPr>
                      <m:t>𝐼𝐴</m:t>
                    </m:r>
                    <m:r>
                      <a:rPr lang="en-US" sz="2800" i="1">
                        <a:latin typeface="Cambria Math" panose="02040503050406030204" pitchFamily="18" charset="0"/>
                        <a:cs typeface="Times New Roman" panose="02020603050405020304" pitchFamily="18" charset="0"/>
                      </a:rPr>
                      <m:t>=</m:t>
                    </m:r>
                    <m:r>
                      <a:rPr lang="en-US" sz="2800" b="0" i="1" smtClean="0">
                        <a:latin typeface="Cambria Math"/>
                        <a:cs typeface="Times New Roman" panose="02020603050405020304" pitchFamily="18" charset="0"/>
                      </a:rPr>
                      <m:t>𝐼𝐵</m:t>
                    </m:r>
                  </m:oMath>
                </a14:m>
                <a:r>
                  <a:rPr lang="nl-NL"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14:m>
                  <m:oMath xmlns:m="http://schemas.openxmlformats.org/officeDocument/2006/math">
                    <m:r>
                      <m:rPr>
                        <m:sty m:val="p"/>
                      </m:rPr>
                      <a:rPr lang="en-US" sz="2800" b="0" i="0" smtClean="0">
                        <a:latin typeface="Cambria Math"/>
                        <a:cs typeface="Times New Roman" panose="02020603050405020304" pitchFamily="18" charset="0"/>
                      </a:rPr>
                      <m:t>b</m:t>
                    </m:r>
                    <m:r>
                      <a:rPr lang="en-US" sz="2800" b="0" i="0" smtClean="0">
                        <a:latin typeface="Cambria Math"/>
                        <a:cs typeface="Times New Roman" panose="02020603050405020304" pitchFamily="18" charset="0"/>
                      </a:rPr>
                      <m:t>)</m:t>
                    </m:r>
                    <m:r>
                      <a:rPr lang="en-US" sz="2800" b="0" i="1" smtClean="0">
                        <a:latin typeface="Cambria Math"/>
                        <a:cs typeface="Times New Roman" panose="02020603050405020304" pitchFamily="18" charset="0"/>
                      </a:rPr>
                      <m:t>𝐼𝐻</m:t>
                    </m:r>
                    <m:r>
                      <a:rPr lang="en-US" sz="2800" i="1">
                        <a:latin typeface="Cambria Math" panose="02040503050406030204" pitchFamily="18" charset="0"/>
                        <a:cs typeface="Times New Roman" panose="02020603050405020304" pitchFamily="18" charset="0"/>
                      </a:rPr>
                      <m:t> </m:t>
                    </m:r>
                    <m:r>
                      <m:rPr>
                        <m:sty m:val="p"/>
                      </m:rPr>
                      <a:rPr lang="en-US" sz="2800" b="0" i="0" smtClean="0">
                        <a:latin typeface="Cambria Math"/>
                        <a:cs typeface="Times New Roman" panose="02020603050405020304" pitchFamily="18" charset="0"/>
                      </a:rPr>
                      <m:t>l</m:t>
                    </m:r>
                  </m:oMath>
                </a14:m>
                <a:r>
                  <a:rPr lang="nl-NL" sz="2800" dirty="0">
                    <a:latin typeface="Times New Roman" pitchFamily="18" charset="0"/>
                    <a:cs typeface="Times New Roman" pitchFamily="18" charset="0"/>
                  </a:rPr>
                  <a:t>à tia phân giác của </a:t>
                </a:r>
                <a:r>
                  <a:rPr lang="en-US" sz="2800" dirty="0">
                    <a:latin typeface="Times New Roman" pitchFamily="18" charset="0"/>
                    <a:cs typeface="Times New Roman" pitchFamily="18" charset="0"/>
                  </a:rPr>
                  <a:t>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𝐴</m:t>
                        </m:r>
                        <m:r>
                          <a:rPr lang="en-US" sz="2800" b="0" i="1" smtClean="0">
                            <a:latin typeface="Cambria Math"/>
                            <a:cs typeface="Times New Roman" panose="02020603050405020304" pitchFamily="18" charset="0"/>
                          </a:rPr>
                          <m:t>𝐼</m:t>
                        </m:r>
                        <m:r>
                          <a:rPr lang="en-US" sz="2800" i="1">
                            <a:latin typeface="Cambria Math" panose="02040503050406030204" pitchFamily="18" charset="0"/>
                            <a:cs typeface="Times New Roman" panose="02020603050405020304" pitchFamily="18" charset="0"/>
                          </a:rPr>
                          <m:t>𝐵</m:t>
                        </m:r>
                      </m:e>
                    </m:acc>
                    <m:r>
                      <a:rPr lang="en-US" sz="2800" b="0" i="1" smtClean="0">
                        <a:latin typeface="Cambria Math"/>
                        <a:cs typeface="Times New Roman" panose="02020603050405020304" pitchFamily="18" charset="0"/>
                      </a:rPr>
                      <m:t>.</m:t>
                    </m:r>
                  </m:oMath>
                </a14:m>
                <a:endParaRPr lang="vi-VN" sz="2800" dirty="0">
                  <a:latin typeface="Times New Roman" pitchFamily="18" charset="0"/>
                  <a:cs typeface="Times New Roman" pitchFamily="18" charset="0"/>
                </a:endParaRPr>
              </a:p>
            </p:txBody>
          </p:sp>
        </mc:Choice>
        <mc:Fallback xmlns="">
          <p:sp>
            <p:nvSpPr>
              <p:cNvPr id="5" name="Text Box 4">
                <a:extLst>
                  <a:ext uri="{FF2B5EF4-FFF2-40B4-BE49-F238E27FC236}">
                    <a16:creationId xmlns:a16="http://schemas.microsoft.com/office/drawing/2014/main" xmlns="" xmlns:a14="http://schemas.microsoft.com/office/drawing/2010/main" id="{C1D4B4EA-D591-4A06-9628-39FC116BB17B}"/>
                  </a:ext>
                </a:extLst>
              </p:cNvPr>
              <p:cNvSpPr txBox="1">
                <a:spLocks noRot="1" noChangeAspect="1" noMove="1" noResize="1" noEditPoints="1" noAdjustHandles="1" noChangeArrowheads="1" noChangeShapeType="1" noTextEdit="1"/>
              </p:cNvSpPr>
              <p:nvPr/>
            </p:nvSpPr>
            <p:spPr bwMode="auto">
              <a:xfrm>
                <a:off x="167014" y="701584"/>
                <a:ext cx="9991594" cy="1829925"/>
              </a:xfrm>
              <a:prstGeom prst="rect">
                <a:avLst/>
              </a:prstGeom>
              <a:blipFill rotWithShape="1">
                <a:blip r:embed="rId3"/>
                <a:stretch>
                  <a:fillRect l="-1158" t="-2980" r="-1219" b="-8278"/>
                </a:stretch>
              </a:blipFill>
              <a:ln>
                <a:solidFill>
                  <a:schemeClr val="accent6"/>
                </a:solidFill>
              </a:ln>
              <a:effectLst/>
            </p:spPr>
            <p:txBody>
              <a:bodyPr/>
              <a:lstStyle/>
              <a:p>
                <a:r>
                  <a:rPr lang="en-US">
                    <a:noFill/>
                  </a:rPr>
                  <a:t> </a:t>
                </a:r>
              </a:p>
            </p:txBody>
          </p:sp>
        </mc:Fallback>
      </mc:AlternateContent>
      <p:pic>
        <p:nvPicPr>
          <p:cNvPr id="7" name="Hình ảnh 3">
            <a:extLst>
              <a:ext uri="{FF2B5EF4-FFF2-40B4-BE49-F238E27FC236}">
                <a16:creationId xmlns:a16="http://schemas.microsoft.com/office/drawing/2014/main" id="{C6A7B2E5-053C-4D72-840B-AA50033EAE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3176" y="477536"/>
            <a:ext cx="1506019" cy="1750238"/>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94" y="3455944"/>
            <a:ext cx="5538702" cy="256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2111801497"/>
              </p:ext>
            </p:extLst>
          </p:nvPr>
        </p:nvGraphicFramePr>
        <p:xfrm>
          <a:off x="5817683" y="3391254"/>
          <a:ext cx="6265889" cy="2308485"/>
        </p:xfrm>
        <a:graphic>
          <a:graphicData uri="http://schemas.openxmlformats.org/drawingml/2006/table">
            <a:tbl>
              <a:tblPr firstRow="1" bandRow="1">
                <a:tableStyleId>{5940675A-B579-460E-94D1-54222C63F5DA}</a:tableStyleId>
              </a:tblPr>
              <a:tblGrid>
                <a:gridCol w="809469">
                  <a:extLst>
                    <a:ext uri="{9D8B030D-6E8A-4147-A177-3AD203B41FA5}">
                      <a16:colId xmlns:a16="http://schemas.microsoft.com/office/drawing/2014/main" val="20000"/>
                    </a:ext>
                  </a:extLst>
                </a:gridCol>
                <a:gridCol w="5456420">
                  <a:extLst>
                    <a:ext uri="{9D8B030D-6E8A-4147-A177-3AD203B41FA5}">
                      <a16:colId xmlns:a16="http://schemas.microsoft.com/office/drawing/2014/main" val="20001"/>
                    </a:ext>
                  </a:extLst>
                </a:gridCol>
              </a:tblGrid>
              <a:tr h="1484026">
                <a:tc>
                  <a:txBody>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GT</a:t>
                      </a:r>
                      <a:endParaRPr lang="en-GB" sz="2800" dirty="0">
                        <a:latin typeface="Times New Roman" pitchFamily="18" charset="0"/>
                        <a:cs typeface="Times New Roman" pitchFamily="18" charset="0"/>
                      </a:endParaRPr>
                    </a:p>
                  </a:txBody>
                  <a:tcPr>
                    <a:lnL w="12700" cmpd="sng">
                      <a:noFill/>
                    </a:lnL>
                    <a:lnT w="12700" cmpd="sng">
                      <a:noFill/>
                    </a:lnT>
                  </a:tcPr>
                </a:tc>
                <a:tc>
                  <a:txBody>
                    <a:bodyPr/>
                    <a:lstStyle/>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T w="12700" cmpd="sng">
                      <a:noFill/>
                    </a:lnT>
                  </a:tcPr>
                </a:tc>
                <a:extLst>
                  <a:ext uri="{0D108BD9-81ED-4DB2-BD59-A6C34878D82A}">
                    <a16:rowId xmlns:a16="http://schemas.microsoft.com/office/drawing/2014/main" val="10000"/>
                  </a:ext>
                </a:extLst>
              </a:tr>
              <a:tr h="824459">
                <a:tc>
                  <a:txBody>
                    <a:bodyPr/>
                    <a:lstStyle/>
                    <a:p>
                      <a:r>
                        <a:rPr lang="en-US" sz="2800" dirty="0">
                          <a:latin typeface="Times New Roman" pitchFamily="18" charset="0"/>
                          <a:cs typeface="Times New Roman" pitchFamily="18" charset="0"/>
                        </a:rPr>
                        <a:t>KL</a:t>
                      </a:r>
                      <a:endParaRPr lang="en-GB" sz="2800" dirty="0">
                        <a:latin typeface="Times New Roman" pitchFamily="18" charset="0"/>
                        <a:cs typeface="Times New Roman" pitchFamily="18" charset="0"/>
                      </a:endParaRPr>
                    </a:p>
                  </a:txBody>
                  <a:tcPr>
                    <a:lnL w="12700" cmpd="sng">
                      <a:noFill/>
                    </a:lnL>
                    <a:lnB w="12700" cmpd="sng">
                      <a:noFill/>
                    </a:lnB>
                  </a:tcPr>
                </a:tc>
                <a:tc>
                  <a:txBody>
                    <a:bodyPr/>
                    <a:lstStyle/>
                    <a:p>
                      <a:endParaRPr lang="en-GB" sz="2800" dirty="0">
                        <a:latin typeface="Times New Roman" pitchFamily="18" charset="0"/>
                        <a:cs typeface="Times New Roman" pitchFamily="18" charset="0"/>
                      </a:endParaRPr>
                    </a:p>
                  </a:txBody>
                  <a:tcPr>
                    <a:lnR w="12700" cmpd="sng">
                      <a:noFill/>
                    </a:lnR>
                    <a:lnB w="12700" cmpd="sng">
                      <a:noFill/>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2" name="Rectangle 11"/>
              <p:cNvSpPr/>
              <p:nvPr/>
            </p:nvSpPr>
            <p:spPr>
              <a:xfrm>
                <a:off x="6172366" y="3838134"/>
                <a:ext cx="4305759" cy="954107"/>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𝐴</m:t>
                      </m:r>
                      <m:r>
                        <a:rPr lang="en-US" sz="2800" b="0" i="1" smtClean="0">
                          <a:latin typeface="Cambria Math"/>
                          <a:ea typeface="Cambria Math" panose="02040503050406030204" pitchFamily="18" charset="0"/>
                          <a:cs typeface="Times New Roman" panose="02020603050405020304" pitchFamily="18" charset="0"/>
                        </a:rPr>
                        <m:t>𝐷</m:t>
                      </m:r>
                      <m:r>
                        <a:rPr lang="en-US" sz="2800" b="0" i="1" smtClean="0">
                          <a:latin typeface="Cambria Math"/>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𝐵𝐶</m:t>
                      </m:r>
                      <m:r>
                        <a:rPr lang="en-US" sz="2800" b="0" i="1" smtClean="0">
                          <a:latin typeface="Cambria Math"/>
                          <a:ea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𝐼𝐶</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𝐼𝐷</m:t>
                      </m:r>
                    </m:oMath>
                  </m:oMathPara>
                </a14:m>
                <a:endParaRPr lang="vi-VN" sz="2800" dirty="0">
                  <a:latin typeface="Times New Roman" pitchFamily="18" charset="0"/>
                  <a:cs typeface="Times New Roman" pitchFamily="18" charset="0"/>
                </a:endParaRPr>
              </a:p>
              <a:p>
                <a:pPr algn="just"/>
                <a:endParaRPr lang="vi-VN"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172366" y="3838134"/>
                <a:ext cx="4305759" cy="95410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18895" y="4211455"/>
                <a:ext cx="5296905" cy="537776"/>
              </a:xfrm>
              <a:prstGeom prst="rect">
                <a:avLst/>
              </a:prstGeom>
            </p:spPr>
            <p:txBody>
              <a:bodyPr wrap="square">
                <a:spAutoFit/>
              </a:bodyPr>
              <a:lstStyle/>
              <a:p>
                <a:pPr algn="just"/>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𝐶</m:t>
                        </m:r>
                      </m:e>
                    </m:acc>
                    <m:r>
                      <a:rPr lang="en-US" sz="2800" b="0" i="1" smtClean="0">
                        <a:latin typeface="Cambria Math"/>
                        <a:cs typeface="Times New Roman" panose="02020603050405020304" pitchFamily="18" charset="0"/>
                      </a:rPr>
                      <m:t>=90</m:t>
                    </m:r>
                    <m:r>
                      <a:rPr lang="en-US" sz="2800" b="0" i="1" smtClean="0">
                        <a:latin typeface="Cambria Math"/>
                        <a:ea typeface="Cambria Math"/>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𝐷</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𝐻</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oMath>
                </a14:m>
                <a:endParaRPr lang="vi-VN" sz="2800" dirty="0"/>
              </a:p>
            </p:txBody>
          </p:sp>
        </mc:Choice>
        <mc:Fallback xmlns="">
          <p:sp>
            <p:nvSpPr>
              <p:cNvPr id="13" name="Rectangle 12"/>
              <p:cNvSpPr>
                <a:spLocks noRot="1" noChangeAspect="1" noMove="1" noResize="1" noEditPoints="1" noAdjustHandles="1" noChangeArrowheads="1" noChangeShapeType="1" noTextEdit="1"/>
              </p:cNvSpPr>
              <p:nvPr/>
            </p:nvSpPr>
            <p:spPr>
              <a:xfrm>
                <a:off x="6818895" y="4211455"/>
                <a:ext cx="5296905" cy="537776"/>
              </a:xfrm>
              <a:prstGeom prst="rect">
                <a:avLst/>
              </a:prstGeom>
              <a:blipFill rotWithShape="1">
                <a:blip r:embed="rId7"/>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803655" y="4846320"/>
                <a:ext cx="1830437" cy="523220"/>
              </a:xfrm>
              <a:prstGeom prst="rect">
                <a:avLst/>
              </a:prstGeom>
            </p:spPr>
            <p:txBody>
              <a:bodyPr wrap="none">
                <a:spAutoFit/>
              </a:bodyPr>
              <a:lstStyle/>
              <a:p>
                <a:pPr algn="just"/>
                <a14:m>
                  <m:oMath xmlns:m="http://schemas.openxmlformats.org/officeDocument/2006/math">
                    <m:r>
                      <a:rPr lang="en-US" sz="2800" i="1" smtClean="0">
                        <a:latin typeface="Cambria Math"/>
                        <a:ea typeface="Cambria Math" panose="02040503050406030204" pitchFamily="18" charset="0"/>
                        <a:cs typeface="Times New Roman" panose="02020603050405020304" pitchFamily="18" charset="0"/>
                      </a:rPr>
                      <m:t>𝑎</m:t>
                    </m:r>
                    <m:r>
                      <a:rPr lang="en-US" sz="2800" i="1" smtClean="0">
                        <a:latin typeface="Cambria Math"/>
                        <a:ea typeface="Cambria Math" panose="02040503050406030204" pitchFamily="18" charset="0"/>
                        <a:cs typeface="Times New Roman" panose="02020603050405020304" pitchFamily="18" charset="0"/>
                      </a:rPr>
                      <m:t>) </m:t>
                    </m:r>
                    <m:r>
                      <a:rPr lang="en-US" sz="2800" b="0" i="1" smtClean="0">
                        <a:latin typeface="Cambria Math"/>
                        <a:ea typeface="Cambria Math" panose="02040503050406030204" pitchFamily="18" charset="0"/>
                        <a:cs typeface="Times New Roman" panose="02020603050405020304" pitchFamily="18" charset="0"/>
                      </a:rPr>
                      <m:t>𝐼𝐴</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𝐼𝐵</m:t>
                    </m:r>
                    <m:r>
                      <a:rPr lang="en-US" sz="2800" i="1">
                        <a:latin typeface="Cambria Math"/>
                        <a:ea typeface="Cambria Math" panose="02040503050406030204" pitchFamily="18" charset="0"/>
                        <a:cs typeface="Times New Roman" panose="02020603050405020304" pitchFamily="18" charset="0"/>
                      </a:rPr>
                      <m:t> </m:t>
                    </m:r>
                  </m:oMath>
                </a14:m>
                <a:endParaRPr lang="vi-VN" sz="2800" dirty="0"/>
              </a:p>
            </p:txBody>
          </p:sp>
        </mc:Choice>
        <mc:Fallback xmlns="">
          <p:sp>
            <p:nvSpPr>
              <p:cNvPr id="14" name="Rectangle 13"/>
              <p:cNvSpPr>
                <a:spLocks noRot="1" noChangeAspect="1" noMove="1" noResize="1" noEditPoints="1" noAdjustHandles="1" noChangeArrowheads="1" noChangeShapeType="1" noTextEdit="1"/>
              </p:cNvSpPr>
              <p:nvPr/>
            </p:nvSpPr>
            <p:spPr>
              <a:xfrm>
                <a:off x="6803655" y="4846320"/>
                <a:ext cx="1830437" cy="523220"/>
              </a:xfrm>
              <a:prstGeom prst="rect">
                <a:avLst/>
              </a:prstGeom>
              <a:blipFill rotWithShape="1">
                <a:blip r:embed="rId8"/>
                <a:stretch>
                  <a:fillRect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721523" y="5247855"/>
                <a:ext cx="4737964" cy="53726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800" i="1">
                          <a:latin typeface="Cambria Math"/>
                          <a:cs typeface="Times New Roman" panose="02020603050405020304" pitchFamily="18" charset="0"/>
                        </a:rPr>
                        <m:t>𝑏</m:t>
                      </m:r>
                      <m:r>
                        <a:rPr lang="en-US" sz="2800" i="1">
                          <a:latin typeface="Cambria Math"/>
                          <a:cs typeface="Times New Roman" panose="02020603050405020304" pitchFamily="18" charset="0"/>
                        </a:rPr>
                        <m:t>)</m:t>
                      </m:r>
                      <m:r>
                        <a:rPr lang="en-US" sz="2800" i="1">
                          <a:latin typeface="Cambria Math"/>
                          <a:cs typeface="Times New Roman" panose="02020603050405020304" pitchFamily="18" charset="0"/>
                        </a:rPr>
                        <m:t>𝐼𝐻</m:t>
                      </m:r>
                      <m:r>
                        <a:rPr lang="en-US" sz="2800" i="1">
                          <a:latin typeface="Cambria Math" panose="02040503050406030204" pitchFamily="18" charset="0"/>
                          <a:cs typeface="Times New Roman" panose="02020603050405020304" pitchFamily="18" charset="0"/>
                        </a:rPr>
                        <m:t> </m:t>
                      </m:r>
                      <m:r>
                        <m:rPr>
                          <m:sty m:val="p"/>
                        </m:rPr>
                        <a:rPr lang="en-US" sz="2800">
                          <a:latin typeface="Cambria Math"/>
                          <a:cs typeface="Times New Roman" panose="02020603050405020304" pitchFamily="18" charset="0"/>
                        </a:rPr>
                        <m:t>l</m:t>
                      </m:r>
                      <m:r>
                        <m:rPr>
                          <m:nor/>
                        </m:rPr>
                        <a:rPr lang="nl-NL" sz="2800" dirty="0">
                          <a:latin typeface="Times New Roman" pitchFamily="18" charset="0"/>
                          <a:cs typeface="Times New Roman" pitchFamily="18" charset="0"/>
                        </a:rPr>
                        <m:t>à </m:t>
                      </m:r>
                      <m:r>
                        <m:rPr>
                          <m:nor/>
                        </m:rPr>
                        <a:rPr lang="nl-NL" sz="2800" dirty="0">
                          <a:latin typeface="Times New Roman" pitchFamily="18" charset="0"/>
                          <a:cs typeface="Times New Roman" pitchFamily="18" charset="0"/>
                        </a:rPr>
                        <m:t>tia</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ph</m:t>
                      </m:r>
                      <m:r>
                        <m:rPr>
                          <m:nor/>
                        </m:rPr>
                        <a:rPr lang="nl-NL" sz="2800" dirty="0">
                          <a:latin typeface="Times New Roman" pitchFamily="18" charset="0"/>
                          <a:cs typeface="Times New Roman" pitchFamily="18" charset="0"/>
                        </a:rPr>
                        <m:t>â</m:t>
                      </m:r>
                      <m:r>
                        <m:rPr>
                          <m:nor/>
                        </m:rPr>
                        <a:rPr lang="nl-NL" sz="2800" dirty="0">
                          <a:latin typeface="Times New Roman" pitchFamily="18" charset="0"/>
                          <a:cs typeface="Times New Roman" pitchFamily="18" charset="0"/>
                        </a:rPr>
                        <m:t>n</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gi</m:t>
                      </m:r>
                      <m:r>
                        <m:rPr>
                          <m:nor/>
                        </m:rPr>
                        <a:rPr lang="nl-NL" sz="2800" dirty="0">
                          <a:latin typeface="Times New Roman" pitchFamily="18" charset="0"/>
                          <a:cs typeface="Times New Roman" pitchFamily="18" charset="0"/>
                        </a:rPr>
                        <m:t>á</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ủ</m:t>
                      </m:r>
                      <m:r>
                        <m:rPr>
                          <m:nor/>
                        </m:rPr>
                        <a:rPr lang="nl-NL" sz="2800" dirty="0">
                          <a:latin typeface="Times New Roman" pitchFamily="18" charset="0"/>
                          <a:cs typeface="Times New Roman" pitchFamily="18" charset="0"/>
                        </a:rPr>
                        <m:t>a</m:t>
                      </m:r>
                      <m:r>
                        <m:rPr>
                          <m:nor/>
                        </m:rPr>
                        <a:rPr lang="nl-NL"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𝐴</m:t>
                          </m:r>
                          <m:r>
                            <a:rPr lang="en-US" sz="2800" i="1">
                              <a:latin typeface="Cambria Math"/>
                              <a:cs typeface="Times New Roman" panose="02020603050405020304" pitchFamily="18" charset="0"/>
                            </a:rPr>
                            <m:t>𝐼</m:t>
                          </m:r>
                          <m:r>
                            <a:rPr lang="en-US" sz="2800" i="1">
                              <a:latin typeface="Cambria Math" panose="02040503050406030204" pitchFamily="18" charset="0"/>
                              <a:cs typeface="Times New Roman" panose="02020603050405020304" pitchFamily="18" charset="0"/>
                            </a:rPr>
                            <m:t>𝐵</m:t>
                          </m:r>
                        </m:e>
                      </m:acc>
                      <m:r>
                        <a:rPr lang="en-US" sz="2800" i="1">
                          <a:latin typeface="Cambria Math"/>
                          <a:cs typeface="Times New Roman" panose="02020603050405020304" pitchFamily="18" charset="0"/>
                        </a:rPr>
                        <m:t>.</m:t>
                      </m:r>
                    </m:oMath>
                  </m:oMathPara>
                </a14:m>
                <a:endParaRPr lang="vi-VN" sz="2800" dirty="0">
                  <a:latin typeface="Times New Roman" pitchFamily="18"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721523" y="5247855"/>
                <a:ext cx="4737964" cy="537263"/>
              </a:xfrm>
              <a:prstGeom prst="rect">
                <a:avLst/>
              </a:prstGeom>
              <a:blipFill rotWithShape="1">
                <a:blip r:embed="rId9"/>
                <a:stretch>
                  <a:fillRect/>
                </a:stretch>
              </a:blipFill>
            </p:spPr>
            <p:txBody>
              <a:bodyPr/>
              <a:lstStyle/>
              <a:p>
                <a:r>
                  <a:rPr lang="vi-VN">
                    <a:noFill/>
                  </a:rPr>
                  <a:t> </a:t>
                </a:r>
              </a:p>
            </p:txBody>
          </p:sp>
        </mc:Fallback>
      </mc:AlternateContent>
      <p:sp>
        <p:nvSpPr>
          <p:cNvPr id="16" name="Rectangle: Rounded Corners 8">
            <a:extLst>
              <a:ext uri="{FF2B5EF4-FFF2-40B4-BE49-F238E27FC236}">
                <a16:creationId xmlns:a16="http://schemas.microsoft.com/office/drawing/2014/main" id="{580ADAA9-9E31-4840-B0CC-6B1468E3346D}"/>
              </a:ext>
            </a:extLst>
          </p:cNvPr>
          <p:cNvSpPr/>
          <p:nvPr/>
        </p:nvSpPr>
        <p:spPr>
          <a:xfrm>
            <a:off x="284812" y="89941"/>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(SGK – 86)</a:t>
            </a:r>
          </a:p>
        </p:txBody>
      </p:sp>
      <p:sp>
        <p:nvSpPr>
          <p:cNvPr id="6" name="Rectangle 5"/>
          <p:cNvSpPr/>
          <p:nvPr/>
        </p:nvSpPr>
        <p:spPr>
          <a:xfrm>
            <a:off x="6953805" y="3344478"/>
            <a:ext cx="1938351" cy="523220"/>
          </a:xfrm>
          <a:prstGeom prst="rect">
            <a:avLst/>
          </a:prstGeom>
        </p:spPr>
        <p:txBody>
          <a:bodyPr wrap="none">
            <a:spAutoFit/>
          </a:bodyPr>
          <a:lstStyle/>
          <a:p>
            <a:r>
              <a:rPr lang="nl-NL" sz="2800" dirty="0">
                <a:latin typeface="Times New Roman" pitchFamily="18" charset="0"/>
                <a:cs typeface="Times New Roman" pitchFamily="18" charset="0"/>
              </a:rPr>
              <a:t>Hình vẽ bên</a:t>
            </a:r>
            <a:endParaRPr lang="en-US" sz="2800" dirty="0"/>
          </a:p>
        </p:txBody>
      </p:sp>
    </p:spTree>
    <p:extLst>
      <p:ext uri="{BB962C8B-B14F-4D97-AF65-F5344CB8AC3E}">
        <p14:creationId xmlns:p14="http://schemas.microsoft.com/office/powerpoint/2010/main" val="12237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3" grpId="0"/>
      <p:bldP spid="14" grpId="0"/>
      <p:bldP spid="15" grpId="0"/>
      <p:bldP spid="1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8C3F5F41-6955-49B1-AE61-27351B73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04" y="-133914"/>
            <a:ext cx="12192000" cy="8423246"/>
          </a:xfrm>
          <a:prstGeom prst="rect">
            <a:avLst/>
          </a:prstGeom>
        </p:spPr>
      </p:pic>
      <p:pic>
        <p:nvPicPr>
          <p:cNvPr id="6" name="Hình ảnh 3">
            <a:extLst>
              <a:ext uri="{FF2B5EF4-FFF2-40B4-BE49-F238E27FC236}">
                <a16:creationId xmlns:a16="http://schemas.microsoft.com/office/drawing/2014/main" id="{C6A7B2E5-053C-4D72-840B-AA50033EA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262" y="-327916"/>
            <a:ext cx="1698288" cy="197368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94" y="669297"/>
            <a:ext cx="5295445" cy="245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837507234"/>
              </p:ext>
            </p:extLst>
          </p:nvPr>
        </p:nvGraphicFramePr>
        <p:xfrm>
          <a:off x="5817683" y="784486"/>
          <a:ext cx="6265889" cy="2308485"/>
        </p:xfrm>
        <a:graphic>
          <a:graphicData uri="http://schemas.openxmlformats.org/drawingml/2006/table">
            <a:tbl>
              <a:tblPr firstRow="1" bandRow="1">
                <a:tableStyleId>{5940675A-B579-460E-94D1-54222C63F5DA}</a:tableStyleId>
              </a:tblPr>
              <a:tblGrid>
                <a:gridCol w="809469">
                  <a:extLst>
                    <a:ext uri="{9D8B030D-6E8A-4147-A177-3AD203B41FA5}">
                      <a16:colId xmlns:a16="http://schemas.microsoft.com/office/drawing/2014/main" val="20000"/>
                    </a:ext>
                  </a:extLst>
                </a:gridCol>
                <a:gridCol w="5456420">
                  <a:extLst>
                    <a:ext uri="{9D8B030D-6E8A-4147-A177-3AD203B41FA5}">
                      <a16:colId xmlns:a16="http://schemas.microsoft.com/office/drawing/2014/main" val="20001"/>
                    </a:ext>
                  </a:extLst>
                </a:gridCol>
              </a:tblGrid>
              <a:tr h="1484026">
                <a:tc>
                  <a:txBody>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GT</a:t>
                      </a:r>
                      <a:endParaRPr lang="en-GB" sz="2800" dirty="0">
                        <a:latin typeface="Times New Roman" pitchFamily="18" charset="0"/>
                        <a:cs typeface="Times New Roman" pitchFamily="18" charset="0"/>
                      </a:endParaRPr>
                    </a:p>
                  </a:txBody>
                  <a:tcPr>
                    <a:lnL w="12700" cmpd="sng">
                      <a:noFill/>
                    </a:lnL>
                    <a:lnT w="12700" cmpd="sng">
                      <a:noFill/>
                    </a:lnT>
                  </a:tcPr>
                </a:tc>
                <a:tc>
                  <a:txBody>
                    <a:bodyPr/>
                    <a:lstStyle/>
                    <a:p>
                      <a:endParaRPr lang="en-US" sz="2800"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a:txBody>
                  <a:tcPr>
                    <a:lnR w="12700" cmpd="sng">
                      <a:noFill/>
                    </a:lnR>
                    <a:lnT w="12700" cmpd="sng">
                      <a:noFill/>
                    </a:lnT>
                  </a:tcPr>
                </a:tc>
                <a:extLst>
                  <a:ext uri="{0D108BD9-81ED-4DB2-BD59-A6C34878D82A}">
                    <a16:rowId xmlns:a16="http://schemas.microsoft.com/office/drawing/2014/main" val="10000"/>
                  </a:ext>
                </a:extLst>
              </a:tr>
              <a:tr h="824459">
                <a:tc>
                  <a:txBody>
                    <a:bodyPr/>
                    <a:lstStyle/>
                    <a:p>
                      <a:r>
                        <a:rPr lang="en-US" sz="2800" dirty="0">
                          <a:latin typeface="Times New Roman" pitchFamily="18" charset="0"/>
                          <a:cs typeface="Times New Roman" pitchFamily="18" charset="0"/>
                        </a:rPr>
                        <a:t>KL</a:t>
                      </a:r>
                      <a:endParaRPr lang="en-GB" sz="2800" dirty="0">
                        <a:latin typeface="Times New Roman" pitchFamily="18" charset="0"/>
                        <a:cs typeface="Times New Roman" pitchFamily="18" charset="0"/>
                      </a:endParaRPr>
                    </a:p>
                  </a:txBody>
                  <a:tcPr>
                    <a:lnL w="12700" cmpd="sng">
                      <a:noFill/>
                    </a:lnL>
                    <a:lnB w="12700" cmpd="sng">
                      <a:noFill/>
                    </a:lnB>
                  </a:tcPr>
                </a:tc>
                <a:tc>
                  <a:txBody>
                    <a:bodyPr/>
                    <a:lstStyle/>
                    <a:p>
                      <a:endParaRPr lang="en-GB" sz="2800" dirty="0">
                        <a:latin typeface="Times New Roman" pitchFamily="18" charset="0"/>
                        <a:cs typeface="Times New Roman" pitchFamily="18" charset="0"/>
                      </a:endParaRPr>
                    </a:p>
                  </a:txBody>
                  <a:tcPr>
                    <a:lnR w="12700" cmpd="sng">
                      <a:noFill/>
                    </a:lnR>
                    <a:lnB w="12700" cmpd="sng">
                      <a:noFill/>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 name="Rectangle 10"/>
              <p:cNvSpPr/>
              <p:nvPr/>
            </p:nvSpPr>
            <p:spPr>
              <a:xfrm>
                <a:off x="6818895" y="886596"/>
                <a:ext cx="1694503"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𝐴</m:t>
                    </m:r>
                    <m:r>
                      <a:rPr lang="en-US" sz="2800" b="0" i="1" smtClean="0">
                        <a:latin typeface="Cambria Math"/>
                        <a:ea typeface="Cambria Math" panose="02040503050406030204" pitchFamily="18" charset="0"/>
                        <a:cs typeface="Times New Roman" panose="02020603050405020304" pitchFamily="18" charset="0"/>
                      </a:rPr>
                      <m:t>𝐷</m:t>
                    </m:r>
                    <m:r>
                      <a:rPr lang="en-US" sz="2800" b="0" i="1" smtClean="0">
                        <a:latin typeface="Cambria Math"/>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𝐵𝐶</m:t>
                    </m:r>
                  </m:oMath>
                </a14:m>
                <a:r>
                  <a:rPr lang="nl-NL" sz="2800" dirty="0">
                    <a:latin typeface="Times New Roman" pitchFamily="18" charset="0"/>
                    <a:cs typeface="Times New Roman" pitchFamily="18" charset="0"/>
                  </a:rPr>
                  <a:t> </a:t>
                </a:r>
                <a:endParaRPr lang="vi-VN" sz="2800" dirty="0"/>
              </a:p>
            </p:txBody>
          </p:sp>
        </mc:Choice>
        <mc:Fallback xmlns="">
          <p:sp>
            <p:nvSpPr>
              <p:cNvPr id="11" name="Rectangle 10"/>
              <p:cNvSpPr>
                <a:spLocks noRot="1" noChangeAspect="1" noMove="1" noResize="1" noEditPoints="1" noAdjustHandles="1" noChangeArrowheads="1" noChangeShapeType="1" noTextEdit="1"/>
              </p:cNvSpPr>
              <p:nvPr/>
            </p:nvSpPr>
            <p:spPr>
              <a:xfrm>
                <a:off x="6818895" y="886596"/>
                <a:ext cx="1694503" cy="523220"/>
              </a:xfrm>
              <a:prstGeom prst="rect">
                <a:avLst/>
              </a:prstGeom>
              <a:blipFill rotWithShape="1">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18895" y="1409817"/>
                <a:ext cx="5296905" cy="537776"/>
              </a:xfrm>
              <a:prstGeom prst="rect">
                <a:avLst/>
              </a:prstGeom>
            </p:spPr>
            <p:txBody>
              <a:bodyPr wrap="square">
                <a:spAutoFit/>
              </a:bodyPr>
              <a:lstStyle/>
              <a:p>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i="1">
                            <a:latin typeface="Cambria Math"/>
                            <a:cs typeface="Times New Roman" panose="02020603050405020304" pitchFamily="18" charset="0"/>
                          </a:rPr>
                          <m:t>𝐶</m:t>
                        </m:r>
                      </m:e>
                    </m:acc>
                    <m:r>
                      <a:rPr lang="en-US" sz="2800" b="0" i="1" smtClean="0">
                        <a:latin typeface="Cambria Math"/>
                        <a:cs typeface="Times New Roman" panose="02020603050405020304" pitchFamily="18" charset="0"/>
                      </a:rPr>
                      <m:t>=90</m:t>
                    </m:r>
                    <m:r>
                      <a:rPr lang="en-US" sz="2800" b="0" i="1" smtClean="0">
                        <a:latin typeface="Cambria Math"/>
                        <a:ea typeface="Cambria Math"/>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𝐷</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𝐻</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oMath>
                </a14:m>
                <a:endParaRPr lang="vi-VN"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818895" y="1409817"/>
                <a:ext cx="5296905" cy="537776"/>
              </a:xfrm>
              <a:prstGeom prst="rect">
                <a:avLst/>
              </a:prstGeom>
              <a:blipFill rotWithShape="1">
                <a:blip r:embed="rId6"/>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03655" y="2239552"/>
                <a:ext cx="1830437" cy="523220"/>
              </a:xfrm>
              <a:prstGeom prst="rect">
                <a:avLst/>
              </a:prstGeom>
            </p:spPr>
            <p:txBody>
              <a:bodyPr wrap="none">
                <a:spAutoFit/>
              </a:bodyPr>
              <a:lstStyle/>
              <a:p>
                <a14:m>
                  <m:oMath xmlns:m="http://schemas.openxmlformats.org/officeDocument/2006/math">
                    <m:r>
                      <a:rPr lang="en-US" sz="2800" i="1" smtClean="0">
                        <a:latin typeface="Cambria Math"/>
                        <a:ea typeface="Cambria Math" panose="02040503050406030204" pitchFamily="18" charset="0"/>
                        <a:cs typeface="Times New Roman" panose="02020603050405020304" pitchFamily="18" charset="0"/>
                      </a:rPr>
                      <m:t>𝑎</m:t>
                    </m:r>
                    <m:r>
                      <a:rPr lang="en-US" sz="2800" i="1" smtClean="0">
                        <a:latin typeface="Cambria Math"/>
                        <a:ea typeface="Cambria Math" panose="02040503050406030204" pitchFamily="18" charset="0"/>
                        <a:cs typeface="Times New Roman" panose="02020603050405020304" pitchFamily="18" charset="0"/>
                      </a:rPr>
                      <m:t>) </m:t>
                    </m:r>
                    <m:r>
                      <a:rPr lang="en-US" sz="2800" b="0" i="1" smtClean="0">
                        <a:latin typeface="Cambria Math"/>
                        <a:ea typeface="Cambria Math" panose="02040503050406030204" pitchFamily="18" charset="0"/>
                        <a:cs typeface="Times New Roman" panose="02020603050405020304" pitchFamily="18" charset="0"/>
                      </a:rPr>
                      <m:t>𝐼𝐴</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b="0" i="1" smtClean="0">
                        <a:latin typeface="Cambria Math"/>
                        <a:ea typeface="Cambria Math" panose="02040503050406030204" pitchFamily="18" charset="0"/>
                        <a:cs typeface="Times New Roman" panose="02020603050405020304" pitchFamily="18" charset="0"/>
                      </a:rPr>
                      <m:t>𝐼𝐵</m:t>
                    </m:r>
                    <m:r>
                      <a:rPr lang="en-US" sz="2800" i="1">
                        <a:latin typeface="Cambria Math"/>
                        <a:ea typeface="Cambria Math" panose="02040503050406030204" pitchFamily="18" charset="0"/>
                        <a:cs typeface="Times New Roman" panose="02020603050405020304" pitchFamily="18" charset="0"/>
                      </a:rPr>
                      <m:t> </m:t>
                    </m:r>
                  </m:oMath>
                </a14:m>
                <a:endParaRPr lang="vi-VN" sz="2800" dirty="0"/>
              </a:p>
            </p:txBody>
          </p:sp>
        </mc:Choice>
        <mc:Fallback xmlns="">
          <p:sp>
            <p:nvSpPr>
              <p:cNvPr id="13" name="Rectangle 12"/>
              <p:cNvSpPr>
                <a:spLocks noRot="1" noChangeAspect="1" noMove="1" noResize="1" noEditPoints="1" noAdjustHandles="1" noChangeArrowheads="1" noChangeShapeType="1" noTextEdit="1"/>
              </p:cNvSpPr>
              <p:nvPr/>
            </p:nvSpPr>
            <p:spPr>
              <a:xfrm>
                <a:off x="6803655" y="2239552"/>
                <a:ext cx="1830437" cy="523220"/>
              </a:xfrm>
              <a:prstGeom prst="rect">
                <a:avLst/>
              </a:prstGeom>
              <a:blipFill rotWithShape="1">
                <a:blip r:embed="rId7"/>
                <a:stretch>
                  <a:fillRect t="-11628" b="-31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765442" y="2674790"/>
                <a:ext cx="4737964" cy="5372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cs typeface="Times New Roman" panose="02020603050405020304" pitchFamily="18" charset="0"/>
                        </a:rPr>
                        <m:t>𝑏</m:t>
                      </m:r>
                      <m:r>
                        <a:rPr lang="en-US" sz="2800" i="1">
                          <a:latin typeface="Cambria Math"/>
                          <a:cs typeface="Times New Roman" panose="02020603050405020304" pitchFamily="18" charset="0"/>
                        </a:rPr>
                        <m:t>)</m:t>
                      </m:r>
                      <m:r>
                        <a:rPr lang="en-US" sz="2800" i="1">
                          <a:latin typeface="Cambria Math"/>
                          <a:cs typeface="Times New Roman" panose="02020603050405020304" pitchFamily="18" charset="0"/>
                        </a:rPr>
                        <m:t>𝐼𝐻</m:t>
                      </m:r>
                      <m:r>
                        <a:rPr lang="en-US" sz="2800" i="1">
                          <a:latin typeface="Cambria Math" panose="02040503050406030204" pitchFamily="18" charset="0"/>
                          <a:cs typeface="Times New Roman" panose="02020603050405020304" pitchFamily="18" charset="0"/>
                        </a:rPr>
                        <m:t> </m:t>
                      </m:r>
                      <m:r>
                        <m:rPr>
                          <m:sty m:val="p"/>
                        </m:rPr>
                        <a:rPr lang="en-US" sz="2800">
                          <a:latin typeface="Cambria Math"/>
                          <a:cs typeface="Times New Roman" panose="02020603050405020304" pitchFamily="18" charset="0"/>
                        </a:rPr>
                        <m:t>l</m:t>
                      </m:r>
                      <m:r>
                        <m:rPr>
                          <m:nor/>
                        </m:rPr>
                        <a:rPr lang="nl-NL" sz="2800" dirty="0">
                          <a:latin typeface="Times New Roman" pitchFamily="18" charset="0"/>
                          <a:cs typeface="Times New Roman" pitchFamily="18" charset="0"/>
                        </a:rPr>
                        <m:t>à </m:t>
                      </m:r>
                      <m:r>
                        <m:rPr>
                          <m:nor/>
                        </m:rPr>
                        <a:rPr lang="nl-NL" sz="2800" dirty="0">
                          <a:latin typeface="Times New Roman" pitchFamily="18" charset="0"/>
                          <a:cs typeface="Times New Roman" pitchFamily="18" charset="0"/>
                        </a:rPr>
                        <m:t>tia</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ph</m:t>
                      </m:r>
                      <m:r>
                        <m:rPr>
                          <m:nor/>
                        </m:rPr>
                        <a:rPr lang="nl-NL" sz="2800" dirty="0">
                          <a:latin typeface="Times New Roman" pitchFamily="18" charset="0"/>
                          <a:cs typeface="Times New Roman" pitchFamily="18" charset="0"/>
                        </a:rPr>
                        <m:t>â</m:t>
                      </m:r>
                      <m:r>
                        <m:rPr>
                          <m:nor/>
                        </m:rPr>
                        <a:rPr lang="nl-NL" sz="2800" dirty="0">
                          <a:latin typeface="Times New Roman" pitchFamily="18" charset="0"/>
                          <a:cs typeface="Times New Roman" pitchFamily="18" charset="0"/>
                        </a:rPr>
                        <m:t>n</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gi</m:t>
                      </m:r>
                      <m:r>
                        <m:rPr>
                          <m:nor/>
                        </m:rPr>
                        <a:rPr lang="nl-NL" sz="2800" dirty="0">
                          <a:latin typeface="Times New Roman" pitchFamily="18" charset="0"/>
                          <a:cs typeface="Times New Roman" pitchFamily="18" charset="0"/>
                        </a:rPr>
                        <m:t>á</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 </m:t>
                      </m:r>
                      <m:r>
                        <m:rPr>
                          <m:nor/>
                        </m:rPr>
                        <a:rPr lang="nl-NL" sz="2800" dirty="0">
                          <a:latin typeface="Times New Roman" pitchFamily="18" charset="0"/>
                          <a:cs typeface="Times New Roman" pitchFamily="18" charset="0"/>
                        </a:rPr>
                        <m:t>c</m:t>
                      </m:r>
                      <m:r>
                        <m:rPr>
                          <m:nor/>
                        </m:rPr>
                        <a:rPr lang="nl-NL" sz="2800" dirty="0">
                          <a:latin typeface="Times New Roman" pitchFamily="18" charset="0"/>
                          <a:cs typeface="Times New Roman" pitchFamily="18" charset="0"/>
                        </a:rPr>
                        <m:t>ủ</m:t>
                      </m:r>
                      <m:r>
                        <m:rPr>
                          <m:nor/>
                        </m:rPr>
                        <a:rPr lang="nl-NL" sz="2800" dirty="0">
                          <a:latin typeface="Times New Roman" pitchFamily="18" charset="0"/>
                          <a:cs typeface="Times New Roman" pitchFamily="18" charset="0"/>
                        </a:rPr>
                        <m:t>a</m:t>
                      </m:r>
                      <m:r>
                        <m:rPr>
                          <m:nor/>
                        </m:rPr>
                        <a:rPr lang="nl-NL" sz="2800" dirty="0">
                          <a:latin typeface="Times New Roman" pitchFamily="18" charset="0"/>
                          <a:cs typeface="Times New Roman" pitchFamily="18" charset="0"/>
                        </a:rPr>
                        <m:t> </m:t>
                      </m:r>
                      <m:r>
                        <m:rPr>
                          <m:nor/>
                        </m:rPr>
                        <a:rPr lang="en-US" sz="2800" dirty="0">
                          <a:latin typeface="Times New Roman" pitchFamily="18" charset="0"/>
                          <a:cs typeface="Times New Roman"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i="1">
                              <a:latin typeface="Cambria Math" panose="02040503050406030204" pitchFamily="18" charset="0"/>
                              <a:cs typeface="Times New Roman" panose="02020603050405020304" pitchFamily="18" charset="0"/>
                            </a:rPr>
                            <m:t>𝐴</m:t>
                          </m:r>
                          <m:r>
                            <a:rPr lang="en-US" sz="2800" i="1">
                              <a:latin typeface="Cambria Math"/>
                              <a:cs typeface="Times New Roman" panose="02020603050405020304" pitchFamily="18" charset="0"/>
                            </a:rPr>
                            <m:t>𝐼</m:t>
                          </m:r>
                          <m:r>
                            <a:rPr lang="en-US" sz="2800" i="1">
                              <a:latin typeface="Cambria Math" panose="02040503050406030204" pitchFamily="18" charset="0"/>
                              <a:cs typeface="Times New Roman" panose="02020603050405020304" pitchFamily="18" charset="0"/>
                            </a:rPr>
                            <m:t>𝐵</m:t>
                          </m:r>
                        </m:e>
                      </m:acc>
                      <m:r>
                        <a:rPr lang="en-US" sz="2800" i="1">
                          <a:latin typeface="Cambria Math"/>
                          <a:cs typeface="Times New Roman" panose="02020603050405020304" pitchFamily="18" charset="0"/>
                        </a:rPr>
                        <m:t>.</m:t>
                      </m:r>
                    </m:oMath>
                  </m:oMathPara>
                </a14:m>
                <a:endParaRPr lang="vi-VN" sz="2800" dirty="0">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765442" y="2674790"/>
                <a:ext cx="4737964" cy="537263"/>
              </a:xfrm>
              <a:prstGeom prst="rect">
                <a:avLst/>
              </a:prstGeom>
              <a:blipFill rotWithShape="1">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B04C16-2908-4EDD-9452-3E99EE79B856}"/>
                  </a:ext>
                </a:extLst>
              </p:cNvPr>
              <p:cNvSpPr txBox="1"/>
              <p:nvPr/>
            </p:nvSpPr>
            <p:spPr>
              <a:xfrm>
                <a:off x="2787903" y="3401932"/>
                <a:ext cx="6032311" cy="3123099"/>
              </a:xfrm>
              <a:prstGeom prst="rect">
                <a:avLst/>
              </a:prstGeom>
              <a:solidFill>
                <a:schemeClr val="accent5">
                  <a:lumMod val="20000"/>
                  <a:lumOff val="80000"/>
                </a:schemeClr>
              </a:solidFill>
              <a:ln>
                <a:noFill/>
              </a:ln>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𝐴𝐷𝐼</m:t>
                    </m:r>
                    <m:r>
                      <a:rPr lang="en-US" sz="2800" b="0" i="1" smtClean="0">
                        <a:latin typeface="Cambria Math"/>
                        <a:ea typeface="Cambria Math" panose="02040503050406030204" pitchFamily="18" charset="0"/>
                        <a:cs typeface="Times New Roman" panose="02020603050405020304" pitchFamily="18" charset="0"/>
                      </a:rPr>
                      <m:t> </m:t>
                    </m:r>
                    <m:r>
                      <m:rPr>
                        <m:nor/>
                      </m:rPr>
                      <a:rPr lang="en-US" sz="2800" b="0" i="0" smtClean="0">
                        <a:latin typeface="Times New Roman" pitchFamily="18" charset="0"/>
                        <a:ea typeface="Cambria Math" panose="02040503050406030204" pitchFamily="18" charset="0"/>
                        <a:cs typeface="Times New Roman" pitchFamily="18" charset="0"/>
                      </a:rPr>
                      <m:t>v</m:t>
                    </m:r>
                    <m:r>
                      <m:rPr>
                        <m:nor/>
                      </m:rPr>
                      <a:rPr lang="en-US" sz="2800" b="0" i="0" smtClean="0">
                        <a:latin typeface="Times New Roman" pitchFamily="18" charset="0"/>
                        <a:ea typeface="Cambria Math" panose="02040503050406030204" pitchFamily="18" charset="0"/>
                        <a:cs typeface="Times New Roman" pitchFamily="18" charset="0"/>
                      </a:rPr>
                      <m:t>à</m:t>
                    </m:r>
                    <m:r>
                      <a:rPr lang="en-US" sz="2800" b="0" i="1" smtClean="0">
                        <a:latin typeface="Cambria Math"/>
                        <a:ea typeface="Cambria Math" panose="02040503050406030204" pitchFamily="18" charset="0"/>
                        <a:cs typeface="Times New Roman" panose="02020603050405020304" pitchFamily="18" charset="0"/>
                      </a:rPr>
                      <m:t> </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a:ea typeface="Cambria Math" panose="02040503050406030204" pitchFamily="18" charset="0"/>
                        <a:cs typeface="Times New Roman" panose="02020603050405020304" pitchFamily="18" charset="0"/>
                      </a:rPr>
                      <m:t>𝐵𝐶𝐼</m:t>
                    </m:r>
                    <m:r>
                      <m:rPr>
                        <m:nor/>
                      </m:rPr>
                      <a:rPr lang="en-US" sz="2800" b="0" i="0" smtClean="0">
                        <a:latin typeface="Cambria Math"/>
                        <a:ea typeface="Cambria Math" panose="02040503050406030204" pitchFamily="18" charset="0"/>
                        <a:cs typeface="Times New Roman" panose="02020603050405020304" pitchFamily="18" charset="0"/>
                      </a:rPr>
                      <m:t> </m:t>
                    </m:r>
                    <m:r>
                      <m:rPr>
                        <m:nor/>
                      </m:rPr>
                      <a:rPr lang="en-US" sz="2800" dirty="0">
                        <a:latin typeface="Times New Roman" panose="02020603050405020304" pitchFamily="18" charset="0"/>
                        <a:cs typeface="Times New Roman" panose="02020603050405020304" pitchFamily="18" charset="0"/>
                      </a:rPr>
                      <m:t>(</m:t>
                    </m:r>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𝐷</m:t>
                        </m:r>
                      </m:e>
                    </m:acc>
                    <m:r>
                      <a:rPr lang="en-US" sz="2800" i="1" smtClean="0">
                        <a:latin typeface="Cambria Math"/>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cs typeface="Times New Roman" panose="02020603050405020304" pitchFamily="18" charset="0"/>
                          </a:rPr>
                        </m:ctrlPr>
                      </m:accPr>
                      <m:e>
                        <m:r>
                          <a:rPr lang="en-US" sz="2800" b="0" i="1" smtClean="0">
                            <a:latin typeface="Cambria Math"/>
                            <a:cs typeface="Times New Roman" panose="02020603050405020304" pitchFamily="18" charset="0"/>
                          </a:rPr>
                          <m:t>𝐶</m:t>
                        </m:r>
                      </m:e>
                    </m:acc>
                    <m:r>
                      <a:rPr lang="en-US" sz="2800" i="1">
                        <a:latin typeface="Cambria Math"/>
                        <a:cs typeface="Times New Roman" panose="02020603050405020304" pitchFamily="18" charset="0"/>
                      </a:rPr>
                      <m:t>=90</m:t>
                    </m:r>
                    <m:r>
                      <a:rPr lang="en-US" sz="2800" i="1">
                        <a:latin typeface="Cambria Math"/>
                        <a:ea typeface="Cambria Math"/>
                        <a:cs typeface="Times New Roman" panose="02020603050405020304" pitchFamily="18" charset="0"/>
                      </a:rPr>
                      <m:t>°</m:t>
                    </m:r>
                    <m:r>
                      <a:rPr lang="en-US" sz="2800">
                        <a:latin typeface="Cambria Math"/>
                        <a:ea typeface="Cambria Math"/>
                        <a:cs typeface="Times New Roman" panose="02020603050405020304" pitchFamily="18" charset="0"/>
                      </a:rPr>
                      <m:t>)</m:t>
                    </m:r>
                  </m:oMath>
                </a14:m>
                <a:endParaRPr lang="en-US" sz="2800" dirty="0">
                  <a:latin typeface="Times New Roman" panose="02020603050405020304" pitchFamily="18" charset="0"/>
                  <a:cs typeface="Times New Roman" panose="02020603050405020304" pitchFamily="18" charset="0"/>
                </a:endParaRPr>
              </a:p>
              <a:p>
                <a14:m>
                  <m:oMath xmlns:m="http://schemas.openxmlformats.org/officeDocument/2006/math">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ạ</m:t>
                    </m:r>
                    <m:r>
                      <m:rPr>
                        <m:nor/>
                      </m:rPr>
                      <a:rPr lang="en-US" sz="2800">
                        <a:latin typeface="Times New Roman" pitchFamily="18" charset="0"/>
                        <a:cs typeface="Times New Roman" pitchFamily="18" charset="0"/>
                      </a:rPr>
                      <m:t>nh</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g</m:t>
                    </m:r>
                    <m:r>
                      <m:rPr>
                        <m:nor/>
                      </m:rPr>
                      <a:rPr lang="en-US" sz="2800">
                        <a:latin typeface="Times New Roman" pitchFamily="18" charset="0"/>
                        <a:cs typeface="Times New Roman" pitchFamily="18" charset="0"/>
                      </a:rPr>
                      <m:t>ó</m:t>
                    </m:r>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vu</m:t>
                    </m:r>
                    <m:r>
                      <m:rPr>
                        <m:nor/>
                      </m:rPr>
                      <a:rPr lang="en-US" sz="2800">
                        <a:latin typeface="Times New Roman" pitchFamily="18" charset="0"/>
                        <a:cs typeface="Times New Roman" pitchFamily="18" charset="0"/>
                      </a:rPr>
                      <m:t>ô</m:t>
                    </m:r>
                    <m:r>
                      <m:rPr>
                        <m:nor/>
                      </m:rPr>
                      <a:rPr lang="en-US" sz="2800">
                        <a:latin typeface="Times New Roman" pitchFamily="18" charset="0"/>
                        <a:cs typeface="Times New Roman" pitchFamily="18" charset="0"/>
                      </a:rPr>
                      <m:t>ng</m:t>
                    </m:r>
                    <m:r>
                      <m:rPr>
                        <m:nor/>
                      </m:rPr>
                      <a:rPr lang="en-US" sz="2800" b="1">
                        <a:latin typeface="Times New Roman" pitchFamily="18" charset="0"/>
                        <a:cs typeface="Times New Roman" pitchFamily="18" charset="0"/>
                      </a:rPr>
                      <m:t>:</m:t>
                    </m:r>
                    <m:r>
                      <m:rPr>
                        <m:nor/>
                      </m:rPr>
                      <a:rPr lang="en-US" sz="2800" b="1" i="0" smtClean="0">
                        <a:latin typeface="Times New Roman" pitchFamily="18" charset="0"/>
                        <a:cs typeface="Times New Roman" pitchFamily="18" charset="0"/>
                      </a:rPr>
                      <m:t> </m:t>
                    </m:r>
                    <m:r>
                      <a:rPr lang="en-US" sz="2800" i="1">
                        <a:latin typeface="Cambria Math" panose="02040503050406030204" pitchFamily="18" charset="0"/>
                        <a:cs typeface="Times New Roman" panose="02020603050405020304" pitchFamily="18" charset="0"/>
                      </a:rPr>
                      <m:t>𝐴</m:t>
                    </m:r>
                    <m:r>
                      <a:rPr lang="en-US" sz="2800" i="1">
                        <a:latin typeface="Cambria Math"/>
                        <a:cs typeface="Times New Roman" panose="02020603050405020304" pitchFamily="18" charset="0"/>
                      </a:rPr>
                      <m:t>𝐷</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𝐶𝐵</m:t>
                    </m:r>
                  </m:oMath>
                </a14:m>
                <a:r>
                  <a:rPr lang="en-US" sz="2800" dirty="0">
                    <a:latin typeface="Times New Roman" panose="02020603050405020304" pitchFamily="18" charset="0"/>
                    <a:cs typeface="Times New Roman" panose="02020603050405020304" pitchFamily="18" charset="0"/>
                  </a:rPr>
                  <a:t> (GT)</a:t>
                </a:r>
              </a:p>
              <a:p>
                <a14:m>
                  <m:oMath xmlns:m="http://schemas.openxmlformats.org/officeDocument/2006/math">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ạ</m:t>
                    </m:r>
                    <m:r>
                      <m:rPr>
                        <m:nor/>
                      </m:rPr>
                      <a:rPr lang="en-US" sz="2800">
                        <a:latin typeface="Times New Roman" pitchFamily="18" charset="0"/>
                        <a:cs typeface="Times New Roman" pitchFamily="18" charset="0"/>
                      </a:rPr>
                      <m:t>nh</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g</m:t>
                    </m:r>
                    <m:r>
                      <m:rPr>
                        <m:nor/>
                      </m:rPr>
                      <a:rPr lang="en-US" sz="2800">
                        <a:latin typeface="Times New Roman" pitchFamily="18" charset="0"/>
                        <a:cs typeface="Times New Roman" pitchFamily="18" charset="0"/>
                      </a:rPr>
                      <m:t>ó</m:t>
                    </m:r>
                    <m:r>
                      <m:rPr>
                        <m:nor/>
                      </m:rPr>
                      <a:rPr lang="en-US" sz="2800">
                        <a:latin typeface="Times New Roman" pitchFamily="18" charset="0"/>
                        <a:cs typeface="Times New Roman" pitchFamily="18" charset="0"/>
                      </a:rPr>
                      <m:t>c</m:t>
                    </m:r>
                    <m:r>
                      <m:rPr>
                        <m:nor/>
                      </m:rPr>
                      <a:rPr lang="en-US" sz="2800">
                        <a:latin typeface="Times New Roman" pitchFamily="18" charset="0"/>
                        <a:cs typeface="Times New Roman" pitchFamily="18" charset="0"/>
                      </a:rPr>
                      <m:t> </m:t>
                    </m:r>
                    <m:r>
                      <m:rPr>
                        <m:nor/>
                      </m:rPr>
                      <a:rPr lang="en-US" sz="2800">
                        <a:latin typeface="Times New Roman" pitchFamily="18" charset="0"/>
                        <a:cs typeface="Times New Roman" pitchFamily="18" charset="0"/>
                      </a:rPr>
                      <m:t>vu</m:t>
                    </m:r>
                    <m:r>
                      <m:rPr>
                        <m:nor/>
                      </m:rPr>
                      <a:rPr lang="en-US" sz="2800">
                        <a:latin typeface="Times New Roman" pitchFamily="18" charset="0"/>
                        <a:cs typeface="Times New Roman" pitchFamily="18" charset="0"/>
                      </a:rPr>
                      <m:t>ô</m:t>
                    </m:r>
                    <m:r>
                      <m:rPr>
                        <m:nor/>
                      </m:rPr>
                      <a:rPr lang="en-US" sz="2800">
                        <a:latin typeface="Times New Roman" pitchFamily="18" charset="0"/>
                        <a:cs typeface="Times New Roman" pitchFamily="18" charset="0"/>
                      </a:rPr>
                      <m:t>ng</m:t>
                    </m:r>
                    <m:r>
                      <m:rPr>
                        <m:nor/>
                      </m:rPr>
                      <a:rPr lang="en-US" sz="2800" b="1">
                        <a:latin typeface="Times New Roman" pitchFamily="18" charset="0"/>
                        <a:cs typeface="Times New Roman" pitchFamily="18" charset="0"/>
                      </a:rPr>
                      <m:t>:</m:t>
                    </m:r>
                    <m:r>
                      <m:rPr>
                        <m:nor/>
                      </m:rPr>
                      <a:rPr lang="en-US" sz="2800" b="1" i="0" smtClean="0">
                        <a:latin typeface="Times New Roman" pitchFamily="18" charset="0"/>
                        <a:cs typeface="Times New Roman" pitchFamily="18" charset="0"/>
                      </a:rPr>
                      <m:t> </m:t>
                    </m:r>
                    <m:r>
                      <a:rPr lang="en-US" sz="2800" i="1">
                        <a:latin typeface="Cambria Math"/>
                        <a:cs typeface="Times New Roman" panose="02020603050405020304" pitchFamily="18" charset="0"/>
                      </a:rPr>
                      <m:t>𝐷</m:t>
                    </m:r>
                    <m:r>
                      <a:rPr lang="en-US" sz="2800" b="0" i="1" smtClean="0">
                        <a:latin typeface="Cambria Math"/>
                        <a:cs typeface="Times New Roman" panose="02020603050405020304" pitchFamily="18" charset="0"/>
                      </a:rPr>
                      <m:t>𝐼</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𝐶</m:t>
                    </m:r>
                    <m:r>
                      <a:rPr lang="en-US" sz="2800" b="0" i="1" smtClean="0">
                        <a:latin typeface="Cambria Math"/>
                        <a:cs typeface="Times New Roman" panose="02020603050405020304" pitchFamily="18" charset="0"/>
                      </a:rPr>
                      <m:t>𝐼</m:t>
                    </m:r>
                  </m:oMath>
                </a14:m>
                <a:r>
                  <a:rPr lang="en-US" sz="2800" dirty="0">
                    <a:latin typeface="Times New Roman" panose="02020603050405020304" pitchFamily="18" charset="0"/>
                    <a:cs typeface="Times New Roman" panose="02020603050405020304" pitchFamily="18" charset="0"/>
                  </a:rPr>
                  <a:t>(GT)</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xmlns="" xmlns:a14="http://schemas.microsoft.com/office/drawing/2010/main" id="{E7B04C16-2908-4EDD-9452-3E99EE79B856}"/>
                  </a:ext>
                </a:extLst>
              </p:cNvPr>
              <p:cNvSpPr txBox="1">
                <a:spLocks noRot="1" noChangeAspect="1" noMove="1" noResize="1" noEditPoints="1" noAdjustHandles="1" noChangeArrowheads="1" noChangeShapeType="1" noTextEdit="1"/>
              </p:cNvSpPr>
              <p:nvPr/>
            </p:nvSpPr>
            <p:spPr>
              <a:xfrm>
                <a:off x="2787903" y="3401932"/>
                <a:ext cx="6032311" cy="3123099"/>
              </a:xfrm>
              <a:prstGeom prst="rect">
                <a:avLst/>
              </a:prstGeom>
              <a:blipFill rotWithShape="1">
                <a:blip r:embed="rId9"/>
                <a:stretch>
                  <a:fillRect l="-2020" t="-1367"/>
                </a:stretch>
              </a:blipFill>
              <a:ln>
                <a:noFill/>
              </a:ln>
            </p:spPr>
            <p:txBody>
              <a:bodyPr/>
              <a:lstStyle/>
              <a:p>
                <a:r>
                  <a:rPr lang="en-US">
                    <a:noFill/>
                  </a:rPr>
                  <a:t> </a:t>
                </a:r>
              </a:p>
            </p:txBody>
          </p:sp>
        </mc:Fallback>
      </mc:AlternateContent>
      <p:sp>
        <p:nvSpPr>
          <p:cNvPr id="1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8" name="Up Arrow 17"/>
          <p:cNvSpPr/>
          <p:nvPr/>
        </p:nvSpPr>
        <p:spPr>
          <a:xfrm>
            <a:off x="4638626" y="5540032"/>
            <a:ext cx="224280" cy="42308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Up Arrow 18"/>
          <p:cNvSpPr/>
          <p:nvPr/>
        </p:nvSpPr>
        <p:spPr>
          <a:xfrm>
            <a:off x="4646679" y="4669516"/>
            <a:ext cx="224280" cy="42308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83025A4-A7BF-4D22-83F0-58357A26E91E}"/>
              </a:ext>
            </a:extLst>
          </p:cNvPr>
          <p:cNvSpPr txBox="1"/>
          <p:nvPr/>
        </p:nvSpPr>
        <p:spPr>
          <a:xfrm>
            <a:off x="3861367" y="2932490"/>
            <a:ext cx="277720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Hướng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1" name="Rectangle: Rounded Corners 8">
            <a:extLst>
              <a:ext uri="{FF2B5EF4-FFF2-40B4-BE49-F238E27FC236}">
                <a16:creationId xmlns:a16="http://schemas.microsoft.com/office/drawing/2014/main" id="{580ADAA9-9E31-4840-B0CC-6B1468E3346D}"/>
              </a:ext>
            </a:extLst>
          </p:cNvPr>
          <p:cNvSpPr/>
          <p:nvPr/>
        </p:nvSpPr>
        <p:spPr>
          <a:xfrm>
            <a:off x="284812" y="89941"/>
            <a:ext cx="2833778" cy="5689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(SGK – 86)</a:t>
            </a:r>
          </a:p>
        </p:txBody>
      </p:sp>
      <mc:AlternateContent xmlns:mc="http://schemas.openxmlformats.org/markup-compatibility/2006" xmlns:a14="http://schemas.microsoft.com/office/drawing/2010/main">
        <mc:Choice Requires="a14">
          <p:sp>
            <p:nvSpPr>
              <p:cNvPr id="5" name="Rectangle 4"/>
              <p:cNvSpPr/>
              <p:nvPr/>
            </p:nvSpPr>
            <p:spPr>
              <a:xfrm>
                <a:off x="4067912" y="5950834"/>
                <a:ext cx="1589987" cy="523220"/>
              </a:xfrm>
              <a:prstGeom prst="rect">
                <a:avLst/>
              </a:prstGeom>
            </p:spPr>
            <p:txBody>
              <a:bodyPr wrap="none">
                <a:spAutoFit/>
              </a:bodyPr>
              <a:lstStyle/>
              <a:p>
                <a:r>
                  <a:rPr lang="en-US" sz="2800" dirty="0">
                    <a:cs typeface="Times New Roman" panose="02020603050405020304" pitchFamily="18" charset="0"/>
                  </a:rPr>
                  <a:t> </a:t>
                </a:r>
                <a14:m>
                  <m:oMath xmlns:m="http://schemas.openxmlformats.org/officeDocument/2006/math">
                    <m:r>
                      <a:rPr lang="en-US" sz="2800" i="1">
                        <a:latin typeface="Cambria Math"/>
                        <a:cs typeface="Times New Roman" panose="02020603050405020304" pitchFamily="18" charset="0"/>
                      </a:rPr>
                      <m:t>𝐼𝐴</m:t>
                    </m:r>
                    <m:r>
                      <a:rPr lang="en-US" sz="2800" i="1">
                        <a:latin typeface="Cambria Math" panose="02040503050406030204" pitchFamily="18" charset="0"/>
                        <a:cs typeface="Times New Roman" panose="02020603050405020304" pitchFamily="18" charset="0"/>
                      </a:rPr>
                      <m:t>=</m:t>
                    </m:r>
                    <m:r>
                      <a:rPr lang="en-US" sz="2800" i="1">
                        <a:latin typeface="Cambria Math"/>
                        <a:cs typeface="Times New Roman" panose="02020603050405020304" pitchFamily="18" charset="0"/>
                      </a:rPr>
                      <m:t>𝐼𝐵</m:t>
                    </m:r>
                  </m:oMath>
                </a14:m>
                <a:r>
                  <a:rPr lang="en-US" sz="2800" dirty="0">
                    <a:latin typeface="Times New Roman" panose="02020603050405020304" pitchFamily="18" charset="0"/>
                    <a:cs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4067912" y="5950834"/>
                <a:ext cx="1589987"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78157" y="5132758"/>
                <a:ext cx="5851802" cy="523220"/>
              </a:xfrm>
              <a:prstGeom prst="rect">
                <a:avLst/>
              </a:prstGeom>
            </p:spPr>
            <p:txBody>
              <a:bodyPr wrap="square">
                <a:spAutoFit/>
              </a:bodyPr>
              <a:lstStyle/>
              <a:p>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𝐴𝐷𝐼</m:t>
                    </m:r>
                  </m:oMath>
                </a14:m>
                <a:r>
                  <a:rPr lang="en-US" sz="2800" dirty="0">
                    <a:latin typeface="Times New Roman" panose="02020603050405020304" pitchFamily="18" charset="0"/>
                    <a:cs typeface="Times New Roman" panose="02020603050405020304" pitchFamily="18" charset="0"/>
                  </a:rPr>
                  <a:t> =</a:t>
                </a:r>
                <a:r>
                  <a:rPr lang="en-US" sz="2800" dirty="0">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a:ea typeface="Cambria Math" panose="02040503050406030204" pitchFamily="18" charset="0"/>
                        <a:cs typeface="Times New Roman" panose="02020603050405020304" pitchFamily="18" charset="0"/>
                      </a:rPr>
                      <m:t>𝐵𝐶𝐼</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p>
            </p:txBody>
          </p:sp>
        </mc:Choice>
        <mc:Fallback xmlns="">
          <p:sp>
            <p:nvSpPr>
              <p:cNvPr id="8" name="Rectangle 7"/>
              <p:cNvSpPr>
                <a:spLocks noRot="1" noChangeAspect="1" noMove="1" noResize="1" noEditPoints="1" noAdjustHandles="1" noChangeArrowheads="1" noChangeShapeType="1" noTextEdit="1"/>
              </p:cNvSpPr>
              <p:nvPr/>
            </p:nvSpPr>
            <p:spPr>
              <a:xfrm>
                <a:off x="2878157" y="5132758"/>
                <a:ext cx="5851802" cy="523220"/>
              </a:xfrm>
              <a:prstGeom prst="rect">
                <a:avLst/>
              </a:prstGeom>
              <a:blipFill rotWithShape="1">
                <a:blip r:embed="rId11"/>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1257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1000"/>
                                        <p:tgtEl>
                                          <p:spTgt spid="15">
                                            <p:txEl>
                                              <p:pRg st="0" end="0"/>
                                            </p:txEl>
                                          </p:spTgt>
                                        </p:tgtEl>
                                      </p:cBhvr>
                                    </p:animEffect>
                                    <p:anim calcmode="lin" valueType="num">
                                      <p:cBhvr>
                                        <p:cTn id="4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1000"/>
                                        <p:tgtEl>
                                          <p:spTgt spid="15">
                                            <p:txEl>
                                              <p:pRg st="1" end="1"/>
                                            </p:txEl>
                                          </p:spTgt>
                                        </p:tgtEl>
                                      </p:cBhvr>
                                    </p:animEffect>
                                    <p:anim calcmode="lin" valueType="num">
                                      <p:cBhvr>
                                        <p:cTn id="4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animEffect transition="in" filter="fade">
                                      <p:cBhvr>
                                        <p:cTn id="53" dur="1000"/>
                                        <p:tgtEl>
                                          <p:spTgt spid="15">
                                            <p:txEl>
                                              <p:pRg st="2" end="2"/>
                                            </p:txEl>
                                          </p:spTgt>
                                        </p:tgtEl>
                                      </p:cBhvr>
                                    </p:animEffect>
                                    <p:anim calcmode="lin" valueType="num">
                                      <p:cBhvr>
                                        <p:cTn id="54"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5" grpId="0"/>
      <p:bldP spid="8" grpId="0"/>
    </p:bldLst>
  </p:timing>
</p:sld>
</file>

<file path=ppt/theme/theme1.xml><?xml version="1.0" encoding="utf-8"?>
<a:theme xmlns:a="http://schemas.openxmlformats.org/drawingml/2006/main" name="5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3989</TotalTime>
  <Words>1168</Words>
  <Application>Microsoft Office PowerPoint</Application>
  <PresentationFormat>Widescreen</PresentationFormat>
  <Paragraphs>119</Paragraphs>
  <Slides>13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A3.OpenSansBold-San</vt:lpstr>
      <vt:lpstr>A3.OpenSans-San</vt:lpstr>
      <vt:lpstr>Arial</vt:lpstr>
      <vt:lpstr>Calibri</vt:lpstr>
      <vt:lpstr>Cambria Math</vt:lpstr>
      <vt:lpstr>Times New Roman</vt:lpstr>
      <vt:lpstr>思源黑体 Heavy</vt:lpstr>
      <vt:lpstr>5_Office Theme</vt:lpstr>
      <vt:lpstr>FX 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Trung Nguyễn</dc:creator>
  <cp:lastModifiedBy>Nguyen Thuy</cp:lastModifiedBy>
  <cp:revision>140</cp:revision>
  <dcterms:created xsi:type="dcterms:W3CDTF">2022-06-16T12:38:06Z</dcterms:created>
  <dcterms:modified xsi:type="dcterms:W3CDTF">2023-06-02T14:26:22Z</dcterms:modified>
</cp:coreProperties>
</file>