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3399"/>
    <a:srgbClr val="CCECFF"/>
    <a:srgbClr val="0000FF"/>
    <a:srgbClr val="00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72" y="9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254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581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152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360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403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829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058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112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739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038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562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373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3.wmf"/><Relationship Id="rId7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1.wmf"/><Relationship Id="rId3" Type="http://schemas.openxmlformats.org/officeDocument/2006/relationships/image" Target="../media/image8.wmf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11.bin"/><Relationship Id="rId17" Type="http://schemas.openxmlformats.org/officeDocument/2006/relationships/image" Target="../media/image13.emf"/><Relationship Id="rId2" Type="http://schemas.openxmlformats.org/officeDocument/2006/relationships/oleObject" Target="../embeddings/oleObject6.bin"/><Relationship Id="rId16" Type="http://schemas.openxmlformats.org/officeDocument/2006/relationships/oleObject" Target="../embeddings/oleObject13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5.wmf"/><Relationship Id="rId5" Type="http://schemas.openxmlformats.org/officeDocument/2006/relationships/image" Target="../media/image9.wmf"/><Relationship Id="rId15" Type="http://schemas.openxmlformats.org/officeDocument/2006/relationships/image" Target="../media/image12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18.wmf"/><Relationship Id="rId18" Type="http://schemas.openxmlformats.org/officeDocument/2006/relationships/oleObject" Target="../embeddings/oleObject21.bin"/><Relationship Id="rId3" Type="http://schemas.openxmlformats.org/officeDocument/2006/relationships/image" Target="../media/image21.png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8.bin"/><Relationship Id="rId17" Type="http://schemas.openxmlformats.org/officeDocument/2006/relationships/image" Target="../media/image20.wmf"/><Relationship Id="rId16" Type="http://schemas.openxmlformats.org/officeDocument/2006/relationships/oleObject" Target="../embeddings/oleObject20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5" Type="http://schemas.openxmlformats.org/officeDocument/2006/relationships/image" Target="../media/image19.wmf"/><Relationship Id="rId10" Type="http://schemas.openxmlformats.org/officeDocument/2006/relationships/oleObject" Target="../embeddings/oleObject17.bin"/><Relationship Id="rId19" Type="http://schemas.openxmlformats.org/officeDocument/2006/relationships/image" Target="../media/image21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1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oleObject" Target="../embeddings/oleObject22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3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6.wmf"/><Relationship Id="rId12" Type="http://schemas.openxmlformats.org/officeDocument/2006/relationships/oleObject" Target="../embeddings/oleObject29.bin"/><Relationship Id="rId2" Type="http://schemas.openxmlformats.org/officeDocument/2006/relationships/oleObject" Target="../embeddings/oleObject24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28.wmf"/><Relationship Id="rId5" Type="http://schemas.openxmlformats.org/officeDocument/2006/relationships/image" Target="../media/image25.wmf"/><Relationship Id="rId15" Type="http://schemas.openxmlformats.org/officeDocument/2006/relationships/image" Target="../media/image30.wmf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7.wmf"/><Relationship Id="rId14" Type="http://schemas.openxmlformats.org/officeDocument/2006/relationships/oleObject" Target="../embeddings/oleObject30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00467" y="2793897"/>
            <a:ext cx="7535476" cy="2109442"/>
          </a:xfrm>
        </p:spPr>
        <p:txBody>
          <a:bodyPr>
            <a:noAutofit/>
          </a:bodyPr>
          <a:lstStyle/>
          <a:p>
            <a:r>
              <a:rPr lang="vi-VN" sz="4800" cap="none">
                <a:solidFill>
                  <a:schemeClr val="tx2"/>
                </a:solidFill>
                <a:latin typeface="+mj-lt"/>
              </a:rPr>
              <a:t>Tiết </a:t>
            </a:r>
            <a:r>
              <a:rPr lang="vi-VN" sz="4800">
                <a:solidFill>
                  <a:schemeClr val="tx2"/>
                </a:solidFill>
                <a:latin typeface="+mj-lt"/>
              </a:rPr>
              <a:t>53,54,55</a:t>
            </a:r>
            <a:r>
              <a:rPr lang="vi-VN" sz="4800" cap="none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vi-VN" sz="4800" cap="none" dirty="0">
                <a:solidFill>
                  <a:schemeClr val="tx2"/>
                </a:solidFill>
                <a:latin typeface="+mj-lt"/>
              </a:rPr>
              <a:t>Đại lượng tỉ lệ thuận</a:t>
            </a:r>
            <a:endParaRPr lang="en-US" sz="4800" cap="none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4514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02275" y="457994"/>
            <a:ext cx="37474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chemeClr val="tx2"/>
                </a:solidFill>
                <a:latin typeface="SVN-Dancing Script" panose="02040603050506020204" pitchFamily="18" charset="0"/>
              </a:rPr>
              <a:t>Nội</a:t>
            </a:r>
            <a:r>
              <a:rPr lang="en-US" sz="3600" b="1" dirty="0">
                <a:solidFill>
                  <a:schemeClr val="tx2"/>
                </a:solidFill>
                <a:latin typeface="SVN-Dancing Script" panose="02040603050506020204" pitchFamily="18" charset="0"/>
              </a:rPr>
              <a:t> dung </a:t>
            </a:r>
            <a:r>
              <a:rPr lang="vi-VN" sz="3600" b="1" dirty="0">
                <a:solidFill>
                  <a:schemeClr val="tx2"/>
                </a:solidFill>
                <a:latin typeface="SVN-Dancing Script" panose="02040603050506020204" pitchFamily="18" charset="0"/>
              </a:rPr>
              <a:t>bài học</a:t>
            </a:r>
            <a:endParaRPr lang="en-US" sz="3600" b="1" dirty="0">
              <a:solidFill>
                <a:schemeClr val="tx2"/>
              </a:solidFill>
              <a:latin typeface="SVN-Dancing Script" panose="02040603050506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6118" y="1963761"/>
            <a:ext cx="102745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SVN-Dancing Script" panose="02040603050506020204" pitchFamily="18" charset="0"/>
              </a:rPr>
              <a:t>1</a:t>
            </a:r>
            <a:r>
              <a:rPr lang="en-US" sz="3200">
                <a:latin typeface="SVN-Dancing Script" panose="02040603050506020204" pitchFamily="18" charset="0"/>
              </a:rPr>
              <a:t>. </a:t>
            </a:r>
            <a:r>
              <a:rPr lang="vi-VN" sz="3200">
                <a:latin typeface="SVN-Dancing Script" panose="02040603050506020204" pitchFamily="18" charset="0"/>
              </a:rPr>
              <a:t>Định nghĩa về đại lượng tỉ lệ thuận.</a:t>
            </a:r>
            <a:endParaRPr lang="en-US" sz="3200" dirty="0">
              <a:latin typeface="SVN-Dancing Script" panose="02040603050506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6118" y="3309927"/>
            <a:ext cx="8125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SVN-Dancing Script" panose="02040603050506020204" pitchFamily="18" charset="0"/>
              </a:rPr>
              <a:t>2. </a:t>
            </a:r>
            <a:r>
              <a:rPr lang="en-US" sz="3200" dirty="0" err="1">
                <a:latin typeface="SVN-Dancing Script" panose="02040603050506020204" pitchFamily="18" charset="0"/>
              </a:rPr>
              <a:t>Nhận</a:t>
            </a:r>
            <a:r>
              <a:rPr lang="en-US" sz="3200" dirty="0">
                <a:latin typeface="SVN-Dancing Script" panose="02040603050506020204" pitchFamily="18" charset="0"/>
              </a:rPr>
              <a:t> </a:t>
            </a:r>
            <a:r>
              <a:rPr lang="en-US" sz="3200" dirty="0" err="1">
                <a:latin typeface="SVN-Dancing Script" panose="02040603050506020204" pitchFamily="18" charset="0"/>
              </a:rPr>
              <a:t>biết</a:t>
            </a:r>
            <a:r>
              <a:rPr lang="en-US" sz="3200" dirty="0">
                <a:latin typeface="SVN-Dancing Script" panose="02040603050506020204" pitchFamily="18" charset="0"/>
              </a:rPr>
              <a:t> </a:t>
            </a:r>
            <a:r>
              <a:rPr lang="en-US" sz="3200" dirty="0" err="1">
                <a:latin typeface="SVN-Dancing Script" panose="02040603050506020204" pitchFamily="18" charset="0"/>
              </a:rPr>
              <a:t>hai</a:t>
            </a:r>
            <a:r>
              <a:rPr lang="en-US" sz="3200" dirty="0">
                <a:latin typeface="SVN-Dancing Script" panose="02040603050506020204" pitchFamily="18" charset="0"/>
              </a:rPr>
              <a:t> </a:t>
            </a:r>
            <a:r>
              <a:rPr lang="en-US" sz="3200" dirty="0" err="1">
                <a:latin typeface="SVN-Dancing Script" panose="02040603050506020204" pitchFamily="18" charset="0"/>
              </a:rPr>
              <a:t>đại</a:t>
            </a:r>
            <a:r>
              <a:rPr lang="en-US" sz="3200" dirty="0">
                <a:latin typeface="SVN-Dancing Script" panose="02040603050506020204" pitchFamily="18" charset="0"/>
              </a:rPr>
              <a:t> </a:t>
            </a:r>
            <a:r>
              <a:rPr lang="en-US" sz="3200" dirty="0" err="1">
                <a:latin typeface="SVN-Dancing Script" panose="02040603050506020204" pitchFamily="18" charset="0"/>
              </a:rPr>
              <a:t>lượng</a:t>
            </a:r>
            <a:r>
              <a:rPr lang="en-US" sz="3200" dirty="0">
                <a:latin typeface="SVN-Dancing Script" panose="02040603050506020204" pitchFamily="18" charset="0"/>
              </a:rPr>
              <a:t> </a:t>
            </a:r>
            <a:r>
              <a:rPr lang="en-US" sz="3200" dirty="0" err="1">
                <a:latin typeface="SVN-Dancing Script" panose="02040603050506020204" pitchFamily="18" charset="0"/>
              </a:rPr>
              <a:t>có</a:t>
            </a:r>
            <a:r>
              <a:rPr lang="en-US" sz="3200" dirty="0">
                <a:latin typeface="SVN-Dancing Script" panose="02040603050506020204" pitchFamily="18" charset="0"/>
              </a:rPr>
              <a:t> </a:t>
            </a:r>
            <a:r>
              <a:rPr lang="en-US" sz="3200" dirty="0" err="1">
                <a:latin typeface="SVN-Dancing Script" panose="02040603050506020204" pitchFamily="18" charset="0"/>
              </a:rPr>
              <a:t>tỉ</a:t>
            </a:r>
            <a:r>
              <a:rPr lang="en-US" sz="3200" dirty="0">
                <a:latin typeface="SVN-Dancing Script" panose="02040603050506020204" pitchFamily="18" charset="0"/>
              </a:rPr>
              <a:t> </a:t>
            </a:r>
            <a:r>
              <a:rPr lang="en-US" sz="3200" dirty="0" err="1">
                <a:latin typeface="SVN-Dancing Script" panose="02040603050506020204" pitchFamily="18" charset="0"/>
              </a:rPr>
              <a:t>lệ</a:t>
            </a:r>
            <a:r>
              <a:rPr lang="en-US" sz="3200" dirty="0">
                <a:latin typeface="SVN-Dancing Script" panose="02040603050506020204" pitchFamily="18" charset="0"/>
              </a:rPr>
              <a:t> </a:t>
            </a:r>
            <a:r>
              <a:rPr lang="en-US" sz="3200" err="1">
                <a:latin typeface="SVN-Dancing Script" panose="02040603050506020204" pitchFamily="18" charset="0"/>
              </a:rPr>
              <a:t>thuận</a:t>
            </a:r>
            <a:r>
              <a:rPr lang="en-US" sz="3200">
                <a:latin typeface="SVN-Dancing Script" panose="02040603050506020204" pitchFamily="18" charset="0"/>
              </a:rPr>
              <a:t> </a:t>
            </a:r>
            <a:endParaRPr lang="en-US" sz="3200" dirty="0">
              <a:latin typeface="SVN-Dancing Script" panose="0204060305050602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6118" y="4656092"/>
            <a:ext cx="75570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SVN-Dancing Script" panose="02040603050506020204" pitchFamily="18" charset="0"/>
              </a:rPr>
              <a:t>3. </a:t>
            </a:r>
            <a:r>
              <a:rPr lang="en-US" sz="3200" dirty="0" err="1">
                <a:latin typeface="SVN-Dancing Script" panose="02040603050506020204" pitchFamily="18" charset="0"/>
              </a:rPr>
              <a:t>Tính</a:t>
            </a:r>
            <a:r>
              <a:rPr lang="en-US" sz="3200" dirty="0">
                <a:latin typeface="SVN-Dancing Script" panose="02040603050506020204" pitchFamily="18" charset="0"/>
              </a:rPr>
              <a:t> </a:t>
            </a:r>
            <a:r>
              <a:rPr lang="en-US" sz="3200" dirty="0" err="1">
                <a:latin typeface="SVN-Dancing Script" panose="02040603050506020204" pitchFamily="18" charset="0"/>
              </a:rPr>
              <a:t>chất</a:t>
            </a:r>
            <a:r>
              <a:rPr lang="en-US" sz="3200" dirty="0">
                <a:latin typeface="SVN-Dancing Script" panose="02040603050506020204" pitchFamily="18" charset="0"/>
              </a:rPr>
              <a:t> </a:t>
            </a:r>
            <a:r>
              <a:rPr lang="en-US" sz="3200" dirty="0" err="1">
                <a:latin typeface="SVN-Dancing Script" panose="02040603050506020204" pitchFamily="18" charset="0"/>
              </a:rPr>
              <a:t>của</a:t>
            </a:r>
            <a:r>
              <a:rPr lang="en-US" sz="3200" dirty="0">
                <a:latin typeface="SVN-Dancing Script" panose="02040603050506020204" pitchFamily="18" charset="0"/>
              </a:rPr>
              <a:t> </a:t>
            </a:r>
            <a:r>
              <a:rPr lang="en-US" sz="3200" dirty="0" err="1">
                <a:latin typeface="SVN-Dancing Script" panose="02040603050506020204" pitchFamily="18" charset="0"/>
              </a:rPr>
              <a:t>hai</a:t>
            </a:r>
            <a:r>
              <a:rPr lang="en-US" sz="3200" dirty="0">
                <a:latin typeface="SVN-Dancing Script" panose="02040603050506020204" pitchFamily="18" charset="0"/>
              </a:rPr>
              <a:t> </a:t>
            </a:r>
            <a:r>
              <a:rPr lang="en-US" sz="3200" dirty="0" err="1">
                <a:latin typeface="SVN-Dancing Script" panose="02040603050506020204" pitchFamily="18" charset="0"/>
              </a:rPr>
              <a:t>đại</a:t>
            </a:r>
            <a:r>
              <a:rPr lang="en-US" sz="3200" dirty="0">
                <a:latin typeface="SVN-Dancing Script" panose="02040603050506020204" pitchFamily="18" charset="0"/>
              </a:rPr>
              <a:t> </a:t>
            </a:r>
            <a:r>
              <a:rPr lang="en-US" sz="3200" dirty="0" err="1">
                <a:latin typeface="SVN-Dancing Script" panose="02040603050506020204" pitchFamily="18" charset="0"/>
              </a:rPr>
              <a:t>lượng</a:t>
            </a:r>
            <a:r>
              <a:rPr lang="en-US" sz="3200" dirty="0">
                <a:latin typeface="SVN-Dancing Script" panose="02040603050506020204" pitchFamily="18" charset="0"/>
              </a:rPr>
              <a:t> </a:t>
            </a:r>
            <a:r>
              <a:rPr lang="en-US" sz="3200" dirty="0" err="1">
                <a:latin typeface="SVN-Dancing Script" panose="02040603050506020204" pitchFamily="18" charset="0"/>
              </a:rPr>
              <a:t>tỉ</a:t>
            </a:r>
            <a:r>
              <a:rPr lang="en-US" sz="3200" dirty="0">
                <a:latin typeface="SVN-Dancing Script" panose="02040603050506020204" pitchFamily="18" charset="0"/>
              </a:rPr>
              <a:t> </a:t>
            </a:r>
            <a:r>
              <a:rPr lang="en-US" sz="3200" dirty="0" err="1">
                <a:latin typeface="SVN-Dancing Script" panose="02040603050506020204" pitchFamily="18" charset="0"/>
              </a:rPr>
              <a:t>lệ</a:t>
            </a:r>
            <a:r>
              <a:rPr lang="en-US" sz="3200" dirty="0">
                <a:latin typeface="SVN-Dancing Script" panose="02040603050506020204" pitchFamily="18" charset="0"/>
              </a:rPr>
              <a:t> </a:t>
            </a:r>
            <a:r>
              <a:rPr lang="en-US" sz="3200" dirty="0" err="1">
                <a:latin typeface="SVN-Dancing Script" panose="02040603050506020204" pitchFamily="18" charset="0"/>
              </a:rPr>
              <a:t>thuận</a:t>
            </a:r>
            <a:endParaRPr lang="en-US" sz="3200" dirty="0">
              <a:latin typeface="SVN-Dancing Script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9766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/>
    </mc:Choice>
    <mc:Fallback xmlns:n="http://schemas.microsoft.com/office/powerpoint/2012/main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00662" y="431145"/>
            <a:ext cx="53798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  <a:endParaRPr lang="en-US" sz="4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8947" y="1244658"/>
            <a:ext cx="5771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8947" y="1991916"/>
            <a:ext cx="10447401" cy="954107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tăng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8868" y="3174823"/>
            <a:ext cx="13456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8868" y="3759536"/>
            <a:ext cx="99867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8868" y="4836629"/>
            <a:ext cx="8406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Chu vi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436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75861" y="886221"/>
            <a:ext cx="7660433" cy="0"/>
          </a:xfrm>
          <a:prstGeom prst="line">
            <a:avLst/>
          </a:prstGeom>
          <a:ln w="190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34925" y="326163"/>
            <a:ext cx="2435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endParaRPr lang="en-US" sz="28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1217" y="866793"/>
            <a:ext cx="5200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8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1217" y="1293584"/>
            <a:ext cx="114262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s(km)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t(h)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km/h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49379" y="2092406"/>
            <a:ext cx="53435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s = v.t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= 15t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1217" y="2537813"/>
            <a:ext cx="6809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 vi (P)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a(cm)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81092" y="2945852"/>
            <a:ext cx="2056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4a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5861" y="3315513"/>
            <a:ext cx="2963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14353" y="3862594"/>
            <a:ext cx="10513698" cy="954107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= </a:t>
            </a:r>
            <a:r>
              <a:rPr lang="en-US" sz="28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kx</a:t>
            </a:r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5860" y="4835282"/>
            <a:ext cx="15540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0162294"/>
              </p:ext>
            </p:extLst>
          </p:nvPr>
        </p:nvGraphicFramePr>
        <p:xfrm>
          <a:off x="1620557" y="5932312"/>
          <a:ext cx="9652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65160" imgH="787320" progId="Equation.DSMT4">
                  <p:embed/>
                </p:oleObj>
              </mc:Choice>
              <mc:Fallback>
                <p:oleObj name="Equation" r:id="rId2" imgW="965160" imgH="78732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20557" y="5932312"/>
                        <a:ext cx="9652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1958252"/>
              </p:ext>
            </p:extLst>
          </p:nvPr>
        </p:nvGraphicFramePr>
        <p:xfrm>
          <a:off x="1675770" y="4974062"/>
          <a:ext cx="929518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76240" imgH="355320" progId="Equation.DSMT4">
                  <p:embed/>
                </p:oleObj>
              </mc:Choice>
              <mc:Fallback>
                <p:oleObj name="Equation" r:id="rId4" imgW="876240" imgH="35532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75770" y="4974062"/>
                        <a:ext cx="929518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4597006"/>
              </p:ext>
            </p:extLst>
          </p:nvPr>
        </p:nvGraphicFramePr>
        <p:xfrm>
          <a:off x="1651863" y="5515863"/>
          <a:ext cx="10795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079280" imgH="355320" progId="Equation.DSMT4">
                  <p:embed/>
                </p:oleObj>
              </mc:Choice>
              <mc:Fallback>
                <p:oleObj name="Equation" r:id="rId6" imgW="1079280" imgH="35532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651863" y="5515863"/>
                        <a:ext cx="10795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2605288" y="4835281"/>
            <a:ext cx="7306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 = 3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2809506" y="5401964"/>
            <a:ext cx="6764250" cy="523220"/>
            <a:chOff x="3001542" y="4761456"/>
            <a:chExt cx="6764250" cy="523220"/>
          </a:xfrm>
        </p:grpSpPr>
        <p:sp>
          <p:nvSpPr>
            <p:cNvPr id="22" name="TextBox 21"/>
            <p:cNvSpPr txBox="1"/>
            <p:nvPr/>
          </p:nvSpPr>
          <p:spPr>
            <a:xfrm>
              <a:off x="3001542" y="4761456"/>
              <a:ext cx="67642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Nên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y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tỉ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lệ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thuận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x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theo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hệ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tỉ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lệ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graphicFrame>
          <p:nvGraphicFramePr>
            <p:cNvPr id="24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49011463"/>
                </p:ext>
              </p:extLst>
            </p:nvPr>
          </p:nvGraphicFramePr>
          <p:xfrm>
            <a:off x="8585582" y="4875355"/>
            <a:ext cx="889000" cy="292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888840" imgH="291960" progId="Equation.DSMT4">
                    <p:embed/>
                  </p:oleObj>
                </mc:Choice>
                <mc:Fallback>
                  <p:oleObj name="Equation" r:id="rId8" imgW="888840" imgH="291960" progId="Equation.DSMT4">
                    <p:embed/>
                    <p:pic>
                      <p:nvPicPr>
                        <p:cNvPr id="24" name="Object 23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8585582" y="4875355"/>
                          <a:ext cx="889000" cy="292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7" name="Group 26"/>
          <p:cNvGrpSpPr/>
          <p:nvPr/>
        </p:nvGrpSpPr>
        <p:grpSpPr>
          <a:xfrm>
            <a:off x="2731363" y="5985362"/>
            <a:ext cx="6679679" cy="787400"/>
            <a:chOff x="2930665" y="5319043"/>
            <a:chExt cx="6679679" cy="787400"/>
          </a:xfrm>
        </p:grpSpPr>
        <p:sp>
          <p:nvSpPr>
            <p:cNvPr id="23" name="TextBox 22"/>
            <p:cNvSpPr txBox="1"/>
            <p:nvPr/>
          </p:nvSpPr>
          <p:spPr>
            <a:xfrm>
              <a:off x="2930665" y="5409974"/>
              <a:ext cx="66796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Nên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y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tỉ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lệ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thuận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x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theo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hệ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tỉ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lệ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26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73907330"/>
                </p:ext>
              </p:extLst>
            </p:nvPr>
          </p:nvGraphicFramePr>
          <p:xfrm>
            <a:off x="8546841" y="5319043"/>
            <a:ext cx="749300" cy="787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749160" imgH="787320" progId="Equation.DSMT4">
                    <p:embed/>
                  </p:oleObj>
                </mc:Choice>
                <mc:Fallback>
                  <p:oleObj name="Equation" r:id="rId10" imgW="749160" imgH="787320" progId="Equation.DSMT4">
                    <p:embed/>
                    <p:pic>
                      <p:nvPicPr>
                        <p:cNvPr id="26" name="Object 25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8546841" y="5319043"/>
                          <a:ext cx="749300" cy="787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708792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2" grpId="0"/>
      <p:bldP spid="13" grpId="0" animBg="1"/>
      <p:bldP spid="14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475861" y="888126"/>
            <a:ext cx="7660433" cy="0"/>
          </a:xfrm>
          <a:prstGeom prst="line">
            <a:avLst/>
          </a:prstGeom>
          <a:ln w="190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01217" y="432966"/>
            <a:ext cx="2435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endParaRPr lang="en-US" sz="28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1217" y="894631"/>
            <a:ext cx="15939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28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0051" y="1440190"/>
            <a:ext cx="110848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y.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281179" y="2456060"/>
            <a:ext cx="10975944" cy="1172995"/>
            <a:chOff x="281179" y="2456060"/>
            <a:chExt cx="10975944" cy="1172995"/>
          </a:xfrm>
        </p:grpSpPr>
        <p:grpSp>
          <p:nvGrpSpPr>
            <p:cNvPr id="9" name="Group 8"/>
            <p:cNvGrpSpPr/>
            <p:nvPr/>
          </p:nvGrpSpPr>
          <p:grpSpPr>
            <a:xfrm>
              <a:off x="281179" y="2456060"/>
              <a:ext cx="10975944" cy="1172995"/>
              <a:chOff x="400051" y="3326171"/>
              <a:chExt cx="10975944" cy="1172995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400051" y="3326171"/>
                <a:ext cx="10975944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lệ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thuận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hệ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lệ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 		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đại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lượng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cũng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lệ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thuận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đại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lượng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hệ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lệ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  <p:graphicFrame>
            <p:nvGraphicFramePr>
              <p:cNvPr id="8" name="Object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54385235"/>
                  </p:ext>
                </p:extLst>
              </p:nvPr>
            </p:nvGraphicFramePr>
            <p:xfrm>
              <a:off x="6136821" y="3711766"/>
              <a:ext cx="266700" cy="787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2" imgW="266400" imgH="787320" progId="Equation.DSMT4">
                      <p:embed/>
                    </p:oleObj>
                  </mc:Choice>
                  <mc:Fallback>
                    <p:oleObj name="Equation" r:id="rId2" imgW="266400" imgH="787320" progId="Equation.DSMT4">
                      <p:embed/>
                      <p:pic>
                        <p:nvPicPr>
                          <p:cNvPr id="8" name="Object 7"/>
                          <p:cNvPicPr/>
                          <p:nvPr/>
                        </p:nvPicPr>
                        <p:blipFill>
                          <a:blip r:embed="rId3"/>
                          <a:stretch>
                            <a:fillRect/>
                          </a:stretch>
                        </p:blipFill>
                        <p:spPr>
                          <a:xfrm>
                            <a:off x="6136821" y="3711766"/>
                            <a:ext cx="266700" cy="7874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91080804"/>
                </p:ext>
              </p:extLst>
            </p:nvPr>
          </p:nvGraphicFramePr>
          <p:xfrm>
            <a:off x="6302937" y="2571556"/>
            <a:ext cx="939800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939600" imgH="368280" progId="Equation.DSMT4">
                    <p:embed/>
                  </p:oleObj>
                </mc:Choice>
                <mc:Fallback>
                  <p:oleObj name="Equation" r:id="rId4" imgW="939600" imgH="368280" progId="Equation.DSMT4">
                    <p:embed/>
                    <p:pic>
                      <p:nvPicPr>
                        <p:cNvPr id="10" name="Object 9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6302937" y="2571556"/>
                          <a:ext cx="939800" cy="368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0396784"/>
              </p:ext>
            </p:extLst>
          </p:nvPr>
        </p:nvGraphicFramePr>
        <p:xfrm>
          <a:off x="3076034" y="3443428"/>
          <a:ext cx="13462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46040" imgH="787320" progId="Equation.DSMT4">
                  <p:embed/>
                </p:oleObj>
              </mc:Choice>
              <mc:Fallback>
                <p:oleObj name="Equation" r:id="rId6" imgW="1346040" imgH="78732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076034" y="3443428"/>
                        <a:ext cx="13462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6808654"/>
              </p:ext>
            </p:extLst>
          </p:nvPr>
        </p:nvGraphicFramePr>
        <p:xfrm>
          <a:off x="1899814" y="5100756"/>
          <a:ext cx="9652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965160" imgH="787320" progId="Equation.DSMT4">
                  <p:embed/>
                </p:oleObj>
              </mc:Choice>
              <mc:Fallback>
                <p:oleObj name="Equation" r:id="rId8" imgW="965160" imgH="78732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899814" y="5100756"/>
                        <a:ext cx="9652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97350"/>
              </p:ext>
            </p:extLst>
          </p:nvPr>
        </p:nvGraphicFramePr>
        <p:xfrm>
          <a:off x="1951216" y="4505940"/>
          <a:ext cx="10795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079280" imgH="355320" progId="Equation.DSMT4">
                  <p:embed/>
                </p:oleObj>
              </mc:Choice>
              <mc:Fallback>
                <p:oleObj name="Equation" r:id="rId10" imgW="1079280" imgH="35532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951216" y="4505940"/>
                        <a:ext cx="10795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2100735"/>
              </p:ext>
            </p:extLst>
          </p:nvPr>
        </p:nvGraphicFramePr>
        <p:xfrm>
          <a:off x="3189283" y="4313356"/>
          <a:ext cx="1524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523880" imgH="787320" progId="Equation.DSMT4">
                  <p:embed/>
                </p:oleObj>
              </mc:Choice>
              <mc:Fallback>
                <p:oleObj name="Equation" r:id="rId12" imgW="1523880" imgH="78732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189283" y="4313356"/>
                        <a:ext cx="15240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5158226"/>
              </p:ext>
            </p:extLst>
          </p:nvPr>
        </p:nvGraphicFramePr>
        <p:xfrm>
          <a:off x="2999543" y="5372098"/>
          <a:ext cx="1270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269720" imgH="355320" progId="Equation.DSMT4">
                  <p:embed/>
                </p:oleObj>
              </mc:Choice>
              <mc:Fallback>
                <p:oleObj name="Equation" r:id="rId14" imgW="1269720" imgH="35532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999543" y="5372098"/>
                        <a:ext cx="12700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667885" y="3471930"/>
            <a:ext cx="15540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2428747"/>
              </p:ext>
            </p:extLst>
          </p:nvPr>
        </p:nvGraphicFramePr>
        <p:xfrm>
          <a:off x="1995130" y="3672073"/>
          <a:ext cx="922337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921857" imgH="350590" progId="Equation.DSMT4">
                  <p:embed/>
                </p:oleObj>
              </mc:Choice>
              <mc:Fallback>
                <p:oleObj name="Equation" r:id="rId16" imgW="921857" imgH="35059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995130" y="3672073"/>
                        <a:ext cx="922337" cy="350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6366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475861" y="840501"/>
            <a:ext cx="7660433" cy="0"/>
          </a:xfrm>
          <a:prstGeom prst="line">
            <a:avLst/>
          </a:prstGeom>
          <a:ln w="190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31529" y="317281"/>
            <a:ext cx="2435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endParaRPr lang="en-US" sz="28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0038" y="854600"/>
            <a:ext cx="9518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3935623"/>
                  </p:ext>
                </p:extLst>
              </p:nvPr>
            </p:nvGraphicFramePr>
            <p:xfrm>
              <a:off x="569812" y="1390956"/>
              <a:ext cx="8128000" cy="1036320"/>
            </p:xfrm>
            <a:graphic>
              <a:graphicData uri="http://schemas.openxmlformats.org/drawingml/2006/table">
                <a:tbl>
                  <a:tblPr firstRow="1" bandRow="1">
                    <a:tableStyleId>{616DA210-FB5B-4158-B5E0-FEB733F419BA}</a:tableStyleId>
                  </a:tblPr>
                  <a:tblGrid>
                    <a:gridCol w="1625600">
                      <a:extLst>
                        <a:ext uri="{9D8B030D-6E8A-4147-A177-3AD203B41FA5}">
                          <a16:colId xmlns:a16="http://schemas.microsoft.com/office/drawing/2014/main" val="2961581005"/>
                        </a:ext>
                      </a:extLst>
                    </a:gridCol>
                    <a:gridCol w="1625600">
                      <a:extLst>
                        <a:ext uri="{9D8B030D-6E8A-4147-A177-3AD203B41FA5}">
                          <a16:colId xmlns:a16="http://schemas.microsoft.com/office/drawing/2014/main" val="552866331"/>
                        </a:ext>
                      </a:extLst>
                    </a:gridCol>
                    <a:gridCol w="1625600">
                      <a:extLst>
                        <a:ext uri="{9D8B030D-6E8A-4147-A177-3AD203B41FA5}">
                          <a16:colId xmlns:a16="http://schemas.microsoft.com/office/drawing/2014/main" val="423799535"/>
                        </a:ext>
                      </a:extLst>
                    </a:gridCol>
                    <a:gridCol w="1625600">
                      <a:extLst>
                        <a:ext uri="{9D8B030D-6E8A-4147-A177-3AD203B41FA5}">
                          <a16:colId xmlns:a16="http://schemas.microsoft.com/office/drawing/2014/main" val="4038209284"/>
                        </a:ext>
                      </a:extLst>
                    </a:gridCol>
                    <a:gridCol w="1625600">
                      <a:extLst>
                        <a:ext uri="{9D8B030D-6E8A-4147-A177-3AD203B41FA5}">
                          <a16:colId xmlns:a16="http://schemas.microsoft.com/office/drawing/2014/main" val="123978822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0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8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x</m:t>
                                    </m:r>
                                  </m:e>
                                  <m:sub>
                                    <m:r>
                                      <a:rPr lang="en-US" sz="28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28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=3</m:t>
                                </m:r>
                              </m:oMath>
                            </m:oMathPara>
                          </a14:m>
                          <a:endParaRPr lang="en-US" sz="2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8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x</m:t>
                                    </m:r>
                                  </m:e>
                                  <m:sub>
                                    <m:r>
                                      <a:rPr lang="en-US" sz="28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8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=4</m:t>
                                </m:r>
                              </m:oMath>
                            </m:oMathPara>
                          </a14:m>
                          <a:endParaRPr lang="en-US" sz="2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8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x</m:t>
                                    </m:r>
                                  </m:e>
                                  <m:sub>
                                    <m:r>
                                      <a:rPr lang="en-US" sz="28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US" sz="28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=5</m:t>
                                </m:r>
                              </m:oMath>
                            </m:oMathPara>
                          </a14:m>
                          <a:endParaRPr lang="en-US" sz="2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8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x</m:t>
                                    </m:r>
                                  </m:e>
                                  <m:sub>
                                    <m:r>
                                      <a:rPr lang="en-US" sz="28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US" sz="28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=6</m:t>
                                </m:r>
                              </m:oMath>
                            </m:oMathPara>
                          </a14:m>
                          <a:endParaRPr lang="en-US" sz="2800" b="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08651416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</a:t>
                          </a: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8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y</m:t>
                                    </m:r>
                                  </m:e>
                                  <m:sub>
                                    <m:r>
                                      <a:rPr lang="en-US" sz="28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28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=6</m:t>
                                </m:r>
                              </m:oMath>
                            </m:oMathPara>
                          </a14:m>
                          <a:endParaRPr lang="en-US" sz="2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8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y</m:t>
                                    </m:r>
                                  </m:e>
                                  <m:sub>
                                    <m:r>
                                      <a:rPr lang="en-US" sz="28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8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=?</m:t>
                                </m:r>
                              </m:oMath>
                            </m:oMathPara>
                          </a14:m>
                          <a:endParaRPr lang="en-US" sz="2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8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y</m:t>
                                    </m:r>
                                  </m:e>
                                  <m:sub>
                                    <m:r>
                                      <a:rPr lang="en-US" sz="28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US" sz="28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=?</m:t>
                                </m:r>
                              </m:oMath>
                            </m:oMathPara>
                          </a14:m>
                          <a:endParaRPr lang="en-US" sz="2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8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y</m:t>
                                    </m:r>
                                  </m:e>
                                  <m:sub>
                                    <m:r>
                                      <a:rPr lang="en-US" sz="28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US" sz="28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=?</m:t>
                                </m:r>
                              </m:oMath>
                            </m:oMathPara>
                          </a14:m>
                          <a:endParaRPr lang="en-US" sz="2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94924988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3935623"/>
                  </p:ext>
                </p:extLst>
              </p:nvPr>
            </p:nvGraphicFramePr>
            <p:xfrm>
              <a:off x="569812" y="1390956"/>
              <a:ext cx="8128000" cy="1036320"/>
            </p:xfrm>
            <a:graphic>
              <a:graphicData uri="http://schemas.openxmlformats.org/drawingml/2006/table">
                <a:tbl>
                  <a:tblPr firstRow="1" bandRow="1">
                    <a:tableStyleId>{616DA210-FB5B-4158-B5E0-FEB733F419BA}</a:tableStyleId>
                  </a:tblPr>
                  <a:tblGrid>
                    <a:gridCol w="1625600">
                      <a:extLst>
                        <a:ext uri="{9D8B030D-6E8A-4147-A177-3AD203B41FA5}">
                          <a16:colId xmlns:a16="http://schemas.microsoft.com/office/drawing/2014/main" val="2961581005"/>
                        </a:ext>
                      </a:extLst>
                    </a:gridCol>
                    <a:gridCol w="1625600">
                      <a:extLst>
                        <a:ext uri="{9D8B030D-6E8A-4147-A177-3AD203B41FA5}">
                          <a16:colId xmlns:a16="http://schemas.microsoft.com/office/drawing/2014/main" val="552866331"/>
                        </a:ext>
                      </a:extLst>
                    </a:gridCol>
                    <a:gridCol w="1625600">
                      <a:extLst>
                        <a:ext uri="{9D8B030D-6E8A-4147-A177-3AD203B41FA5}">
                          <a16:colId xmlns:a16="http://schemas.microsoft.com/office/drawing/2014/main" val="423799535"/>
                        </a:ext>
                      </a:extLst>
                    </a:gridCol>
                    <a:gridCol w="1625600">
                      <a:extLst>
                        <a:ext uri="{9D8B030D-6E8A-4147-A177-3AD203B41FA5}">
                          <a16:colId xmlns:a16="http://schemas.microsoft.com/office/drawing/2014/main" val="4038209284"/>
                        </a:ext>
                      </a:extLst>
                    </a:gridCol>
                    <a:gridCol w="1625600">
                      <a:extLst>
                        <a:ext uri="{9D8B030D-6E8A-4147-A177-3AD203B41FA5}">
                          <a16:colId xmlns:a16="http://schemas.microsoft.com/office/drawing/2014/main" val="1239788220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0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</a:t>
                          </a:r>
                          <a:endParaRPr lang="en-US" sz="2800" b="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0375" t="-11628" r="-300749" b="-1302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01128" t="-11628" r="-201880" b="-1302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0000" t="-11628" r="-101124" b="-1302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00000" t="-11628" r="-1124" b="-1302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86514160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</a:t>
                          </a:r>
                          <a:endParaRPr lang="en-US" sz="2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0375" t="-112941" r="-300749" b="-317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01128" t="-112941" r="-201880" b="-317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0000" t="-112941" r="-101124" b="-317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00000" t="-112941" r="-1124" b="-3176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4924988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7" name="TextBox 16"/>
          <p:cNvSpPr txBox="1"/>
          <p:nvPr/>
        </p:nvSpPr>
        <p:spPr>
          <a:xfrm>
            <a:off x="401217" y="2481262"/>
            <a:ext cx="63513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31529" y="2975030"/>
            <a:ext cx="54674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“?”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431529" y="3884218"/>
            <a:ext cx="5573737" cy="1384995"/>
            <a:chOff x="424727" y="3771539"/>
            <a:chExt cx="5573737" cy="1384995"/>
          </a:xfrm>
        </p:grpSpPr>
        <p:sp>
          <p:nvSpPr>
            <p:cNvPr id="19" name="TextBox 18"/>
            <p:cNvSpPr txBox="1"/>
            <p:nvPr/>
          </p:nvSpPr>
          <p:spPr>
            <a:xfrm>
              <a:off x="424727" y="3771539"/>
              <a:ext cx="557373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c)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Nhận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xét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về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tỉ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giữa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hai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giá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trị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tương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ứng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				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x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y?			</a:t>
              </a:r>
            </a:p>
          </p:txBody>
        </p:sp>
        <p:graphicFrame>
          <p:nvGraphicFramePr>
            <p:cNvPr id="20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88741886"/>
                </p:ext>
              </p:extLst>
            </p:nvPr>
          </p:nvGraphicFramePr>
          <p:xfrm>
            <a:off x="2162366" y="4204470"/>
            <a:ext cx="1930400" cy="876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930320" imgH="876240" progId="Equation.DSMT4">
                    <p:embed/>
                  </p:oleObj>
                </mc:Choice>
                <mc:Fallback>
                  <p:oleObj name="Equation" r:id="rId4" imgW="1930320" imgH="876240" progId="Equation.DSMT4">
                    <p:embed/>
                    <p:pic>
                      <p:nvPicPr>
                        <p:cNvPr id="20" name="Object 19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2162366" y="4204470"/>
                          <a:ext cx="1930400" cy="876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" name="TextBox 21"/>
          <p:cNvSpPr txBox="1"/>
          <p:nvPr/>
        </p:nvSpPr>
        <p:spPr>
          <a:xfrm>
            <a:off x="5964254" y="2805457"/>
            <a:ext cx="56500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Do x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=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kx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0068692"/>
              </p:ext>
            </p:extLst>
          </p:nvPr>
        </p:nvGraphicFramePr>
        <p:xfrm>
          <a:off x="7615816" y="3350806"/>
          <a:ext cx="13081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07880" imgH="304560" progId="Equation.DSMT4">
                  <p:embed/>
                </p:oleObj>
              </mc:Choice>
              <mc:Fallback>
                <p:oleObj name="Equation" r:id="rId6" imgW="1307880" imgH="30456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615816" y="3350806"/>
                        <a:ext cx="13081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9180034"/>
              </p:ext>
            </p:extLst>
          </p:nvPr>
        </p:nvGraphicFramePr>
        <p:xfrm>
          <a:off x="7615816" y="3726197"/>
          <a:ext cx="19177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917360" imgH="304560" progId="Equation.DSMT4">
                  <p:embed/>
                </p:oleObj>
              </mc:Choice>
              <mc:Fallback>
                <p:oleObj name="Equation" r:id="rId8" imgW="1917360" imgH="30456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615816" y="3726197"/>
                        <a:ext cx="19177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974946" y="4043303"/>
            <a:ext cx="579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 =2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16962" y="4525355"/>
            <a:ext cx="57140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= 2x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5920410" y="2510673"/>
            <a:ext cx="0" cy="318923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658399" y="2435821"/>
            <a:ext cx="12388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9233830"/>
              </p:ext>
            </p:extLst>
          </p:nvPr>
        </p:nvGraphicFramePr>
        <p:xfrm>
          <a:off x="4081333" y="1941467"/>
          <a:ext cx="946994" cy="4516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825480" imgH="393480" progId="Equation.DSMT4">
                  <p:embed/>
                </p:oleObj>
              </mc:Choice>
              <mc:Fallback>
                <p:oleObj name="Equation" r:id="rId10" imgW="825480" imgH="393480" progId="Equation.DSMT4">
                  <p:embed/>
                  <p:pic>
                    <p:nvPicPr>
                      <p:cNvPr id="32" name="Object 31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081333" y="1941467"/>
                        <a:ext cx="946994" cy="451643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2921509" y="5735373"/>
            <a:ext cx="18132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1228500"/>
              </p:ext>
            </p:extLst>
          </p:nvPr>
        </p:nvGraphicFramePr>
        <p:xfrm>
          <a:off x="4633812" y="5675282"/>
          <a:ext cx="38989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3898800" imgH="876240" progId="Equation.DSMT4">
                  <p:embed/>
                </p:oleObj>
              </mc:Choice>
              <mc:Fallback>
                <p:oleObj name="Equation" r:id="rId12" imgW="3898800" imgH="876240" progId="Equation.DSMT4">
                  <p:embed/>
                  <p:pic>
                    <p:nvPicPr>
                      <p:cNvPr id="36" name="Object 35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633812" y="5675282"/>
                        <a:ext cx="3898900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8037635"/>
              </p:ext>
            </p:extLst>
          </p:nvPr>
        </p:nvGraphicFramePr>
        <p:xfrm>
          <a:off x="8586230" y="5675282"/>
          <a:ext cx="33147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3314520" imgH="876240" progId="Equation.DSMT4">
                  <p:embed/>
                </p:oleObj>
              </mc:Choice>
              <mc:Fallback>
                <p:oleObj name="Equation" r:id="rId14" imgW="3314520" imgH="876240" progId="Equation.DSMT4">
                  <p:embed/>
                  <p:pic>
                    <p:nvPicPr>
                      <p:cNvPr id="37" name="Object 36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586230" y="5675282"/>
                        <a:ext cx="3314700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2256389"/>
              </p:ext>
            </p:extLst>
          </p:nvPr>
        </p:nvGraphicFramePr>
        <p:xfrm>
          <a:off x="7336823" y="1932521"/>
          <a:ext cx="112077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977760" imgH="393480" progId="Equation.DSMT4">
                  <p:embed/>
                </p:oleObj>
              </mc:Choice>
              <mc:Fallback>
                <p:oleObj name="Equation" r:id="rId16" imgW="977760" imgH="393480" progId="Equation.DSMT4">
                  <p:embed/>
                  <p:pic>
                    <p:nvPicPr>
                      <p:cNvPr id="40" name="Object 39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7336823" y="1932521"/>
                        <a:ext cx="1120775" cy="45085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9473774"/>
              </p:ext>
            </p:extLst>
          </p:nvPr>
        </p:nvGraphicFramePr>
        <p:xfrm>
          <a:off x="5659436" y="1951972"/>
          <a:ext cx="110807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965160" imgH="393480" progId="Equation.DSMT4">
                  <p:embed/>
                </p:oleObj>
              </mc:Choice>
              <mc:Fallback>
                <p:oleObj name="Equation" r:id="rId18" imgW="965160" imgH="393480" progId="Equation.DSMT4">
                  <p:embed/>
                  <p:pic>
                    <p:nvPicPr>
                      <p:cNvPr id="41" name="Object 40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5659436" y="1951972"/>
                        <a:ext cx="1108075" cy="45085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293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5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25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75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7" grpId="0"/>
      <p:bldP spid="18" grpId="0"/>
      <p:bldP spid="22" grpId="0"/>
      <p:bldP spid="25" grpId="0"/>
      <p:bldP spid="26" grpId="0"/>
      <p:bldP spid="31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475861" y="840501"/>
            <a:ext cx="7660433" cy="0"/>
          </a:xfrm>
          <a:prstGeom prst="line">
            <a:avLst/>
          </a:prstGeom>
          <a:ln w="190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75861" y="381757"/>
            <a:ext cx="2435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endParaRPr lang="en-US" sz="28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5861" y="1418295"/>
            <a:ext cx="10599015" cy="353943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9756010"/>
              </p:ext>
            </p:extLst>
          </p:nvPr>
        </p:nvGraphicFramePr>
        <p:xfrm>
          <a:off x="2749106" y="3581460"/>
          <a:ext cx="2849563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49850" imgH="853405" progId="Equation.DSMT4">
                  <p:embed/>
                </p:oleObj>
              </mc:Choice>
              <mc:Fallback>
                <p:oleObj name="Equation" r:id="rId2" imgW="2849850" imgH="853405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749106" y="3581460"/>
                        <a:ext cx="2849563" cy="854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4590771"/>
              </p:ext>
            </p:extLst>
          </p:nvPr>
        </p:nvGraphicFramePr>
        <p:xfrm>
          <a:off x="2749106" y="1774242"/>
          <a:ext cx="2082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82600" imgH="863280" progId="Equation.DSMT4">
                  <p:embed/>
                </p:oleObj>
              </mc:Choice>
              <mc:Fallback>
                <p:oleObj name="Equation" r:id="rId4" imgW="2082600" imgH="8632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749106" y="1774242"/>
                        <a:ext cx="20828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7328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475861" y="840501"/>
            <a:ext cx="7660433" cy="0"/>
          </a:xfrm>
          <a:prstGeom prst="line">
            <a:avLst/>
          </a:prstGeom>
          <a:ln w="190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32747" y="299871"/>
            <a:ext cx="2435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endParaRPr lang="en-US" sz="28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1094" y="956053"/>
            <a:ext cx="11457060" cy="181588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1/53/</a:t>
            </a:r>
            <a:r>
              <a:rPr lang="en-US" sz="28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2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= 6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= 4 </a:t>
            </a:r>
          </a:p>
          <a:p>
            <a:pPr marL="342900" indent="-342900">
              <a:buAutoNum type="alphaLcParenR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</a:p>
          <a:p>
            <a:pPr marL="342900" indent="-342900">
              <a:buAutoNum type="alphaLcParenR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</a:p>
          <a:p>
            <a:pPr marL="342900" indent="-342900">
              <a:buAutoNum type="alphaLcParenR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= 9 ; x =15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39228" y="2728685"/>
            <a:ext cx="12388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9001" y="3111939"/>
            <a:ext cx="5610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6197125"/>
              </p:ext>
            </p:extLst>
          </p:nvPr>
        </p:nvGraphicFramePr>
        <p:xfrm>
          <a:off x="883884" y="3686026"/>
          <a:ext cx="23495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349360" imgH="380880" progId="Equation.DSMT4">
                  <p:embed/>
                </p:oleObj>
              </mc:Choice>
              <mc:Fallback>
                <p:oleObj name="Equation" r:id="rId2" imgW="2349360" imgH="38088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83884" y="3686026"/>
                        <a:ext cx="23495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32747" y="3975163"/>
            <a:ext cx="30377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= 6 ; y = 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7693800"/>
              </p:ext>
            </p:extLst>
          </p:nvPr>
        </p:nvGraphicFramePr>
        <p:xfrm>
          <a:off x="3095860" y="4337042"/>
          <a:ext cx="19812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81080" imgH="787320" progId="Equation.DSMT4">
                  <p:embed/>
                </p:oleObj>
              </mc:Choice>
              <mc:Fallback>
                <p:oleObj name="Equation" r:id="rId4" imgW="1981080" imgH="78732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95860" y="4337042"/>
                        <a:ext cx="19812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383896" y="4960034"/>
            <a:ext cx="5886276" cy="787400"/>
            <a:chOff x="383896" y="4960034"/>
            <a:chExt cx="5886276" cy="787400"/>
          </a:xfrm>
        </p:grpSpPr>
        <p:sp>
          <p:nvSpPr>
            <p:cNvPr id="13" name="TextBox 12"/>
            <p:cNvSpPr txBox="1"/>
            <p:nvPr/>
          </p:nvSpPr>
          <p:spPr>
            <a:xfrm>
              <a:off x="383896" y="5050792"/>
              <a:ext cx="58862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Vậy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hệ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tỉ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lệ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y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đối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x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</a:p>
          </p:txBody>
        </p:sp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92858616"/>
                </p:ext>
              </p:extLst>
            </p:nvPr>
          </p:nvGraphicFramePr>
          <p:xfrm>
            <a:off x="5204191" y="4960034"/>
            <a:ext cx="762000" cy="787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761760" imgH="787320" progId="Equation.DSMT4">
                    <p:embed/>
                  </p:oleObj>
                </mc:Choice>
                <mc:Fallback>
                  <p:oleObj name="Equation" r:id="rId6" imgW="761760" imgH="787320" progId="Equation.DSMT4">
                    <p:embed/>
                    <p:pic>
                      <p:nvPicPr>
                        <p:cNvPr id="14" name="Object 13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5204191" y="4960034"/>
                          <a:ext cx="762000" cy="787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831547"/>
              </p:ext>
            </p:extLst>
          </p:nvPr>
        </p:nvGraphicFramePr>
        <p:xfrm>
          <a:off x="3460642" y="4129306"/>
          <a:ext cx="939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939600" imgH="304560" progId="Equation.DSMT4">
                  <p:embed/>
                </p:oleObj>
              </mc:Choice>
              <mc:Fallback>
                <p:oleObj name="Equation" r:id="rId8" imgW="939600" imgH="30456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460642" y="4129306"/>
                        <a:ext cx="9398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42745" y="5835353"/>
            <a:ext cx="50410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x: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5327873"/>
              </p:ext>
            </p:extLst>
          </p:nvPr>
        </p:nvGraphicFramePr>
        <p:xfrm>
          <a:off x="5027679" y="5747434"/>
          <a:ext cx="10922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091880" imgH="787320" progId="Equation.DSMT4">
                  <p:embed/>
                </p:oleObj>
              </mc:Choice>
              <mc:Fallback>
                <p:oleObj name="Equation" r:id="rId10" imgW="1091880" imgH="78732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027679" y="5747434"/>
                        <a:ext cx="10922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6299848" y="2988568"/>
            <a:ext cx="2790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= 9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4498753"/>
              </p:ext>
            </p:extLst>
          </p:nvPr>
        </p:nvGraphicFramePr>
        <p:xfrm>
          <a:off x="8931983" y="2870800"/>
          <a:ext cx="15113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511280" imgH="787320" progId="Equation.DSMT4">
                  <p:embed/>
                </p:oleObj>
              </mc:Choice>
              <mc:Fallback>
                <p:oleObj name="Equation" r:id="rId12" imgW="1511280" imgH="78732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8931983" y="2870800"/>
                        <a:ext cx="15113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0470439"/>
              </p:ext>
            </p:extLst>
          </p:nvPr>
        </p:nvGraphicFramePr>
        <p:xfrm>
          <a:off x="8960603" y="3701551"/>
          <a:ext cx="1803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803240" imgH="787320" progId="Equation.DSMT4">
                  <p:embed/>
                </p:oleObj>
              </mc:Choice>
              <mc:Fallback>
                <p:oleObj name="Equation" r:id="rId14" imgW="1803240" imgH="78732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960603" y="3701551"/>
                        <a:ext cx="18034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616187" y="3820714"/>
            <a:ext cx="24852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= 15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6270171" y="2999087"/>
            <a:ext cx="0" cy="353574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2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11" grpId="0"/>
      <p:bldP spid="17" grpId="0"/>
      <p:bldP spid="19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BC75208E-CAF9-754F-9720-96EE011DD4D4}"/>
              </a:ext>
            </a:extLst>
          </p:cNvPr>
          <p:cNvSpPr txBox="1"/>
          <p:nvPr/>
        </p:nvSpPr>
        <p:spPr>
          <a:xfrm>
            <a:off x="2675186" y="525034"/>
            <a:ext cx="8048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vi-VN" sz="5400" b="1" dirty="0">
                <a:solidFill>
                  <a:schemeClr val="tx2"/>
                </a:solidFill>
              </a:rPr>
              <a:t>HƯỚNG DẪN VỀ NHÀ</a:t>
            </a:r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14556166-3C64-9B4C-BC77-E346F2635AA1}"/>
              </a:ext>
            </a:extLst>
          </p:cNvPr>
          <p:cNvSpPr txBox="1"/>
          <p:nvPr/>
        </p:nvSpPr>
        <p:spPr>
          <a:xfrm>
            <a:off x="796913" y="1939684"/>
            <a:ext cx="104071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vi-VN" sz="3600" dirty="0">
                <a:latin typeface="+mj-lt"/>
              </a:rPr>
              <a:t>1. Học thuộc định nghĩa, tính chất của đại lượng tỉ lệ thuận. </a:t>
            </a:r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FED9F716-EE8D-D346-AF2D-56FC616FF845}"/>
              </a:ext>
            </a:extLst>
          </p:cNvPr>
          <p:cNvSpPr txBox="1"/>
          <p:nvPr/>
        </p:nvSpPr>
        <p:spPr>
          <a:xfrm>
            <a:off x="796913" y="3535599"/>
            <a:ext cx="727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vi-VN" sz="3600">
                <a:latin typeface="+mj-lt"/>
              </a:rPr>
              <a:t>2. Làm bài tập: 1,2,3 và 4.</a:t>
            </a: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D17937B5-68BC-244F-B8B7-1C37E12EFEB1}"/>
              </a:ext>
            </a:extLst>
          </p:cNvPr>
          <p:cNvSpPr txBox="1"/>
          <p:nvPr/>
        </p:nvSpPr>
        <p:spPr>
          <a:xfrm>
            <a:off x="796913" y="4454405"/>
            <a:ext cx="108389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vi-VN" sz="3600">
                <a:latin typeface="+mj-lt"/>
              </a:rPr>
              <a:t>3. Xem trước bài 2: Một số bài toán về đại lượng tỉ lệ thuận. </a:t>
            </a:r>
          </a:p>
        </p:txBody>
      </p:sp>
    </p:spTree>
    <p:extLst>
      <p:ext uri="{BB962C8B-B14F-4D97-AF65-F5344CB8AC3E}">
        <p14:creationId xmlns:p14="http://schemas.microsoft.com/office/powerpoint/2010/main" val="3063800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</TotalTime>
  <Words>716</Words>
  <Application>Microsoft Office PowerPoint</Application>
  <PresentationFormat>Widescreen</PresentationFormat>
  <Paragraphs>70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Cambria Math</vt:lpstr>
      <vt:lpstr>SVN-Dancing Script</vt:lpstr>
      <vt:lpstr>Times New Roman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Chương 2: hàm số và đồ thị</dc:title>
  <dc:creator>Admin</dc:creator>
  <cp:lastModifiedBy>Vân Anh</cp:lastModifiedBy>
  <cp:revision>36</cp:revision>
  <dcterms:created xsi:type="dcterms:W3CDTF">2021-11-06T03:23:16Z</dcterms:created>
  <dcterms:modified xsi:type="dcterms:W3CDTF">2023-05-31T15:15:04Z</dcterms:modified>
</cp:coreProperties>
</file>