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28ce4b48784d4468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264" r:id="rId3"/>
    <p:sldId id="310" r:id="rId4"/>
    <p:sldId id="314" r:id="rId5"/>
    <p:sldId id="315" r:id="rId6"/>
    <p:sldId id="299" r:id="rId7"/>
    <p:sldId id="269" r:id="rId8"/>
    <p:sldId id="316" r:id="rId9"/>
    <p:sldId id="300" r:id="rId10"/>
    <p:sldId id="317" r:id="rId11"/>
    <p:sldId id="279" r:id="rId12"/>
    <p:sldId id="292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88" autoAdjust="0"/>
    <p:restoredTop sz="95261" autoAdjust="0"/>
  </p:normalViewPr>
  <p:slideViewPr>
    <p:cSldViewPr snapToGrid="0">
      <p:cViewPr varScale="1">
        <p:scale>
          <a:sx n="78" d="100"/>
          <a:sy n="78" d="100"/>
        </p:scale>
        <p:origin x="69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5CD2-713C-4446-9167-9EB39E0AC972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B8F1-07CC-44C9-9AC3-5966C3243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80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5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43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1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9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Google Shape;3734;gad3b0cac09_0_20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5" name="Google Shape;3735;gad3b0cac09_0_20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22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Google Shape;3734;gad3b0cac09_0_20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5" name="Google Shape;3735;gad3b0cac09_0_20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22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Google Shape;3734;gad3b0cac09_0_20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5" name="Google Shape;3735;gad3b0cac09_0_20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22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Google Shape;3734;gad3b0cac09_0_20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5" name="Google Shape;3735;gad3b0cac09_0_20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42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5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5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5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4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34655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 flipH="1">
            <a:off x="6017400" y="2021700"/>
            <a:ext cx="4808400" cy="3662800"/>
          </a:xfrm>
          <a:prstGeom prst="rect">
            <a:avLst/>
          </a:prstGeom>
          <a:noFill/>
        </p:spPr>
        <p:txBody>
          <a:bodyPr spcFirstLastPara="1" wrap="square" lIns="539475" tIns="91425" rIns="53947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 flipH="1">
            <a:off x="1045100" y="2021700"/>
            <a:ext cx="4808400" cy="3662800"/>
          </a:xfrm>
          <a:prstGeom prst="rect">
            <a:avLst/>
          </a:prstGeom>
          <a:noFill/>
        </p:spPr>
        <p:txBody>
          <a:bodyPr spcFirstLastPara="1" wrap="square" lIns="731500" tIns="813800" rIns="7315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 rot="-1298308">
            <a:off x="11575207" y="284218"/>
            <a:ext cx="497280" cy="1076247"/>
            <a:chOff x="6387350" y="1078650"/>
            <a:chExt cx="317325" cy="686775"/>
          </a:xfrm>
        </p:grpSpPr>
        <p:sp>
          <p:nvSpPr>
            <p:cNvPr id="35" name="Google Shape;35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" name="Google Shape;37;p5"/>
          <p:cNvGrpSpPr/>
          <p:nvPr/>
        </p:nvGrpSpPr>
        <p:grpSpPr>
          <a:xfrm rot="-3008970">
            <a:off x="10908946" y="-16299"/>
            <a:ext cx="497324" cy="1076341"/>
            <a:chOff x="6387350" y="1078650"/>
            <a:chExt cx="317325" cy="686775"/>
          </a:xfrm>
        </p:grpSpPr>
        <p:sp>
          <p:nvSpPr>
            <p:cNvPr id="38" name="Google Shape;38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2083874">
            <a:off x="903287" y="-16237"/>
            <a:ext cx="497269" cy="1076221"/>
            <a:chOff x="6387350" y="1078650"/>
            <a:chExt cx="317325" cy="686775"/>
          </a:xfrm>
        </p:grpSpPr>
        <p:sp>
          <p:nvSpPr>
            <p:cNvPr id="41" name="Google Shape;41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61418">
            <a:off x="134086" y="571626"/>
            <a:ext cx="497349" cy="1076393"/>
            <a:chOff x="6387350" y="1078650"/>
            <a:chExt cx="317325" cy="686775"/>
          </a:xfrm>
        </p:grpSpPr>
        <p:sp>
          <p:nvSpPr>
            <p:cNvPr id="44" name="Google Shape;44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66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2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1" y="235083"/>
            <a:ext cx="220041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90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1" y="196940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36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4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02F7-A36E-46D7-9BEC-6737803FEF39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DF77-755D-4632-A7C3-510570374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1.png"/><Relationship Id="rId18" Type="http://schemas.openxmlformats.org/officeDocument/2006/relationships/image" Target="../media/image76.gif"/><Relationship Id="rId3" Type="http://schemas.openxmlformats.org/officeDocument/2006/relationships/audio" Target="../media/audio1.wav"/><Relationship Id="rId7" Type="http://schemas.openxmlformats.org/officeDocument/2006/relationships/image" Target="../media/image73.wmf"/><Relationship Id="rId12" Type="http://schemas.openxmlformats.org/officeDocument/2006/relationships/image" Target="../media/image10.png"/><Relationship Id="rId17" Type="http://schemas.openxmlformats.org/officeDocument/2006/relationships/image" Target="../media/image75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60.bin"/><Relationship Id="rId20" Type="http://schemas.openxmlformats.org/officeDocument/2006/relationships/image" Target="../media/image7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9.png"/><Relationship Id="rId5" Type="http://schemas.openxmlformats.org/officeDocument/2006/relationships/image" Target="../media/image72.png"/><Relationship Id="rId15" Type="http://schemas.openxmlformats.org/officeDocument/2006/relationships/image" Target="../media/image3.png"/><Relationship Id="rId10" Type="http://schemas.openxmlformats.org/officeDocument/2006/relationships/image" Target="../media/image1.png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71.png"/><Relationship Id="rId9" Type="http://schemas.openxmlformats.org/officeDocument/2006/relationships/image" Target="../media/image74.wmf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8.png"/><Relationship Id="rId7" Type="http://schemas.openxmlformats.org/officeDocument/2006/relationships/oleObject" Target="../embeddings/oleObject6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71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0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87.wmf"/><Relationship Id="rId19" Type="http://schemas.openxmlformats.org/officeDocument/2006/relationships/image" Target="../media/image92.png"/><Relationship Id="rId4" Type="http://schemas.openxmlformats.org/officeDocument/2006/relationships/image" Target="../media/image84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3.wmf"/><Relationship Id="rId5" Type="http://schemas.openxmlformats.org/officeDocument/2006/relationships/image" Target="../media/image16.png"/><Relationship Id="rId15" Type="http://schemas.openxmlformats.org/officeDocument/2006/relationships/image" Target="../media/image10.png"/><Relationship Id="rId23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png"/><Relationship Id="rId22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7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1.png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3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11" Type="http://schemas.openxmlformats.org/officeDocument/2006/relationships/image" Target="../media/image10.png"/><Relationship Id="rId24" Type="http://schemas.openxmlformats.org/officeDocument/2006/relationships/oleObject" Target="../embeddings/oleObject15.bin"/><Relationship Id="rId32" Type="http://schemas.openxmlformats.org/officeDocument/2006/relationships/oleObject" Target="../embeddings/oleObject19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png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9.png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" Type="http://schemas.openxmlformats.org/officeDocument/2006/relationships/image" Target="../media/image18.wmf"/><Relationship Id="rId9" Type="http://schemas.openxmlformats.org/officeDocument/2006/relationships/image" Target="../media/image1.png"/><Relationship Id="rId14" Type="http://schemas.openxmlformats.org/officeDocument/2006/relationships/image" Target="../media/image3.png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18.bin"/><Relationship Id="rId8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oleObject" Target="../embeddings/oleObject34.bin"/><Relationship Id="rId21" Type="http://schemas.openxmlformats.org/officeDocument/2006/relationships/image" Target="../media/image36.wmf"/><Relationship Id="rId34" Type="http://schemas.openxmlformats.org/officeDocument/2006/relationships/image" Target="../media/image42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1.png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44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11" Type="http://schemas.openxmlformats.org/officeDocument/2006/relationships/image" Target="../media/image10.png"/><Relationship Id="rId24" Type="http://schemas.openxmlformats.org/officeDocument/2006/relationships/oleObject" Target="../embeddings/oleObject27.bin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33.bin"/><Relationship Id="rId40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4.png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9.bin"/><Relationship Id="rId36" Type="http://schemas.openxmlformats.org/officeDocument/2006/relationships/image" Target="../media/image43.wmf"/><Relationship Id="rId10" Type="http://schemas.openxmlformats.org/officeDocument/2006/relationships/image" Target="../media/image9.png"/><Relationship Id="rId19" Type="http://schemas.openxmlformats.org/officeDocument/2006/relationships/image" Target="../media/image35.wmf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18.wmf"/><Relationship Id="rId9" Type="http://schemas.openxmlformats.org/officeDocument/2006/relationships/image" Target="../media/image1.png"/><Relationship Id="rId14" Type="http://schemas.openxmlformats.org/officeDocument/2006/relationships/image" Target="../media/image3.png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0.wmf"/><Relationship Id="rId30" Type="http://schemas.openxmlformats.org/officeDocument/2006/relationships/image" Target="../media/image40.png"/><Relationship Id="rId35" Type="http://schemas.openxmlformats.org/officeDocument/2006/relationships/oleObject" Target="../embeddings/oleObject32.bin"/><Relationship Id="rId8" Type="http://schemas.openxmlformats.org/officeDocument/2006/relationships/image" Target="../media/image20.wmf"/><Relationship Id="rId3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4.emf"/><Relationship Id="rId26" Type="http://schemas.openxmlformats.org/officeDocument/2006/relationships/image" Target="../media/image9.png"/><Relationship Id="rId3" Type="http://schemas.openxmlformats.org/officeDocument/2006/relationships/image" Target="../media/image46.png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7.emf"/><Relationship Id="rId32" Type="http://schemas.openxmlformats.org/officeDocument/2006/relationships/image" Target="../media/image58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11.png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4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image" Target="../media/image10.png"/><Relationship Id="rId30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1.wmf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47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0.wmf"/><Relationship Id="rId5" Type="http://schemas.openxmlformats.org/officeDocument/2006/relationships/image" Target="../media/image10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9.png"/><Relationship Id="rId9" Type="http://schemas.openxmlformats.org/officeDocument/2006/relationships/image" Target="../media/image59.png"/><Relationship Id="rId14" Type="http://schemas.openxmlformats.org/officeDocument/2006/relationships/oleObject" Target="../embeddings/oleObject4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53.bin"/><Relationship Id="rId26" Type="http://schemas.openxmlformats.org/officeDocument/2006/relationships/image" Target="../media/image70.png"/><Relationship Id="rId3" Type="http://schemas.openxmlformats.org/officeDocument/2006/relationships/image" Target="../media/image1.png"/><Relationship Id="rId21" Type="http://schemas.openxmlformats.org/officeDocument/2006/relationships/image" Target="../media/image53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7.wmf"/><Relationship Id="rId25" Type="http://schemas.openxmlformats.org/officeDocument/2006/relationships/image" Target="../media/image69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10.png"/><Relationship Id="rId15" Type="http://schemas.openxmlformats.org/officeDocument/2006/relationships/image" Target="../media/image66.wmf"/><Relationship Id="rId23" Type="http://schemas.openxmlformats.org/officeDocument/2006/relationships/image" Target="../media/image68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2.wmf"/><Relationship Id="rId4" Type="http://schemas.openxmlformats.org/officeDocument/2006/relationships/image" Target="../media/image9.png"/><Relationship Id="rId9" Type="http://schemas.openxmlformats.org/officeDocument/2006/relationships/image" Target="../media/image59.png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1.png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1.png"/><Relationship Id="rId4" Type="http://schemas.openxmlformats.org/officeDocument/2006/relationships/image" Target="../media/image7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0" y="308370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67794" y="880608"/>
            <a:ext cx="8968677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1: BÀI </a:t>
            </a:r>
            <a:r>
              <a:rPr lang="en-US" altLang="zh-CN" sz="5333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1: TẬP HỢP Q CÁC </a:t>
            </a:r>
          </a:p>
          <a:p>
            <a:pPr algn="ctr"/>
            <a:r>
              <a:rPr lang="en-US" altLang="zh-CN" sz="5333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SỐ HỮU TỈ</a:t>
            </a:r>
            <a:endParaRPr lang="zh-CN" altLang="en-US" sz="5333" b="1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93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9912738" y="1573193"/>
            <a:ext cx="1704768" cy="1351036"/>
          </a:xfrm>
          <a:prstGeom prst="teardrop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0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8636" y="1426854"/>
            <a:ext cx="5797552" cy="736470"/>
            <a:chOff x="631060" y="2754468"/>
            <a:chExt cx="5617340" cy="7364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060" y="2754468"/>
              <a:ext cx="685800" cy="7239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498382" y="3029273"/>
              <a:ext cx="4750018" cy="461665"/>
              <a:chOff x="1268708" y="4828848"/>
              <a:chExt cx="4750018" cy="461665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268708" y="4828848"/>
                <a:ext cx="475001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NL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iểu diễn số hữu tỉ          trên</a:t>
                </a:r>
                <a:r>
                  <a:rPr kumimoji="0" lang="nl-NL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trục số.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1566601"/>
                  </p:ext>
                </p:extLst>
              </p:nvPr>
            </p:nvGraphicFramePr>
            <p:xfrm>
              <a:off x="3600730" y="4845334"/>
              <a:ext cx="701959" cy="443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30057" imgH="203112" progId="">
                      <p:embed/>
                    </p:oleObj>
                  </mc:Choice>
                  <mc:Fallback>
                    <p:oleObj name="Equation" r:id="rId6" imgW="330057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730" y="4845334"/>
                            <a:ext cx="701959" cy="44379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52400" y="35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75"/>
          <p:cNvSpPr>
            <a:spLocks noChangeArrowheads="1"/>
          </p:cNvSpPr>
          <p:nvPr/>
        </p:nvSpPr>
        <p:spPr bwMode="auto">
          <a:xfrm flipV="1">
            <a:off x="50458117" y="888634"/>
            <a:ext cx="60830528" cy="13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1625" y="819246"/>
            <a:ext cx="358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SỐ HỮU TỈ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5378" y="2033533"/>
            <a:ext cx="124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8254"/>
              </p:ext>
            </p:extLst>
          </p:nvPr>
        </p:nvGraphicFramePr>
        <p:xfrm>
          <a:off x="5612093" y="3053926"/>
          <a:ext cx="1355752" cy="56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95000" progId="Equation.DSMT4">
                  <p:embed/>
                </p:oleObj>
              </mc:Choice>
              <mc:Fallback>
                <p:oleObj name="Equation" r:id="rId8" imgW="9651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093" y="3053926"/>
                        <a:ext cx="1355752" cy="562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68708" y="1250251"/>
            <a:ext cx="6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SỐ HỮU TỈ TRÊN TRỤC SỐ </a:t>
            </a:r>
          </a:p>
        </p:txBody>
      </p:sp>
      <p:sp>
        <p:nvSpPr>
          <p:cNvPr id="28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10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33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35" name="图片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36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00272" y="2386228"/>
            <a:ext cx="6851388" cy="461666"/>
            <a:chOff x="485638" y="3289315"/>
            <a:chExt cx="6851388" cy="461666"/>
          </a:xfrm>
        </p:grpSpPr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85638" y="3289316"/>
              <a:ext cx="29819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 biểu diễn số hữu tỉ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659857"/>
                </p:ext>
              </p:extLst>
            </p:nvPr>
          </p:nvGraphicFramePr>
          <p:xfrm>
            <a:off x="3179479" y="3376412"/>
            <a:ext cx="76041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30120" imgH="203040" progId="Equation.DSMT4">
                    <p:embed/>
                  </p:oleObj>
                </mc:Choice>
                <mc:Fallback>
                  <p:oleObj name="Equation" r:id="rId16" imgW="330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479" y="3376412"/>
                          <a:ext cx="760412" cy="3571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3810098" y="3289315"/>
              <a:ext cx="35269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rên</a:t>
              </a: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trục số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làm như sau: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14829" y="3539299"/>
            <a:ext cx="1115028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Chia đoạn thẳng đơn vị thành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phần bằng nhau. Lấy một đoạn làm đơn vị mới.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859190" y="4384608"/>
            <a:ext cx="5126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D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số</a:t>
            </a:r>
            <a:r>
              <a:rPr kumimoji="0" lang="nl-NL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hữu tỉ -0,3 .       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744653" y="4029131"/>
            <a:ext cx="116559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Đi theo chiều ngược</a:t>
            </a:r>
            <a:r>
              <a:rPr kumimoji="0" lang="nl-NL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với chiều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 của trục số, bắt đầu từ điểm 0 ta lấy 3 đơn</a:t>
            </a:r>
            <a:r>
              <a:rPr kumimoji="0" lang="nl-NL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vị mới đến điểm D. 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5977" y="3076853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Viết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- 0,3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dưới dạng phân số tối giản: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0" descr="Digit 18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03" y="5429358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338189" y="4791925"/>
            <a:ext cx="8382000" cy="1274865"/>
            <a:chOff x="565152" y="1336573"/>
            <a:chExt cx="8382000" cy="1274865"/>
          </a:xfrm>
        </p:grpSpPr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66482FA1-B97D-42C6-AF9A-666085B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2" y="1876425"/>
              <a:ext cx="8382000" cy="158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0">
              <a:extLst>
                <a:ext uri="{FF2B5EF4-FFF2-40B4-BE49-F238E27FC236}">
                  <a16:creationId xmlns:a16="http://schemas.microsoft.com/office/drawing/2014/main" id="{2B0C2B05-9CFB-4461-A65D-E39A2309F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26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8583C49B-B089-4554-8F59-BCC19A69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737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2">
              <a:extLst>
                <a:ext uri="{FF2B5EF4-FFF2-40B4-BE49-F238E27FC236}">
                  <a16:creationId xmlns:a16="http://schemas.microsoft.com/office/drawing/2014/main" id="{10A0A729-1824-4F05-A521-E0F2FB7D3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490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id="{82010B65-FEE2-47EC-80FE-89453FEDD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071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id="{91507716-14F3-4BE1-91C7-91DEF470E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682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5">
              <a:extLst>
                <a:ext uri="{FF2B5EF4-FFF2-40B4-BE49-F238E27FC236}">
                  <a16:creationId xmlns:a16="http://schemas.microsoft.com/office/drawing/2014/main" id="{B689378F-050A-4453-AAC3-12D0D328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940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6">
              <a:extLst>
                <a:ext uri="{FF2B5EF4-FFF2-40B4-BE49-F238E27FC236}">
                  <a16:creationId xmlns:a16="http://schemas.microsoft.com/office/drawing/2014/main" id="{13EA6451-E340-43E5-A37D-7A1A72926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516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7">
              <a:extLst>
                <a:ext uri="{FF2B5EF4-FFF2-40B4-BE49-F238E27FC236}">
                  <a16:creationId xmlns:a16="http://schemas.microsoft.com/office/drawing/2014/main" id="{C404252E-4B81-4A8E-96D1-53B90C6E4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9127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8">
              <a:extLst>
                <a:ext uri="{FF2B5EF4-FFF2-40B4-BE49-F238E27FC236}">
                  <a16:creationId xmlns:a16="http://schemas.microsoft.com/office/drawing/2014/main" id="{F8FC539E-EE67-4761-AFB8-A1F91E12A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691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9">
              <a:extLst>
                <a:ext uri="{FF2B5EF4-FFF2-40B4-BE49-F238E27FC236}">
                  <a16:creationId xmlns:a16="http://schemas.microsoft.com/office/drawing/2014/main" id="{D871CC92-C44F-4B67-AFE3-A565B15DE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302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EE5E61EA-A404-4B53-A563-B8A0F4B4E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40" y="18415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72454" y="1905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2280" y="196047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8692838"/>
                </p:ext>
              </p:extLst>
            </p:nvPr>
          </p:nvGraphicFramePr>
          <p:xfrm>
            <a:off x="5562600" y="1905000"/>
            <a:ext cx="41019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28600" imgH="393480" progId="Equation.DSMT4">
                    <p:embed/>
                  </p:oleObj>
                </mc:Choice>
                <mc:Fallback>
                  <p:oleObj name="Equation" r:id="rId19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562600" y="1905000"/>
                          <a:ext cx="41019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>
              <a:off x="5526180" y="133657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905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5" y="2860926"/>
            <a:ext cx="5479696" cy="2330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5504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3001" y="3429000"/>
            <a:ext cx="45966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396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38611" y="203816"/>
            <a:ext cx="169405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</a:t>
            </a:r>
            <a:endParaRPr lang="zh-CN" altLang="en-US" sz="2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5" y="10954"/>
            <a:ext cx="966837" cy="96683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30" y="5650176"/>
            <a:ext cx="1281630" cy="12816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08203" y="982445"/>
            <a:ext cx="8224715" cy="1692771"/>
            <a:chOff x="1382131" y="1149901"/>
            <a:chExt cx="3348505" cy="1482475"/>
          </a:xfrm>
        </p:grpSpPr>
        <p:sp>
          <p:nvSpPr>
            <p:cNvPr id="5" name="TextBox 4"/>
            <p:cNvSpPr txBox="1"/>
            <p:nvPr/>
          </p:nvSpPr>
          <p:spPr>
            <a:xfrm>
              <a:off x="1382131" y="1149901"/>
              <a:ext cx="3348505" cy="148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endPara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682197"/>
                </p:ext>
              </p:extLst>
            </p:nvPr>
          </p:nvGraphicFramePr>
          <p:xfrm>
            <a:off x="1734686" y="1601897"/>
            <a:ext cx="172379" cy="546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75862" imgH="361612" progId="">
                    <p:embed/>
                  </p:oleObj>
                </mc:Choice>
                <mc:Fallback>
                  <p:oleObj name="Equation" r:id="rId5" imgW="275862" imgH="361612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686" y="1601897"/>
                          <a:ext cx="172379" cy="5466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507304" y="1680800"/>
              <a:ext cx="4547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</a:rPr>
                <a:t>a)</a:t>
              </a:r>
              <a:endParaRPr lang="en-US" sz="2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70903" y="1572109"/>
            <a:ext cx="515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33910" y="2579948"/>
            <a:ext cx="22199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1605" y="4740763"/>
            <a:ext cx="55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9047" y="3281082"/>
            <a:ext cx="536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32071"/>
              </p:ext>
            </p:extLst>
          </p:nvPr>
        </p:nvGraphicFramePr>
        <p:xfrm>
          <a:off x="4686301" y="1529007"/>
          <a:ext cx="301501" cy="67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787" imgH="390397" progId="">
                  <p:embed/>
                </p:oleObj>
              </mc:Choice>
              <mc:Fallback>
                <p:oleObj name="Equation" r:id="rId7" imgW="142787" imgH="39039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1" y="1529007"/>
                        <a:ext cx="301501" cy="670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70" name="Picture 1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11" y="3099942"/>
            <a:ext cx="91868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73" name="Picture 1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80" y="4626781"/>
            <a:ext cx="85534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9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4933595" y="503603"/>
            <a:ext cx="1418220" cy="1156016"/>
            <a:chOff x="217488" y="505802"/>
            <a:chExt cx="4087812" cy="4167798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399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17488" y="505802"/>
              <a:ext cx="3984338" cy="40804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399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4399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70197" y="2400573"/>
            <a:ext cx="1368707" cy="11096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399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399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399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89061" y="4368934"/>
            <a:ext cx="1237239" cy="1231766"/>
            <a:chOff x="304800" y="673100"/>
            <a:chExt cx="4000500" cy="4440899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399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09" y="760413"/>
              <a:ext cx="3913191" cy="435358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399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4399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30426" y="1412223"/>
            <a:ext cx="3032737" cy="2035321"/>
            <a:chOff x="730426" y="1412223"/>
            <a:chExt cx="3032737" cy="2035321"/>
          </a:xfrm>
        </p:grpSpPr>
        <p:grpSp>
          <p:nvGrpSpPr>
            <p:cNvPr id="35" name="组合 34"/>
            <p:cNvGrpSpPr/>
            <p:nvPr/>
          </p:nvGrpSpPr>
          <p:grpSpPr>
            <a:xfrm>
              <a:off x="730426" y="1412223"/>
              <a:ext cx="3032737" cy="203532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55"/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898071" y="2096257"/>
              <a:ext cx="2228859" cy="76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399" b="1" dirty="0">
                  <a:solidFill>
                    <a:srgbClr val="EE606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a:rPr>
                <a:t>DẶN DÒ</a:t>
              </a:r>
              <a:endParaRPr lang="zh-CN" altLang="en-US" sz="4399" b="1" dirty="0"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382107" y="587829"/>
            <a:ext cx="555006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Học và ghi nhớ các kiến thức về 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 tỉ.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cách biểu diễn các số hữu tỉ trên trục số.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424022" y="2402700"/>
            <a:ext cx="8205392" cy="461665"/>
            <a:chOff x="1106468" y="6985333"/>
            <a:chExt cx="6306703" cy="46166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5884239"/>
                </p:ext>
              </p:extLst>
            </p:nvPr>
          </p:nvGraphicFramePr>
          <p:xfrm>
            <a:off x="3359283" y="7093361"/>
            <a:ext cx="543283" cy="346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3670" imgH="177569" progId="">
                    <p:embed/>
                  </p:oleObj>
                </mc:Choice>
                <mc:Fallback>
                  <p:oleObj name="Equation" r:id="rId3" imgW="253670" imgH="177569" progId="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283" y="7093361"/>
                          <a:ext cx="543283" cy="3464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06468" y="6985333"/>
              <a:ext cx="630670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Bài 1</a:t>
              </a:r>
              <a:r>
                <a:rPr kumimoji="0" lang="vi-VN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kumimoji="0" lang="vi-V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Sử dụng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vi-V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í</a:t>
              </a:r>
              <a:r>
                <a:rPr kumimoji="0" lang="vi-V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hiệu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… </a:t>
              </a:r>
              <a:r>
                <a:rPr kumimoji="0" lang="en-US" sz="2400" b="0" i="0" u="none" strike="noStrike" cap="none" normalizeH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kumimoji="0" lang="vi-V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5925180" y="80485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685800" y="1819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542304" y="2895947"/>
            <a:ext cx="6486039" cy="543673"/>
            <a:chOff x="5527314" y="2761037"/>
            <a:chExt cx="6486039" cy="543673"/>
          </a:xfrm>
        </p:grpSpPr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292237"/>
                </p:ext>
              </p:extLst>
            </p:nvPr>
          </p:nvGraphicFramePr>
          <p:xfrm>
            <a:off x="11062740" y="2766520"/>
            <a:ext cx="950613" cy="532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22030" imgH="393529" progId="">
                    <p:embed/>
                  </p:oleObj>
                </mc:Choice>
                <mc:Fallback>
                  <p:oleObj name="Equation" r:id="rId5" imgW="622030" imgH="393529" progId="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2740" y="2766520"/>
                          <a:ext cx="950613" cy="5327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" name="Group 103"/>
            <p:cNvGrpSpPr/>
            <p:nvPr/>
          </p:nvGrpSpPr>
          <p:grpSpPr>
            <a:xfrm>
              <a:off x="5527314" y="2761037"/>
              <a:ext cx="5151372" cy="543673"/>
              <a:chOff x="5527314" y="2761037"/>
              <a:chExt cx="5151372" cy="543673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8751388"/>
                  </p:ext>
                </p:extLst>
              </p:nvPr>
            </p:nvGraphicFramePr>
            <p:xfrm>
              <a:off x="5836818" y="2836480"/>
              <a:ext cx="675884" cy="357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44114" imgH="177646" progId="">
                      <p:embed/>
                    </p:oleObj>
                  </mc:Choice>
                  <mc:Fallback>
                    <p:oleObj name="Equation" r:id="rId7" imgW="444114" imgH="177646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36818" y="2836480"/>
                            <a:ext cx="675884" cy="3578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7022020"/>
                  </p:ext>
                </p:extLst>
              </p:nvPr>
            </p:nvGraphicFramePr>
            <p:xfrm>
              <a:off x="7168397" y="2761037"/>
              <a:ext cx="759012" cy="5436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355292" imgH="393359" progId="">
                      <p:embed/>
                    </p:oleObj>
                  </mc:Choice>
                  <mc:Fallback>
                    <p:oleObj name="Equation" r:id="rId9" imgW="355292" imgH="393359" progId="">
                      <p:embed/>
                      <p:pic>
                        <p:nvPicPr>
                          <p:cNvPr id="0" name="Picture 1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68397" y="2761037"/>
                            <a:ext cx="759012" cy="5436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388585"/>
                  </p:ext>
                </p:extLst>
              </p:nvPr>
            </p:nvGraphicFramePr>
            <p:xfrm>
              <a:off x="8308119" y="2821064"/>
              <a:ext cx="770760" cy="3886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431613" imgH="203112" progId="">
                      <p:embed/>
                    </p:oleObj>
                  </mc:Choice>
                  <mc:Fallback>
                    <p:oleObj name="Equation" r:id="rId11" imgW="431613" imgH="203112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8119" y="2821064"/>
                            <a:ext cx="770760" cy="3886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7087868"/>
                  </p:ext>
                </p:extLst>
              </p:nvPr>
            </p:nvGraphicFramePr>
            <p:xfrm>
              <a:off x="9746764" y="2835749"/>
              <a:ext cx="931922" cy="359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609336" imgH="203112" progId="">
                      <p:embed/>
                    </p:oleObj>
                  </mc:Choice>
                  <mc:Fallback>
                    <p:oleObj name="Equation" r:id="rId13" imgW="609336" imgH="203112" progId="">
                      <p:embed/>
                      <p:pic>
                        <p:nvPicPr>
                          <p:cNvPr id="0" name="Picture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46764" y="2835749"/>
                            <a:ext cx="931922" cy="359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" name="Rectangle 71"/>
              <p:cNvSpPr/>
              <p:nvPr/>
            </p:nvSpPr>
            <p:spPr>
              <a:xfrm>
                <a:off x="5527314" y="2771659"/>
                <a:ext cx="39786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829917" y="2789121"/>
                <a:ext cx="415498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011145" y="2772278"/>
                <a:ext cx="39786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414969" y="2771659"/>
                <a:ext cx="44114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0729858" y="2762106"/>
              <a:ext cx="423514" cy="48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e)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424022" y="2058795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Làm</a:t>
            </a:r>
            <a:r>
              <a:rPr lang="en-US" altLang="zh-CN" sz="2400" dirty="0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dirty="0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sau</a:t>
            </a:r>
            <a:r>
              <a:rPr lang="en-US" altLang="zh-CN" sz="2400" dirty="0">
                <a:latin typeface="Times New Roman" panose="02020603050405020304" pitchFamily="18" charset="0"/>
                <a:ea typeface="华康海报体W12" pitchFamily="81" charset="-122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ea typeface="华康海报体W12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438498" y="3624168"/>
            <a:ext cx="15979077" cy="583238"/>
            <a:chOff x="5423508" y="3489258"/>
            <a:chExt cx="15979077" cy="583238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018425"/>
                </p:ext>
              </p:extLst>
            </p:nvPr>
          </p:nvGraphicFramePr>
          <p:xfrm>
            <a:off x="8760022" y="3489258"/>
            <a:ext cx="402683" cy="58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112" imgH="393529" progId="">
                    <p:embed/>
                  </p:oleObj>
                </mc:Choice>
                <mc:Fallback>
                  <p:oleObj name="Equation" r:id="rId15" imgW="203112" imgH="393529" progId="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0022" y="3489258"/>
                          <a:ext cx="402683" cy="583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9895"/>
                </p:ext>
              </p:extLst>
            </p:nvPr>
          </p:nvGraphicFramePr>
          <p:xfrm>
            <a:off x="9451920" y="3503402"/>
            <a:ext cx="426927" cy="51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28501" imgH="393529" progId="">
                    <p:embed/>
                  </p:oleObj>
                </mc:Choice>
                <mc:Fallback>
                  <p:oleObj name="Equation" r:id="rId17" imgW="228501" imgH="393529" progId="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51920" y="3503402"/>
                          <a:ext cx="426927" cy="5123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Rectangle 55"/>
            <p:cNvSpPr>
              <a:spLocks noChangeArrowheads="1"/>
            </p:cNvSpPr>
            <p:nvPr/>
          </p:nvSpPr>
          <p:spPr bwMode="auto">
            <a:xfrm>
              <a:off x="5423508" y="3503402"/>
              <a:ext cx="344998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2: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6"/>
            <p:cNvSpPr>
              <a:spLocks noChangeArrowheads="1"/>
            </p:cNvSpPr>
            <p:nvPr/>
          </p:nvSpPr>
          <p:spPr bwMode="auto">
            <a:xfrm>
              <a:off x="9210585" y="3751070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57"/>
            <p:cNvSpPr>
              <a:spLocks noChangeArrowheads="1"/>
            </p:cNvSpPr>
            <p:nvPr/>
          </p:nvSpPr>
          <p:spPr bwMode="auto">
            <a:xfrm>
              <a:off x="9856115" y="3523829"/>
              <a:ext cx="18244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trục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6" name="Rectangle 72"/>
          <p:cNvSpPr>
            <a:spLocks noChangeArrowheads="1"/>
          </p:cNvSpPr>
          <p:nvPr/>
        </p:nvSpPr>
        <p:spPr bwMode="auto">
          <a:xfrm>
            <a:off x="4900948" y="4359074"/>
            <a:ext cx="70224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giờ sau: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em hãy ôn lại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so sánh hai phân số, số đối của một phân số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Xem trước nội dung phần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III; IV SGK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8;9.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椭圆 15"/>
          <p:cNvSpPr/>
          <p:nvPr/>
        </p:nvSpPr>
        <p:spPr>
          <a:xfrm>
            <a:off x="898071" y="3586995"/>
            <a:ext cx="1988355" cy="1988355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0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9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969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8708" y="1266092"/>
            <a:ext cx="9864739" cy="348955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976921" y="4946867"/>
            <a:ext cx="9850677" cy="1911133"/>
            <a:chOff x="1503123" y="4784942"/>
            <a:chExt cx="9850677" cy="191113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34675" y="5657850"/>
              <a:ext cx="619125" cy="1038225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1503123" y="4784942"/>
              <a:ext cx="9156526" cy="1213427"/>
              <a:chOff x="1503123" y="4784942"/>
              <a:chExt cx="9156526" cy="1213427"/>
            </a:xfrm>
          </p:grpSpPr>
          <p:sp>
            <p:nvSpPr>
              <p:cNvPr id="53" name="Cloud Callout 52"/>
              <p:cNvSpPr/>
              <p:nvPr/>
            </p:nvSpPr>
            <p:spPr>
              <a:xfrm>
                <a:off x="1503123" y="4784942"/>
                <a:ext cx="9156526" cy="1213427"/>
              </a:xfrm>
              <a:prstGeom prst="cloudCallout">
                <a:avLst>
                  <a:gd name="adj1" fmla="val 50986"/>
                  <a:gd name="adj2" fmla="val 51145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24561" y="4976156"/>
                <a:ext cx="73837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956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9083" y="1504271"/>
            <a:ext cx="6617185" cy="704442"/>
            <a:chOff x="751488" y="3351671"/>
            <a:chExt cx="6617185" cy="704442"/>
          </a:xfrm>
        </p:grpSpPr>
        <p:grpSp>
          <p:nvGrpSpPr>
            <p:cNvPr id="10" name="Group 9"/>
            <p:cNvGrpSpPr/>
            <p:nvPr/>
          </p:nvGrpSpPr>
          <p:grpSpPr>
            <a:xfrm>
              <a:off x="1379000" y="3351671"/>
              <a:ext cx="5989673" cy="704442"/>
              <a:chOff x="603402" y="3254549"/>
              <a:chExt cx="5847361" cy="704442"/>
            </a:xfrm>
          </p:grpSpPr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603402" y="3367283"/>
                <a:ext cx="584736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/>
            </p:nvGraphicFramePr>
            <p:xfrm>
              <a:off x="2039751" y="3254549"/>
              <a:ext cx="1552005" cy="7044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761669" imgH="393529" progId="">
                      <p:embed/>
                    </p:oleObj>
                  </mc:Choice>
                  <mc:Fallback>
                    <p:oleObj name="Equation" r:id="rId3" imgW="761669" imgH="39352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9751" y="3254549"/>
                            <a:ext cx="1552005" cy="7044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3474617" y="3378788"/>
                <a:ext cx="25464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488" y="3421372"/>
              <a:ext cx="561975" cy="580203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>
          <a:xfrm>
            <a:off x="10839680" y="749436"/>
            <a:ext cx="1306362" cy="117512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5121586" y="1451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889303" y="670699"/>
            <a:ext cx="2517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HỮU TỈ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14990" y="4823723"/>
            <a:ext cx="76925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12956" y="3848042"/>
            <a:ext cx="8703995" cy="1631399"/>
            <a:chOff x="914176" y="4097432"/>
            <a:chExt cx="8703995" cy="1631399"/>
          </a:xfrm>
        </p:grpSpPr>
        <p:grpSp>
          <p:nvGrpSpPr>
            <p:cNvPr id="21" name="Group 20"/>
            <p:cNvGrpSpPr/>
            <p:nvPr/>
          </p:nvGrpSpPr>
          <p:grpSpPr>
            <a:xfrm>
              <a:off x="914176" y="4097432"/>
              <a:ext cx="8703995" cy="1631399"/>
              <a:chOff x="710006" y="5237011"/>
              <a:chExt cx="8703995" cy="1631399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8840618"/>
                  </p:ext>
                </p:extLst>
              </p:nvPr>
            </p:nvGraphicFramePr>
            <p:xfrm>
              <a:off x="6509807" y="5237011"/>
              <a:ext cx="412753" cy="8260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52334" imgH="393529" progId="Equation.DSMT4">
                      <p:embed/>
                    </p:oleObj>
                  </mc:Choice>
                  <mc:Fallback>
                    <p:oleObj name="Equation" r:id="rId7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09807" y="5237011"/>
                            <a:ext cx="412753" cy="8260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889662"/>
                  </p:ext>
                </p:extLst>
              </p:nvPr>
            </p:nvGraphicFramePr>
            <p:xfrm>
              <a:off x="7345228" y="5383902"/>
              <a:ext cx="2068773" cy="4857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926698" imgH="203112" progId="">
                      <p:embed/>
                    </p:oleObj>
                  </mc:Choice>
                  <mc:Fallback>
                    <p:oleObj name="Equation" r:id="rId9" imgW="926698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5228" y="5383902"/>
                            <a:ext cx="2068773" cy="4857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710006" y="5391298"/>
                <a:ext cx="584647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hữu tỉ là số viết được dưới dạng  phân số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6716184" y="5391298"/>
                <a:ext cx="74090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890845" y="5668081"/>
                <a:ext cx="5983574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hợp các số hữu tỉ được kí hiệu là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959020"/>
                </p:ext>
              </p:extLst>
            </p:nvPr>
          </p:nvGraphicFramePr>
          <p:xfrm>
            <a:off x="5943572" y="4953261"/>
            <a:ext cx="602701" cy="350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90335" imgH="215713" progId="Equation.DSMT4">
                    <p:embed/>
                  </p:oleObj>
                </mc:Choice>
                <mc:Fallback>
                  <p:oleObj name="Equation" r:id="rId11" imgW="190335" imgH="21571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572" y="4953261"/>
                          <a:ext cx="602701" cy="3508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1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33" name="图片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34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3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2940"/>
              </p:ext>
            </p:extLst>
          </p:nvPr>
        </p:nvGraphicFramePr>
        <p:xfrm>
          <a:off x="3029310" y="2752360"/>
          <a:ext cx="1009345" cy="73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0" imgH="393480" progId="Equation.DSMT4">
                  <p:embed/>
                </p:oleObj>
              </mc:Choice>
              <mc:Fallback>
                <p:oleObj name="Equation" r:id="rId19" imgW="533160" imgH="39348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10" y="2752360"/>
                        <a:ext cx="1009345" cy="738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32325"/>
              </p:ext>
            </p:extLst>
          </p:nvPr>
        </p:nvGraphicFramePr>
        <p:xfrm>
          <a:off x="4238320" y="2752725"/>
          <a:ext cx="961677" cy="73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7960" imgH="393480" progId="Equation.DSMT4">
                  <p:embed/>
                </p:oleObj>
              </mc:Choice>
              <mc:Fallback>
                <p:oleObj name="Equation" r:id="rId21" imgW="507960" imgH="39348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320" y="2752725"/>
                        <a:ext cx="961677" cy="737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9028"/>
              </p:ext>
            </p:extLst>
          </p:nvPr>
        </p:nvGraphicFramePr>
        <p:xfrm>
          <a:off x="5403240" y="2752725"/>
          <a:ext cx="10572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720" imgH="393480" progId="Equation.DSMT4">
                  <p:embed/>
                </p:oleObj>
              </mc:Choice>
              <mc:Fallback>
                <p:oleObj name="Equation" r:id="rId23" imgW="558720" imgH="3934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240" y="2752725"/>
                        <a:ext cx="1057275" cy="738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8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87"/>
          <p:cNvSpPr>
            <a:spLocks noChangeArrowheads="1"/>
          </p:cNvSpPr>
          <p:nvPr/>
        </p:nvSpPr>
        <p:spPr bwMode="auto">
          <a:xfrm>
            <a:off x="0" y="390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5274" y="229069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704F82-29E0-84B0-6D98-516F104854B7}"/>
              </a:ext>
            </a:extLst>
          </p:cNvPr>
          <p:cNvSpPr/>
          <p:nvPr/>
        </p:nvSpPr>
        <p:spPr>
          <a:xfrm>
            <a:off x="914416" y="3652480"/>
            <a:ext cx="9365669" cy="152770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Box 119"/>
          <p:cNvSpPr txBox="1">
            <a:spLocks noChangeArrowheads="1"/>
          </p:cNvSpPr>
          <p:nvPr/>
        </p:nvSpPr>
        <p:spPr bwMode="auto">
          <a:xfrm>
            <a:off x="760521" y="3597733"/>
            <a:ext cx="71478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87956" y="2858295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;             ;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45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/>
      <p:bldP spid="53" grpId="0" animBg="1"/>
      <p:bldP spid="54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5121586" y="1451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889303" y="855365"/>
            <a:ext cx="2517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HỮU TỈ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14990" y="4823723"/>
            <a:ext cx="76925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12956" y="1243302"/>
            <a:ext cx="8703995" cy="1672964"/>
            <a:chOff x="914176" y="4055867"/>
            <a:chExt cx="8703995" cy="167296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176" y="4055867"/>
              <a:ext cx="8703995" cy="1672964"/>
              <a:chOff x="710006" y="5195446"/>
              <a:chExt cx="8703995" cy="1672964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0302593"/>
                  </p:ext>
                </p:extLst>
              </p:nvPr>
            </p:nvGraphicFramePr>
            <p:xfrm>
              <a:off x="6509807" y="5195446"/>
              <a:ext cx="412753" cy="8260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52334" imgH="393529" progId="Equation.DSMT4">
                      <p:embed/>
                    </p:oleObj>
                  </mc:Choice>
                  <mc:Fallback>
                    <p:oleObj name="Equation" r:id="rId3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09807" y="5195446"/>
                            <a:ext cx="412753" cy="8260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0344255"/>
                  </p:ext>
                </p:extLst>
              </p:nvPr>
            </p:nvGraphicFramePr>
            <p:xfrm>
              <a:off x="7345228" y="5342337"/>
              <a:ext cx="2068773" cy="4857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926698" imgH="203112" progId="">
                      <p:embed/>
                    </p:oleObj>
                  </mc:Choice>
                  <mc:Fallback>
                    <p:oleObj name="Equation" r:id="rId5" imgW="926698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5228" y="5342337"/>
                            <a:ext cx="2068773" cy="4857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710006" y="5391298"/>
                <a:ext cx="584647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hữu tỉ là số viết được dưới dạng  phân số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6716184" y="5391298"/>
                <a:ext cx="74090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890845" y="5668081"/>
                <a:ext cx="5983574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hợp các số hữu tỉ được kí hiệu là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378316"/>
                </p:ext>
              </p:extLst>
            </p:nvPr>
          </p:nvGraphicFramePr>
          <p:xfrm>
            <a:off x="5943572" y="4911696"/>
            <a:ext cx="602701" cy="350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335" imgH="215713" progId="Equation.DSMT4">
                    <p:embed/>
                  </p:oleObj>
                </mc:Choice>
                <mc:Fallback>
                  <p:oleObj name="Equation" r:id="rId7" imgW="190335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572" y="4911696"/>
                          <a:ext cx="602701" cy="3508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9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33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34" name="图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3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sp>
        <p:nvSpPr>
          <p:cNvPr id="37" name="Rectangle 8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87"/>
          <p:cNvSpPr>
            <a:spLocks noChangeArrowheads="1"/>
          </p:cNvSpPr>
          <p:nvPr/>
        </p:nvSpPr>
        <p:spPr bwMode="auto">
          <a:xfrm>
            <a:off x="0" y="390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704F82-29E0-84B0-6D98-516F104854B7}"/>
              </a:ext>
            </a:extLst>
          </p:cNvPr>
          <p:cNvSpPr/>
          <p:nvPr/>
        </p:nvSpPr>
        <p:spPr>
          <a:xfrm>
            <a:off x="914416" y="1313189"/>
            <a:ext cx="9365669" cy="130382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Box 119"/>
          <p:cNvSpPr txBox="1">
            <a:spLocks noChangeArrowheads="1"/>
          </p:cNvSpPr>
          <p:nvPr/>
        </p:nvSpPr>
        <p:spPr bwMode="auto">
          <a:xfrm>
            <a:off x="760521" y="1034558"/>
            <a:ext cx="71478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41" name="Oval 40"/>
          <p:cNvSpPr/>
          <p:nvPr/>
        </p:nvSpPr>
        <p:spPr>
          <a:xfrm>
            <a:off x="10280085" y="2870139"/>
            <a:ext cx="1428072" cy="1230125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 flipH="1">
            <a:off x="179291" y="2580209"/>
            <a:ext cx="2204680" cy="47352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72633" y="2593039"/>
            <a:ext cx="10282774" cy="1002274"/>
            <a:chOff x="1109544" y="2991536"/>
            <a:chExt cx="10282774" cy="1002274"/>
          </a:xfrm>
        </p:grpSpPr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1109544" y="3162813"/>
              <a:ext cx="1028277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Các số       ;      ;          ;           </a:t>
              </a: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  là số hữu tỉ không? Vì sao?</a:t>
              </a:r>
              <a:r>
                <a:rPr lang="nl-NL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endParaRPr lang="nl-NL" sz="2400" dirty="0"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9478964"/>
                </p:ext>
              </p:extLst>
            </p:nvPr>
          </p:nvGraphicFramePr>
          <p:xfrm>
            <a:off x="2219144" y="3189251"/>
            <a:ext cx="40481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40" imgH="177480" progId="Equation.DSMT4">
                    <p:embed/>
                  </p:oleObj>
                </mc:Choice>
                <mc:Fallback>
                  <p:oleObj name="Equation" r:id="rId16" imgW="203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9144" y="3189251"/>
                          <a:ext cx="404813" cy="4222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586169"/>
                </p:ext>
              </p:extLst>
            </p:nvPr>
          </p:nvGraphicFramePr>
          <p:xfrm>
            <a:off x="2840134" y="3231936"/>
            <a:ext cx="426079" cy="403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203040" progId="Equation.DSMT4">
                    <p:embed/>
                  </p:oleObj>
                </mc:Choice>
                <mc:Fallback>
                  <p:oleObj name="Equation" r:id="rId18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134" y="3231936"/>
                          <a:ext cx="426079" cy="4034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9113917"/>
                </p:ext>
              </p:extLst>
            </p:nvPr>
          </p:nvGraphicFramePr>
          <p:xfrm>
            <a:off x="3222003" y="3214942"/>
            <a:ext cx="755548" cy="44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406080" imgH="203040" progId="Equation.DSMT4">
                    <p:embed/>
                  </p:oleObj>
                </mc:Choice>
                <mc:Fallback>
                  <p:oleObj name="Equation" r:id="rId20" imgW="406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003" y="3214942"/>
                          <a:ext cx="755548" cy="4414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745533"/>
                </p:ext>
              </p:extLst>
            </p:nvPr>
          </p:nvGraphicFramePr>
          <p:xfrm>
            <a:off x="4123697" y="2991536"/>
            <a:ext cx="732515" cy="840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41200" imgH="393480" progId="Equation.DSMT4">
                    <p:embed/>
                  </p:oleObj>
                </mc:Choice>
                <mc:Fallback>
                  <p:oleObj name="Equation" r:id="rId22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3697" y="2991536"/>
                          <a:ext cx="732515" cy="8405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698634" y="3410670"/>
            <a:ext cx="8052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Các số đã cho là số hữu tỉ vì mỗi số đều viết dưới dạng phân số.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991" y="309211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43147"/>
              </p:ext>
            </p:extLst>
          </p:nvPr>
        </p:nvGraphicFramePr>
        <p:xfrm>
          <a:off x="2153098" y="3895975"/>
          <a:ext cx="1060676" cy="77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3160" imgH="393480" progId="Equation.DSMT4">
                  <p:embed/>
                </p:oleObj>
              </mc:Choice>
              <mc:Fallback>
                <p:oleObj name="Equation" r:id="rId24" imgW="533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098" y="3895975"/>
                        <a:ext cx="1060676" cy="776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0" y="847725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55292" imgH="393359" progId="Equation.DSMT4">
                  <p:embed/>
                </p:oleObj>
              </mc:Choice>
              <mc:Fallback>
                <p:oleObj name="Equation" r:id="rId26" imgW="355292" imgH="39335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7725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2674"/>
              </p:ext>
            </p:extLst>
          </p:nvPr>
        </p:nvGraphicFramePr>
        <p:xfrm>
          <a:off x="4357373" y="3895975"/>
          <a:ext cx="15843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920" imgH="393480" progId="Equation.DSMT4">
                  <p:embed/>
                </p:oleObj>
              </mc:Choice>
              <mc:Fallback>
                <p:oleObj name="Equation" r:id="rId28" imgW="7999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373" y="3895975"/>
                        <a:ext cx="1584325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79671"/>
              </p:ext>
            </p:extLst>
          </p:nvPr>
        </p:nvGraphicFramePr>
        <p:xfrm>
          <a:off x="6167673" y="3915025"/>
          <a:ext cx="11239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58720" imgH="393480" progId="Equation.DSMT4">
                  <p:embed/>
                </p:oleObj>
              </mc:Choice>
              <mc:Fallback>
                <p:oleObj name="Equation" r:id="rId30" imgW="558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673" y="3915025"/>
                        <a:ext cx="1123950" cy="785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0" y="162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181630"/>
              </p:ext>
            </p:extLst>
          </p:nvPr>
        </p:nvGraphicFramePr>
        <p:xfrm>
          <a:off x="3436930" y="3935365"/>
          <a:ext cx="719453" cy="76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68280" imgH="393480" progId="Equation.DSMT4">
                  <p:embed/>
                </p:oleObj>
              </mc:Choice>
              <mc:Fallback>
                <p:oleObj name="Equation" r:id="rId32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436930" y="3935365"/>
                        <a:ext cx="719453" cy="769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670619" y="4649647"/>
            <a:ext cx="10006137" cy="148303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Mỗi số nguyên là một số hữu tỉ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 phân số bằng nhau là các cách viết khác nhau của cùng một số hữu tỉ.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428" y="4053882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;           ;                       ;</a:t>
            </a:r>
          </a:p>
        </p:txBody>
      </p:sp>
    </p:spTree>
    <p:extLst>
      <p:ext uri="{BB962C8B-B14F-4D97-AF65-F5344CB8AC3E}">
        <p14:creationId xmlns:p14="http://schemas.microsoft.com/office/powerpoint/2010/main" val="28098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build="p"/>
      <p:bldP spid="2" grpId="0"/>
      <p:bldP spid="49" grpId="0"/>
      <p:bldP spid="6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5121586" y="14517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889303" y="855365"/>
            <a:ext cx="2517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HỮU TỈ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14990" y="4823723"/>
            <a:ext cx="76925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12956" y="1243302"/>
            <a:ext cx="8703995" cy="1672964"/>
            <a:chOff x="914176" y="4055867"/>
            <a:chExt cx="8703995" cy="167296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176" y="4055867"/>
              <a:ext cx="8703995" cy="1672964"/>
              <a:chOff x="710006" y="5195446"/>
              <a:chExt cx="8703995" cy="1672964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2292504"/>
                  </p:ext>
                </p:extLst>
              </p:nvPr>
            </p:nvGraphicFramePr>
            <p:xfrm>
              <a:off x="6509807" y="5195446"/>
              <a:ext cx="412753" cy="8260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52334" imgH="393529" progId="Equation.DSMT4">
                      <p:embed/>
                    </p:oleObj>
                  </mc:Choice>
                  <mc:Fallback>
                    <p:oleObj name="Equation" r:id="rId3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09807" y="5195446"/>
                            <a:ext cx="412753" cy="8260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8135562"/>
                  </p:ext>
                </p:extLst>
              </p:nvPr>
            </p:nvGraphicFramePr>
            <p:xfrm>
              <a:off x="7345228" y="5342337"/>
              <a:ext cx="2068773" cy="4857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926698" imgH="203112" progId="">
                      <p:embed/>
                    </p:oleObj>
                  </mc:Choice>
                  <mc:Fallback>
                    <p:oleObj name="Equation" r:id="rId5" imgW="926698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5228" y="5342337"/>
                            <a:ext cx="2068773" cy="4857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710006" y="5391298"/>
                <a:ext cx="584647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hữu tỉ là số viết được dưới dạng  phân số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6716184" y="5391298"/>
                <a:ext cx="74090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890845" y="5668081"/>
                <a:ext cx="5983574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hợp các số hữu tỉ được kí hiệu là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026562"/>
                </p:ext>
              </p:extLst>
            </p:nvPr>
          </p:nvGraphicFramePr>
          <p:xfrm>
            <a:off x="5805022" y="4967116"/>
            <a:ext cx="602701" cy="350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90335" imgH="215713" progId="Equation.DSMT4">
                    <p:embed/>
                  </p:oleObj>
                </mc:Choice>
                <mc:Fallback>
                  <p:oleObj name="Equation" r:id="rId7" imgW="190335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5022" y="4967116"/>
                          <a:ext cx="602701" cy="3508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9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34" y="77429"/>
            <a:ext cx="1180308" cy="440025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33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34" name="图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35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sp>
        <p:nvSpPr>
          <p:cNvPr id="37" name="Rectangle 8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87"/>
          <p:cNvSpPr>
            <a:spLocks noChangeArrowheads="1"/>
          </p:cNvSpPr>
          <p:nvPr/>
        </p:nvSpPr>
        <p:spPr bwMode="auto">
          <a:xfrm>
            <a:off x="0" y="390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704F82-29E0-84B0-6D98-516F104854B7}"/>
              </a:ext>
            </a:extLst>
          </p:cNvPr>
          <p:cNvSpPr/>
          <p:nvPr/>
        </p:nvSpPr>
        <p:spPr>
          <a:xfrm>
            <a:off x="914416" y="1313189"/>
            <a:ext cx="9365669" cy="130382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Box 119"/>
          <p:cNvSpPr txBox="1">
            <a:spLocks noChangeArrowheads="1"/>
          </p:cNvSpPr>
          <p:nvPr/>
        </p:nvSpPr>
        <p:spPr bwMode="auto">
          <a:xfrm>
            <a:off x="760521" y="1034558"/>
            <a:ext cx="71478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sym typeface="Wingdings" pitchFamily="2" charset="2"/>
              </a:rPr>
              <a:t></a:t>
            </a:r>
          </a:p>
        </p:txBody>
      </p:sp>
      <p:sp>
        <p:nvSpPr>
          <p:cNvPr id="41" name="Oval 40"/>
          <p:cNvSpPr/>
          <p:nvPr/>
        </p:nvSpPr>
        <p:spPr>
          <a:xfrm>
            <a:off x="10694946" y="2707619"/>
            <a:ext cx="1428072" cy="1230125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93795" y="3838575"/>
            <a:ext cx="10282774" cy="985148"/>
            <a:chOff x="1109544" y="3008662"/>
            <a:chExt cx="10282774" cy="985148"/>
          </a:xfrm>
        </p:grpSpPr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1109544" y="3162813"/>
              <a:ext cx="1028277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Các số       ;         ;       ;            ;             </a:t>
              </a: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  là số hữu tỉ không? Vì sao?</a:t>
              </a:r>
              <a:r>
                <a:rPr lang="nl-NL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endParaRPr lang="nl-NL" sz="2400" dirty="0">
                <a:latin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689552"/>
                </p:ext>
              </p:extLst>
            </p:nvPr>
          </p:nvGraphicFramePr>
          <p:xfrm>
            <a:off x="2231962" y="3231635"/>
            <a:ext cx="344697" cy="356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90440" imgH="164880" progId="Equation.DSMT4">
                    <p:embed/>
                  </p:oleObj>
                </mc:Choice>
                <mc:Fallback>
                  <p:oleObj name="Equation" r:id="rId16" imgW="1904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962" y="3231635"/>
                          <a:ext cx="344697" cy="3562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5555711"/>
                </p:ext>
              </p:extLst>
            </p:nvPr>
          </p:nvGraphicFramePr>
          <p:xfrm>
            <a:off x="2663762" y="3227447"/>
            <a:ext cx="7794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79360" imgH="164880" progId="Equation.DSMT4">
                    <p:embed/>
                  </p:oleObj>
                </mc:Choice>
                <mc:Fallback>
                  <p:oleObj name="Equation" r:id="rId18" imgW="2793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3762" y="3227447"/>
                          <a:ext cx="779462" cy="3286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220940"/>
                </p:ext>
              </p:extLst>
            </p:nvPr>
          </p:nvGraphicFramePr>
          <p:xfrm>
            <a:off x="3553922" y="3008662"/>
            <a:ext cx="425450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28600" imgH="393480" progId="Equation.DSMT4">
                    <p:embed/>
                  </p:oleObj>
                </mc:Choice>
                <mc:Fallback>
                  <p:oleObj name="Equation" r:id="rId20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922" y="3008662"/>
                          <a:ext cx="425450" cy="854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010975"/>
                </p:ext>
              </p:extLst>
            </p:nvPr>
          </p:nvGraphicFramePr>
          <p:xfrm>
            <a:off x="4159187" y="3221387"/>
            <a:ext cx="874712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30120" imgH="177480" progId="Equation.DSMT4">
                    <p:embed/>
                  </p:oleObj>
                </mc:Choice>
                <mc:Fallback>
                  <p:oleObj name="Equation" r:id="rId22" imgW="330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187" y="3221387"/>
                          <a:ext cx="874712" cy="381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5250650"/>
                </p:ext>
              </p:extLst>
            </p:nvPr>
          </p:nvGraphicFramePr>
          <p:xfrm>
            <a:off x="4998974" y="3192812"/>
            <a:ext cx="1079500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406080" imgH="203040" progId="Equation.DSMT4">
                    <p:embed/>
                  </p:oleObj>
                </mc:Choice>
                <mc:Fallback>
                  <p:oleObj name="Equation" r:id="rId24" imgW="406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8974" y="3192812"/>
                          <a:ext cx="1079500" cy="434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325736" y="4851432"/>
            <a:ext cx="8052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Các số đã cho là số hữu tỉ vì mỗi số đều viết dưới dạng phân số.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6264" y="445434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0" y="847725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55292" imgH="393359" progId="Equation.DSMT4">
                  <p:embed/>
                </p:oleObj>
              </mc:Choice>
              <mc:Fallback>
                <p:oleObj name="Equation" r:id="rId26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7725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0" y="162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87963"/>
              </p:ext>
            </p:extLst>
          </p:nvPr>
        </p:nvGraphicFramePr>
        <p:xfrm>
          <a:off x="2517490" y="5458838"/>
          <a:ext cx="1278659" cy="72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98400" imgH="393480" progId="Equation.DSMT4">
                  <p:embed/>
                </p:oleObj>
              </mc:Choice>
              <mc:Fallback>
                <p:oleObj name="Equation" r:id="rId28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517490" y="5458838"/>
                        <a:ext cx="1278659" cy="72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564829" y="2673130"/>
            <a:ext cx="10006137" cy="95866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Mỗi số nguyên là một số hữu tỉ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 phân số bằng nhau là các cách viết khác nhau của cùng một số hữu tỉ.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8918" y="3631790"/>
            <a:ext cx="660769" cy="75828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3273"/>
              </p:ext>
            </p:extLst>
          </p:nvPr>
        </p:nvGraphicFramePr>
        <p:xfrm>
          <a:off x="1500188" y="5473700"/>
          <a:ext cx="873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07960" imgH="393480" progId="Equation.DSMT4">
                  <p:embed/>
                </p:oleObj>
              </mc:Choice>
              <mc:Fallback>
                <p:oleObj name="Equation" r:id="rId31" imgW="50796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473700"/>
                        <a:ext cx="873125" cy="67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847725"/>
          <a:ext cx="685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85800" imgH="393700" progId="Equation.DSMT4">
                  <p:embed/>
                </p:oleObj>
              </mc:Choice>
              <mc:Fallback>
                <p:oleObj name="Equation" r:id="rId33" imgW="685800" imgH="393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7725"/>
                        <a:ext cx="685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594439"/>
              </p:ext>
            </p:extLst>
          </p:nvPr>
        </p:nvGraphicFramePr>
        <p:xfrm>
          <a:off x="3991989" y="5502313"/>
          <a:ext cx="802822" cy="67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69800" imgH="393480" progId="Equation.DSMT4">
                  <p:embed/>
                </p:oleObj>
              </mc:Choice>
              <mc:Fallback>
                <p:oleObj name="Equation" r:id="rId35" imgW="46980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989" y="5502313"/>
                        <a:ext cx="802822" cy="671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21777"/>
              </p:ext>
            </p:extLst>
          </p:nvPr>
        </p:nvGraphicFramePr>
        <p:xfrm>
          <a:off x="4960348" y="5474603"/>
          <a:ext cx="1294345" cy="70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36280" imgH="393529" progId="Equation.DSMT4">
                  <p:embed/>
                </p:oleObj>
              </mc:Choice>
              <mc:Fallback>
                <p:oleObj name="Equation" r:id="rId37" imgW="736280" imgH="39352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348" y="5474603"/>
                        <a:ext cx="1294345" cy="704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65020"/>
              </p:ext>
            </p:extLst>
          </p:nvPr>
        </p:nvGraphicFramePr>
        <p:xfrm>
          <a:off x="6459328" y="5474603"/>
          <a:ext cx="1376266" cy="70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99753" imgH="393529" progId="Equation.DSMT4">
                  <p:embed/>
                </p:oleObj>
              </mc:Choice>
              <mc:Fallback>
                <p:oleObj name="Equation" r:id="rId39" imgW="799753" imgH="39352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328" y="5474603"/>
                        <a:ext cx="1376266" cy="704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0" y="162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0" y="2447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8788" y="5578822"/>
            <a:ext cx="583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                ;             ;                  ;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3442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9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ounded Rectangle 239"/>
          <p:cNvSpPr/>
          <p:nvPr/>
        </p:nvSpPr>
        <p:spPr>
          <a:xfrm>
            <a:off x="8728511" y="884969"/>
            <a:ext cx="912007" cy="85753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819" y="1693953"/>
            <a:ext cx="11699514" cy="633096"/>
            <a:chOff x="257354" y="2194123"/>
            <a:chExt cx="11699514" cy="633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354" y="2246947"/>
              <a:ext cx="981075" cy="504825"/>
            </a:xfrm>
            <a:prstGeom prst="rect">
              <a:avLst/>
            </a:prstGeom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06692" y="2279839"/>
              <a:ext cx="50586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Tìm hiểu sgk cách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 diễn số hữu tỉ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956307"/>
                </p:ext>
              </p:extLst>
            </p:nvPr>
          </p:nvGraphicFramePr>
          <p:xfrm>
            <a:off x="6090980" y="2194123"/>
            <a:ext cx="539765" cy="633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3112" imgH="393529" progId="">
                    <p:embed/>
                  </p:oleObj>
                </mc:Choice>
                <mc:Fallback>
                  <p:oleObj name="Equation" r:id="rId5" imgW="203112" imgH="393529" progId="">
                    <p:embed/>
                    <p:pic>
                      <p:nvPicPr>
                        <p:cNvPr id="0" name="Picture 4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0980" y="2194123"/>
                          <a:ext cx="539765" cy="6330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73597" y="2296865"/>
              <a:ext cx="53832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 trục số và thực hành biểu diễn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lại.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2332" y="2375848"/>
            <a:ext cx="5262236" cy="542472"/>
            <a:chOff x="485638" y="3278935"/>
            <a:chExt cx="5262236" cy="542472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85638" y="3289316"/>
              <a:ext cx="29819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 biểu diễn số hữu tỉ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681177"/>
                </p:ext>
              </p:extLst>
            </p:nvPr>
          </p:nvGraphicFramePr>
          <p:xfrm>
            <a:off x="3318844" y="3278935"/>
            <a:ext cx="365314" cy="54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112" imgH="393529" progId="">
                    <p:embed/>
                  </p:oleObj>
                </mc:Choice>
                <mc:Fallback>
                  <p:oleObj name="Equation" r:id="rId7" imgW="203112" imgH="393529" progId="">
                    <p:embed/>
                    <p:pic>
                      <p:nvPicPr>
                        <p:cNvPr id="0" name="Picture 4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844" y="3278935"/>
                          <a:ext cx="365314" cy="542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681283" y="3293564"/>
              <a:ext cx="206659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làm như sau: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66930" y="2871174"/>
            <a:ext cx="1115028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Chia đoạn thẳng đơn vị thành mười phần bằng nhau. Lấy một đoạn làm đơn vị mới.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0" y="117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10325262" y="5702791"/>
            <a:ext cx="262437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66930" y="3220804"/>
            <a:ext cx="11386317" cy="1012085"/>
            <a:chOff x="485638" y="4181549"/>
            <a:chExt cx="11386317" cy="1012085"/>
          </a:xfrm>
        </p:grpSpPr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0773577" y="4181549"/>
              <a:ext cx="1098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Điểm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5638" y="4194871"/>
              <a:ext cx="10449268" cy="998763"/>
              <a:chOff x="485638" y="4194871"/>
              <a:chExt cx="10449268" cy="998763"/>
            </a:xfrm>
          </p:grpSpPr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9695328"/>
                  </p:ext>
                </p:extLst>
              </p:nvPr>
            </p:nvGraphicFramePr>
            <p:xfrm>
              <a:off x="3211880" y="4542341"/>
              <a:ext cx="336072" cy="651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03112" imgH="393529" progId="">
                      <p:embed/>
                    </p:oleObj>
                  </mc:Choice>
                  <mc:Fallback>
                    <p:oleObj name="Equation" r:id="rId9" imgW="203112" imgH="393529" progId="">
                      <p:embed/>
                      <p:pic>
                        <p:nvPicPr>
                          <p:cNvPr id="0" name="Picture 4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1880" y="4542341"/>
                            <a:ext cx="336072" cy="6512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721670" y="4617774"/>
                <a:ext cx="354616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biểu diễn số</a:t>
                </a:r>
                <a:r>
                  <a:rPr kumimoji="0" lang="nl-NL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hữu tỉ     .      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85638" y="4194871"/>
                <a:ext cx="10449268" cy="461665"/>
                <a:chOff x="485638" y="4194871"/>
                <a:chExt cx="10449268" cy="461665"/>
              </a:xfrm>
            </p:grpSpPr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55933774"/>
                    </p:ext>
                  </p:extLst>
                </p:nvPr>
              </p:nvGraphicFramePr>
              <p:xfrm>
                <a:off x="10584113" y="4251008"/>
                <a:ext cx="350793" cy="3211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152268" imgH="164957" progId="">
                        <p:embed/>
                      </p:oleObj>
                    </mc:Choice>
                    <mc:Fallback>
                      <p:oleObj name="Equation" r:id="rId11" imgW="152268" imgH="164957" progId="">
                        <p:embed/>
                        <p:pic>
                          <p:nvPicPr>
                            <p:cNvPr id="0" name="Picture 4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84113" y="4251008"/>
                              <a:ext cx="350793" cy="32111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Rectangle 13"/>
                <p:cNvSpPr>
                  <a:spLocks noChangeArrowheads="1"/>
                </p:cNvSpPr>
                <p:nvPr/>
              </p:nvSpPr>
              <p:spPr bwMode="auto">
                <a:xfrm>
                  <a:off x="485638" y="4194871"/>
                  <a:ext cx="10366941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Đi theo chiều dương của trục số, bắt đầu từ điểm </a:t>
                  </a:r>
                  <a:r>
                    <a:rPr kumimoji="0" lang="nl-NL" sz="24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kumimoji="0" lang="nl-NL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lấy    đơn vị mới đến điểm </a:t>
                  </a:r>
                  <a:endPara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56521739"/>
                    </p:ext>
                  </p:extLst>
                </p:nvPr>
              </p:nvGraphicFramePr>
              <p:xfrm>
                <a:off x="7786688" y="4281488"/>
                <a:ext cx="336550" cy="333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126720" imgH="177480" progId="">
                        <p:embed/>
                      </p:oleObj>
                    </mc:Choice>
                    <mc:Fallback>
                      <p:oleObj name="Equation" r:id="rId13" imgW="126720" imgH="177480" progId="">
                        <p:embed/>
                        <p:pic>
                          <p:nvPicPr>
                            <p:cNvPr id="0" name="Picture 4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86688" y="4281488"/>
                              <a:ext cx="336550" cy="3333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01062411"/>
                    </p:ext>
                  </p:extLst>
                </p:nvPr>
              </p:nvGraphicFramePr>
              <p:xfrm>
                <a:off x="6813393" y="4300954"/>
                <a:ext cx="366551" cy="2786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126725" imgH="177415" progId="">
                        <p:embed/>
                      </p:oleObj>
                    </mc:Choice>
                    <mc:Fallback>
                      <p:oleObj name="Equation" r:id="rId15" imgW="126725" imgH="177415" progId="">
                        <p:embed/>
                        <p:pic>
                          <p:nvPicPr>
                            <p:cNvPr id="0" name="Picture 4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13393" y="4300954"/>
                              <a:ext cx="366551" cy="27866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354980"/>
                  </p:ext>
                </p:extLst>
              </p:nvPr>
            </p:nvGraphicFramePr>
            <p:xfrm>
              <a:off x="573266" y="4684666"/>
              <a:ext cx="349250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349038" imgH="320138" progId="">
                      <p:embed/>
                    </p:oleObj>
                  </mc:Choice>
                  <mc:Fallback>
                    <p:oleObj name="Equation" r:id="rId17" imgW="349038" imgH="320138" progId="">
                      <p:embed/>
                      <p:pic>
                        <p:nvPicPr>
                          <p:cNvPr id="0" name="Picture 4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3266" y="4684666"/>
                            <a:ext cx="349250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7" name="Group 46"/>
          <p:cNvGrpSpPr/>
          <p:nvPr/>
        </p:nvGrpSpPr>
        <p:grpSpPr>
          <a:xfrm>
            <a:off x="228950" y="5646788"/>
            <a:ext cx="10657984" cy="794159"/>
            <a:chOff x="46070" y="5372468"/>
            <a:chExt cx="10657984" cy="794159"/>
          </a:xfrm>
        </p:grpSpPr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0818177"/>
                </p:ext>
              </p:extLst>
            </p:nvPr>
          </p:nvGraphicFramePr>
          <p:xfrm>
            <a:off x="2015850" y="5372468"/>
            <a:ext cx="992865" cy="736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533160" imgH="393480" progId="Equation.DSMT4">
                    <p:embed/>
                  </p:oleObj>
                </mc:Choice>
                <mc:Fallback>
                  <p:oleObj name="Equation" r:id="rId19" imgW="533160" imgH="393480" progId="Equation.DSMT4">
                    <p:embed/>
                    <p:pic>
                      <p:nvPicPr>
                        <p:cNvPr id="0" name="Picture 4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850" y="5372468"/>
                          <a:ext cx="992865" cy="7360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898605"/>
                </p:ext>
              </p:extLst>
            </p:nvPr>
          </p:nvGraphicFramePr>
          <p:xfrm>
            <a:off x="10256242" y="5394725"/>
            <a:ext cx="447812" cy="771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28501" imgH="393529" progId="">
                    <p:embed/>
                  </p:oleObj>
                </mc:Choice>
                <mc:Fallback>
                  <p:oleObj name="Equation" r:id="rId21" imgW="228501" imgH="393529" progId="">
                    <p:embed/>
                    <p:pic>
                      <p:nvPicPr>
                        <p:cNvPr id="0" name="Picture 4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6242" y="5394725"/>
                          <a:ext cx="447812" cy="7719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46070" y="5484269"/>
              <a:ext cx="19896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kumimoji="0" 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079903" y="5471958"/>
              <a:ext cx="14734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6006914" y="5485584"/>
              <a:ext cx="45272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cũng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4656186" y="5491192"/>
              <a:ext cx="16450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trục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408133"/>
                </p:ext>
              </p:extLst>
            </p:nvPr>
          </p:nvGraphicFramePr>
          <p:xfrm>
            <a:off x="4409218" y="5567260"/>
            <a:ext cx="34925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349038" imgH="320138" progId="">
                    <p:embed/>
                  </p:oleObj>
                </mc:Choice>
                <mc:Fallback>
                  <p:oleObj name="Equation" r:id="rId23" imgW="349038" imgH="320138" progId="">
                    <p:embed/>
                    <p:pic>
                      <p:nvPicPr>
                        <p:cNvPr id="0" name="Picture 4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218" y="5567260"/>
                          <a:ext cx="349250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408947" y="933372"/>
            <a:ext cx="8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SỐ HỮU TỈ</a:t>
            </a:r>
          </a:p>
        </p:txBody>
      </p:sp>
      <p:sp>
        <p:nvSpPr>
          <p:cNvPr id="6" name="Rectangle 709"/>
          <p:cNvSpPr>
            <a:spLocks noChangeArrowheads="1"/>
          </p:cNvSpPr>
          <p:nvPr/>
        </p:nvSpPr>
        <p:spPr bwMode="auto">
          <a:xfrm>
            <a:off x="7586040" y="1161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280" y="1379789"/>
            <a:ext cx="6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SỐ HỮU TỈ TRÊN TRỤC SỐ </a:t>
            </a:r>
          </a:p>
        </p:txBody>
      </p:sp>
      <p:sp>
        <p:nvSpPr>
          <p:cNvPr id="50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25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图片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52" name="图片 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53" name="图片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54" name="图片 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55" name="图片 1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56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15217" y="4118694"/>
            <a:ext cx="8382000" cy="1274865"/>
            <a:chOff x="565152" y="1336573"/>
            <a:chExt cx="8382000" cy="1274865"/>
          </a:xfrm>
        </p:grpSpPr>
        <p:sp>
          <p:nvSpPr>
            <p:cNvPr id="57" name="Line 29">
              <a:extLst>
                <a:ext uri="{FF2B5EF4-FFF2-40B4-BE49-F238E27FC236}">
                  <a16:creationId xmlns:a16="http://schemas.microsoft.com/office/drawing/2014/main" id="{66482FA1-B97D-42C6-AF9A-666085B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2" y="1876425"/>
              <a:ext cx="8382000" cy="1588"/>
            </a:xfrm>
            <a:prstGeom prst="line">
              <a:avLst/>
            </a:prstGeom>
            <a:noFill/>
            <a:ln w="38100" cap="rnd">
              <a:solidFill>
                <a:srgbClr val="0000FF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0">
              <a:extLst>
                <a:ext uri="{FF2B5EF4-FFF2-40B4-BE49-F238E27FC236}">
                  <a16:creationId xmlns:a16="http://schemas.microsoft.com/office/drawing/2014/main" id="{2B0C2B05-9CFB-4461-A65D-E39A2309F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26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1">
              <a:extLst>
                <a:ext uri="{FF2B5EF4-FFF2-40B4-BE49-F238E27FC236}">
                  <a16:creationId xmlns:a16="http://schemas.microsoft.com/office/drawing/2014/main" id="{8583C49B-B089-4554-8F59-BCC19A69B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737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id="{10A0A729-1824-4F05-A521-E0F2FB7D3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490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82010B65-FEE2-47EC-80FE-89453FEDD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071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91507716-14F3-4BE1-91C7-91DEF470E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682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B689378F-050A-4453-AAC3-12D0D328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940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13EA6451-E340-43E5-A37D-7A1A72926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516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7">
              <a:extLst>
                <a:ext uri="{FF2B5EF4-FFF2-40B4-BE49-F238E27FC236}">
                  <a16:creationId xmlns:a16="http://schemas.microsoft.com/office/drawing/2014/main" id="{C404252E-4B81-4A8E-96D1-53B90C6E4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9127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F8FC539E-EE67-4761-AFB8-A1F91E12A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6915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9">
              <a:extLst>
                <a:ext uri="{FF2B5EF4-FFF2-40B4-BE49-F238E27FC236}">
                  <a16:creationId xmlns:a16="http://schemas.microsoft.com/office/drawing/2014/main" id="{D871CC92-C44F-4B67-AFE3-A565B15DE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3027" y="18288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1">
              <a:extLst>
                <a:ext uri="{FF2B5EF4-FFF2-40B4-BE49-F238E27FC236}">
                  <a16:creationId xmlns:a16="http://schemas.microsoft.com/office/drawing/2014/main" id="{EE5E61EA-A404-4B53-A563-B8A0F4B4E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40" y="1841500"/>
              <a:ext cx="1588" cy="825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72454" y="1905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280" y="196047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2598436"/>
                </p:ext>
              </p:extLst>
            </p:nvPr>
          </p:nvGraphicFramePr>
          <p:xfrm>
            <a:off x="5584825" y="1905000"/>
            <a:ext cx="363538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203040" imgH="393480" progId="Equation.DSMT4">
                    <p:embed/>
                  </p:oleObj>
                </mc:Choice>
                <mc:Fallback>
                  <p:oleObj name="Equation" r:id="rId31" imgW="2030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5584825" y="1905000"/>
                          <a:ext cx="363538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Box 71"/>
            <p:cNvSpPr txBox="1"/>
            <p:nvPr/>
          </p:nvSpPr>
          <p:spPr>
            <a:xfrm>
              <a:off x="5526180" y="133657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3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839979" y="5793726"/>
            <a:ext cx="1555054" cy="1343204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403" y="848046"/>
            <a:ext cx="8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SỐ HỮU TỈ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16832" y="3699922"/>
            <a:ext cx="3826149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78985" y="1880295"/>
            <a:ext cx="6302696" cy="987711"/>
            <a:chOff x="717403" y="3699922"/>
            <a:chExt cx="6302696" cy="987711"/>
          </a:xfrm>
        </p:grpSpPr>
        <p:sp>
          <p:nvSpPr>
            <p:cNvPr id="20" name="TextBox 19"/>
            <p:cNvSpPr txBox="1"/>
            <p:nvPr/>
          </p:nvSpPr>
          <p:spPr>
            <a:xfrm>
              <a:off x="717403" y="3856636"/>
              <a:ext cx="6302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1356578"/>
                </p:ext>
              </p:extLst>
            </p:nvPr>
          </p:nvGraphicFramePr>
          <p:xfrm>
            <a:off x="4216832" y="3699922"/>
            <a:ext cx="717403" cy="83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8600" imgH="393480" progId="Equation.DSMT4">
                    <p:embed/>
                  </p:oleObj>
                </mc:Choice>
                <mc:Fallback>
                  <p:oleObj name="Equation" r:id="rId10" imgW="228600" imgH="393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832" y="3699922"/>
                          <a:ext cx="717403" cy="833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0" y="43331"/>
            <a:ext cx="367310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7403" y="1182630"/>
            <a:ext cx="735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SỐ HỮU TỈ TRÊN TRỤC SỐ </a:t>
            </a:r>
          </a:p>
        </p:txBody>
      </p:sp>
      <p:sp>
        <p:nvSpPr>
          <p:cNvPr id="30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987624" y="832415"/>
            <a:ext cx="4192877" cy="2202873"/>
          </a:xfrm>
          <a:prstGeom prst="cloudCallout">
            <a:avLst>
              <a:gd name="adj1" fmla="val 46244"/>
              <a:gd name="adj2" fmla="val 788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sgk và thực hiện lại Ví dụ 2, 3.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12332" y="2943800"/>
            <a:ext cx="6851388" cy="691754"/>
            <a:chOff x="485638" y="3209557"/>
            <a:chExt cx="6851388" cy="691754"/>
          </a:xfrm>
        </p:grpSpPr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85638" y="3289316"/>
              <a:ext cx="29819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 biểu diễn số hữu tỉ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166032"/>
                </p:ext>
              </p:extLst>
            </p:nvPr>
          </p:nvGraphicFramePr>
          <p:xfrm>
            <a:off x="3295955" y="3209557"/>
            <a:ext cx="525895" cy="69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28600" imgH="393480" progId="Equation.DSMT4">
                    <p:embed/>
                  </p:oleObj>
                </mc:Choice>
                <mc:Fallback>
                  <p:oleObj name="Equation" r:id="rId12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955" y="3209557"/>
                          <a:ext cx="525895" cy="6917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3810098" y="3289315"/>
              <a:ext cx="35269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rên</a:t>
              </a: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trục số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làm như sau: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26889" y="3511589"/>
            <a:ext cx="1115028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Chia đoạn thẳng đơn vị thành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phần bằng nhau. Lấy một đoạn làm đơn vị mới.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99424" y="3913554"/>
            <a:ext cx="11655983" cy="998037"/>
            <a:chOff x="197693" y="4181549"/>
            <a:chExt cx="10095322" cy="998037"/>
          </a:xfrm>
        </p:grpSpPr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8395332"/>
                </p:ext>
              </p:extLst>
            </p:nvPr>
          </p:nvGraphicFramePr>
          <p:xfrm>
            <a:off x="4110747" y="4527124"/>
            <a:ext cx="377825" cy="65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28600" imgH="393480" progId="Equation.DSMT4">
                    <p:embed/>
                  </p:oleObj>
                </mc:Choice>
                <mc:Fallback>
                  <p:oleObj name="Equation" r:id="rId14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0747" y="4527124"/>
                          <a:ext cx="377825" cy="652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469455" y="4560083"/>
              <a:ext cx="51083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      Điểm B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 diễn số</a:t>
              </a: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hữu tỉ        .      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97693" y="4181549"/>
              <a:ext cx="1009532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Đi theo chiều ngược</a:t>
              </a: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với chiều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dương của trục số, bắt đầu từ điểm 0 ta lấy 2 đơn</a:t>
              </a: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vị mới đến điểm B.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2634" name="Picture 1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021047"/>
            <a:ext cx="85534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038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077342" y="5212859"/>
            <a:ext cx="1555054" cy="1343204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7403" y="848046"/>
            <a:ext cx="8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SỐ HỮU TỈ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16832" y="3699922"/>
            <a:ext cx="3826149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0" y="43331"/>
            <a:ext cx="367310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09078" y="1644295"/>
            <a:ext cx="6597797" cy="830997"/>
            <a:chOff x="389827" y="3840511"/>
            <a:chExt cx="6597797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89827" y="3840511"/>
              <a:ext cx="65977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586815"/>
                </p:ext>
              </p:extLst>
            </p:nvPr>
          </p:nvGraphicFramePr>
          <p:xfrm>
            <a:off x="4142513" y="3933133"/>
            <a:ext cx="350512" cy="380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28600" imgH="203040" progId="Equation.DSMT4">
                    <p:embed/>
                  </p:oleObj>
                </mc:Choice>
                <mc:Fallback>
                  <p:oleObj name="Equation" r:id="rId10" imgW="2286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2513" y="3933133"/>
                          <a:ext cx="350512" cy="380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717403" y="1182630"/>
            <a:ext cx="735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SỐ HỮU TỈ TRÊN TRỤC SỐ </a:t>
            </a:r>
          </a:p>
        </p:txBody>
      </p:sp>
      <p:sp>
        <p:nvSpPr>
          <p:cNvPr id="30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24328" y="2133434"/>
            <a:ext cx="7505491" cy="465746"/>
            <a:chOff x="485638" y="3289316"/>
            <a:chExt cx="6530575" cy="465746"/>
          </a:xfrm>
        </p:grpSpPr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85638" y="3289316"/>
              <a:ext cx="29819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 biểu diễn số hữu tỉ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76222"/>
                </p:ext>
              </p:extLst>
            </p:nvPr>
          </p:nvGraphicFramePr>
          <p:xfrm>
            <a:off x="3001431" y="3375309"/>
            <a:ext cx="545523" cy="37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28600" imgH="203040" progId="Equation.DSMT4">
                    <p:embed/>
                  </p:oleObj>
                </mc:Choice>
                <mc:Fallback>
                  <p:oleObj name="Equation" r:id="rId12" imgW="2286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431" y="3375309"/>
                          <a:ext cx="545523" cy="3728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3412341" y="3293397"/>
              <a:ext cx="36038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trên</a:t>
              </a:r>
              <a:r>
                <a:rPr kumimoji="0" lang="nl-NL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trục số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làm như sau: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66930" y="3314534"/>
            <a:ext cx="1115028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Chia đoạn thẳng đơn vị thành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phần bằng nhau. Lấy một đoạn làm đơn vị mới.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66930" y="3664164"/>
            <a:ext cx="11386317" cy="897890"/>
            <a:chOff x="485638" y="4181549"/>
            <a:chExt cx="11386317" cy="897890"/>
          </a:xfrm>
        </p:grpSpPr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0773577" y="4181549"/>
              <a:ext cx="1098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Điểm </a:t>
              </a:r>
              <a:endPara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85638" y="4194871"/>
              <a:ext cx="10448733" cy="884568"/>
              <a:chOff x="485638" y="4194871"/>
              <a:chExt cx="10448733" cy="884568"/>
            </a:xfrm>
          </p:grpSpPr>
          <p:graphicFrame>
            <p:nvGraphicFramePr>
              <p:cNvPr id="42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4545309"/>
                  </p:ext>
                </p:extLst>
              </p:nvPr>
            </p:nvGraphicFramePr>
            <p:xfrm>
              <a:off x="3491149" y="4713477"/>
              <a:ext cx="379412" cy="338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28600" imgH="203040" progId="Equation.DSMT4">
                      <p:embed/>
                    </p:oleObj>
                  </mc:Choice>
                  <mc:Fallback>
                    <p:oleObj name="Equation" r:id="rId14" imgW="22860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1149" y="4713477"/>
                            <a:ext cx="379412" cy="338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984915" y="4617774"/>
                <a:ext cx="313172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biểu diễn số</a:t>
                </a:r>
                <a:r>
                  <a:rPr kumimoji="0" lang="nl-NL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hữu tỉ     .      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485638" y="4194871"/>
                <a:ext cx="10448733" cy="461665"/>
                <a:chOff x="485638" y="4194871"/>
                <a:chExt cx="10448733" cy="461665"/>
              </a:xfrm>
            </p:grpSpPr>
            <p:graphicFrame>
              <p:nvGraphicFramePr>
                <p:cNvPr id="46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19139696"/>
                    </p:ext>
                  </p:extLst>
                </p:nvPr>
              </p:nvGraphicFramePr>
              <p:xfrm>
                <a:off x="10583533" y="4240073"/>
                <a:ext cx="350838" cy="344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6" imgW="152280" imgH="177480" progId="Equation.DSMT4">
                        <p:embed/>
                      </p:oleObj>
                    </mc:Choice>
                    <mc:Fallback>
                      <p:oleObj name="Equation" r:id="rId16" imgW="15228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83533" y="4240073"/>
                              <a:ext cx="350838" cy="3444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>
                  <a:off x="485638" y="4194871"/>
                  <a:ext cx="10366941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NL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Đi theo chiều dương của trục số, bắt đầu từ điểm </a:t>
                  </a:r>
                  <a:r>
                    <a:rPr kumimoji="0" lang="nl-NL" sz="24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kumimoji="0" lang="nl-NL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lấy    đơn vị mới đến điểm </a:t>
                  </a:r>
                  <a:endPara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aphicFrame>
              <p:nvGraphicFramePr>
                <p:cNvPr id="48" name="Object 4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9495481"/>
                    </p:ext>
                  </p:extLst>
                </p:nvPr>
              </p:nvGraphicFramePr>
              <p:xfrm>
                <a:off x="7786688" y="4281488"/>
                <a:ext cx="336550" cy="3333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126720" imgH="177480" progId="">
                        <p:embed/>
                      </p:oleObj>
                    </mc:Choice>
                    <mc:Fallback>
                      <p:oleObj name="Equation" r:id="rId18" imgW="126720" imgH="17748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86688" y="4281488"/>
                              <a:ext cx="336550" cy="3333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9" name="Object 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70625980"/>
                    </p:ext>
                  </p:extLst>
                </p:nvPr>
              </p:nvGraphicFramePr>
              <p:xfrm>
                <a:off x="6730263" y="4272728"/>
                <a:ext cx="476578" cy="3623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0" imgW="126725" imgH="177415" progId="">
                        <p:embed/>
                      </p:oleObj>
                    </mc:Choice>
                    <mc:Fallback>
                      <p:oleObj name="Equation" r:id="rId20" imgW="126725" imgH="177415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30263" y="4272728"/>
                              <a:ext cx="476578" cy="36231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5681990"/>
                  </p:ext>
                </p:extLst>
              </p:nvPr>
            </p:nvGraphicFramePr>
            <p:xfrm>
              <a:off x="736126" y="4617461"/>
              <a:ext cx="316152" cy="3688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52280" imgH="177480" progId="Equation.DSMT4">
                      <p:embed/>
                    </p:oleObj>
                  </mc:Choice>
                  <mc:Fallback>
                    <p:oleObj name="Equation" r:id="rId22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6126" y="4617461"/>
                            <a:ext cx="316152" cy="36884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TextBox 1"/>
          <p:cNvSpPr txBox="1"/>
          <p:nvPr/>
        </p:nvSpPr>
        <p:spPr>
          <a:xfrm>
            <a:off x="581282" y="2799753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Viết 1,4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dưới dạng phân số tối giản: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251801"/>
              </p:ext>
            </p:extLst>
          </p:nvPr>
        </p:nvGraphicFramePr>
        <p:xfrm>
          <a:off x="5341499" y="2638834"/>
          <a:ext cx="1591470" cy="7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87320" imgH="393480" progId="Equation.DSMT4">
                  <p:embed/>
                </p:oleObj>
              </mc:Choice>
              <mc:Fallback>
                <p:oleObj name="Equation" r:id="rId2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41499" y="2638834"/>
                        <a:ext cx="1591470" cy="79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96" name="Picture 10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4" y="4799093"/>
            <a:ext cx="85534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838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9400120" y="1573193"/>
            <a:ext cx="1704768" cy="1351036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0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8636" y="1426854"/>
            <a:ext cx="5797552" cy="736470"/>
            <a:chOff x="631060" y="2754468"/>
            <a:chExt cx="5617340" cy="7364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060" y="2754468"/>
              <a:ext cx="685800" cy="7239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498382" y="3029273"/>
              <a:ext cx="4750018" cy="461665"/>
              <a:chOff x="1268708" y="4828848"/>
              <a:chExt cx="4750018" cy="461665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268708" y="4828848"/>
                <a:ext cx="475001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NL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iểu diễn số hữu tỉ          trên</a:t>
                </a:r>
                <a:r>
                  <a:rPr kumimoji="0" lang="nl-NL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trục số.</a:t>
                </a:r>
                <a:r>
                  <a:rPr kumimoji="0" lang="nl-N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0910078"/>
                  </p:ext>
                </p:extLst>
              </p:nvPr>
            </p:nvGraphicFramePr>
            <p:xfrm>
              <a:off x="3600730" y="4845334"/>
              <a:ext cx="701959" cy="4437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30057" imgH="203112" progId="">
                      <p:embed/>
                    </p:oleObj>
                  </mc:Choice>
                  <mc:Fallback>
                    <p:oleObj name="Equation" r:id="rId5" imgW="330057" imgH="203112" progId="">
                      <p:embed/>
                      <p:pic>
                        <p:nvPicPr>
                          <p:cNvPr id="0" name="Picture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730" y="4845334"/>
                            <a:ext cx="701959" cy="44379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52400" y="35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75"/>
          <p:cNvSpPr>
            <a:spLocks noChangeArrowheads="1"/>
          </p:cNvSpPr>
          <p:nvPr/>
        </p:nvSpPr>
        <p:spPr bwMode="auto">
          <a:xfrm flipV="1">
            <a:off x="50458117" y="888634"/>
            <a:ext cx="60830528" cy="13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1625" y="819246"/>
            <a:ext cx="358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SỐ HỮU TỈ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708" y="1250251"/>
            <a:ext cx="6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SỐ HỮU TỈ TRÊN TRỤC SỐ </a:t>
            </a:r>
          </a:p>
        </p:txBody>
      </p:sp>
      <p:sp>
        <p:nvSpPr>
          <p:cNvPr id="28" name="矩形 3"/>
          <p:cNvSpPr/>
          <p:nvPr/>
        </p:nvSpPr>
        <p:spPr>
          <a:xfrm>
            <a:off x="0" y="-213626"/>
            <a:ext cx="12192000" cy="1022137"/>
          </a:xfrm>
          <a:prstGeom prst="rect">
            <a:avLst/>
          </a:prstGeom>
          <a:blipFill>
            <a:blip r:embed="rId7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121278"/>
            <a:ext cx="1180308" cy="440025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33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3" y="-213626"/>
            <a:ext cx="702097" cy="1105620"/>
          </a:xfrm>
          <a:prstGeom prst="rect">
            <a:avLst/>
          </a:prstGeom>
        </p:spPr>
      </p:pic>
      <p:pic>
        <p:nvPicPr>
          <p:cNvPr id="35" name="图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06" y="-110064"/>
            <a:ext cx="675801" cy="1063241"/>
          </a:xfrm>
          <a:prstGeom prst="rect">
            <a:avLst/>
          </a:prstGeom>
        </p:spPr>
      </p:pic>
      <p:sp>
        <p:nvSpPr>
          <p:cNvPr id="36" name="Hộp Văn bản 3">
            <a:extLst>
              <a:ext uri="{FF2B5EF4-FFF2-40B4-BE49-F238E27FC236}">
                <a16:creationId xmlns:a16="http://schemas.microsoft.com/office/drawing/2014/main" id="{77CA8EDA-83D9-4025-B12A-8B86509280F0}"/>
              </a:ext>
            </a:extLst>
          </p:cNvPr>
          <p:cNvSpPr txBox="1"/>
          <p:nvPr/>
        </p:nvSpPr>
        <p:spPr>
          <a:xfrm>
            <a:off x="3281571" y="196630"/>
            <a:ext cx="68196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TẬP HỢP Q CÁC SỐ HỮU TỈ </a:t>
            </a:r>
          </a:p>
        </p:txBody>
      </p:sp>
    </p:spTree>
    <p:extLst>
      <p:ext uri="{BB962C8B-B14F-4D97-AF65-F5344CB8AC3E}">
        <p14:creationId xmlns:p14="http://schemas.microsoft.com/office/powerpoint/2010/main" val="3360855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1005</Words>
  <Application>Microsoft Office PowerPoint</Application>
  <PresentationFormat>Widescreen</PresentationFormat>
  <Paragraphs>160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Agency FB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Vân Anh</cp:lastModifiedBy>
  <cp:revision>153</cp:revision>
  <dcterms:created xsi:type="dcterms:W3CDTF">2022-06-27T07:57:03Z</dcterms:created>
  <dcterms:modified xsi:type="dcterms:W3CDTF">2023-05-31T07:56:12Z</dcterms:modified>
</cp:coreProperties>
</file>