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d14a4c70d1da433d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0" r:id="rId3"/>
  </p:sldMasterIdLst>
  <p:notesMasterIdLst>
    <p:notesMasterId r:id="rId15"/>
  </p:notesMasterIdLst>
  <p:sldIdLst>
    <p:sldId id="500" r:id="rId4"/>
    <p:sldId id="383" r:id="rId5"/>
    <p:sldId id="311" r:id="rId6"/>
    <p:sldId id="502" r:id="rId7"/>
    <p:sldId id="312" r:id="rId8"/>
    <p:sldId id="385" r:id="rId9"/>
    <p:sldId id="397" r:id="rId10"/>
    <p:sldId id="503" r:id="rId11"/>
    <p:sldId id="389" r:id="rId12"/>
    <p:sldId id="390" r:id="rId13"/>
    <p:sldId id="5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31" clrIdx="0">
    <p:extLst>
      <p:ext uri="{19B8F6BF-5375-455C-9EA6-DF929625EA0E}">
        <p15:presenceInfo xmlns:p15="http://schemas.microsoft.com/office/powerpoint/2012/main" userId="af5733f6af535a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C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13T16:14:22.280" idx="19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1B662-9953-477F-B321-DBA0A0366A37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41EBC-40A7-4437-BB0D-EF3062DFB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5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Sau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chiếu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đề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,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đồng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hồ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đồng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hồ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chạy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đếm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28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1EBC-40A7-4437-BB0D-EF3062DFB9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63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Sau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chiếu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đề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,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đồng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hồ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đồng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hồ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chạy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đếm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giờ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280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1EBC-40A7-4437-BB0D-EF3062DFB9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75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Sau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chiếu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đề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,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đồng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hồ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đồng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hồ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chạy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đếm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giờ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1EBC-40A7-4437-BB0D-EF3062DFB9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91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857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Sau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chiếu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đề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,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đồng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hồ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đồng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hồ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chạy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đếm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giờ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1EBC-40A7-4437-BB0D-EF3062DFB9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13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87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Bấm &amp; sửa kiểu phụ đề của Bản chính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C6F7-45AE-479B-B9D3-473A089947D0}" type="datetimeFigureOut">
              <a:rPr lang="vi-VN" smtClean="0"/>
              <a:t>31/05/2023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170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C6F7-45AE-479B-B9D3-473A089947D0}" type="datetimeFigureOut">
              <a:rPr lang="vi-VN" smtClean="0"/>
              <a:t>31/05/2023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21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C6F7-45AE-479B-B9D3-473A089947D0}" type="datetimeFigureOut">
              <a:rPr lang="vi-VN" smtClean="0"/>
              <a:t>31/05/2023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674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142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10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3791744" y="502830"/>
            <a:ext cx="4608512" cy="4620329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72131" y="5106393"/>
            <a:ext cx="4608512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71933" y="5925277"/>
            <a:ext cx="4608512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19618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52314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22029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51424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89508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6311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02681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911424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3561843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621226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886268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59395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9445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695733" y="1873019"/>
            <a:ext cx="8496267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0385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C6F7-45AE-479B-B9D3-473A089947D0}" type="datetimeFigureOut">
              <a:rPr lang="vi-VN" smtClean="0"/>
              <a:t>31/05/2023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3565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4079776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112000" y="3930000"/>
            <a:ext cx="4080000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8109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04523" y="0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360363" y="2564904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2736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57145" y="1700808"/>
            <a:ext cx="3264727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452723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947939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69947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8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6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10208" y="1832542"/>
            <a:ext cx="3600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427952" y="1832542"/>
            <a:ext cx="3648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082806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3796148" y="1572993"/>
            <a:ext cx="4535419" cy="4535419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12746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70635D2-1FD4-42FB-A3A0-B9DFEF7C7F90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56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64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72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26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C6F7-45AE-479B-B9D3-473A089947D0}" type="datetimeFigureOut">
              <a:rPr lang="vi-VN" smtClean="0"/>
              <a:t>31/05/2023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9339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8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432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73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573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041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52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12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56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94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C6F7-45AE-479B-B9D3-473A089947D0}" type="datetimeFigureOut">
              <a:rPr lang="vi-VN" smtClean="0"/>
              <a:t>31/05/2023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90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C6F7-45AE-479B-B9D3-473A089947D0}" type="datetimeFigureOut">
              <a:rPr lang="vi-VN" smtClean="0"/>
              <a:t>31/05/2023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628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C6F7-45AE-479B-B9D3-473A089947D0}" type="datetimeFigureOut">
              <a:rPr lang="vi-VN" smtClean="0"/>
              <a:t>31/05/2023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75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C6F7-45AE-479B-B9D3-473A089947D0}" type="datetimeFigureOut">
              <a:rPr lang="vi-VN" smtClean="0"/>
              <a:t>31/05/2023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287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C6F7-45AE-479B-B9D3-473A089947D0}" type="datetimeFigureOut">
              <a:rPr lang="vi-VN" smtClean="0"/>
              <a:t>31/05/2023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975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C6F7-45AE-479B-B9D3-473A089947D0}" type="datetimeFigureOut">
              <a:rPr lang="vi-VN" smtClean="0"/>
              <a:t>31/05/2023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839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8.jp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EC6F7-45AE-479B-B9D3-473A089947D0}" type="datetimeFigureOut">
              <a:rPr lang="vi-VN" smtClean="0"/>
              <a:t>31/05/2023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060A3-8747-4477-88D7-F4E130D4D6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975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638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4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4.bin"/><Relationship Id="rId3" Type="http://schemas.openxmlformats.org/officeDocument/2006/relationships/image" Target="../media/image9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3.bin"/><Relationship Id="rId5" Type="http://schemas.openxmlformats.org/officeDocument/2006/relationships/hyperlink" Target="HH7%20-%20TIET%20%2017.gsp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13.e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5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62.wmf"/><Relationship Id="rId3" Type="http://schemas.openxmlformats.org/officeDocument/2006/relationships/image" Target="../media/image17.png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47.bin"/><Relationship Id="rId17" Type="http://schemas.openxmlformats.org/officeDocument/2006/relationships/comments" Target="../comments/comment1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5" Type="http://schemas.openxmlformats.org/officeDocument/2006/relationships/image" Target="../media/image63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4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69.wmf"/><Relationship Id="rId18" Type="http://schemas.openxmlformats.org/officeDocument/2006/relationships/oleObject" Target="../embeddings/oleObject56.bin"/><Relationship Id="rId3" Type="http://schemas.openxmlformats.org/officeDocument/2006/relationships/image" Target="../media/image8.jpg"/><Relationship Id="rId21" Type="http://schemas.openxmlformats.org/officeDocument/2006/relationships/image" Target="../media/image73.wmf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71.wmf"/><Relationship Id="rId2" Type="http://schemas.openxmlformats.org/officeDocument/2006/relationships/notesSlide" Target="../notesSlides/notesSlide8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1" Type="http://schemas.openxmlformats.org/officeDocument/2006/relationships/slideLayout" Target="../slideLayouts/slideLayout33.x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68.emf"/><Relationship Id="rId5" Type="http://schemas.openxmlformats.org/officeDocument/2006/relationships/image" Target="../media/image65.wmf"/><Relationship Id="rId15" Type="http://schemas.openxmlformats.org/officeDocument/2006/relationships/image" Target="../media/image70.wmf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72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54.bin"/><Relationship Id="rId22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2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7.png"/><Relationship Id="rId7" Type="http://schemas.openxmlformats.org/officeDocument/2006/relationships/image" Target="../media/image24.wmf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8.jpg"/><Relationship Id="rId7" Type="http://schemas.openxmlformats.org/officeDocument/2006/relationships/image" Target="../media/image29.wmf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1.wmf"/><Relationship Id="rId5" Type="http://schemas.openxmlformats.org/officeDocument/2006/relationships/image" Target="../media/image28.e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8.wmf"/><Relationship Id="rId18" Type="http://schemas.openxmlformats.org/officeDocument/2006/relationships/oleObject" Target="../embeddings/oleObject27.bin"/><Relationship Id="rId26" Type="http://schemas.openxmlformats.org/officeDocument/2006/relationships/image" Target="../media/image44.png"/><Relationship Id="rId3" Type="http://schemas.openxmlformats.org/officeDocument/2006/relationships/image" Target="../media/image17.png"/><Relationship Id="rId21" Type="http://schemas.openxmlformats.org/officeDocument/2006/relationships/image" Target="../media/image41.emf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39.wmf"/><Relationship Id="rId25" Type="http://schemas.openxmlformats.org/officeDocument/2006/relationships/image" Target="../media/image43.emf"/><Relationship Id="rId2" Type="http://schemas.openxmlformats.org/officeDocument/2006/relationships/notesSlide" Target="../notesSlides/notesSlide5.xml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7.wmf"/><Relationship Id="rId24" Type="http://schemas.openxmlformats.org/officeDocument/2006/relationships/oleObject" Target="../embeddings/oleObject30.bin"/><Relationship Id="rId5" Type="http://schemas.openxmlformats.org/officeDocument/2006/relationships/image" Target="../media/image34.wmf"/><Relationship Id="rId15" Type="http://schemas.openxmlformats.org/officeDocument/2006/relationships/oleObject" Target="../embeddings/oleObject25.bin"/><Relationship Id="rId23" Type="http://schemas.openxmlformats.org/officeDocument/2006/relationships/image" Target="../media/image42.e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40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9.bin"/><Relationship Id="rId27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52.emf"/><Relationship Id="rId3" Type="http://schemas.openxmlformats.org/officeDocument/2006/relationships/image" Target="../media/image8.jpg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9.emf"/><Relationship Id="rId17" Type="http://schemas.openxmlformats.org/officeDocument/2006/relationships/oleObject" Target="../embeddings/oleObject37.bin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1.emf"/><Relationship Id="rId20" Type="http://schemas.openxmlformats.org/officeDocument/2006/relationships/image" Target="../media/image53.emf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48.wmf"/><Relationship Id="rId19" Type="http://schemas.openxmlformats.org/officeDocument/2006/relationships/oleObject" Target="../embeddings/oleObject38.bin"/><Relationship Id="rId4" Type="http://schemas.openxmlformats.org/officeDocument/2006/relationships/image" Target="../media/image45.png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5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4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27">
            <a:extLst>
              <a:ext uri="{FF2B5EF4-FFF2-40B4-BE49-F238E27FC236}">
                <a16:creationId xmlns:a16="http://schemas.microsoft.com/office/drawing/2014/main" id="{E5D2C7FA-F281-4A0D-8698-6594B676EDD9}"/>
              </a:ext>
            </a:extLst>
          </p:cNvPr>
          <p:cNvGrpSpPr/>
          <p:nvPr/>
        </p:nvGrpSpPr>
        <p:grpSpPr>
          <a:xfrm>
            <a:off x="1181889" y="3414627"/>
            <a:ext cx="10086497" cy="2721854"/>
            <a:chOff x="1181100" y="2257425"/>
            <a:chExt cx="2986087" cy="2035971"/>
          </a:xfrm>
        </p:grpSpPr>
        <p:cxnSp>
          <p:nvCxnSpPr>
            <p:cNvPr id="39" name="Straight Connector 14">
              <a:extLst>
                <a:ext uri="{FF2B5EF4-FFF2-40B4-BE49-F238E27FC236}">
                  <a16:creationId xmlns:a16="http://schemas.microsoft.com/office/drawing/2014/main" id="{B9FE61A4-D416-49BC-8F1C-04256E7BE4D9}"/>
                </a:ext>
              </a:extLst>
            </p:cNvPr>
            <p:cNvCxnSpPr/>
            <p:nvPr/>
          </p:nvCxnSpPr>
          <p:spPr>
            <a:xfrm>
              <a:off x="1181100" y="2257425"/>
              <a:ext cx="2380" cy="2035971"/>
            </a:xfrm>
            <a:prstGeom prst="line">
              <a:avLst/>
            </a:prstGeom>
            <a:ln w="38100" cap="sq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5">
              <a:extLst>
                <a:ext uri="{FF2B5EF4-FFF2-40B4-BE49-F238E27FC236}">
                  <a16:creationId xmlns:a16="http://schemas.microsoft.com/office/drawing/2014/main" id="{D6F8C7BD-134F-434A-BCD1-9403053612FA}"/>
                </a:ext>
              </a:extLst>
            </p:cNvPr>
            <p:cNvCxnSpPr/>
            <p:nvPr/>
          </p:nvCxnSpPr>
          <p:spPr>
            <a:xfrm flipH="1">
              <a:off x="1183480" y="4293396"/>
              <a:ext cx="298370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6">
              <a:extLst>
                <a:ext uri="{FF2B5EF4-FFF2-40B4-BE49-F238E27FC236}">
                  <a16:creationId xmlns:a16="http://schemas.microsoft.com/office/drawing/2014/main" id="{967CCABD-BB16-4C20-874F-BD7FF8BEFFC2}"/>
                </a:ext>
              </a:extLst>
            </p:cNvPr>
            <p:cNvCxnSpPr/>
            <p:nvPr/>
          </p:nvCxnSpPr>
          <p:spPr>
            <a:xfrm>
              <a:off x="4167187" y="2257425"/>
              <a:ext cx="0" cy="2035971"/>
            </a:xfrm>
            <a:prstGeom prst="line">
              <a:avLst/>
            </a:prstGeom>
            <a:ln w="38100" cap="sq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17">
              <a:extLst>
                <a:ext uri="{FF2B5EF4-FFF2-40B4-BE49-F238E27FC236}">
                  <a16:creationId xmlns:a16="http://schemas.microsoft.com/office/drawing/2014/main" id="{0BA523AE-9E7F-4D01-B016-320F5E8B2A4A}"/>
                </a:ext>
              </a:extLst>
            </p:cNvPr>
            <p:cNvCxnSpPr/>
            <p:nvPr/>
          </p:nvCxnSpPr>
          <p:spPr>
            <a:xfrm flipH="1">
              <a:off x="1183481" y="2257425"/>
              <a:ext cx="882253" cy="0"/>
            </a:xfrm>
            <a:prstGeom prst="line">
              <a:avLst/>
            </a:prstGeom>
            <a:ln w="38100" cap="rnd">
              <a:solidFill>
                <a:srgbClr val="FFC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18">
              <a:extLst>
                <a:ext uri="{FF2B5EF4-FFF2-40B4-BE49-F238E27FC236}">
                  <a16:creationId xmlns:a16="http://schemas.microsoft.com/office/drawing/2014/main" id="{2ABB92AD-0C12-438D-AE21-70F39FD462E2}"/>
                </a:ext>
              </a:extLst>
            </p:cNvPr>
            <p:cNvCxnSpPr/>
            <p:nvPr/>
          </p:nvCxnSpPr>
          <p:spPr>
            <a:xfrm flipH="1">
              <a:off x="3284934" y="2257425"/>
              <a:ext cx="882253" cy="0"/>
            </a:xfrm>
            <a:prstGeom prst="line">
              <a:avLst/>
            </a:prstGeom>
            <a:ln w="38100" cap="rnd">
              <a:solidFill>
                <a:srgbClr val="FFC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44">
            <a:extLst>
              <a:ext uri="{FF2B5EF4-FFF2-40B4-BE49-F238E27FC236}">
                <a16:creationId xmlns:a16="http://schemas.microsoft.com/office/drawing/2014/main" id="{69D1751F-4644-460D-A42C-460EFC6C3270}"/>
              </a:ext>
            </a:extLst>
          </p:cNvPr>
          <p:cNvSpPr txBox="1"/>
          <p:nvPr/>
        </p:nvSpPr>
        <p:spPr>
          <a:xfrm>
            <a:off x="4515264" y="3071569"/>
            <a:ext cx="35602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giải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4" name="图片 10">
            <a:extLst>
              <a:ext uri="{FF2B5EF4-FFF2-40B4-BE49-F238E27FC236}">
                <a16:creationId xmlns:a16="http://schemas.microsoft.com/office/drawing/2014/main" id="{62303682-7413-4A2F-A3D2-4092BD0C57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374" y="5550002"/>
            <a:ext cx="1572369" cy="13103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5F2875-EA5A-4A33-A387-92805C07EF7E}"/>
              </a:ext>
            </a:extLst>
          </p:cNvPr>
          <p:cNvSpPr txBox="1"/>
          <p:nvPr/>
        </p:nvSpPr>
        <p:spPr>
          <a:xfrm>
            <a:off x="291303" y="1726309"/>
            <a:ext cx="1146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 ĐỘNG NHÓM (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</p:txBody>
      </p:sp>
      <p:pic>
        <p:nvPicPr>
          <p:cNvPr id="26" name="Picture 2" descr="E:\0000000我图PPT\00001PNG素材\儿童卡通\NJMU.png">
            <a:extLst>
              <a:ext uri="{FF2B5EF4-FFF2-40B4-BE49-F238E27FC236}">
                <a16:creationId xmlns:a16="http://schemas.microsoft.com/office/drawing/2014/main" id="{E74FDF2D-F635-47E7-9226-4C1CEFF4F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1" y="5988240"/>
            <a:ext cx="1067989" cy="89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02418F9-A4A6-2AA7-C6AD-98897DA745D8}"/>
              </a:ext>
            </a:extLst>
          </p:cNvPr>
          <p:cNvSpPr/>
          <p:nvPr/>
        </p:nvSpPr>
        <p:spPr>
          <a:xfrm>
            <a:off x="2475385" y="126111"/>
            <a:ext cx="737235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6. DÃY TỈ SỐ BẰNG NHAU (TIẾT 1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en-US" sz="2800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E8090A16-C9E5-869B-9D75-8C93AB472A3E}"/>
              </a:ext>
            </a:extLst>
          </p:cNvPr>
          <p:cNvSpPr txBox="1">
            <a:spLocks/>
          </p:cNvSpPr>
          <p:nvPr/>
        </p:nvSpPr>
        <p:spPr>
          <a:xfrm>
            <a:off x="1114735" y="2347384"/>
            <a:ext cx="11379200" cy="7589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1947AE4-3668-14EF-EC7D-B688B568FE8B}"/>
              </a:ext>
            </a:extLst>
          </p:cNvPr>
          <p:cNvGrpSpPr/>
          <p:nvPr/>
        </p:nvGrpSpPr>
        <p:grpSpPr>
          <a:xfrm>
            <a:off x="480696" y="2169086"/>
            <a:ext cx="1268078" cy="661474"/>
            <a:chOff x="583542" y="1868805"/>
            <a:chExt cx="1268078" cy="661474"/>
          </a:xfrm>
        </p:grpSpPr>
        <p:pic>
          <p:nvPicPr>
            <p:cNvPr id="35" name="Hình ảnh 56">
              <a:hlinkClick r:id="rId5" action="ppaction://hlinkfile"/>
              <a:extLst>
                <a:ext uri="{FF2B5EF4-FFF2-40B4-BE49-F238E27FC236}">
                  <a16:creationId xmlns:a16="http://schemas.microsoft.com/office/drawing/2014/main" id="{4CB8EA71-C5CC-C6F0-A139-71F64DA85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3542" y="1868805"/>
              <a:ext cx="1268078" cy="661474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F9E8D57-48A1-5DE3-194F-F8B28FE5FA90}"/>
                </a:ext>
              </a:extLst>
            </p:cNvPr>
            <p:cNvSpPr txBox="1"/>
            <p:nvPr/>
          </p:nvSpPr>
          <p:spPr>
            <a:xfrm>
              <a:off x="1242826" y="1876376"/>
              <a:ext cx="340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0C4CCF45-0590-97BF-D271-6117D02804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103124"/>
              </p:ext>
            </p:extLst>
          </p:nvPr>
        </p:nvGraphicFramePr>
        <p:xfrm>
          <a:off x="7854583" y="2167839"/>
          <a:ext cx="154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49080" imgH="838080" progId="Equation.DSMT4">
                  <p:embed/>
                </p:oleObj>
              </mc:Choice>
              <mc:Fallback>
                <p:oleObj name="Equation" r:id="rId7" imgW="1549080" imgH="8380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D1F0FA9-0E55-D718-D517-96190252D4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54583" y="2167839"/>
                        <a:ext cx="1549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0059CC1-FB2A-165C-AED5-4339BDB0DF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831951"/>
              </p:ext>
            </p:extLst>
          </p:nvPr>
        </p:nvGraphicFramePr>
        <p:xfrm>
          <a:off x="2068502" y="4152325"/>
          <a:ext cx="10048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04295" imgH="838200" progId="Equation.DSMT4">
                  <p:embed/>
                </p:oleObj>
              </mc:Choice>
              <mc:Fallback>
                <p:oleObj name="Equation" r:id="rId9" imgW="1004295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68502" y="4152325"/>
                        <a:ext cx="1004887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E985679-563B-DFCA-9F55-D0B049EE25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676614"/>
              </p:ext>
            </p:extLst>
          </p:nvPr>
        </p:nvGraphicFramePr>
        <p:xfrm>
          <a:off x="3951963" y="4149551"/>
          <a:ext cx="13858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85358" imgH="838200" progId="Equation.DSMT4">
                  <p:embed/>
                </p:oleObj>
              </mc:Choice>
              <mc:Fallback>
                <p:oleObj name="Equation" r:id="rId11" imgW="1385358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51963" y="4149551"/>
                        <a:ext cx="1385887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4E3AE1A7-EE04-5602-B360-3BAEA47D7D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310039"/>
              </p:ext>
            </p:extLst>
          </p:nvPr>
        </p:nvGraphicFramePr>
        <p:xfrm>
          <a:off x="6249164" y="4149551"/>
          <a:ext cx="1244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44520" imgH="838080" progId="Equation.DSMT4">
                  <p:embed/>
                </p:oleObj>
              </mc:Choice>
              <mc:Fallback>
                <p:oleObj name="Equation" r:id="rId13" imgW="1244520" imgH="8380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E985679-563B-DFCA-9F55-D0B049EE25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49164" y="4149551"/>
                        <a:ext cx="12446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CEAE5F16-36D2-C27C-1133-412FE30EE160}"/>
              </a:ext>
            </a:extLst>
          </p:cNvPr>
          <p:cNvSpPr txBox="1"/>
          <p:nvPr/>
        </p:nvSpPr>
        <p:spPr>
          <a:xfrm>
            <a:off x="1310279" y="966471"/>
            <a:ext cx="7235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643"/>
            <a:ext cx="1328707" cy="132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7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6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Hình ảnh 24">
            <a:extLst>
              <a:ext uri="{FF2B5EF4-FFF2-40B4-BE49-F238E27FC236}">
                <a16:creationId xmlns:a16="http://schemas.microsoft.com/office/drawing/2014/main" id="{5E7BD5CD-4FC3-4866-8D51-FE64DF63E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77" y="0"/>
            <a:ext cx="12232353" cy="68427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6400" y="279400"/>
            <a:ext cx="11277600" cy="94996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AE5F16-36D2-C27C-1133-412FE30EE160}"/>
              </a:ext>
            </a:extLst>
          </p:cNvPr>
          <p:cNvSpPr txBox="1"/>
          <p:nvPr/>
        </p:nvSpPr>
        <p:spPr>
          <a:xfrm>
            <a:off x="1574336" y="1946261"/>
            <a:ext cx="7871322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70A52A2-DA84-60B9-F529-890606F769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138880"/>
              </p:ext>
            </p:extLst>
          </p:nvPr>
        </p:nvGraphicFramePr>
        <p:xfrm>
          <a:off x="4676443" y="2545348"/>
          <a:ext cx="546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5760" imgH="304560" progId="Equation.DSMT4">
                  <p:embed/>
                </p:oleObj>
              </mc:Choice>
              <mc:Fallback>
                <p:oleObj name="Equation" r:id="rId4" imgW="5457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6443" y="2545348"/>
                        <a:ext cx="5461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8CBECF1-23D6-B56C-3C97-B6B8F6AF65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450160"/>
              </p:ext>
            </p:extLst>
          </p:nvPr>
        </p:nvGraphicFramePr>
        <p:xfrm>
          <a:off x="6045199" y="2261212"/>
          <a:ext cx="901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01440" imgH="838080" progId="Equation.DSMT4">
                  <p:embed/>
                </p:oleObj>
              </mc:Choice>
              <mc:Fallback>
                <p:oleObj name="Equation" r:id="rId6" imgW="9014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45199" y="2261212"/>
                        <a:ext cx="9017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2418F2D-1D67-797C-C632-42CBC55029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536308"/>
              </p:ext>
            </p:extLst>
          </p:nvPr>
        </p:nvGraphicFramePr>
        <p:xfrm>
          <a:off x="7488761" y="2447675"/>
          <a:ext cx="1473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73120" imgH="393480" progId="Equation.DSMT4">
                  <p:embed/>
                </p:oleObj>
              </mc:Choice>
              <mc:Fallback>
                <p:oleObj name="Equation" r:id="rId8" imgW="1473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88761" y="2447675"/>
                        <a:ext cx="14732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09CF1D7-36C9-CDD5-4690-BF8DF934CDCA}"/>
              </a:ext>
            </a:extLst>
          </p:cNvPr>
          <p:cNvSpPr txBox="1"/>
          <p:nvPr/>
        </p:nvSpPr>
        <p:spPr>
          <a:xfrm>
            <a:off x="1590260" y="3530919"/>
            <a:ext cx="9005468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5B0A5BE-F9A2-BBB6-CD06-750D66A312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860610"/>
              </p:ext>
            </p:extLst>
          </p:nvPr>
        </p:nvGraphicFramePr>
        <p:xfrm>
          <a:off x="4565668" y="4142279"/>
          <a:ext cx="767649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38080" imgH="304560" progId="Equation.DSMT4">
                  <p:embed/>
                </p:oleObj>
              </mc:Choice>
              <mc:Fallback>
                <p:oleObj name="Equation" r:id="rId10" imgW="8380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65668" y="4142279"/>
                        <a:ext cx="767649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CFD5B36-7FA9-D5DE-9F6F-6921C649A2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79020"/>
              </p:ext>
            </p:extLst>
          </p:nvPr>
        </p:nvGraphicFramePr>
        <p:xfrm>
          <a:off x="6277959" y="3795184"/>
          <a:ext cx="1372464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98320" imgH="838080" progId="Equation.DSMT4">
                  <p:embed/>
                </p:oleObj>
              </mc:Choice>
              <mc:Fallback>
                <p:oleObj name="Equation" r:id="rId12" imgW="149832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77959" y="3795184"/>
                        <a:ext cx="1372464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A3D59B4-E68C-FAB4-BE44-14BF8E6AC2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433826"/>
              </p:ext>
            </p:extLst>
          </p:nvPr>
        </p:nvGraphicFramePr>
        <p:xfrm>
          <a:off x="8281477" y="4026566"/>
          <a:ext cx="162834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77680" imgH="393480" progId="Equation.DSMT4">
                  <p:embed/>
                </p:oleObj>
              </mc:Choice>
              <mc:Fallback>
                <p:oleObj name="Equation" r:id="rId14" imgW="1777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281477" y="4026566"/>
                        <a:ext cx="1628347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A00E135-A923-9826-D3DF-4F870051F05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70977" y="127423"/>
            <a:ext cx="2091109" cy="20911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6133C10-FE25-9F2A-5A51-26E3515B6393}"/>
              </a:ext>
            </a:extLst>
          </p:cNvPr>
          <p:cNvSpPr/>
          <p:nvPr/>
        </p:nvSpPr>
        <p:spPr>
          <a:xfrm>
            <a:off x="2820641" y="69993"/>
            <a:ext cx="737235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6. DÃY TỈ SỐ BẰNG NHAU (TIẾT 1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D4DB2E-B690-67D3-1C56-760C05FED90C}"/>
              </a:ext>
            </a:extLst>
          </p:cNvPr>
          <p:cNvSpPr txBox="1"/>
          <p:nvPr/>
        </p:nvSpPr>
        <p:spPr>
          <a:xfrm>
            <a:off x="1409930" y="1341357"/>
            <a:ext cx="10013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5834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27">
            <a:extLst>
              <a:ext uri="{FF2B5EF4-FFF2-40B4-BE49-F238E27FC236}">
                <a16:creationId xmlns:a16="http://schemas.microsoft.com/office/drawing/2014/main" id="{E5D2C7FA-F281-4A0D-8698-6594B676EDD9}"/>
              </a:ext>
            </a:extLst>
          </p:cNvPr>
          <p:cNvGrpSpPr/>
          <p:nvPr/>
        </p:nvGrpSpPr>
        <p:grpSpPr>
          <a:xfrm>
            <a:off x="1086328" y="1206008"/>
            <a:ext cx="10086497" cy="4957758"/>
            <a:chOff x="1181100" y="2257425"/>
            <a:chExt cx="2986087" cy="2035971"/>
          </a:xfrm>
        </p:grpSpPr>
        <p:cxnSp>
          <p:nvCxnSpPr>
            <p:cNvPr id="39" name="Straight Connector 14">
              <a:extLst>
                <a:ext uri="{FF2B5EF4-FFF2-40B4-BE49-F238E27FC236}">
                  <a16:creationId xmlns:a16="http://schemas.microsoft.com/office/drawing/2014/main" id="{B9FE61A4-D416-49BC-8F1C-04256E7BE4D9}"/>
                </a:ext>
              </a:extLst>
            </p:cNvPr>
            <p:cNvCxnSpPr/>
            <p:nvPr/>
          </p:nvCxnSpPr>
          <p:spPr>
            <a:xfrm>
              <a:off x="1181100" y="2257425"/>
              <a:ext cx="2380" cy="2035971"/>
            </a:xfrm>
            <a:prstGeom prst="line">
              <a:avLst/>
            </a:prstGeom>
            <a:ln w="38100" cap="sq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5">
              <a:extLst>
                <a:ext uri="{FF2B5EF4-FFF2-40B4-BE49-F238E27FC236}">
                  <a16:creationId xmlns:a16="http://schemas.microsoft.com/office/drawing/2014/main" id="{D6F8C7BD-134F-434A-BCD1-9403053612FA}"/>
                </a:ext>
              </a:extLst>
            </p:cNvPr>
            <p:cNvCxnSpPr/>
            <p:nvPr/>
          </p:nvCxnSpPr>
          <p:spPr>
            <a:xfrm flipH="1">
              <a:off x="1183480" y="4293396"/>
              <a:ext cx="298370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6">
              <a:extLst>
                <a:ext uri="{FF2B5EF4-FFF2-40B4-BE49-F238E27FC236}">
                  <a16:creationId xmlns:a16="http://schemas.microsoft.com/office/drawing/2014/main" id="{967CCABD-BB16-4C20-874F-BD7FF8BEFFC2}"/>
                </a:ext>
              </a:extLst>
            </p:cNvPr>
            <p:cNvCxnSpPr/>
            <p:nvPr/>
          </p:nvCxnSpPr>
          <p:spPr>
            <a:xfrm>
              <a:off x="4167187" y="2257425"/>
              <a:ext cx="0" cy="2035971"/>
            </a:xfrm>
            <a:prstGeom prst="line">
              <a:avLst/>
            </a:prstGeom>
            <a:ln w="38100" cap="sq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17">
              <a:extLst>
                <a:ext uri="{FF2B5EF4-FFF2-40B4-BE49-F238E27FC236}">
                  <a16:creationId xmlns:a16="http://schemas.microsoft.com/office/drawing/2014/main" id="{0BA523AE-9E7F-4D01-B016-320F5E8B2A4A}"/>
                </a:ext>
              </a:extLst>
            </p:cNvPr>
            <p:cNvCxnSpPr/>
            <p:nvPr/>
          </p:nvCxnSpPr>
          <p:spPr>
            <a:xfrm flipH="1">
              <a:off x="1183481" y="2257425"/>
              <a:ext cx="882253" cy="0"/>
            </a:xfrm>
            <a:prstGeom prst="line">
              <a:avLst/>
            </a:prstGeom>
            <a:ln w="38100" cap="rnd">
              <a:solidFill>
                <a:srgbClr val="FFC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18">
              <a:extLst>
                <a:ext uri="{FF2B5EF4-FFF2-40B4-BE49-F238E27FC236}">
                  <a16:creationId xmlns:a16="http://schemas.microsoft.com/office/drawing/2014/main" id="{2ABB92AD-0C12-438D-AE21-70F39FD462E2}"/>
                </a:ext>
              </a:extLst>
            </p:cNvPr>
            <p:cNvCxnSpPr/>
            <p:nvPr/>
          </p:nvCxnSpPr>
          <p:spPr>
            <a:xfrm flipH="1">
              <a:off x="3284934" y="2257425"/>
              <a:ext cx="882253" cy="0"/>
            </a:xfrm>
            <a:prstGeom prst="line">
              <a:avLst/>
            </a:prstGeom>
            <a:ln w="38100" cap="rnd">
              <a:solidFill>
                <a:srgbClr val="FFC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44">
            <a:extLst>
              <a:ext uri="{FF2B5EF4-FFF2-40B4-BE49-F238E27FC236}">
                <a16:creationId xmlns:a16="http://schemas.microsoft.com/office/drawing/2014/main" id="{69D1751F-4644-460D-A42C-460EFC6C3270}"/>
              </a:ext>
            </a:extLst>
          </p:cNvPr>
          <p:cNvSpPr txBox="1"/>
          <p:nvPr/>
        </p:nvSpPr>
        <p:spPr>
          <a:xfrm>
            <a:off x="4243439" y="709239"/>
            <a:ext cx="35602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giải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8C9F1E-9BDA-95DB-4F15-14952C91EB2D}"/>
              </a:ext>
            </a:extLst>
          </p:cNvPr>
          <p:cNvSpPr/>
          <p:nvPr/>
        </p:nvSpPr>
        <p:spPr>
          <a:xfrm>
            <a:off x="2633827" y="197790"/>
            <a:ext cx="7372352" cy="523220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6. DÃY TỈ SỐ BẰNG NHAU (TIẾT 1</a:t>
            </a:r>
            <a:r>
              <a:rPr kumimoji="0" lang="en-US" sz="28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063195-73D4-EA4F-A243-8A3F7B2F9C33}"/>
              </a:ext>
            </a:extLst>
          </p:cNvPr>
          <p:cNvCxnSpPr>
            <a:cxnSpLocks/>
          </p:cNvCxnSpPr>
          <p:nvPr/>
        </p:nvCxnSpPr>
        <p:spPr>
          <a:xfrm>
            <a:off x="6096000" y="1602668"/>
            <a:ext cx="0" cy="456109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5B95133-F936-7BFA-02AD-5DB82C16EAAD}"/>
              </a:ext>
            </a:extLst>
          </p:cNvPr>
          <p:cNvSpPr txBox="1"/>
          <p:nvPr/>
        </p:nvSpPr>
        <p:spPr>
          <a:xfrm>
            <a:off x="1095857" y="1876672"/>
            <a:ext cx="4922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dãy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tỉ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B5CF6A-470E-58EF-2C7C-F912CBBC0A39}"/>
              </a:ext>
            </a:extLst>
          </p:cNvPr>
          <p:cNvSpPr txBox="1"/>
          <p:nvPr/>
        </p:nvSpPr>
        <p:spPr>
          <a:xfrm>
            <a:off x="6133596" y="1915460"/>
            <a:ext cx="5076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722A1FD-99F2-1FBC-7E1B-604A96FC72A6}"/>
              </a:ext>
            </a:extLst>
          </p:cNvPr>
          <p:cNvSpPr txBox="1"/>
          <p:nvPr/>
        </p:nvSpPr>
        <p:spPr>
          <a:xfrm>
            <a:off x="6014273" y="4034160"/>
            <a:ext cx="125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19177D8-944F-3E42-15BE-23FABEBF0B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994142"/>
              </p:ext>
            </p:extLst>
          </p:nvPr>
        </p:nvGraphicFramePr>
        <p:xfrm>
          <a:off x="1275968" y="2902186"/>
          <a:ext cx="3365501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65280" imgH="838080" progId="Equation.DSMT4">
                  <p:embed/>
                </p:oleObj>
              </mc:Choice>
              <mc:Fallback>
                <p:oleObj name="Equation" r:id="rId4" imgW="336528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5968" y="2902186"/>
                        <a:ext cx="3365501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1062AD7-5954-40B5-16A1-C144F6C5C1F6}"/>
              </a:ext>
            </a:extLst>
          </p:cNvPr>
          <p:cNvSpPr txBox="1"/>
          <p:nvPr/>
        </p:nvSpPr>
        <p:spPr>
          <a:xfrm>
            <a:off x="1123038" y="3844773"/>
            <a:ext cx="190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1488263-6AF3-0070-AD76-B9D0415C76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903463"/>
              </p:ext>
            </p:extLst>
          </p:nvPr>
        </p:nvGraphicFramePr>
        <p:xfrm>
          <a:off x="2008188" y="3959539"/>
          <a:ext cx="1549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49080" imgH="317160" progId="Equation.DSMT4">
                  <p:embed/>
                </p:oleObj>
              </mc:Choice>
              <mc:Fallback>
                <p:oleObj name="Equation" r:id="rId6" imgW="15490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08188" y="3959539"/>
                        <a:ext cx="15494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5BDAE4A-C67D-F034-064F-5B1DBE903B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408011"/>
              </p:ext>
            </p:extLst>
          </p:nvPr>
        </p:nvGraphicFramePr>
        <p:xfrm>
          <a:off x="4034560" y="3938333"/>
          <a:ext cx="1727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26920" imgH="393480" progId="Equation.DSMT4">
                  <p:embed/>
                </p:oleObj>
              </mc:Choice>
              <mc:Fallback>
                <p:oleObj name="Equation" r:id="rId8" imgW="1726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34560" y="3938333"/>
                        <a:ext cx="17272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2E4B2EB-CB33-2173-8344-5EFC2ACF3A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503093"/>
              </p:ext>
            </p:extLst>
          </p:nvPr>
        </p:nvGraphicFramePr>
        <p:xfrm>
          <a:off x="6327112" y="3020755"/>
          <a:ext cx="1498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98346" imgH="838200" progId="Equation.DSMT4">
                  <p:embed/>
                </p:oleObj>
              </mc:Choice>
              <mc:Fallback>
                <p:oleObj name="Equation" r:id="rId10" imgW="1498346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27112" y="3020755"/>
                        <a:ext cx="14986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B5FED1A-2997-6D1B-A41D-6124FDD3A7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384960"/>
              </p:ext>
            </p:extLst>
          </p:nvPr>
        </p:nvGraphicFramePr>
        <p:xfrm>
          <a:off x="7884927" y="3038419"/>
          <a:ext cx="1600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00200" imgH="838080" progId="Equation.DSMT4">
                  <p:embed/>
                </p:oleObj>
              </mc:Choice>
              <mc:Fallback>
                <p:oleObj name="Equation" r:id="rId12" imgW="16002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884927" y="3038419"/>
                        <a:ext cx="16002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46419E56-A884-675F-2276-E5782DFC09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572368"/>
              </p:ext>
            </p:extLst>
          </p:nvPr>
        </p:nvGraphicFramePr>
        <p:xfrm>
          <a:off x="9482019" y="3073987"/>
          <a:ext cx="1054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54080" imgH="825480" progId="Equation.DSMT4">
                  <p:embed/>
                </p:oleObj>
              </mc:Choice>
              <mc:Fallback>
                <p:oleObj name="Equation" r:id="rId14" imgW="10540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482019" y="3073987"/>
                        <a:ext cx="10541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D936F2B-DF69-2F15-3B01-5ACB4302E7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544910"/>
              </p:ext>
            </p:extLst>
          </p:nvPr>
        </p:nvGraphicFramePr>
        <p:xfrm>
          <a:off x="6828031" y="4135183"/>
          <a:ext cx="1549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49080" imgH="317160" progId="Equation.DSMT4">
                  <p:embed/>
                </p:oleObj>
              </mc:Choice>
              <mc:Fallback>
                <p:oleObj name="Equation" r:id="rId16" imgW="15490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828031" y="4135183"/>
                        <a:ext cx="15494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88EDD8DF-C5BF-EA64-3D15-6F4F7D4971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337853"/>
              </p:ext>
            </p:extLst>
          </p:nvPr>
        </p:nvGraphicFramePr>
        <p:xfrm>
          <a:off x="8744785" y="4118289"/>
          <a:ext cx="1714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714320" imgH="393480" progId="Equation.DSMT4">
                  <p:embed/>
                </p:oleObj>
              </mc:Choice>
              <mc:Fallback>
                <p:oleObj name="Equation" r:id="rId18" imgW="1714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744785" y="4118289"/>
                        <a:ext cx="1714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B5A45C23-DCF8-C967-2EE2-3E51323DE8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438864"/>
              </p:ext>
            </p:extLst>
          </p:nvPr>
        </p:nvGraphicFramePr>
        <p:xfrm>
          <a:off x="6828031" y="4597408"/>
          <a:ext cx="1524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523880" imgH="317160" progId="Equation.DSMT4">
                  <p:embed/>
                </p:oleObj>
              </mc:Choice>
              <mc:Fallback>
                <p:oleObj name="Equation" r:id="rId20" imgW="15238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828031" y="4597408"/>
                        <a:ext cx="1524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DABA2FCC-C989-ACF2-112A-154EEDD185A1}"/>
              </a:ext>
            </a:extLst>
          </p:cNvPr>
          <p:cNvSpPr txBox="1"/>
          <p:nvPr/>
        </p:nvSpPr>
        <p:spPr>
          <a:xfrm>
            <a:off x="1123038" y="1277510"/>
            <a:ext cx="141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9A2B5D5-9A1E-9329-87CA-80FF74E7F83C}"/>
              </a:ext>
            </a:extLst>
          </p:cNvPr>
          <p:cNvSpPr txBox="1"/>
          <p:nvPr/>
        </p:nvSpPr>
        <p:spPr>
          <a:xfrm>
            <a:off x="6095998" y="1273144"/>
            <a:ext cx="141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9E6035C-3F41-FD98-05B5-14E1F6B9282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74476" y="127425"/>
            <a:ext cx="1254696" cy="125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9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3" grpId="0"/>
      <p:bldP spid="38" grpId="0"/>
      <p:bldP spid="45" grpId="0"/>
      <p:bldP spid="3" grpId="0"/>
      <p:bldP spid="19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Hình ảnh 24">
            <a:extLst>
              <a:ext uri="{FF2B5EF4-FFF2-40B4-BE49-F238E27FC236}">
                <a16:creationId xmlns:a16="http://schemas.microsoft.com/office/drawing/2014/main" id="{5E7BD5CD-4FC3-4866-8D51-FE64DF63E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77" y="15240"/>
            <a:ext cx="12232353" cy="68427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6400" y="279400"/>
            <a:ext cx="11277600" cy="94996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1E28EB-7A02-AE4C-77A2-5C0F21B5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976" y="498087"/>
            <a:ext cx="11379200" cy="75895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(SGK – T55)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DAEED7-453C-460B-D1DC-000676254498}"/>
              </a:ext>
            </a:extLst>
          </p:cNvPr>
          <p:cNvSpPr txBox="1"/>
          <p:nvPr/>
        </p:nvSpPr>
        <p:spPr>
          <a:xfrm>
            <a:off x="1602844" y="1209733"/>
            <a:ext cx="10182756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DA65DD-C30A-FF83-C2D3-F22648D407C3}"/>
              </a:ext>
            </a:extLst>
          </p:cNvPr>
          <p:cNvSpPr txBox="1"/>
          <p:nvPr/>
        </p:nvSpPr>
        <p:spPr>
          <a:xfrm>
            <a:off x="1602844" y="2623930"/>
            <a:ext cx="2469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CDAD0F3-B422-7297-2C2B-3A67B819ABA5}"/>
              </a:ext>
            </a:extLst>
          </p:cNvPr>
          <p:cNvGrpSpPr/>
          <p:nvPr/>
        </p:nvGrpSpPr>
        <p:grpSpPr>
          <a:xfrm>
            <a:off x="1864194" y="3125590"/>
            <a:ext cx="9819806" cy="2268329"/>
            <a:chOff x="1864194" y="3125590"/>
            <a:chExt cx="9819806" cy="226832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9DC6207-4753-268F-55A2-EA63CC932F79}"/>
                </a:ext>
              </a:extLst>
            </p:cNvPr>
            <p:cNvSpPr txBox="1"/>
            <p:nvPr/>
          </p:nvSpPr>
          <p:spPr>
            <a:xfrm>
              <a:off x="1864194" y="3147150"/>
              <a:ext cx="9819806" cy="224676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Với</a:t>
              </a:r>
              <a:r>
                <a:rPr lang="fr-F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dãy</a:t>
              </a:r>
              <a:r>
                <a:rPr lang="fr-F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tỉ</a:t>
              </a:r>
              <a:r>
                <a:rPr lang="fr-F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fr-F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bằng</a:t>
              </a:r>
              <a:r>
                <a:rPr lang="fr-F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nhau</a:t>
              </a:r>
              <a:r>
                <a:rPr lang="fr-F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:                    ta </a:t>
              </a:r>
              <a:r>
                <a:rPr lang="fr-FR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cũng</a:t>
              </a:r>
              <a:r>
                <a:rPr lang="fr-F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viết</a:t>
              </a:r>
              <a:r>
                <a:rPr lang="fr-F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: </a:t>
              </a:r>
            </a:p>
            <a:p>
              <a:endParaRPr lang="fr-FR" sz="28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  <a:p>
              <a:r>
                <a:rPr lang="fr-F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Ta </a:t>
              </a:r>
              <a:r>
                <a:rPr lang="fr-FR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nói</a:t>
              </a:r>
              <a:r>
                <a:rPr lang="fr-FR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: </a:t>
              </a:r>
              <a:r>
                <a:rPr lang="fr-FR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lang="fr-FR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fr-FR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  </a:t>
              </a:r>
              <a:r>
                <a:rPr lang="fr-FR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tỉ</a:t>
              </a:r>
              <a:r>
                <a:rPr lang="fr-FR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lệ</a:t>
              </a:r>
              <a:r>
                <a:rPr lang="fr-FR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với</a:t>
              </a:r>
              <a:r>
                <a:rPr lang="fr-FR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lang="fr-FR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fr-FR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 . </a:t>
              </a:r>
            </a:p>
            <a:p>
              <a:endPara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r>
                <a:rPr lang="fr-FR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Viết</a:t>
              </a:r>
              <a:r>
                <a:rPr lang="fr-FR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:   </a:t>
              </a:r>
              <a:endParaRPr lang="en-US" sz="2800" dirty="0"/>
            </a:p>
          </p:txBody>
        </p:sp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4F7A7567-2887-ACE2-C288-FE292022044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1643662"/>
                </p:ext>
              </p:extLst>
            </p:nvPr>
          </p:nvGraphicFramePr>
          <p:xfrm>
            <a:off x="5580822" y="3125590"/>
            <a:ext cx="1562100" cy="90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562040" imgH="901440" progId="Equation.DSMT4">
                    <p:embed/>
                  </p:oleObj>
                </mc:Choice>
                <mc:Fallback>
                  <p:oleObj name="Equation" r:id="rId3" imgW="1562040" imgH="901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580822" y="3125590"/>
                          <a:ext cx="1562100" cy="901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58C27A7A-2BA1-E29A-D1DF-C8A7DD01F06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4234909"/>
                </p:ext>
              </p:extLst>
            </p:nvPr>
          </p:nvGraphicFramePr>
          <p:xfrm>
            <a:off x="9064156" y="3239770"/>
            <a:ext cx="25273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527200" imgH="393480" progId="Equation.DSMT4">
                    <p:embed/>
                  </p:oleObj>
                </mc:Choice>
                <mc:Fallback>
                  <p:oleObj name="Equation" r:id="rId5" imgW="25272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064156" y="3239770"/>
                          <a:ext cx="25273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99E32094-AF53-C639-6BF3-36AD7A26CA8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8916127"/>
                </p:ext>
              </p:extLst>
            </p:nvPr>
          </p:nvGraphicFramePr>
          <p:xfrm>
            <a:off x="4067934" y="4210805"/>
            <a:ext cx="7747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774360" imgH="279360" progId="Equation.DSMT4">
                    <p:embed/>
                  </p:oleObj>
                </mc:Choice>
                <mc:Fallback>
                  <p:oleObj name="Equation" r:id="rId7" imgW="77436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067934" y="4210805"/>
                          <a:ext cx="7747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EFB892B1-E973-0D5B-319A-E4FCA2DEF5D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3785947"/>
                </p:ext>
              </p:extLst>
            </p:nvPr>
          </p:nvGraphicFramePr>
          <p:xfrm>
            <a:off x="7046374" y="4120054"/>
            <a:ext cx="8890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888840" imgH="393480" progId="Equation.DSMT4">
                    <p:embed/>
                  </p:oleObj>
                </mc:Choice>
                <mc:Fallback>
                  <p:oleObj name="Equation" r:id="rId9" imgW="88884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046374" y="4120054"/>
                          <a:ext cx="8890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>
              <a:extLst>
                <a:ext uri="{FF2B5EF4-FFF2-40B4-BE49-F238E27FC236}">
                  <a16:creationId xmlns:a16="http://schemas.microsoft.com/office/drawing/2014/main" id="{EBB6EED6-3202-974C-DDCD-90EB1F38109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5353742"/>
                </p:ext>
              </p:extLst>
            </p:nvPr>
          </p:nvGraphicFramePr>
          <p:xfrm>
            <a:off x="2758247" y="4981860"/>
            <a:ext cx="2378075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374560" imgH="393480" progId="Equation.DSMT4">
                    <p:embed/>
                  </p:oleObj>
                </mc:Choice>
                <mc:Fallback>
                  <p:oleObj name="Equation" r:id="rId11" imgW="237456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758247" y="4981860"/>
                          <a:ext cx="2378075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64965BA-FEF0-76A3-52EC-2F9EFE135AFA}"/>
              </a:ext>
            </a:extLst>
          </p:cNvPr>
          <p:cNvSpPr/>
          <p:nvPr/>
        </p:nvSpPr>
        <p:spPr>
          <a:xfrm>
            <a:off x="2955454" y="89150"/>
            <a:ext cx="737235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6. DÃY TỈ SỐ BẰNG NHAU (TIẾT 1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460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1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Hình ảnh 24">
            <a:extLst>
              <a:ext uri="{FF2B5EF4-FFF2-40B4-BE49-F238E27FC236}">
                <a16:creationId xmlns:a16="http://schemas.microsoft.com/office/drawing/2014/main" id="{5E7BD5CD-4FC3-4866-8D51-FE64DF63E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7" y="66693"/>
            <a:ext cx="12232353" cy="68427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6400" y="279400"/>
            <a:ext cx="11277600" cy="94996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1E28EB-7A02-AE4C-77A2-5C0F21B5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23" y="1261066"/>
            <a:ext cx="11379200" cy="75895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D1F0FA9-0E55-D718-D517-96190252D4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578294"/>
              </p:ext>
            </p:extLst>
          </p:nvPr>
        </p:nvGraphicFramePr>
        <p:xfrm>
          <a:off x="8540877" y="1286932"/>
          <a:ext cx="2514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14600" imgH="838080" progId="Equation.DSMT4">
                  <p:embed/>
                </p:oleObj>
              </mc:Choice>
              <mc:Fallback>
                <p:oleObj name="Equation" r:id="rId4" imgW="2514600" imgH="8380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D1F0FA9-0E55-D718-D517-96190252D4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40877" y="1286932"/>
                        <a:ext cx="25146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6DAEED7-453C-460B-D1DC-000676254498}"/>
              </a:ext>
            </a:extLst>
          </p:cNvPr>
          <p:cNvSpPr txBox="1"/>
          <p:nvPr/>
        </p:nvSpPr>
        <p:spPr>
          <a:xfrm>
            <a:off x="1182099" y="2448840"/>
            <a:ext cx="1201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8FC6CA4-D9F3-337B-7FA0-A3B9ED59CAB5}"/>
              </a:ext>
            </a:extLst>
          </p:cNvPr>
          <p:cNvGrpSpPr/>
          <p:nvPr/>
        </p:nvGrpSpPr>
        <p:grpSpPr>
          <a:xfrm>
            <a:off x="1212723" y="2777382"/>
            <a:ext cx="10702612" cy="1897271"/>
            <a:chOff x="1748618" y="2224002"/>
            <a:chExt cx="9727765" cy="189727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FED6588-F4BF-FC93-1B66-9259EA2F7FA4}"/>
                </a:ext>
              </a:extLst>
            </p:cNvPr>
            <p:cNvSpPr txBox="1"/>
            <p:nvPr/>
          </p:nvSpPr>
          <p:spPr>
            <a:xfrm>
              <a:off x="1748618" y="2224002"/>
              <a:ext cx="9727765" cy="168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dãy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98F18464-D89D-43A7-D79C-8A5B83FE27A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3549559"/>
                </p:ext>
              </p:extLst>
            </p:nvPr>
          </p:nvGraphicFramePr>
          <p:xfrm>
            <a:off x="3968834" y="2444873"/>
            <a:ext cx="19685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968480" imgH="838080" progId="Equation.DSMT4">
                    <p:embed/>
                  </p:oleObj>
                </mc:Choice>
                <mc:Fallback>
                  <p:oleObj name="Equation" r:id="rId6" imgW="1968480" imgH="838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968834" y="2444873"/>
                          <a:ext cx="1968500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163D5CA1-86C9-BE60-66A3-5ED7FA428E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6428957"/>
                </p:ext>
              </p:extLst>
            </p:nvPr>
          </p:nvGraphicFramePr>
          <p:xfrm>
            <a:off x="10834319" y="2444873"/>
            <a:ext cx="4318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31640" imgH="838080" progId="Equation.DSMT4">
                    <p:embed/>
                  </p:oleObj>
                </mc:Choice>
                <mc:Fallback>
                  <p:oleObj name="Equation" r:id="rId8" imgW="431640" imgH="838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0834319" y="2444873"/>
                          <a:ext cx="431800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6F39D946-F665-FFF7-F7B5-1A823F9A3BF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209168"/>
                </p:ext>
              </p:extLst>
            </p:nvPr>
          </p:nvGraphicFramePr>
          <p:xfrm>
            <a:off x="6140928" y="3283073"/>
            <a:ext cx="24003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400120" imgH="838080" progId="Equation.DSMT4">
                    <p:embed/>
                  </p:oleObj>
                </mc:Choice>
                <mc:Fallback>
                  <p:oleObj name="Equation" r:id="rId10" imgW="2400120" imgH="838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140928" y="3283073"/>
                          <a:ext cx="2400300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C402A79D-06E5-1B73-804B-F56BA28A704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72499" y="156583"/>
            <a:ext cx="1969688" cy="196968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774215-53DF-CE8E-6F80-0A34E87069DB}"/>
              </a:ext>
            </a:extLst>
          </p:cNvPr>
          <p:cNvSpPr/>
          <p:nvPr/>
        </p:nvSpPr>
        <p:spPr>
          <a:xfrm>
            <a:off x="2682068" y="66693"/>
            <a:ext cx="737235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6. DÃY TỈ SỐ BẰNG NHAU (TIẾT 1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439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27">
            <a:extLst>
              <a:ext uri="{FF2B5EF4-FFF2-40B4-BE49-F238E27FC236}">
                <a16:creationId xmlns:a16="http://schemas.microsoft.com/office/drawing/2014/main" id="{E5D2C7FA-F281-4A0D-8698-6594B676EDD9}"/>
              </a:ext>
            </a:extLst>
          </p:cNvPr>
          <p:cNvGrpSpPr/>
          <p:nvPr/>
        </p:nvGrpSpPr>
        <p:grpSpPr>
          <a:xfrm>
            <a:off x="1086328" y="2457450"/>
            <a:ext cx="10086497" cy="3706315"/>
            <a:chOff x="1181100" y="2257425"/>
            <a:chExt cx="2986087" cy="2035971"/>
          </a:xfrm>
        </p:grpSpPr>
        <p:cxnSp>
          <p:nvCxnSpPr>
            <p:cNvPr id="39" name="Straight Connector 14">
              <a:extLst>
                <a:ext uri="{FF2B5EF4-FFF2-40B4-BE49-F238E27FC236}">
                  <a16:creationId xmlns:a16="http://schemas.microsoft.com/office/drawing/2014/main" id="{B9FE61A4-D416-49BC-8F1C-04256E7BE4D9}"/>
                </a:ext>
              </a:extLst>
            </p:cNvPr>
            <p:cNvCxnSpPr/>
            <p:nvPr/>
          </p:nvCxnSpPr>
          <p:spPr>
            <a:xfrm>
              <a:off x="1181100" y="2257425"/>
              <a:ext cx="2380" cy="2035971"/>
            </a:xfrm>
            <a:prstGeom prst="line">
              <a:avLst/>
            </a:prstGeom>
            <a:ln w="38100" cap="sq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5">
              <a:extLst>
                <a:ext uri="{FF2B5EF4-FFF2-40B4-BE49-F238E27FC236}">
                  <a16:creationId xmlns:a16="http://schemas.microsoft.com/office/drawing/2014/main" id="{D6F8C7BD-134F-434A-BCD1-9403053612FA}"/>
                </a:ext>
              </a:extLst>
            </p:cNvPr>
            <p:cNvCxnSpPr/>
            <p:nvPr/>
          </p:nvCxnSpPr>
          <p:spPr>
            <a:xfrm flipH="1">
              <a:off x="1183480" y="4293396"/>
              <a:ext cx="298370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6">
              <a:extLst>
                <a:ext uri="{FF2B5EF4-FFF2-40B4-BE49-F238E27FC236}">
                  <a16:creationId xmlns:a16="http://schemas.microsoft.com/office/drawing/2014/main" id="{967CCABD-BB16-4C20-874F-BD7FF8BEFFC2}"/>
                </a:ext>
              </a:extLst>
            </p:cNvPr>
            <p:cNvCxnSpPr/>
            <p:nvPr/>
          </p:nvCxnSpPr>
          <p:spPr>
            <a:xfrm>
              <a:off x="4167187" y="2257425"/>
              <a:ext cx="0" cy="2035971"/>
            </a:xfrm>
            <a:prstGeom prst="line">
              <a:avLst/>
            </a:prstGeom>
            <a:ln w="38100" cap="sq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17">
              <a:extLst>
                <a:ext uri="{FF2B5EF4-FFF2-40B4-BE49-F238E27FC236}">
                  <a16:creationId xmlns:a16="http://schemas.microsoft.com/office/drawing/2014/main" id="{0BA523AE-9E7F-4D01-B016-320F5E8B2A4A}"/>
                </a:ext>
              </a:extLst>
            </p:cNvPr>
            <p:cNvCxnSpPr/>
            <p:nvPr/>
          </p:nvCxnSpPr>
          <p:spPr>
            <a:xfrm flipH="1">
              <a:off x="1183481" y="2257425"/>
              <a:ext cx="882253" cy="0"/>
            </a:xfrm>
            <a:prstGeom prst="line">
              <a:avLst/>
            </a:prstGeom>
            <a:ln w="38100" cap="rnd">
              <a:solidFill>
                <a:srgbClr val="FFC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18">
              <a:extLst>
                <a:ext uri="{FF2B5EF4-FFF2-40B4-BE49-F238E27FC236}">
                  <a16:creationId xmlns:a16="http://schemas.microsoft.com/office/drawing/2014/main" id="{2ABB92AD-0C12-438D-AE21-70F39FD462E2}"/>
                </a:ext>
              </a:extLst>
            </p:cNvPr>
            <p:cNvCxnSpPr/>
            <p:nvPr/>
          </p:nvCxnSpPr>
          <p:spPr>
            <a:xfrm flipH="1">
              <a:off x="3284934" y="2257425"/>
              <a:ext cx="882253" cy="0"/>
            </a:xfrm>
            <a:prstGeom prst="line">
              <a:avLst/>
            </a:prstGeom>
            <a:ln w="38100" cap="rnd">
              <a:solidFill>
                <a:srgbClr val="FFC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44">
            <a:extLst>
              <a:ext uri="{FF2B5EF4-FFF2-40B4-BE49-F238E27FC236}">
                <a16:creationId xmlns:a16="http://schemas.microsoft.com/office/drawing/2014/main" id="{69D1751F-4644-460D-A42C-460EFC6C3270}"/>
              </a:ext>
            </a:extLst>
          </p:cNvPr>
          <p:cNvSpPr txBox="1"/>
          <p:nvPr/>
        </p:nvSpPr>
        <p:spPr>
          <a:xfrm>
            <a:off x="4466093" y="2073294"/>
            <a:ext cx="35602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giải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5F2875-EA5A-4A33-A387-92805C07EF7E}"/>
              </a:ext>
            </a:extLst>
          </p:cNvPr>
          <p:cNvSpPr txBox="1"/>
          <p:nvPr/>
        </p:nvSpPr>
        <p:spPr>
          <a:xfrm>
            <a:off x="195742" y="1139831"/>
            <a:ext cx="11013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 ĐỘNG NHÓM (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thời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phút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–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Hoàn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phiếu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CC71E34F-518C-2F1E-6958-966858586E53}"/>
              </a:ext>
            </a:extLst>
          </p:cNvPr>
          <p:cNvSpPr txBox="1">
            <a:spLocks/>
          </p:cNvSpPr>
          <p:nvPr/>
        </p:nvSpPr>
        <p:spPr>
          <a:xfrm>
            <a:off x="452392" y="1634958"/>
            <a:ext cx="11934136" cy="7589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CC483AE-B83B-64C5-86CF-BD52F6636B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03150"/>
              </p:ext>
            </p:extLst>
          </p:nvPr>
        </p:nvGraphicFramePr>
        <p:xfrm>
          <a:off x="7866888" y="1545084"/>
          <a:ext cx="2120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21577" imgH="838200" progId="Equation.DSMT4">
                  <p:embed/>
                </p:oleObj>
              </mc:Choice>
              <mc:Fallback>
                <p:oleObj name="Equation" r:id="rId4" imgW="2121577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66888" y="1545084"/>
                        <a:ext cx="21209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06E3BC18-89D1-0288-C94E-E09DE4392A4B}"/>
              </a:ext>
            </a:extLst>
          </p:cNvPr>
          <p:cNvSpPr txBox="1"/>
          <p:nvPr/>
        </p:nvSpPr>
        <p:spPr>
          <a:xfrm>
            <a:off x="1331355" y="3076890"/>
            <a:ext cx="10240182" cy="1684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71DC0CF-5E5D-6661-28F5-4440009EF6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12789"/>
              </p:ext>
            </p:extLst>
          </p:nvPr>
        </p:nvGraphicFramePr>
        <p:xfrm>
          <a:off x="3887788" y="3278188"/>
          <a:ext cx="1574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74640" imgH="838080" progId="Equation.DSMT4">
                  <p:embed/>
                </p:oleObj>
              </mc:Choice>
              <mc:Fallback>
                <p:oleObj name="Equation" r:id="rId6" imgW="15746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87788" y="3278188"/>
                        <a:ext cx="1574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8BFB244-8239-8956-CFD9-A9512B8222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452369"/>
              </p:ext>
            </p:extLst>
          </p:nvPr>
        </p:nvGraphicFramePr>
        <p:xfrm>
          <a:off x="10719937" y="3318424"/>
          <a:ext cx="43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31640" imgH="838080" progId="Equation.DSMT4">
                  <p:embed/>
                </p:oleObj>
              </mc:Choice>
              <mc:Fallback>
                <p:oleObj name="Equation" r:id="rId8" imgW="4316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719937" y="3318424"/>
                        <a:ext cx="431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29D71AF-6C4F-39CA-786A-65759A1605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865291"/>
              </p:ext>
            </p:extLst>
          </p:nvPr>
        </p:nvGraphicFramePr>
        <p:xfrm>
          <a:off x="6096000" y="4117386"/>
          <a:ext cx="2006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06280" imgH="838080" progId="Equation.DSMT4">
                  <p:embed/>
                </p:oleObj>
              </mc:Choice>
              <mc:Fallback>
                <p:oleObj name="Equation" r:id="rId10" imgW="200628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96000" y="4117386"/>
                        <a:ext cx="20066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36E6C19B-994F-9B92-A849-4AA37F2CC22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6" y="91045"/>
            <a:ext cx="1678056" cy="104878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68C9F1E-9BDA-95DB-4F15-14952C91EB2D}"/>
              </a:ext>
            </a:extLst>
          </p:cNvPr>
          <p:cNvSpPr/>
          <p:nvPr/>
        </p:nvSpPr>
        <p:spPr>
          <a:xfrm>
            <a:off x="2633827" y="197790"/>
            <a:ext cx="7372352" cy="523220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6. DÃY TỈ SỐ BẰNG NHAU (TIẾT 1</a:t>
            </a:r>
            <a:r>
              <a:rPr kumimoji="0" lang="en-US" sz="28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2834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6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Hình ảnh 24">
            <a:extLst>
              <a:ext uri="{FF2B5EF4-FFF2-40B4-BE49-F238E27FC236}">
                <a16:creationId xmlns:a16="http://schemas.microsoft.com/office/drawing/2014/main" id="{5E7BD5CD-4FC3-4866-8D51-FE64DF63E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77" y="15240"/>
            <a:ext cx="12232353" cy="68427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6400" y="279400"/>
            <a:ext cx="11277600" cy="94996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1E28EB-7A02-AE4C-77A2-5C0F21B5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937" y="1373361"/>
            <a:ext cx="9335871" cy="758952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“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7A, 7B, 7C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8; 9; 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DAEED7-453C-460B-D1DC-000676254498}"/>
              </a:ext>
            </a:extLst>
          </p:cNvPr>
          <p:cNvSpPr txBox="1"/>
          <p:nvPr/>
        </p:nvSpPr>
        <p:spPr>
          <a:xfrm>
            <a:off x="1767471" y="2659203"/>
            <a:ext cx="1201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1000B3-2C71-D97E-9CB3-0C54AA080A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211603" y="96902"/>
            <a:ext cx="2089049" cy="208904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BB53B39-EAD8-5E29-F7D9-247ADF296F41}"/>
              </a:ext>
            </a:extLst>
          </p:cNvPr>
          <p:cNvGrpSpPr/>
          <p:nvPr/>
        </p:nvGrpSpPr>
        <p:grpSpPr>
          <a:xfrm>
            <a:off x="1832930" y="3454112"/>
            <a:ext cx="8945886" cy="1597982"/>
            <a:chOff x="1748618" y="2517913"/>
            <a:chExt cx="8945886" cy="130753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2997090-0D9C-D988-061B-220BF7203EC3}"/>
                </a:ext>
              </a:extLst>
            </p:cNvPr>
            <p:cNvSpPr txBox="1"/>
            <p:nvPr/>
          </p:nvSpPr>
          <p:spPr>
            <a:xfrm>
              <a:off x="1748618" y="2517913"/>
              <a:ext cx="8945886" cy="130753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7A, 7B, 7C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a, b, c. Ta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dãy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4F7D0EB1-C337-A202-0813-7A76A6EB446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4700523"/>
                </p:ext>
              </p:extLst>
            </p:nvPr>
          </p:nvGraphicFramePr>
          <p:xfrm>
            <a:off x="5335029" y="3102400"/>
            <a:ext cx="1391323" cy="72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612800" imgH="838080" progId="Equation.DSMT4">
                    <p:embed/>
                  </p:oleObj>
                </mc:Choice>
                <mc:Fallback>
                  <p:oleObj name="Equation" r:id="rId5" imgW="1612800" imgH="838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335029" y="3102400"/>
                          <a:ext cx="1391323" cy="723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C8FBCC5-177C-DC43-9D30-BAD4297E5AD7}"/>
              </a:ext>
            </a:extLst>
          </p:cNvPr>
          <p:cNvSpPr/>
          <p:nvPr/>
        </p:nvSpPr>
        <p:spPr>
          <a:xfrm>
            <a:off x="2672274" y="72750"/>
            <a:ext cx="737235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6. DÃY TỈ SỐ BẰNG NHAU (TIẾT 1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503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Hình ảnh 24">
            <a:extLst>
              <a:ext uri="{FF2B5EF4-FFF2-40B4-BE49-F238E27FC236}">
                <a16:creationId xmlns:a16="http://schemas.microsoft.com/office/drawing/2014/main" id="{5E7BD5CD-4FC3-4866-8D51-FE64DF63E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77" y="0"/>
            <a:ext cx="12232353" cy="68427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6400" y="279400"/>
            <a:ext cx="11277600" cy="94996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AE5F16-36D2-C27C-1133-412FE30EE160}"/>
              </a:ext>
            </a:extLst>
          </p:cNvPr>
          <p:cNvSpPr txBox="1"/>
          <p:nvPr/>
        </p:nvSpPr>
        <p:spPr>
          <a:xfrm>
            <a:off x="2064689" y="768623"/>
            <a:ext cx="7235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FF8B64-FF4A-1CFC-72CF-AD2F741361AF}"/>
              </a:ext>
            </a:extLst>
          </p:cNvPr>
          <p:cNvSpPr/>
          <p:nvPr/>
        </p:nvSpPr>
        <p:spPr>
          <a:xfrm>
            <a:off x="2622030" y="17790"/>
            <a:ext cx="737235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6. DÃY TỈ SỐ BẰNG NHAU (TIẾT 1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462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Hình ảnh 24">
            <a:extLst>
              <a:ext uri="{FF2B5EF4-FFF2-40B4-BE49-F238E27FC236}">
                <a16:creationId xmlns:a16="http://schemas.microsoft.com/office/drawing/2014/main" id="{5E7BD5CD-4FC3-4866-8D51-FE64DF63E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77" y="0"/>
            <a:ext cx="12232353" cy="68427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6400" y="279400"/>
            <a:ext cx="11277600" cy="94996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AE5F16-36D2-C27C-1133-412FE30EE160}"/>
              </a:ext>
            </a:extLst>
          </p:cNvPr>
          <p:cNvSpPr txBox="1"/>
          <p:nvPr/>
        </p:nvSpPr>
        <p:spPr>
          <a:xfrm>
            <a:off x="1056969" y="2643372"/>
            <a:ext cx="7235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5259841-6FE3-D483-9428-CEDD5FA5E4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972021"/>
              </p:ext>
            </p:extLst>
          </p:nvPr>
        </p:nvGraphicFramePr>
        <p:xfrm>
          <a:off x="3760412" y="2549960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838080" progId="Equation.DSMT4">
                  <p:embed/>
                </p:oleObj>
              </mc:Choice>
              <mc:Fallback>
                <p:oleObj name="Equation" r:id="rId4" imgW="914400" imgH="8380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5259841-6FE3-D483-9428-CEDD5FA5E4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60412" y="2549960"/>
                        <a:ext cx="914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CF3A01A-3CA5-6A05-1C5A-A94FB0ED35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87952"/>
              </p:ext>
            </p:extLst>
          </p:nvPr>
        </p:nvGraphicFramePr>
        <p:xfrm>
          <a:off x="5504558" y="2785563"/>
          <a:ext cx="2679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79480" imgH="368280" progId="Equation.DSMT4">
                  <p:embed/>
                </p:oleObj>
              </mc:Choice>
              <mc:Fallback>
                <p:oleObj name="Equation" r:id="rId6" imgW="2679480" imgH="3682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CF3A01A-3CA5-6A05-1C5A-A94FB0ED35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04558" y="2785563"/>
                        <a:ext cx="26797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471BB74-5D11-11D6-8411-6F2B006DDFAA}"/>
              </a:ext>
            </a:extLst>
          </p:cNvPr>
          <p:cNvSpPr txBox="1"/>
          <p:nvPr/>
        </p:nvSpPr>
        <p:spPr>
          <a:xfrm>
            <a:off x="1651495" y="3366597"/>
            <a:ext cx="93692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A94A8AB-215F-89E0-C196-AA207641B8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648001"/>
              </p:ext>
            </p:extLst>
          </p:nvPr>
        </p:nvGraphicFramePr>
        <p:xfrm>
          <a:off x="8149672" y="3273073"/>
          <a:ext cx="147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73120" imgH="838080" progId="Equation.DSMT4">
                  <p:embed/>
                </p:oleObj>
              </mc:Choice>
              <mc:Fallback>
                <p:oleObj name="Equation" r:id="rId8" imgW="1473120" imgH="8380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A94A8AB-215F-89E0-C196-AA207641B8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49672" y="3273073"/>
                        <a:ext cx="14732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D639E9C-1B52-A5D3-91E0-1FF594E62B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897036"/>
              </p:ext>
            </p:extLst>
          </p:nvPr>
        </p:nvGraphicFramePr>
        <p:xfrm>
          <a:off x="4901157" y="4913715"/>
          <a:ext cx="81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520" imgH="838080" progId="Equation.DSMT4">
                  <p:embed/>
                </p:oleObj>
              </mc:Choice>
              <mc:Fallback>
                <p:oleObj name="Equation" r:id="rId10" imgW="812520" imgH="8380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D639E9C-1B52-A5D3-91E0-1FF594E62B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01157" y="4913715"/>
                        <a:ext cx="812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6E1F1E3-58EB-BF49-2684-BB597D7C68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192269"/>
              </p:ext>
            </p:extLst>
          </p:nvPr>
        </p:nvGraphicFramePr>
        <p:xfrm>
          <a:off x="3377231" y="4920868"/>
          <a:ext cx="81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12520" imgH="838080" progId="Equation.DSMT4">
                  <p:embed/>
                </p:oleObj>
              </mc:Choice>
              <mc:Fallback>
                <p:oleObj name="Equation" r:id="rId12" imgW="812520" imgH="8380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6E1F1E3-58EB-BF49-2684-BB597D7C68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77231" y="4920868"/>
                        <a:ext cx="812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2ED4E8E-35CC-8980-A5A0-965493D3B4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409190"/>
              </p:ext>
            </p:extLst>
          </p:nvPr>
        </p:nvGraphicFramePr>
        <p:xfrm>
          <a:off x="4470546" y="5810064"/>
          <a:ext cx="81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12520" imgH="838080" progId="Equation.DSMT4">
                  <p:embed/>
                </p:oleObj>
              </mc:Choice>
              <mc:Fallback>
                <p:oleObj name="Equation" r:id="rId14" imgW="812520" imgH="8380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2ED4E8E-35CC-8980-A5A0-965493D3B4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70546" y="5810064"/>
                        <a:ext cx="812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F36F207C-2009-D139-14DD-DB78509A5F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797522"/>
              </p:ext>
            </p:extLst>
          </p:nvPr>
        </p:nvGraphicFramePr>
        <p:xfrm>
          <a:off x="5800172" y="5809180"/>
          <a:ext cx="81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12520" imgH="838080" progId="Equation.DSMT4">
                  <p:embed/>
                </p:oleObj>
              </mc:Choice>
              <mc:Fallback>
                <p:oleObj name="Equation" r:id="rId15" imgW="812520" imgH="8380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F36F207C-2009-D139-14DD-DB78509A5F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00172" y="5809180"/>
                        <a:ext cx="812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BA1D4A05-742F-CF55-365F-3E0AA53172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524908"/>
              </p:ext>
            </p:extLst>
          </p:nvPr>
        </p:nvGraphicFramePr>
        <p:xfrm>
          <a:off x="8484644" y="5769270"/>
          <a:ext cx="27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9360" imgH="838080" progId="Equation.DSMT4">
                  <p:embed/>
                </p:oleObj>
              </mc:Choice>
              <mc:Fallback>
                <p:oleObj name="Equation" r:id="rId16" imgW="279360" imgH="8380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BA1D4A05-742F-CF55-365F-3E0AA53172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484644" y="5769270"/>
                        <a:ext cx="279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E93D934A-8A15-A400-53DE-D3825C5E6F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59378"/>
              </p:ext>
            </p:extLst>
          </p:nvPr>
        </p:nvGraphicFramePr>
        <p:xfrm>
          <a:off x="9435213" y="5784027"/>
          <a:ext cx="304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04560" imgH="838080" progId="Equation.DSMT4">
                  <p:embed/>
                </p:oleObj>
              </mc:Choice>
              <mc:Fallback>
                <p:oleObj name="Equation" r:id="rId18" imgW="304560" imgH="8380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93D934A-8A15-A400-53DE-D3825C5E6F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435213" y="5784027"/>
                        <a:ext cx="304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742286E4-7807-C04D-1464-5CD05C2F5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535" y="1428982"/>
            <a:ext cx="11507029" cy="1142541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so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D19A530-7AC9-B562-942D-884FDA94A8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604068"/>
              </p:ext>
            </p:extLst>
          </p:nvPr>
        </p:nvGraphicFramePr>
        <p:xfrm>
          <a:off x="3677942" y="1217817"/>
          <a:ext cx="1143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43190" imgH="838200" progId="Equation.DSMT4">
                  <p:embed/>
                </p:oleObj>
              </mc:Choice>
              <mc:Fallback>
                <p:oleObj name="Equation" r:id="rId20" imgW="1143190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677942" y="1217817"/>
                        <a:ext cx="11430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8CD6E37-6B3C-43D1-6F3F-190B1458E1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553855"/>
              </p:ext>
            </p:extLst>
          </p:nvPr>
        </p:nvGraphicFramePr>
        <p:xfrm>
          <a:off x="7371060" y="1255858"/>
          <a:ext cx="1054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54672" imgH="838200" progId="Equation.DSMT4">
                  <p:embed/>
                </p:oleObj>
              </mc:Choice>
              <mc:Fallback>
                <p:oleObj name="Equation" r:id="rId22" imgW="1054672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371060" y="1255858"/>
                        <a:ext cx="10541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BD5F78F-93ED-0B48-333C-355C97D0EB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940146"/>
              </p:ext>
            </p:extLst>
          </p:nvPr>
        </p:nvGraphicFramePr>
        <p:xfrm>
          <a:off x="8914513" y="1228179"/>
          <a:ext cx="1041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040998" imgH="838200" progId="Equation.DSMT4">
                  <p:embed/>
                </p:oleObj>
              </mc:Choice>
              <mc:Fallback>
                <p:oleObj name="Equation" r:id="rId24" imgW="1040998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914513" y="1228179"/>
                        <a:ext cx="1041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D53A15EE-D72E-8C3A-2C17-89DF1A07E03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-11190" y="1249730"/>
            <a:ext cx="1068159" cy="8165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96B48C5-6E1A-F7B6-75BB-82E21A008A26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02699" y="4791745"/>
            <a:ext cx="1444877" cy="17131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07BE819-2982-C193-D1A9-17C1A7B8D972}"/>
              </a:ext>
            </a:extLst>
          </p:cNvPr>
          <p:cNvSpPr txBox="1"/>
          <p:nvPr/>
        </p:nvSpPr>
        <p:spPr>
          <a:xfrm>
            <a:off x="1183455" y="221251"/>
            <a:ext cx="10305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(SGK – T56)</a:t>
            </a:r>
          </a:p>
        </p:txBody>
      </p:sp>
    </p:spTree>
    <p:extLst>
      <p:ext uri="{BB962C8B-B14F-4D97-AF65-F5344CB8AC3E}">
        <p14:creationId xmlns:p14="http://schemas.microsoft.com/office/powerpoint/2010/main" val="15205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27">
            <a:extLst>
              <a:ext uri="{FF2B5EF4-FFF2-40B4-BE49-F238E27FC236}">
                <a16:creationId xmlns:a16="http://schemas.microsoft.com/office/drawing/2014/main" id="{E5D2C7FA-F281-4A0D-8698-6594B676EDD9}"/>
              </a:ext>
            </a:extLst>
          </p:cNvPr>
          <p:cNvGrpSpPr/>
          <p:nvPr/>
        </p:nvGrpSpPr>
        <p:grpSpPr>
          <a:xfrm>
            <a:off x="1086328" y="1206008"/>
            <a:ext cx="10086497" cy="4957758"/>
            <a:chOff x="1181100" y="2257425"/>
            <a:chExt cx="2986087" cy="2035971"/>
          </a:xfrm>
        </p:grpSpPr>
        <p:cxnSp>
          <p:nvCxnSpPr>
            <p:cNvPr id="39" name="Straight Connector 14">
              <a:extLst>
                <a:ext uri="{FF2B5EF4-FFF2-40B4-BE49-F238E27FC236}">
                  <a16:creationId xmlns:a16="http://schemas.microsoft.com/office/drawing/2014/main" id="{B9FE61A4-D416-49BC-8F1C-04256E7BE4D9}"/>
                </a:ext>
              </a:extLst>
            </p:cNvPr>
            <p:cNvCxnSpPr/>
            <p:nvPr/>
          </p:nvCxnSpPr>
          <p:spPr>
            <a:xfrm>
              <a:off x="1181100" y="2257425"/>
              <a:ext cx="2380" cy="2035971"/>
            </a:xfrm>
            <a:prstGeom prst="line">
              <a:avLst/>
            </a:prstGeom>
            <a:ln w="38100" cap="sq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5">
              <a:extLst>
                <a:ext uri="{FF2B5EF4-FFF2-40B4-BE49-F238E27FC236}">
                  <a16:creationId xmlns:a16="http://schemas.microsoft.com/office/drawing/2014/main" id="{D6F8C7BD-134F-434A-BCD1-9403053612FA}"/>
                </a:ext>
              </a:extLst>
            </p:cNvPr>
            <p:cNvCxnSpPr/>
            <p:nvPr/>
          </p:nvCxnSpPr>
          <p:spPr>
            <a:xfrm flipH="1">
              <a:off x="1183480" y="4293396"/>
              <a:ext cx="298370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6">
              <a:extLst>
                <a:ext uri="{FF2B5EF4-FFF2-40B4-BE49-F238E27FC236}">
                  <a16:creationId xmlns:a16="http://schemas.microsoft.com/office/drawing/2014/main" id="{967CCABD-BB16-4C20-874F-BD7FF8BEFFC2}"/>
                </a:ext>
              </a:extLst>
            </p:cNvPr>
            <p:cNvCxnSpPr/>
            <p:nvPr/>
          </p:nvCxnSpPr>
          <p:spPr>
            <a:xfrm>
              <a:off x="4167187" y="2257425"/>
              <a:ext cx="0" cy="2035971"/>
            </a:xfrm>
            <a:prstGeom prst="line">
              <a:avLst/>
            </a:prstGeom>
            <a:ln w="38100" cap="sq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17">
              <a:extLst>
                <a:ext uri="{FF2B5EF4-FFF2-40B4-BE49-F238E27FC236}">
                  <a16:creationId xmlns:a16="http://schemas.microsoft.com/office/drawing/2014/main" id="{0BA523AE-9E7F-4D01-B016-320F5E8B2A4A}"/>
                </a:ext>
              </a:extLst>
            </p:cNvPr>
            <p:cNvCxnSpPr/>
            <p:nvPr/>
          </p:nvCxnSpPr>
          <p:spPr>
            <a:xfrm flipH="1">
              <a:off x="1183481" y="2257425"/>
              <a:ext cx="882253" cy="0"/>
            </a:xfrm>
            <a:prstGeom prst="line">
              <a:avLst/>
            </a:prstGeom>
            <a:ln w="38100" cap="rnd">
              <a:solidFill>
                <a:srgbClr val="FFC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18">
              <a:extLst>
                <a:ext uri="{FF2B5EF4-FFF2-40B4-BE49-F238E27FC236}">
                  <a16:creationId xmlns:a16="http://schemas.microsoft.com/office/drawing/2014/main" id="{2ABB92AD-0C12-438D-AE21-70F39FD462E2}"/>
                </a:ext>
              </a:extLst>
            </p:cNvPr>
            <p:cNvCxnSpPr/>
            <p:nvPr/>
          </p:nvCxnSpPr>
          <p:spPr>
            <a:xfrm flipH="1">
              <a:off x="3284934" y="2257425"/>
              <a:ext cx="882253" cy="0"/>
            </a:xfrm>
            <a:prstGeom prst="line">
              <a:avLst/>
            </a:prstGeom>
            <a:ln w="38100" cap="rnd">
              <a:solidFill>
                <a:srgbClr val="FFC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44">
            <a:extLst>
              <a:ext uri="{FF2B5EF4-FFF2-40B4-BE49-F238E27FC236}">
                <a16:creationId xmlns:a16="http://schemas.microsoft.com/office/drawing/2014/main" id="{69D1751F-4644-460D-A42C-460EFC6C3270}"/>
              </a:ext>
            </a:extLst>
          </p:cNvPr>
          <p:cNvSpPr txBox="1"/>
          <p:nvPr/>
        </p:nvSpPr>
        <p:spPr>
          <a:xfrm>
            <a:off x="4539855" y="863041"/>
            <a:ext cx="35602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giải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8C9F1E-9BDA-95DB-4F15-14952C91EB2D}"/>
              </a:ext>
            </a:extLst>
          </p:cNvPr>
          <p:cNvSpPr/>
          <p:nvPr/>
        </p:nvSpPr>
        <p:spPr>
          <a:xfrm>
            <a:off x="2633827" y="197790"/>
            <a:ext cx="7372352" cy="523220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6. DÃY TỈ SỐ BẰNG NHAU (TIẾT 1</a:t>
            </a:r>
            <a:r>
              <a:rPr kumimoji="0" lang="en-US" sz="28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7EFD81A-F1C7-7815-BAA5-D32F6E581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42" y="-88701"/>
            <a:ext cx="1091978" cy="129470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063195-73D4-EA4F-A243-8A3F7B2F9C33}"/>
              </a:ext>
            </a:extLst>
          </p:cNvPr>
          <p:cNvCxnSpPr>
            <a:cxnSpLocks/>
          </p:cNvCxnSpPr>
          <p:nvPr/>
        </p:nvCxnSpPr>
        <p:spPr>
          <a:xfrm>
            <a:off x="6096000" y="1602668"/>
            <a:ext cx="0" cy="456109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5B95133-F936-7BFA-02AD-5DB82C16EAAD}"/>
              </a:ext>
            </a:extLst>
          </p:cNvPr>
          <p:cNvSpPr txBox="1"/>
          <p:nvPr/>
        </p:nvSpPr>
        <p:spPr>
          <a:xfrm>
            <a:off x="1075393" y="1206007"/>
            <a:ext cx="1703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63B5B035-EDB2-FFC6-DAA7-2864C6A808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499769"/>
              </p:ext>
            </p:extLst>
          </p:nvPr>
        </p:nvGraphicFramePr>
        <p:xfrm>
          <a:off x="1179885" y="1795125"/>
          <a:ext cx="2527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27200" imgH="838080" progId="Equation.DSMT4">
                  <p:embed/>
                </p:oleObj>
              </mc:Choice>
              <mc:Fallback>
                <p:oleObj name="Equation" r:id="rId5" imgW="2527200" imgH="8380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70F8BDEC-C878-3E4C-D6E9-450B19DDF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79885" y="1795125"/>
                        <a:ext cx="25273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C819199-FCFF-C231-190D-30D7529DE5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441248"/>
              </p:ext>
            </p:extLst>
          </p:nvPr>
        </p:nvGraphicFramePr>
        <p:xfrm>
          <a:off x="1192585" y="2846685"/>
          <a:ext cx="2514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14875" imgH="838200" progId="Equation.DSMT4">
                  <p:embed/>
                </p:oleObj>
              </mc:Choice>
              <mc:Fallback>
                <p:oleObj name="Equation" r:id="rId7" imgW="2514875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585" y="2846685"/>
                        <a:ext cx="25146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909C03EC-C45D-7297-4D35-6AA6FBDCB53E}"/>
              </a:ext>
            </a:extLst>
          </p:cNvPr>
          <p:cNvSpPr txBox="1"/>
          <p:nvPr/>
        </p:nvSpPr>
        <p:spPr>
          <a:xfrm>
            <a:off x="6068103" y="1541176"/>
            <a:ext cx="1703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99030B00-2206-A78E-9B5C-A175FEE6ED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986675"/>
              </p:ext>
            </p:extLst>
          </p:nvPr>
        </p:nvGraphicFramePr>
        <p:xfrm>
          <a:off x="7456124" y="1436269"/>
          <a:ext cx="147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73120" imgH="838080" progId="Equation.DSMT4">
                  <p:embed/>
                </p:oleObj>
              </mc:Choice>
              <mc:Fallback>
                <p:oleObj name="Equation" r:id="rId9" imgW="1473120" imgH="8380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4749163-88B3-7EF5-021A-74AC2ADE52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56124" y="1436269"/>
                        <a:ext cx="14732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06F081ED-09EB-C17A-0B4B-38008E1F5431}"/>
              </a:ext>
            </a:extLst>
          </p:cNvPr>
          <p:cNvSpPr txBox="1"/>
          <p:nvPr/>
        </p:nvSpPr>
        <p:spPr>
          <a:xfrm>
            <a:off x="6036243" y="2216729"/>
            <a:ext cx="1609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692639D-B539-4304-AB2D-5937B3431E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313100"/>
              </p:ext>
            </p:extLst>
          </p:nvPr>
        </p:nvGraphicFramePr>
        <p:xfrm>
          <a:off x="7309438" y="2356975"/>
          <a:ext cx="101600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16529" imgH="318696" progId="Equation.DSMT4">
                  <p:embed/>
                </p:oleObj>
              </mc:Choice>
              <mc:Fallback>
                <p:oleObj name="Equation" r:id="rId11" imgW="1016529" imgH="31869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09438" y="2356975"/>
                        <a:ext cx="1016000" cy="31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B7B930B-1F17-F566-2DFE-7F5C02DC95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936731"/>
              </p:ext>
            </p:extLst>
          </p:nvPr>
        </p:nvGraphicFramePr>
        <p:xfrm>
          <a:off x="9168424" y="2353913"/>
          <a:ext cx="1028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28764" imgH="317254" progId="Equation.DSMT4">
                  <p:embed/>
                </p:oleObj>
              </mc:Choice>
              <mc:Fallback>
                <p:oleObj name="Equation" r:id="rId13" imgW="1028764" imgH="3172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168424" y="2353913"/>
                        <a:ext cx="10287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65B5CF6A-470E-58EF-2C7C-F912CBBC0A39}"/>
              </a:ext>
            </a:extLst>
          </p:cNvPr>
          <p:cNvSpPr txBox="1"/>
          <p:nvPr/>
        </p:nvSpPr>
        <p:spPr>
          <a:xfrm>
            <a:off x="6068103" y="2791333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86B454D-E749-622B-0DAC-A76ED7E3E3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468821"/>
              </p:ext>
            </p:extLst>
          </p:nvPr>
        </p:nvGraphicFramePr>
        <p:xfrm>
          <a:off x="6194377" y="3296053"/>
          <a:ext cx="44196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419833" imgH="900930" progId="Equation.DSMT4">
                  <p:embed/>
                </p:oleObj>
              </mc:Choice>
              <mc:Fallback>
                <p:oleObj name="Equation" r:id="rId15" imgW="4419833" imgH="90093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94377" y="3296053"/>
                        <a:ext cx="44196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3267C1D-404A-44B0-8500-EE18FCF78B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418352"/>
              </p:ext>
            </p:extLst>
          </p:nvPr>
        </p:nvGraphicFramePr>
        <p:xfrm>
          <a:off x="6194377" y="4251623"/>
          <a:ext cx="439578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395364" imgH="902372" progId="Equation.DSMT4">
                  <p:embed/>
                </p:oleObj>
              </mc:Choice>
              <mc:Fallback>
                <p:oleObj name="Equation" r:id="rId17" imgW="4395364" imgH="90237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94377" y="4251623"/>
                        <a:ext cx="4395787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0722A1FD-99F2-1FBC-7E1B-604A96FC72A6}"/>
              </a:ext>
            </a:extLst>
          </p:cNvPr>
          <p:cNvSpPr txBox="1"/>
          <p:nvPr/>
        </p:nvSpPr>
        <p:spPr>
          <a:xfrm>
            <a:off x="6096000" y="5234443"/>
            <a:ext cx="125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B85AB2D-8F92-CED7-CB50-E6C2B2E48A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875680"/>
              </p:ext>
            </p:extLst>
          </p:nvPr>
        </p:nvGraphicFramePr>
        <p:xfrm>
          <a:off x="6797514" y="5069113"/>
          <a:ext cx="3200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200358" imgH="838200" progId="Equation.DSMT4">
                  <p:embed/>
                </p:oleObj>
              </mc:Choice>
              <mc:Fallback>
                <p:oleObj name="Equation" r:id="rId19" imgW="3200358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797514" y="5069113"/>
                        <a:ext cx="3200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986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3" grpId="0"/>
      <p:bldP spid="29" grpId="0"/>
      <p:bldP spid="36" grpId="0"/>
      <p:bldP spid="38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Hình ảnh 24">
            <a:extLst>
              <a:ext uri="{FF2B5EF4-FFF2-40B4-BE49-F238E27FC236}">
                <a16:creationId xmlns:a16="http://schemas.microsoft.com/office/drawing/2014/main" id="{5E7BD5CD-4FC3-4866-8D51-FE64DF63E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3" y="15240"/>
            <a:ext cx="12232353" cy="68427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6400" y="279400"/>
            <a:ext cx="11277600" cy="94996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AE5F16-36D2-C27C-1133-412FE30EE160}"/>
              </a:ext>
            </a:extLst>
          </p:cNvPr>
          <p:cNvSpPr txBox="1"/>
          <p:nvPr/>
        </p:nvSpPr>
        <p:spPr>
          <a:xfrm>
            <a:off x="1272209" y="1493520"/>
            <a:ext cx="7235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F1C7F2-6691-DBB7-C041-E8988256D900}"/>
              </a:ext>
            </a:extLst>
          </p:cNvPr>
          <p:cNvSpPr txBox="1"/>
          <p:nvPr/>
        </p:nvSpPr>
        <p:spPr>
          <a:xfrm>
            <a:off x="1616765" y="2213113"/>
            <a:ext cx="8415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339D63A-A869-49E9-3695-77C0752AD5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567919"/>
              </p:ext>
            </p:extLst>
          </p:nvPr>
        </p:nvGraphicFramePr>
        <p:xfrm>
          <a:off x="3588834" y="2120314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838080" progId="Equation.DSMT4">
                  <p:embed/>
                </p:oleObj>
              </mc:Choice>
              <mc:Fallback>
                <p:oleObj name="Equation" r:id="rId3" imgW="9144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8834" y="2120314"/>
                        <a:ext cx="914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CA1595E-8594-2C5D-6AE4-848780ED36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932090"/>
              </p:ext>
            </p:extLst>
          </p:nvPr>
        </p:nvGraphicFramePr>
        <p:xfrm>
          <a:off x="6045200" y="2120314"/>
          <a:ext cx="3200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00400" imgH="838080" progId="Equation.DSMT4">
                  <p:embed/>
                </p:oleObj>
              </mc:Choice>
              <mc:Fallback>
                <p:oleObj name="Equation" r:id="rId5" imgW="32004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45200" y="2120314"/>
                        <a:ext cx="3200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CBC505B-E556-883F-5670-C6D1216E57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116624"/>
              </p:ext>
            </p:extLst>
          </p:nvPr>
        </p:nvGraphicFramePr>
        <p:xfrm>
          <a:off x="9910763" y="2343150"/>
          <a:ext cx="212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20760" imgH="393480" progId="Equation.DSMT4">
                  <p:embed/>
                </p:oleObj>
              </mc:Choice>
              <mc:Fallback>
                <p:oleObj name="Equation" r:id="rId7" imgW="2120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10763" y="2343150"/>
                        <a:ext cx="21209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0D86580-BA05-4785-37D3-85B0B035297D}"/>
              </a:ext>
            </a:extLst>
          </p:cNvPr>
          <p:cNvSpPr txBox="1"/>
          <p:nvPr/>
        </p:nvSpPr>
        <p:spPr>
          <a:xfrm>
            <a:off x="2427356" y="3363593"/>
            <a:ext cx="7235687" cy="2246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EE7C491-F0E2-3DE1-FDCE-4FDB7C6E7B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132429"/>
              </p:ext>
            </p:extLst>
          </p:nvPr>
        </p:nvGraphicFramePr>
        <p:xfrm>
          <a:off x="3247506" y="3902204"/>
          <a:ext cx="4953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952880" imgH="901440" progId="Equation.DSMT4">
                  <p:embed/>
                </p:oleObj>
              </mc:Choice>
              <mc:Fallback>
                <p:oleObj name="Equation" r:id="rId9" imgW="495288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47506" y="3902204"/>
                        <a:ext cx="49530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2950FFC-D778-5C6F-8657-5DD71E78DFBF}"/>
              </a:ext>
            </a:extLst>
          </p:cNvPr>
          <p:cNvSpPr txBox="1"/>
          <p:nvPr/>
        </p:nvSpPr>
        <p:spPr>
          <a:xfrm>
            <a:off x="3123094" y="4904503"/>
            <a:ext cx="5844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7C5941-BFC6-FC25-B884-B250EA8B6AF8}"/>
              </a:ext>
            </a:extLst>
          </p:cNvPr>
          <p:cNvSpPr/>
          <p:nvPr/>
        </p:nvSpPr>
        <p:spPr>
          <a:xfrm>
            <a:off x="2798884" y="83027"/>
            <a:ext cx="737235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6. DÃY TỈ SỐ BẰNG NHAU (TIẾT 1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87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2" grpId="0"/>
      <p:bldP spid="9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708</Words>
  <Application>Microsoft Office PowerPoint</Application>
  <PresentationFormat>Widescreen</PresentationFormat>
  <Paragraphs>83</Paragraphs>
  <Slides>11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等线</vt:lpstr>
      <vt:lpstr>Arial</vt:lpstr>
      <vt:lpstr>Calibri</vt:lpstr>
      <vt:lpstr>Calibri Light</vt:lpstr>
      <vt:lpstr>ITC Avant Garde Std Bk</vt:lpstr>
      <vt:lpstr>Times New Roman</vt:lpstr>
      <vt:lpstr>Office Theme</vt:lpstr>
      <vt:lpstr>Contents Slide Master</vt:lpstr>
      <vt:lpstr>2_Office Theme</vt:lpstr>
      <vt:lpstr>Equation</vt:lpstr>
      <vt:lpstr>PowerPoint Presentation</vt:lpstr>
      <vt:lpstr>       * Khái niệm (SGK – T55)</vt:lpstr>
      <vt:lpstr>       Ví dụ 1: Viết dãy tỉ số bằng nhau từ các tỉ số:</vt:lpstr>
      <vt:lpstr>PowerPoint Presentation</vt:lpstr>
      <vt:lpstr>       Ví dụ 2: Dùng dãy tỉ số bằng nhau để thể hiện câu nói sau:                     “Số học sinh của ba lớp 7A, 7B, 7C tỉ lệ với ba số 8; 9; 10</vt:lpstr>
      <vt:lpstr>PowerPoint Presentation</vt:lpstr>
      <vt:lpstr>a) Cho tỉ lệ thức:               so sánh hai tỉ số:              và              với các   tỉ số trong tỉ lệ thức đã cho.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Vân Anh</cp:lastModifiedBy>
  <cp:revision>113</cp:revision>
  <dcterms:created xsi:type="dcterms:W3CDTF">2022-06-23T00:40:06Z</dcterms:created>
  <dcterms:modified xsi:type="dcterms:W3CDTF">2023-05-31T15:09:37Z</dcterms:modified>
</cp:coreProperties>
</file>