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71" r:id="rId2"/>
    <p:sldId id="260" r:id="rId3"/>
    <p:sldId id="307" r:id="rId4"/>
    <p:sldId id="256" r:id="rId5"/>
    <p:sldId id="257" r:id="rId6"/>
    <p:sldId id="308" r:id="rId7"/>
    <p:sldId id="299" r:id="rId8"/>
    <p:sldId id="259" r:id="rId9"/>
    <p:sldId id="276" r:id="rId10"/>
    <p:sldId id="309" r:id="rId11"/>
    <p:sldId id="310" r:id="rId12"/>
    <p:sldId id="311" r:id="rId13"/>
    <p:sldId id="312" r:id="rId14"/>
    <p:sldId id="304" r:id="rId15"/>
    <p:sldId id="275" r:id="rId16"/>
    <p:sldId id="317" r:id="rId17"/>
    <p:sldId id="315" r:id="rId18"/>
    <p:sldId id="316" r:id="rId19"/>
    <p:sldId id="314" r:id="rId20"/>
    <p:sldId id="318" r:id="rId21"/>
    <p:sldId id="319" r:id="rId22"/>
    <p:sldId id="320" r:id="rId23"/>
    <p:sldId id="321" r:id="rId24"/>
    <p:sldId id="322" r:id="rId25"/>
    <p:sldId id="323" r:id="rId26"/>
    <p:sldId id="279" r:id="rId27"/>
    <p:sldId id="324" r:id="rId28"/>
    <p:sldId id="325" r:id="rId29"/>
    <p:sldId id="326" r:id="rId30"/>
    <p:sldId id="327" r:id="rId31"/>
    <p:sldId id="280" r:id="rId32"/>
    <p:sldId id="328" r:id="rId33"/>
    <p:sldId id="329" r:id="rId34"/>
    <p:sldId id="330" r:id="rId35"/>
    <p:sldId id="331" r:id="rId36"/>
    <p:sldId id="332" r:id="rId37"/>
    <p:sldId id="333" r:id="rId38"/>
    <p:sldId id="281" r:id="rId39"/>
    <p:sldId id="334" r:id="rId40"/>
    <p:sldId id="282" r:id="rId41"/>
    <p:sldId id="301" r:id="rId42"/>
    <p:sldId id="335" r:id="rId43"/>
    <p:sldId id="336" r:id="rId44"/>
    <p:sldId id="337" r:id="rId45"/>
    <p:sldId id="338" r:id="rId46"/>
    <p:sldId id="339" r:id="rId47"/>
    <p:sldId id="284" r:id="rId48"/>
    <p:sldId id="340" r:id="rId49"/>
    <p:sldId id="341" r:id="rId50"/>
    <p:sldId id="342" r:id="rId51"/>
    <p:sldId id="343" r:id="rId52"/>
    <p:sldId id="344" r:id="rId53"/>
    <p:sldId id="345" r:id="rId54"/>
    <p:sldId id="346" r:id="rId55"/>
    <p:sldId id="348" r:id="rId56"/>
    <p:sldId id="347" r:id="rId57"/>
    <p:sldId id="294" r:id="rId58"/>
    <p:sldId id="349" r:id="rId59"/>
    <p:sldId id="350" r:id="rId60"/>
    <p:sldId id="258" r:id="rId61"/>
    <p:sldId id="306" r:id="rId62"/>
  </p:sldIdLst>
  <p:sldSz cx="18288000" cy="10287000"/>
  <p:notesSz cx="6858000" cy="9144000"/>
  <p:embeddedFontLst>
    <p:embeddedFont>
      <p:font typeface="Malgun Gothic" panose="020B0503020000020004" pitchFamily="34" charset="-127"/>
      <p:regular r:id="rId64"/>
      <p:bold r:id="rId65"/>
    </p:embeddedFont>
    <p:embeddedFont>
      <p:font typeface="Calibri" panose="020F050202020403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FAF"/>
    <a:srgbClr val="FFECB7"/>
    <a:srgbClr val="AAD8E4"/>
    <a:srgbClr val="E2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24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68516-A4A4-49F6-94E3-04B80979737F}" type="datetimeFigureOut">
              <a:rPr lang="en-US" smtClean="0"/>
              <a:t>24/6/2023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A0F73-6E39-4189-A301-A3E6AFED0B90}" type="slidenum">
              <a:rPr lang="en-US" smtClean="0"/>
              <a:t>‹#›</a:t>
            </a:fld>
            <a:endParaRPr lang="en-US"/>
          </a:p>
        </p:txBody>
      </p:sp>
    </p:spTree>
    <p:extLst>
      <p:ext uri="{BB962C8B-B14F-4D97-AF65-F5344CB8AC3E}">
        <p14:creationId xmlns:p14="http://schemas.microsoft.com/office/powerpoint/2010/main" val="1546401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A0F73-6E39-4189-A301-A3E6AFED0B90}" type="slidenum">
              <a:rPr lang="en-US" smtClean="0"/>
              <a:t>1</a:t>
            </a:fld>
            <a:endParaRPr lang="en-US"/>
          </a:p>
        </p:txBody>
      </p:sp>
    </p:spTree>
    <p:extLst>
      <p:ext uri="{BB962C8B-B14F-4D97-AF65-F5344CB8AC3E}">
        <p14:creationId xmlns:p14="http://schemas.microsoft.com/office/powerpoint/2010/main" val="110180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A0F73-6E39-4189-A301-A3E6AFED0B90}" type="slidenum">
              <a:rPr lang="en-US" smtClean="0"/>
              <a:t>61</a:t>
            </a:fld>
            <a:endParaRPr lang="en-US"/>
          </a:p>
        </p:txBody>
      </p:sp>
    </p:spTree>
    <p:extLst>
      <p:ext uri="{BB962C8B-B14F-4D97-AF65-F5344CB8AC3E}">
        <p14:creationId xmlns:p14="http://schemas.microsoft.com/office/powerpoint/2010/main" val="140763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3.png"/><Relationship Id="rId3" Type="http://schemas.openxmlformats.org/officeDocument/2006/relationships/image" Target="../media/image1.png"/><Relationship Id="rId25"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7.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7.svg"/><Relationship Id="rId12" Type="http://schemas.openxmlformats.org/officeDocument/2006/relationships/image" Target="../media/image8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75.svg"/><Relationship Id="rId15" Type="http://schemas.openxmlformats.org/officeDocument/2006/relationships/image" Target="../media/image53.png"/><Relationship Id="rId10" Type="http://schemas.openxmlformats.org/officeDocument/2006/relationships/image" Target="../media/image80.svg"/><Relationship Id="rId4" Type="http://schemas.openxmlformats.org/officeDocument/2006/relationships/image" Target="../media/image51.png"/><Relationship Id="rId14" Type="http://schemas.openxmlformats.org/officeDocument/2006/relationships/image" Target="../media/image840.sv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openxmlformats.org/officeDocument/2006/relationships/image" Target="../media/image61.svg"/><Relationship Id="rId2" Type="http://schemas.openxmlformats.org/officeDocument/2006/relationships/image" Target="../media/image54.png"/><Relationship Id="rId1" Type="http://schemas.openxmlformats.org/officeDocument/2006/relationships/slideLayout" Target="../slideLayouts/slideLayout7.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 Id="rId14" Type="http://schemas.openxmlformats.org/officeDocument/2006/relationships/image" Target="../media/image84.svg"/></Relationships>
</file>

<file path=ppt/slides/_rels/slide17.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8.png"/><Relationship Id="rId4" Type="http://schemas.openxmlformats.org/officeDocument/2006/relationships/image" Target="../media/image57.png"/><Relationship Id="rId14" Type="http://schemas.openxmlformats.org/officeDocument/2006/relationships/image" Target="../media/image84.svg"/></Relationships>
</file>

<file path=ppt/slides/_rels/slide18.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16" Type="http://schemas.openxmlformats.org/officeDocument/2006/relationships/image" Target="../media/image60.jpeg"/><Relationship Id="rId1" Type="http://schemas.openxmlformats.org/officeDocument/2006/relationships/slideLayout" Target="../slideLayouts/slideLayout7.xml"/><Relationship Id="rId15" Type="http://schemas.openxmlformats.org/officeDocument/2006/relationships/image" Target="../media/image59.png"/><Relationship Id="rId4" Type="http://schemas.openxmlformats.org/officeDocument/2006/relationships/image" Target="../media/image13.png"/><Relationship Id="rId14" Type="http://schemas.openxmlformats.org/officeDocument/2006/relationships/image" Target="../media/image84.svg"/></Relationships>
</file>

<file path=ppt/slides/_rels/slide19.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54" Type="http://schemas.openxmlformats.org/officeDocument/2006/relationships/image" Target="../media/image62.png"/><Relationship Id="rId1" Type="http://schemas.openxmlformats.org/officeDocument/2006/relationships/slideLayout" Target="../slideLayouts/slideLayout7.xml"/><Relationship Id="rId53" Type="http://schemas.openxmlformats.org/officeDocument/2006/relationships/image" Target="../media/image52.svg"/><Relationship Id="rId15" Type="http://schemas.openxmlformats.org/officeDocument/2006/relationships/image" Target="../media/image61.png"/><Relationship Id="rId5" Type="http://schemas.openxmlformats.org/officeDocument/2006/relationships/image" Target="../media/image55.svg"/><Relationship Id="rId4" Type="http://schemas.openxmlformats.org/officeDocument/2006/relationships/image" Target="../media/image13.png"/><Relationship Id="rId14" Type="http://schemas.openxmlformats.org/officeDocument/2006/relationships/image" Target="../media/image84.svg"/></Relationships>
</file>

<file path=ppt/slides/_rels/slide2.xml.rels><?xml version="1.0" encoding="UTF-8" standalone="yes"?>
<Relationships xmlns="http://schemas.openxmlformats.org/package/2006/relationships"><Relationship Id="rId13" Type="http://schemas.openxmlformats.org/officeDocument/2006/relationships/image" Target="../media/image7.png"/><Relationship Id="rId12" Type="http://schemas.openxmlformats.org/officeDocument/2006/relationships/image" Target="../media/image6.png"/><Relationship Id="rId7" Type="http://schemas.openxmlformats.org/officeDocument/2006/relationships/image" Target="../media/image6.svg"/><Relationship Id="rId17" Type="http://schemas.openxmlformats.org/officeDocument/2006/relationships/image" Target="../media/image840.svg"/><Relationship Id="rId2" Type="http://schemas.openxmlformats.org/officeDocument/2006/relationships/image" Target="../media/image4.png"/><Relationship Id="rId16"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34.svg"/><Relationship Id="rId15" Type="http://schemas.openxmlformats.org/officeDocument/2006/relationships/image" Target="../media/image8.png"/><Relationship Id="rId10"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514.sv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12" Type="http://schemas.openxmlformats.org/officeDocument/2006/relationships/image" Target="../media/image8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png"/><Relationship Id="rId5" Type="http://schemas.openxmlformats.org/officeDocument/2006/relationships/image" Target="../media/image75.svg"/><Relationship Id="rId15" Type="http://schemas.openxmlformats.org/officeDocument/2006/relationships/image" Target="../media/image13.png"/><Relationship Id="rId10" Type="http://schemas.openxmlformats.org/officeDocument/2006/relationships/image" Target="../media/image80.svg"/><Relationship Id="rId4" Type="http://schemas.openxmlformats.org/officeDocument/2006/relationships/image" Target="../media/image51.png"/><Relationship Id="rId14" Type="http://schemas.openxmlformats.org/officeDocument/2006/relationships/image" Target="../media/image840.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401.svg"/><Relationship Id="rId3" Type="http://schemas.openxmlformats.org/officeDocument/2006/relationships/image" Target="../media/image22.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0.sv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41.svg"/><Relationship Id="rId1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1" Type="http://schemas.openxmlformats.org/officeDocument/2006/relationships/image" Target="../media/image24.png"/><Relationship Id="rId2" Type="http://schemas.openxmlformats.org/officeDocument/2006/relationships/image" Target="../media/image1.png"/><Relationship Id="rId20" Type="http://schemas.openxmlformats.org/officeDocument/2006/relationships/image" Target="../media/image87.svg"/><Relationship Id="rId1" Type="http://schemas.openxmlformats.org/officeDocument/2006/relationships/slideLayout" Target="../slideLayouts/slideLayout7.xml"/><Relationship Id="rId4" Type="http://schemas.openxmlformats.org/officeDocument/2006/relationships/image" Target="../media/image63.png"/><Relationship Id="rId14" Type="http://schemas.openxmlformats.org/officeDocument/2006/relationships/image" Target="../media/image282.sv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1" Type="http://schemas.openxmlformats.org/officeDocument/2006/relationships/image" Target="../media/image22.png"/><Relationship Id="rId2" Type="http://schemas.openxmlformats.org/officeDocument/2006/relationships/image" Target="../media/image1.png"/><Relationship Id="rId20" Type="http://schemas.openxmlformats.org/officeDocument/2006/relationships/image" Target="../media/image87.sv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4.png"/><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png"/><Relationship Id="rId20" Type="http://schemas.openxmlformats.org/officeDocument/2006/relationships/image" Target="../media/image87.svg"/><Relationship Id="rId1" Type="http://schemas.openxmlformats.org/officeDocument/2006/relationships/slideLayout" Target="../slideLayouts/slideLayout7.xml"/><Relationship Id="rId5" Type="http://schemas.openxmlformats.org/officeDocument/2006/relationships/image" Target="../media/image22.png"/><Relationship Id="rId10" Type="http://schemas.openxmlformats.org/officeDocument/2006/relationships/image" Target="../media/image63.png"/><Relationship Id="rId4" Type="http://schemas.openxmlformats.org/officeDocument/2006/relationships/image" Target="../media/image65.png"/><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1" Type="http://schemas.openxmlformats.org/officeDocument/2006/relationships/image" Target="../media/image66.png"/><Relationship Id="rId2" Type="http://schemas.openxmlformats.org/officeDocument/2006/relationships/image" Target="../media/image1.png"/><Relationship Id="rId20" Type="http://schemas.openxmlformats.org/officeDocument/2006/relationships/image" Target="../media/image87.svg"/><Relationship Id="rId1" Type="http://schemas.openxmlformats.org/officeDocument/2006/relationships/slideLayout" Target="../slideLayouts/slideLayout7.xml"/><Relationship Id="rId10" Type="http://schemas.openxmlformats.org/officeDocument/2006/relationships/image" Target="../media/image63.png"/><Relationship Id="rId4" Type="http://schemas.openxmlformats.org/officeDocument/2006/relationships/image" Target="../media/image22.png"/><Relationship Id="rId9" Type="http://schemas.openxmlformats.org/officeDocument/2006/relationships/image" Target="../media/image23.svg"/></Relationships>
</file>

<file path=ppt/slides/_rels/slide26.xml.rels><?xml version="1.0" encoding="UTF-8" standalone="yes"?>
<Relationships xmlns="http://schemas.openxmlformats.org/package/2006/relationships"><Relationship Id="rId17" Type="http://schemas.openxmlformats.org/officeDocument/2006/relationships/image" Target="../media/image69.png"/><Relationship Id="rId2" Type="http://schemas.openxmlformats.org/officeDocument/2006/relationships/image" Target="../media/image24.png"/><Relationship Id="rId16" Type="http://schemas.openxmlformats.org/officeDocument/2006/relationships/image" Target="../media/image68.png"/><Relationship Id="rId1" Type="http://schemas.openxmlformats.org/officeDocument/2006/relationships/slideLayout" Target="../slideLayouts/slideLayout7.xml"/><Relationship Id="rId15" Type="http://schemas.openxmlformats.org/officeDocument/2006/relationships/image" Target="../media/image67.png"/><Relationship Id="rId14" Type="http://schemas.openxmlformats.org/officeDocument/2006/relationships/image" Target="../media/image282.svg"/><Relationship Id="rId9" Type="http://schemas.openxmlformats.org/officeDocument/2006/relationships/image" Target="../media/image800.svg"/></Relationships>
</file>

<file path=ppt/slides/_rels/slide27.xml.rels><?xml version="1.0" encoding="UTF-8" standalone="yes"?>
<Relationships xmlns="http://schemas.openxmlformats.org/package/2006/relationships"><Relationship Id="rId42" Type="http://schemas.openxmlformats.org/officeDocument/2006/relationships/image" Target="../media/image71.png"/><Relationship Id="rId21" Type="http://schemas.openxmlformats.org/officeDocument/2006/relationships/image" Target="../media/image462.svg"/><Relationship Id="rId17" Type="http://schemas.openxmlformats.org/officeDocument/2006/relationships/image" Target="../media/image70.png"/><Relationship Id="rId2" Type="http://schemas.openxmlformats.org/officeDocument/2006/relationships/image" Target="../media/image24.png"/><Relationship Id="rId16" Type="http://schemas.openxmlformats.org/officeDocument/2006/relationships/image" Target="../media/image69.png"/><Relationship Id="rId41" Type="http://schemas.openxmlformats.org/officeDocument/2006/relationships/image" Target="../media/image482.svg"/><Relationship Id="rId1" Type="http://schemas.openxmlformats.org/officeDocument/2006/relationships/slideLayout" Target="../slideLayouts/slideLayout7.xml"/><Relationship Id="rId15" Type="http://schemas.openxmlformats.org/officeDocument/2006/relationships/image" Target="../media/image68.png"/><Relationship Id="rId14" Type="http://schemas.openxmlformats.org/officeDocument/2006/relationships/image" Target="../media/image282.svg"/></Relationships>
</file>

<file path=ppt/slides/_rels/slide28.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72.png"/><Relationship Id="rId4" Type="http://schemas.openxmlformats.org/officeDocument/2006/relationships/image" Target="../media/image13.png"/><Relationship Id="rId14" Type="http://schemas.openxmlformats.org/officeDocument/2006/relationships/image" Target="../media/image84.svg"/></Relationships>
</file>

<file path=ppt/slides/_rels/slide29.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22.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 Id="rId14" Type="http://schemas.openxmlformats.org/officeDocument/2006/relationships/image" Target="../media/image84.svg"/></Relationships>
</file>

<file path=ppt/slides/_rels/slide3.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840.svg"/><Relationship Id="rId12" Type="http://schemas.openxmlformats.org/officeDocument/2006/relationships/image" Target="../media/image10.jpeg"/><Relationship Id="rId1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820.svg"/><Relationship Id="rId1" Type="http://schemas.openxmlformats.org/officeDocument/2006/relationships/slideLayout" Target="../slideLayouts/slideLayout7.xml"/><Relationship Id="rId11" Type="http://schemas.openxmlformats.org/officeDocument/2006/relationships/image" Target="../media/image34.svg"/><Relationship Id="rId15" Type="http://schemas.openxmlformats.org/officeDocument/2006/relationships/image" Target="../media/image13.png"/><Relationship Id="rId10"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401.svg"/><Relationship Id="rId3" Type="http://schemas.openxmlformats.org/officeDocument/2006/relationships/image" Target="../media/image22.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0.sv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41.svg"/><Relationship Id="rId14" Type="http://schemas.openxmlformats.org/officeDocument/2006/relationships/image" Target="../media/image37.svg"/></Relationships>
</file>

<file path=ppt/slides/_rels/slide31.xml.rels><?xml version="1.0" encoding="UTF-8" standalone="yes"?>
<Relationships xmlns="http://schemas.openxmlformats.org/package/2006/relationships"><Relationship Id="rId13" Type="http://schemas.openxmlformats.org/officeDocument/2006/relationships/image" Target="../media/image74.png"/><Relationship Id="rId3" Type="http://schemas.openxmlformats.org/officeDocument/2006/relationships/image" Target="../media/image22.svg"/><Relationship Id="rId12" Type="http://schemas.openxmlformats.org/officeDocument/2006/relationships/image" Target="../media/image111.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73.png"/><Relationship Id="rId14" Type="http://schemas.openxmlformats.org/officeDocument/2006/relationships/image" Target="../media/image5.png"/><Relationship Id="rId9" Type="http://schemas.openxmlformats.org/officeDocument/2006/relationships/image" Target="../media/image34.svg"/></Relationships>
</file>

<file path=ppt/slides/_rels/slide32.xml.rels><?xml version="1.0" encoding="UTF-8" standalone="yes"?>
<Relationships xmlns="http://schemas.openxmlformats.org/package/2006/relationships"><Relationship Id="rId13" Type="http://schemas.openxmlformats.org/officeDocument/2006/relationships/image" Target="../media/image74.png"/><Relationship Id="rId3" Type="http://schemas.openxmlformats.org/officeDocument/2006/relationships/image" Target="../media/image22.svg"/><Relationship Id="rId12" Type="http://schemas.openxmlformats.org/officeDocument/2006/relationships/image" Target="../media/image111.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73.png"/><Relationship Id="rId14" Type="http://schemas.openxmlformats.org/officeDocument/2006/relationships/image" Target="../media/image5.png"/><Relationship Id="rId9" Type="http://schemas.openxmlformats.org/officeDocument/2006/relationships/image" Target="../media/image34.svg"/></Relationships>
</file>

<file path=ppt/slides/_rels/slide33.xml.rels><?xml version="1.0" encoding="UTF-8" standalone="yes"?>
<Relationships xmlns="http://schemas.openxmlformats.org/package/2006/relationships"><Relationship Id="rId13" Type="http://schemas.openxmlformats.org/officeDocument/2006/relationships/image" Target="../media/image74.png"/><Relationship Id="rId3" Type="http://schemas.openxmlformats.org/officeDocument/2006/relationships/image" Target="../media/image22.svg"/><Relationship Id="rId12" Type="http://schemas.openxmlformats.org/officeDocument/2006/relationships/image" Target="../media/image111.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73.png"/><Relationship Id="rId14" Type="http://schemas.openxmlformats.org/officeDocument/2006/relationships/image" Target="../media/image5.png"/><Relationship Id="rId9" Type="http://schemas.openxmlformats.org/officeDocument/2006/relationships/image" Target="../media/image34.svg"/></Relationships>
</file>

<file path=ppt/slides/_rels/slide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401.svg"/><Relationship Id="rId3" Type="http://schemas.openxmlformats.org/officeDocument/2006/relationships/image" Target="../media/image22.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0.sv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41.svg"/><Relationship Id="rId14" Type="http://schemas.openxmlformats.org/officeDocument/2006/relationships/image" Target="../media/image37.svg"/></Relationships>
</file>

<file path=ppt/slides/_rels/slide38.xml.rels><?xml version="1.0" encoding="UTF-8" standalone="yes"?>
<Relationships xmlns="http://schemas.openxmlformats.org/package/2006/relationships"><Relationship Id="rId13" Type="http://schemas.openxmlformats.org/officeDocument/2006/relationships/image" Target="../media/image730.svg"/><Relationship Id="rId3" Type="http://schemas.openxmlformats.org/officeDocument/2006/relationships/image" Target="../media/image22.svg"/><Relationship Id="rId21" Type="http://schemas.openxmlformats.org/officeDocument/2006/relationships/image" Target="../media/image76.png"/><Relationship Id="rId42" Type="http://schemas.openxmlformats.org/officeDocument/2006/relationships/image" Target="../media/image77.png"/><Relationship Id="rId7" Type="http://schemas.openxmlformats.org/officeDocument/2006/relationships/image" Target="../media/image448.svg"/><Relationship Id="rId2" Type="http://schemas.openxmlformats.org/officeDocument/2006/relationships/image" Target="../media/image1.png"/><Relationship Id="rId20" Type="http://schemas.openxmlformats.org/officeDocument/2006/relationships/image" Target="../media/image87.svg"/><Relationship Id="rId41" Type="http://schemas.openxmlformats.org/officeDocument/2006/relationships/image" Target="../media/image4820.svg"/><Relationship Id="rId1" Type="http://schemas.openxmlformats.org/officeDocument/2006/relationships/slideLayout" Target="../slideLayouts/slideLayout7.xml"/><Relationship Id="rId4" Type="http://schemas.openxmlformats.org/officeDocument/2006/relationships/image" Target="../media/image36.png"/><Relationship Id="rId14" Type="http://schemas.openxmlformats.org/officeDocument/2006/relationships/image" Target="../media/image63.png"/><Relationship Id="rId22"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22.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78.png"/><Relationship Id="rId56" Type="http://schemas.openxmlformats.org/officeDocument/2006/relationships/image" Target="../media/image101.sv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21.png"/><Relationship Id="rId3" Type="http://schemas.openxmlformats.org/officeDocument/2006/relationships/image" Target="../media/image2.svg"/><Relationship Id="rId12" Type="http://schemas.openxmlformats.org/officeDocument/2006/relationships/image" Target="../media/image17.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8.sv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79.png"/><Relationship Id="rId14" Type="http://schemas.openxmlformats.org/officeDocument/2006/relationships/image" Target="../media/image80.png"/></Relationships>
</file>

<file path=ppt/slides/_rels/slide41.xml.rels><?xml version="1.0" encoding="UTF-8" standalone="yes"?>
<Relationships xmlns="http://schemas.openxmlformats.org/package/2006/relationships"><Relationship Id="rId13" Type="http://schemas.openxmlformats.org/officeDocument/2006/relationships/image" Target="../media/image83.png"/><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250.svg"/><Relationship Id="rId5" Type="http://schemas.openxmlformats.org/officeDocument/2006/relationships/image" Target="../media/image19.svg"/><Relationship Id="rId15" Type="http://schemas.openxmlformats.org/officeDocument/2006/relationships/image" Target="../media/image58.svg"/></Relationships>
</file>

<file path=ppt/slides/_rels/slide42.xml.rels><?xml version="1.0" encoding="UTF-8" standalone="yes"?>
<Relationships xmlns="http://schemas.openxmlformats.org/package/2006/relationships"><Relationship Id="rId13" Type="http://schemas.openxmlformats.org/officeDocument/2006/relationships/image" Target="../media/image83.png"/><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250.svg"/><Relationship Id="rId5" Type="http://schemas.openxmlformats.org/officeDocument/2006/relationships/image" Target="../media/image19.svg"/><Relationship Id="rId15" Type="http://schemas.openxmlformats.org/officeDocument/2006/relationships/image" Target="../media/image58.svg"/></Relationships>
</file>

<file path=ppt/slides/_rels/slide43.xml.rels><?xml version="1.0" encoding="UTF-8" standalone="yes"?>
<Relationships xmlns="http://schemas.openxmlformats.org/package/2006/relationships"><Relationship Id="rId13" Type="http://schemas.openxmlformats.org/officeDocument/2006/relationships/image" Target="../media/image83.png"/><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250.svg"/><Relationship Id="rId5" Type="http://schemas.openxmlformats.org/officeDocument/2006/relationships/image" Target="../media/image19.svg"/><Relationship Id="rId15" Type="http://schemas.openxmlformats.org/officeDocument/2006/relationships/image" Target="../media/image58.svg"/></Relationships>
</file>

<file path=ppt/slides/_rels/slide44.xml.rels><?xml version="1.0" encoding="UTF-8" standalone="yes"?>
<Relationships xmlns="http://schemas.openxmlformats.org/package/2006/relationships"><Relationship Id="rId13" Type="http://schemas.openxmlformats.org/officeDocument/2006/relationships/image" Target="../media/image83.png"/><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250.svg"/><Relationship Id="rId5" Type="http://schemas.openxmlformats.org/officeDocument/2006/relationships/image" Target="../media/image19.svg"/><Relationship Id="rId15" Type="http://schemas.openxmlformats.org/officeDocument/2006/relationships/image" Target="../media/image58.svg"/></Relationships>
</file>

<file path=ppt/slides/_rels/slide45.xml.rels><?xml version="1.0" encoding="UTF-8" standalone="yes"?>
<Relationships xmlns="http://schemas.openxmlformats.org/package/2006/relationships"><Relationship Id="rId13" Type="http://schemas.openxmlformats.org/officeDocument/2006/relationships/image" Target="../media/image83.png"/><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250.svg"/><Relationship Id="rId5" Type="http://schemas.openxmlformats.org/officeDocument/2006/relationships/image" Target="../media/image19.svg"/><Relationship Id="rId15" Type="http://schemas.openxmlformats.org/officeDocument/2006/relationships/image" Target="../media/image58.svg"/></Relationships>
</file>

<file path=ppt/slides/_rels/slide46.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79.png"/><Relationship Id="rId1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xml.rels><?xml version="1.0" encoding="UTF-8" standalone="yes"?>
<Relationships xmlns="http://schemas.openxmlformats.org/package/2006/relationships"><Relationship Id="rId12" Type="http://schemas.openxmlformats.org/officeDocument/2006/relationships/image" Target="../media/image24.png"/><Relationship Id="rId7" Type="http://schemas.openxmlformats.org/officeDocument/2006/relationships/image" Target="../media/image21.svg"/><Relationship Id="rId1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image" Target="../media/image26.png"/><Relationship Id="rId29" Type="http://schemas.openxmlformats.org/officeDocument/2006/relationships/image" Target="../media/image280.svg"/><Relationship Id="rId1" Type="http://schemas.openxmlformats.org/officeDocument/2006/relationships/slideLayout" Target="../slideLayouts/slideLayout7.xml"/><Relationship Id="rId11" Type="http://schemas.openxmlformats.org/officeDocument/2006/relationships/image" Target="../media/image25.svg"/><Relationship Id="rId15" Type="http://schemas.openxmlformats.org/officeDocument/2006/relationships/image" Target="../media/image25.png"/><Relationship Id="rId10" Type="http://schemas.openxmlformats.org/officeDocument/2006/relationships/image" Target="../media/image23.png"/><Relationship Id="rId9" Type="http://schemas.openxmlformats.org/officeDocument/2006/relationships/image" Target="../media/image23.svg"/><Relationship Id="rId14" Type="http://schemas.openxmlformats.org/officeDocument/2006/relationships/image" Target="../media/image28.sv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6" Type="http://schemas.openxmlformats.org/officeDocument/2006/relationships/image" Target="../media/image85.png"/><Relationship Id="rId1" Type="http://schemas.openxmlformats.org/officeDocument/2006/relationships/slideLayout" Target="../slideLayouts/slideLayout7.xml"/><Relationship Id="rId15" Type="http://schemas.openxmlformats.org/officeDocument/2006/relationships/image" Target="../media/image84.png"/><Relationship Id="rId14" Type="http://schemas.openxmlformats.org/officeDocument/2006/relationships/image" Target="../media/image84.sv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84.sv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15" Type="http://schemas.openxmlformats.org/officeDocument/2006/relationships/image" Target="../media/image86.png"/><Relationship Id="rId14" Type="http://schemas.openxmlformats.org/officeDocument/2006/relationships/image" Target="../media/image84.svg"/></Relationships>
</file>

<file path=ppt/slides/_rels/slide57.xml.rels><?xml version="1.0" encoding="UTF-8" standalone="yes"?>
<Relationships xmlns="http://schemas.openxmlformats.org/package/2006/relationships"><Relationship Id="rId3" Type="http://schemas.openxmlformats.org/officeDocument/2006/relationships/image" Target="../media/image27.svg"/><Relationship Id="rId55" Type="http://schemas.openxmlformats.org/officeDocument/2006/relationships/image" Target="../media/image16.png"/><Relationship Id="rId12" Type="http://schemas.openxmlformats.org/officeDocument/2006/relationships/image" Target="../media/image87.png"/><Relationship Id="rId2" Type="http://schemas.openxmlformats.org/officeDocument/2006/relationships/image" Target="../media/image1.png"/><Relationship Id="rId54"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25.svg"/><Relationship Id="rId53" Type="http://schemas.openxmlformats.org/officeDocument/2006/relationships/image" Target="../media/image52.svg"/><Relationship Id="rId5" Type="http://schemas.openxmlformats.org/officeDocument/2006/relationships/image" Target="../media/image55.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3.svg"/><Relationship Id="rId56" Type="http://schemas.openxmlformats.org/officeDocument/2006/relationships/image" Target="../media/image101.svg"/></Relationships>
</file>

<file path=ppt/slides/_rels/slide58.xml.rels><?xml version="1.0" encoding="UTF-8" standalone="yes"?>
<Relationships xmlns="http://schemas.openxmlformats.org/package/2006/relationships"><Relationship Id="rId3" Type="http://schemas.openxmlformats.org/officeDocument/2006/relationships/image" Target="../media/image27.svg"/><Relationship Id="rId55" Type="http://schemas.openxmlformats.org/officeDocument/2006/relationships/image" Target="../media/image16.png"/><Relationship Id="rId12" Type="http://schemas.openxmlformats.org/officeDocument/2006/relationships/image" Target="../media/image87.png"/><Relationship Id="rId2" Type="http://schemas.openxmlformats.org/officeDocument/2006/relationships/image" Target="../media/image1.png"/><Relationship Id="rId54"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25.svg"/><Relationship Id="rId53" Type="http://schemas.openxmlformats.org/officeDocument/2006/relationships/image" Target="../media/image52.svg"/><Relationship Id="rId5" Type="http://schemas.openxmlformats.org/officeDocument/2006/relationships/image" Target="../media/image55.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3.svg"/><Relationship Id="rId56" Type="http://schemas.openxmlformats.org/officeDocument/2006/relationships/image" Target="../media/image101.svg"/></Relationships>
</file>

<file path=ppt/slides/_rels/slide5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58" Type="http://schemas.openxmlformats.org/officeDocument/2006/relationships/image" Target="../media/image89.jpeg"/><Relationship Id="rId57" Type="http://schemas.openxmlformats.org/officeDocument/2006/relationships/image" Target="../media/image88.jpe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3.svg"/><Relationship Id="rId56" Type="http://schemas.openxmlformats.org/officeDocument/2006/relationships/image" Target="../media/image101.svg"/></Relationships>
</file>

<file path=ppt/slides/_rels/slide6.xml.rels><?xml version="1.0" encoding="UTF-8" standalone="yes"?>
<Relationships xmlns="http://schemas.openxmlformats.org/package/2006/relationships"><Relationship Id="rId12" Type="http://schemas.openxmlformats.org/officeDocument/2006/relationships/image" Target="../media/image24.png"/><Relationship Id="rId7" Type="http://schemas.openxmlformats.org/officeDocument/2006/relationships/image" Target="../media/image21.svg"/><Relationship Id="rId1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image" Target="../media/image26.png"/><Relationship Id="rId29" Type="http://schemas.openxmlformats.org/officeDocument/2006/relationships/image" Target="../media/image280.svg"/><Relationship Id="rId1" Type="http://schemas.openxmlformats.org/officeDocument/2006/relationships/slideLayout" Target="../slideLayouts/slideLayout7.xml"/><Relationship Id="rId11" Type="http://schemas.openxmlformats.org/officeDocument/2006/relationships/image" Target="../media/image25.svg"/><Relationship Id="rId15" Type="http://schemas.openxmlformats.org/officeDocument/2006/relationships/image" Target="../media/image25.png"/><Relationship Id="rId10" Type="http://schemas.openxmlformats.org/officeDocument/2006/relationships/image" Target="../media/image23.png"/><Relationship Id="rId9" Type="http://schemas.openxmlformats.org/officeDocument/2006/relationships/image" Target="../media/image23.svg"/><Relationship Id="rId14" Type="http://schemas.openxmlformats.org/officeDocument/2006/relationships/image" Target="../media/image28.sv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400.svg"/><Relationship Id="rId3" Type="http://schemas.openxmlformats.org/officeDocument/2006/relationships/image" Target="../media/image2.svg"/><Relationship Id="rId7" Type="http://schemas.openxmlformats.org/officeDocument/2006/relationships/image" Target="../media/image320.svg"/><Relationship Id="rId12" Type="http://schemas.openxmlformats.org/officeDocument/2006/relationships/image" Target="../media/image21.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00.sv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image" Target="../media/image370.svg"/></Relationships>
</file>

<file path=ppt/slides/_rels/slide61.xml.rels><?xml version="1.0" encoding="UTF-8" standalone="yes"?>
<Relationships xmlns="http://schemas.openxmlformats.org/package/2006/relationships"><Relationship Id="rId26" Type="http://schemas.openxmlformats.org/officeDocument/2006/relationships/image" Target="../media/image3.png"/><Relationship Id="rId3" Type="http://schemas.openxmlformats.org/officeDocument/2006/relationships/image" Target="../media/image1.png"/><Relationship Id="rId25"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401.svg"/><Relationship Id="rId3" Type="http://schemas.openxmlformats.org/officeDocument/2006/relationships/image" Target="../media/image22.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0.sv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41.sv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13" Type="http://schemas.openxmlformats.org/officeDocument/2006/relationships/image" Target="../media/image73.svg"/><Relationship Id="rId3" Type="http://schemas.openxmlformats.org/officeDocument/2006/relationships/image" Target="../media/image24.png"/><Relationship Id="rId12"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283.svg"/><Relationship Id="rId14" Type="http://schemas.openxmlformats.org/officeDocument/2006/relationships/image" Target="../media/image37.png"/><Relationship Id="rId27"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3" name="Group 2"/>
          <p:cNvGrpSpPr/>
          <p:nvPr/>
        </p:nvGrpSpPr>
        <p:grpSpPr>
          <a:xfrm>
            <a:off x="-990600" y="27864"/>
            <a:ext cx="20574000" cy="10287000"/>
            <a:chOff x="0" y="0"/>
            <a:chExt cx="27432000" cy="13716000"/>
          </a:xfrm>
        </p:grpSpPr>
        <p:pic>
          <p:nvPicPr>
            <p:cNvPr id="2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858000" cy="6858000"/>
            </a:xfrm>
            <a:prstGeom prst="rect">
              <a:avLst/>
            </a:prstGeom>
          </p:spPr>
        </p:pic>
        <p:pic>
          <p:nvPicPr>
            <p:cNvPr id="2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8000" y="0"/>
              <a:ext cx="6858000" cy="6858000"/>
            </a:xfrm>
            <a:prstGeom prst="rect">
              <a:avLst/>
            </a:prstGeom>
          </p:spPr>
        </p:pic>
        <p:pic>
          <p:nvPicPr>
            <p:cNvPr id="2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858000"/>
              <a:ext cx="6858000" cy="6858000"/>
            </a:xfrm>
            <a:prstGeom prst="rect">
              <a:avLst/>
            </a:prstGeom>
          </p:spPr>
        </p:pic>
        <p:pic>
          <p:nvPicPr>
            <p:cNvPr id="2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8000" y="6858000"/>
              <a:ext cx="6858000" cy="6858000"/>
            </a:xfrm>
            <a:prstGeom prst="rect">
              <a:avLst/>
            </a:prstGeom>
          </p:spPr>
        </p:pic>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0"/>
              <a:ext cx="6858000" cy="6858000"/>
            </a:xfrm>
            <a:prstGeom prst="rect">
              <a:avLst/>
            </a:prstGeom>
          </p:spPr>
        </p:pic>
        <p:pic>
          <p:nvPicPr>
            <p:cNvPr id="29"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574000" y="0"/>
              <a:ext cx="6858000" cy="6858000"/>
            </a:xfrm>
            <a:prstGeom prst="rect">
              <a:avLst/>
            </a:prstGeom>
          </p:spPr>
        </p:pic>
        <p:pic>
          <p:nvPicPr>
            <p:cNvPr id="3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6858000"/>
              <a:ext cx="6858000" cy="6858000"/>
            </a:xfrm>
            <a:prstGeom prst="rect">
              <a:avLst/>
            </a:prstGeom>
          </p:spPr>
        </p:pic>
        <p:pic>
          <p:nvPicPr>
            <p:cNvPr id="3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574000" y="6858000"/>
              <a:ext cx="6858000" cy="6858000"/>
            </a:xfrm>
            <a:prstGeom prst="rect">
              <a:avLst/>
            </a:prstGeom>
          </p:spPr>
        </p:pic>
      </p:grpSp>
      <p:sp>
        <p:nvSpPr>
          <p:cNvPr id="32" name="TextBox 16"/>
          <p:cNvSpPr txBox="1"/>
          <p:nvPr/>
        </p:nvSpPr>
        <p:spPr>
          <a:xfrm>
            <a:off x="1252499" y="3430921"/>
            <a:ext cx="15316200" cy="3465179"/>
          </a:xfrm>
          <a:prstGeom prst="rect">
            <a:avLst/>
          </a:prstGeom>
        </p:spPr>
        <p:txBody>
          <a:bodyPr wrap="square" lIns="0" tIns="0" rIns="0" bIns="0" rtlCol="0" anchor="t">
            <a:spAutoFit/>
          </a:bodyPr>
          <a:lstStyle/>
          <a:p>
            <a:pPr algn="ctr">
              <a:lnSpc>
                <a:spcPct val="150000"/>
              </a:lnSpc>
            </a:pPr>
            <a:r>
              <a:rPr lang="vi-VN" sz="8000" b="1" dirty="0" smtClean="0">
                <a:solidFill>
                  <a:schemeClr val="tx2"/>
                </a:solidFill>
                <a:latin typeface="Arial" panose="020B0604020202020204" pitchFamily="34" charset="0"/>
                <a:cs typeface="Arial" panose="020B0604020202020204" pitchFamily="34" charset="0"/>
              </a:rPr>
              <a:t>CHÀO MỪNG CÁC EM ĐẾN VỚI BÀI HỌC NGÀY HÔM NAY!</a:t>
            </a:r>
            <a:endParaRPr lang="en-US" sz="8000" b="1" dirty="0">
              <a:solidFill>
                <a:schemeClr val="tx2"/>
              </a:solidFill>
              <a:latin typeface="Arial" panose="020B0604020202020204" pitchFamily="34" charset="0"/>
              <a:cs typeface="Arial" panose="020B0604020202020204" pitchFamily="34" charset="0"/>
            </a:endParaRPr>
          </a:p>
        </p:txBody>
      </p:sp>
      <p:pic>
        <p:nvPicPr>
          <p:cNvPr id="3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43910" y="21651"/>
            <a:ext cx="3360382" cy="3541903"/>
          </a:xfrm>
          <a:prstGeom prst="rect">
            <a:avLst/>
          </a:prstGeom>
        </p:spPr>
      </p:pic>
      <p:pic>
        <p:nvPicPr>
          <p:cNvPr id="1026" name="Picture 2" descr="https://o.remove.bg/downloads/1a09932b-7721-4252-ba67-f9ef756a1d0a/image-removebg-preview.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030201" y="7447052"/>
            <a:ext cx="5562600" cy="3030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2" name="Group 2"/>
          <p:cNvGrpSpPr/>
          <p:nvPr/>
        </p:nvGrpSpPr>
        <p:grpSpPr>
          <a:xfrm>
            <a:off x="-1143000" y="0"/>
            <a:ext cx="20574000" cy="10287000"/>
            <a:chOff x="0" y="0"/>
            <a:chExt cx="27432000" cy="1371600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21"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22" name="TextBox 21">
            <a:extLst>
              <a:ext uri="{FF2B5EF4-FFF2-40B4-BE49-F238E27FC236}">
                <a16:creationId xmlns:a16="http://schemas.microsoft.com/office/drawing/2014/main" id="{E19B1F1F-6136-4AD1-8FAA-8BF99A8856B5}"/>
              </a:ext>
            </a:extLst>
          </p:cNvPr>
          <p:cNvSpPr txBox="1"/>
          <p:nvPr/>
        </p:nvSpPr>
        <p:spPr>
          <a:xfrm>
            <a:off x="514350" y="5715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a</a:t>
            </a:r>
            <a:endParaRPr lang="en-US" sz="55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842962" y="1782276"/>
            <a:ext cx="16602075" cy="2446824"/>
          </a:xfrm>
          <a:prstGeom prst="rect">
            <a:avLst/>
          </a:prstGeom>
        </p:spPr>
        <p:txBody>
          <a:bodyPr wrap="square">
            <a:spAutoFit/>
          </a:bodyPr>
          <a:lstStyle/>
          <a:p>
            <a:pPr marL="457200" lvl="0" indent="-457200" algn="just">
              <a:lnSpc>
                <a:spcPct val="150000"/>
              </a:lnSpc>
              <a:buFont typeface="Wingdings" panose="05000000000000000000" pitchFamily="2" charset="2"/>
              <a:buChar char="§"/>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Khí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thải từ hoạt động giao thông và hoạt động công nghiệp chứa nhiều thành phần độc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hại (CO</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 NO2</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có thể gây ung thư hoặc gây kích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thích. Một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số chất độc khác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có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thể ngấm vào máu,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ảnh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hưởng nghiêm trọng tới sức khỏe con người.</a:t>
            </a:r>
            <a:endParaRPr lang="en-US" sz="3400">
              <a:effectLst/>
              <a:latin typeface="Arial" panose="020B0604020202020204" pitchFamily="34" charset="0"/>
              <a:ea typeface="Noto Sans Symbols"/>
              <a:cs typeface="Arial" panose="020B0604020202020204" pitchFamily="34" charset="0"/>
            </a:endParaRPr>
          </a:p>
        </p:txBody>
      </p:sp>
      <p:pic>
        <p:nvPicPr>
          <p:cNvPr id="5122" name="Picture 2" descr="CEM | Ô nhiễm không khí ngày càng trầm trọng do nắng nóng và cháy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10100"/>
            <a:ext cx="11144250" cy="51381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6" descr="https://o.remove.bg/downloads/bd0285fc-0ec5-45f9-bf7d-3ffd87c8d14d/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8115300"/>
            <a:ext cx="2228850" cy="221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3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2" name="Group 2"/>
          <p:cNvGrpSpPr/>
          <p:nvPr/>
        </p:nvGrpSpPr>
        <p:grpSpPr>
          <a:xfrm>
            <a:off x="-1143000" y="0"/>
            <a:ext cx="20574000" cy="10287000"/>
            <a:chOff x="0" y="0"/>
            <a:chExt cx="27432000" cy="1371600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21"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2" name="Rectangle 1"/>
          <p:cNvSpPr/>
          <p:nvPr/>
        </p:nvSpPr>
        <p:spPr>
          <a:xfrm>
            <a:off x="400050" y="1430818"/>
            <a:ext cx="9239250" cy="3134704"/>
          </a:xfrm>
          <a:prstGeom prst="rect">
            <a:avLst/>
          </a:prstGeom>
        </p:spPr>
        <p:txBody>
          <a:bodyPr wrap="square">
            <a:spAutoFit/>
          </a:bodyPr>
          <a:lstStyle/>
          <a:p>
            <a:pPr marL="457200" lvl="0" indent="-457200" algn="just">
              <a:lnSpc>
                <a:spcPct val="150000"/>
              </a:lnSpc>
              <a:spcAft>
                <a:spcPts val="1000"/>
              </a:spcAft>
              <a:buFont typeface="Wingdings" panose="05000000000000000000" pitchFamily="2" charset="2"/>
              <a:buChar char="§"/>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Ảnh hưởng của ô nhiễm nguồn nước đối với sức khỏe con người thông qua uống nước bị ô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nhiễm,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các loại rau quả, thủy hải sản được nuôi trồng trong nước bị ô nhiễm,... </a:t>
            </a:r>
            <a:endPar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194" name="Picture 2" descr="Nguồn nước bị ô nhiễm nặng đang làm giảm tới 1/3 tốc độ tăng trưởng kinh tế  ở một số quốc gia trên thế giới/Nguồn nước bị ô nhiễm nặng đang là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558029"/>
            <a:ext cx="7315200" cy="48802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9184068" y="6619893"/>
            <a:ext cx="8441530" cy="2446824"/>
          </a:xfrm>
          <a:prstGeom prst="rect">
            <a:avLst/>
          </a:prstGeom>
        </p:spPr>
        <p:txBody>
          <a:bodyPr wrap="square">
            <a:spAutoFit/>
          </a:bodyPr>
          <a:lstStyle/>
          <a:p>
            <a:pPr marL="457200" lvl="0" indent="-457200" algn="just">
              <a:lnSpc>
                <a:spcPct val="150000"/>
              </a:lnSpc>
              <a:spcAft>
                <a:spcPts val="1000"/>
              </a:spcAft>
              <a:buFont typeface="Symbol" panose="05050102010706020507" pitchFamily="18" charset="2"/>
              <a:buChar char="Þ"/>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Gây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ra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một số bệnh về đường tiêu hóa, bệnh giun sán, các bệnh do muỗi truyền, các bệnh về mắt, ngoài da,...</a:t>
            </a:r>
          </a:p>
        </p:txBody>
      </p:sp>
      <p:pic>
        <p:nvPicPr>
          <p:cNvPr id="8198" name="Picture 6" descr="Bệnh đau mắt đỏ có lây không và cách chữa bệnh hiệu quả | TCI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466887"/>
            <a:ext cx="7769225" cy="43701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68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dissolv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animEffect transition="in" filter="dissolve">
                                      <p:cBhvr>
                                        <p:cTn id="15" dur="500"/>
                                        <p:tgtEl>
                                          <p:spTgt spid="819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29"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0"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1"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9224" name="Picture 8" descr="Các giải pháp ảnh hưởng của ô nhiễm môi trường nước và cách bảo vệ tài  nguyên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564573"/>
            <a:ext cx="5296754" cy="325954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ực trạng kiểm soát ô nhiễm môi trường đất ở Việt Nam hiện n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495300"/>
            <a:ext cx="4788632" cy="299507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4495800" y="3307170"/>
            <a:ext cx="9296400" cy="3672660"/>
          </a:xfrm>
          <a:prstGeom prst="roundRect">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400">
                <a:solidFill>
                  <a:schemeClr val="tx1"/>
                </a:solidFill>
                <a:latin typeface="Arial" panose="020B0604020202020204" pitchFamily="34" charset="0"/>
                <a:cs typeface="Arial" panose="020B0604020202020204" pitchFamily="34" charset="0"/>
              </a:rPr>
              <a:t>Ô nhiễm đất không chỉ ảnh hưởng đến sản xuất nông nghiệp và chất lượng nông sản mà còn ảnh hưởng đến sức khỏe con người và động vật thông qua chuỗi thức ăn.</a:t>
            </a:r>
          </a:p>
        </p:txBody>
      </p:sp>
      <p:pic>
        <p:nvPicPr>
          <p:cNvPr id="9218" name="Picture 2" descr="Ô nhiễm môi trường đất- vấn đề lớn nhưng chưa được quan tâm nhiều - UBND  Chau Th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95300"/>
            <a:ext cx="4499806" cy="29950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ậu quả của ô nhiễm môi trường đến sức khỏe và cách khắc phụ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53046" y="6132514"/>
            <a:ext cx="4991954" cy="36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86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edge">
                                      <p:cBhvr>
                                        <p:cTn id="14" dur="500"/>
                                        <p:tgtEl>
                                          <p:spTgt spid="9218"/>
                                        </p:tgtEl>
                                      </p:cBhvr>
                                    </p:animEffect>
                                  </p:childTnLst>
                                </p:cTn>
                              </p:par>
                            </p:childTnLst>
                          </p:cTn>
                        </p:par>
                        <p:par>
                          <p:cTn id="15" fill="hold">
                            <p:stCondLst>
                              <p:cond delay="500"/>
                            </p:stCondLst>
                            <p:childTnLst>
                              <p:par>
                                <p:cTn id="16" presetID="20" presetClass="entr" presetSubtype="0" fill="hold" nodeType="after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wedge">
                                      <p:cBhvr>
                                        <p:cTn id="18" dur="500"/>
                                        <p:tgtEl>
                                          <p:spTgt spid="9220"/>
                                        </p:tgtEl>
                                      </p:cBhvr>
                                    </p:animEffect>
                                  </p:childTnLst>
                                </p:cTn>
                              </p:par>
                            </p:childTnLst>
                          </p:cTn>
                        </p:par>
                        <p:par>
                          <p:cTn id="19" fill="hold">
                            <p:stCondLst>
                              <p:cond delay="1000"/>
                            </p:stCondLst>
                            <p:childTnLst>
                              <p:par>
                                <p:cTn id="20" presetID="20" presetClass="entr" presetSubtype="0" fill="hold" nodeType="after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wedge">
                                      <p:cBhvr>
                                        <p:cTn id="22" dur="500"/>
                                        <p:tgtEl>
                                          <p:spTgt spid="9222"/>
                                        </p:tgtEl>
                                      </p:cBhvr>
                                    </p:animEffect>
                                  </p:childTnLst>
                                </p:cTn>
                              </p:par>
                            </p:childTnLst>
                          </p:cTn>
                        </p:par>
                        <p:par>
                          <p:cTn id="23" fill="hold">
                            <p:stCondLst>
                              <p:cond delay="1500"/>
                            </p:stCondLst>
                            <p:childTnLst>
                              <p:par>
                                <p:cTn id="24" presetID="20" presetClass="entr" presetSubtype="0" fill="hold" nodeType="afterEffect">
                                  <p:stCondLst>
                                    <p:cond delay="0"/>
                                  </p:stCondLst>
                                  <p:childTnLst>
                                    <p:set>
                                      <p:cBhvr>
                                        <p:cTn id="25" dur="1" fill="hold">
                                          <p:stCondLst>
                                            <p:cond delay="0"/>
                                          </p:stCondLst>
                                        </p:cTn>
                                        <p:tgtEl>
                                          <p:spTgt spid="9224"/>
                                        </p:tgtEl>
                                        <p:attrNameLst>
                                          <p:attrName>style.visibility</p:attrName>
                                        </p:attrNameLst>
                                      </p:cBhvr>
                                      <p:to>
                                        <p:strVal val="visible"/>
                                      </p:to>
                                    </p:set>
                                    <p:animEffect transition="in" filter="wedge">
                                      <p:cBhvr>
                                        <p:cTn id="26"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2" name="Group 2"/>
          <p:cNvGrpSpPr/>
          <p:nvPr/>
        </p:nvGrpSpPr>
        <p:grpSpPr>
          <a:xfrm>
            <a:off x="-1143000" y="0"/>
            <a:ext cx="20574000" cy="10287000"/>
            <a:chOff x="0" y="0"/>
            <a:chExt cx="27432000" cy="1371600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21"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22" name="TextBox 21">
            <a:extLst>
              <a:ext uri="{FF2B5EF4-FFF2-40B4-BE49-F238E27FC236}">
                <a16:creationId xmlns:a16="http://schemas.microsoft.com/office/drawing/2014/main" id="{E19B1F1F-6136-4AD1-8FAA-8BF99A8856B5}"/>
              </a:ext>
            </a:extLst>
          </p:cNvPr>
          <p:cNvSpPr txBox="1"/>
          <p:nvPr/>
        </p:nvSpPr>
        <p:spPr>
          <a:xfrm>
            <a:off x="514350" y="4953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b</a:t>
            </a:r>
            <a:endParaRPr lang="en-US" sz="5500" dirty="0">
              <a:solidFill>
                <a:schemeClr val="tx2"/>
              </a:solidFill>
              <a:latin typeface="Arial" panose="020B0604020202020204" pitchFamily="34" charset="0"/>
              <a:cs typeface="Arial" panose="020B0604020202020204" pitchFamily="34" charset="0"/>
            </a:endParaRPr>
          </a:p>
        </p:txBody>
      </p:sp>
      <p:grpSp>
        <p:nvGrpSpPr>
          <p:cNvPr id="19" name="Group 18"/>
          <p:cNvGrpSpPr/>
          <p:nvPr/>
        </p:nvGrpSpPr>
        <p:grpSpPr>
          <a:xfrm>
            <a:off x="7486650" y="1715063"/>
            <a:ext cx="9965147" cy="5778087"/>
            <a:chOff x="7408453" y="2144011"/>
            <a:chExt cx="9965147" cy="5778087"/>
          </a:xfrm>
        </p:grpSpPr>
        <p:sp>
          <p:nvSpPr>
            <p:cNvPr id="24" name="Rectangle 23"/>
            <p:cNvSpPr/>
            <p:nvPr/>
          </p:nvSpPr>
          <p:spPr>
            <a:xfrm>
              <a:off x="7408453" y="2885773"/>
              <a:ext cx="9965147" cy="5036325"/>
            </a:xfrm>
            <a:prstGeom prst="rect">
              <a:avLst/>
            </a:prstGeom>
            <a:solidFill>
              <a:srgbClr val="AAD8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bg1"/>
                </a:solidFill>
                <a:latin typeface="Arial" panose="020B0604020202020204" pitchFamily="34" charset="0"/>
                <a:cs typeface="Arial" panose="020B0604020202020204" pitchFamily="34" charset="0"/>
              </a:endParaRPr>
            </a:p>
          </p:txBody>
        </p:sp>
        <p:pic>
          <p:nvPicPr>
            <p:cNvPr id="25"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10221">
              <a:off x="12030396" y="2144011"/>
              <a:ext cx="721260" cy="1338977"/>
            </a:xfrm>
            <a:prstGeom prst="rect">
              <a:avLst/>
            </a:prstGeom>
            <a:effectLst>
              <a:outerShdw blurRad="50800" dist="38100" dir="2700000" algn="tl" rotWithShape="0">
                <a:prstClr val="black">
                  <a:alpha val="40000"/>
                </a:prstClr>
              </a:outerShdw>
            </a:effectLst>
          </p:spPr>
        </p:pic>
      </p:grpSp>
      <p:pic>
        <p:nvPicPr>
          <p:cNvPr id="10242" name="Picture 2" descr="https://o.remove.bg/downloads/f325c79c-26c4-440b-9920-cefb9cf67991/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83669"/>
            <a:ext cx="7317972" cy="65033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97223" y="3108216"/>
            <a:ext cx="9144000" cy="4016484"/>
          </a:xfrm>
          <a:prstGeom prst="rect">
            <a:avLst/>
          </a:prstGeom>
        </p:spPr>
        <p:txBody>
          <a:bodyPr>
            <a:spAutoFit/>
          </a:bodyPr>
          <a:lstStyle/>
          <a:p>
            <a:pPr algn="just">
              <a:lnSpc>
                <a:spcPct val="150000"/>
              </a:lnSpc>
              <a:spcBef>
                <a:spcPts val="100"/>
              </a:spcBef>
              <a:spcAft>
                <a:spcPts val="100"/>
              </a:spcAft>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Việc bảo vệ môi trường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cần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thiết đối với con người và sự phát triển của mỗi quốc gia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để giảm thiểu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ảnh hưởng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đối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với đời sống xã hội và sự phát triển bền </a:t>
            </a:r>
            <a:r>
              <a:rPr lang="en-US" sz="3400">
                <a:latin typeface="Arial" panose="020B0604020202020204" pitchFamily="34" charset="0"/>
                <a:ea typeface="Times New Roman" panose="02020603050405020304" pitchFamily="18" charset="0"/>
                <a:cs typeface="Arial" panose="020B0604020202020204" pitchFamily="34" charset="0"/>
              </a:rPr>
              <a:t>vững</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 Bảo vệ môi trường chính là bảo vệ sự sống của chúng ta.</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65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anim calcmode="lin" valueType="num">
                                      <p:cBhvr>
                                        <p:cTn id="13" dur="500" fill="hold"/>
                                        <p:tgtEl>
                                          <p:spTgt spid="10242"/>
                                        </p:tgtEl>
                                        <p:attrNameLst>
                                          <p:attrName>ppt_x</p:attrName>
                                        </p:attrNameLst>
                                      </p:cBhvr>
                                      <p:tavLst>
                                        <p:tav tm="0">
                                          <p:val>
                                            <p:strVal val="#ppt_x"/>
                                          </p:val>
                                        </p:tav>
                                        <p:tav tm="100000">
                                          <p:val>
                                            <p:strVal val="#ppt_x"/>
                                          </p:val>
                                        </p:tav>
                                      </p:tavLst>
                                    </p:anim>
                                    <p:anim calcmode="lin" valueType="num">
                                      <p:cBhvr>
                                        <p:cTn id="14" dur="500" fill="hold"/>
                                        <p:tgtEl>
                                          <p:spTgt spid="102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9150" y="2247900"/>
            <a:ext cx="16649700" cy="736845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83888">
            <a:off x="13738122" y="2641319"/>
            <a:ext cx="2302547" cy="73799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71600" y="6896100"/>
            <a:ext cx="1639441" cy="2522217"/>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44463" y="764620"/>
            <a:ext cx="1267542" cy="1245360"/>
          </a:xfrm>
          <a:prstGeom prst="rect">
            <a:avLst/>
          </a:prstGeom>
        </p:spPr>
      </p:pic>
      <p:pic>
        <p:nvPicPr>
          <p:cNvPr id="18" name="Picture 18"/>
          <p:cNvPicPr>
            <a:picLocks noChangeAspect="1"/>
          </p:cNvPicPr>
          <p:nvPr/>
        </p:nvPicPr>
        <p:blipFill>
          <a:blip r:embed="rId15"/>
          <a:srcRect/>
          <a:stretch>
            <a:fillRect/>
          </a:stretch>
        </p:blipFill>
        <p:spPr>
          <a:xfrm rot="1192286">
            <a:off x="15225195" y="7162528"/>
            <a:ext cx="2041295" cy="2485595"/>
          </a:xfrm>
          <a:prstGeom prst="rect">
            <a:avLst/>
          </a:prstGeom>
        </p:spPr>
      </p:pic>
      <p:grpSp>
        <p:nvGrpSpPr>
          <p:cNvPr id="20" name="Group 19"/>
          <p:cNvGrpSpPr/>
          <p:nvPr/>
        </p:nvGrpSpPr>
        <p:grpSpPr>
          <a:xfrm>
            <a:off x="5638798" y="571500"/>
            <a:ext cx="7010400" cy="1219200"/>
            <a:chOff x="5638798" y="983342"/>
            <a:chExt cx="7010400" cy="1219200"/>
          </a:xfrm>
        </p:grpSpPr>
        <p:sp>
          <p:nvSpPr>
            <p:cNvPr id="21" name="TextBox 20">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26"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12" name="Rectangle 11"/>
          <p:cNvSpPr/>
          <p:nvPr/>
        </p:nvSpPr>
        <p:spPr>
          <a:xfrm>
            <a:off x="3274536" y="3750867"/>
            <a:ext cx="11738924" cy="4349909"/>
          </a:xfrm>
          <a:prstGeom prst="rect">
            <a:avLst/>
          </a:prstGeom>
        </p:spPr>
        <p:txBody>
          <a:bodyPr wrap="square">
            <a:spAutoFit/>
          </a:bodyPr>
          <a:lstStyle/>
          <a:p>
            <a:pPr algn="just">
              <a:lnSpc>
                <a:spcPct val="150000"/>
              </a:lnSpc>
              <a:spcBef>
                <a:spcPts val="100"/>
              </a:spcBef>
              <a:spcAft>
                <a:spcPts val="1200"/>
              </a:spcAft>
            </a:pPr>
            <a:r>
              <a:rPr lang="en-US" sz="3500" i="1">
                <a:solidFill>
                  <a:srgbClr val="FF0000"/>
                </a:solidFill>
                <a:latin typeface="Arial" panose="020B0604020202020204" pitchFamily="34" charset="0"/>
                <a:ea typeface="Times New Roman" panose="02020603050405020304" pitchFamily="18" charset="0"/>
                <a:cs typeface="Arial" panose="020B0604020202020204" pitchFamily="34" charset="0"/>
              </a:rPr>
              <a:t>Tầm quan trọng của môi trường và tài nguyên thiên nhiên:</a:t>
            </a:r>
            <a:endParaRPr lang="en-US" sz="3500" i="1">
              <a:solidFill>
                <a:srgbClr val="FF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Có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tầm quan trọng đặc biệt đối với đời sống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con người.</a:t>
            </a:r>
          </a:p>
          <a:p>
            <a:pPr marL="457200" indent="-457200" algn="just">
              <a:lnSpc>
                <a:spcPct val="150000"/>
              </a:lnSpc>
              <a:spcBef>
                <a:spcPts val="100"/>
              </a:spcBef>
              <a:spcAft>
                <a:spcPts val="100"/>
              </a:spcAft>
              <a:buFont typeface="Wingdings" panose="05000000000000000000" pitchFamily="2" charset="2"/>
              <a:buChar char="ü"/>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à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cơ sở để phát triển kinh tế, văn hóa, xã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hội.</a:t>
            </a:r>
          </a:p>
          <a:p>
            <a:pPr marL="457200" indent="-457200" algn="just">
              <a:lnSpc>
                <a:spcPct val="150000"/>
              </a:lnSpc>
              <a:spcBef>
                <a:spcPts val="100"/>
              </a:spcBef>
              <a:spcAft>
                <a:spcPts val="100"/>
              </a:spcAft>
              <a:buFont typeface="Wingdings" panose="05000000000000000000" pitchFamily="2" charset="2"/>
              <a:buChar char="ü"/>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ạo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cho con người phương tiện sinh sống, phát triển trí tuệ, đạo đức, tinh thần.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276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barn(inVertical)">
                                      <p:cBhvr>
                                        <p:cTn id="16" dur="500"/>
                                        <p:tgtEl>
                                          <p:spTgt spid="12">
                                            <p:txEl>
                                              <p:pRg st="2" end="2"/>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barn(inVertical)">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3" name="Group 2"/>
          <p:cNvGrpSpPr/>
          <p:nvPr/>
        </p:nvGrpSpPr>
        <p:grpSpPr>
          <a:xfrm>
            <a:off x="822251" y="0"/>
            <a:ext cx="6248400" cy="3771900"/>
            <a:chOff x="762000" y="0"/>
            <a:chExt cx="6248400" cy="3771900"/>
          </a:xfrm>
        </p:grpSpPr>
        <p:sp>
          <p:nvSpPr>
            <p:cNvPr id="7" name="Freeform 4"/>
            <p:cNvSpPr/>
            <p:nvPr/>
          </p:nvSpPr>
          <p:spPr>
            <a:xfrm>
              <a:off x="762000" y="0"/>
              <a:ext cx="6248400" cy="3771900"/>
            </a:xfrm>
            <a:custGeom>
              <a:avLst/>
              <a:gdLst/>
              <a:ahLst/>
              <a:cxnLst/>
              <a:rect l="l" t="t" r="r" b="b"/>
              <a:pathLst>
                <a:path w="5801350" h="3401042">
                  <a:moveTo>
                    <a:pt x="0" y="0"/>
                  </a:moveTo>
                  <a:lnTo>
                    <a:pt x="5801351" y="0"/>
                  </a:lnTo>
                  <a:lnTo>
                    <a:pt x="5801351" y="3401042"/>
                  </a:lnTo>
                  <a:lnTo>
                    <a:pt x="0" y="3401042"/>
                  </a:lnTo>
                  <a:lnTo>
                    <a:pt x="0" y="0"/>
                  </a:lnTo>
                  <a:close/>
                </a:path>
              </a:pathLst>
            </a:custGeom>
            <a:blipFill>
              <a:blip r:embed="rId2">
                <a:extLst>
                  <a:ext uri="{BEBA8EAE-BF5A-486C-A8C5-ECC9F3942E4B}">
                    <a14:imgProps xmlns:a14="http://schemas.microsoft.com/office/drawing/2010/main">
                      <a14:imgLayer r:embed="rId3">
                        <a14:imgEffect>
                          <a14:colorTemperature colorTemp="11200"/>
                        </a14:imgEffect>
                      </a14:imgLayer>
                    </a14:imgProps>
                  </a:ext>
                  <a:ext uri="{96DAC541-7B7A-43D3-8B79-37D633B846F1}">
                    <asvg:svgBlip xmlns:asvg="http://schemas.microsoft.com/office/drawing/2016/SVG/main" xmlns="" r:embed="rId7"/>
                  </a:ext>
                </a:extLst>
              </a:blip>
              <a:stretch>
                <a:fillRect/>
              </a:stretch>
            </a:blipFill>
          </p:spPr>
        </p:sp>
        <p:sp>
          <p:nvSpPr>
            <p:cNvPr id="8" name="TextBox 7">
              <a:extLst>
                <a:ext uri="{FF2B5EF4-FFF2-40B4-BE49-F238E27FC236}">
                  <a16:creationId xmlns:a16="http://schemas.microsoft.com/office/drawing/2014/main" id="{E19B1F1F-6136-4AD1-8FAA-8BF99A8856B5}"/>
                </a:ext>
              </a:extLst>
            </p:cNvPr>
            <p:cNvSpPr txBox="1"/>
            <p:nvPr/>
          </p:nvSpPr>
          <p:spPr>
            <a:xfrm>
              <a:off x="914400" y="1994981"/>
              <a:ext cx="5943600" cy="938719"/>
            </a:xfrm>
            <a:prstGeom prst="rect">
              <a:avLst/>
            </a:prstGeom>
            <a:noFill/>
          </p:spPr>
          <p:txBody>
            <a:bodyPr wrap="square" rtlCol="0">
              <a:spAutoFit/>
            </a:bodyPr>
            <a:lstStyle/>
            <a:p>
              <a:pPr algn="ctr"/>
              <a:r>
                <a:rPr lang="en-US" sz="55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500" dirty="0">
                <a:solidFill>
                  <a:schemeClr val="accent6">
                    <a:lumMod val="50000"/>
                  </a:schemeClr>
                </a:solidFill>
                <a:latin typeface="Arial" panose="020B0604020202020204" pitchFamily="34" charset="0"/>
                <a:cs typeface="Arial" panose="020B0604020202020204" pitchFamily="34" charset="0"/>
              </a:endParaRPr>
            </a:p>
          </p:txBody>
        </p:sp>
      </p:grpSp>
      <p:pic>
        <p:nvPicPr>
          <p:cNvPr id="10" name="Picture 3"/>
          <p:cNvPicPr>
            <a:picLocks noChangeAspect="1"/>
          </p:cNvPicPr>
          <p:nvPr/>
        </p:nvPicPr>
        <p:blipFill rotWithShape="1">
          <a:blip r:embed="rId8"/>
          <a:srcRect b="1584"/>
          <a:stretch/>
        </p:blipFill>
        <p:spPr>
          <a:xfrm>
            <a:off x="762000" y="4893993"/>
            <a:ext cx="6368902" cy="5390475"/>
          </a:xfrm>
          <a:prstGeom prst="rect">
            <a:avLst/>
          </a:prstGeom>
        </p:spPr>
      </p:pic>
      <p:sp>
        <p:nvSpPr>
          <p:cNvPr id="11" name="Rectangle 10"/>
          <p:cNvSpPr/>
          <p:nvPr/>
        </p:nvSpPr>
        <p:spPr>
          <a:xfrm>
            <a:off x="9067800" y="634876"/>
            <a:ext cx="7620000" cy="1590692"/>
          </a:xfrm>
          <a:prstGeom prst="rect">
            <a:avLst/>
          </a:prstGeom>
        </p:spPr>
        <p:txBody>
          <a:bodyPr wrap="square" anchor="ctr">
            <a:spAutoFit/>
          </a:bodyPr>
          <a:lstStyle/>
          <a:p>
            <a:pPr algn="ctr">
              <a:lnSpc>
                <a:spcPct val="150000"/>
              </a:lnSpc>
              <a:spcBef>
                <a:spcPts val="100"/>
              </a:spcBef>
              <a:spcAft>
                <a:spcPts val="100"/>
              </a:spcAft>
            </a:pPr>
            <a:r>
              <a:rPr lang="en-US" sz="3400" smtClean="0">
                <a:latin typeface="Arial" panose="020B0604020202020204" pitchFamily="34" charset="0"/>
                <a:cs typeface="Arial" panose="020B0604020202020204" pitchFamily="34" charset="0"/>
              </a:rPr>
              <a:t>Đọc thông tin b (SGK tr.26, 27) và </a:t>
            </a:r>
          </a:p>
          <a:p>
            <a:pPr algn="ctr">
              <a:lnSpc>
                <a:spcPct val="150000"/>
              </a:lnSpc>
              <a:spcBef>
                <a:spcPts val="100"/>
              </a:spcBef>
              <a:spcAft>
                <a:spcPts val="100"/>
              </a:spcAft>
            </a:pPr>
            <a:r>
              <a:rPr lang="en-US" sz="3400" smtClean="0">
                <a:latin typeface="Arial" panose="020B0604020202020204" pitchFamily="34" charset="0"/>
                <a:cs typeface="Arial" panose="020B0604020202020204" pitchFamily="34" charset="0"/>
              </a:rPr>
              <a:t>trả lời các câu hỏi:</a:t>
            </a:r>
            <a:endParaRPr lang="en-US" sz="34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7924800" y="2628900"/>
            <a:ext cx="9906000" cy="3048000"/>
            <a:chOff x="7924800" y="2933700"/>
            <a:chExt cx="9906000" cy="3048000"/>
          </a:xfrm>
        </p:grpSpPr>
        <p:pic>
          <p:nvPicPr>
            <p:cNvPr id="12" name="Picture 4"/>
            <p:cNvPicPr>
              <a:picLocks noChangeAspect="1"/>
            </p:cNvPicPr>
            <p:nvPr/>
          </p:nvPicPr>
          <p:blipFill>
            <a:blip r:embed="rId9">
              <a:lum bright="70000" contrast="-70000"/>
            </a:blip>
            <a:srcRect b="12059"/>
            <a:stretch>
              <a:fillRect/>
            </a:stretch>
          </p:blipFill>
          <p:spPr>
            <a:xfrm>
              <a:off x="7924800" y="2933700"/>
              <a:ext cx="9906000" cy="3048000"/>
            </a:xfrm>
            <a:prstGeom prst="rect">
              <a:avLst/>
            </a:prstGeom>
          </p:spPr>
        </p:pic>
        <p:sp>
          <p:nvSpPr>
            <p:cNvPr id="9" name="Rectangle 8"/>
            <p:cNvSpPr/>
            <p:nvPr/>
          </p:nvSpPr>
          <p:spPr>
            <a:xfrm>
              <a:off x="8686800" y="3282763"/>
              <a:ext cx="8382000" cy="2349874"/>
            </a:xfrm>
            <a:prstGeom prst="rect">
              <a:avLst/>
            </a:prstGeom>
          </p:spPr>
          <p:txBody>
            <a:bodyPr wrap="square">
              <a:spAutoFit/>
            </a:bodyPr>
            <a:lstStyle/>
            <a:p>
              <a:pPr algn="just">
                <a:lnSpc>
                  <a:spcPct val="150000"/>
                </a:lnSpc>
                <a:spcBef>
                  <a:spcPts val="100"/>
                </a:spcBef>
                <a:spcAft>
                  <a:spcPts val="100"/>
                </a:spcAft>
              </a:pPr>
              <a: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1, 2: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Em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hãy cho biết tài nguyên rừng có vai trò như thế nào đối với cuộc sống của con người?</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p:cNvGrpSpPr/>
          <p:nvPr/>
        </p:nvGrpSpPr>
        <p:grpSpPr>
          <a:xfrm>
            <a:off x="7924800" y="6102163"/>
            <a:ext cx="9906000" cy="3765737"/>
            <a:chOff x="7924800" y="2522489"/>
            <a:chExt cx="9906000" cy="3765737"/>
          </a:xfrm>
        </p:grpSpPr>
        <p:pic>
          <p:nvPicPr>
            <p:cNvPr id="16" name="Picture 4"/>
            <p:cNvPicPr>
              <a:picLocks noChangeAspect="1"/>
            </p:cNvPicPr>
            <p:nvPr/>
          </p:nvPicPr>
          <p:blipFill>
            <a:blip r:embed="rId9">
              <a:lum bright="70000" contrast="-70000"/>
            </a:blip>
            <a:srcRect b="12059"/>
            <a:stretch>
              <a:fillRect/>
            </a:stretch>
          </p:blipFill>
          <p:spPr>
            <a:xfrm>
              <a:off x="7924800" y="2522489"/>
              <a:ext cx="9906000" cy="3765737"/>
            </a:xfrm>
            <a:prstGeom prst="rect">
              <a:avLst/>
            </a:prstGeom>
          </p:spPr>
        </p:pic>
        <p:sp>
          <p:nvSpPr>
            <p:cNvPr id="17" name="Rectangle 16"/>
            <p:cNvSpPr/>
            <p:nvPr/>
          </p:nvSpPr>
          <p:spPr>
            <a:xfrm>
              <a:off x="8496300" y="2789530"/>
              <a:ext cx="8763000" cy="3231654"/>
            </a:xfrm>
            <a:prstGeom prst="rect">
              <a:avLst/>
            </a:prstGeom>
          </p:spPr>
          <p:txBody>
            <a:bodyPr wrap="square">
              <a:spAutoFit/>
            </a:bodyPr>
            <a:lstStyle/>
            <a:p>
              <a:pPr algn="just">
                <a:lnSpc>
                  <a:spcPct val="150000"/>
                </a:lnSpc>
              </a:pPr>
              <a: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3, 4: </a:t>
              </a:r>
              <a:r>
                <a:rPr lang="en-US" sz="3400">
                  <a:latin typeface="Arial" panose="020B0604020202020204" pitchFamily="34" charset="0"/>
                  <a:cs typeface="Arial" panose="020B0604020202020204" pitchFamily="34" charset="0"/>
                </a:rPr>
                <a:t>Theo em, việc bảo vệ và khai thác hợp lí tài nguyên thiên nhiên có ý nghĩa như thế nào đối với cuộc sống của người dân và sự phát triển của mỗi quốc gia?</a:t>
              </a:r>
            </a:p>
          </p:txBody>
        </p:sp>
      </p:grpSp>
    </p:spTree>
    <p:extLst>
      <p:ext uri="{BB962C8B-B14F-4D97-AF65-F5344CB8AC3E}">
        <p14:creationId xmlns:p14="http://schemas.microsoft.com/office/powerpoint/2010/main" val="111211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34"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499696" y="267960"/>
            <a:ext cx="1088840" cy="1675139"/>
          </a:xfrm>
          <a:prstGeom prst="rect">
            <a:avLst/>
          </a:prstGeom>
        </p:spPr>
      </p:pic>
      <p:pic>
        <p:nvPicPr>
          <p:cNvPr id="35"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5866" y="552450"/>
            <a:ext cx="952379" cy="935712"/>
          </a:xfrm>
          <a:prstGeom prst="rect">
            <a:avLst/>
          </a:prstGeom>
        </p:spPr>
      </p:pic>
      <p:sp>
        <p:nvSpPr>
          <p:cNvPr id="37" name="TextBox 36">
            <a:extLst>
              <a:ext uri="{FF2B5EF4-FFF2-40B4-BE49-F238E27FC236}">
                <a16:creationId xmlns:a16="http://schemas.microsoft.com/office/drawing/2014/main" id="{E19B1F1F-6136-4AD1-8FAA-8BF99A8856B5}"/>
              </a:ext>
            </a:extLst>
          </p:cNvPr>
          <p:cNvSpPr txBox="1"/>
          <p:nvPr/>
        </p:nvSpPr>
        <p:spPr>
          <a:xfrm>
            <a:off x="514350" y="5715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a</a:t>
            </a:r>
            <a:endParaRPr lang="en-US" sz="55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1285919" y="2081719"/>
            <a:ext cx="15716162" cy="646331"/>
          </a:xfrm>
          <a:prstGeom prst="rect">
            <a:avLst/>
          </a:prstGeom>
        </p:spPr>
        <p:txBody>
          <a:bodyPr wrap="none">
            <a:spAutoFit/>
          </a:bodyPr>
          <a:lstStyle/>
          <a:p>
            <a:pPr algn="ctr"/>
            <a:r>
              <a:rPr lang="en-US" sz="3600" i="1">
                <a:solidFill>
                  <a:srgbClr val="000000"/>
                </a:solidFill>
                <a:latin typeface="Arial" panose="020B0604020202020204" pitchFamily="34" charset="0"/>
                <a:ea typeface="Times New Roman" panose="02020603050405020304" pitchFamily="18" charset="0"/>
                <a:cs typeface="Arial" panose="020B0604020202020204" pitchFamily="34" charset="0"/>
              </a:rPr>
              <a:t>Tài nguyên rừng có ý nghĩa vô cùng to lớn đối với cuộc sống của con </a:t>
            </a:r>
            <a:r>
              <a:rPr lang="en-US" sz="3600" i="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endParaRPr lang="en-US" sz="3600" i="1">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8C47A75-393C-8BB2-DFD4-67070A3E602C}"/>
              </a:ext>
            </a:extLst>
          </p:cNvPr>
          <p:cNvSpPr txBox="1"/>
          <p:nvPr/>
        </p:nvSpPr>
        <p:spPr>
          <a:xfrm>
            <a:off x="6944080" y="3208221"/>
            <a:ext cx="4399839" cy="873747"/>
          </a:xfrm>
          <a:prstGeom prst="rect">
            <a:avLst/>
          </a:prstGeom>
          <a:noFill/>
          <a:ln w="19050">
            <a:noFill/>
          </a:ln>
        </p:spPr>
        <p:txBody>
          <a:bodyPr wrap="square" lIns="144000" tIns="0" rIns="144000" bIns="144000" anchor="ctr">
            <a:spAutoFit/>
          </a:bodyPr>
          <a:lstStyle/>
          <a:p>
            <a:pPr algn="ctr">
              <a:lnSpc>
                <a:spcPct val="150000"/>
              </a:lnSpc>
            </a:pPr>
            <a:r>
              <a:rPr lang="en-US" sz="3600" b="1" smtClean="0">
                <a:solidFill>
                  <a:srgbClr val="FF0000"/>
                </a:solidFill>
                <a:latin typeface="Arial" panose="020B0604020202020204" pitchFamily="34" charset="0"/>
                <a:cs typeface="Arial" panose="020B0604020202020204" pitchFamily="34" charset="0"/>
              </a:rPr>
              <a:t>5 vai trò chính</a:t>
            </a:r>
            <a:endPar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9" name="Google Shape;48;p2">
            <a:extLst>
              <a:ext uri="{FF2B5EF4-FFF2-40B4-BE49-F238E27FC236}">
                <a16:creationId xmlns:a16="http://schemas.microsoft.com/office/drawing/2014/main" id="{952D6FC7-1749-C816-ED37-17446C85AE2D}"/>
              </a:ext>
            </a:extLst>
          </p:cNvPr>
          <p:cNvSpPr/>
          <p:nvPr/>
        </p:nvSpPr>
        <p:spPr>
          <a:xfrm>
            <a:off x="682132" y="5447527"/>
            <a:ext cx="2630734" cy="4191426"/>
          </a:xfrm>
          <a:prstGeom prst="roundRect">
            <a:avLst>
              <a:gd name="adj" fmla="val 11614"/>
            </a:avLst>
          </a:prstGeom>
          <a:solidFill>
            <a:schemeClr val="bg1"/>
          </a:solidFill>
          <a:ln w="38100" cap="flat" cmpd="sng">
            <a:solidFill>
              <a:schemeClr val="accent4">
                <a:lumMod val="75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600" smtClean="0">
                <a:latin typeface="Arial" panose="020B0604020202020204" pitchFamily="34" charset="0"/>
                <a:cs typeface="Arial" panose="020B0604020202020204" pitchFamily="34" charset="0"/>
              </a:rPr>
              <a:t>Nuôi dưỡng đất</a:t>
            </a:r>
            <a:endParaRPr lang="en-VN" sz="3600" dirty="0">
              <a:solidFill>
                <a:srgbClr val="273135"/>
              </a:solidFill>
              <a:latin typeface="Arial" panose="020B0604020202020204" pitchFamily="34" charset="0"/>
              <a:cs typeface="Arial" panose="020B0604020202020204" pitchFamily="34" charset="0"/>
            </a:endParaRPr>
          </a:p>
        </p:txBody>
      </p:sp>
      <p:sp>
        <p:nvSpPr>
          <p:cNvPr id="40" name="Google Shape;48;p2">
            <a:extLst>
              <a:ext uri="{FF2B5EF4-FFF2-40B4-BE49-F238E27FC236}">
                <a16:creationId xmlns:a16="http://schemas.microsoft.com/office/drawing/2014/main" id="{FB490251-9E0B-E98F-0390-AA016EA83D6D}"/>
              </a:ext>
            </a:extLst>
          </p:cNvPr>
          <p:cNvSpPr/>
          <p:nvPr/>
        </p:nvSpPr>
        <p:spPr>
          <a:xfrm>
            <a:off x="3961483" y="5446802"/>
            <a:ext cx="2630734" cy="4178451"/>
          </a:xfrm>
          <a:prstGeom prst="roundRect">
            <a:avLst>
              <a:gd name="adj" fmla="val 8484"/>
            </a:avLst>
          </a:prstGeom>
          <a:solidFill>
            <a:schemeClr val="bg1"/>
          </a:solidFill>
          <a:ln w="38100" cap="flat" cmpd="sng">
            <a:solidFill>
              <a:schemeClr val="accent4">
                <a:lumMod val="75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600" smtClean="0">
                <a:latin typeface="Arial" panose="020B0604020202020204" pitchFamily="34" charset="0"/>
                <a:cs typeface="Arial" panose="020B0604020202020204" pitchFamily="34" charset="0"/>
              </a:rPr>
              <a:t>Lưu trữ cac-bon</a:t>
            </a:r>
            <a:endParaRPr lang="en-VN" sz="3600" dirty="0">
              <a:solidFill>
                <a:srgbClr val="273135"/>
              </a:solidFill>
              <a:latin typeface="Arial" panose="020B0604020202020204" pitchFamily="34" charset="0"/>
              <a:cs typeface="Arial" panose="020B0604020202020204" pitchFamily="34" charset="0"/>
            </a:endParaRPr>
          </a:p>
        </p:txBody>
      </p:sp>
      <p:sp>
        <p:nvSpPr>
          <p:cNvPr id="41" name="Google Shape;48;p2">
            <a:extLst>
              <a:ext uri="{FF2B5EF4-FFF2-40B4-BE49-F238E27FC236}">
                <a16:creationId xmlns:a16="http://schemas.microsoft.com/office/drawing/2014/main" id="{CF4AA404-2DAD-26B8-5037-EF6A1783A520}"/>
              </a:ext>
            </a:extLst>
          </p:cNvPr>
          <p:cNvSpPr/>
          <p:nvPr/>
        </p:nvSpPr>
        <p:spPr>
          <a:xfrm>
            <a:off x="7241190" y="5447040"/>
            <a:ext cx="3049834" cy="4177972"/>
          </a:xfrm>
          <a:prstGeom prst="roundRect">
            <a:avLst>
              <a:gd name="adj" fmla="val 6688"/>
            </a:avLst>
          </a:prstGeom>
          <a:solidFill>
            <a:schemeClr val="bg1"/>
          </a:solidFill>
          <a:ln w="38100" cap="flat" cmpd="sng">
            <a:solidFill>
              <a:schemeClr val="accent4">
                <a:lumMod val="75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600" smtClean="0">
                <a:latin typeface="Arial" panose="020B0604020202020204" pitchFamily="34" charset="0"/>
                <a:cs typeface="Arial" panose="020B0604020202020204" pitchFamily="34" charset="0"/>
              </a:rPr>
              <a:t>Cung </a:t>
            </a:r>
            <a:r>
              <a:rPr lang="en-US" sz="3600">
                <a:latin typeface="Arial" panose="020B0604020202020204" pitchFamily="34" charset="0"/>
                <a:cs typeface="Arial" panose="020B0604020202020204" pitchFamily="34" charset="0"/>
              </a:rPr>
              <a:t>cấp thực phẩm lành mạnh </a:t>
            </a:r>
            <a:r>
              <a:rPr lang="en-US" sz="3600" smtClean="0">
                <a:latin typeface="Arial" panose="020B0604020202020204" pitchFamily="34" charset="0"/>
                <a:cs typeface="Arial" panose="020B0604020202020204" pitchFamily="34" charset="0"/>
              </a:rPr>
              <a:t>con </a:t>
            </a:r>
            <a:r>
              <a:rPr lang="en-US" sz="3600">
                <a:latin typeface="Arial" panose="020B0604020202020204" pitchFamily="34" charset="0"/>
                <a:cs typeface="Arial" panose="020B0604020202020204" pitchFamily="34" charset="0"/>
              </a:rPr>
              <a:t>người</a:t>
            </a:r>
            <a:endParaRPr lang="en-VN" sz="3600" dirty="0">
              <a:solidFill>
                <a:srgbClr val="273135"/>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8275051E-5C93-0A68-D80E-49AE12DCED72}"/>
              </a:ext>
            </a:extLst>
          </p:cNvPr>
          <p:cNvCxnSpPr>
            <a:cxnSpLocks/>
            <a:stCxn id="38" idx="2"/>
            <a:endCxn id="39" idx="0"/>
          </p:cNvCxnSpPr>
          <p:nvPr/>
        </p:nvCxnSpPr>
        <p:spPr>
          <a:xfrm flipH="1">
            <a:off x="1997499" y="4081968"/>
            <a:ext cx="7146501" cy="1365558"/>
          </a:xfrm>
          <a:prstGeom prst="line">
            <a:avLst/>
          </a:prstGeom>
          <a:ln w="28575">
            <a:solidFill>
              <a:schemeClr val="accent4">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5FC3BF-DE47-6F38-D9A1-D0E21E18E995}"/>
              </a:ext>
            </a:extLst>
          </p:cNvPr>
          <p:cNvCxnSpPr>
            <a:cxnSpLocks/>
            <a:stCxn id="38" idx="2"/>
            <a:endCxn id="40" idx="0"/>
          </p:cNvCxnSpPr>
          <p:nvPr/>
        </p:nvCxnSpPr>
        <p:spPr>
          <a:xfrm flipH="1">
            <a:off x="5276850" y="4081968"/>
            <a:ext cx="3867150" cy="1364834"/>
          </a:xfrm>
          <a:prstGeom prst="line">
            <a:avLst/>
          </a:prstGeom>
          <a:ln w="28575">
            <a:solidFill>
              <a:schemeClr val="accent4">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3FB810-A57A-B9AB-3624-F336C5E2C34A}"/>
              </a:ext>
            </a:extLst>
          </p:cNvPr>
          <p:cNvCxnSpPr>
            <a:stCxn id="38" idx="2"/>
            <a:endCxn id="41" idx="0"/>
          </p:cNvCxnSpPr>
          <p:nvPr/>
        </p:nvCxnSpPr>
        <p:spPr>
          <a:xfrm flipH="1">
            <a:off x="8766107" y="4081968"/>
            <a:ext cx="377893" cy="1365072"/>
          </a:xfrm>
          <a:prstGeom prst="line">
            <a:avLst/>
          </a:prstGeom>
          <a:ln w="28575">
            <a:solidFill>
              <a:schemeClr val="accent4">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51" name="Google Shape;48;p2">
            <a:extLst>
              <a:ext uri="{FF2B5EF4-FFF2-40B4-BE49-F238E27FC236}">
                <a16:creationId xmlns:a16="http://schemas.microsoft.com/office/drawing/2014/main" id="{CF4AA404-2DAD-26B8-5037-EF6A1783A520}"/>
              </a:ext>
            </a:extLst>
          </p:cNvPr>
          <p:cNvSpPr/>
          <p:nvPr/>
        </p:nvSpPr>
        <p:spPr>
          <a:xfrm>
            <a:off x="14323766" y="5461328"/>
            <a:ext cx="3049834" cy="4177972"/>
          </a:xfrm>
          <a:prstGeom prst="roundRect">
            <a:avLst>
              <a:gd name="adj" fmla="val 6688"/>
            </a:avLst>
          </a:prstGeom>
          <a:solidFill>
            <a:schemeClr val="bg1"/>
          </a:solidFill>
          <a:ln w="38100" cap="flat" cmpd="sng">
            <a:solidFill>
              <a:schemeClr val="accent4">
                <a:lumMod val="75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600" smtClean="0">
                <a:latin typeface="Arial" panose="020B0604020202020204" pitchFamily="34" charset="0"/>
                <a:cs typeface="Arial" panose="020B0604020202020204" pitchFamily="34" charset="0"/>
              </a:rPr>
              <a:t>Là nhà của khoảng 80% loài trên cạn</a:t>
            </a:r>
            <a:endParaRPr lang="en-VN" sz="3600" dirty="0">
              <a:solidFill>
                <a:srgbClr val="273135"/>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DA3FB810-A57A-B9AB-3624-F336C5E2C34A}"/>
              </a:ext>
            </a:extLst>
          </p:cNvPr>
          <p:cNvCxnSpPr>
            <a:stCxn id="38" idx="2"/>
            <a:endCxn id="51" idx="0"/>
          </p:cNvCxnSpPr>
          <p:nvPr/>
        </p:nvCxnSpPr>
        <p:spPr>
          <a:xfrm>
            <a:off x="9144000" y="4081968"/>
            <a:ext cx="6704683" cy="1379360"/>
          </a:xfrm>
          <a:prstGeom prst="line">
            <a:avLst/>
          </a:prstGeom>
          <a:ln w="28575">
            <a:solidFill>
              <a:schemeClr val="accent4">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55" name="Google Shape;48;p2">
            <a:extLst>
              <a:ext uri="{FF2B5EF4-FFF2-40B4-BE49-F238E27FC236}">
                <a16:creationId xmlns:a16="http://schemas.microsoft.com/office/drawing/2014/main" id="{FB490251-9E0B-E98F-0390-AA016EA83D6D}"/>
              </a:ext>
            </a:extLst>
          </p:cNvPr>
          <p:cNvSpPr/>
          <p:nvPr/>
        </p:nvSpPr>
        <p:spPr>
          <a:xfrm>
            <a:off x="10992028" y="5460836"/>
            <a:ext cx="2630734" cy="4178451"/>
          </a:xfrm>
          <a:prstGeom prst="roundRect">
            <a:avLst>
              <a:gd name="adj" fmla="val 8484"/>
            </a:avLst>
          </a:prstGeom>
          <a:solidFill>
            <a:schemeClr val="bg1"/>
          </a:solidFill>
          <a:ln w="38100" cap="flat" cmpd="sng">
            <a:solidFill>
              <a:schemeClr val="accent4">
                <a:lumMod val="75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600" smtClean="0">
                <a:latin typeface="Arial" panose="020B0604020202020204" pitchFamily="34" charset="0"/>
                <a:cs typeface="Arial" panose="020B0604020202020204" pitchFamily="34" charset="0"/>
              </a:rPr>
              <a:t>Điều tiết nước</a:t>
            </a:r>
            <a:endParaRPr lang="en-VN" sz="3600" dirty="0">
              <a:solidFill>
                <a:srgbClr val="273135"/>
              </a:solidFill>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DE5FC3BF-DE47-6F38-D9A1-D0E21E18E995}"/>
              </a:ext>
            </a:extLst>
          </p:cNvPr>
          <p:cNvCxnSpPr>
            <a:cxnSpLocks/>
            <a:stCxn id="38" idx="2"/>
            <a:endCxn id="55" idx="0"/>
          </p:cNvCxnSpPr>
          <p:nvPr/>
        </p:nvCxnSpPr>
        <p:spPr>
          <a:xfrm>
            <a:off x="9144000" y="4081968"/>
            <a:ext cx="3163395" cy="1378868"/>
          </a:xfrm>
          <a:prstGeom prst="line">
            <a:avLst/>
          </a:prstGeom>
          <a:ln w="28575">
            <a:solidFill>
              <a:schemeClr val="accent4">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078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500"/>
                            </p:stCondLst>
                            <p:childTnLst>
                              <p:par>
                                <p:cTn id="24" presetID="20" presetClass="entr" presetSubtype="0" fill="hold" grpId="0" nodeType="afterEffect">
                                  <p:stCondLst>
                                    <p:cond delay="0"/>
                                  </p:stCondLst>
                                  <p:childTnLst>
                                    <p:set>
                                      <p:cBhvr>
                                        <p:cTn id="25" dur="1" fill="hold">
                                          <p:stCondLst>
                                            <p:cond delay="0"/>
                                          </p:stCondLst>
                                        </p:cTn>
                                        <p:tgtEl>
                                          <p:spTgt spid="39">
                                            <p:bg/>
                                          </p:spTgt>
                                        </p:tgtEl>
                                        <p:attrNameLst>
                                          <p:attrName>style.visibility</p:attrName>
                                        </p:attrNameLst>
                                      </p:cBhvr>
                                      <p:to>
                                        <p:strVal val="visible"/>
                                      </p:to>
                                    </p:set>
                                    <p:animEffect transition="in" filter="wedge">
                                      <p:cBhvr>
                                        <p:cTn id="26" dur="500"/>
                                        <p:tgtEl>
                                          <p:spTgt spid="39">
                                            <p:bg/>
                                          </p:spTgt>
                                        </p:tgtEl>
                                      </p:cBhvr>
                                    </p:animEffect>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animEffect transition="in" filter="dissolve">
                                      <p:cBhvr>
                                        <p:cTn id="30" dur="500"/>
                                        <p:tgtEl>
                                          <p:spTgt spid="3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up)">
                                      <p:cBhvr>
                                        <p:cTn id="35" dur="500"/>
                                        <p:tgtEl>
                                          <p:spTgt spid="43"/>
                                        </p:tgtEl>
                                      </p:cBhvr>
                                    </p:animEffect>
                                  </p:childTnLst>
                                </p:cTn>
                              </p:par>
                            </p:childTnLst>
                          </p:cTn>
                        </p:par>
                        <p:par>
                          <p:cTn id="36" fill="hold">
                            <p:stCondLst>
                              <p:cond delay="500"/>
                            </p:stCondLst>
                            <p:childTnLst>
                              <p:par>
                                <p:cTn id="37" presetID="20" presetClass="entr" presetSubtype="0" fill="hold" grpId="0" nodeType="afterEffect">
                                  <p:stCondLst>
                                    <p:cond delay="0"/>
                                  </p:stCondLst>
                                  <p:childTnLst>
                                    <p:set>
                                      <p:cBhvr>
                                        <p:cTn id="38" dur="1" fill="hold">
                                          <p:stCondLst>
                                            <p:cond delay="0"/>
                                          </p:stCondLst>
                                        </p:cTn>
                                        <p:tgtEl>
                                          <p:spTgt spid="40">
                                            <p:bg/>
                                          </p:spTgt>
                                        </p:tgtEl>
                                        <p:attrNameLst>
                                          <p:attrName>style.visibility</p:attrName>
                                        </p:attrNameLst>
                                      </p:cBhvr>
                                      <p:to>
                                        <p:strVal val="visible"/>
                                      </p:to>
                                    </p:set>
                                    <p:animEffect transition="in" filter="wedge">
                                      <p:cBhvr>
                                        <p:cTn id="39" dur="500"/>
                                        <p:tgtEl>
                                          <p:spTgt spid="40">
                                            <p:bg/>
                                          </p:spTgt>
                                        </p:tgtEl>
                                      </p:cBhvr>
                                    </p:animEffect>
                                  </p:childTnLst>
                                </p:cTn>
                              </p:par>
                            </p:childTnLst>
                          </p:cTn>
                        </p:par>
                        <p:par>
                          <p:cTn id="40" fill="hold">
                            <p:stCondLst>
                              <p:cond delay="1000"/>
                            </p:stCondLst>
                            <p:childTnLst>
                              <p:par>
                                <p:cTn id="41" presetID="9" presetClass="entr" presetSubtype="0" fill="hold" grpId="0" nodeType="afterEffect">
                                  <p:stCondLst>
                                    <p:cond delay="0"/>
                                  </p:stCondLst>
                                  <p:childTnLst>
                                    <p:set>
                                      <p:cBhvr>
                                        <p:cTn id="42" dur="1" fill="hold">
                                          <p:stCondLst>
                                            <p:cond delay="0"/>
                                          </p:stCondLst>
                                        </p:cTn>
                                        <p:tgtEl>
                                          <p:spTgt spid="40">
                                            <p:txEl>
                                              <p:pRg st="0" end="0"/>
                                            </p:txEl>
                                          </p:spTgt>
                                        </p:tgtEl>
                                        <p:attrNameLst>
                                          <p:attrName>style.visibility</p:attrName>
                                        </p:attrNameLst>
                                      </p:cBhvr>
                                      <p:to>
                                        <p:strVal val="visible"/>
                                      </p:to>
                                    </p:set>
                                    <p:animEffect transition="in" filter="dissolve">
                                      <p:cBhvr>
                                        <p:cTn id="43" dur="500"/>
                                        <p:tgtEl>
                                          <p:spTgt spid="4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up)">
                                      <p:cBhvr>
                                        <p:cTn id="48" dur="500"/>
                                        <p:tgtEl>
                                          <p:spTgt spid="44"/>
                                        </p:tgtEl>
                                      </p:cBhvr>
                                    </p:animEffec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41">
                                            <p:bg/>
                                          </p:spTgt>
                                        </p:tgtEl>
                                        <p:attrNameLst>
                                          <p:attrName>style.visibility</p:attrName>
                                        </p:attrNameLst>
                                      </p:cBhvr>
                                      <p:to>
                                        <p:strVal val="visible"/>
                                      </p:to>
                                    </p:set>
                                    <p:animEffect transition="in" filter="wedge">
                                      <p:cBhvr>
                                        <p:cTn id="52" dur="500"/>
                                        <p:tgtEl>
                                          <p:spTgt spid="41">
                                            <p:bg/>
                                          </p:spTgt>
                                        </p:tgtEl>
                                      </p:cBhvr>
                                    </p:animEffect>
                                  </p:childTnLst>
                                </p:cTn>
                              </p:par>
                            </p:childTnLst>
                          </p:cTn>
                        </p:par>
                        <p:par>
                          <p:cTn id="53" fill="hold">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dissolve">
                                      <p:cBhvr>
                                        <p:cTn id="56" dur="500"/>
                                        <p:tgtEl>
                                          <p:spTgt spid="4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up)">
                                      <p:cBhvr>
                                        <p:cTn id="61" dur="500"/>
                                        <p:tgtEl>
                                          <p:spTgt spid="56"/>
                                        </p:tgtEl>
                                      </p:cBhvr>
                                    </p:animEffec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55">
                                            <p:bg/>
                                          </p:spTgt>
                                        </p:tgtEl>
                                        <p:attrNameLst>
                                          <p:attrName>style.visibility</p:attrName>
                                        </p:attrNameLst>
                                      </p:cBhvr>
                                      <p:to>
                                        <p:strVal val="visible"/>
                                      </p:to>
                                    </p:set>
                                    <p:animEffect transition="in" filter="wedge">
                                      <p:cBhvr>
                                        <p:cTn id="65" dur="500"/>
                                        <p:tgtEl>
                                          <p:spTgt spid="55">
                                            <p:bg/>
                                          </p:spTgt>
                                        </p:tgtEl>
                                      </p:cBhvr>
                                    </p:animEffect>
                                  </p:childTnLst>
                                </p:cTn>
                              </p:par>
                            </p:childTnLst>
                          </p:cTn>
                        </p:par>
                        <p:par>
                          <p:cTn id="66" fill="hold">
                            <p:stCondLst>
                              <p:cond delay="1000"/>
                            </p:stCondLst>
                            <p:childTnLst>
                              <p:par>
                                <p:cTn id="67" presetID="9" presetClass="entr" presetSubtype="0" fill="hold" grpId="0" nodeType="afterEffect">
                                  <p:stCondLst>
                                    <p:cond delay="0"/>
                                  </p:stCondLst>
                                  <p:childTnLst>
                                    <p:set>
                                      <p:cBhvr>
                                        <p:cTn id="68" dur="1" fill="hold">
                                          <p:stCondLst>
                                            <p:cond delay="0"/>
                                          </p:stCondLst>
                                        </p:cTn>
                                        <p:tgtEl>
                                          <p:spTgt spid="55">
                                            <p:txEl>
                                              <p:pRg st="0" end="0"/>
                                            </p:txEl>
                                          </p:spTgt>
                                        </p:tgtEl>
                                        <p:attrNameLst>
                                          <p:attrName>style.visibility</p:attrName>
                                        </p:attrNameLst>
                                      </p:cBhvr>
                                      <p:to>
                                        <p:strVal val="visible"/>
                                      </p:to>
                                    </p:set>
                                    <p:animEffect transition="in" filter="dissolve">
                                      <p:cBhvr>
                                        <p:cTn id="69" dur="500"/>
                                        <p:tgtEl>
                                          <p:spTgt spid="5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up)">
                                      <p:cBhvr>
                                        <p:cTn id="74" dur="500"/>
                                        <p:tgtEl>
                                          <p:spTgt spid="52"/>
                                        </p:tgtEl>
                                      </p:cBhvr>
                                    </p:animEffect>
                                  </p:childTnLst>
                                </p:cTn>
                              </p:par>
                            </p:childTnLst>
                          </p:cTn>
                        </p:par>
                        <p:par>
                          <p:cTn id="75" fill="hold">
                            <p:stCondLst>
                              <p:cond delay="500"/>
                            </p:stCondLst>
                            <p:childTnLst>
                              <p:par>
                                <p:cTn id="76" presetID="20" presetClass="entr" presetSubtype="0" fill="hold" grpId="0" nodeType="afterEffect">
                                  <p:stCondLst>
                                    <p:cond delay="0"/>
                                  </p:stCondLst>
                                  <p:childTnLst>
                                    <p:set>
                                      <p:cBhvr>
                                        <p:cTn id="77" dur="1" fill="hold">
                                          <p:stCondLst>
                                            <p:cond delay="0"/>
                                          </p:stCondLst>
                                        </p:cTn>
                                        <p:tgtEl>
                                          <p:spTgt spid="51">
                                            <p:bg/>
                                          </p:spTgt>
                                        </p:tgtEl>
                                        <p:attrNameLst>
                                          <p:attrName>style.visibility</p:attrName>
                                        </p:attrNameLst>
                                      </p:cBhvr>
                                      <p:to>
                                        <p:strVal val="visible"/>
                                      </p:to>
                                    </p:set>
                                    <p:animEffect transition="in" filter="wedge">
                                      <p:cBhvr>
                                        <p:cTn id="78" dur="500"/>
                                        <p:tgtEl>
                                          <p:spTgt spid="51">
                                            <p:bg/>
                                          </p:spTgt>
                                        </p:tgtEl>
                                      </p:cBhvr>
                                    </p:animEffect>
                                  </p:childTnLst>
                                </p:cTn>
                              </p:par>
                            </p:childTnLst>
                          </p:cTn>
                        </p:par>
                        <p:par>
                          <p:cTn id="79" fill="hold">
                            <p:stCondLst>
                              <p:cond delay="1000"/>
                            </p:stCondLst>
                            <p:childTnLst>
                              <p:par>
                                <p:cTn id="80" presetID="9" presetClass="entr" presetSubtype="0" fill="hold" grpId="0" nodeType="afterEffect">
                                  <p:stCondLst>
                                    <p:cond delay="0"/>
                                  </p:stCondLst>
                                  <p:childTnLst>
                                    <p:set>
                                      <p:cBhvr>
                                        <p:cTn id="81" dur="1" fill="hold">
                                          <p:stCondLst>
                                            <p:cond delay="0"/>
                                          </p:stCondLst>
                                        </p:cTn>
                                        <p:tgtEl>
                                          <p:spTgt spid="51">
                                            <p:txEl>
                                              <p:pRg st="0" end="0"/>
                                            </p:txEl>
                                          </p:spTgt>
                                        </p:tgtEl>
                                        <p:attrNameLst>
                                          <p:attrName>style.visibility</p:attrName>
                                        </p:attrNameLst>
                                      </p:cBhvr>
                                      <p:to>
                                        <p:strVal val="visible"/>
                                      </p:to>
                                    </p:set>
                                    <p:animEffect transition="in" filter="dissolve">
                                      <p:cBhvr>
                                        <p:cTn id="82"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P spid="38" grpId="0" build="allAtOnce"/>
      <p:bldP spid="39" grpId="0" uiExpand="1" build="p" animBg="1"/>
      <p:bldP spid="40" grpId="0" uiExpand="1" build="p" animBg="1"/>
      <p:bldP spid="41" grpId="0" uiExpand="1" build="p" animBg="1"/>
      <p:bldP spid="51" grpId="0" uiExpand="1" build="p" animBg="1"/>
      <p:bldP spid="55"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11266" name="Picture 2" descr="Thực vật góp phần điều hòa khí hậ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47900"/>
            <a:ext cx="8363448" cy="52720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7922701"/>
            <a:ext cx="8396786" cy="1608325"/>
          </a:xfrm>
          <a:prstGeom prst="rect">
            <a:avLst/>
          </a:prstGeom>
        </p:spPr>
        <p:txBody>
          <a:bodyPr wrap="square">
            <a:spAutoFit/>
          </a:bodyPr>
          <a:lstStyle/>
          <a:p>
            <a:pPr algn="ctr">
              <a:lnSpc>
                <a:spcPct val="150000"/>
              </a:lnSpc>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Rừng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lá phổi xanh, điều hòa khí hậu, bảo tồn một số loài động vật quý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hiếm</a:t>
            </a:r>
            <a:endParaRPr lang="en-US" sz="35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19B1F1F-6136-4AD1-8FAA-8BF99A8856B5}"/>
              </a:ext>
            </a:extLst>
          </p:cNvPr>
          <p:cNvSpPr txBox="1"/>
          <p:nvPr/>
        </p:nvSpPr>
        <p:spPr>
          <a:xfrm>
            <a:off x="514350" y="5715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a</a:t>
            </a:r>
            <a:endParaRPr lang="en-US" sz="5500" dirty="0">
              <a:solidFill>
                <a:schemeClr val="tx2"/>
              </a:solidFill>
              <a:latin typeface="Arial" panose="020B0604020202020204" pitchFamily="34" charset="0"/>
              <a:cs typeface="Arial" panose="020B0604020202020204" pitchFamily="34" charset="0"/>
            </a:endParaRPr>
          </a:p>
        </p:txBody>
      </p:sp>
      <p:pic>
        <p:nvPicPr>
          <p:cNvPr id="11268" name="Picture 4" descr="Chứng nhận dành cho Rừng và sản phẩm Lâm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247899"/>
            <a:ext cx="8140532" cy="52720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0502855" y="8090066"/>
            <a:ext cx="6032421" cy="646331"/>
          </a:xfrm>
          <a:prstGeom prst="rect">
            <a:avLst/>
          </a:prstGeom>
        </p:spPr>
        <p:txBody>
          <a:bodyPr wrap="none">
            <a:spAutoFit/>
          </a:bodyP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Cung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cấp lâm sản xuất khẩu</a:t>
            </a:r>
            <a:endParaRPr lang="en-US" sz="3600">
              <a:latin typeface="Arial" panose="020B0604020202020204" pitchFamily="34" charset="0"/>
              <a:cs typeface="Arial" panose="020B0604020202020204" pitchFamily="34" charset="0"/>
            </a:endParaRPr>
          </a:p>
        </p:txBody>
      </p:sp>
      <p:pic>
        <p:nvPicPr>
          <p:cNvPr id="45"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499696" y="267960"/>
            <a:ext cx="1088840" cy="1675139"/>
          </a:xfrm>
          <a:prstGeom prst="rect">
            <a:avLst/>
          </a:prstGeom>
        </p:spPr>
      </p:pic>
      <p:pic>
        <p:nvPicPr>
          <p:cNvPr id="46"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5866" y="552450"/>
            <a:ext cx="952379" cy="935712"/>
          </a:xfrm>
          <a:prstGeom prst="rect">
            <a:avLst/>
          </a:prstGeom>
        </p:spPr>
      </p:pic>
    </p:spTree>
    <p:extLst>
      <p:ext uri="{BB962C8B-B14F-4D97-AF65-F5344CB8AC3E}">
        <p14:creationId xmlns:p14="http://schemas.microsoft.com/office/powerpoint/2010/main" val="2208914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randombar(horizontal)">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randombar(horizontal)">
                                      <p:cBhvr>
                                        <p:cTn id="18"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36" name="TextBox 35">
            <a:extLst>
              <a:ext uri="{FF2B5EF4-FFF2-40B4-BE49-F238E27FC236}">
                <a16:creationId xmlns:a16="http://schemas.microsoft.com/office/drawing/2014/main" id="{E19B1F1F-6136-4AD1-8FAA-8BF99A8856B5}"/>
              </a:ext>
            </a:extLst>
          </p:cNvPr>
          <p:cNvSpPr txBox="1"/>
          <p:nvPr/>
        </p:nvSpPr>
        <p:spPr>
          <a:xfrm>
            <a:off x="514350" y="5715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a</a:t>
            </a:r>
            <a:endParaRPr lang="en-US" sz="5500" dirty="0">
              <a:solidFill>
                <a:schemeClr val="tx2"/>
              </a:solidFill>
              <a:latin typeface="Arial" panose="020B0604020202020204" pitchFamily="34" charset="0"/>
              <a:cs typeface="Arial" panose="020B0604020202020204" pitchFamily="34" charset="0"/>
            </a:endParaRPr>
          </a:p>
        </p:txBody>
      </p:sp>
      <p:pic>
        <p:nvPicPr>
          <p:cNvPr id="4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499696" y="267960"/>
            <a:ext cx="1088840" cy="1675139"/>
          </a:xfrm>
          <a:prstGeom prst="rect">
            <a:avLst/>
          </a:prstGeom>
        </p:spPr>
      </p:pic>
      <p:pic>
        <p:nvPicPr>
          <p:cNvPr id="46"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5866" y="552450"/>
            <a:ext cx="952379" cy="935712"/>
          </a:xfrm>
          <a:prstGeom prst="rect">
            <a:avLst/>
          </a:prstGeom>
        </p:spPr>
      </p:pic>
      <p:sp>
        <p:nvSpPr>
          <p:cNvPr id="2" name="Rectangle 1"/>
          <p:cNvSpPr/>
          <p:nvPr/>
        </p:nvSpPr>
        <p:spPr>
          <a:xfrm>
            <a:off x="1171575" y="7714681"/>
            <a:ext cx="15944850" cy="1754326"/>
          </a:xfrm>
          <a:prstGeom prst="rect">
            <a:avLst/>
          </a:prstGeom>
        </p:spPr>
        <p:txBody>
          <a:bodyPr wrap="square">
            <a:spAutoFit/>
          </a:bodyPr>
          <a:lstStyle/>
          <a:p>
            <a:pPr lvl="0" algn="just">
              <a:lnSpc>
                <a:spcPct val="150000"/>
              </a:lnSpc>
              <a:spcAft>
                <a:spcPts val="100"/>
              </a:spcAft>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Thảm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thực vật rừng có vai trò quan trọng trong công việc chống </a:t>
            </a:r>
            <a:r>
              <a:rPr lang="en-US" sz="3600">
                <a:latin typeface="Arial" panose="020B0604020202020204" pitchFamily="34" charset="0"/>
                <a:ea typeface="Times New Roman" panose="02020603050405020304" pitchFamily="18" charset="0"/>
                <a:cs typeface="Arial" panose="020B0604020202020204" pitchFamily="34" charset="0"/>
              </a:rPr>
              <a:t>xói</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mòn, sạt lở, hạn chế lũ lụt cũng như giữ được nguồn nước ngầm, tránh hạn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hán,...</a:t>
            </a:r>
            <a:endParaRPr lang="en-US" sz="3600">
              <a:effectLst/>
              <a:latin typeface="Arial" panose="020B0604020202020204" pitchFamily="34" charset="0"/>
              <a:ea typeface="Noto Sans Symbols"/>
              <a:cs typeface="Arial" panose="020B0604020202020204" pitchFamily="34" charset="0"/>
            </a:endParaRPr>
          </a:p>
        </p:txBody>
      </p:sp>
      <p:pic>
        <p:nvPicPr>
          <p:cNvPr id="14338" name="Picture 2" descr="Thực vật bảo vệ đất và nguồn nước - Tri thức Việt cho người Việ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5400" y="2247900"/>
            <a:ext cx="7793846" cy="5105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0" name="Picture 4" descr="Giải pháp phục hồi chất lượng và chống xói mòn đất Tây Nguyê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9823" y="2250669"/>
            <a:ext cx="7114202" cy="51026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11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plus(in)">
                                      <p:cBhvr>
                                        <p:cTn id="7" dur="500"/>
                                        <p:tgtEl>
                                          <p:spTgt spid="14340"/>
                                        </p:tgtEl>
                                      </p:cBhvr>
                                    </p:animEffect>
                                  </p:childTnLst>
                                </p:cTn>
                              </p:par>
                              <p:par>
                                <p:cTn id="8" presetID="13" presetClass="entr" presetSubtype="16"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plus(in)">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34"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499696" y="267960"/>
            <a:ext cx="1088840" cy="1675139"/>
          </a:xfrm>
          <a:prstGeom prst="rect">
            <a:avLst/>
          </a:prstGeom>
        </p:spPr>
      </p:pic>
      <p:pic>
        <p:nvPicPr>
          <p:cNvPr id="35"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5866" y="552450"/>
            <a:ext cx="952379" cy="935712"/>
          </a:xfrm>
          <a:prstGeom prst="rect">
            <a:avLst/>
          </a:prstGeom>
        </p:spPr>
      </p:pic>
      <p:sp>
        <p:nvSpPr>
          <p:cNvPr id="37" name="TextBox 36">
            <a:extLst>
              <a:ext uri="{FF2B5EF4-FFF2-40B4-BE49-F238E27FC236}">
                <a16:creationId xmlns:a16="http://schemas.microsoft.com/office/drawing/2014/main" id="{E19B1F1F-6136-4AD1-8FAA-8BF99A8856B5}"/>
              </a:ext>
            </a:extLst>
          </p:cNvPr>
          <p:cNvSpPr txBox="1"/>
          <p:nvPr/>
        </p:nvSpPr>
        <p:spPr>
          <a:xfrm>
            <a:off x="514350" y="5715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b</a:t>
            </a:r>
            <a:endParaRPr lang="en-US" sz="5500" dirty="0">
              <a:solidFill>
                <a:schemeClr val="tx2"/>
              </a:solidFill>
              <a:latin typeface="Arial" panose="020B0604020202020204" pitchFamily="34" charset="0"/>
              <a:cs typeface="Arial" panose="020B0604020202020204" pitchFamily="34" charset="0"/>
            </a:endParaRPr>
          </a:p>
        </p:txBody>
      </p:sp>
      <p:sp>
        <p:nvSpPr>
          <p:cNvPr id="73" name="Rectangle 72"/>
          <p:cNvSpPr/>
          <p:nvPr/>
        </p:nvSpPr>
        <p:spPr>
          <a:xfrm>
            <a:off x="1543050" y="1890788"/>
            <a:ext cx="15201900" cy="1661993"/>
          </a:xfrm>
          <a:prstGeom prst="rect">
            <a:avLst/>
          </a:prstGeom>
        </p:spPr>
        <p:txBody>
          <a:bodyPr wrap="square">
            <a:spAutoFit/>
          </a:bodyPr>
          <a:lstStyle/>
          <a:p>
            <a:pPr algn="just">
              <a:lnSpc>
                <a:spcPct val="150000"/>
              </a:lnSpc>
              <a:spcBef>
                <a:spcPts val="100"/>
              </a:spcBef>
              <a:spcAft>
                <a:spcPts val="100"/>
              </a:spcAft>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Việc bảo vệ và khai thác hợp lí tài nguyên thiên nhiên có ý nghĩ vô cùng to lớn đối với cuộc sống của người dân và sự phát triển của mỗi quốc gia:</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pic>
        <p:nvPicPr>
          <p:cNvPr id="75" name="Picture 2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flipH="1">
            <a:off x="1215792" y="4084139"/>
            <a:ext cx="2822808" cy="5880441"/>
          </a:xfrm>
          <a:prstGeom prst="rect">
            <a:avLst/>
          </a:prstGeom>
        </p:spPr>
      </p:pic>
      <p:pic>
        <p:nvPicPr>
          <p:cNvPr id="76" name="Picture 11"/>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75760" y="3922248"/>
            <a:ext cx="12069190" cy="5717052"/>
          </a:xfrm>
          <a:prstGeom prst="rect">
            <a:avLst/>
          </a:prstGeom>
        </p:spPr>
      </p:pic>
      <p:sp>
        <p:nvSpPr>
          <p:cNvPr id="77" name="Rectangle 76"/>
          <p:cNvSpPr/>
          <p:nvPr/>
        </p:nvSpPr>
        <p:spPr>
          <a:xfrm>
            <a:off x="5302282" y="4380117"/>
            <a:ext cx="10816145" cy="4801314"/>
          </a:xfrm>
          <a:prstGeom prst="rect">
            <a:avLst/>
          </a:prstGeom>
        </p:spPr>
        <p:txBody>
          <a:bodyPr wrap="square">
            <a:spAutoFit/>
          </a:bodyPr>
          <a:lstStyle/>
          <a:p>
            <a:pPr marL="457200" lvl="0" indent="-457200" algn="just">
              <a:lnSpc>
                <a:spcPct val="150000"/>
              </a:lnSpc>
              <a:buFont typeface="Wingdings" panose="05000000000000000000" pitchFamily="2" charset="2"/>
              <a:buChar char="§"/>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Đối với người dân: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khai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thác tài nguyên thiên nhiên để phục vụ cuộc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sống.</a:t>
            </a:r>
            <a:endParaRPr lang="en-US" sz="3400">
              <a:latin typeface="Arial" panose="020B0604020202020204" pitchFamily="34" charset="0"/>
              <a:ea typeface="Noto Sans Symbols"/>
              <a:cs typeface="Arial" panose="020B0604020202020204" pitchFamily="34" charset="0"/>
            </a:endParaRPr>
          </a:p>
          <a:p>
            <a:pPr marL="457200" lvl="0" indent="-457200" algn="just">
              <a:lnSpc>
                <a:spcPct val="150000"/>
              </a:lnSpc>
              <a:buFont typeface="Wingdings" panose="05000000000000000000" pitchFamily="2" charset="2"/>
              <a:buChar char="§"/>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Đối với mỗi quốc gia: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cần để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phát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triển nền kinh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3400" smtClean="0">
                <a:latin typeface="Arial" panose="020B0604020202020204" pitchFamily="34" charset="0"/>
                <a:cs typeface="Arial" panose="020B0604020202020204" pitchFamily="34" charset="0"/>
              </a:rPr>
              <a:t>, tạo </a:t>
            </a:r>
            <a:r>
              <a:rPr lang="en-US" sz="3400">
                <a:latin typeface="Arial" panose="020B0604020202020204" pitchFamily="34" charset="0"/>
                <a:cs typeface="Arial" panose="020B0604020202020204" pitchFamily="34" charset="0"/>
              </a:rPr>
              <a:t>ra nguồn tích lũy vốn ban đầu cho công nghiệp hóa, hiện đại hóa đất nước; thu hút vốn đầu tư nước ngoài</a:t>
            </a:r>
            <a:r>
              <a:rPr lang="en-US" sz="3400" smtClean="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354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anim calcmode="lin" valueType="num">
                                      <p:cBhvr>
                                        <p:cTn id="18" dur="500" fill="hold"/>
                                        <p:tgtEl>
                                          <p:spTgt spid="75"/>
                                        </p:tgtEl>
                                        <p:attrNameLst>
                                          <p:attrName>ppt_x</p:attrName>
                                        </p:attrNameLst>
                                      </p:cBhvr>
                                      <p:tavLst>
                                        <p:tav tm="0">
                                          <p:val>
                                            <p:strVal val="#ppt_x"/>
                                          </p:val>
                                        </p:tav>
                                        <p:tav tm="100000">
                                          <p:val>
                                            <p:strVal val="#ppt_x"/>
                                          </p:val>
                                        </p:tav>
                                      </p:tavLst>
                                    </p:anim>
                                    <p:anim calcmode="lin" valueType="num">
                                      <p:cBhvr>
                                        <p:cTn id="19" dur="50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anim calcmode="lin" valueType="num">
                                      <p:cBhvr>
                                        <p:cTn id="23" dur="500" fill="hold"/>
                                        <p:tgtEl>
                                          <p:spTgt spid="76"/>
                                        </p:tgtEl>
                                        <p:attrNameLst>
                                          <p:attrName>ppt_x</p:attrName>
                                        </p:attrNameLst>
                                      </p:cBhvr>
                                      <p:tavLst>
                                        <p:tav tm="0">
                                          <p:val>
                                            <p:strVal val="#ppt_x"/>
                                          </p:val>
                                        </p:tav>
                                        <p:tav tm="100000">
                                          <p:val>
                                            <p:strVal val="#ppt_x"/>
                                          </p:val>
                                        </p:tav>
                                      </p:tavLst>
                                    </p:anim>
                                    <p:anim calcmode="lin" valueType="num">
                                      <p:cBhvr>
                                        <p:cTn id="24" dur="500" fill="hold"/>
                                        <p:tgtEl>
                                          <p:spTgt spid="7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77">
                                            <p:txEl>
                                              <p:pRg st="0" end="0"/>
                                            </p:txEl>
                                          </p:spTgt>
                                        </p:tgtEl>
                                        <p:attrNameLst>
                                          <p:attrName>style.visibility</p:attrName>
                                        </p:attrNameLst>
                                      </p:cBhvr>
                                      <p:to>
                                        <p:strVal val="visible"/>
                                      </p:to>
                                    </p:set>
                                    <p:animEffect transition="in" filter="randombar(horizontal)">
                                      <p:cBhvr>
                                        <p:cTn id="28" dur="500"/>
                                        <p:tgtEl>
                                          <p:spTgt spid="77">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77">
                                            <p:txEl>
                                              <p:pRg st="1" end="1"/>
                                            </p:txEl>
                                          </p:spTgt>
                                        </p:tgtEl>
                                        <p:attrNameLst>
                                          <p:attrName>style.visibility</p:attrName>
                                        </p:attrNameLst>
                                      </p:cBhvr>
                                      <p:to>
                                        <p:strVal val="visible"/>
                                      </p:to>
                                    </p:set>
                                    <p:animEffect transition="in" filter="randombar(horizontal)">
                                      <p:cBhvr>
                                        <p:cTn id="32" dur="500"/>
                                        <p:tgtEl>
                                          <p:spTgt spid="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021858"/>
              <a:ext cx="684145" cy="636877"/>
            </a:xfrm>
            <a:prstGeom prst="rect">
              <a:avLst/>
            </a:prstGeom>
          </p:spPr>
        </p:pic>
      </p:grpSp>
      <p:pic>
        <p:nvPicPr>
          <p:cNvPr id="3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9600" y="284757"/>
            <a:ext cx="3066494" cy="1054107"/>
          </a:xfrm>
          <a:prstGeom prst="rect">
            <a:avLst/>
          </a:prstGeom>
        </p:spPr>
      </p:pic>
      <p:pic>
        <p:nvPicPr>
          <p:cNvPr id="35"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68600" y="7083079"/>
            <a:ext cx="2971638" cy="3203921"/>
          </a:xfrm>
          <a:prstGeom prst="rect">
            <a:avLst/>
          </a:prstGeom>
        </p:spPr>
      </p:pic>
      <p:sp>
        <p:nvSpPr>
          <p:cNvPr id="23" name="TextBox 22">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accent5">
                    <a:lumMod val="50000"/>
                  </a:schemeClr>
                </a:solidFill>
                <a:latin typeface="Arial" panose="020B0604020202020204" pitchFamily="34" charset="0"/>
                <a:cs typeface="Arial" panose="020B0604020202020204" pitchFamily="34" charset="0"/>
              </a:rPr>
              <a:t>KHỞI ĐỘNG</a:t>
            </a:r>
          </a:p>
        </p:txBody>
      </p:sp>
      <p:grpSp>
        <p:nvGrpSpPr>
          <p:cNvPr id="25" name="Group 24"/>
          <p:cNvGrpSpPr/>
          <p:nvPr/>
        </p:nvGrpSpPr>
        <p:grpSpPr>
          <a:xfrm>
            <a:off x="7781583" y="2643826"/>
            <a:ext cx="8392237" cy="5125009"/>
            <a:chOff x="1705908" y="1037582"/>
            <a:chExt cx="10257596" cy="5819850"/>
          </a:xfrm>
        </p:grpSpPr>
        <p:pic>
          <p:nvPicPr>
            <p:cNvPr id="26"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05908" y="1037582"/>
              <a:ext cx="10257596" cy="5819850"/>
            </a:xfrm>
            <a:prstGeom prst="rect">
              <a:avLst/>
            </a:prstGeom>
          </p:spPr>
        </p:pic>
        <p:sp>
          <p:nvSpPr>
            <p:cNvPr id="28" name="Rectangle 27"/>
            <p:cNvSpPr/>
            <p:nvPr/>
          </p:nvSpPr>
          <p:spPr>
            <a:xfrm>
              <a:off x="2528266" y="2127080"/>
              <a:ext cx="8612878" cy="2935837"/>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Kể </a:t>
              </a:r>
              <a:r>
                <a:rPr lang="en-US" sz="3600">
                  <a:latin typeface="Arial" panose="020B0604020202020204" pitchFamily="34" charset="0"/>
                  <a:cs typeface="Arial" panose="020B0604020202020204" pitchFamily="34" charset="0"/>
                </a:rPr>
                <a:t>về một số hoạt động góp phần bảo vệ môi trường và tài nguyên thiên nhiên.</a:t>
              </a:r>
            </a:p>
          </p:txBody>
        </p:sp>
      </p:grpSp>
      <p:pic>
        <p:nvPicPr>
          <p:cNvPr id="2050" name="Picture 2" descr="https://o.remove.bg/downloads/32cfbc10-e090-40fe-8681-fad3e614c507/image-removebg-previ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3001" y="4246522"/>
            <a:ext cx="7010400" cy="59558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144463" y="764620"/>
            <a:ext cx="1267542" cy="12453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2247900"/>
            <a:ext cx="16916400" cy="769620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83888">
            <a:off x="13738122" y="2641319"/>
            <a:ext cx="2302547" cy="737999"/>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44463" y="764620"/>
            <a:ext cx="1267542" cy="1245360"/>
          </a:xfrm>
          <a:prstGeom prst="rect">
            <a:avLst/>
          </a:prstGeom>
        </p:spPr>
      </p:pic>
      <p:grpSp>
        <p:nvGrpSpPr>
          <p:cNvPr id="20" name="Group 19"/>
          <p:cNvGrpSpPr/>
          <p:nvPr/>
        </p:nvGrpSpPr>
        <p:grpSpPr>
          <a:xfrm>
            <a:off x="5638798" y="571500"/>
            <a:ext cx="7010400" cy="1219200"/>
            <a:chOff x="5638798" y="983342"/>
            <a:chExt cx="7010400" cy="1219200"/>
          </a:xfrm>
        </p:grpSpPr>
        <p:sp>
          <p:nvSpPr>
            <p:cNvPr id="21" name="TextBox 20">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26"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12" name="Rectangle 11"/>
          <p:cNvSpPr/>
          <p:nvPr/>
        </p:nvSpPr>
        <p:spPr>
          <a:xfrm>
            <a:off x="2971798" y="3150620"/>
            <a:ext cx="12344400" cy="5740033"/>
          </a:xfrm>
          <a:prstGeom prst="rect">
            <a:avLst/>
          </a:prstGeom>
        </p:spPr>
        <p:txBody>
          <a:bodyPr wrap="square">
            <a:spAutoFit/>
          </a:bodyPr>
          <a:lstStyle/>
          <a:p>
            <a:pPr algn="just">
              <a:lnSpc>
                <a:spcPct val="150000"/>
              </a:lnSpc>
              <a:spcBef>
                <a:spcPts val="100"/>
              </a:spcBef>
              <a:spcAft>
                <a:spcPts val="1200"/>
              </a:spcAft>
            </a:pPr>
            <a:r>
              <a:rPr lang="en-US" sz="34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Sự cần thiết phải bảo vệ tài </a:t>
            </a:r>
            <a:r>
              <a:rPr lang="en-US" sz="3400" i="1">
                <a:solidFill>
                  <a:srgbClr val="FF0000"/>
                </a:solidFill>
                <a:latin typeface="Arial" panose="020B0604020202020204" pitchFamily="34" charset="0"/>
                <a:ea typeface="Times New Roman" panose="02020603050405020304" pitchFamily="18" charset="0"/>
                <a:cs typeface="Arial" panose="020B0604020202020204" pitchFamily="34" charset="0"/>
              </a:rPr>
              <a:t>nguyên thiên nhiên:</a:t>
            </a:r>
            <a:endParaRPr lang="en-US" sz="3400" i="1">
              <a:solidFill>
                <a:srgbClr val="FF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Giúp cho </a:t>
            </a:r>
            <a:r>
              <a:rPr lang="en-US" sz="3400">
                <a:latin typeface="Arial" panose="020B0604020202020204" pitchFamily="34" charset="0"/>
                <a:cs typeface="Arial" panose="020B0604020202020204" pitchFamily="34" charset="0"/>
              </a:rPr>
              <a:t>nguồn tài nguyên không bị cạn </a:t>
            </a:r>
            <a:r>
              <a:rPr lang="en-US" sz="3400" smtClean="0">
                <a:latin typeface="Arial" panose="020B0604020202020204" pitchFamily="34" charset="0"/>
                <a:cs typeface="Arial" panose="020B0604020202020204" pitchFamily="34" charset="0"/>
              </a:rPr>
              <a:t>kiệt.</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Là quyền</a:t>
            </a:r>
            <a:r>
              <a:rPr lang="en-US" sz="3400">
                <a:latin typeface="Arial" panose="020B0604020202020204" pitchFamily="34" charset="0"/>
                <a:cs typeface="Arial" panose="020B0604020202020204" pitchFamily="34" charset="0"/>
              </a:rPr>
              <a:t>, nghĩa vụ và trách nhiệm của mọi cơ quan, tổ chức, cộng đồng dân cư, hộ gia đình và cá nhân. </a:t>
            </a:r>
            <a:endParaRPr lang="en-US" sz="3400" smtClean="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Nhà </a:t>
            </a:r>
            <a:r>
              <a:rPr lang="en-US" sz="3400">
                <a:latin typeface="Arial" panose="020B0604020202020204" pitchFamily="34" charset="0"/>
                <a:cs typeface="Arial" panose="020B0604020202020204" pitchFamily="34" charset="0"/>
              </a:rPr>
              <a:t>nước có chính sách bảo vệ môi trường và tài nguyên thiên nhiên; bảo tồn thiên nhiên; đa dạng sinh học; chủ động phòng, chống thiên tai, ứng phó với biến đổi khí hậu.</a:t>
            </a:r>
          </a:p>
        </p:txBody>
      </p:sp>
      <p:pic>
        <p:nvPicPr>
          <p:cNvPr id="22"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05130" y="7136380"/>
            <a:ext cx="1639441" cy="2522217"/>
          </a:xfrm>
          <a:prstGeom prst="rect">
            <a:avLst/>
          </a:prstGeom>
        </p:spPr>
      </p:pic>
    </p:spTree>
    <p:extLst>
      <p:ext uri="{BB962C8B-B14F-4D97-AF65-F5344CB8AC3E}">
        <p14:creationId xmlns:p14="http://schemas.microsoft.com/office/powerpoint/2010/main" val="2141809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a:off x="3202272" y="2300094"/>
            <a:ext cx="11883457" cy="6008971"/>
            <a:chOff x="0" y="0"/>
            <a:chExt cx="15844609" cy="8011962"/>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530565" y="5941016"/>
            <a:ext cx="4049333" cy="3510266"/>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99101" y="1502578"/>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768940" y="1874824"/>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028700" y="6537545"/>
            <a:ext cx="2496292" cy="2720755"/>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61317" y="3552298"/>
            <a:ext cx="1363675" cy="1426066"/>
          </a:xfrm>
          <a:prstGeom prst="rect">
            <a:avLst/>
          </a:prstGeom>
        </p:spPr>
      </p:pic>
      <p:sp>
        <p:nvSpPr>
          <p:cNvPr id="22" name="TextBox 21"/>
          <p:cNvSpPr txBox="1"/>
          <p:nvPr/>
        </p:nvSpPr>
        <p:spPr>
          <a:xfrm>
            <a:off x="3654886" y="3261691"/>
            <a:ext cx="10978225" cy="3901068"/>
          </a:xfrm>
          <a:prstGeom prst="rect">
            <a:avLst/>
          </a:prstGeom>
          <a:noFill/>
        </p:spPr>
        <p:txBody>
          <a:bodyPr wrap="square" rtlCol="0">
            <a:spAutoFit/>
          </a:bodyPr>
          <a:lstStyle/>
          <a:p>
            <a:pPr algn="ctr">
              <a:lnSpc>
                <a:spcPct val="150000"/>
              </a:lnSpc>
            </a:pPr>
            <a:r>
              <a:rPr lang="fr-FR" sz="5500" b="1" smtClean="0">
                <a:solidFill>
                  <a:schemeClr val="tx2"/>
                </a:solidFill>
                <a:latin typeface="Arial" panose="020B0604020202020204" pitchFamily="34" charset="0"/>
                <a:cs typeface="Arial" panose="020B0604020202020204" pitchFamily="34" charset="0"/>
              </a:rPr>
              <a:t>2. </a:t>
            </a:r>
            <a:r>
              <a:rPr lang="en-US" sz="5500" b="1" smtClean="0">
                <a:solidFill>
                  <a:schemeClr val="tx2"/>
                </a:solidFill>
                <a:latin typeface="Arial" panose="020B0604020202020204" pitchFamily="34" charset="0"/>
                <a:cs typeface="Arial" panose="020B0604020202020204" pitchFamily="34" charset="0"/>
              </a:rPr>
              <a:t>Một số quy định của pháp luật về bảo </a:t>
            </a:r>
            <a:r>
              <a:rPr lang="en-US" sz="5500" b="1">
                <a:solidFill>
                  <a:schemeClr val="tx2"/>
                </a:solidFill>
                <a:latin typeface="Arial" panose="020B0604020202020204" pitchFamily="34" charset="0"/>
                <a:cs typeface="Arial" panose="020B0604020202020204" pitchFamily="34" charset="0"/>
              </a:rPr>
              <a:t>vệ môi </a:t>
            </a:r>
            <a:r>
              <a:rPr lang="en-US" sz="5500" b="1" smtClean="0">
                <a:solidFill>
                  <a:schemeClr val="tx2"/>
                </a:solidFill>
                <a:latin typeface="Arial" panose="020B0604020202020204" pitchFamily="34" charset="0"/>
                <a:cs typeface="Arial" panose="020B0604020202020204" pitchFamily="34" charset="0"/>
              </a:rPr>
              <a:t>trường, </a:t>
            </a:r>
            <a:r>
              <a:rPr lang="en-US" sz="5500" b="1">
                <a:solidFill>
                  <a:schemeClr val="tx2"/>
                </a:solidFill>
                <a:latin typeface="Arial" panose="020B0604020202020204" pitchFamily="34" charset="0"/>
                <a:cs typeface="Arial" panose="020B0604020202020204" pitchFamily="34" charset="0"/>
              </a:rPr>
              <a:t>tài nguyên thiên nhiên</a:t>
            </a:r>
            <a:endParaRPr lang="en-US" sz="55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33824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8" name="Group 2"/>
          <p:cNvGrpSpPr/>
          <p:nvPr/>
        </p:nvGrpSpPr>
        <p:grpSpPr>
          <a:xfrm>
            <a:off x="-1143000" y="0"/>
            <a:ext cx="20574000" cy="10287000"/>
            <a:chOff x="0" y="0"/>
            <a:chExt cx="27432000" cy="13716000"/>
          </a:xfrm>
        </p:grpSpPr>
        <p:pic>
          <p:nvPicPr>
            <p:cNvPr id="1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2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2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2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2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2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2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sp>
        <p:nvSpPr>
          <p:cNvPr id="15" name="Google Shape;48;p2">
            <a:extLst>
              <a:ext uri="{FF2B5EF4-FFF2-40B4-BE49-F238E27FC236}">
                <a16:creationId xmlns:a16="http://schemas.microsoft.com/office/drawing/2014/main" id="{201A469E-AF75-4DAA-E67A-B97E7CDA3210}"/>
              </a:ext>
            </a:extLst>
          </p:cNvPr>
          <p:cNvSpPr/>
          <p:nvPr/>
        </p:nvSpPr>
        <p:spPr>
          <a:xfrm>
            <a:off x="5107572" y="800100"/>
            <a:ext cx="8072855" cy="1333470"/>
          </a:xfrm>
          <a:prstGeom prst="wedgeRoundRectCallout">
            <a:avLst>
              <a:gd name="adj1" fmla="val -20328"/>
              <a:gd name="adj2" fmla="val 85751"/>
              <a:gd name="adj3" fmla="val 16667"/>
            </a:avLst>
          </a:prstGeom>
          <a:solidFill>
            <a:schemeClr val="accent5">
              <a:lumMod val="75000"/>
            </a:schemeClr>
          </a:solidFill>
          <a:ln w="28575" cap="flat" cmpd="sng">
            <a:solidFill>
              <a:schemeClr val="accent5">
                <a:lumMod val="50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5000" b="1" smtClean="0">
                <a:solidFill>
                  <a:schemeClr val="bg1"/>
                </a:solidFill>
                <a:latin typeface="Arial" panose="020B0604020202020204" pitchFamily="34" charset="0"/>
                <a:cs typeface="Arial" panose="020B0604020202020204" pitchFamily="34" charset="0"/>
              </a:rPr>
              <a:t>Hoạt động nhóm</a:t>
            </a:r>
            <a:endParaRPr lang="en-VN" sz="5000" b="1" dirty="0">
              <a:solidFill>
                <a:schemeClr val="bg1"/>
              </a:solidFill>
              <a:latin typeface="Arial" panose="020B0604020202020204" pitchFamily="34" charset="0"/>
              <a:cs typeface="Arial" panose="020B0604020202020204" pitchFamily="34" charset="0"/>
            </a:endParaRPr>
          </a:p>
        </p:txBody>
      </p:sp>
      <p:pic>
        <p:nvPicPr>
          <p:cNvPr id="28"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009736" flipH="1">
            <a:off x="303826" y="271921"/>
            <a:ext cx="1465876" cy="1596499"/>
          </a:xfrm>
          <a:prstGeom prst="rect">
            <a:avLst/>
          </a:prstGeom>
        </p:spPr>
      </p:pic>
      <p:pic>
        <p:nvPicPr>
          <p:cNvPr id="29" name="Picture 39"/>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26180" y="596932"/>
            <a:ext cx="1363675" cy="1426066"/>
          </a:xfrm>
          <a:prstGeom prst="rect">
            <a:avLst/>
          </a:prstGeom>
        </p:spPr>
      </p:pic>
      <p:sp>
        <p:nvSpPr>
          <p:cNvPr id="2" name="Rectangle 1"/>
          <p:cNvSpPr/>
          <p:nvPr/>
        </p:nvSpPr>
        <p:spPr>
          <a:xfrm>
            <a:off x="1619807" y="2856027"/>
            <a:ext cx="15048383" cy="2516073"/>
          </a:xfrm>
          <a:prstGeom prst="rect">
            <a:avLst/>
          </a:prstGeom>
        </p:spPr>
        <p:txBody>
          <a:bodyPr wrap="square">
            <a:spAutoFit/>
          </a:bodyPr>
          <a:lstStyle/>
          <a:p>
            <a:pPr algn="just">
              <a:lnSpc>
                <a:spcPct val="150000"/>
              </a:lnSpc>
            </a:pPr>
            <a:r>
              <a:rPr lang="en-US" sz="3500" b="1">
                <a:solidFill>
                  <a:srgbClr val="FF0000"/>
                </a:solidFill>
                <a:latin typeface="Arial" panose="020B0604020202020204" pitchFamily="34" charset="0"/>
                <a:cs typeface="Arial" panose="020B0604020202020204" pitchFamily="34" charset="0"/>
              </a:rPr>
              <a:t>Quan sát tranh </a:t>
            </a:r>
            <a:r>
              <a:rPr lang="en-US" sz="3500" b="1" smtClean="0">
                <a:solidFill>
                  <a:srgbClr val="FF0000"/>
                </a:solidFill>
                <a:latin typeface="Arial" panose="020B0604020202020204" pitchFamily="34" charset="0"/>
                <a:cs typeface="Arial" panose="020B0604020202020204" pitchFamily="34" charset="0"/>
              </a:rPr>
              <a:t>1 – 3 </a:t>
            </a:r>
            <a:r>
              <a:rPr lang="en-US" sz="3500" b="1">
                <a:solidFill>
                  <a:srgbClr val="FF0000"/>
                </a:solidFill>
                <a:latin typeface="Arial" panose="020B0604020202020204" pitchFamily="34" charset="0"/>
                <a:cs typeface="Arial" panose="020B0604020202020204" pitchFamily="34" charset="0"/>
              </a:rPr>
              <a:t>(SHS tr.28): </a:t>
            </a:r>
            <a:r>
              <a:rPr lang="en-US" sz="3500">
                <a:latin typeface="Arial" panose="020B0604020202020204" pitchFamily="34" charset="0"/>
                <a:cs typeface="Arial" panose="020B0604020202020204" pitchFamily="34" charset="0"/>
              </a:rPr>
              <a:t>Căn cứ vào các quy định của pháp luật, em hãy cho biết </a:t>
            </a:r>
            <a:r>
              <a:rPr lang="en-US" sz="3500" smtClean="0">
                <a:latin typeface="Arial" panose="020B0604020202020204" pitchFamily="34" charset="0"/>
                <a:cs typeface="Arial" panose="020B0604020202020204" pitchFamily="34" charset="0"/>
              </a:rPr>
              <a:t>chủ </a:t>
            </a:r>
            <a:r>
              <a:rPr lang="en-US" sz="3500">
                <a:latin typeface="Arial" panose="020B0604020202020204" pitchFamily="34" charset="0"/>
                <a:cs typeface="Arial" panose="020B0604020202020204" pitchFamily="34" charset="0"/>
              </a:rPr>
              <a:t>thể đã thực hiện đúng hay vi phạm các quy định của pháp luật về bảo vệ môi trường? Vì sao?</a:t>
            </a:r>
          </a:p>
        </p:txBody>
      </p:sp>
      <p:sp>
        <p:nvSpPr>
          <p:cNvPr id="17" name="Google Shape;48;p2">
            <a:extLst>
              <a:ext uri="{FF2B5EF4-FFF2-40B4-BE49-F238E27FC236}">
                <a16:creationId xmlns:a16="http://schemas.microsoft.com/office/drawing/2014/main" id="{3A2439C3-0EDF-3BF0-FA1A-AA8D877715C7}"/>
              </a:ext>
            </a:extLst>
          </p:cNvPr>
          <p:cNvSpPr/>
          <p:nvPr/>
        </p:nvSpPr>
        <p:spPr>
          <a:xfrm>
            <a:off x="2286000" y="6053410"/>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1, 2</a:t>
            </a:r>
          </a:p>
        </p:txBody>
      </p:sp>
      <p:sp>
        <p:nvSpPr>
          <p:cNvPr id="30" name="Google Shape;48;p2">
            <a:extLst>
              <a:ext uri="{FF2B5EF4-FFF2-40B4-BE49-F238E27FC236}">
                <a16:creationId xmlns:a16="http://schemas.microsoft.com/office/drawing/2014/main" id="{0CBAB0F0-7BBF-4F03-AE90-FC5D52DF90D9}"/>
              </a:ext>
            </a:extLst>
          </p:cNvPr>
          <p:cNvSpPr/>
          <p:nvPr/>
        </p:nvSpPr>
        <p:spPr>
          <a:xfrm>
            <a:off x="7429500" y="6053410"/>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3, 4</a:t>
            </a:r>
          </a:p>
        </p:txBody>
      </p:sp>
      <p:sp>
        <p:nvSpPr>
          <p:cNvPr id="31" name="Google Shape;48;p2">
            <a:extLst>
              <a:ext uri="{FF2B5EF4-FFF2-40B4-BE49-F238E27FC236}">
                <a16:creationId xmlns:a16="http://schemas.microsoft.com/office/drawing/2014/main" id="{79421D0A-97E9-81BE-7C88-84C705CA6433}"/>
              </a:ext>
            </a:extLst>
          </p:cNvPr>
          <p:cNvSpPr/>
          <p:nvPr/>
        </p:nvSpPr>
        <p:spPr>
          <a:xfrm>
            <a:off x="12344400" y="6057900"/>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5, 6</a:t>
            </a:r>
          </a:p>
        </p:txBody>
      </p:sp>
      <p:sp>
        <p:nvSpPr>
          <p:cNvPr id="32" name="Google Shape;48;p2">
            <a:extLst>
              <a:ext uri="{FF2B5EF4-FFF2-40B4-BE49-F238E27FC236}">
                <a16:creationId xmlns:a16="http://schemas.microsoft.com/office/drawing/2014/main" id="{8050C148-7B0D-E0D4-B5A4-1E410C128ED9}"/>
              </a:ext>
            </a:extLst>
          </p:cNvPr>
          <p:cNvSpPr/>
          <p:nvPr/>
        </p:nvSpPr>
        <p:spPr>
          <a:xfrm>
            <a:off x="2286000" y="7892562"/>
            <a:ext cx="3606304"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Thông tin 1</a:t>
            </a:r>
          </a:p>
        </p:txBody>
      </p:sp>
      <p:sp>
        <p:nvSpPr>
          <p:cNvPr id="33" name="Google Shape;48;p2">
            <a:extLst>
              <a:ext uri="{FF2B5EF4-FFF2-40B4-BE49-F238E27FC236}">
                <a16:creationId xmlns:a16="http://schemas.microsoft.com/office/drawing/2014/main" id="{43A17FE7-33C6-8D23-B866-080EC27DCE2E}"/>
              </a:ext>
            </a:extLst>
          </p:cNvPr>
          <p:cNvSpPr/>
          <p:nvPr/>
        </p:nvSpPr>
        <p:spPr>
          <a:xfrm>
            <a:off x="7429500" y="7892562"/>
            <a:ext cx="3606304"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Thông tin 2</a:t>
            </a:r>
          </a:p>
        </p:txBody>
      </p:sp>
      <p:sp>
        <p:nvSpPr>
          <p:cNvPr id="34" name="Google Shape;48;p2">
            <a:extLst>
              <a:ext uri="{FF2B5EF4-FFF2-40B4-BE49-F238E27FC236}">
                <a16:creationId xmlns:a16="http://schemas.microsoft.com/office/drawing/2014/main" id="{E5496E1C-0813-EEAE-C2D4-54961B7AC465}"/>
              </a:ext>
            </a:extLst>
          </p:cNvPr>
          <p:cNvSpPr/>
          <p:nvPr/>
        </p:nvSpPr>
        <p:spPr>
          <a:xfrm>
            <a:off x="12344400" y="7854462"/>
            <a:ext cx="3606304"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Thông tin 3</a:t>
            </a:r>
          </a:p>
        </p:txBody>
      </p:sp>
      <p:cxnSp>
        <p:nvCxnSpPr>
          <p:cNvPr id="35" name="Straight Arrow Connector 34">
            <a:extLst>
              <a:ext uri="{FF2B5EF4-FFF2-40B4-BE49-F238E27FC236}">
                <a16:creationId xmlns:a16="http://schemas.microsoft.com/office/drawing/2014/main" id="{53C58258-5265-6B4D-399E-5638170CDD78}"/>
              </a:ext>
            </a:extLst>
          </p:cNvPr>
          <p:cNvCxnSpPr>
            <a:stCxn id="17" idx="2"/>
            <a:endCxn id="32" idx="0"/>
          </p:cNvCxnSpPr>
          <p:nvPr/>
        </p:nvCxnSpPr>
        <p:spPr>
          <a:xfrm>
            <a:off x="4089152" y="7102122"/>
            <a:ext cx="0" cy="79044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4F9F96C-BD59-138F-C562-CCCC421AC94D}"/>
              </a:ext>
            </a:extLst>
          </p:cNvPr>
          <p:cNvCxnSpPr>
            <a:stCxn id="30" idx="2"/>
            <a:endCxn id="33" idx="0"/>
          </p:cNvCxnSpPr>
          <p:nvPr/>
        </p:nvCxnSpPr>
        <p:spPr>
          <a:xfrm>
            <a:off x="9232652" y="7102122"/>
            <a:ext cx="0" cy="79044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B8D9FEE-DB9F-C28B-6D74-B49FC1AEB6EA}"/>
              </a:ext>
            </a:extLst>
          </p:cNvPr>
          <p:cNvCxnSpPr>
            <a:stCxn id="31" idx="2"/>
            <a:endCxn id="34" idx="0"/>
          </p:cNvCxnSpPr>
          <p:nvPr/>
        </p:nvCxnSpPr>
        <p:spPr>
          <a:xfrm>
            <a:off x="14147552" y="7106612"/>
            <a:ext cx="0" cy="74785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366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down)">
                                      <p:cBhvr>
                                        <p:cTn id="24" dur="500"/>
                                        <p:tgtEl>
                                          <p:spTgt spid="30"/>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ppt_x</p:attrName>
                                        </p:attrNameLst>
                                      </p:cBhvr>
                                      <p:tavLst>
                                        <p:tav tm="0">
                                          <p:val>
                                            <p:strVal val="#ppt_x+#ppt_w*1.125000"/>
                                          </p:val>
                                        </p:tav>
                                        <p:tav tm="100000">
                                          <p:val>
                                            <p:strVal val="#ppt_x"/>
                                          </p:val>
                                        </p:tav>
                                      </p:tavLst>
                                    </p:anim>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up)">
                                      <p:cBhvr>
                                        <p:cTn id="41" dur="500"/>
                                        <p:tgtEl>
                                          <p:spTgt spid="36"/>
                                        </p:tgtEl>
                                      </p:cBhvr>
                                    </p:animEffect>
                                  </p:childTnLst>
                                </p:cTn>
                              </p:par>
                            </p:childTnLst>
                          </p:cTn>
                        </p:par>
                        <p:par>
                          <p:cTn id="42" fill="hold">
                            <p:stCondLst>
                              <p:cond delay="1500"/>
                            </p:stCondLst>
                            <p:childTnLst>
                              <p:par>
                                <p:cTn id="43" presetID="9"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dissolve">
                                      <p:cBhvr>
                                        <p:cTn id="45" dur="500"/>
                                        <p:tgtEl>
                                          <p:spTgt spid="33"/>
                                        </p:tgtEl>
                                      </p:cBhvr>
                                    </p:animEffect>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par>
                          <p:cTn id="50" fill="hold">
                            <p:stCondLst>
                              <p:cond delay="2500"/>
                            </p:stCondLst>
                            <p:childTnLst>
                              <p:par>
                                <p:cTn id="51" presetID="9"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7" grpId="0" animBg="1"/>
      <p:bldP spid="30" grpId="0" animBg="1"/>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8" name="Group 2"/>
          <p:cNvGrpSpPr/>
          <p:nvPr/>
        </p:nvGrpSpPr>
        <p:grpSpPr>
          <a:xfrm>
            <a:off x="-1143000" y="0"/>
            <a:ext cx="20574000" cy="10287000"/>
            <a:chOff x="0" y="0"/>
            <a:chExt cx="27432000" cy="13716000"/>
          </a:xfrm>
        </p:grpSpPr>
        <p:pic>
          <p:nvPicPr>
            <p:cNvPr id="1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2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2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2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2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2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2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27" name="image9.png"/>
          <p:cNvPicPr/>
          <p:nvPr/>
        </p:nvPicPr>
        <p:blipFill>
          <a:blip r:embed="rId4"/>
          <a:srcRect/>
          <a:stretch>
            <a:fillRect/>
          </a:stretch>
        </p:blipFill>
        <p:spPr>
          <a:xfrm>
            <a:off x="1668894" y="1524000"/>
            <a:ext cx="5164796" cy="7239000"/>
          </a:xfrm>
          <a:prstGeom prst="rect">
            <a:avLst/>
          </a:prstGeom>
          <a:ln/>
          <a:effectLst>
            <a:outerShdw blurRad="50800" dist="38100" dir="2700000" algn="tl" rotWithShape="0">
              <a:prstClr val="black">
                <a:alpha val="40000"/>
              </a:prstClr>
            </a:outerShdw>
          </a:effectLst>
        </p:spPr>
      </p:pic>
      <p:sp>
        <p:nvSpPr>
          <p:cNvPr id="2" name="Rectangle 1"/>
          <p:cNvSpPr/>
          <p:nvPr/>
        </p:nvSpPr>
        <p:spPr>
          <a:xfrm>
            <a:off x="8610600" y="1104900"/>
            <a:ext cx="8382000" cy="2590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Chủ thể thực hiện đúng các quy định của pháp luật về bảo vệ môi </a:t>
            </a:r>
            <a:r>
              <a:rPr lang="en-US" sz="3500" smtClean="0">
                <a:solidFill>
                  <a:schemeClr val="tx1"/>
                </a:solidFill>
                <a:latin typeface="Arial" panose="020B0604020202020204" pitchFamily="34" charset="0"/>
                <a:cs typeface="Arial" panose="020B0604020202020204" pitchFamily="34" charset="0"/>
              </a:rPr>
              <a:t>trường.</a:t>
            </a:r>
            <a:endParaRPr lang="en-US" sz="350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8610600" y="6515100"/>
            <a:ext cx="8382000" cy="2590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Đã phân </a:t>
            </a:r>
            <a:r>
              <a:rPr lang="en-US" sz="3500">
                <a:solidFill>
                  <a:schemeClr val="tx1"/>
                </a:solidFill>
                <a:latin typeface="Arial" panose="020B0604020202020204" pitchFamily="34" charset="0"/>
                <a:cs typeface="Arial" panose="020B0604020202020204" pitchFamily="34" charset="0"/>
              </a:rPr>
              <a:t>loại rác thải sinh hoạt</a:t>
            </a:r>
          </a:p>
        </p:txBody>
      </p:sp>
      <p:sp>
        <p:nvSpPr>
          <p:cNvPr id="4" name="Right Arrow 3"/>
          <p:cNvSpPr/>
          <p:nvPr/>
        </p:nvSpPr>
        <p:spPr>
          <a:xfrm>
            <a:off x="7118416" y="1619250"/>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Right Arrow 28"/>
          <p:cNvSpPr/>
          <p:nvPr/>
        </p:nvSpPr>
        <p:spPr>
          <a:xfrm>
            <a:off x="7118416" y="6876197"/>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009736" flipH="1">
            <a:off x="242612" y="233822"/>
            <a:ext cx="1465876" cy="1596499"/>
          </a:xfrm>
          <a:prstGeom prst="rect">
            <a:avLst/>
          </a:prstGeom>
        </p:spPr>
      </p:pic>
      <p:pic>
        <p:nvPicPr>
          <p:cNvPr id="34"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20865" y="9105900"/>
            <a:ext cx="1010269" cy="992589"/>
          </a:xfrm>
          <a:prstGeom prst="rect">
            <a:avLst/>
          </a:prstGeom>
        </p:spPr>
      </p:pic>
    </p:spTree>
    <p:extLst>
      <p:ext uri="{BB962C8B-B14F-4D97-AF65-F5344CB8AC3E}">
        <p14:creationId xmlns:p14="http://schemas.microsoft.com/office/powerpoint/2010/main" val="26333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4"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8" name="Group 2"/>
          <p:cNvGrpSpPr/>
          <p:nvPr/>
        </p:nvGrpSpPr>
        <p:grpSpPr>
          <a:xfrm>
            <a:off x="-1143000" y="0"/>
            <a:ext cx="20574000" cy="10287000"/>
            <a:chOff x="0" y="0"/>
            <a:chExt cx="27432000" cy="13716000"/>
          </a:xfrm>
        </p:grpSpPr>
        <p:pic>
          <p:nvPicPr>
            <p:cNvPr id="1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2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2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2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2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2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2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sp>
        <p:nvSpPr>
          <p:cNvPr id="2" name="Rectangle 1"/>
          <p:cNvSpPr/>
          <p:nvPr/>
        </p:nvSpPr>
        <p:spPr>
          <a:xfrm>
            <a:off x="8610600" y="1104900"/>
            <a:ext cx="8382000" cy="2590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Chủ thể vi phạm pháp luật về bảo vệ môi trường</a:t>
            </a:r>
            <a:r>
              <a:rPr lang="en-US" sz="3500" smtClean="0">
                <a:solidFill>
                  <a:schemeClr val="tx1"/>
                </a:solidFill>
                <a:latin typeface="Arial" panose="020B0604020202020204" pitchFamily="34" charset="0"/>
                <a:cs typeface="Arial" panose="020B0604020202020204" pitchFamily="34" charset="0"/>
              </a:rPr>
              <a:t>.</a:t>
            </a:r>
            <a:endParaRPr lang="en-US" sz="350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8610600" y="6515100"/>
            <a:ext cx="8382000" cy="2590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smtClean="0">
                <a:solidFill>
                  <a:schemeClr val="tx1"/>
                </a:solidFill>
                <a:latin typeface="Arial" panose="020B0604020202020204" pitchFamily="34" charset="0"/>
                <a:cs typeface="Arial" panose="020B0604020202020204" pitchFamily="34" charset="0"/>
              </a:rPr>
              <a:t>Nguyên nhân: đổ </a:t>
            </a:r>
            <a:r>
              <a:rPr lang="en-US" sz="3500">
                <a:solidFill>
                  <a:schemeClr val="tx1"/>
                </a:solidFill>
                <a:latin typeface="Arial" panose="020B0604020202020204" pitchFamily="34" charset="0"/>
                <a:cs typeface="Arial" panose="020B0604020202020204" pitchFamily="34" charset="0"/>
              </a:rPr>
              <a:t>rác thải xuống hè phố, gây ô nhiễm môi </a:t>
            </a:r>
            <a:r>
              <a:rPr lang="en-US" sz="3500" smtClean="0">
                <a:solidFill>
                  <a:schemeClr val="tx1"/>
                </a:solidFill>
                <a:latin typeface="Arial" panose="020B0604020202020204" pitchFamily="34" charset="0"/>
                <a:cs typeface="Arial" panose="020B0604020202020204" pitchFamily="34" charset="0"/>
              </a:rPr>
              <a:t>trường.</a:t>
            </a:r>
            <a:endParaRPr lang="en-US" sz="3500">
              <a:solidFill>
                <a:schemeClr val="tx1"/>
              </a:solidFill>
              <a:latin typeface="Arial" panose="020B0604020202020204" pitchFamily="34" charset="0"/>
              <a:cs typeface="Arial" panose="020B0604020202020204" pitchFamily="34" charset="0"/>
            </a:endParaRPr>
          </a:p>
        </p:txBody>
      </p:sp>
      <p:sp>
        <p:nvSpPr>
          <p:cNvPr id="4" name="Right Arrow 3"/>
          <p:cNvSpPr/>
          <p:nvPr/>
        </p:nvSpPr>
        <p:spPr>
          <a:xfrm>
            <a:off x="7118416" y="1619250"/>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Right Arrow 28"/>
          <p:cNvSpPr/>
          <p:nvPr/>
        </p:nvSpPr>
        <p:spPr>
          <a:xfrm>
            <a:off x="7118416" y="6876197"/>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image6.png"/>
          <p:cNvPicPr/>
          <p:nvPr/>
        </p:nvPicPr>
        <p:blipFill>
          <a:blip r:embed="rId4"/>
          <a:srcRect/>
          <a:stretch>
            <a:fillRect/>
          </a:stretch>
        </p:blipFill>
        <p:spPr>
          <a:xfrm>
            <a:off x="1418102" y="1543050"/>
            <a:ext cx="5198730" cy="7219950"/>
          </a:xfrm>
          <a:prstGeom prst="rect">
            <a:avLst/>
          </a:prstGeom>
          <a:ln/>
          <a:effectLst>
            <a:outerShdw blurRad="50800" dist="38100" dir="2700000" algn="tl" rotWithShape="0">
              <a:prstClr val="black">
                <a:alpha val="40000"/>
              </a:prstClr>
            </a:outerShdw>
          </a:effectLst>
        </p:spPr>
      </p:pic>
      <p:pic>
        <p:nvPicPr>
          <p:cNvPr id="30"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20865" y="9105900"/>
            <a:ext cx="1010269" cy="992589"/>
          </a:xfrm>
          <a:prstGeom prst="rect">
            <a:avLst/>
          </a:prstGeom>
        </p:spPr>
      </p:pic>
      <p:pic>
        <p:nvPicPr>
          <p:cNvPr id="3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009736" flipH="1">
            <a:off x="242612" y="233822"/>
            <a:ext cx="1465876" cy="1596499"/>
          </a:xfrm>
          <a:prstGeom prst="rect">
            <a:avLst/>
          </a:prstGeom>
        </p:spPr>
      </p:pic>
    </p:spTree>
    <p:extLst>
      <p:ext uri="{BB962C8B-B14F-4D97-AF65-F5344CB8AC3E}">
        <p14:creationId xmlns:p14="http://schemas.microsoft.com/office/powerpoint/2010/main" val="125645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90"/>
                                          </p:val>
                                        </p:tav>
                                        <p:tav tm="100000">
                                          <p:val>
                                            <p:fltVal val="0"/>
                                          </p:val>
                                        </p:tav>
                                      </p:tavLst>
                                    </p:anim>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4"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8" name="Group 2"/>
          <p:cNvGrpSpPr/>
          <p:nvPr/>
        </p:nvGrpSpPr>
        <p:grpSpPr>
          <a:xfrm>
            <a:off x="-1143000" y="0"/>
            <a:ext cx="20574000" cy="10287000"/>
            <a:chOff x="0" y="0"/>
            <a:chExt cx="27432000" cy="13716000"/>
          </a:xfrm>
        </p:grpSpPr>
        <p:pic>
          <p:nvPicPr>
            <p:cNvPr id="1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2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2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2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2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2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2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sp>
        <p:nvSpPr>
          <p:cNvPr id="2" name="Rectangle 1"/>
          <p:cNvSpPr/>
          <p:nvPr/>
        </p:nvSpPr>
        <p:spPr>
          <a:xfrm>
            <a:off x="8610600" y="1104900"/>
            <a:ext cx="8382000" cy="2590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Chủ thể vi phạm pháp luật về bảo vệ môi trường</a:t>
            </a:r>
            <a:r>
              <a:rPr lang="en-US" sz="3500" smtClean="0">
                <a:solidFill>
                  <a:schemeClr val="tx1"/>
                </a:solidFill>
                <a:latin typeface="Arial" panose="020B0604020202020204" pitchFamily="34" charset="0"/>
                <a:cs typeface="Arial" panose="020B0604020202020204" pitchFamily="34" charset="0"/>
              </a:rPr>
              <a:t>.</a:t>
            </a:r>
            <a:endParaRPr lang="en-US" sz="350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8610600" y="5219700"/>
            <a:ext cx="8382000" cy="3962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smtClean="0">
                <a:solidFill>
                  <a:schemeClr val="tx1"/>
                </a:solidFill>
                <a:latin typeface="Arial" panose="020B0604020202020204" pitchFamily="34" charset="0"/>
                <a:cs typeface="Arial" panose="020B0604020202020204" pitchFamily="34" charset="0"/>
              </a:rPr>
              <a:t>Nguyên nhân: </a:t>
            </a:r>
            <a:r>
              <a:rPr lang="en-US" sz="3500">
                <a:solidFill>
                  <a:schemeClr val="tx1"/>
                </a:solidFill>
                <a:latin typeface="Arial" panose="020B0604020202020204" pitchFamily="34" charset="0"/>
                <a:cs typeface="Arial" panose="020B0604020202020204" pitchFamily="34" charset="0"/>
              </a:rPr>
              <a:t>vận chuyển vật liệu xây dựng nhưng không bảo quản, che </a:t>
            </a:r>
            <a:r>
              <a:rPr lang="en-US" sz="3500" smtClean="0">
                <a:solidFill>
                  <a:schemeClr val="tx1"/>
                </a:solidFill>
                <a:latin typeface="Arial" panose="020B0604020202020204" pitchFamily="34" charset="0"/>
                <a:cs typeface="Arial" panose="020B0604020202020204" pitchFamily="34" charset="0"/>
              </a:rPr>
              <a:t>chắn </a:t>
            </a:r>
            <a:r>
              <a:rPr lang="en-US" sz="3500">
                <a:solidFill>
                  <a:schemeClr val="tx1"/>
                </a:solidFill>
                <a:latin typeface="Arial" panose="020B0604020202020204" pitchFamily="34" charset="0"/>
                <a:cs typeface="Arial" panose="020B0604020202020204" pitchFamily="34" charset="0"/>
              </a:rPr>
              <a:t>khiến chất thải rơi xuống lòng đường, hè phố, gây ô nhiễm môi trường</a:t>
            </a:r>
            <a:r>
              <a:rPr lang="en-US" sz="3500" smtClean="0">
                <a:solidFill>
                  <a:schemeClr val="tx1"/>
                </a:solidFill>
                <a:latin typeface="Arial" panose="020B0604020202020204" pitchFamily="34" charset="0"/>
                <a:cs typeface="Arial" panose="020B0604020202020204" pitchFamily="34" charset="0"/>
              </a:rPr>
              <a:t>.</a:t>
            </a:r>
            <a:endParaRPr lang="en-US" sz="3500">
              <a:solidFill>
                <a:schemeClr val="tx1"/>
              </a:solidFill>
              <a:latin typeface="Arial" panose="020B0604020202020204" pitchFamily="34" charset="0"/>
              <a:cs typeface="Arial" panose="020B0604020202020204" pitchFamily="34" charset="0"/>
            </a:endParaRPr>
          </a:p>
        </p:txBody>
      </p:sp>
      <p:sp>
        <p:nvSpPr>
          <p:cNvPr id="4" name="Right Arrow 3"/>
          <p:cNvSpPr/>
          <p:nvPr/>
        </p:nvSpPr>
        <p:spPr>
          <a:xfrm>
            <a:off x="7118416" y="1619250"/>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Right Arrow 28"/>
          <p:cNvSpPr/>
          <p:nvPr/>
        </p:nvSpPr>
        <p:spPr>
          <a:xfrm>
            <a:off x="7118416" y="6876197"/>
            <a:ext cx="990600" cy="15621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0"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20865" y="9105900"/>
            <a:ext cx="1010269" cy="992589"/>
          </a:xfrm>
          <a:prstGeom prst="rect">
            <a:avLst/>
          </a:prstGeom>
        </p:spPr>
      </p:pic>
      <p:pic>
        <p:nvPicPr>
          <p:cNvPr id="32"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009736" flipH="1">
            <a:off x="242612" y="233822"/>
            <a:ext cx="1465876" cy="1596499"/>
          </a:xfrm>
          <a:prstGeom prst="rect">
            <a:avLst/>
          </a:prstGeom>
        </p:spPr>
      </p:pic>
      <p:pic>
        <p:nvPicPr>
          <p:cNvPr id="33" name="image12.png"/>
          <p:cNvPicPr/>
          <p:nvPr/>
        </p:nvPicPr>
        <p:blipFill>
          <a:blip r:embed="rId21"/>
          <a:srcRect/>
          <a:stretch>
            <a:fillRect/>
          </a:stretch>
        </p:blipFill>
        <p:spPr>
          <a:xfrm>
            <a:off x="1418102" y="1547802"/>
            <a:ext cx="5198730" cy="7215197"/>
          </a:xfrm>
          <a:prstGeom prst="rect">
            <a:avLst/>
          </a:prstGeo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6600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4"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13" name="Picture 3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26180" y="596932"/>
            <a:ext cx="1363675" cy="1426066"/>
          </a:xfrm>
          <a:prstGeom prst="rect">
            <a:avLst/>
          </a:prstGeom>
        </p:spPr>
      </p:pic>
      <p:grpSp>
        <p:nvGrpSpPr>
          <p:cNvPr id="3" name="Group 2"/>
          <p:cNvGrpSpPr/>
          <p:nvPr/>
        </p:nvGrpSpPr>
        <p:grpSpPr>
          <a:xfrm>
            <a:off x="5486400" y="693606"/>
            <a:ext cx="7315200" cy="1478094"/>
            <a:chOff x="5486400" y="693606"/>
            <a:chExt cx="7315200" cy="1478094"/>
          </a:xfrm>
        </p:grpSpPr>
        <p:sp>
          <p:nvSpPr>
            <p:cNvPr id="8" name="Freeform 5"/>
            <p:cNvSpPr/>
            <p:nvPr/>
          </p:nvSpPr>
          <p:spPr>
            <a:xfrm>
              <a:off x="5486400" y="693606"/>
              <a:ext cx="7315200" cy="1478094"/>
            </a:xfrm>
            <a:custGeom>
              <a:avLst/>
              <a:gdLst/>
              <a:ahLst/>
              <a:cxnLst/>
              <a:rect l="l" t="t" r="r" b="b"/>
              <a:pathLst>
                <a:path w="7315200" h="1234440">
                  <a:moveTo>
                    <a:pt x="0" y="0"/>
                  </a:moveTo>
                  <a:lnTo>
                    <a:pt x="7315200" y="0"/>
                  </a:lnTo>
                  <a:lnTo>
                    <a:pt x="7315200" y="1234440"/>
                  </a:lnTo>
                  <a:lnTo>
                    <a:pt x="0" y="1234440"/>
                  </a:lnTo>
                  <a:lnTo>
                    <a:pt x="0" y="0"/>
                  </a:lnTo>
                  <a:close/>
                </a:path>
              </a:pathLst>
            </a:custGeom>
            <a:blipFill>
              <a:blip r:embed="rId15">
                <a:grayscl/>
                <a:extLst>
                  <a:ext uri="{96DAC541-7B7A-43D3-8B79-37D633B846F1}">
                    <asvg:svgBlip xmlns="" xmlns:asvg="http://schemas.microsoft.com/office/drawing/2016/SVG/main" r:embed="rId9"/>
                  </a:ext>
                </a:extLst>
              </a:blip>
              <a:stretch>
                <a:fillRect/>
              </a:stretch>
            </a:blipFill>
          </p:spPr>
        </p:sp>
        <p:sp>
          <p:nvSpPr>
            <p:cNvPr id="9" name="Rectangle 8"/>
            <p:cNvSpPr/>
            <p:nvPr/>
          </p:nvSpPr>
          <p:spPr>
            <a:xfrm>
              <a:off x="6507701" y="1001766"/>
              <a:ext cx="5272598" cy="861774"/>
            </a:xfrm>
            <a:prstGeom prst="rect">
              <a:avLst/>
            </a:prstGeom>
          </p:spPr>
          <p:txBody>
            <a:bodyPr wrap="none">
              <a:spAutoFit/>
            </a:bodyPr>
            <a:lstStyle/>
            <a:p>
              <a:pPr algn="ctr"/>
              <a:r>
                <a:rPr lang="en-US" sz="50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Hoạt động nhóm</a:t>
              </a:r>
              <a:endParaRPr lang="en-US" sz="500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16"/>
          <a:stretch>
            <a:fillRect/>
          </a:stretch>
        </p:blipFill>
        <p:spPr>
          <a:xfrm>
            <a:off x="2835202" y="5829300"/>
            <a:ext cx="12617596" cy="3595688"/>
          </a:xfrm>
          <a:prstGeom prst="rect">
            <a:avLst/>
          </a:prstGeom>
          <a:effectLst>
            <a:outerShdw blurRad="50800" dist="38100" dir="2700000" algn="tl" rotWithShape="0">
              <a:prstClr val="black">
                <a:alpha val="40000"/>
              </a:prstClr>
            </a:outerShdw>
          </a:effectLst>
        </p:spPr>
      </p:pic>
      <p:sp>
        <p:nvSpPr>
          <p:cNvPr id="4" name="Rectangle 3"/>
          <p:cNvSpPr/>
          <p:nvPr/>
        </p:nvSpPr>
        <p:spPr>
          <a:xfrm>
            <a:off x="2171700" y="2742463"/>
            <a:ext cx="13944600" cy="2516073"/>
          </a:xfrm>
          <a:prstGeom prst="rect">
            <a:avLst/>
          </a:prstGeom>
        </p:spPr>
        <p:txBody>
          <a:bodyPr wrap="square">
            <a:spAutoFit/>
          </a:bodyPr>
          <a:lstStyle/>
          <a:p>
            <a:pPr algn="just">
              <a:lnSpc>
                <a:spcPct val="150000"/>
              </a:lnSpc>
              <a:spcBef>
                <a:spcPts val="100"/>
              </a:spcBef>
              <a:spcAft>
                <a:spcPts val="100"/>
              </a:spcAft>
            </a:pPr>
            <a:r>
              <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rPr>
              <a:t>Dựa vào thông tin 1, em hãy cho </a:t>
            </a:r>
            <a:r>
              <a:rPr lang="en-US" sz="35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biết: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chủ thể nào trong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bức tranh đã thực hiện đúng các quy định của pháp luật về bảo vệ tài nguyên thiên nhiên? Vì sao?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16"/>
          <p:cNvSpPr/>
          <p:nvPr/>
        </p:nvSpPr>
        <p:spPr>
          <a:xfrm>
            <a:off x="-34119" y="-6444"/>
            <a:ext cx="2472519" cy="2482944"/>
          </a:xfrm>
          <a:custGeom>
            <a:avLst/>
            <a:gdLst/>
            <a:ahLst/>
            <a:cxnLst/>
            <a:rect l="l" t="t" r="r" b="b"/>
            <a:pathLst>
              <a:path w="1826497" h="2029442">
                <a:moveTo>
                  <a:pt x="0" y="0"/>
                </a:moveTo>
                <a:lnTo>
                  <a:pt x="1826497" y="0"/>
                </a:lnTo>
                <a:lnTo>
                  <a:pt x="1826497" y="2029441"/>
                </a:lnTo>
                <a:lnTo>
                  <a:pt x="0" y="2029441"/>
                </a:lnTo>
                <a:lnTo>
                  <a:pt x="0" y="0"/>
                </a:lnTo>
                <a:close/>
              </a:path>
            </a:pathLst>
          </a:custGeom>
          <a:blipFill>
            <a:blip r:embed="rId17"/>
            <a:stretch>
              <a:fillRect/>
            </a:stretch>
          </a:blipFill>
        </p:spPr>
      </p:sp>
      <p:sp>
        <p:nvSpPr>
          <p:cNvPr id="15" name="Google Shape;48;p2">
            <a:extLst>
              <a:ext uri="{FF2B5EF4-FFF2-40B4-BE49-F238E27FC236}">
                <a16:creationId xmlns:a16="http://schemas.microsoft.com/office/drawing/2014/main" id="{9DBD9659-E745-8D27-3620-40FE0A24A15C}"/>
              </a:ext>
            </a:extLst>
          </p:cNvPr>
          <p:cNvSpPr/>
          <p:nvPr/>
        </p:nvSpPr>
        <p:spPr>
          <a:xfrm>
            <a:off x="457200" y="6286500"/>
            <a:ext cx="2057400" cy="2681288"/>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Nhóm 1</a:t>
            </a:r>
            <a:endParaRPr lang="en-VN" sz="3500" dirty="0">
              <a:solidFill>
                <a:srgbClr val="273135"/>
              </a:solidFill>
              <a:latin typeface="Arial" panose="020B0604020202020204" pitchFamily="34" charset="0"/>
              <a:cs typeface="Arial" panose="020B0604020202020204" pitchFamily="34" charset="0"/>
            </a:endParaRPr>
          </a:p>
        </p:txBody>
      </p:sp>
      <p:sp>
        <p:nvSpPr>
          <p:cNvPr id="16" name="Google Shape;48;p2">
            <a:extLst>
              <a:ext uri="{FF2B5EF4-FFF2-40B4-BE49-F238E27FC236}">
                <a16:creationId xmlns:a16="http://schemas.microsoft.com/office/drawing/2014/main" id="{9DBD9659-E745-8D27-3620-40FE0A24A15C}"/>
              </a:ext>
            </a:extLst>
          </p:cNvPr>
          <p:cNvSpPr/>
          <p:nvPr/>
        </p:nvSpPr>
        <p:spPr>
          <a:xfrm>
            <a:off x="15773400" y="6286500"/>
            <a:ext cx="2057400" cy="2681288"/>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Nhóm 2</a:t>
            </a:r>
            <a:endParaRPr lang="en-VN" sz="3500" dirty="0">
              <a:solidFill>
                <a:srgbClr val="2731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366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13" name="Picture 3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26180" y="596932"/>
            <a:ext cx="1363675" cy="1426066"/>
          </a:xfrm>
          <a:prstGeom prst="rect">
            <a:avLst/>
          </a:prstGeom>
        </p:spPr>
      </p:pic>
      <p:pic>
        <p:nvPicPr>
          <p:cNvPr id="2" name="Picture 1"/>
          <p:cNvPicPr>
            <a:picLocks noChangeAspect="1"/>
          </p:cNvPicPr>
          <p:nvPr/>
        </p:nvPicPr>
        <p:blipFill>
          <a:blip r:embed="rId15"/>
          <a:stretch>
            <a:fillRect/>
          </a:stretch>
        </p:blipFill>
        <p:spPr>
          <a:xfrm>
            <a:off x="2743200" y="876300"/>
            <a:ext cx="12617596" cy="3595688"/>
          </a:xfrm>
          <a:prstGeom prst="rect">
            <a:avLst/>
          </a:prstGeom>
          <a:effectLst>
            <a:outerShdw blurRad="50800" dist="38100" dir="2700000" algn="tl" rotWithShape="0">
              <a:prstClr val="black">
                <a:alpha val="40000"/>
              </a:prstClr>
            </a:outerShdw>
          </a:effectLst>
        </p:spPr>
      </p:pic>
      <p:sp>
        <p:nvSpPr>
          <p:cNvPr id="14" name="Freeform 16"/>
          <p:cNvSpPr/>
          <p:nvPr/>
        </p:nvSpPr>
        <p:spPr>
          <a:xfrm>
            <a:off x="-34119" y="-6444"/>
            <a:ext cx="2472519" cy="2482944"/>
          </a:xfrm>
          <a:custGeom>
            <a:avLst/>
            <a:gdLst/>
            <a:ahLst/>
            <a:cxnLst/>
            <a:rect l="l" t="t" r="r" b="b"/>
            <a:pathLst>
              <a:path w="1826497" h="2029442">
                <a:moveTo>
                  <a:pt x="0" y="0"/>
                </a:moveTo>
                <a:lnTo>
                  <a:pt x="1826497" y="0"/>
                </a:lnTo>
                <a:lnTo>
                  <a:pt x="1826497" y="2029441"/>
                </a:lnTo>
                <a:lnTo>
                  <a:pt x="0" y="2029441"/>
                </a:lnTo>
                <a:lnTo>
                  <a:pt x="0" y="0"/>
                </a:lnTo>
                <a:close/>
              </a:path>
            </a:pathLst>
          </a:custGeom>
          <a:blipFill>
            <a:blip r:embed="rId16"/>
            <a:stretch>
              <a:fillRect/>
            </a:stretch>
          </a:blipFill>
        </p:spPr>
      </p:sp>
      <p:sp>
        <p:nvSpPr>
          <p:cNvPr id="10" name="Rounded Rectangle 9"/>
          <p:cNvSpPr/>
          <p:nvPr/>
        </p:nvSpPr>
        <p:spPr>
          <a:xfrm>
            <a:off x="685800" y="5524500"/>
            <a:ext cx="7239000" cy="4191000"/>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3400" smtClean="0">
                <a:latin typeface="Arial" panose="020B0604020202020204" pitchFamily="34" charset="0"/>
                <a:cs typeface="Arial" panose="020B0604020202020204" pitchFamily="34" charset="0"/>
              </a:rPr>
              <a:t>Các bạn trong hình đã có </a:t>
            </a:r>
            <a:r>
              <a:rPr lang="en-US" sz="3400">
                <a:latin typeface="Arial" panose="020B0604020202020204" pitchFamily="34" charset="0"/>
                <a:cs typeface="Arial" panose="020B0604020202020204" pitchFamily="34" charset="0"/>
              </a:rPr>
              <a:t>việc làm đúng đắn: </a:t>
            </a:r>
            <a:r>
              <a:rPr lang="en-US" sz="3400" smtClean="0">
                <a:latin typeface="Arial" panose="020B0604020202020204" pitchFamily="34" charset="0"/>
                <a:cs typeface="Arial" panose="020B0604020202020204" pitchFamily="34" charset="0"/>
              </a:rPr>
              <a:t>tích cực hưởng ứng tết trồng cây để giúp không khí trong lành, giảm thiểu tác hại của ô nhiễm môi trường.</a:t>
            </a:r>
            <a:endParaRPr lang="en-US" sz="3400" b="1">
              <a:latin typeface="Arial" panose="020B0604020202020204" pitchFamily="34" charset="0"/>
              <a:cs typeface="Arial" panose="020B0604020202020204" pitchFamily="34" charset="0"/>
            </a:endParaRPr>
          </a:p>
        </p:txBody>
      </p:sp>
      <p:sp>
        <p:nvSpPr>
          <p:cNvPr id="11" name="Rounded Rectangle 10"/>
          <p:cNvSpPr/>
          <p:nvPr/>
        </p:nvSpPr>
        <p:spPr>
          <a:xfrm>
            <a:off x="10363200" y="5524500"/>
            <a:ext cx="7239000" cy="4191000"/>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3400" smtClean="0">
                <a:latin typeface="Arial" panose="020B0604020202020204" pitchFamily="34" charset="0"/>
                <a:cs typeface="Arial" panose="020B0604020202020204" pitchFamily="34" charset="0"/>
              </a:rPr>
              <a:t>Chủ thể đã vi phạm pháp luật về bảo vệ tài nguyên thiên nhiên: săn bắn trái phép động vật hoang dã, động vật rừng.</a:t>
            </a:r>
            <a:endParaRPr lang="en-US" sz="3400" b="1">
              <a:latin typeface="Arial" panose="020B0604020202020204" pitchFamily="34" charset="0"/>
              <a:cs typeface="Arial" panose="020B0604020202020204" pitchFamily="34" charset="0"/>
            </a:endParaRPr>
          </a:p>
        </p:txBody>
      </p:sp>
      <p:pic>
        <p:nvPicPr>
          <p:cNvPr id="15" name="Picture 2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19681812">
            <a:off x="1148981" y="3731097"/>
            <a:ext cx="1536496" cy="1005706"/>
          </a:xfrm>
          <a:prstGeom prst="rect">
            <a:avLst/>
          </a:prstGeom>
        </p:spPr>
      </p:pic>
      <p:pic>
        <p:nvPicPr>
          <p:cNvPr id="16" name="Picture 11"/>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7493210">
            <a:off x="15852396" y="3402428"/>
            <a:ext cx="1052026" cy="1540880"/>
          </a:xfrm>
          <a:prstGeom prst="rect">
            <a:avLst/>
          </a:prstGeom>
        </p:spPr>
      </p:pic>
    </p:spTree>
    <p:extLst>
      <p:ext uri="{BB962C8B-B14F-4D97-AF65-F5344CB8AC3E}">
        <p14:creationId xmlns:p14="http://schemas.microsoft.com/office/powerpoint/2010/main" val="4206605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34"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197606" y="535923"/>
            <a:ext cx="1323287" cy="2035827"/>
          </a:xfrm>
          <a:prstGeom prst="rect">
            <a:avLst/>
          </a:prstGeom>
        </p:spPr>
      </p:pic>
      <p:pic>
        <p:nvPicPr>
          <p:cNvPr id="35"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7344" y="8911292"/>
            <a:ext cx="952379" cy="935712"/>
          </a:xfrm>
          <a:prstGeom prst="rect">
            <a:avLst/>
          </a:prstGeom>
        </p:spPr>
      </p:pic>
      <p:grpSp>
        <p:nvGrpSpPr>
          <p:cNvPr id="37" name="Group 36"/>
          <p:cNvGrpSpPr/>
          <p:nvPr/>
        </p:nvGrpSpPr>
        <p:grpSpPr>
          <a:xfrm>
            <a:off x="5638798" y="571500"/>
            <a:ext cx="7010400" cy="1219200"/>
            <a:chOff x="5638798" y="983342"/>
            <a:chExt cx="7010400" cy="1219200"/>
          </a:xfrm>
        </p:grpSpPr>
        <p:sp>
          <p:nvSpPr>
            <p:cNvPr id="38" name="TextBox 37">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39"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4" name="Rectangle 3"/>
          <p:cNvSpPr/>
          <p:nvPr/>
        </p:nvSpPr>
        <p:spPr>
          <a:xfrm>
            <a:off x="1299163" y="2666990"/>
            <a:ext cx="15689670" cy="5132174"/>
          </a:xfrm>
          <a:prstGeom prst="rect">
            <a:avLst/>
          </a:prstGeom>
        </p:spPr>
        <p:txBody>
          <a:bodyPr wrap="square">
            <a:spAutoFit/>
          </a:bodyPr>
          <a:lstStyle/>
          <a:p>
            <a:pPr algn="just">
              <a:lnSpc>
                <a:spcPct val="150000"/>
              </a:lnSpc>
              <a:spcBef>
                <a:spcPts val="100"/>
              </a:spcBef>
              <a:spcAft>
                <a:spcPts val="1200"/>
              </a:spcAft>
            </a:pPr>
            <a:r>
              <a:rPr lang="en-US" sz="3500" b="1" i="1">
                <a:solidFill>
                  <a:srgbClr val="000000"/>
                </a:solidFill>
                <a:latin typeface="Arial" panose="020B0604020202020204" pitchFamily="34" charset="0"/>
                <a:ea typeface="Times New Roman" panose="02020603050405020304" pitchFamily="18" charset="0"/>
                <a:cs typeface="Arial" panose="020B0604020202020204" pitchFamily="34" charset="0"/>
              </a:rPr>
              <a:t>Pháp luật Việt Nam quy định:</a:t>
            </a:r>
            <a:endParaRPr lang="en-US" sz="3500" b="1">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Nghiêm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cấm các hoạt động chặt, phá, lấn chiếm, đốt rừng; đưa chất cháy nổ, săn bắn, nuôi nhốt, giết, tàng trữ, buôn bán động vật rừng trái quy định; khai thác tài nguyên thiên nhiên trái quy định của pháp luật.</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Chỉ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được tiến hành hoạt động khoáng sản khi được cơ quan quản lí nhà nước có thẩm quyền cho phép.</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4"/>
          <p:cNvPicPr>
            <a:picLocks noChangeAspect="1"/>
          </p:cNvPicPr>
          <p:nvPr/>
        </p:nvPicPr>
        <p:blipFill>
          <a:blip r:embed="rId15"/>
          <a:srcRect/>
          <a:stretch>
            <a:fillRect/>
          </a:stretch>
        </p:blipFill>
        <p:spPr>
          <a:xfrm>
            <a:off x="10727140" y="7624121"/>
            <a:ext cx="5303302" cy="2675958"/>
          </a:xfrm>
          <a:prstGeom prst="rect">
            <a:avLst/>
          </a:prstGeom>
        </p:spPr>
      </p:pic>
    </p:spTree>
    <p:extLst>
      <p:ext uri="{BB962C8B-B14F-4D97-AF65-F5344CB8AC3E}">
        <p14:creationId xmlns:p14="http://schemas.microsoft.com/office/powerpoint/2010/main" val="111430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4" name="Group 2"/>
          <p:cNvGrpSpPr/>
          <p:nvPr/>
        </p:nvGrpSpPr>
        <p:grpSpPr>
          <a:xfrm>
            <a:off x="-1143000" y="0"/>
            <a:ext cx="20574000" cy="10287000"/>
            <a:chOff x="0" y="0"/>
            <a:chExt cx="27432000" cy="13716000"/>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2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29"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3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3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34"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197606" y="535923"/>
            <a:ext cx="1323287" cy="2035827"/>
          </a:xfrm>
          <a:prstGeom prst="rect">
            <a:avLst/>
          </a:prstGeom>
        </p:spPr>
      </p:pic>
      <p:pic>
        <p:nvPicPr>
          <p:cNvPr id="35"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7344" y="8911292"/>
            <a:ext cx="952379" cy="935712"/>
          </a:xfrm>
          <a:prstGeom prst="rect">
            <a:avLst/>
          </a:prstGeom>
        </p:spPr>
      </p:pic>
      <p:grpSp>
        <p:nvGrpSpPr>
          <p:cNvPr id="37" name="Group 36"/>
          <p:cNvGrpSpPr/>
          <p:nvPr/>
        </p:nvGrpSpPr>
        <p:grpSpPr>
          <a:xfrm>
            <a:off x="5638798" y="571500"/>
            <a:ext cx="7010400" cy="1219200"/>
            <a:chOff x="5638798" y="983342"/>
            <a:chExt cx="7010400" cy="1219200"/>
          </a:xfrm>
        </p:grpSpPr>
        <p:sp>
          <p:nvSpPr>
            <p:cNvPr id="38" name="TextBox 37">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39"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4" name="Rectangle 3"/>
          <p:cNvSpPr/>
          <p:nvPr/>
        </p:nvSpPr>
        <p:spPr>
          <a:xfrm>
            <a:off x="1299163" y="2666990"/>
            <a:ext cx="15689670" cy="5901616"/>
          </a:xfrm>
          <a:prstGeom prst="rect">
            <a:avLst/>
          </a:prstGeom>
        </p:spPr>
        <p:txBody>
          <a:bodyPr wrap="square">
            <a:spAutoFit/>
          </a:bodyPr>
          <a:lstStyle/>
          <a:p>
            <a:pPr algn="just">
              <a:lnSpc>
                <a:spcPct val="150000"/>
              </a:lnSpc>
              <a:spcBef>
                <a:spcPts val="100"/>
              </a:spcBef>
              <a:spcAft>
                <a:spcPts val="1200"/>
              </a:spcAft>
            </a:pPr>
            <a:r>
              <a:rPr lang="en-US" sz="3500" b="1" i="1">
                <a:solidFill>
                  <a:srgbClr val="000000"/>
                </a:solidFill>
                <a:latin typeface="Arial" panose="020B0604020202020204" pitchFamily="34" charset="0"/>
                <a:ea typeface="Times New Roman" panose="02020603050405020304" pitchFamily="18" charset="0"/>
                <a:cs typeface="Arial" panose="020B0604020202020204" pitchFamily="34" charset="0"/>
              </a:rPr>
              <a:t>Pháp luật Việt Nam quy định:</a:t>
            </a:r>
            <a:endParaRPr lang="en-US" sz="3500" b="1">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ü"/>
            </a:pPr>
            <a:r>
              <a:rPr lang="en-US" sz="3500">
                <a:latin typeface="Arial" panose="020B0604020202020204" pitchFamily="34" charset="0"/>
                <a:cs typeface="Arial" panose="020B0604020202020204" pitchFamily="34" charset="0"/>
              </a:rPr>
              <a:t>Nghiêm cấm hủy hoại nguồn lợi thủy sản, nơi cư trú  của các loài thủy sản; khai thác, nuôi trồng thủy sản ảnh hưởng đến môi trường.</a:t>
            </a:r>
          </a:p>
          <a:p>
            <a:pPr marL="457200" indent="-457200" algn="just">
              <a:lnSpc>
                <a:spcPct val="150000"/>
              </a:lnSpc>
              <a:buFont typeface="Wingdings" panose="05000000000000000000" pitchFamily="2" charset="2"/>
              <a:buChar char="ü"/>
            </a:pPr>
            <a:r>
              <a:rPr lang="en-US" sz="3500" smtClean="0">
                <a:latin typeface="Arial" panose="020B0604020202020204" pitchFamily="34" charset="0"/>
                <a:cs typeface="Arial" panose="020B0604020202020204" pitchFamily="34" charset="0"/>
              </a:rPr>
              <a:t>Nghiêm </a:t>
            </a:r>
            <a:r>
              <a:rPr lang="en-US" sz="3500">
                <a:latin typeface="Arial" panose="020B0604020202020204" pitchFamily="34" charset="0"/>
                <a:cs typeface="Arial" panose="020B0604020202020204" pitchFamily="34" charset="0"/>
              </a:rPr>
              <a:t>cấm đổ chất thải, chất độc hại làm ô nhiễm, suy thoái, cạn kiệt nguồn nước; xả thải khí độc hại trực tiếp vào nguồn nước, lòng đất; khai thác trái phép khoáng sản, cát, sỏi trên sông, suối, kênh rạch, gây sạt lở, biến dạng dòng chảy;...</a:t>
            </a:r>
          </a:p>
        </p:txBody>
      </p:sp>
    </p:spTree>
    <p:extLst>
      <p:ext uri="{BB962C8B-B14F-4D97-AF65-F5344CB8AC3E}">
        <p14:creationId xmlns:p14="http://schemas.microsoft.com/office/powerpoint/2010/main" val="3608034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021858"/>
              <a:ext cx="684145" cy="636877"/>
            </a:xfrm>
            <a:prstGeom prst="rect">
              <a:avLst/>
            </a:prstGeom>
          </p:spPr>
        </p:pic>
      </p:grpSp>
      <p:pic>
        <p:nvPicPr>
          <p:cNvPr id="3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9600" y="284757"/>
            <a:ext cx="3066494" cy="1054107"/>
          </a:xfrm>
          <a:prstGeom prst="rect">
            <a:avLst/>
          </a:prstGeom>
        </p:spPr>
      </p:pic>
      <p:sp>
        <p:nvSpPr>
          <p:cNvPr id="23" name="TextBox 22">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accent5">
                    <a:lumMod val="50000"/>
                  </a:schemeClr>
                </a:solidFill>
                <a:latin typeface="Arial" panose="020B0604020202020204" pitchFamily="34" charset="0"/>
                <a:cs typeface="Arial" panose="020B0604020202020204" pitchFamily="34" charset="0"/>
              </a:rPr>
              <a:t>KHỞI ĐỘNG</a:t>
            </a:r>
          </a:p>
        </p:txBody>
      </p:sp>
      <p:pic>
        <p:nvPicPr>
          <p:cNvPr id="3076" name="Picture 4" descr="Chung tay bảo vệ môi trường biển - Báo Cần Thơ Onli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2405827"/>
            <a:ext cx="7700593" cy="45328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Nâng cao ý thức, cùng chung tay bảo vệ môi trườ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2325" y="2400300"/>
            <a:ext cx="7102674" cy="45384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Bảo vệ môi trường là tiêu chí để phát triển bền vững | Ý kiến cán bộ trong  nước | Trang thông tin của Báo Nhân Dâ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53099" y="5332094"/>
            <a:ext cx="6781801" cy="43604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61262" y="7810500"/>
            <a:ext cx="1435279" cy="2208122"/>
          </a:xfrm>
          <a:prstGeom prst="rect">
            <a:avLst/>
          </a:prstGeom>
        </p:spPr>
      </p:pic>
      <p:pic>
        <p:nvPicPr>
          <p:cNvPr id="2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6144463" y="764620"/>
            <a:ext cx="1267542" cy="1245360"/>
          </a:xfrm>
          <a:prstGeom prst="rect">
            <a:avLst/>
          </a:prstGeom>
        </p:spPr>
      </p:pic>
    </p:spTree>
    <p:extLst>
      <p:ext uri="{BB962C8B-B14F-4D97-AF65-F5344CB8AC3E}">
        <p14:creationId xmlns:p14="http://schemas.microsoft.com/office/powerpoint/2010/main" val="300208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barn(inVertical)">
                                      <p:cBhvr>
                                        <p:cTn id="11" dur="500"/>
                                        <p:tgtEl>
                                          <p:spTgt spid="307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barn(inVertical)">
                                      <p:cBhvr>
                                        <p:cTn id="15"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a:off x="3202272" y="2300094"/>
            <a:ext cx="11883457" cy="6008971"/>
            <a:chOff x="0" y="0"/>
            <a:chExt cx="15844609" cy="8011962"/>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530565" y="5941016"/>
            <a:ext cx="4049333" cy="3510266"/>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99101" y="1502578"/>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768940" y="1874824"/>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028700" y="6537545"/>
            <a:ext cx="2496292" cy="2720755"/>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61317" y="3552298"/>
            <a:ext cx="1363675" cy="1426066"/>
          </a:xfrm>
          <a:prstGeom prst="rect">
            <a:avLst/>
          </a:prstGeom>
        </p:spPr>
      </p:pic>
      <p:sp>
        <p:nvSpPr>
          <p:cNvPr id="22" name="TextBox 21"/>
          <p:cNvSpPr txBox="1"/>
          <p:nvPr/>
        </p:nvSpPr>
        <p:spPr>
          <a:xfrm>
            <a:off x="3654886" y="3261691"/>
            <a:ext cx="10978225" cy="3901068"/>
          </a:xfrm>
          <a:prstGeom prst="rect">
            <a:avLst/>
          </a:prstGeom>
          <a:noFill/>
        </p:spPr>
        <p:txBody>
          <a:bodyPr wrap="square" rtlCol="0">
            <a:spAutoFit/>
          </a:bodyPr>
          <a:lstStyle/>
          <a:p>
            <a:pPr algn="ctr">
              <a:lnSpc>
                <a:spcPct val="150000"/>
              </a:lnSpc>
            </a:pPr>
            <a:r>
              <a:rPr lang="fr-FR" sz="5500" b="1" smtClean="0">
                <a:solidFill>
                  <a:schemeClr val="tx2"/>
                </a:solidFill>
                <a:latin typeface="Arial" panose="020B0604020202020204" pitchFamily="34" charset="0"/>
                <a:cs typeface="Arial" panose="020B0604020202020204" pitchFamily="34" charset="0"/>
              </a:rPr>
              <a:t>3. </a:t>
            </a:r>
            <a:r>
              <a:rPr lang="en-US" sz="5500" b="1" smtClean="0">
                <a:solidFill>
                  <a:schemeClr val="tx2"/>
                </a:solidFill>
                <a:latin typeface="Arial" panose="020B0604020202020204" pitchFamily="34" charset="0"/>
                <a:cs typeface="Arial" panose="020B0604020202020204" pitchFamily="34" charset="0"/>
              </a:rPr>
              <a:t>Một số biện pháp bảo </a:t>
            </a:r>
            <a:r>
              <a:rPr lang="en-US" sz="5500" b="1">
                <a:solidFill>
                  <a:schemeClr val="tx2"/>
                </a:solidFill>
                <a:latin typeface="Arial" panose="020B0604020202020204" pitchFamily="34" charset="0"/>
                <a:cs typeface="Arial" panose="020B0604020202020204" pitchFamily="34" charset="0"/>
              </a:rPr>
              <a:t>vệ </a:t>
            </a:r>
            <a:endParaRPr lang="en-US" sz="5500" b="1" smtClean="0">
              <a:solidFill>
                <a:schemeClr val="tx2"/>
              </a:solidFill>
              <a:latin typeface="Arial" panose="020B0604020202020204" pitchFamily="34" charset="0"/>
              <a:cs typeface="Arial" panose="020B0604020202020204" pitchFamily="34" charset="0"/>
            </a:endParaRPr>
          </a:p>
          <a:p>
            <a:pPr algn="ctr">
              <a:lnSpc>
                <a:spcPct val="150000"/>
              </a:lnSpc>
            </a:pPr>
            <a:r>
              <a:rPr lang="en-US" sz="5500" b="1" smtClean="0">
                <a:solidFill>
                  <a:schemeClr val="tx2"/>
                </a:solidFill>
                <a:latin typeface="Arial" panose="020B0604020202020204" pitchFamily="34" charset="0"/>
                <a:cs typeface="Arial" panose="020B0604020202020204" pitchFamily="34" charset="0"/>
              </a:rPr>
              <a:t>môi trường và </a:t>
            </a:r>
            <a:r>
              <a:rPr lang="en-US" sz="5500" b="1">
                <a:solidFill>
                  <a:schemeClr val="tx2"/>
                </a:solidFill>
                <a:latin typeface="Arial" panose="020B0604020202020204" pitchFamily="34" charset="0"/>
                <a:cs typeface="Arial" panose="020B0604020202020204" pitchFamily="34" charset="0"/>
              </a:rPr>
              <a:t>tài nguyên </a:t>
            </a:r>
            <a:endParaRPr lang="en-US" sz="5500" b="1" smtClean="0">
              <a:solidFill>
                <a:schemeClr val="tx2"/>
              </a:solidFill>
              <a:latin typeface="Arial" panose="020B0604020202020204" pitchFamily="34" charset="0"/>
              <a:cs typeface="Arial" panose="020B0604020202020204" pitchFamily="34" charset="0"/>
            </a:endParaRPr>
          </a:p>
          <a:p>
            <a:pPr algn="ctr">
              <a:lnSpc>
                <a:spcPct val="150000"/>
              </a:lnSpc>
            </a:pPr>
            <a:r>
              <a:rPr lang="en-US" sz="5500" b="1" smtClean="0">
                <a:solidFill>
                  <a:schemeClr val="tx2"/>
                </a:solidFill>
                <a:latin typeface="Arial" panose="020B0604020202020204" pitchFamily="34" charset="0"/>
                <a:cs typeface="Arial" panose="020B0604020202020204" pitchFamily="34" charset="0"/>
              </a:rPr>
              <a:t>thiên </a:t>
            </a:r>
            <a:r>
              <a:rPr lang="en-US" sz="5500" b="1">
                <a:solidFill>
                  <a:schemeClr val="tx2"/>
                </a:solidFill>
                <a:latin typeface="Arial" panose="020B0604020202020204" pitchFamily="34" charset="0"/>
                <a:cs typeface="Arial" panose="020B0604020202020204" pitchFamily="34" charset="0"/>
              </a:rPr>
              <a:t>nhiên</a:t>
            </a:r>
            <a:endParaRPr lang="en-US" sz="55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2437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7" name="TextBox 18">
            <a:extLst>
              <a:ext uri="{FF2B5EF4-FFF2-40B4-BE49-F238E27FC236}">
                <a16:creationId xmlns:a16="http://schemas.microsoft.com/office/drawing/2014/main" id="{2F6D078F-FA04-C1CD-88EA-75263540A923}"/>
              </a:ext>
            </a:extLst>
          </p:cNvPr>
          <p:cNvSpPr txBox="1"/>
          <p:nvPr/>
        </p:nvSpPr>
        <p:spPr>
          <a:xfrm>
            <a:off x="0" y="692805"/>
            <a:ext cx="18288000" cy="846386"/>
          </a:xfrm>
          <a:prstGeom prst="rect">
            <a:avLst/>
          </a:prstGeom>
        </p:spPr>
        <p:txBody>
          <a:bodyPr wrap="square" lIns="0" tIns="0" rIns="0" bIns="0" rtlCol="0" anchor="t">
            <a:spAutoFit/>
          </a:bodyPr>
          <a:lstStyle/>
          <a:p>
            <a:pPr marL="0" lvl="0" indent="0" algn="ctr">
              <a:spcBef>
                <a:spcPct val="0"/>
              </a:spcBef>
            </a:pPr>
            <a:r>
              <a:rPr lang="en-US" sz="5500" b="1" smtClean="0">
                <a:solidFill>
                  <a:schemeClr val="accent4">
                    <a:lumMod val="75000"/>
                  </a:schemeClr>
                </a:solidFill>
                <a:latin typeface="Arial" panose="020B0604020202020204" pitchFamily="34" charset="0"/>
                <a:cs typeface="Arial" panose="020B0604020202020204" pitchFamily="34" charset="0"/>
              </a:rPr>
              <a:t>Hoạt động nhóm</a:t>
            </a:r>
            <a:endParaRPr lang="en-US" sz="5500" b="1" dirty="0">
              <a:solidFill>
                <a:schemeClr val="accent4">
                  <a:lumMod val="75000"/>
                </a:schemeClr>
              </a:solidFill>
              <a:latin typeface="Arial" panose="020B0604020202020204" pitchFamily="34" charset="0"/>
              <a:cs typeface="Arial" panose="020B0604020202020204" pitchFamily="34" charset="0"/>
            </a:endParaRPr>
          </a:p>
        </p:txBody>
      </p:sp>
      <p:grpSp>
        <p:nvGrpSpPr>
          <p:cNvPr id="20" name="Google Shape;9974;p60"/>
          <p:cNvGrpSpPr/>
          <p:nvPr/>
        </p:nvGrpSpPr>
        <p:grpSpPr>
          <a:xfrm>
            <a:off x="838200" y="2171700"/>
            <a:ext cx="10210800" cy="6721097"/>
            <a:chOff x="1003232" y="1344811"/>
            <a:chExt cx="7137542" cy="3549567"/>
          </a:xfrm>
        </p:grpSpPr>
        <p:grpSp>
          <p:nvGrpSpPr>
            <p:cNvPr id="21" name="Google Shape;9975;p60"/>
            <p:cNvGrpSpPr/>
            <p:nvPr/>
          </p:nvGrpSpPr>
          <p:grpSpPr>
            <a:xfrm>
              <a:off x="1003232" y="1472057"/>
              <a:ext cx="7038958" cy="3422321"/>
              <a:chOff x="719998" y="1516275"/>
              <a:chExt cx="6794361" cy="3303398"/>
            </a:xfrm>
          </p:grpSpPr>
          <p:sp>
            <p:nvSpPr>
              <p:cNvPr id="2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9978;p60"/>
            <p:cNvGrpSpPr/>
            <p:nvPr/>
          </p:nvGrpSpPr>
          <p:grpSpPr>
            <a:xfrm>
              <a:off x="1136550" y="1344811"/>
              <a:ext cx="7004224" cy="3422313"/>
              <a:chOff x="819248" y="1421033"/>
              <a:chExt cx="6760834" cy="3303390"/>
            </a:xfrm>
          </p:grpSpPr>
          <p:sp>
            <p:nvSpPr>
              <p:cNvPr id="23"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Rectangle 26"/>
          <p:cNvSpPr/>
          <p:nvPr/>
        </p:nvSpPr>
        <p:spPr>
          <a:xfrm>
            <a:off x="1384737" y="3408590"/>
            <a:ext cx="9359463" cy="4247317"/>
          </a:xfrm>
          <a:prstGeom prst="rect">
            <a:avLst/>
          </a:prstGeom>
        </p:spPr>
        <p:txBody>
          <a:bodyPr wrap="square">
            <a:spAutoFit/>
          </a:bodyPr>
          <a:lstStyle/>
          <a:p>
            <a:pPr algn="just">
              <a:lnSpc>
                <a:spcPct val="150000"/>
              </a:lnSpc>
            </a:pPr>
            <a:r>
              <a:rPr lang="en-US" sz="3600" b="1" i="1">
                <a:solidFill>
                  <a:srgbClr val="FF0000"/>
                </a:solidFill>
                <a:latin typeface="Arial" panose="020B0604020202020204" pitchFamily="34" charset="0"/>
                <a:cs typeface="Arial" panose="020B0604020202020204" pitchFamily="34" charset="0"/>
              </a:rPr>
              <a:t>Đọc thông tin </a:t>
            </a:r>
            <a:r>
              <a:rPr lang="en-US" sz="3600" b="1" i="1" smtClean="0">
                <a:solidFill>
                  <a:srgbClr val="FF0000"/>
                </a:solidFill>
                <a:latin typeface="Arial" panose="020B0604020202020204" pitchFamily="34" charset="0"/>
                <a:cs typeface="Arial" panose="020B0604020202020204" pitchFamily="34" charset="0"/>
              </a:rPr>
              <a:t>1, 2 </a:t>
            </a:r>
            <a:r>
              <a:rPr lang="en-US" sz="3600" b="1" i="1">
                <a:solidFill>
                  <a:srgbClr val="FF0000"/>
                </a:solidFill>
                <a:latin typeface="Arial" panose="020B0604020202020204" pitchFamily="34" charset="0"/>
                <a:cs typeface="Arial" panose="020B0604020202020204" pitchFamily="34" charset="0"/>
              </a:rPr>
              <a:t>(SGK </a:t>
            </a:r>
            <a:r>
              <a:rPr lang="en-US" sz="3600" b="1" i="1" smtClean="0">
                <a:solidFill>
                  <a:srgbClr val="FF0000"/>
                </a:solidFill>
                <a:latin typeface="Arial" panose="020B0604020202020204" pitchFamily="34" charset="0"/>
                <a:cs typeface="Arial" panose="020B0604020202020204" pitchFamily="34" charset="0"/>
              </a:rPr>
              <a:t>tr.30, 31) </a:t>
            </a:r>
            <a:r>
              <a:rPr lang="en-US" sz="3600" b="1" i="1">
                <a:solidFill>
                  <a:srgbClr val="FF0000"/>
                </a:solidFill>
                <a:latin typeface="Arial" panose="020B0604020202020204" pitchFamily="34" charset="0"/>
                <a:cs typeface="Arial" panose="020B0604020202020204" pitchFamily="34" charset="0"/>
              </a:rPr>
              <a:t>và trả lời </a:t>
            </a:r>
            <a:r>
              <a:rPr lang="en-US" sz="3600" b="1" i="1" smtClean="0">
                <a:solidFill>
                  <a:srgbClr val="FF0000"/>
                </a:solidFill>
                <a:latin typeface="Arial" panose="020B0604020202020204" pitchFamily="34" charset="0"/>
                <a:cs typeface="Arial" panose="020B0604020202020204" pitchFamily="34" charset="0"/>
              </a:rPr>
              <a:t>câu </a:t>
            </a:r>
            <a:r>
              <a:rPr lang="en-US" sz="3600" b="1" i="1">
                <a:solidFill>
                  <a:srgbClr val="FF0000"/>
                </a:solidFill>
                <a:latin typeface="Arial" panose="020B0604020202020204" pitchFamily="34" charset="0"/>
                <a:cs typeface="Arial" panose="020B0604020202020204" pitchFamily="34" charset="0"/>
              </a:rPr>
              <a:t>hỏi</a:t>
            </a:r>
            <a:r>
              <a:rPr lang="en-US" sz="3600" b="1" i="1" smtClean="0">
                <a:solidFill>
                  <a:srgbClr val="FF0000"/>
                </a:solidFill>
                <a:latin typeface="Arial" panose="020B0604020202020204" pitchFamily="34" charset="0"/>
                <a:cs typeface="Arial" panose="020B0604020202020204" pitchFamily="34" charset="0"/>
              </a:rPr>
              <a:t>:</a:t>
            </a:r>
            <a:endParaRPr lang="en-US" sz="3600" smtClean="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Những biện pháp nêu ở thông tin trên có tác dụng bảo vệ môi trường và tài nguyên thiên nhiên như thế nào?</a:t>
            </a:r>
          </a:p>
        </p:txBody>
      </p:sp>
      <p:grpSp>
        <p:nvGrpSpPr>
          <p:cNvPr id="28" name="Group 27"/>
          <p:cNvGrpSpPr/>
          <p:nvPr/>
        </p:nvGrpSpPr>
        <p:grpSpPr>
          <a:xfrm>
            <a:off x="11293931" y="4381078"/>
            <a:ext cx="6751188" cy="5791622"/>
            <a:chOff x="11293931" y="3847678"/>
            <a:chExt cx="6751188" cy="5791622"/>
          </a:xfrm>
        </p:grpSpPr>
        <p:pic>
          <p:nvPicPr>
            <p:cNvPr id="29"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293931" y="5048492"/>
              <a:ext cx="6751188" cy="4590808"/>
            </a:xfrm>
            <a:prstGeom prst="rect">
              <a:avLst/>
            </a:prstGeom>
          </p:spPr>
        </p:pic>
        <p:pic>
          <p:nvPicPr>
            <p:cNvPr id="30" name="Picture 11"/>
            <p:cNvPicPr>
              <a:picLocks noChangeAspect="1"/>
            </p:cNvPicPr>
            <p:nvPr/>
          </p:nvPicPr>
          <p:blipFill>
            <a:blip r:embed="rId13"/>
            <a:srcRect/>
            <a:stretch>
              <a:fillRect/>
            </a:stretch>
          </p:blipFill>
          <p:spPr>
            <a:xfrm>
              <a:off x="13417894" y="3847678"/>
              <a:ext cx="2287443" cy="1576429"/>
            </a:xfrm>
            <a:prstGeom prst="rect">
              <a:avLst/>
            </a:prstGeom>
          </p:spPr>
        </p:pic>
      </p:gr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94068" y="630750"/>
            <a:ext cx="3066494" cy="1054107"/>
          </a:xfrm>
          <a:prstGeom prst="rect">
            <a:avLst/>
          </a:prstGeom>
        </p:spPr>
      </p:pic>
      <p:pic>
        <p:nvPicPr>
          <p:cNvPr id="32" name="Picture 18"/>
          <p:cNvPicPr>
            <a:picLocks noChangeAspect="1"/>
          </p:cNvPicPr>
          <p:nvPr/>
        </p:nvPicPr>
        <p:blipFill>
          <a:blip r:embed="rId15"/>
          <a:srcRect/>
          <a:stretch>
            <a:fillRect/>
          </a:stretch>
        </p:blipFill>
        <p:spPr>
          <a:xfrm>
            <a:off x="-163105" y="-123549"/>
            <a:ext cx="1704068" cy="1745524"/>
          </a:xfrm>
          <a:prstGeom prst="rect">
            <a:avLst/>
          </a:prstGeom>
        </p:spPr>
      </p:pic>
    </p:spTree>
    <p:extLst>
      <p:ext uri="{BB962C8B-B14F-4D97-AF65-F5344CB8AC3E}">
        <p14:creationId xmlns:p14="http://schemas.microsoft.com/office/powerpoint/2010/main" val="1839629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7" name="TextBox 18">
            <a:extLst>
              <a:ext uri="{FF2B5EF4-FFF2-40B4-BE49-F238E27FC236}">
                <a16:creationId xmlns:a16="http://schemas.microsoft.com/office/drawing/2014/main" id="{2F6D078F-FA04-C1CD-88EA-75263540A923}"/>
              </a:ext>
            </a:extLst>
          </p:cNvPr>
          <p:cNvSpPr txBox="1"/>
          <p:nvPr/>
        </p:nvSpPr>
        <p:spPr>
          <a:xfrm>
            <a:off x="0" y="692805"/>
            <a:ext cx="18288000" cy="846386"/>
          </a:xfrm>
          <a:prstGeom prst="rect">
            <a:avLst/>
          </a:prstGeom>
        </p:spPr>
        <p:txBody>
          <a:bodyPr wrap="square" lIns="0" tIns="0" rIns="0" bIns="0" rtlCol="0" anchor="t">
            <a:spAutoFit/>
          </a:bodyPr>
          <a:lstStyle/>
          <a:p>
            <a:pPr marL="0" lvl="0" indent="0" algn="ctr">
              <a:spcBef>
                <a:spcPct val="0"/>
              </a:spcBef>
            </a:pPr>
            <a:r>
              <a:rPr lang="en-US" sz="5500" b="1" smtClean="0">
                <a:solidFill>
                  <a:schemeClr val="accent4">
                    <a:lumMod val="75000"/>
                  </a:schemeClr>
                </a:solidFill>
                <a:latin typeface="Arial" panose="020B0604020202020204" pitchFamily="34" charset="0"/>
                <a:cs typeface="Arial" panose="020B0604020202020204" pitchFamily="34" charset="0"/>
              </a:rPr>
              <a:t>Hoạt động nhóm</a:t>
            </a:r>
            <a:endParaRPr lang="en-US" sz="5500" b="1" dirty="0">
              <a:solidFill>
                <a:schemeClr val="accent4">
                  <a:lumMod val="75000"/>
                </a:schemeClr>
              </a:solidFill>
              <a:latin typeface="Arial" panose="020B0604020202020204" pitchFamily="34" charset="0"/>
              <a:cs typeface="Arial" panose="020B0604020202020204" pitchFamily="34" charset="0"/>
            </a:endParaRPr>
          </a:p>
        </p:txBody>
      </p:sp>
      <p:grpSp>
        <p:nvGrpSpPr>
          <p:cNvPr id="20" name="Google Shape;9974;p60"/>
          <p:cNvGrpSpPr/>
          <p:nvPr/>
        </p:nvGrpSpPr>
        <p:grpSpPr>
          <a:xfrm>
            <a:off x="838200" y="2171700"/>
            <a:ext cx="10210800" cy="6721097"/>
            <a:chOff x="1003232" y="1344811"/>
            <a:chExt cx="7137542" cy="3549567"/>
          </a:xfrm>
        </p:grpSpPr>
        <p:grpSp>
          <p:nvGrpSpPr>
            <p:cNvPr id="21" name="Google Shape;9975;p60"/>
            <p:cNvGrpSpPr/>
            <p:nvPr/>
          </p:nvGrpSpPr>
          <p:grpSpPr>
            <a:xfrm>
              <a:off x="1003232" y="1472057"/>
              <a:ext cx="7038958" cy="3422321"/>
              <a:chOff x="719998" y="1516275"/>
              <a:chExt cx="6794361" cy="3303398"/>
            </a:xfrm>
          </p:grpSpPr>
          <p:sp>
            <p:nvSpPr>
              <p:cNvPr id="2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9978;p60"/>
            <p:cNvGrpSpPr/>
            <p:nvPr/>
          </p:nvGrpSpPr>
          <p:grpSpPr>
            <a:xfrm>
              <a:off x="1136550" y="1344811"/>
              <a:ext cx="7004224" cy="3422313"/>
              <a:chOff x="819248" y="1421033"/>
              <a:chExt cx="6760834" cy="3303390"/>
            </a:xfrm>
          </p:grpSpPr>
          <p:sp>
            <p:nvSpPr>
              <p:cNvPr id="23"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Rectangle 26"/>
          <p:cNvSpPr/>
          <p:nvPr/>
        </p:nvSpPr>
        <p:spPr>
          <a:xfrm>
            <a:off x="1384737" y="3237786"/>
            <a:ext cx="9359463" cy="4801314"/>
          </a:xfrm>
          <a:prstGeom prst="rect">
            <a:avLst/>
          </a:prstGeom>
        </p:spPr>
        <p:txBody>
          <a:bodyPr wrap="square">
            <a:spAutoFit/>
          </a:bodyPr>
          <a:lstStyle/>
          <a:p>
            <a:pPr algn="just">
              <a:lnSpc>
                <a:spcPct val="150000"/>
              </a:lnSpc>
            </a:pPr>
            <a:r>
              <a:rPr lang="en-US" sz="3400" b="1">
                <a:solidFill>
                  <a:schemeClr val="accent2"/>
                </a:solidFill>
                <a:latin typeface="Arial" panose="020B0604020202020204" pitchFamily="34" charset="0"/>
                <a:cs typeface="Arial" panose="020B0604020202020204" pitchFamily="34" charset="0"/>
              </a:rPr>
              <a:t>Thông tin 1: </a:t>
            </a:r>
            <a:r>
              <a:rPr lang="en-US" sz="3400">
                <a:latin typeface="Arial" panose="020B0604020202020204" pitchFamily="34" charset="0"/>
                <a:cs typeface="Arial" panose="020B0604020202020204" pitchFamily="34" charset="0"/>
              </a:rPr>
              <a:t>Việc Thủ tướng Chính phủ phê duyệt đề án trồng 1 tỷ cây xanh </a:t>
            </a:r>
            <a:r>
              <a:rPr lang="en-US" sz="3400" smtClean="0">
                <a:latin typeface="Arial" panose="020B0604020202020204" pitchFamily="34" charset="0"/>
                <a:cs typeface="Arial" panose="020B0604020202020204" pitchFamily="34" charset="0"/>
              </a:rPr>
              <a:t>góp </a:t>
            </a:r>
            <a:r>
              <a:rPr lang="en-US" sz="3400">
                <a:latin typeface="Arial" panose="020B0604020202020204" pitchFamily="34" charset="0"/>
                <a:cs typeface="Arial" panose="020B0604020202020204" pitchFamily="34" charset="0"/>
              </a:rPr>
              <a:t>phần bảo vệ môi trường sinh thái, cải thiện cảnh quan và ứng phó với biến đổi khí hậu, phát triển kinh tế xã hội, nâng cao chất lượng cuộc sống người dân và sự phát triển bền vững của đất nước.</a:t>
            </a:r>
          </a:p>
        </p:txBody>
      </p:sp>
      <p:grpSp>
        <p:nvGrpSpPr>
          <p:cNvPr id="28" name="Group 27"/>
          <p:cNvGrpSpPr/>
          <p:nvPr/>
        </p:nvGrpSpPr>
        <p:grpSpPr>
          <a:xfrm>
            <a:off x="11293931" y="4381078"/>
            <a:ext cx="6751188" cy="5791622"/>
            <a:chOff x="11293931" y="3847678"/>
            <a:chExt cx="6751188" cy="5791622"/>
          </a:xfrm>
        </p:grpSpPr>
        <p:pic>
          <p:nvPicPr>
            <p:cNvPr id="29"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293931" y="5048492"/>
              <a:ext cx="6751188" cy="4590808"/>
            </a:xfrm>
            <a:prstGeom prst="rect">
              <a:avLst/>
            </a:prstGeom>
          </p:spPr>
        </p:pic>
        <p:pic>
          <p:nvPicPr>
            <p:cNvPr id="30" name="Picture 11"/>
            <p:cNvPicPr>
              <a:picLocks noChangeAspect="1"/>
            </p:cNvPicPr>
            <p:nvPr/>
          </p:nvPicPr>
          <p:blipFill>
            <a:blip r:embed="rId13"/>
            <a:srcRect/>
            <a:stretch>
              <a:fillRect/>
            </a:stretch>
          </p:blipFill>
          <p:spPr>
            <a:xfrm>
              <a:off x="13417894" y="3847678"/>
              <a:ext cx="2287443" cy="1576429"/>
            </a:xfrm>
            <a:prstGeom prst="rect">
              <a:avLst/>
            </a:prstGeom>
          </p:spPr>
        </p:pic>
      </p:gr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94068" y="630750"/>
            <a:ext cx="3066494" cy="1054107"/>
          </a:xfrm>
          <a:prstGeom prst="rect">
            <a:avLst/>
          </a:prstGeom>
        </p:spPr>
      </p:pic>
      <p:pic>
        <p:nvPicPr>
          <p:cNvPr id="32" name="Picture 18"/>
          <p:cNvPicPr>
            <a:picLocks noChangeAspect="1"/>
          </p:cNvPicPr>
          <p:nvPr/>
        </p:nvPicPr>
        <p:blipFill>
          <a:blip r:embed="rId15"/>
          <a:srcRect/>
          <a:stretch>
            <a:fillRect/>
          </a:stretch>
        </p:blipFill>
        <p:spPr>
          <a:xfrm>
            <a:off x="-163105" y="-123549"/>
            <a:ext cx="1704068" cy="1745524"/>
          </a:xfrm>
          <a:prstGeom prst="rect">
            <a:avLst/>
          </a:prstGeom>
        </p:spPr>
      </p:pic>
    </p:spTree>
    <p:extLst>
      <p:ext uri="{BB962C8B-B14F-4D97-AF65-F5344CB8AC3E}">
        <p14:creationId xmlns:p14="http://schemas.microsoft.com/office/powerpoint/2010/main" val="391595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7" name="TextBox 18">
            <a:extLst>
              <a:ext uri="{FF2B5EF4-FFF2-40B4-BE49-F238E27FC236}">
                <a16:creationId xmlns:a16="http://schemas.microsoft.com/office/drawing/2014/main" id="{2F6D078F-FA04-C1CD-88EA-75263540A923}"/>
              </a:ext>
            </a:extLst>
          </p:cNvPr>
          <p:cNvSpPr txBox="1"/>
          <p:nvPr/>
        </p:nvSpPr>
        <p:spPr>
          <a:xfrm>
            <a:off x="0" y="692805"/>
            <a:ext cx="18288000" cy="846386"/>
          </a:xfrm>
          <a:prstGeom prst="rect">
            <a:avLst/>
          </a:prstGeom>
        </p:spPr>
        <p:txBody>
          <a:bodyPr wrap="square" lIns="0" tIns="0" rIns="0" bIns="0" rtlCol="0" anchor="t">
            <a:spAutoFit/>
          </a:bodyPr>
          <a:lstStyle/>
          <a:p>
            <a:pPr marL="0" lvl="0" indent="0" algn="ctr">
              <a:spcBef>
                <a:spcPct val="0"/>
              </a:spcBef>
            </a:pPr>
            <a:r>
              <a:rPr lang="en-US" sz="5500" b="1" smtClean="0">
                <a:solidFill>
                  <a:schemeClr val="accent4">
                    <a:lumMod val="75000"/>
                  </a:schemeClr>
                </a:solidFill>
                <a:latin typeface="Arial" panose="020B0604020202020204" pitchFamily="34" charset="0"/>
                <a:cs typeface="Arial" panose="020B0604020202020204" pitchFamily="34" charset="0"/>
              </a:rPr>
              <a:t>Hoạt động nhóm</a:t>
            </a:r>
            <a:endParaRPr lang="en-US" sz="5500" b="1" dirty="0">
              <a:solidFill>
                <a:schemeClr val="accent4">
                  <a:lumMod val="75000"/>
                </a:schemeClr>
              </a:solidFill>
              <a:latin typeface="Arial" panose="020B0604020202020204" pitchFamily="34" charset="0"/>
              <a:cs typeface="Arial" panose="020B0604020202020204" pitchFamily="34" charset="0"/>
            </a:endParaRPr>
          </a:p>
        </p:txBody>
      </p:sp>
      <p:grpSp>
        <p:nvGrpSpPr>
          <p:cNvPr id="20" name="Google Shape;9974;p60"/>
          <p:cNvGrpSpPr/>
          <p:nvPr/>
        </p:nvGrpSpPr>
        <p:grpSpPr>
          <a:xfrm>
            <a:off x="838200" y="2171700"/>
            <a:ext cx="10210800" cy="6721097"/>
            <a:chOff x="1003232" y="1344811"/>
            <a:chExt cx="7137542" cy="3549567"/>
          </a:xfrm>
        </p:grpSpPr>
        <p:grpSp>
          <p:nvGrpSpPr>
            <p:cNvPr id="21" name="Google Shape;9975;p60"/>
            <p:cNvGrpSpPr/>
            <p:nvPr/>
          </p:nvGrpSpPr>
          <p:grpSpPr>
            <a:xfrm>
              <a:off x="1003232" y="1472057"/>
              <a:ext cx="7038958" cy="3422321"/>
              <a:chOff x="719998" y="1516275"/>
              <a:chExt cx="6794361" cy="3303398"/>
            </a:xfrm>
          </p:grpSpPr>
          <p:sp>
            <p:nvSpPr>
              <p:cNvPr id="2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9978;p60"/>
            <p:cNvGrpSpPr/>
            <p:nvPr/>
          </p:nvGrpSpPr>
          <p:grpSpPr>
            <a:xfrm>
              <a:off x="1136550" y="1344811"/>
              <a:ext cx="7004224" cy="3422313"/>
              <a:chOff x="819248" y="1421033"/>
              <a:chExt cx="6760834" cy="3303390"/>
            </a:xfrm>
          </p:grpSpPr>
          <p:sp>
            <p:nvSpPr>
              <p:cNvPr id="23"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Rectangle 26"/>
          <p:cNvSpPr/>
          <p:nvPr/>
        </p:nvSpPr>
        <p:spPr>
          <a:xfrm>
            <a:off x="1384737" y="3619500"/>
            <a:ext cx="9359463" cy="4016484"/>
          </a:xfrm>
          <a:prstGeom prst="rect">
            <a:avLst/>
          </a:prstGeom>
        </p:spPr>
        <p:txBody>
          <a:bodyPr wrap="square">
            <a:spAutoFit/>
          </a:bodyPr>
          <a:lstStyle/>
          <a:p>
            <a:pPr algn="just">
              <a:lnSpc>
                <a:spcPct val="150000"/>
              </a:lnSpc>
            </a:pPr>
            <a:r>
              <a:rPr lang="en-US" sz="3400" b="1">
                <a:solidFill>
                  <a:schemeClr val="accent2"/>
                </a:solidFill>
                <a:latin typeface="Arial" panose="020B0604020202020204" pitchFamily="34" charset="0"/>
                <a:cs typeface="Arial" panose="020B0604020202020204" pitchFamily="34" charset="0"/>
              </a:rPr>
              <a:t>Thông tin 2: </a:t>
            </a:r>
            <a:r>
              <a:rPr lang="en-US" sz="3400">
                <a:latin typeface="Arial" panose="020B0604020202020204" pitchFamily="34" charset="0"/>
                <a:cs typeface="Arial" panose="020B0604020202020204" pitchFamily="34" charset="0"/>
              </a:rPr>
              <a:t>Việc ứng dụng nông nghiệp hữu cơ giúp hạn chế tối đa các hóa chất gây độc hại cho cây trồng và môi trường, góp phần bảo vệ môi trường, đồng thời bảo vệ nguồn nước, nguồn đất.</a:t>
            </a:r>
          </a:p>
        </p:txBody>
      </p:sp>
      <p:grpSp>
        <p:nvGrpSpPr>
          <p:cNvPr id="28" name="Group 27"/>
          <p:cNvGrpSpPr/>
          <p:nvPr/>
        </p:nvGrpSpPr>
        <p:grpSpPr>
          <a:xfrm>
            <a:off x="11293931" y="4381078"/>
            <a:ext cx="6751188" cy="5791622"/>
            <a:chOff x="11293931" y="3847678"/>
            <a:chExt cx="6751188" cy="5791622"/>
          </a:xfrm>
        </p:grpSpPr>
        <p:pic>
          <p:nvPicPr>
            <p:cNvPr id="29"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293931" y="5048492"/>
              <a:ext cx="6751188" cy="4590808"/>
            </a:xfrm>
            <a:prstGeom prst="rect">
              <a:avLst/>
            </a:prstGeom>
          </p:spPr>
        </p:pic>
        <p:pic>
          <p:nvPicPr>
            <p:cNvPr id="30" name="Picture 11"/>
            <p:cNvPicPr>
              <a:picLocks noChangeAspect="1"/>
            </p:cNvPicPr>
            <p:nvPr/>
          </p:nvPicPr>
          <p:blipFill>
            <a:blip r:embed="rId13"/>
            <a:srcRect/>
            <a:stretch>
              <a:fillRect/>
            </a:stretch>
          </p:blipFill>
          <p:spPr>
            <a:xfrm>
              <a:off x="13417894" y="3847678"/>
              <a:ext cx="2287443" cy="1576429"/>
            </a:xfrm>
            <a:prstGeom prst="rect">
              <a:avLst/>
            </a:prstGeom>
          </p:spPr>
        </p:pic>
      </p:gr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94068" y="630750"/>
            <a:ext cx="3066494" cy="1054107"/>
          </a:xfrm>
          <a:prstGeom prst="rect">
            <a:avLst/>
          </a:prstGeom>
        </p:spPr>
      </p:pic>
      <p:pic>
        <p:nvPicPr>
          <p:cNvPr id="32" name="Picture 18"/>
          <p:cNvPicPr>
            <a:picLocks noChangeAspect="1"/>
          </p:cNvPicPr>
          <p:nvPr/>
        </p:nvPicPr>
        <p:blipFill>
          <a:blip r:embed="rId15"/>
          <a:srcRect/>
          <a:stretch>
            <a:fillRect/>
          </a:stretch>
        </p:blipFill>
        <p:spPr>
          <a:xfrm>
            <a:off x="-163105" y="-123549"/>
            <a:ext cx="1704068" cy="1745524"/>
          </a:xfrm>
          <a:prstGeom prst="rect">
            <a:avLst/>
          </a:prstGeom>
        </p:spPr>
      </p:pic>
    </p:spTree>
    <p:extLst>
      <p:ext uri="{BB962C8B-B14F-4D97-AF65-F5344CB8AC3E}">
        <p14:creationId xmlns:p14="http://schemas.microsoft.com/office/powerpoint/2010/main" val="24829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34" name="Group 2"/>
          <p:cNvGrpSpPr/>
          <p:nvPr/>
        </p:nvGrpSpPr>
        <p:grpSpPr>
          <a:xfrm>
            <a:off x="538837" y="474381"/>
            <a:ext cx="17210326" cy="9338237"/>
            <a:chOff x="0" y="0"/>
            <a:chExt cx="5821765" cy="3158860"/>
          </a:xfrm>
          <a:solidFill>
            <a:schemeClr val="bg1"/>
          </a:solidFill>
        </p:grpSpPr>
        <p:sp>
          <p:nvSpPr>
            <p:cNvPr id="3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36" name="Rounded Rectangle 35"/>
          <p:cNvSpPr/>
          <p:nvPr/>
        </p:nvSpPr>
        <p:spPr>
          <a:xfrm>
            <a:off x="1374224" y="1225209"/>
            <a:ext cx="5707612" cy="2693079"/>
          </a:xfrm>
          <a:prstGeom prst="roundRect">
            <a:avLst/>
          </a:prstGeom>
          <a:solidFill>
            <a:srgbClr val="FFB9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Dọn dẹp vệ sinh nhà ở, đường phố tại địa phương mình sống</a:t>
            </a:r>
            <a:endParaRPr lang="en-US" sz="3400">
              <a:latin typeface="Arial" panose="020B0604020202020204" pitchFamily="34" charset="0"/>
              <a:cs typeface="Arial" panose="020B0604020202020204" pitchFamily="34" charset="0"/>
            </a:endParaRPr>
          </a:p>
        </p:txBody>
      </p:sp>
      <p:sp>
        <p:nvSpPr>
          <p:cNvPr id="37" name="Rounded Rectangle 36"/>
          <p:cNvSpPr/>
          <p:nvPr/>
        </p:nvSpPr>
        <p:spPr>
          <a:xfrm>
            <a:off x="7006273" y="4098329"/>
            <a:ext cx="4275450" cy="209034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Một số biện pháp bảo vệ môi trường</a:t>
            </a:r>
            <a:endParaRPr lang="en-US" sz="3400">
              <a:latin typeface="Arial" panose="020B0604020202020204" pitchFamily="34" charset="0"/>
              <a:cs typeface="Arial" panose="020B0604020202020204" pitchFamily="34" charset="0"/>
            </a:endParaRPr>
          </a:p>
        </p:txBody>
      </p:sp>
      <p:sp>
        <p:nvSpPr>
          <p:cNvPr id="38" name="Rounded Rectangle 37"/>
          <p:cNvSpPr/>
          <p:nvPr/>
        </p:nvSpPr>
        <p:spPr>
          <a:xfrm>
            <a:off x="11008276" y="1225209"/>
            <a:ext cx="5707612" cy="2693079"/>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Vứt rác đúng nơi quy định, không xả rác bừa bãi</a:t>
            </a:r>
          </a:p>
        </p:txBody>
      </p:sp>
      <p:sp>
        <p:nvSpPr>
          <p:cNvPr id="39" name="Rounded Rectangle 38"/>
          <p:cNvSpPr/>
          <p:nvPr/>
        </p:nvSpPr>
        <p:spPr>
          <a:xfrm>
            <a:off x="1374224" y="6368710"/>
            <a:ext cx="5707612" cy="2693079"/>
          </a:xfrm>
          <a:prstGeom prst="roundRect">
            <a:avLst/>
          </a:prstGeom>
          <a:solidFill>
            <a:srgbClr val="BEFF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Hạn chế sử dụng túi </a:t>
            </a:r>
            <a:r>
              <a:rPr lang="en-US" sz="3400" smtClean="0">
                <a:solidFill>
                  <a:schemeClr val="tx1"/>
                </a:solidFill>
                <a:latin typeface="Arial" panose="020B0604020202020204" pitchFamily="34" charset="0"/>
                <a:cs typeface="Arial" panose="020B0604020202020204" pitchFamily="34" charset="0"/>
              </a:rPr>
              <a:t>nilon, tích </a:t>
            </a:r>
            <a:r>
              <a:rPr lang="en-US" sz="3400">
                <a:solidFill>
                  <a:schemeClr val="tx1"/>
                </a:solidFill>
                <a:latin typeface="Arial" panose="020B0604020202020204" pitchFamily="34" charset="0"/>
                <a:cs typeface="Arial" panose="020B0604020202020204" pitchFamily="34" charset="0"/>
              </a:rPr>
              <a:t>cực trồng cây xanh</a:t>
            </a:r>
          </a:p>
        </p:txBody>
      </p:sp>
      <p:sp>
        <p:nvSpPr>
          <p:cNvPr id="40" name="Rounded Rectangle 39"/>
          <p:cNvSpPr/>
          <p:nvPr/>
        </p:nvSpPr>
        <p:spPr>
          <a:xfrm>
            <a:off x="11008276" y="6368710"/>
            <a:ext cx="5707612" cy="2693079"/>
          </a:xfrm>
          <a:prstGeom prst="roundRect">
            <a:avLst/>
          </a:prstGeom>
          <a:solidFill>
            <a:srgbClr val="FFEC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Không tiếp tay cho hành vi gây tổn hại đến môi </a:t>
            </a:r>
            <a:r>
              <a:rPr lang="en-US" sz="3400" smtClean="0">
                <a:solidFill>
                  <a:schemeClr val="tx1"/>
                </a:solidFill>
                <a:latin typeface="Arial" panose="020B0604020202020204" pitchFamily="34" charset="0"/>
                <a:cs typeface="Arial" panose="020B0604020202020204" pitchFamily="34" charset="0"/>
              </a:rPr>
              <a:t>trường</a:t>
            </a:r>
            <a:endParaRPr lang="en-US" sz="340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a:stCxn id="36" idx="3"/>
            <a:endCxn id="38" idx="1"/>
          </p:cNvCxnSpPr>
          <p:nvPr/>
        </p:nvCxnSpPr>
        <p:spPr>
          <a:xfrm>
            <a:off x="7081836" y="2571749"/>
            <a:ext cx="3926440"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0"/>
            <a:endCxn id="38" idx="2"/>
          </p:cNvCxnSpPr>
          <p:nvPr/>
        </p:nvCxnSpPr>
        <p:spPr>
          <a:xfrm flipV="1">
            <a:off x="13862082" y="3918288"/>
            <a:ext cx="0" cy="2450422"/>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9" idx="3"/>
            <a:endCxn id="40" idx="1"/>
          </p:cNvCxnSpPr>
          <p:nvPr/>
        </p:nvCxnSpPr>
        <p:spPr>
          <a:xfrm>
            <a:off x="7081836" y="7715250"/>
            <a:ext cx="3926440"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9" idx="0"/>
            <a:endCxn id="36" idx="2"/>
          </p:cNvCxnSpPr>
          <p:nvPr/>
        </p:nvCxnSpPr>
        <p:spPr>
          <a:xfrm flipV="1">
            <a:off x="4228030" y="3918288"/>
            <a:ext cx="0" cy="2450422"/>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646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up)">
                                      <p:cBhvr>
                                        <p:cTn id="28" dur="500"/>
                                        <p:tgtEl>
                                          <p:spTgt spid="43"/>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right)">
                                      <p:cBhvr>
                                        <p:cTn id="37" dur="500"/>
                                        <p:tgtEl>
                                          <p:spTgt spid="4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34" name="Group 2"/>
          <p:cNvGrpSpPr/>
          <p:nvPr/>
        </p:nvGrpSpPr>
        <p:grpSpPr>
          <a:xfrm>
            <a:off x="538837" y="474381"/>
            <a:ext cx="17210326" cy="9338237"/>
            <a:chOff x="0" y="0"/>
            <a:chExt cx="5821765" cy="3158860"/>
          </a:xfrm>
          <a:solidFill>
            <a:schemeClr val="bg1"/>
          </a:solidFill>
        </p:grpSpPr>
        <p:sp>
          <p:nvSpPr>
            <p:cNvPr id="3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36" name="Rounded Rectangle 35"/>
          <p:cNvSpPr/>
          <p:nvPr/>
        </p:nvSpPr>
        <p:spPr>
          <a:xfrm>
            <a:off x="1374224" y="1225209"/>
            <a:ext cx="5707612" cy="2693079"/>
          </a:xfrm>
          <a:prstGeom prst="roundRect">
            <a:avLst/>
          </a:prstGeom>
          <a:solidFill>
            <a:srgbClr val="FFB9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Tiết kiệm nước </a:t>
            </a:r>
            <a:r>
              <a:rPr lang="en-US" sz="3400" smtClean="0">
                <a:solidFill>
                  <a:schemeClr val="tx1"/>
                </a:solidFill>
                <a:latin typeface="Arial" panose="020B0604020202020204" pitchFamily="34" charset="0"/>
                <a:cs typeface="Arial" panose="020B0604020202020204" pitchFamily="34" charset="0"/>
              </a:rPr>
              <a:t>sạch, </a:t>
            </a:r>
          </a:p>
          <a:p>
            <a:pPr algn="ctr">
              <a:lnSpc>
                <a:spcPct val="150000"/>
              </a:lnSpc>
            </a:pPr>
            <a:r>
              <a:rPr lang="en-US" sz="3400" smtClean="0">
                <a:solidFill>
                  <a:schemeClr val="tx1"/>
                </a:solidFill>
                <a:latin typeface="Arial" panose="020B0604020202020204" pitchFamily="34" charset="0"/>
                <a:cs typeface="Arial" panose="020B0604020202020204" pitchFamily="34" charset="0"/>
              </a:rPr>
              <a:t>khóa </a:t>
            </a:r>
            <a:r>
              <a:rPr lang="en-US" sz="3400">
                <a:solidFill>
                  <a:schemeClr val="tx1"/>
                </a:solidFill>
                <a:latin typeface="Arial" panose="020B0604020202020204" pitchFamily="34" charset="0"/>
                <a:cs typeface="Arial" panose="020B0604020202020204" pitchFamily="34" charset="0"/>
              </a:rPr>
              <a:t>vòi nước khi không sử dụng</a:t>
            </a:r>
          </a:p>
        </p:txBody>
      </p:sp>
      <p:sp>
        <p:nvSpPr>
          <p:cNvPr id="37" name="Rounded Rectangle 36"/>
          <p:cNvSpPr/>
          <p:nvPr/>
        </p:nvSpPr>
        <p:spPr>
          <a:xfrm>
            <a:off x="7006273" y="4098329"/>
            <a:ext cx="4275450" cy="209034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Một số biện pháp bảo vệ tài nguyên</a:t>
            </a:r>
            <a:endParaRPr lang="en-US" sz="3400">
              <a:latin typeface="Arial" panose="020B0604020202020204" pitchFamily="34" charset="0"/>
              <a:cs typeface="Arial" panose="020B0604020202020204" pitchFamily="34" charset="0"/>
            </a:endParaRPr>
          </a:p>
        </p:txBody>
      </p:sp>
      <p:sp>
        <p:nvSpPr>
          <p:cNvPr id="38" name="Rounded Rectangle 37"/>
          <p:cNvSpPr/>
          <p:nvPr/>
        </p:nvSpPr>
        <p:spPr>
          <a:xfrm>
            <a:off x="11008276" y="1225209"/>
            <a:ext cx="5707612" cy="2693079"/>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smtClean="0">
                <a:solidFill>
                  <a:schemeClr val="tx1"/>
                </a:solidFill>
                <a:latin typeface="Arial" panose="020B0604020202020204" pitchFamily="34" charset="0"/>
                <a:cs typeface="Arial" panose="020B0604020202020204" pitchFamily="34" charset="0"/>
              </a:rPr>
              <a:t>Sửa </a:t>
            </a:r>
            <a:r>
              <a:rPr lang="en-US" sz="3400">
                <a:solidFill>
                  <a:schemeClr val="tx1"/>
                </a:solidFill>
                <a:latin typeface="Arial" panose="020B0604020202020204" pitchFamily="34" charset="0"/>
                <a:cs typeface="Arial" panose="020B0604020202020204" pitchFamily="34" charset="0"/>
              </a:rPr>
              <a:t>chữa và khắc phục đường ống nước bị rò rỉ</a:t>
            </a:r>
          </a:p>
        </p:txBody>
      </p:sp>
      <p:sp>
        <p:nvSpPr>
          <p:cNvPr id="39" name="Rounded Rectangle 38"/>
          <p:cNvSpPr/>
          <p:nvPr/>
        </p:nvSpPr>
        <p:spPr>
          <a:xfrm>
            <a:off x="1374224" y="6368710"/>
            <a:ext cx="5707612" cy="2693079"/>
          </a:xfrm>
          <a:prstGeom prst="roundRect">
            <a:avLst/>
          </a:prstGeom>
          <a:solidFill>
            <a:srgbClr val="BEFF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smtClean="0">
                <a:solidFill>
                  <a:schemeClr val="tx1"/>
                </a:solidFill>
                <a:latin typeface="Arial" panose="020B0604020202020204" pitchFamily="34" charset="0"/>
                <a:cs typeface="Arial" panose="020B0604020202020204" pitchFamily="34" charset="0"/>
              </a:rPr>
              <a:t>Tái </a:t>
            </a:r>
            <a:r>
              <a:rPr lang="en-US" sz="3400">
                <a:solidFill>
                  <a:schemeClr val="tx1"/>
                </a:solidFill>
                <a:latin typeface="Arial" panose="020B0604020202020204" pitchFamily="34" charset="0"/>
                <a:cs typeface="Arial" panose="020B0604020202020204" pitchFamily="34" charset="0"/>
              </a:rPr>
              <a:t>sử dụng nước sinh hoạt để tưới cho cây trồng</a:t>
            </a:r>
          </a:p>
        </p:txBody>
      </p:sp>
      <p:sp>
        <p:nvSpPr>
          <p:cNvPr id="40" name="Rounded Rectangle 39"/>
          <p:cNvSpPr/>
          <p:nvPr/>
        </p:nvSpPr>
        <p:spPr>
          <a:xfrm>
            <a:off x="11008276" y="6368710"/>
            <a:ext cx="5707612" cy="2693079"/>
          </a:xfrm>
          <a:prstGeom prst="roundRect">
            <a:avLst/>
          </a:prstGeom>
          <a:solidFill>
            <a:srgbClr val="FFEC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smtClean="0">
                <a:solidFill>
                  <a:schemeClr val="tx1"/>
                </a:solidFill>
                <a:latin typeface="Arial" panose="020B0604020202020204" pitchFamily="34" charset="0"/>
                <a:cs typeface="Arial" panose="020B0604020202020204" pitchFamily="34" charset="0"/>
              </a:rPr>
              <a:t>Tắm </a:t>
            </a:r>
            <a:r>
              <a:rPr lang="en-US" sz="3400">
                <a:solidFill>
                  <a:schemeClr val="tx1"/>
                </a:solidFill>
                <a:latin typeface="Arial" panose="020B0604020202020204" pitchFamily="34" charset="0"/>
                <a:cs typeface="Arial" panose="020B0604020202020204" pitchFamily="34" charset="0"/>
              </a:rPr>
              <a:t>bằng vòi hoa sen thay vì tắm bồn</a:t>
            </a:r>
          </a:p>
        </p:txBody>
      </p:sp>
      <p:cxnSp>
        <p:nvCxnSpPr>
          <p:cNvPr id="17" name="Straight Arrow Connector 16"/>
          <p:cNvCxnSpPr>
            <a:stCxn id="36" idx="3"/>
            <a:endCxn id="38" idx="1"/>
          </p:cNvCxnSpPr>
          <p:nvPr/>
        </p:nvCxnSpPr>
        <p:spPr>
          <a:xfrm>
            <a:off x="7081836" y="2571749"/>
            <a:ext cx="3926440"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0"/>
            <a:endCxn id="38" idx="2"/>
          </p:cNvCxnSpPr>
          <p:nvPr/>
        </p:nvCxnSpPr>
        <p:spPr>
          <a:xfrm flipV="1">
            <a:off x="13862082" y="3918288"/>
            <a:ext cx="0" cy="2450422"/>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9" idx="3"/>
            <a:endCxn id="40" idx="1"/>
          </p:cNvCxnSpPr>
          <p:nvPr/>
        </p:nvCxnSpPr>
        <p:spPr>
          <a:xfrm>
            <a:off x="7081836" y="7715250"/>
            <a:ext cx="3926440" cy="0"/>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9" idx="0"/>
            <a:endCxn id="36" idx="2"/>
          </p:cNvCxnSpPr>
          <p:nvPr/>
        </p:nvCxnSpPr>
        <p:spPr>
          <a:xfrm flipV="1">
            <a:off x="4228030" y="3918288"/>
            <a:ext cx="0" cy="2450422"/>
          </a:xfrm>
          <a:prstGeom prst="straightConnector1">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638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up)">
                                      <p:cBhvr>
                                        <p:cTn id="28" dur="500"/>
                                        <p:tgtEl>
                                          <p:spTgt spid="43"/>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right)">
                                      <p:cBhvr>
                                        <p:cTn id="37" dur="500"/>
                                        <p:tgtEl>
                                          <p:spTgt spid="4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34" name="Group 2"/>
          <p:cNvGrpSpPr/>
          <p:nvPr/>
        </p:nvGrpSpPr>
        <p:grpSpPr>
          <a:xfrm>
            <a:off x="538837" y="474381"/>
            <a:ext cx="17210326" cy="9338237"/>
            <a:chOff x="0" y="0"/>
            <a:chExt cx="5821765" cy="3158860"/>
          </a:xfrm>
          <a:solidFill>
            <a:schemeClr val="bg1"/>
          </a:solidFill>
        </p:grpSpPr>
        <p:sp>
          <p:nvSpPr>
            <p:cNvPr id="3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 name="Rectangle 1"/>
          <p:cNvSpPr/>
          <p:nvPr/>
        </p:nvSpPr>
        <p:spPr>
          <a:xfrm>
            <a:off x="1132904" y="1109061"/>
            <a:ext cx="16022187" cy="8068876"/>
          </a:xfrm>
          <a:prstGeom prst="rect">
            <a:avLst/>
          </a:prstGeom>
        </p:spPr>
        <p:txBody>
          <a:bodyPr wrap="square">
            <a:spAutoFit/>
          </a:bodyPr>
          <a:lstStyle/>
          <a:p>
            <a:pPr algn="just">
              <a:lnSpc>
                <a:spcPct val="150000"/>
              </a:lnSpc>
              <a:spcBef>
                <a:spcPts val="100"/>
              </a:spcBef>
              <a:spcAft>
                <a:spcPts val="100"/>
              </a:spcAft>
            </a:pPr>
            <a:r>
              <a:rPr lang="en-US" sz="34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LUẬN. </a:t>
            </a:r>
            <a: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Một </a:t>
            </a:r>
            <a:r>
              <a:rPr lang="en-US" sz="3400" b="1">
                <a:solidFill>
                  <a:srgbClr val="000000"/>
                </a:solidFill>
                <a:latin typeface="Arial" panose="020B0604020202020204" pitchFamily="34" charset="0"/>
                <a:ea typeface="Times New Roman" panose="02020603050405020304" pitchFamily="18" charset="0"/>
                <a:cs typeface="Arial" panose="020B0604020202020204" pitchFamily="34" charset="0"/>
              </a:rPr>
              <a:t>số biện pháp bảo vệ môi trường và tài nguyên thiên </a:t>
            </a:r>
            <a: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nhiên:</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Chấp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hành các quy định pháp luật về bảo vệ tài nguyên, môi trường.</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Tích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cực tham gia vào các phong trào, hoạt động bảo vệ môi trường tại địa phương.</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Thường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xuyên tổ chức tuyên truyền nâng cao ý thức bảo vệ môi trường cho người dân, cộng đồng, doanh nghiệp, thực hiện tăng trưởng xanh, phát triển kinh tế ít chất thải, kinh tế tuần hoàn, trồng rừng,...</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Nghiêm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cấm mọi hoạt động làm suy kiệt nguồn tài nguyên, hủy hoại môi trường.</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Phê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phán, đấu tranh với các hành vi gây ô nhiễm môi trường và phá hoại tài nguyên thiên nhiên.</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pic>
        <p:nvPicPr>
          <p:cNvPr id="17410" name="Picture 2" descr="https://o.remove.bg/downloads/df5b4b93-9c91-4ee3-acec-330fa0123669/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6354" y="8877300"/>
            <a:ext cx="2504685" cy="14881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remove.bg/downloads/df5b4b93-9c91-4ee3-acec-330fa0123669/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2476" flipH="1">
            <a:off x="13004285" y="8901160"/>
            <a:ext cx="2504685" cy="14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93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a:off x="3202272" y="2300094"/>
            <a:ext cx="11883457" cy="6008971"/>
            <a:chOff x="0" y="0"/>
            <a:chExt cx="15844609" cy="8011962"/>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530565" y="5941016"/>
            <a:ext cx="4049333" cy="3510266"/>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99101" y="1502578"/>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768940" y="1874824"/>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028700" y="6537545"/>
            <a:ext cx="2496292" cy="2720755"/>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61317" y="3552298"/>
            <a:ext cx="1363675" cy="1426066"/>
          </a:xfrm>
          <a:prstGeom prst="rect">
            <a:avLst/>
          </a:prstGeom>
        </p:spPr>
      </p:pic>
      <p:sp>
        <p:nvSpPr>
          <p:cNvPr id="22" name="TextBox 21"/>
          <p:cNvSpPr txBox="1"/>
          <p:nvPr/>
        </p:nvSpPr>
        <p:spPr>
          <a:xfrm>
            <a:off x="3654886" y="3261691"/>
            <a:ext cx="10978225" cy="3901068"/>
          </a:xfrm>
          <a:prstGeom prst="rect">
            <a:avLst/>
          </a:prstGeom>
          <a:noFill/>
        </p:spPr>
        <p:txBody>
          <a:bodyPr wrap="square" rtlCol="0">
            <a:spAutoFit/>
          </a:bodyPr>
          <a:lstStyle/>
          <a:p>
            <a:pPr algn="ctr">
              <a:lnSpc>
                <a:spcPct val="150000"/>
              </a:lnSpc>
            </a:pPr>
            <a:r>
              <a:rPr lang="fr-FR" sz="5500" b="1" smtClean="0">
                <a:solidFill>
                  <a:schemeClr val="tx2"/>
                </a:solidFill>
                <a:latin typeface="Arial" panose="020B0604020202020204" pitchFamily="34" charset="0"/>
                <a:cs typeface="Arial" panose="020B0604020202020204" pitchFamily="34" charset="0"/>
              </a:rPr>
              <a:t>4. </a:t>
            </a:r>
            <a:r>
              <a:rPr lang="en-US" sz="5500" b="1" smtClean="0">
                <a:solidFill>
                  <a:schemeClr val="tx2"/>
                </a:solidFill>
                <a:latin typeface="Arial" panose="020B0604020202020204" pitchFamily="34" charset="0"/>
                <a:cs typeface="Arial" panose="020B0604020202020204" pitchFamily="34" charset="0"/>
              </a:rPr>
              <a:t>Trách nhiệm của học sinh trong việc bảo </a:t>
            </a:r>
            <a:r>
              <a:rPr lang="en-US" sz="5500" b="1">
                <a:solidFill>
                  <a:schemeClr val="tx2"/>
                </a:solidFill>
                <a:latin typeface="Arial" panose="020B0604020202020204" pitchFamily="34" charset="0"/>
                <a:cs typeface="Arial" panose="020B0604020202020204" pitchFamily="34" charset="0"/>
              </a:rPr>
              <a:t>vệ  </a:t>
            </a:r>
            <a:r>
              <a:rPr lang="en-US" sz="5500" b="1" smtClean="0">
                <a:solidFill>
                  <a:schemeClr val="tx2"/>
                </a:solidFill>
                <a:latin typeface="Arial" panose="020B0604020202020204" pitchFamily="34" charset="0"/>
                <a:cs typeface="Arial" panose="020B0604020202020204" pitchFamily="34" charset="0"/>
              </a:rPr>
              <a:t>môi trường và </a:t>
            </a:r>
            <a:r>
              <a:rPr lang="en-US" sz="5500" b="1">
                <a:solidFill>
                  <a:schemeClr val="tx2"/>
                </a:solidFill>
                <a:latin typeface="Arial" panose="020B0604020202020204" pitchFamily="34" charset="0"/>
                <a:cs typeface="Arial" panose="020B0604020202020204" pitchFamily="34" charset="0"/>
              </a:rPr>
              <a:t>tài nguyên </a:t>
            </a:r>
            <a:r>
              <a:rPr lang="en-US" sz="5500" b="1" smtClean="0">
                <a:solidFill>
                  <a:schemeClr val="tx2"/>
                </a:solidFill>
                <a:latin typeface="Arial" panose="020B0604020202020204" pitchFamily="34" charset="0"/>
                <a:cs typeface="Arial" panose="020B0604020202020204" pitchFamily="34" charset="0"/>
              </a:rPr>
              <a:t>thiên </a:t>
            </a:r>
            <a:r>
              <a:rPr lang="en-US" sz="5500" b="1">
                <a:solidFill>
                  <a:schemeClr val="tx2"/>
                </a:solidFill>
                <a:latin typeface="Arial" panose="020B0604020202020204" pitchFamily="34" charset="0"/>
                <a:cs typeface="Arial" panose="020B0604020202020204" pitchFamily="34" charset="0"/>
              </a:rPr>
              <a:t>nhiên</a:t>
            </a:r>
            <a:endParaRPr lang="en-US" sz="55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23808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7" name="Group 2"/>
          <p:cNvGrpSpPr/>
          <p:nvPr/>
        </p:nvGrpSpPr>
        <p:grpSpPr>
          <a:xfrm>
            <a:off x="-1143000" y="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pic>
        <p:nvPicPr>
          <p:cNvPr id="20" name="Picture 1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459200" y="576730"/>
            <a:ext cx="2834475" cy="1140876"/>
          </a:xfrm>
          <a:prstGeom prst="rect">
            <a:avLst/>
          </a:prstGeom>
        </p:spPr>
      </p:pic>
      <p:pic>
        <p:nvPicPr>
          <p:cNvPr id="22"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009736" flipH="1">
            <a:off x="303826" y="271921"/>
            <a:ext cx="1465876" cy="1596499"/>
          </a:xfrm>
          <a:prstGeom prst="rect">
            <a:avLst/>
          </a:prstGeom>
        </p:spPr>
      </p:pic>
      <p:sp>
        <p:nvSpPr>
          <p:cNvPr id="3" name="Rectangle 2"/>
          <p:cNvSpPr/>
          <p:nvPr/>
        </p:nvSpPr>
        <p:spPr>
          <a:xfrm>
            <a:off x="1714500" y="463540"/>
            <a:ext cx="14859000" cy="1708160"/>
          </a:xfrm>
          <a:prstGeom prst="rect">
            <a:avLst/>
          </a:prstGeom>
        </p:spPr>
        <p:txBody>
          <a:bodyPr wrap="square">
            <a:spAutoFit/>
          </a:bodyPr>
          <a:lstStyle/>
          <a:p>
            <a:pPr algn="ctr">
              <a:lnSpc>
                <a:spcPct val="150000"/>
              </a:lnSpc>
              <a:spcBef>
                <a:spcPts val="100"/>
              </a:spcBef>
              <a:spcAft>
                <a:spcPts val="100"/>
              </a:spcAft>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Quan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sát 3 bức tranh trong SHS tr.31 và trả lời câu hỏi: </a:t>
            </a:r>
            <a:r>
              <a:rPr lang="en-US" sz="3500" i="1">
                <a:solidFill>
                  <a:srgbClr val="000000"/>
                </a:solidFill>
                <a:latin typeface="Arial" panose="020B0604020202020204" pitchFamily="34" charset="0"/>
                <a:ea typeface="Times New Roman" panose="02020603050405020304" pitchFamily="18" charset="0"/>
                <a:cs typeface="Arial" panose="020B0604020202020204" pitchFamily="34" charset="0"/>
              </a:rPr>
              <a:t>Các bạn trong tranh đã làm gì để bảo vệ môi trường và tài nguyên thiên nhiên?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1"/>
          <a:stretch>
            <a:fillRect/>
          </a:stretch>
        </p:blipFill>
        <p:spPr>
          <a:xfrm>
            <a:off x="3267231" y="2633662"/>
            <a:ext cx="11753537" cy="3271838"/>
          </a:xfrm>
          <a:prstGeom prst="rect">
            <a:avLst/>
          </a:prstGeom>
          <a:effectLst>
            <a:outerShdw blurRad="50800" dist="38100" dir="2700000" algn="tl" rotWithShape="0">
              <a:prstClr val="black">
                <a:alpha val="40000"/>
              </a:prstClr>
            </a:outerShdw>
          </a:effectLst>
        </p:spPr>
      </p:pic>
      <p:sp>
        <p:nvSpPr>
          <p:cNvPr id="6" name="Rectangle 5"/>
          <p:cNvSpPr/>
          <p:nvPr/>
        </p:nvSpPr>
        <p:spPr>
          <a:xfrm>
            <a:off x="417364" y="6557884"/>
            <a:ext cx="5143500" cy="3323987"/>
          </a:xfrm>
          <a:prstGeom prst="rect">
            <a:avLst/>
          </a:prstGeom>
        </p:spPr>
        <p:txBody>
          <a:bodyPr wrap="square">
            <a:spAutoFit/>
          </a:bodyPr>
          <a:lstStyle/>
          <a:p>
            <a:pPr algn="just">
              <a:lnSpc>
                <a:spcPct val="150000"/>
              </a:lnSpc>
              <a:spcBef>
                <a:spcPts val="100"/>
              </a:spcBef>
              <a:spcAft>
                <a:spcPts val="100"/>
              </a:spcAft>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Quét vôi</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bóc bỏ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quảng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cáo trên tường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rào.</a:t>
            </a:r>
          </a:p>
          <a:p>
            <a:pPr algn="just">
              <a:lnSpc>
                <a:spcPct val="150000"/>
              </a:lnSpc>
              <a:spcBef>
                <a:spcPts val="100"/>
              </a:spcBef>
              <a:spcAft>
                <a:spcPts val="100"/>
              </a:spcAft>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L</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àm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sạch cảnh quan, môi trường.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6098342" y="6557884"/>
            <a:ext cx="5805566" cy="3323987"/>
          </a:xfrm>
          <a:prstGeom prst="rect">
            <a:avLst/>
          </a:prstGeom>
        </p:spPr>
        <p:txBody>
          <a:bodyPr wrap="square">
            <a:spAutoFit/>
          </a:bodyPr>
          <a:lstStyle/>
          <a:p>
            <a:pPr algn="just">
              <a:lnSpc>
                <a:spcPct val="150000"/>
              </a:lnSpc>
            </a:pPr>
            <a:r>
              <a:rPr lang="en-US" sz="3500" smtClean="0">
                <a:latin typeface="Arial" panose="020B0604020202020204" pitchFamily="34" charset="0"/>
                <a:cs typeface="Arial" panose="020B0604020202020204" pitchFamily="34" charset="0"/>
              </a:rPr>
              <a:t>Tố cáo </a:t>
            </a:r>
            <a:r>
              <a:rPr lang="en-US" sz="3500">
                <a:latin typeface="Arial" panose="020B0604020202020204" pitchFamily="34" charset="0"/>
                <a:cs typeface="Arial" panose="020B0604020202020204" pitchFamily="34" charset="0"/>
              </a:rPr>
              <a:t>hành vi vi phạm </a:t>
            </a:r>
            <a:r>
              <a:rPr lang="en-US" sz="3500" smtClean="0">
                <a:latin typeface="Arial" panose="020B0604020202020204" pitchFamily="34" charset="0"/>
                <a:cs typeface="Arial" panose="020B0604020202020204" pitchFamily="34" charset="0"/>
              </a:rPr>
              <a:t>luật bảo </a:t>
            </a:r>
            <a:r>
              <a:rPr lang="en-US" sz="3500">
                <a:latin typeface="Arial" panose="020B0604020202020204" pitchFamily="34" charset="0"/>
                <a:cs typeface="Arial" panose="020B0604020202020204" pitchFamily="34" charset="0"/>
              </a:rPr>
              <a:t>vệ môi trường và tài nguyên rừng với cơ quan nhà nước có thẩm quyền.</a:t>
            </a:r>
          </a:p>
        </p:txBody>
      </p:sp>
      <p:sp>
        <p:nvSpPr>
          <p:cNvPr id="8" name="Rectangle 7"/>
          <p:cNvSpPr/>
          <p:nvPr/>
        </p:nvSpPr>
        <p:spPr>
          <a:xfrm>
            <a:off x="12495064" y="6557885"/>
            <a:ext cx="5286375" cy="3323987"/>
          </a:xfrm>
          <a:prstGeom prst="rect">
            <a:avLst/>
          </a:prstGeom>
        </p:spPr>
        <p:txBody>
          <a:bodyPr wrap="square">
            <a:spAutoFit/>
          </a:bodyPr>
          <a:lstStyle/>
          <a:p>
            <a:pPr algn="just">
              <a:lnSpc>
                <a:spcPct val="150000"/>
              </a:lnSpc>
              <a:spcBef>
                <a:spcPts val="100"/>
              </a:spcBef>
              <a:spcAft>
                <a:spcPts val="100"/>
              </a:spcAft>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Tham gia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hoạt động vẽ tranh tuyên truyền, cổ động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bảo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vệ môi trường và tài nguyên thiên nhiên.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20113257">
            <a:off x="1728771" y="5090129"/>
            <a:ext cx="1395678" cy="913535"/>
          </a:xfrm>
          <a:prstGeom prst="rect">
            <a:avLst/>
          </a:prstGeom>
        </p:spPr>
      </p:pic>
      <p:pic>
        <p:nvPicPr>
          <p:cNvPr id="25"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11797369" flipV="1">
            <a:off x="15260929" y="5012696"/>
            <a:ext cx="1368838" cy="895967"/>
          </a:xfrm>
          <a:prstGeom prst="rect">
            <a:avLst/>
          </a:prstGeom>
        </p:spPr>
      </p:pic>
      <p:pic>
        <p:nvPicPr>
          <p:cNvPr id="26" name="Picture 4"/>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07135">
            <a:off x="8521544" y="5810385"/>
            <a:ext cx="1010863" cy="409399"/>
          </a:xfrm>
          <a:prstGeom prst="rect">
            <a:avLst/>
          </a:prstGeom>
        </p:spPr>
      </p:pic>
    </p:spTree>
    <p:extLst>
      <p:ext uri="{BB962C8B-B14F-4D97-AF65-F5344CB8AC3E}">
        <p14:creationId xmlns:p14="http://schemas.microsoft.com/office/powerpoint/2010/main" val="332724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3"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524000" y="11430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34" name="Group 2"/>
          <p:cNvGrpSpPr/>
          <p:nvPr/>
        </p:nvGrpSpPr>
        <p:grpSpPr>
          <a:xfrm>
            <a:off x="538837" y="474381"/>
            <a:ext cx="17210326" cy="9338237"/>
            <a:chOff x="0" y="0"/>
            <a:chExt cx="5821765" cy="3158860"/>
          </a:xfrm>
          <a:solidFill>
            <a:schemeClr val="bg1"/>
          </a:solidFill>
        </p:grpSpPr>
        <p:sp>
          <p:nvSpPr>
            <p:cNvPr id="3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17" name="Group 16"/>
          <p:cNvGrpSpPr/>
          <p:nvPr/>
        </p:nvGrpSpPr>
        <p:grpSpPr>
          <a:xfrm>
            <a:off x="5638798" y="952500"/>
            <a:ext cx="7010400" cy="1219200"/>
            <a:chOff x="5638798" y="983342"/>
            <a:chExt cx="7010400" cy="1219200"/>
          </a:xfrm>
        </p:grpSpPr>
        <p:sp>
          <p:nvSpPr>
            <p:cNvPr id="18" name="TextBox 17">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19"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grpSp>
        <p:nvGrpSpPr>
          <p:cNvPr id="3" name="Group 2"/>
          <p:cNvGrpSpPr/>
          <p:nvPr/>
        </p:nvGrpSpPr>
        <p:grpSpPr>
          <a:xfrm>
            <a:off x="1188109" y="2903177"/>
            <a:ext cx="4862782" cy="6050323"/>
            <a:chOff x="1188109" y="2903177"/>
            <a:chExt cx="4862782" cy="6050323"/>
          </a:xfrm>
        </p:grpSpPr>
        <p:sp>
          <p:nvSpPr>
            <p:cNvPr id="20" name="Rounded Rectangle 19"/>
            <p:cNvSpPr/>
            <p:nvPr/>
          </p:nvSpPr>
          <p:spPr>
            <a:xfrm>
              <a:off x="1188109" y="3390900"/>
              <a:ext cx="4862782" cy="556260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Chấp hành chính sách và pháp luật về bảo vệ tài nguyên và môi trường.</a:t>
              </a:r>
            </a:p>
          </p:txBody>
        </p:sp>
        <p:pic>
          <p:nvPicPr>
            <p:cNvPr id="23" name="Picture 22"/>
            <p:cNvPicPr>
              <a:picLocks noChangeAspect="1"/>
            </p:cNvPicPr>
            <p:nvPr/>
          </p:nvPicPr>
          <p:blipFill>
            <a:blip r:embed="rId4"/>
            <a:stretch>
              <a:fillRect/>
            </a:stretch>
          </p:blipFill>
          <p:spPr>
            <a:xfrm>
              <a:off x="3110440" y="2903177"/>
              <a:ext cx="1018120" cy="975445"/>
            </a:xfrm>
            <a:prstGeom prst="rect">
              <a:avLst/>
            </a:prstGeom>
          </p:spPr>
        </p:pic>
      </p:grpSp>
      <p:grpSp>
        <p:nvGrpSpPr>
          <p:cNvPr id="4" name="Group 3"/>
          <p:cNvGrpSpPr/>
          <p:nvPr/>
        </p:nvGrpSpPr>
        <p:grpSpPr>
          <a:xfrm>
            <a:off x="6712607" y="2903176"/>
            <a:ext cx="4862782" cy="6050324"/>
            <a:chOff x="6712607" y="2903176"/>
            <a:chExt cx="4862782" cy="6050324"/>
          </a:xfrm>
        </p:grpSpPr>
        <p:sp>
          <p:nvSpPr>
            <p:cNvPr id="21" name="Rounded Rectangle 20"/>
            <p:cNvSpPr/>
            <p:nvPr/>
          </p:nvSpPr>
          <p:spPr>
            <a:xfrm>
              <a:off x="6712607" y="3390900"/>
              <a:ext cx="4862782" cy="556260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Tích </a:t>
              </a:r>
              <a:r>
                <a:rPr lang="en-US" sz="3500" smtClean="0">
                  <a:solidFill>
                    <a:schemeClr val="tx1"/>
                  </a:solidFill>
                  <a:latin typeface="Arial" panose="020B0604020202020204" pitchFamily="34" charset="0"/>
                  <a:cs typeface="Arial" panose="020B0604020202020204" pitchFamily="34" charset="0"/>
                </a:rPr>
                <a:t>cực </a:t>
              </a:r>
              <a:r>
                <a:rPr lang="en-US" sz="3500">
                  <a:solidFill>
                    <a:schemeClr val="tx1"/>
                  </a:solidFill>
                  <a:latin typeface="Arial" panose="020B0604020202020204" pitchFamily="34" charset="0"/>
                  <a:cs typeface="Arial" panose="020B0604020202020204" pitchFamily="34" charset="0"/>
                </a:rPr>
                <a:t>tham gia vào các hoạt động bảo vệ tài nguyên, môi trường ở địa phương.</a:t>
              </a:r>
            </a:p>
          </p:txBody>
        </p:sp>
        <p:pic>
          <p:nvPicPr>
            <p:cNvPr id="24" name="Picture 23"/>
            <p:cNvPicPr>
              <a:picLocks noChangeAspect="1"/>
            </p:cNvPicPr>
            <p:nvPr/>
          </p:nvPicPr>
          <p:blipFill>
            <a:blip r:embed="rId4"/>
            <a:stretch>
              <a:fillRect/>
            </a:stretch>
          </p:blipFill>
          <p:spPr>
            <a:xfrm>
              <a:off x="8634938" y="2903176"/>
              <a:ext cx="1018120" cy="975445"/>
            </a:xfrm>
            <a:prstGeom prst="rect">
              <a:avLst/>
            </a:prstGeom>
          </p:spPr>
        </p:pic>
      </p:grpSp>
      <p:grpSp>
        <p:nvGrpSpPr>
          <p:cNvPr id="5" name="Group 4"/>
          <p:cNvGrpSpPr/>
          <p:nvPr/>
        </p:nvGrpSpPr>
        <p:grpSpPr>
          <a:xfrm>
            <a:off x="12237105" y="2903176"/>
            <a:ext cx="4862782" cy="6050324"/>
            <a:chOff x="12237105" y="2903176"/>
            <a:chExt cx="4862782" cy="6050324"/>
          </a:xfrm>
        </p:grpSpPr>
        <p:sp>
          <p:nvSpPr>
            <p:cNvPr id="22" name="Rounded Rectangle 21"/>
            <p:cNvSpPr/>
            <p:nvPr/>
          </p:nvSpPr>
          <p:spPr>
            <a:xfrm>
              <a:off x="12237105" y="3390900"/>
              <a:ext cx="4862782" cy="556260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Vận động mọi người cùng thực hiện, </a:t>
              </a:r>
              <a:r>
                <a:rPr lang="en-US" sz="3500" smtClean="0">
                  <a:solidFill>
                    <a:schemeClr val="tx1"/>
                  </a:solidFill>
                  <a:latin typeface="Arial" panose="020B0604020202020204" pitchFamily="34" charset="0"/>
                  <a:cs typeface="Arial" panose="020B0604020202020204" pitchFamily="34" charset="0"/>
                </a:rPr>
                <a:t>chống </a:t>
              </a:r>
              <a:r>
                <a:rPr lang="en-US" sz="3500">
                  <a:solidFill>
                    <a:schemeClr val="tx1"/>
                  </a:solidFill>
                  <a:latin typeface="Arial" panose="020B0604020202020204" pitchFamily="34" charset="0"/>
                  <a:cs typeface="Arial" panose="020B0604020202020204" pitchFamily="34" charset="0"/>
                </a:rPr>
                <a:t>các hành vi vi phạm pháp luật về tài nguyên và bảo vệ môi trường.</a:t>
              </a:r>
            </a:p>
          </p:txBody>
        </p:sp>
        <p:pic>
          <p:nvPicPr>
            <p:cNvPr id="25" name="Picture 24"/>
            <p:cNvPicPr>
              <a:picLocks noChangeAspect="1"/>
            </p:cNvPicPr>
            <p:nvPr/>
          </p:nvPicPr>
          <p:blipFill>
            <a:blip r:embed="rId4"/>
            <a:stretch>
              <a:fillRect/>
            </a:stretch>
          </p:blipFill>
          <p:spPr>
            <a:xfrm>
              <a:off x="14163146" y="2903176"/>
              <a:ext cx="1018120" cy="975445"/>
            </a:xfrm>
            <a:prstGeom prst="rect">
              <a:avLst/>
            </a:prstGeom>
          </p:spPr>
        </p:pic>
      </p:grpSp>
      <p:pic>
        <p:nvPicPr>
          <p:cNvPr id="28"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6306" y="1184811"/>
            <a:ext cx="4071481" cy="641258"/>
          </a:xfrm>
          <a:prstGeom prst="rect">
            <a:avLst/>
          </a:prstGeom>
        </p:spPr>
      </p:pic>
      <p:pic>
        <p:nvPicPr>
          <p:cNvPr id="29"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56"/>
              </a:ext>
            </a:extLst>
          </a:blip>
          <a:srcRect/>
          <a:stretch>
            <a:fillRect/>
          </a:stretch>
        </p:blipFill>
        <p:spPr>
          <a:xfrm flipH="1">
            <a:off x="15657438" y="7429499"/>
            <a:ext cx="3098127" cy="3206341"/>
          </a:xfrm>
          <a:prstGeom prst="rect">
            <a:avLst/>
          </a:prstGeom>
        </p:spPr>
      </p:pic>
    </p:spTree>
    <p:extLst>
      <p:ext uri="{BB962C8B-B14F-4D97-AF65-F5344CB8AC3E}">
        <p14:creationId xmlns:p14="http://schemas.microsoft.com/office/powerpoint/2010/main" val="3705712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500"/>
                                        <p:tgtEl>
                                          <p:spTgt spid="4"/>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248203" y="-1735508"/>
            <a:ext cx="5975840" cy="1372871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6299032" y="-1628734"/>
            <a:ext cx="5689937" cy="13544468"/>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47266" y="6540301"/>
            <a:ext cx="3975926" cy="4114800"/>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61599" y="1266937"/>
            <a:ext cx="1688988" cy="1747983"/>
          </a:xfrm>
          <a:prstGeom prst="rect">
            <a:avLst/>
          </a:prstGeom>
        </p:spPr>
      </p:pic>
      <p:pic>
        <p:nvPicPr>
          <p:cNvPr id="16" name="Picture 16"/>
          <p:cNvPicPr>
            <a:picLocks noChangeAspect="1"/>
          </p:cNvPicPr>
          <p:nvPr/>
        </p:nvPicPr>
        <p:blipFill>
          <a:blip r:embed="rId14"/>
          <a:srcRect/>
          <a:stretch>
            <a:fillRect/>
          </a:stretch>
        </p:blipFill>
        <p:spPr>
          <a:xfrm rot="896793">
            <a:off x="1592998" y="6801190"/>
            <a:ext cx="1524494" cy="1926690"/>
          </a:xfrm>
          <a:prstGeom prst="rect">
            <a:avLst/>
          </a:prstGeom>
        </p:spPr>
      </p:pic>
      <p:pic>
        <p:nvPicPr>
          <p:cNvPr id="17" name="Picture 17"/>
          <p:cNvPicPr>
            <a:picLocks noChangeAspect="1"/>
          </p:cNvPicPr>
          <p:nvPr/>
        </p:nvPicPr>
        <p:blipFill>
          <a:blip r:embed="rId15"/>
          <a:srcRect/>
          <a:stretch>
            <a:fillRect/>
          </a:stretch>
        </p:blipFill>
        <p:spPr>
          <a:xfrm rot="-906556">
            <a:off x="15085374" y="1544221"/>
            <a:ext cx="1600221" cy="1744110"/>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407307" y="402142"/>
            <a:ext cx="1833877" cy="1407084"/>
          </a:xfrm>
          <a:prstGeom prst="rect">
            <a:avLst/>
          </a:prstGeom>
        </p:spPr>
      </p:pic>
      <p:pic>
        <p:nvPicPr>
          <p:cNvPr id="19" name="Picture 19"/>
          <p:cNvPicPr>
            <a:picLocks noChangeAspect="1"/>
          </p:cNvPicPr>
          <p:nvPr/>
        </p:nvPicPr>
        <p:blipFill>
          <a:blip r:embed="rId18"/>
          <a:srcRect/>
          <a:stretch>
            <a:fillRect/>
          </a:stretch>
        </p:blipFill>
        <p:spPr>
          <a:xfrm>
            <a:off x="15117196" y="6362700"/>
            <a:ext cx="2877430" cy="3894999"/>
          </a:xfrm>
          <a:prstGeom prst="rect">
            <a:avLst/>
          </a:prstGeom>
        </p:spPr>
      </p:pic>
      <p:sp>
        <p:nvSpPr>
          <p:cNvPr id="20" name="TextBox 20"/>
          <p:cNvSpPr txBox="1"/>
          <p:nvPr/>
        </p:nvSpPr>
        <p:spPr>
          <a:xfrm>
            <a:off x="2896436" y="2705106"/>
            <a:ext cx="12679373" cy="4847481"/>
          </a:xfrm>
          <a:prstGeom prst="rect">
            <a:avLst/>
          </a:prstGeom>
        </p:spPr>
        <p:txBody>
          <a:bodyPr wrap="square" lIns="0" tIns="0" rIns="0" bIns="0" rtlCol="0" anchor="ctr">
            <a:spAutoFit/>
          </a:bodyPr>
          <a:lstStyle/>
          <a:p>
            <a:pPr algn="ctr">
              <a:lnSpc>
                <a:spcPct val="150000"/>
              </a:lnSpc>
            </a:pPr>
            <a:r>
              <a:rPr lang="en-US" sz="7000" b="1" smtClean="0">
                <a:solidFill>
                  <a:srgbClr val="276493"/>
                </a:solidFill>
                <a:latin typeface="Arial" panose="020B0604020202020204" pitchFamily="34" charset="0"/>
                <a:cs typeface="Arial" panose="020B0604020202020204" pitchFamily="34" charset="0"/>
              </a:rPr>
              <a:t>BÀI 5. </a:t>
            </a:r>
          </a:p>
          <a:p>
            <a:pPr algn="ctr">
              <a:lnSpc>
                <a:spcPct val="150000"/>
              </a:lnSpc>
            </a:pPr>
            <a:r>
              <a:rPr lang="en-US" sz="7000" b="1" smtClean="0">
                <a:solidFill>
                  <a:srgbClr val="276493"/>
                </a:solidFill>
                <a:latin typeface="Arial" panose="020B0604020202020204" pitchFamily="34" charset="0"/>
                <a:cs typeface="Arial" panose="020B0604020202020204" pitchFamily="34" charset="0"/>
              </a:rPr>
              <a:t>BẢO VỆ MÔI TRƯỜNG VÀ TÀI NGUYÊN THIÊN NHIÊN</a:t>
            </a:r>
            <a:endParaRPr lang="en-US" sz="7000" b="1" dirty="0">
              <a:solidFill>
                <a:srgbClr val="276493"/>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7" name="Group 2"/>
          <p:cNvGrpSpPr/>
          <p:nvPr/>
        </p:nvGrpSpPr>
        <p:grpSpPr>
          <a:xfrm>
            <a:off x="-1143000" y="0"/>
            <a:ext cx="20574000" cy="10287000"/>
            <a:chOff x="0" y="0"/>
            <a:chExt cx="27432000" cy="1371600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1"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2"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9" name="Group 18">
            <a:extLst>
              <a:ext uri="{FF2B5EF4-FFF2-40B4-BE49-F238E27FC236}">
                <a16:creationId xmlns:a16="http://schemas.microsoft.com/office/drawing/2014/main" id="{B9DB365E-A8F7-7EF2-90AA-5AEA642DA24E}"/>
              </a:ext>
            </a:extLst>
          </p:cNvPr>
          <p:cNvGrpSpPr/>
          <p:nvPr/>
        </p:nvGrpSpPr>
        <p:grpSpPr>
          <a:xfrm>
            <a:off x="2657598" y="1686920"/>
            <a:ext cx="12735350" cy="6987723"/>
            <a:chOff x="2726108" y="2278451"/>
            <a:chExt cx="12735350" cy="6987723"/>
          </a:xfrm>
        </p:grpSpPr>
        <p:grpSp>
          <p:nvGrpSpPr>
            <p:cNvPr id="20" name="Group 2"/>
            <p:cNvGrpSpPr/>
            <p:nvPr/>
          </p:nvGrpSpPr>
          <p:grpSpPr>
            <a:xfrm>
              <a:off x="2726108" y="2729875"/>
              <a:ext cx="12735350" cy="6536299"/>
              <a:chOff x="0" y="0"/>
              <a:chExt cx="6806020" cy="3268266"/>
            </a:xfrm>
          </p:grpSpPr>
          <p:sp>
            <p:nvSpPr>
              <p:cNvPr id="24" name="Freeform 3"/>
              <p:cNvSpPr/>
              <p:nvPr/>
            </p:nvSpPr>
            <p:spPr>
              <a:xfrm>
                <a:off x="0" y="-3810"/>
                <a:ext cx="6809830" cy="3273346"/>
              </a:xfrm>
              <a:custGeom>
                <a:avLst/>
                <a:gdLst/>
                <a:ahLst/>
                <a:cxnLst/>
                <a:rect l="l" t="t" r="r" b="b"/>
                <a:pathLst>
                  <a:path w="6809830" h="3273346">
                    <a:moveTo>
                      <a:pt x="6797130" y="38100"/>
                    </a:moveTo>
                    <a:cubicBezTo>
                      <a:pt x="6795860" y="34290"/>
                      <a:pt x="6795860" y="30480"/>
                      <a:pt x="6795860" y="25400"/>
                    </a:cubicBezTo>
                    <a:cubicBezTo>
                      <a:pt x="6795860" y="11430"/>
                      <a:pt x="6792051" y="6350"/>
                      <a:pt x="6778080" y="5080"/>
                    </a:cubicBezTo>
                    <a:cubicBezTo>
                      <a:pt x="6710631" y="3810"/>
                      <a:pt x="6579657" y="0"/>
                      <a:pt x="6454141" y="5080"/>
                    </a:cubicBezTo>
                    <a:cubicBezTo>
                      <a:pt x="6219480" y="12700"/>
                      <a:pt x="5990275" y="13970"/>
                      <a:pt x="5755614" y="13970"/>
                    </a:cubicBezTo>
                    <a:cubicBezTo>
                      <a:pt x="5400894" y="13970"/>
                      <a:pt x="5051630" y="10160"/>
                      <a:pt x="4696910" y="8890"/>
                    </a:cubicBezTo>
                    <a:cubicBezTo>
                      <a:pt x="4522278" y="7620"/>
                      <a:pt x="4353104" y="7620"/>
                      <a:pt x="4178472" y="8890"/>
                    </a:cubicBezTo>
                    <a:cubicBezTo>
                      <a:pt x="3987469" y="8890"/>
                      <a:pt x="3801923" y="11430"/>
                      <a:pt x="3610919" y="12700"/>
                    </a:cubicBezTo>
                    <a:cubicBezTo>
                      <a:pt x="3469031" y="13970"/>
                      <a:pt x="3332600" y="12700"/>
                      <a:pt x="3190712" y="16510"/>
                    </a:cubicBezTo>
                    <a:cubicBezTo>
                      <a:pt x="3048823" y="20320"/>
                      <a:pt x="2432155" y="20320"/>
                      <a:pt x="2290267" y="19050"/>
                    </a:cubicBezTo>
                    <a:cubicBezTo>
                      <a:pt x="2202951" y="17780"/>
                      <a:pt x="1919175" y="21590"/>
                      <a:pt x="1831859" y="21590"/>
                    </a:cubicBezTo>
                    <a:cubicBezTo>
                      <a:pt x="1717257" y="21590"/>
                      <a:pt x="1597198" y="22860"/>
                      <a:pt x="1482596" y="21590"/>
                    </a:cubicBezTo>
                    <a:cubicBezTo>
                      <a:pt x="1346165" y="20320"/>
                      <a:pt x="1209734" y="19050"/>
                      <a:pt x="1073303" y="25400"/>
                    </a:cubicBezTo>
                    <a:cubicBezTo>
                      <a:pt x="936872" y="31750"/>
                      <a:pt x="800441" y="31750"/>
                      <a:pt x="664010" y="29210"/>
                    </a:cubicBezTo>
                    <a:cubicBezTo>
                      <a:pt x="522121" y="26670"/>
                      <a:pt x="385690" y="25400"/>
                      <a:pt x="243802" y="24130"/>
                    </a:cubicBezTo>
                    <a:cubicBezTo>
                      <a:pt x="156486" y="21590"/>
                      <a:pt x="63713" y="20320"/>
                      <a:pt x="39370" y="20320"/>
                    </a:cubicBezTo>
                    <a:cubicBezTo>
                      <a:pt x="26670" y="19050"/>
                      <a:pt x="13970" y="17780"/>
                      <a:pt x="0" y="16510"/>
                    </a:cubicBezTo>
                    <a:cubicBezTo>
                      <a:pt x="0" y="24130"/>
                      <a:pt x="0" y="29210"/>
                      <a:pt x="0" y="33020"/>
                    </a:cubicBezTo>
                    <a:cubicBezTo>
                      <a:pt x="7620" y="119892"/>
                      <a:pt x="3810" y="274424"/>
                      <a:pt x="2540" y="396022"/>
                    </a:cubicBezTo>
                    <a:cubicBezTo>
                      <a:pt x="1270" y="482155"/>
                      <a:pt x="2540" y="565754"/>
                      <a:pt x="2540" y="651886"/>
                    </a:cubicBezTo>
                    <a:cubicBezTo>
                      <a:pt x="3810" y="730419"/>
                      <a:pt x="5080" y="808951"/>
                      <a:pt x="6350" y="887483"/>
                    </a:cubicBezTo>
                    <a:cubicBezTo>
                      <a:pt x="7620" y="963482"/>
                      <a:pt x="6350" y="1039482"/>
                      <a:pt x="7620" y="1115481"/>
                    </a:cubicBezTo>
                    <a:cubicBezTo>
                      <a:pt x="8890" y="1232013"/>
                      <a:pt x="10160" y="1348545"/>
                      <a:pt x="11430" y="1465077"/>
                    </a:cubicBezTo>
                    <a:cubicBezTo>
                      <a:pt x="11430" y="1508143"/>
                      <a:pt x="11430" y="3175057"/>
                      <a:pt x="11430" y="3218123"/>
                    </a:cubicBezTo>
                    <a:cubicBezTo>
                      <a:pt x="11430" y="3237786"/>
                      <a:pt x="15240" y="3241596"/>
                      <a:pt x="31750" y="3245406"/>
                    </a:cubicBezTo>
                    <a:cubicBezTo>
                      <a:pt x="43180" y="3247946"/>
                      <a:pt x="54610" y="3250486"/>
                      <a:pt x="85542" y="3251756"/>
                    </a:cubicBezTo>
                    <a:cubicBezTo>
                      <a:pt x="309289" y="3253026"/>
                      <a:pt x="533036" y="3254296"/>
                      <a:pt x="756783" y="3254296"/>
                    </a:cubicBezTo>
                    <a:cubicBezTo>
                      <a:pt x="805898" y="3254296"/>
                      <a:pt x="855013" y="3254296"/>
                      <a:pt x="904128" y="3254296"/>
                    </a:cubicBezTo>
                    <a:cubicBezTo>
                      <a:pt x="1062388" y="3255566"/>
                      <a:pt x="1215191" y="3259376"/>
                      <a:pt x="1373451" y="3256836"/>
                    </a:cubicBezTo>
                    <a:cubicBezTo>
                      <a:pt x="1542626" y="3254296"/>
                      <a:pt x="1717257" y="3255566"/>
                      <a:pt x="1886432" y="3256836"/>
                    </a:cubicBezTo>
                    <a:cubicBezTo>
                      <a:pt x="2088349" y="3258106"/>
                      <a:pt x="2966965" y="3258106"/>
                      <a:pt x="3168883" y="3258106"/>
                    </a:cubicBezTo>
                    <a:cubicBezTo>
                      <a:pt x="3338057" y="3259376"/>
                      <a:pt x="3507232" y="3258106"/>
                      <a:pt x="3676406" y="3259376"/>
                    </a:cubicBezTo>
                    <a:cubicBezTo>
                      <a:pt x="3801923" y="3259376"/>
                      <a:pt x="3927439" y="3261916"/>
                      <a:pt x="4052956" y="3260646"/>
                    </a:cubicBezTo>
                    <a:cubicBezTo>
                      <a:pt x="4314903" y="3260646"/>
                      <a:pt x="4576851" y="3258106"/>
                      <a:pt x="4838798" y="3259376"/>
                    </a:cubicBezTo>
                    <a:cubicBezTo>
                      <a:pt x="5237177" y="3260646"/>
                      <a:pt x="5635555" y="3264456"/>
                      <a:pt x="6033934" y="3266996"/>
                    </a:cubicBezTo>
                    <a:cubicBezTo>
                      <a:pt x="6164907" y="3268266"/>
                      <a:pt x="6295881" y="3266996"/>
                      <a:pt x="6426855" y="3265726"/>
                    </a:cubicBezTo>
                    <a:cubicBezTo>
                      <a:pt x="6541457" y="3264456"/>
                      <a:pt x="6656059" y="3264456"/>
                      <a:pt x="6761570" y="3270806"/>
                    </a:cubicBezTo>
                    <a:cubicBezTo>
                      <a:pt x="6774270" y="3273346"/>
                      <a:pt x="6783160" y="3266996"/>
                      <a:pt x="6784431" y="3253026"/>
                    </a:cubicBezTo>
                    <a:cubicBezTo>
                      <a:pt x="6785701" y="3237786"/>
                      <a:pt x="6786970" y="3222546"/>
                      <a:pt x="6786970" y="3190257"/>
                    </a:cubicBezTo>
                    <a:cubicBezTo>
                      <a:pt x="6789510" y="3104124"/>
                      <a:pt x="6792051" y="1394144"/>
                      <a:pt x="6794591" y="1308012"/>
                    </a:cubicBezTo>
                    <a:cubicBezTo>
                      <a:pt x="6795860" y="1275079"/>
                      <a:pt x="6795860" y="1242146"/>
                      <a:pt x="6795860" y="1211746"/>
                    </a:cubicBezTo>
                    <a:cubicBezTo>
                      <a:pt x="6797131" y="1125614"/>
                      <a:pt x="6798401" y="1039481"/>
                      <a:pt x="6799670" y="950816"/>
                    </a:cubicBezTo>
                    <a:cubicBezTo>
                      <a:pt x="6800941" y="849484"/>
                      <a:pt x="6800941" y="750685"/>
                      <a:pt x="6800941" y="649353"/>
                    </a:cubicBezTo>
                    <a:cubicBezTo>
                      <a:pt x="6800941" y="616420"/>
                      <a:pt x="6802210" y="583487"/>
                      <a:pt x="6802210" y="553087"/>
                    </a:cubicBezTo>
                    <a:cubicBezTo>
                      <a:pt x="6802210" y="469488"/>
                      <a:pt x="6800941" y="388422"/>
                      <a:pt x="6802210" y="304823"/>
                    </a:cubicBezTo>
                    <a:cubicBezTo>
                      <a:pt x="6806020" y="218691"/>
                      <a:pt x="6809830" y="97092"/>
                      <a:pt x="6797130" y="38100"/>
                    </a:cubicBezTo>
                    <a:close/>
                  </a:path>
                </a:pathLst>
              </a:custGeom>
              <a:solidFill>
                <a:schemeClr val="bg1"/>
              </a:solidFill>
              <a:effectLst>
                <a:outerShdw blurRad="50800" dist="38100" dir="2700000" algn="tl" rotWithShape="0">
                  <a:prstClr val="black">
                    <a:alpha val="40000"/>
                  </a:prstClr>
                </a:outerShdw>
              </a:effectLst>
            </p:spPr>
          </p:sp>
        </p:grpSp>
        <p:pic>
          <p:nvPicPr>
            <p:cNvPr id="22"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37568" y="2278451"/>
              <a:ext cx="3119557" cy="887608"/>
            </a:xfrm>
            <a:prstGeom prst="rect">
              <a:avLst/>
            </a:prstGeom>
          </p:spPr>
        </p:pic>
        <p:sp>
          <p:nvSpPr>
            <p:cNvPr id="23" name="TextBox 22">
              <a:extLst>
                <a:ext uri="{FF2B5EF4-FFF2-40B4-BE49-F238E27FC236}">
                  <a16:creationId xmlns:a16="http://schemas.microsoft.com/office/drawing/2014/main" id="{FE2A30A5-3190-B02F-B5FF-6E8D180C0570}"/>
                </a:ext>
              </a:extLst>
            </p:cNvPr>
            <p:cNvSpPr txBox="1"/>
            <p:nvPr/>
          </p:nvSpPr>
          <p:spPr>
            <a:xfrm>
              <a:off x="4155835" y="4094509"/>
              <a:ext cx="9883024" cy="1169551"/>
            </a:xfrm>
            <a:prstGeom prst="rect">
              <a:avLst/>
            </a:prstGeom>
            <a:noFill/>
          </p:spPr>
          <p:txBody>
            <a:bodyPr wrap="square" anchor="ctr">
              <a:spAutoFit/>
            </a:bodyPr>
            <a:lstStyle/>
            <a:p>
              <a:pPr algn="ctr">
                <a:spcAft>
                  <a:spcPts val="1000"/>
                </a:spcAft>
              </a:pPr>
              <a:r>
                <a:rPr lang="en-US" sz="7000" b="1" smtClean="0">
                  <a:latin typeface="Arial" panose="020B0604020202020204" pitchFamily="34" charset="0"/>
                  <a:ea typeface="Malgun Gothic" panose="020B0503020000020004" pitchFamily="34" charset="-127"/>
                  <a:cs typeface="Arial" panose="020B0604020202020204" pitchFamily="34" charset="0"/>
                </a:rPr>
                <a:t>LUYỆN TẬP</a:t>
              </a:r>
              <a:endParaRPr lang="en-US" sz="7000" dirty="0">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25" name="Rectangle 24"/>
          <p:cNvSpPr/>
          <p:nvPr/>
        </p:nvSpPr>
        <p:spPr>
          <a:xfrm>
            <a:off x="4104294" y="5085595"/>
            <a:ext cx="9849086" cy="2585323"/>
          </a:xfrm>
          <a:prstGeom prst="rect">
            <a:avLst/>
          </a:prstGeom>
        </p:spPr>
        <p:txBody>
          <a:bodyPr wrap="square" anchor="ctr">
            <a:spAutoFit/>
          </a:bodyPr>
          <a:lstStyle/>
          <a:p>
            <a:pPr algn="ctr">
              <a:lnSpc>
                <a:spcPct val="150000"/>
              </a:lnSpc>
              <a:spcBef>
                <a:spcPts val="100"/>
              </a:spcBef>
              <a:spcAft>
                <a:spcPts val="100"/>
              </a:spcAft>
            </a:pPr>
            <a:r>
              <a:rPr lang="en-US" sz="5400" b="1">
                <a:solidFill>
                  <a:schemeClr val="accent2"/>
                </a:solidFill>
                <a:latin typeface="Arial" panose="020B0604020202020204" pitchFamily="34" charset="0"/>
                <a:ea typeface="Times New Roman" panose="02020603050405020304" pitchFamily="18" charset="0"/>
                <a:cs typeface="Arial" panose="020B0604020202020204" pitchFamily="34" charset="0"/>
              </a:rPr>
              <a:t>Hoạt động 1: Trả lời câu hỏi trắc nghiệm</a:t>
            </a:r>
            <a:endParaRPr lang="en-US" sz="54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0"/>
          <p:cNvPicPr>
            <a:picLocks noChangeAspect="1"/>
          </p:cNvPicPr>
          <p:nvPr/>
        </p:nvPicPr>
        <p:blipFill>
          <a:blip r:embed="rId14"/>
          <a:srcRect/>
          <a:stretch>
            <a:fillRect/>
          </a:stretch>
        </p:blipFill>
        <p:spPr>
          <a:xfrm>
            <a:off x="13926084" y="7274224"/>
            <a:ext cx="2264041" cy="2060276"/>
          </a:xfrm>
          <a:prstGeom prst="rect">
            <a:avLst/>
          </a:prstGeom>
        </p:spPr>
      </p:pic>
      <p:pic>
        <p:nvPicPr>
          <p:cNvPr id="26" name="Picture 18"/>
          <p:cNvPicPr>
            <a:picLocks noChangeAspect="1"/>
          </p:cNvPicPr>
          <p:nvPr/>
        </p:nvPicPr>
        <p:blipFill>
          <a:blip r:embed="rId15"/>
          <a:srcRect/>
          <a:stretch>
            <a:fillRect/>
          </a:stretch>
        </p:blipFill>
        <p:spPr>
          <a:xfrm>
            <a:off x="-163105" y="-123549"/>
            <a:ext cx="1704068" cy="1745524"/>
          </a:xfrm>
          <a:prstGeom prst="rect">
            <a:avLst/>
          </a:prstGeom>
        </p:spPr>
      </p:pic>
    </p:spTree>
    <p:extLst>
      <p:ext uri="{BB962C8B-B14F-4D97-AF65-F5344CB8AC3E}">
        <p14:creationId xmlns:p14="http://schemas.microsoft.com/office/powerpoint/2010/main" val="40861426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19" name="Freeform 7"/>
          <p:cNvSpPr/>
          <p:nvPr/>
        </p:nvSpPr>
        <p:spPr>
          <a:xfrm>
            <a:off x="14745069" y="8969026"/>
            <a:ext cx="4653236" cy="2622733"/>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573C2BCE-03D7-5A63-B7C8-0ACC3E564B05}"/>
              </a:ext>
            </a:extLst>
          </p:cNvPr>
          <p:cNvSpPr txBox="1"/>
          <p:nvPr/>
        </p:nvSpPr>
        <p:spPr>
          <a:xfrm>
            <a:off x="1629909" y="1062359"/>
            <a:ext cx="15028178" cy="830997"/>
          </a:xfrm>
          <a:prstGeom prst="rect">
            <a:avLst/>
          </a:prstGeom>
        </p:spPr>
        <p:txBody>
          <a:bodyPr wrap="square" lIns="0" tIns="0" rIns="0" bIns="0" rtlCol="0" anchor="t">
            <a:spAutoFit/>
          </a:bodyPr>
          <a:lstStyle/>
          <a:p>
            <a:pPr lvl="0" algn="ctr">
              <a:lnSpc>
                <a:spcPct val="150000"/>
              </a:lnSpc>
            </a:pPr>
            <a:r>
              <a:rPr lang="en-US" sz="3600" b="1" smtClean="0">
                <a:latin typeface="Arial" panose="020B0604020202020204" pitchFamily="34" charset="0"/>
                <a:cs typeface="Arial" panose="020B0604020202020204" pitchFamily="34" charset="0"/>
              </a:rPr>
              <a:t>Câu 1. </a:t>
            </a:r>
            <a:r>
              <a:rPr lang="en-US" sz="3600" smtClean="0">
                <a:latin typeface="Arial" panose="020B0604020202020204" pitchFamily="34" charset="0"/>
                <a:cs typeface="Arial" panose="020B0604020202020204" pitchFamily="34" charset="0"/>
              </a:rPr>
              <a:t>Đâu là khái niệm chỉ tài nguyên thiên nhiên?</a:t>
            </a:r>
            <a:endParaRPr lang="en-US" sz="3600" b="1" dirty="0">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EA5EDB69-5FC1-0227-D579-0B68147B0112}"/>
              </a:ext>
            </a:extLst>
          </p:cNvPr>
          <p:cNvSpPr/>
          <p:nvPr/>
        </p:nvSpPr>
        <p:spPr>
          <a:xfrm>
            <a:off x="10668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smtClean="0">
                <a:solidFill>
                  <a:schemeClr val="tx1"/>
                </a:solidFill>
                <a:latin typeface="Arial" panose="020B0604020202020204" pitchFamily="34" charset="0"/>
                <a:cs typeface="Arial" panose="020B0604020202020204" pitchFamily="34" charset="0"/>
              </a:rPr>
              <a:t>A. </a:t>
            </a:r>
            <a:r>
              <a:rPr lang="en-US" sz="3400">
                <a:solidFill>
                  <a:schemeClr val="tx1"/>
                </a:solidFill>
                <a:latin typeface="Arial" panose="020B0604020202020204" pitchFamily="34" charset="0"/>
                <a:cs typeface="Arial" panose="020B0604020202020204" pitchFamily="34" charset="0"/>
              </a:rPr>
              <a:t>Là những điều mà con người tạo ra phục vụ cho đời sống </a:t>
            </a:r>
          </a:p>
        </p:txBody>
      </p:sp>
      <p:sp>
        <p:nvSpPr>
          <p:cNvPr id="22" name="Plaque 21">
            <a:extLst>
              <a:ext uri="{FF2B5EF4-FFF2-40B4-BE49-F238E27FC236}">
                <a16:creationId xmlns:a16="http://schemas.microsoft.com/office/drawing/2014/main" id="{002BAA3F-E185-54EC-5029-D760862380AE}"/>
              </a:ext>
            </a:extLst>
          </p:cNvPr>
          <p:cNvSpPr/>
          <p:nvPr/>
        </p:nvSpPr>
        <p:spPr>
          <a:xfrm>
            <a:off x="10668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 Những của cải có sẵn trong </a:t>
            </a:r>
            <a:r>
              <a:rPr lang="en-US" sz="3400" smtClean="0">
                <a:solidFill>
                  <a:schemeClr val="tx1"/>
                </a:solidFill>
                <a:latin typeface="Arial" panose="020B0604020202020204" pitchFamily="34" charset="0"/>
                <a:cs typeface="Arial" panose="020B0604020202020204" pitchFamily="34" charset="0"/>
              </a:rPr>
              <a:t>tự nhiên mà </a:t>
            </a:r>
            <a:r>
              <a:rPr lang="en-US" sz="3400">
                <a:solidFill>
                  <a:schemeClr val="tx1"/>
                </a:solidFill>
                <a:latin typeface="Arial" panose="020B0604020202020204" pitchFamily="34" charset="0"/>
                <a:cs typeface="Arial" panose="020B0604020202020204" pitchFamily="34" charset="0"/>
              </a:rPr>
              <a:t>con người có thể khai thác, chế biến, sử dụng phục vụ cho nhu cần </a:t>
            </a:r>
            <a:r>
              <a:rPr lang="en-US" sz="3400" smtClean="0">
                <a:solidFill>
                  <a:schemeClr val="tx1"/>
                </a:solidFill>
                <a:latin typeface="Arial" panose="020B0604020202020204" pitchFamily="34" charset="0"/>
                <a:cs typeface="Arial" panose="020B0604020202020204" pitchFamily="34" charset="0"/>
              </a:rPr>
              <a:t>sống</a:t>
            </a:r>
            <a:endParaRPr lang="en-US" sz="34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D616D4CC-126B-936C-3FBF-08CF8CA2AABB}"/>
              </a:ext>
            </a:extLst>
          </p:cNvPr>
          <p:cNvSpPr/>
          <p:nvPr/>
        </p:nvSpPr>
        <p:spPr>
          <a:xfrm>
            <a:off x="96012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a:solidFill>
                  <a:schemeClr val="tx1"/>
                </a:solidFill>
                <a:latin typeface="Arial" panose="020B0604020202020204" pitchFamily="34" charset="0"/>
                <a:cs typeface="Arial" panose="020B0604020202020204" pitchFamily="34" charset="0"/>
              </a:rPr>
              <a:t>B. Là những vật chất được xây dựng theo các thời kì phát triển của xã hội</a:t>
            </a:r>
          </a:p>
        </p:txBody>
      </p:sp>
      <p:sp>
        <p:nvSpPr>
          <p:cNvPr id="24" name="Plaque 23">
            <a:extLst>
              <a:ext uri="{FF2B5EF4-FFF2-40B4-BE49-F238E27FC236}">
                <a16:creationId xmlns:a16="http://schemas.microsoft.com/office/drawing/2014/main" id="{A1D6137F-74BA-A20E-0662-FB78F22223FE}"/>
              </a:ext>
            </a:extLst>
          </p:cNvPr>
          <p:cNvSpPr/>
          <p:nvPr/>
        </p:nvSpPr>
        <p:spPr>
          <a:xfrm>
            <a:off x="96012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a:solidFill>
                  <a:schemeClr val="tx1"/>
                </a:solidFill>
                <a:latin typeface="Arial" panose="020B0604020202020204" pitchFamily="34" charset="0"/>
                <a:cs typeface="Arial" panose="020B0604020202020204" pitchFamily="34" charset="0"/>
              </a:rPr>
              <a:t>D. Những điều không thể thay thế được trong tự nhiên</a:t>
            </a:r>
          </a:p>
        </p:txBody>
      </p:sp>
      <p:sp>
        <p:nvSpPr>
          <p:cNvPr id="25" name="Plaque 24">
            <a:extLst>
              <a:ext uri="{FF2B5EF4-FFF2-40B4-BE49-F238E27FC236}">
                <a16:creationId xmlns:a16="http://schemas.microsoft.com/office/drawing/2014/main" id="{4F3DA57B-A302-392E-7B36-AC7B6532BD2C}"/>
              </a:ext>
            </a:extLst>
          </p:cNvPr>
          <p:cNvSpPr/>
          <p:nvPr/>
        </p:nvSpPr>
        <p:spPr>
          <a:xfrm>
            <a:off x="1066800" y="6438900"/>
            <a:ext cx="7772400" cy="3124200"/>
          </a:xfrm>
          <a:prstGeom prst="plaqu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bg1"/>
                </a:solidFill>
                <a:latin typeface="Arial" panose="020B0604020202020204" pitchFamily="34" charset="0"/>
                <a:cs typeface="Arial" panose="020B0604020202020204" pitchFamily="34" charset="0"/>
              </a:rPr>
              <a:t>C. Những của cải có sẵn trong tự nhiên mà con người có thể khai thác, chế biến, sử dụng phục vụ cho nhu cần sống</a:t>
            </a:r>
          </a:p>
        </p:txBody>
      </p:sp>
      <p:sp>
        <p:nvSpPr>
          <p:cNvPr id="26" name="Freeform 3"/>
          <p:cNvSpPr/>
          <p:nvPr/>
        </p:nvSpPr>
        <p:spPr>
          <a:xfrm>
            <a:off x="16642847" y="266700"/>
            <a:ext cx="1446693" cy="1763887"/>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27" name="Freeform 9"/>
          <p:cNvSpPr/>
          <p:nvPr/>
        </p:nvSpPr>
        <p:spPr>
          <a:xfrm>
            <a:off x="-1077970" y="588550"/>
            <a:ext cx="3076690" cy="949928"/>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13">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906046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19" name="Freeform 7"/>
          <p:cNvSpPr/>
          <p:nvPr/>
        </p:nvSpPr>
        <p:spPr>
          <a:xfrm>
            <a:off x="14745069" y="8969026"/>
            <a:ext cx="4653236" cy="2622733"/>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573C2BCE-03D7-5A63-B7C8-0ACC3E564B05}"/>
              </a:ext>
            </a:extLst>
          </p:cNvPr>
          <p:cNvSpPr txBox="1"/>
          <p:nvPr/>
        </p:nvSpPr>
        <p:spPr>
          <a:xfrm>
            <a:off x="1629909" y="1062359"/>
            <a:ext cx="15028178" cy="553998"/>
          </a:xfrm>
          <a:prstGeom prst="rect">
            <a:avLst/>
          </a:prstGeom>
        </p:spPr>
        <p:txBody>
          <a:bodyPr wrap="square" lIns="0" tIns="0" rIns="0" bIns="0" rtlCol="0" anchor="t">
            <a:spAutoFit/>
          </a:bodyPr>
          <a:lstStyle/>
          <a:p>
            <a:pPr algn="ctr"/>
            <a:r>
              <a:rPr lang="en-US" sz="3600" b="1" smtClean="0">
                <a:latin typeface="Arial" panose="020B060402020202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Nhận định đúng nhất về tài nguyên rừng của nước ta hiện nay?</a:t>
            </a:r>
          </a:p>
        </p:txBody>
      </p:sp>
      <p:sp>
        <p:nvSpPr>
          <p:cNvPr id="21" name="Plaque 20">
            <a:extLst>
              <a:ext uri="{FF2B5EF4-FFF2-40B4-BE49-F238E27FC236}">
                <a16:creationId xmlns:a16="http://schemas.microsoft.com/office/drawing/2014/main" id="{EA5EDB69-5FC1-0227-D579-0B68147B0112}"/>
              </a:ext>
            </a:extLst>
          </p:cNvPr>
          <p:cNvSpPr/>
          <p:nvPr/>
        </p:nvSpPr>
        <p:spPr>
          <a:xfrm>
            <a:off x="10668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smtClean="0">
                <a:solidFill>
                  <a:schemeClr val="tx1"/>
                </a:solidFill>
                <a:latin typeface="Arial" panose="020B0604020202020204" pitchFamily="34" charset="0"/>
                <a:cs typeface="Arial" panose="020B0604020202020204" pitchFamily="34" charset="0"/>
              </a:rPr>
              <a:t>A. Tài </a:t>
            </a:r>
            <a:r>
              <a:rPr lang="en-US" sz="3400">
                <a:solidFill>
                  <a:schemeClr val="tx1"/>
                </a:solidFill>
                <a:latin typeface="Arial" panose="020B0604020202020204" pitchFamily="34" charset="0"/>
                <a:cs typeface="Arial" panose="020B0604020202020204" pitchFamily="34" charset="0"/>
              </a:rPr>
              <a:t>nguyên rừng đang tiếp tục </a:t>
            </a:r>
            <a:endParaRPr lang="en-US" sz="34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400" smtClean="0">
                <a:solidFill>
                  <a:schemeClr val="tx1"/>
                </a:solidFill>
                <a:latin typeface="Arial" panose="020B0604020202020204" pitchFamily="34" charset="0"/>
                <a:cs typeface="Arial" panose="020B0604020202020204" pitchFamily="34" charset="0"/>
              </a:rPr>
              <a:t>bị </a:t>
            </a:r>
            <a:r>
              <a:rPr lang="en-US" sz="3400">
                <a:solidFill>
                  <a:schemeClr val="tx1"/>
                </a:solidFill>
                <a:latin typeface="Arial" panose="020B0604020202020204" pitchFamily="34" charset="0"/>
                <a:cs typeface="Arial" panose="020B0604020202020204" pitchFamily="34" charset="0"/>
              </a:rPr>
              <a:t>suy giảm cả về số lượng lẫn </a:t>
            </a:r>
            <a:endParaRPr lang="en-US" sz="34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400" smtClean="0">
                <a:solidFill>
                  <a:schemeClr val="tx1"/>
                </a:solidFill>
                <a:latin typeface="Arial" panose="020B0604020202020204" pitchFamily="34" charset="0"/>
                <a:cs typeface="Arial" panose="020B0604020202020204" pitchFamily="34" charset="0"/>
              </a:rPr>
              <a:t>chất lượng</a:t>
            </a:r>
            <a:endParaRPr lang="en-US" sz="34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002BAA3F-E185-54EC-5029-D760862380AE}"/>
              </a:ext>
            </a:extLst>
          </p:cNvPr>
          <p:cNvSpPr/>
          <p:nvPr/>
        </p:nvSpPr>
        <p:spPr>
          <a:xfrm>
            <a:off x="10668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 Tài nguyên rừng của nước ta đang được phục hồi cả về số lượng và chất </a:t>
            </a:r>
            <a:r>
              <a:rPr lang="en-US" sz="3400" smtClean="0">
                <a:solidFill>
                  <a:schemeClr val="tx1"/>
                </a:solidFill>
                <a:latin typeface="Arial" panose="020B0604020202020204" pitchFamily="34" charset="0"/>
                <a:cs typeface="Arial" panose="020B0604020202020204" pitchFamily="34" charset="0"/>
              </a:rPr>
              <a:t>lượng</a:t>
            </a:r>
            <a:endParaRPr lang="en-US" sz="34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D616D4CC-126B-936C-3FBF-08CF8CA2AABB}"/>
              </a:ext>
            </a:extLst>
          </p:cNvPr>
          <p:cNvSpPr/>
          <p:nvPr/>
        </p:nvSpPr>
        <p:spPr>
          <a:xfrm>
            <a:off x="96012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B. Dù tổng diện tích rừng đang được phục hồi nhưng chất lượng vẫn tiếp tục suy </a:t>
            </a:r>
            <a:r>
              <a:rPr lang="en-US" sz="3400" smtClean="0">
                <a:solidFill>
                  <a:schemeClr val="tx1"/>
                </a:solidFill>
                <a:latin typeface="Arial" panose="020B0604020202020204" pitchFamily="34" charset="0"/>
                <a:cs typeface="Arial" panose="020B0604020202020204" pitchFamily="34" charset="0"/>
              </a:rPr>
              <a:t>giảm</a:t>
            </a:r>
            <a:endParaRPr lang="en-US" sz="3400">
              <a:solidFill>
                <a:schemeClr val="tx1"/>
              </a:solidFill>
              <a:latin typeface="Arial" panose="020B0604020202020204" pitchFamily="34" charset="0"/>
              <a:cs typeface="Arial" panose="020B0604020202020204" pitchFamily="34" charset="0"/>
            </a:endParaRPr>
          </a:p>
        </p:txBody>
      </p:sp>
      <p:sp>
        <p:nvSpPr>
          <p:cNvPr id="24" name="Plaque 23">
            <a:extLst>
              <a:ext uri="{FF2B5EF4-FFF2-40B4-BE49-F238E27FC236}">
                <a16:creationId xmlns:a16="http://schemas.microsoft.com/office/drawing/2014/main" id="{A1D6137F-74BA-A20E-0662-FB78F22223FE}"/>
              </a:ext>
            </a:extLst>
          </p:cNvPr>
          <p:cNvSpPr/>
          <p:nvPr/>
        </p:nvSpPr>
        <p:spPr>
          <a:xfrm>
            <a:off x="96012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a:solidFill>
                  <a:schemeClr val="tx1"/>
                </a:solidFill>
                <a:latin typeface="Arial" panose="020B0604020202020204" pitchFamily="34" charset="0"/>
                <a:cs typeface="Arial" panose="020B0604020202020204" pitchFamily="34" charset="0"/>
              </a:rPr>
              <a:t>D. Chất lượng rừng đã được phục hồi nhưng diện tích rừng đang giảm sút mạnh</a:t>
            </a:r>
          </a:p>
        </p:txBody>
      </p:sp>
      <p:sp>
        <p:nvSpPr>
          <p:cNvPr id="25" name="Plaque 24">
            <a:extLst>
              <a:ext uri="{FF2B5EF4-FFF2-40B4-BE49-F238E27FC236}">
                <a16:creationId xmlns:a16="http://schemas.microsoft.com/office/drawing/2014/main" id="{4F3DA57B-A302-392E-7B36-AC7B6532BD2C}"/>
              </a:ext>
            </a:extLst>
          </p:cNvPr>
          <p:cNvSpPr/>
          <p:nvPr/>
        </p:nvSpPr>
        <p:spPr>
          <a:xfrm>
            <a:off x="1066800" y="2705100"/>
            <a:ext cx="7772400" cy="3124200"/>
          </a:xfrm>
          <a:prstGeom prst="plaqu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a:solidFill>
                  <a:schemeClr val="bg1"/>
                </a:solidFill>
                <a:latin typeface="Arial" panose="020B0604020202020204" pitchFamily="34" charset="0"/>
                <a:cs typeface="Arial" panose="020B0604020202020204" pitchFamily="34" charset="0"/>
              </a:rPr>
              <a:t>A. Tài nguyên rừng đang tiếp tục </a:t>
            </a:r>
          </a:p>
          <a:p>
            <a:pPr lvl="0" algn="ctr">
              <a:lnSpc>
                <a:spcPct val="150000"/>
              </a:lnSpc>
            </a:pPr>
            <a:r>
              <a:rPr lang="en-US" sz="3400">
                <a:solidFill>
                  <a:schemeClr val="bg1"/>
                </a:solidFill>
                <a:latin typeface="Arial" panose="020B0604020202020204" pitchFamily="34" charset="0"/>
                <a:cs typeface="Arial" panose="020B0604020202020204" pitchFamily="34" charset="0"/>
              </a:rPr>
              <a:t>bị suy giảm cả về số lượng lẫn </a:t>
            </a:r>
          </a:p>
          <a:p>
            <a:pPr lvl="0" algn="ctr">
              <a:lnSpc>
                <a:spcPct val="150000"/>
              </a:lnSpc>
            </a:pPr>
            <a:r>
              <a:rPr lang="en-US" sz="3400">
                <a:solidFill>
                  <a:schemeClr val="bg1"/>
                </a:solidFill>
                <a:latin typeface="Arial" panose="020B0604020202020204" pitchFamily="34" charset="0"/>
                <a:cs typeface="Arial" panose="020B0604020202020204" pitchFamily="34" charset="0"/>
              </a:rPr>
              <a:t>chất lượng</a:t>
            </a:r>
          </a:p>
        </p:txBody>
      </p:sp>
      <p:sp>
        <p:nvSpPr>
          <p:cNvPr id="26" name="Freeform 3"/>
          <p:cNvSpPr/>
          <p:nvPr/>
        </p:nvSpPr>
        <p:spPr>
          <a:xfrm>
            <a:off x="16642847" y="266700"/>
            <a:ext cx="1446693" cy="1763887"/>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27" name="Freeform 9"/>
          <p:cNvSpPr/>
          <p:nvPr/>
        </p:nvSpPr>
        <p:spPr>
          <a:xfrm>
            <a:off x="-1077970" y="588550"/>
            <a:ext cx="3076690" cy="949928"/>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13">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422986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19" name="Freeform 7"/>
          <p:cNvSpPr/>
          <p:nvPr/>
        </p:nvSpPr>
        <p:spPr>
          <a:xfrm>
            <a:off x="14745069" y="8969026"/>
            <a:ext cx="4653236" cy="2622733"/>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573C2BCE-03D7-5A63-B7C8-0ACC3E564B05}"/>
              </a:ext>
            </a:extLst>
          </p:cNvPr>
          <p:cNvSpPr txBox="1"/>
          <p:nvPr/>
        </p:nvSpPr>
        <p:spPr>
          <a:xfrm>
            <a:off x="1629909" y="688562"/>
            <a:ext cx="15028178" cy="1559338"/>
          </a:xfrm>
          <a:prstGeom prst="rect">
            <a:avLst/>
          </a:prstGeom>
        </p:spPr>
        <p:txBody>
          <a:bodyPr wrap="square" lIns="0" tIns="0" rIns="0" bIns="0" rtlCol="0" anchor="t">
            <a:spAutoFit/>
          </a:bodyPr>
          <a:lstStyle/>
          <a:p>
            <a:pPr algn="ctr">
              <a:lnSpc>
                <a:spcPct val="150000"/>
              </a:lnSpc>
            </a:pPr>
            <a:r>
              <a:rPr lang="en-US" sz="3600" b="1" smtClean="0">
                <a:latin typeface="Arial" panose="020B0604020202020204" pitchFamily="34" charset="0"/>
                <a:cs typeface="Arial" panose="020B0604020202020204" pitchFamily="34" charset="0"/>
              </a:rPr>
              <a:t>Câu 3. </a:t>
            </a:r>
            <a:r>
              <a:rPr lang="en-US" sz="3600">
                <a:latin typeface="Arial" panose="020B0604020202020204" pitchFamily="34" charset="0"/>
                <a:cs typeface="Arial" panose="020B0604020202020204" pitchFamily="34" charset="0"/>
              </a:rPr>
              <a:t>Vì sao chúng ta cần phải khai thác một cách hợp lí </a:t>
            </a:r>
            <a:endParaRPr lang="en-US" sz="3600" smtClean="0">
              <a:latin typeface="Arial" panose="020B0604020202020204" pitchFamily="34" charset="0"/>
              <a:cs typeface="Arial" panose="020B0604020202020204" pitchFamily="34" charset="0"/>
            </a:endParaRPr>
          </a:p>
          <a:p>
            <a:pPr algn="ctr">
              <a:lnSpc>
                <a:spcPct val="150000"/>
              </a:lnSpc>
            </a:pPr>
            <a:r>
              <a:rPr lang="en-US" sz="3600" smtClean="0">
                <a:latin typeface="Arial" panose="020B0604020202020204" pitchFamily="34" charset="0"/>
                <a:cs typeface="Arial" panose="020B0604020202020204" pitchFamily="34" charset="0"/>
              </a:rPr>
              <a:t>các </a:t>
            </a:r>
            <a:r>
              <a:rPr lang="en-US" sz="3600">
                <a:latin typeface="Arial" panose="020B0604020202020204" pitchFamily="34" charset="0"/>
                <a:cs typeface="Arial" panose="020B0604020202020204" pitchFamily="34" charset="0"/>
              </a:rPr>
              <a:t>nguồn tài nguyên thiên nhiên?</a:t>
            </a:r>
          </a:p>
        </p:txBody>
      </p:sp>
      <p:sp>
        <p:nvSpPr>
          <p:cNvPr id="21" name="Plaque 20">
            <a:extLst>
              <a:ext uri="{FF2B5EF4-FFF2-40B4-BE49-F238E27FC236}">
                <a16:creationId xmlns:a16="http://schemas.microsoft.com/office/drawing/2014/main" id="{EA5EDB69-5FC1-0227-D579-0B68147B0112}"/>
              </a:ext>
            </a:extLst>
          </p:cNvPr>
          <p:cNvSpPr/>
          <p:nvPr/>
        </p:nvSpPr>
        <p:spPr>
          <a:xfrm>
            <a:off x="1066800" y="27813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300" smtClean="0">
                <a:solidFill>
                  <a:schemeClr val="tx1"/>
                </a:solidFill>
                <a:latin typeface="Arial" panose="020B0604020202020204" pitchFamily="34" charset="0"/>
                <a:cs typeface="Arial" panose="020B0604020202020204" pitchFamily="34" charset="0"/>
              </a:rPr>
              <a:t>A. Vì </a:t>
            </a:r>
            <a:r>
              <a:rPr lang="en-US" sz="3300">
                <a:solidFill>
                  <a:schemeClr val="tx1"/>
                </a:solidFill>
                <a:latin typeface="Arial" panose="020B0604020202020204" pitchFamily="34" charset="0"/>
                <a:cs typeface="Arial" panose="020B0604020202020204" pitchFamily="34" charset="0"/>
              </a:rPr>
              <a:t>chúng ta sẽ không dùng </a:t>
            </a:r>
            <a:endParaRPr lang="en-US" sz="33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300" smtClean="0">
                <a:solidFill>
                  <a:schemeClr val="tx1"/>
                </a:solidFill>
                <a:latin typeface="Arial" panose="020B0604020202020204" pitchFamily="34" charset="0"/>
                <a:cs typeface="Arial" panose="020B0604020202020204" pitchFamily="34" charset="0"/>
              </a:rPr>
              <a:t>được </a:t>
            </a:r>
            <a:r>
              <a:rPr lang="en-US" sz="3300">
                <a:solidFill>
                  <a:schemeClr val="tx1"/>
                </a:solidFill>
                <a:latin typeface="Arial" panose="020B0604020202020204" pitchFamily="34" charset="0"/>
                <a:cs typeface="Arial" panose="020B0604020202020204" pitchFamily="34" charset="0"/>
              </a:rPr>
              <a:t>hết chúng</a:t>
            </a:r>
          </a:p>
        </p:txBody>
      </p:sp>
      <p:sp>
        <p:nvSpPr>
          <p:cNvPr id="22" name="Plaque 21">
            <a:extLst>
              <a:ext uri="{FF2B5EF4-FFF2-40B4-BE49-F238E27FC236}">
                <a16:creationId xmlns:a16="http://schemas.microsoft.com/office/drawing/2014/main" id="{002BAA3F-E185-54EC-5029-D760862380AE}"/>
              </a:ext>
            </a:extLst>
          </p:cNvPr>
          <p:cNvSpPr/>
          <p:nvPr/>
        </p:nvSpPr>
        <p:spPr>
          <a:xfrm>
            <a:off x="10668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300">
                <a:solidFill>
                  <a:schemeClr val="tx1"/>
                </a:solidFill>
                <a:latin typeface="Arial" panose="020B0604020202020204" pitchFamily="34" charset="0"/>
                <a:cs typeface="Arial" panose="020B0604020202020204" pitchFamily="34" charset="0"/>
              </a:rPr>
              <a:t>C. Vì tài nguyên thiên nhiên mang lại nguồn lợi cực lớn cho sản xuất</a:t>
            </a:r>
          </a:p>
        </p:txBody>
      </p:sp>
      <p:sp>
        <p:nvSpPr>
          <p:cNvPr id="23" name="Plaque 22">
            <a:extLst>
              <a:ext uri="{FF2B5EF4-FFF2-40B4-BE49-F238E27FC236}">
                <a16:creationId xmlns:a16="http://schemas.microsoft.com/office/drawing/2014/main" id="{D616D4CC-126B-936C-3FBF-08CF8CA2AABB}"/>
              </a:ext>
            </a:extLst>
          </p:cNvPr>
          <p:cNvSpPr/>
          <p:nvPr/>
        </p:nvSpPr>
        <p:spPr>
          <a:xfrm>
            <a:off x="9601200" y="27813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chemeClr val="tx1"/>
                </a:solidFill>
                <a:latin typeface="Arial" panose="020B0604020202020204" pitchFamily="34" charset="0"/>
                <a:cs typeface="Arial" panose="020B0604020202020204" pitchFamily="34" charset="0"/>
              </a:rPr>
              <a:t>B. Có thể gây ra lãng phí tài nguyên</a:t>
            </a:r>
          </a:p>
        </p:txBody>
      </p:sp>
      <p:sp>
        <p:nvSpPr>
          <p:cNvPr id="24" name="Plaque 23">
            <a:extLst>
              <a:ext uri="{FF2B5EF4-FFF2-40B4-BE49-F238E27FC236}">
                <a16:creationId xmlns:a16="http://schemas.microsoft.com/office/drawing/2014/main" id="{A1D6137F-74BA-A20E-0662-FB78F22223FE}"/>
              </a:ext>
            </a:extLst>
          </p:cNvPr>
          <p:cNvSpPr/>
          <p:nvPr/>
        </p:nvSpPr>
        <p:spPr>
          <a:xfrm>
            <a:off x="96012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300">
                <a:solidFill>
                  <a:schemeClr val="tx1"/>
                </a:solidFill>
                <a:latin typeface="Arial" panose="020B0604020202020204" pitchFamily="34" charset="0"/>
                <a:cs typeface="Arial" panose="020B0604020202020204" pitchFamily="34" charset="0"/>
              </a:rPr>
              <a:t>D. Vì tài nguyên thiên nhiên không phải vô hạn, nếu không có biện pháp khai thác hợp lí sẽ </a:t>
            </a:r>
            <a:r>
              <a:rPr lang="en-US" sz="3300" smtClean="0">
                <a:solidFill>
                  <a:schemeClr val="tx1"/>
                </a:solidFill>
                <a:latin typeface="Arial" panose="020B0604020202020204" pitchFamily="34" charset="0"/>
                <a:cs typeface="Arial" panose="020B0604020202020204" pitchFamily="34" charset="0"/>
              </a:rPr>
              <a:t>dẫn đến cạn kiệt</a:t>
            </a:r>
            <a:endParaRPr lang="en-US" sz="3300">
              <a:solidFill>
                <a:schemeClr val="tx1"/>
              </a:solidFill>
              <a:latin typeface="Arial" panose="020B0604020202020204" pitchFamily="34" charset="0"/>
              <a:cs typeface="Arial" panose="020B0604020202020204" pitchFamily="34" charset="0"/>
            </a:endParaRPr>
          </a:p>
        </p:txBody>
      </p:sp>
      <p:sp>
        <p:nvSpPr>
          <p:cNvPr id="25" name="Plaque 24">
            <a:extLst>
              <a:ext uri="{FF2B5EF4-FFF2-40B4-BE49-F238E27FC236}">
                <a16:creationId xmlns:a16="http://schemas.microsoft.com/office/drawing/2014/main" id="{4F3DA57B-A302-392E-7B36-AC7B6532BD2C}"/>
              </a:ext>
            </a:extLst>
          </p:cNvPr>
          <p:cNvSpPr/>
          <p:nvPr/>
        </p:nvSpPr>
        <p:spPr>
          <a:xfrm>
            <a:off x="9601200" y="6438900"/>
            <a:ext cx="7772400" cy="3124200"/>
          </a:xfrm>
          <a:prstGeom prst="plaqu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300">
                <a:solidFill>
                  <a:schemeClr val="bg1"/>
                </a:solidFill>
                <a:latin typeface="Arial" panose="020B0604020202020204" pitchFamily="34" charset="0"/>
                <a:cs typeface="Arial" panose="020B0604020202020204" pitchFamily="34" charset="0"/>
              </a:rPr>
              <a:t>D. Vì tài nguyên thiên nhiên không phải vô hạn, nếu không có biện pháp khai thác hợp lí sẽ dẫn đến cạn kiệt</a:t>
            </a:r>
          </a:p>
        </p:txBody>
      </p:sp>
      <p:sp>
        <p:nvSpPr>
          <p:cNvPr id="26" name="Freeform 3"/>
          <p:cNvSpPr/>
          <p:nvPr/>
        </p:nvSpPr>
        <p:spPr>
          <a:xfrm>
            <a:off x="16642847" y="266700"/>
            <a:ext cx="1446693" cy="1763887"/>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27" name="Freeform 9"/>
          <p:cNvSpPr/>
          <p:nvPr/>
        </p:nvSpPr>
        <p:spPr>
          <a:xfrm>
            <a:off x="-1077970" y="588550"/>
            <a:ext cx="3076690" cy="949928"/>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13">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51337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19" name="Freeform 7"/>
          <p:cNvSpPr/>
          <p:nvPr/>
        </p:nvSpPr>
        <p:spPr>
          <a:xfrm>
            <a:off x="14745069" y="8969026"/>
            <a:ext cx="4653236" cy="2622733"/>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573C2BCE-03D7-5A63-B7C8-0ACC3E564B05}"/>
              </a:ext>
            </a:extLst>
          </p:cNvPr>
          <p:cNvSpPr txBox="1"/>
          <p:nvPr/>
        </p:nvSpPr>
        <p:spPr>
          <a:xfrm>
            <a:off x="1629909" y="1062359"/>
            <a:ext cx="15028178" cy="553998"/>
          </a:xfrm>
          <a:prstGeom prst="rect">
            <a:avLst/>
          </a:prstGeom>
        </p:spPr>
        <p:txBody>
          <a:bodyPr wrap="square" lIns="0" tIns="0" rIns="0" bIns="0" rtlCol="0" anchor="t">
            <a:spAutoFit/>
          </a:bodyPr>
          <a:lstStyle/>
          <a:p>
            <a:pPr algn="ctr"/>
            <a:r>
              <a:rPr lang="en-US" sz="3600" b="1" smtClean="0">
                <a:latin typeface="Arial" panose="020B0604020202020204" pitchFamily="34" charset="0"/>
                <a:cs typeface="Arial" panose="020B0604020202020204" pitchFamily="34" charset="0"/>
              </a:rPr>
              <a:t>Câu 4. </a:t>
            </a:r>
            <a:r>
              <a:rPr lang="en-US" sz="3600" smtClean="0">
                <a:latin typeface="Arial" panose="020B0604020202020204" pitchFamily="34" charset="0"/>
                <a:cs typeface="Arial" panose="020B0604020202020204" pitchFamily="34" charset="0"/>
              </a:rPr>
              <a:t>Ý nào dưới đây là </a:t>
            </a:r>
            <a:r>
              <a:rPr lang="en-US" sz="3600" b="1" smtClean="0">
                <a:latin typeface="Arial" panose="020B0604020202020204" pitchFamily="34" charset="0"/>
                <a:cs typeface="Arial" panose="020B0604020202020204" pitchFamily="34" charset="0"/>
              </a:rPr>
              <a:t>đúng</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EA5EDB69-5FC1-0227-D579-0B68147B0112}"/>
              </a:ext>
            </a:extLst>
          </p:cNvPr>
          <p:cNvSpPr/>
          <p:nvPr/>
        </p:nvSpPr>
        <p:spPr>
          <a:xfrm>
            <a:off x="10668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smtClean="0">
                <a:solidFill>
                  <a:schemeClr val="tx1"/>
                </a:solidFill>
                <a:latin typeface="Arial" panose="020B0604020202020204" pitchFamily="34" charset="0"/>
                <a:cs typeface="Arial" panose="020B0604020202020204" pitchFamily="34" charset="0"/>
              </a:rPr>
              <a:t>A. </a:t>
            </a:r>
            <a:r>
              <a:rPr lang="en-US" sz="3500">
                <a:solidFill>
                  <a:schemeClr val="tx1"/>
                </a:solidFill>
                <a:latin typeface="Arial" panose="020B0604020202020204" pitchFamily="34" charset="0"/>
                <a:cs typeface="Arial" panose="020B0604020202020204" pitchFamily="34" charset="0"/>
              </a:rPr>
              <a:t>Muốn có xã hội phát triển thì phải chấp nhận ô nhiễm</a:t>
            </a:r>
          </a:p>
        </p:txBody>
      </p:sp>
      <p:sp>
        <p:nvSpPr>
          <p:cNvPr id="22" name="Plaque 21">
            <a:extLst>
              <a:ext uri="{FF2B5EF4-FFF2-40B4-BE49-F238E27FC236}">
                <a16:creationId xmlns:a16="http://schemas.microsoft.com/office/drawing/2014/main" id="{002BAA3F-E185-54EC-5029-D760862380AE}"/>
              </a:ext>
            </a:extLst>
          </p:cNvPr>
          <p:cNvSpPr/>
          <p:nvPr/>
        </p:nvSpPr>
        <p:spPr>
          <a:xfrm>
            <a:off x="10668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C. Tài nguyên thiên nhiên </a:t>
            </a:r>
            <a:endParaRPr lang="en-US" sz="35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500" smtClean="0">
                <a:solidFill>
                  <a:schemeClr val="tx1"/>
                </a:solidFill>
                <a:latin typeface="Arial" panose="020B0604020202020204" pitchFamily="34" charset="0"/>
                <a:cs typeface="Arial" panose="020B0604020202020204" pitchFamily="34" charset="0"/>
              </a:rPr>
              <a:t>là </a:t>
            </a:r>
            <a:r>
              <a:rPr lang="en-US" sz="3500">
                <a:solidFill>
                  <a:schemeClr val="tx1"/>
                </a:solidFill>
                <a:latin typeface="Arial" panose="020B0604020202020204" pitchFamily="34" charset="0"/>
                <a:cs typeface="Arial" panose="020B0604020202020204" pitchFamily="34" charset="0"/>
              </a:rPr>
              <a:t>vô hạn</a:t>
            </a:r>
          </a:p>
        </p:txBody>
      </p:sp>
      <p:sp>
        <p:nvSpPr>
          <p:cNvPr id="23" name="Plaque 22">
            <a:extLst>
              <a:ext uri="{FF2B5EF4-FFF2-40B4-BE49-F238E27FC236}">
                <a16:creationId xmlns:a16="http://schemas.microsoft.com/office/drawing/2014/main" id="{D616D4CC-126B-936C-3FBF-08CF8CA2AABB}"/>
              </a:ext>
            </a:extLst>
          </p:cNvPr>
          <p:cNvSpPr/>
          <p:nvPr/>
        </p:nvSpPr>
        <p:spPr>
          <a:xfrm>
            <a:off x="9601200" y="27051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B. Thay thế túi nilon bằng cách mang giỏ hoặc gói đồ bằng lá sẽ góp phần bảo vệ môi trường</a:t>
            </a:r>
          </a:p>
        </p:txBody>
      </p:sp>
      <p:sp>
        <p:nvSpPr>
          <p:cNvPr id="24" name="Plaque 23">
            <a:extLst>
              <a:ext uri="{FF2B5EF4-FFF2-40B4-BE49-F238E27FC236}">
                <a16:creationId xmlns:a16="http://schemas.microsoft.com/office/drawing/2014/main" id="{A1D6137F-74BA-A20E-0662-FB78F22223FE}"/>
              </a:ext>
            </a:extLst>
          </p:cNvPr>
          <p:cNvSpPr/>
          <p:nvPr/>
        </p:nvSpPr>
        <p:spPr>
          <a:xfrm>
            <a:off x="96012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D. Những tác động của con người đến thiên nhiên là không đáng kể</a:t>
            </a:r>
          </a:p>
        </p:txBody>
      </p:sp>
      <p:sp>
        <p:nvSpPr>
          <p:cNvPr id="25" name="Plaque 24">
            <a:extLst>
              <a:ext uri="{FF2B5EF4-FFF2-40B4-BE49-F238E27FC236}">
                <a16:creationId xmlns:a16="http://schemas.microsoft.com/office/drawing/2014/main" id="{4F3DA57B-A302-392E-7B36-AC7B6532BD2C}"/>
              </a:ext>
            </a:extLst>
          </p:cNvPr>
          <p:cNvSpPr/>
          <p:nvPr/>
        </p:nvSpPr>
        <p:spPr>
          <a:xfrm>
            <a:off x="9601199" y="2705100"/>
            <a:ext cx="7772401" cy="3124200"/>
          </a:xfrm>
          <a:prstGeom prst="plaqu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bg1"/>
                </a:solidFill>
                <a:latin typeface="Arial" panose="020B0604020202020204" pitchFamily="34" charset="0"/>
                <a:cs typeface="Arial" panose="020B0604020202020204" pitchFamily="34" charset="0"/>
              </a:rPr>
              <a:t>B. Thay thế túi nilon bằng cách mang giỏ hoặc gói đồ bằng lá sẽ góp phần bảo vệ môi trường</a:t>
            </a:r>
          </a:p>
        </p:txBody>
      </p:sp>
      <p:sp>
        <p:nvSpPr>
          <p:cNvPr id="26" name="Freeform 3"/>
          <p:cNvSpPr/>
          <p:nvPr/>
        </p:nvSpPr>
        <p:spPr>
          <a:xfrm>
            <a:off x="16642847" y="266700"/>
            <a:ext cx="1446693" cy="1763887"/>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27" name="Freeform 9"/>
          <p:cNvSpPr/>
          <p:nvPr/>
        </p:nvSpPr>
        <p:spPr>
          <a:xfrm>
            <a:off x="-1077970" y="588550"/>
            <a:ext cx="3076690" cy="949928"/>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13">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87348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19" name="Freeform 7"/>
          <p:cNvSpPr/>
          <p:nvPr/>
        </p:nvSpPr>
        <p:spPr>
          <a:xfrm>
            <a:off x="14745069" y="8969026"/>
            <a:ext cx="4653236" cy="2622733"/>
          </a:xfrm>
          <a:custGeom>
            <a:avLst/>
            <a:gdLst/>
            <a:ahLst/>
            <a:cxnLst/>
            <a:rect l="l" t="t" r="r" b="b"/>
            <a:pathLst>
              <a:path w="4653236" h="2622733">
                <a:moveTo>
                  <a:pt x="0" y="0"/>
                </a:moveTo>
                <a:lnTo>
                  <a:pt x="4653236" y="0"/>
                </a:lnTo>
                <a:lnTo>
                  <a:pt x="4653236" y="2622734"/>
                </a:lnTo>
                <a:lnTo>
                  <a:pt x="0" y="262273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573C2BCE-03D7-5A63-B7C8-0ACC3E564B05}"/>
              </a:ext>
            </a:extLst>
          </p:cNvPr>
          <p:cNvSpPr txBox="1"/>
          <p:nvPr/>
        </p:nvSpPr>
        <p:spPr>
          <a:xfrm>
            <a:off x="1629909" y="688562"/>
            <a:ext cx="15028178" cy="1515992"/>
          </a:xfrm>
          <a:prstGeom prst="rect">
            <a:avLst/>
          </a:prstGeom>
        </p:spPr>
        <p:txBody>
          <a:bodyPr wrap="square" lIns="0" tIns="0" rIns="0" bIns="0" rtlCol="0" anchor="t">
            <a:spAutoFit/>
          </a:bodyPr>
          <a:lstStyle/>
          <a:p>
            <a:pPr algn="ctr">
              <a:lnSpc>
                <a:spcPct val="150000"/>
              </a:lnSpc>
            </a:pPr>
            <a:r>
              <a:rPr lang="en-US" sz="3500" b="1" smtClean="0">
                <a:latin typeface="Arial" panose="020B0604020202020204" pitchFamily="34" charset="0"/>
                <a:cs typeface="Arial" panose="020B0604020202020204" pitchFamily="34" charset="0"/>
              </a:rPr>
              <a:t>Câu 4. </a:t>
            </a:r>
            <a:r>
              <a:rPr lang="en-US" sz="3500">
                <a:latin typeface="Arial" panose="020B0604020202020204" pitchFamily="34" charset="0"/>
                <a:cs typeface="Arial" panose="020B0604020202020204" pitchFamily="34" charset="0"/>
              </a:rPr>
              <a:t>Là kiểm lâm trong một khu rừng lớn. Bác Minh thi thoảng đốn một vài cây gỗ quý để bán lấy tiền. Theo em, hành vi của bác </a:t>
            </a:r>
            <a:r>
              <a:rPr lang="en-US" sz="3500" smtClean="0">
                <a:latin typeface="Arial" panose="020B0604020202020204" pitchFamily="34" charset="0"/>
                <a:cs typeface="Arial" panose="020B0604020202020204" pitchFamily="34" charset="0"/>
              </a:rPr>
              <a:t>là </a:t>
            </a:r>
            <a:r>
              <a:rPr lang="en-US" sz="3500">
                <a:latin typeface="Arial" panose="020B0604020202020204" pitchFamily="34" charset="0"/>
                <a:cs typeface="Arial" panose="020B0604020202020204" pitchFamily="34" charset="0"/>
              </a:rPr>
              <a:t>đúng hay sai?</a:t>
            </a:r>
          </a:p>
        </p:txBody>
      </p:sp>
      <p:sp>
        <p:nvSpPr>
          <p:cNvPr id="21" name="Plaque 20">
            <a:extLst>
              <a:ext uri="{FF2B5EF4-FFF2-40B4-BE49-F238E27FC236}">
                <a16:creationId xmlns:a16="http://schemas.microsoft.com/office/drawing/2014/main" id="{EA5EDB69-5FC1-0227-D579-0B68147B0112}"/>
              </a:ext>
            </a:extLst>
          </p:cNvPr>
          <p:cNvSpPr/>
          <p:nvPr/>
        </p:nvSpPr>
        <p:spPr>
          <a:xfrm>
            <a:off x="1066800" y="27813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smtClean="0">
                <a:solidFill>
                  <a:schemeClr val="tx1"/>
                </a:solidFill>
                <a:latin typeface="Arial" panose="020B0604020202020204" pitchFamily="34" charset="0"/>
                <a:cs typeface="Arial" panose="020B0604020202020204" pitchFamily="34" charset="0"/>
              </a:rPr>
              <a:t>A. Sai vì bác </a:t>
            </a:r>
            <a:r>
              <a:rPr lang="en-US" sz="3400">
                <a:solidFill>
                  <a:schemeClr val="tx1"/>
                </a:solidFill>
                <a:latin typeface="Arial" panose="020B0604020202020204" pitchFamily="34" charset="0"/>
                <a:cs typeface="Arial" panose="020B0604020202020204" pitchFamily="34" charset="0"/>
              </a:rPr>
              <a:t>không thực hiện tốt nhiệm vụ của mình còn trực tiếp gây ra các thiệt hại cho môi trường</a:t>
            </a:r>
          </a:p>
        </p:txBody>
      </p:sp>
      <p:sp>
        <p:nvSpPr>
          <p:cNvPr id="22" name="Plaque 21">
            <a:extLst>
              <a:ext uri="{FF2B5EF4-FFF2-40B4-BE49-F238E27FC236}">
                <a16:creationId xmlns:a16="http://schemas.microsoft.com/office/drawing/2014/main" id="{002BAA3F-E185-54EC-5029-D760862380AE}"/>
              </a:ext>
            </a:extLst>
          </p:cNvPr>
          <p:cNvSpPr/>
          <p:nvPr/>
        </p:nvSpPr>
        <p:spPr>
          <a:xfrm>
            <a:off x="10668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 Số gỗ mà bác Minh đem bán không quá nhiều để gây thiệt hại cho môi trường</a:t>
            </a:r>
          </a:p>
        </p:txBody>
      </p:sp>
      <p:sp>
        <p:nvSpPr>
          <p:cNvPr id="23" name="Plaque 22">
            <a:extLst>
              <a:ext uri="{FF2B5EF4-FFF2-40B4-BE49-F238E27FC236}">
                <a16:creationId xmlns:a16="http://schemas.microsoft.com/office/drawing/2014/main" id="{D616D4CC-126B-936C-3FBF-08CF8CA2AABB}"/>
              </a:ext>
            </a:extLst>
          </p:cNvPr>
          <p:cNvSpPr/>
          <p:nvPr/>
        </p:nvSpPr>
        <p:spPr>
          <a:xfrm>
            <a:off x="9601200" y="27813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B. Bác Minh thực hiện tốt nhiệm vụ mà mình được giao</a:t>
            </a:r>
          </a:p>
        </p:txBody>
      </p:sp>
      <p:sp>
        <p:nvSpPr>
          <p:cNvPr id="24" name="Plaque 23">
            <a:extLst>
              <a:ext uri="{FF2B5EF4-FFF2-40B4-BE49-F238E27FC236}">
                <a16:creationId xmlns:a16="http://schemas.microsoft.com/office/drawing/2014/main" id="{A1D6137F-74BA-A20E-0662-FB78F22223FE}"/>
              </a:ext>
            </a:extLst>
          </p:cNvPr>
          <p:cNvSpPr/>
          <p:nvPr/>
        </p:nvSpPr>
        <p:spPr>
          <a:xfrm>
            <a:off x="9601200" y="6438900"/>
            <a:ext cx="7772400" cy="31242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a:solidFill>
                  <a:schemeClr val="tx1"/>
                </a:solidFill>
                <a:latin typeface="Arial" panose="020B0604020202020204" pitchFamily="34" charset="0"/>
                <a:cs typeface="Arial" panose="020B0604020202020204" pitchFamily="34" charset="0"/>
              </a:rPr>
              <a:t>D. Số cây gỗ trong môi trường rất nhiều nên chặt đi một vài cây gỗ quý thì không ảnh hưởng gì đến môi trường</a:t>
            </a:r>
          </a:p>
        </p:txBody>
      </p:sp>
      <p:sp>
        <p:nvSpPr>
          <p:cNvPr id="25" name="Plaque 24">
            <a:extLst>
              <a:ext uri="{FF2B5EF4-FFF2-40B4-BE49-F238E27FC236}">
                <a16:creationId xmlns:a16="http://schemas.microsoft.com/office/drawing/2014/main" id="{4F3DA57B-A302-392E-7B36-AC7B6532BD2C}"/>
              </a:ext>
            </a:extLst>
          </p:cNvPr>
          <p:cNvSpPr/>
          <p:nvPr/>
        </p:nvSpPr>
        <p:spPr>
          <a:xfrm>
            <a:off x="1066800" y="2781300"/>
            <a:ext cx="7772400" cy="3124200"/>
          </a:xfrm>
          <a:prstGeom prst="plaqu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400" smtClean="0">
                <a:solidFill>
                  <a:schemeClr val="bg1"/>
                </a:solidFill>
                <a:latin typeface="Arial" panose="020B0604020202020204" pitchFamily="34" charset="0"/>
                <a:cs typeface="Arial" panose="020B0604020202020204" pitchFamily="34" charset="0"/>
              </a:rPr>
              <a:t>A</a:t>
            </a:r>
            <a:r>
              <a:rPr lang="en-US" sz="3400">
                <a:solidFill>
                  <a:schemeClr val="bg1"/>
                </a:solidFill>
                <a:latin typeface="Arial" panose="020B0604020202020204" pitchFamily="34" charset="0"/>
                <a:cs typeface="Arial" panose="020B0604020202020204" pitchFamily="34" charset="0"/>
              </a:rPr>
              <a:t>. Sai vì bác không thực hiện tốt nhiệm vụ của mình còn trực tiếp gây ra các thiệt hại cho môi trường</a:t>
            </a:r>
          </a:p>
        </p:txBody>
      </p:sp>
      <p:sp>
        <p:nvSpPr>
          <p:cNvPr id="26" name="Freeform 3"/>
          <p:cNvSpPr/>
          <p:nvPr/>
        </p:nvSpPr>
        <p:spPr>
          <a:xfrm>
            <a:off x="16642847" y="266700"/>
            <a:ext cx="1446693" cy="1763887"/>
          </a:xfrm>
          <a:custGeom>
            <a:avLst/>
            <a:gdLst/>
            <a:ahLst/>
            <a:cxnLst/>
            <a:rect l="l" t="t" r="r" b="b"/>
            <a:pathLst>
              <a:path w="2087788" h="2621652">
                <a:moveTo>
                  <a:pt x="0" y="0"/>
                </a:moveTo>
                <a:lnTo>
                  <a:pt x="2087788" y="0"/>
                </a:lnTo>
                <a:lnTo>
                  <a:pt x="2087788" y="2621652"/>
                </a:lnTo>
                <a:lnTo>
                  <a:pt x="0" y="2621652"/>
                </a:lnTo>
                <a:lnTo>
                  <a:pt x="0"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27" name="Freeform 9"/>
          <p:cNvSpPr/>
          <p:nvPr/>
        </p:nvSpPr>
        <p:spPr>
          <a:xfrm>
            <a:off x="-1077970" y="588550"/>
            <a:ext cx="3076690" cy="949928"/>
          </a:xfrm>
          <a:custGeom>
            <a:avLst/>
            <a:gdLst/>
            <a:ahLst/>
            <a:cxnLst/>
            <a:rect l="l" t="t" r="r" b="b"/>
            <a:pathLst>
              <a:path w="3076690" h="949928">
                <a:moveTo>
                  <a:pt x="0" y="0"/>
                </a:moveTo>
                <a:lnTo>
                  <a:pt x="3076690" y="0"/>
                </a:lnTo>
                <a:lnTo>
                  <a:pt x="3076690" y="949928"/>
                </a:lnTo>
                <a:lnTo>
                  <a:pt x="0" y="949928"/>
                </a:lnTo>
                <a:lnTo>
                  <a:pt x="0" y="0"/>
                </a:lnTo>
                <a:close/>
              </a:path>
            </a:pathLst>
          </a:custGeom>
          <a:blipFill>
            <a:blip r:embed="rId13">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611282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7" name="Group 2"/>
          <p:cNvGrpSpPr/>
          <p:nvPr/>
        </p:nvGrpSpPr>
        <p:grpSpPr>
          <a:xfrm>
            <a:off x="-1143000" y="0"/>
            <a:ext cx="20574000" cy="10287000"/>
            <a:chOff x="0" y="0"/>
            <a:chExt cx="27432000" cy="1371600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1"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2"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9" name="Group 18">
            <a:extLst>
              <a:ext uri="{FF2B5EF4-FFF2-40B4-BE49-F238E27FC236}">
                <a16:creationId xmlns:a16="http://schemas.microsoft.com/office/drawing/2014/main" id="{B9DB365E-A8F7-7EF2-90AA-5AEA642DA24E}"/>
              </a:ext>
            </a:extLst>
          </p:cNvPr>
          <p:cNvGrpSpPr/>
          <p:nvPr/>
        </p:nvGrpSpPr>
        <p:grpSpPr>
          <a:xfrm>
            <a:off x="2657598" y="1686920"/>
            <a:ext cx="12735350" cy="6987723"/>
            <a:chOff x="2726108" y="2278451"/>
            <a:chExt cx="12735350" cy="6987723"/>
          </a:xfrm>
        </p:grpSpPr>
        <p:grpSp>
          <p:nvGrpSpPr>
            <p:cNvPr id="20" name="Group 2"/>
            <p:cNvGrpSpPr/>
            <p:nvPr/>
          </p:nvGrpSpPr>
          <p:grpSpPr>
            <a:xfrm>
              <a:off x="2726108" y="2729875"/>
              <a:ext cx="12735350" cy="6536299"/>
              <a:chOff x="0" y="0"/>
              <a:chExt cx="6806020" cy="3268266"/>
            </a:xfrm>
          </p:grpSpPr>
          <p:sp>
            <p:nvSpPr>
              <p:cNvPr id="24" name="Freeform 3"/>
              <p:cNvSpPr/>
              <p:nvPr/>
            </p:nvSpPr>
            <p:spPr>
              <a:xfrm>
                <a:off x="0" y="-3810"/>
                <a:ext cx="6809830" cy="3273346"/>
              </a:xfrm>
              <a:custGeom>
                <a:avLst/>
                <a:gdLst/>
                <a:ahLst/>
                <a:cxnLst/>
                <a:rect l="l" t="t" r="r" b="b"/>
                <a:pathLst>
                  <a:path w="6809830" h="3273346">
                    <a:moveTo>
                      <a:pt x="6797130" y="38100"/>
                    </a:moveTo>
                    <a:cubicBezTo>
                      <a:pt x="6795860" y="34290"/>
                      <a:pt x="6795860" y="30480"/>
                      <a:pt x="6795860" y="25400"/>
                    </a:cubicBezTo>
                    <a:cubicBezTo>
                      <a:pt x="6795860" y="11430"/>
                      <a:pt x="6792051" y="6350"/>
                      <a:pt x="6778080" y="5080"/>
                    </a:cubicBezTo>
                    <a:cubicBezTo>
                      <a:pt x="6710631" y="3810"/>
                      <a:pt x="6579657" y="0"/>
                      <a:pt x="6454141" y="5080"/>
                    </a:cubicBezTo>
                    <a:cubicBezTo>
                      <a:pt x="6219480" y="12700"/>
                      <a:pt x="5990275" y="13970"/>
                      <a:pt x="5755614" y="13970"/>
                    </a:cubicBezTo>
                    <a:cubicBezTo>
                      <a:pt x="5400894" y="13970"/>
                      <a:pt x="5051630" y="10160"/>
                      <a:pt x="4696910" y="8890"/>
                    </a:cubicBezTo>
                    <a:cubicBezTo>
                      <a:pt x="4522278" y="7620"/>
                      <a:pt x="4353104" y="7620"/>
                      <a:pt x="4178472" y="8890"/>
                    </a:cubicBezTo>
                    <a:cubicBezTo>
                      <a:pt x="3987469" y="8890"/>
                      <a:pt x="3801923" y="11430"/>
                      <a:pt x="3610919" y="12700"/>
                    </a:cubicBezTo>
                    <a:cubicBezTo>
                      <a:pt x="3469031" y="13970"/>
                      <a:pt x="3332600" y="12700"/>
                      <a:pt x="3190712" y="16510"/>
                    </a:cubicBezTo>
                    <a:cubicBezTo>
                      <a:pt x="3048823" y="20320"/>
                      <a:pt x="2432155" y="20320"/>
                      <a:pt x="2290267" y="19050"/>
                    </a:cubicBezTo>
                    <a:cubicBezTo>
                      <a:pt x="2202951" y="17780"/>
                      <a:pt x="1919175" y="21590"/>
                      <a:pt x="1831859" y="21590"/>
                    </a:cubicBezTo>
                    <a:cubicBezTo>
                      <a:pt x="1717257" y="21590"/>
                      <a:pt x="1597198" y="22860"/>
                      <a:pt x="1482596" y="21590"/>
                    </a:cubicBezTo>
                    <a:cubicBezTo>
                      <a:pt x="1346165" y="20320"/>
                      <a:pt x="1209734" y="19050"/>
                      <a:pt x="1073303" y="25400"/>
                    </a:cubicBezTo>
                    <a:cubicBezTo>
                      <a:pt x="936872" y="31750"/>
                      <a:pt x="800441" y="31750"/>
                      <a:pt x="664010" y="29210"/>
                    </a:cubicBezTo>
                    <a:cubicBezTo>
                      <a:pt x="522121" y="26670"/>
                      <a:pt x="385690" y="25400"/>
                      <a:pt x="243802" y="24130"/>
                    </a:cubicBezTo>
                    <a:cubicBezTo>
                      <a:pt x="156486" y="21590"/>
                      <a:pt x="63713" y="20320"/>
                      <a:pt x="39370" y="20320"/>
                    </a:cubicBezTo>
                    <a:cubicBezTo>
                      <a:pt x="26670" y="19050"/>
                      <a:pt x="13970" y="17780"/>
                      <a:pt x="0" y="16510"/>
                    </a:cubicBezTo>
                    <a:cubicBezTo>
                      <a:pt x="0" y="24130"/>
                      <a:pt x="0" y="29210"/>
                      <a:pt x="0" y="33020"/>
                    </a:cubicBezTo>
                    <a:cubicBezTo>
                      <a:pt x="7620" y="119892"/>
                      <a:pt x="3810" y="274424"/>
                      <a:pt x="2540" y="396022"/>
                    </a:cubicBezTo>
                    <a:cubicBezTo>
                      <a:pt x="1270" y="482155"/>
                      <a:pt x="2540" y="565754"/>
                      <a:pt x="2540" y="651886"/>
                    </a:cubicBezTo>
                    <a:cubicBezTo>
                      <a:pt x="3810" y="730419"/>
                      <a:pt x="5080" y="808951"/>
                      <a:pt x="6350" y="887483"/>
                    </a:cubicBezTo>
                    <a:cubicBezTo>
                      <a:pt x="7620" y="963482"/>
                      <a:pt x="6350" y="1039482"/>
                      <a:pt x="7620" y="1115481"/>
                    </a:cubicBezTo>
                    <a:cubicBezTo>
                      <a:pt x="8890" y="1232013"/>
                      <a:pt x="10160" y="1348545"/>
                      <a:pt x="11430" y="1465077"/>
                    </a:cubicBezTo>
                    <a:cubicBezTo>
                      <a:pt x="11430" y="1508143"/>
                      <a:pt x="11430" y="3175057"/>
                      <a:pt x="11430" y="3218123"/>
                    </a:cubicBezTo>
                    <a:cubicBezTo>
                      <a:pt x="11430" y="3237786"/>
                      <a:pt x="15240" y="3241596"/>
                      <a:pt x="31750" y="3245406"/>
                    </a:cubicBezTo>
                    <a:cubicBezTo>
                      <a:pt x="43180" y="3247946"/>
                      <a:pt x="54610" y="3250486"/>
                      <a:pt x="85542" y="3251756"/>
                    </a:cubicBezTo>
                    <a:cubicBezTo>
                      <a:pt x="309289" y="3253026"/>
                      <a:pt x="533036" y="3254296"/>
                      <a:pt x="756783" y="3254296"/>
                    </a:cubicBezTo>
                    <a:cubicBezTo>
                      <a:pt x="805898" y="3254296"/>
                      <a:pt x="855013" y="3254296"/>
                      <a:pt x="904128" y="3254296"/>
                    </a:cubicBezTo>
                    <a:cubicBezTo>
                      <a:pt x="1062388" y="3255566"/>
                      <a:pt x="1215191" y="3259376"/>
                      <a:pt x="1373451" y="3256836"/>
                    </a:cubicBezTo>
                    <a:cubicBezTo>
                      <a:pt x="1542626" y="3254296"/>
                      <a:pt x="1717257" y="3255566"/>
                      <a:pt x="1886432" y="3256836"/>
                    </a:cubicBezTo>
                    <a:cubicBezTo>
                      <a:pt x="2088349" y="3258106"/>
                      <a:pt x="2966965" y="3258106"/>
                      <a:pt x="3168883" y="3258106"/>
                    </a:cubicBezTo>
                    <a:cubicBezTo>
                      <a:pt x="3338057" y="3259376"/>
                      <a:pt x="3507232" y="3258106"/>
                      <a:pt x="3676406" y="3259376"/>
                    </a:cubicBezTo>
                    <a:cubicBezTo>
                      <a:pt x="3801923" y="3259376"/>
                      <a:pt x="3927439" y="3261916"/>
                      <a:pt x="4052956" y="3260646"/>
                    </a:cubicBezTo>
                    <a:cubicBezTo>
                      <a:pt x="4314903" y="3260646"/>
                      <a:pt x="4576851" y="3258106"/>
                      <a:pt x="4838798" y="3259376"/>
                    </a:cubicBezTo>
                    <a:cubicBezTo>
                      <a:pt x="5237177" y="3260646"/>
                      <a:pt x="5635555" y="3264456"/>
                      <a:pt x="6033934" y="3266996"/>
                    </a:cubicBezTo>
                    <a:cubicBezTo>
                      <a:pt x="6164907" y="3268266"/>
                      <a:pt x="6295881" y="3266996"/>
                      <a:pt x="6426855" y="3265726"/>
                    </a:cubicBezTo>
                    <a:cubicBezTo>
                      <a:pt x="6541457" y="3264456"/>
                      <a:pt x="6656059" y="3264456"/>
                      <a:pt x="6761570" y="3270806"/>
                    </a:cubicBezTo>
                    <a:cubicBezTo>
                      <a:pt x="6774270" y="3273346"/>
                      <a:pt x="6783160" y="3266996"/>
                      <a:pt x="6784431" y="3253026"/>
                    </a:cubicBezTo>
                    <a:cubicBezTo>
                      <a:pt x="6785701" y="3237786"/>
                      <a:pt x="6786970" y="3222546"/>
                      <a:pt x="6786970" y="3190257"/>
                    </a:cubicBezTo>
                    <a:cubicBezTo>
                      <a:pt x="6789510" y="3104124"/>
                      <a:pt x="6792051" y="1394144"/>
                      <a:pt x="6794591" y="1308012"/>
                    </a:cubicBezTo>
                    <a:cubicBezTo>
                      <a:pt x="6795860" y="1275079"/>
                      <a:pt x="6795860" y="1242146"/>
                      <a:pt x="6795860" y="1211746"/>
                    </a:cubicBezTo>
                    <a:cubicBezTo>
                      <a:pt x="6797131" y="1125614"/>
                      <a:pt x="6798401" y="1039481"/>
                      <a:pt x="6799670" y="950816"/>
                    </a:cubicBezTo>
                    <a:cubicBezTo>
                      <a:pt x="6800941" y="849484"/>
                      <a:pt x="6800941" y="750685"/>
                      <a:pt x="6800941" y="649353"/>
                    </a:cubicBezTo>
                    <a:cubicBezTo>
                      <a:pt x="6800941" y="616420"/>
                      <a:pt x="6802210" y="583487"/>
                      <a:pt x="6802210" y="553087"/>
                    </a:cubicBezTo>
                    <a:cubicBezTo>
                      <a:pt x="6802210" y="469488"/>
                      <a:pt x="6800941" y="388422"/>
                      <a:pt x="6802210" y="304823"/>
                    </a:cubicBezTo>
                    <a:cubicBezTo>
                      <a:pt x="6806020" y="218691"/>
                      <a:pt x="6809830" y="97092"/>
                      <a:pt x="6797130" y="38100"/>
                    </a:cubicBezTo>
                    <a:close/>
                  </a:path>
                </a:pathLst>
              </a:custGeom>
              <a:solidFill>
                <a:schemeClr val="bg1"/>
              </a:solidFill>
              <a:effectLst>
                <a:outerShdw blurRad="50800" dist="38100" dir="2700000" algn="tl" rotWithShape="0">
                  <a:prstClr val="black">
                    <a:alpha val="40000"/>
                  </a:prstClr>
                </a:outerShdw>
              </a:effectLst>
            </p:spPr>
          </p:sp>
        </p:grpSp>
        <p:pic>
          <p:nvPicPr>
            <p:cNvPr id="22"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37568" y="2278451"/>
              <a:ext cx="3119557" cy="887608"/>
            </a:xfrm>
            <a:prstGeom prst="rect">
              <a:avLst/>
            </a:prstGeom>
          </p:spPr>
        </p:pic>
        <p:sp>
          <p:nvSpPr>
            <p:cNvPr id="23" name="TextBox 22">
              <a:extLst>
                <a:ext uri="{FF2B5EF4-FFF2-40B4-BE49-F238E27FC236}">
                  <a16:creationId xmlns:a16="http://schemas.microsoft.com/office/drawing/2014/main" id="{FE2A30A5-3190-B02F-B5FF-6E8D180C0570}"/>
                </a:ext>
              </a:extLst>
            </p:cNvPr>
            <p:cNvSpPr txBox="1"/>
            <p:nvPr/>
          </p:nvSpPr>
          <p:spPr>
            <a:xfrm>
              <a:off x="4155835" y="4094509"/>
              <a:ext cx="9883024" cy="1169551"/>
            </a:xfrm>
            <a:prstGeom prst="rect">
              <a:avLst/>
            </a:prstGeom>
            <a:noFill/>
          </p:spPr>
          <p:txBody>
            <a:bodyPr wrap="square" anchor="ctr">
              <a:spAutoFit/>
            </a:bodyPr>
            <a:lstStyle/>
            <a:p>
              <a:pPr algn="ctr">
                <a:spcAft>
                  <a:spcPts val="1000"/>
                </a:spcAft>
              </a:pPr>
              <a:r>
                <a:rPr lang="en-US" sz="7000" b="1" smtClean="0">
                  <a:latin typeface="Arial" panose="020B0604020202020204" pitchFamily="34" charset="0"/>
                  <a:ea typeface="Malgun Gothic" panose="020B0503020000020004" pitchFamily="34" charset="-127"/>
                  <a:cs typeface="Arial" panose="020B0604020202020204" pitchFamily="34" charset="0"/>
                </a:rPr>
                <a:t>LUYỆN TẬP</a:t>
              </a:r>
              <a:endParaRPr lang="en-US" sz="7000" dirty="0">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25" name="Rectangle 24"/>
          <p:cNvSpPr/>
          <p:nvPr/>
        </p:nvSpPr>
        <p:spPr>
          <a:xfrm>
            <a:off x="4104294" y="5085595"/>
            <a:ext cx="9849086" cy="2585323"/>
          </a:xfrm>
          <a:prstGeom prst="rect">
            <a:avLst/>
          </a:prstGeom>
        </p:spPr>
        <p:txBody>
          <a:bodyPr wrap="square" anchor="ctr">
            <a:spAutoFit/>
          </a:bodyPr>
          <a:lstStyle/>
          <a:p>
            <a:pPr algn="ctr">
              <a:lnSpc>
                <a:spcPct val="150000"/>
              </a:lnSpc>
              <a:spcBef>
                <a:spcPts val="100"/>
              </a:spcBef>
              <a:spcAft>
                <a:spcPts val="100"/>
              </a:spcAft>
            </a:pPr>
            <a:r>
              <a:rPr lang="en-US" sz="5400" b="1">
                <a:solidFill>
                  <a:schemeClr val="accent2"/>
                </a:solidFill>
                <a:latin typeface="Arial" panose="020B0604020202020204" pitchFamily="34" charset="0"/>
                <a:ea typeface="Times New Roman" panose="02020603050405020304" pitchFamily="18" charset="0"/>
                <a:cs typeface="Arial" panose="020B0604020202020204" pitchFamily="34" charset="0"/>
              </a:rPr>
              <a:t>Hoạt động </a:t>
            </a:r>
            <a:r>
              <a:rPr lang="en-US" sz="5400" b="1" smtClean="0">
                <a:solidFill>
                  <a:schemeClr val="accent2"/>
                </a:solidFill>
                <a:latin typeface="Arial" panose="020B0604020202020204" pitchFamily="34" charset="0"/>
                <a:ea typeface="Times New Roman" panose="02020603050405020304" pitchFamily="18" charset="0"/>
                <a:cs typeface="Arial" panose="020B0604020202020204" pitchFamily="34" charset="0"/>
              </a:rPr>
              <a:t>2: </a:t>
            </a:r>
            <a:r>
              <a:rPr lang="en-US" sz="5400" b="1">
                <a:solidFill>
                  <a:schemeClr val="accent2"/>
                </a:solidFill>
                <a:latin typeface="Arial" panose="020B0604020202020204" pitchFamily="34" charset="0"/>
                <a:ea typeface="Times New Roman" panose="02020603050405020304" pitchFamily="18" charset="0"/>
                <a:cs typeface="Arial" panose="020B0604020202020204" pitchFamily="34" charset="0"/>
              </a:rPr>
              <a:t>Trả lời câu hỏi </a:t>
            </a:r>
            <a:r>
              <a:rPr lang="en-US" sz="5400" b="1" smtClean="0">
                <a:solidFill>
                  <a:schemeClr val="accent2"/>
                </a:solidFill>
                <a:latin typeface="Arial" panose="020B0604020202020204" pitchFamily="34" charset="0"/>
                <a:ea typeface="Times New Roman" panose="02020603050405020304" pitchFamily="18" charset="0"/>
                <a:cs typeface="Arial" panose="020B0604020202020204" pitchFamily="34" charset="0"/>
              </a:rPr>
              <a:t>phần Luyện tập</a:t>
            </a:r>
            <a:endParaRPr lang="en-US" sz="54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0"/>
          <p:cNvPicPr>
            <a:picLocks noChangeAspect="1"/>
          </p:cNvPicPr>
          <p:nvPr/>
        </p:nvPicPr>
        <p:blipFill>
          <a:blip r:embed="rId14"/>
          <a:srcRect/>
          <a:stretch>
            <a:fillRect/>
          </a:stretch>
        </p:blipFill>
        <p:spPr>
          <a:xfrm>
            <a:off x="13926084" y="7274224"/>
            <a:ext cx="2264041" cy="2060276"/>
          </a:xfrm>
          <a:prstGeom prst="rect">
            <a:avLst/>
          </a:prstGeom>
        </p:spPr>
      </p:pic>
      <p:pic>
        <p:nvPicPr>
          <p:cNvPr id="26" name="Picture 18"/>
          <p:cNvPicPr>
            <a:picLocks noChangeAspect="1"/>
          </p:cNvPicPr>
          <p:nvPr/>
        </p:nvPicPr>
        <p:blipFill>
          <a:blip r:embed="rId15"/>
          <a:srcRect/>
          <a:stretch>
            <a:fillRect/>
          </a:stretch>
        </p:blipFill>
        <p:spPr>
          <a:xfrm>
            <a:off x="-163105" y="-123549"/>
            <a:ext cx="1704068" cy="1745524"/>
          </a:xfrm>
          <a:prstGeom prst="rect">
            <a:avLst/>
          </a:prstGeom>
        </p:spPr>
      </p:pic>
    </p:spTree>
    <p:extLst>
      <p:ext uri="{BB962C8B-B14F-4D97-AF65-F5344CB8AC3E}">
        <p14:creationId xmlns:p14="http://schemas.microsoft.com/office/powerpoint/2010/main" val="338189837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9"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vụ 1 – bài tập 1</a:t>
            </a:r>
          </a:p>
        </p:txBody>
      </p:sp>
      <p:sp>
        <p:nvSpPr>
          <p:cNvPr id="10" name="TextBox 9">
            <a:extLst>
              <a:ext uri="{FF2B5EF4-FFF2-40B4-BE49-F238E27FC236}">
                <a16:creationId xmlns:a16="http://schemas.microsoft.com/office/drawing/2014/main" id="{F35465D8-5896-D478-FAF1-14F25F34EE9C}"/>
              </a:ext>
            </a:extLst>
          </p:cNvPr>
          <p:cNvSpPr txBox="1"/>
          <p:nvPr/>
        </p:nvSpPr>
        <p:spPr>
          <a:xfrm>
            <a:off x="609600" y="2409855"/>
            <a:ext cx="17104315" cy="833287"/>
          </a:xfrm>
          <a:prstGeom prst="rect">
            <a:avLst/>
          </a:prstGeom>
          <a:noFill/>
          <a:ln w="19050">
            <a:noFill/>
          </a:ln>
        </p:spPr>
        <p:txBody>
          <a:bodyPr wrap="square" lIns="144000" tIns="0" rIns="144000" bIns="144000" anchor="ctr">
            <a:spAutoFit/>
          </a:bodyPr>
          <a:lstStyle/>
          <a:p>
            <a:pPr algn="ctr">
              <a:lnSpc>
                <a:spcPct val="150000"/>
              </a:lnSpc>
            </a:pPr>
            <a:r>
              <a:rPr lang="en-US" sz="3400" b="1">
                <a:solidFill>
                  <a:schemeClr val="tx2"/>
                </a:solidFill>
                <a:latin typeface="Arial" panose="020B0604020202020204" pitchFamily="34" charset="0"/>
                <a:cs typeface="Arial" panose="020B0604020202020204" pitchFamily="34" charset="0"/>
              </a:rPr>
              <a:t>Em đồng tình hay không đồng tình với ý kiến nào dưới đây? Vì sao?</a:t>
            </a:r>
            <a:endParaRPr lang="en-VN" sz="3400" b="1" dirty="0">
              <a:solidFill>
                <a:schemeClr val="tx2"/>
              </a:solidFill>
              <a:latin typeface="Arial" panose="020B0604020202020204" pitchFamily="34" charset="0"/>
              <a:cs typeface="Arial" panose="020B0604020202020204" pitchFamily="34" charset="0"/>
            </a:endParaRPr>
          </a:p>
        </p:txBody>
      </p:sp>
      <p:graphicFrame>
        <p:nvGraphicFramePr>
          <p:cNvPr id="14"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2240863823"/>
              </p:ext>
            </p:extLst>
          </p:nvPr>
        </p:nvGraphicFramePr>
        <p:xfrm>
          <a:off x="381000" y="3578964"/>
          <a:ext cx="17526001" cy="6254653"/>
        </p:xfrm>
        <a:graphic>
          <a:graphicData uri="http://schemas.openxmlformats.org/drawingml/2006/table">
            <a:tbl>
              <a:tblPr firstRow="1" bandRow="1"/>
              <a:tblGrid>
                <a:gridCol w="4267200">
                  <a:extLst>
                    <a:ext uri="{9D8B030D-6E8A-4147-A177-3AD203B41FA5}">
                      <a16:colId xmlns:a16="http://schemas.microsoft.com/office/drawing/2014/main" val="2064203491"/>
                    </a:ext>
                  </a:extLst>
                </a:gridCol>
                <a:gridCol w="2286000">
                  <a:extLst>
                    <a:ext uri="{9D8B030D-6E8A-4147-A177-3AD203B41FA5}">
                      <a16:colId xmlns:a16="http://schemas.microsoft.com/office/drawing/2014/main" val="3569864924"/>
                    </a:ext>
                  </a:extLst>
                </a:gridCol>
                <a:gridCol w="2286000">
                  <a:extLst>
                    <a:ext uri="{9D8B030D-6E8A-4147-A177-3AD203B41FA5}">
                      <a16:colId xmlns:a16="http://schemas.microsoft.com/office/drawing/2014/main" val="2727004089"/>
                    </a:ext>
                  </a:extLst>
                </a:gridCol>
                <a:gridCol w="8686801">
                  <a:extLst>
                    <a:ext uri="{9D8B030D-6E8A-4147-A177-3AD203B41FA5}">
                      <a16:colId xmlns:a16="http://schemas.microsoft.com/office/drawing/2014/main" val="3215342670"/>
                    </a:ext>
                  </a:extLst>
                </a:gridCol>
              </a:tblGrid>
              <a:tr h="1488336">
                <a:tc>
                  <a:txBody>
                    <a:bodyPr/>
                    <a:lstStyle/>
                    <a:p>
                      <a:pPr algn="ctr">
                        <a:lnSpc>
                          <a:spcPct val="150000"/>
                        </a:lnSpc>
                      </a:pPr>
                      <a:r>
                        <a:rPr lang="en-VN" sz="3400" b="1">
                          <a:solidFill>
                            <a:srgbClr val="273135"/>
                          </a:solidFill>
                          <a:latin typeface="Arial" panose="020B0604020202020204" pitchFamily="34" charset="0"/>
                          <a:cs typeface="Arial" panose="020B0604020202020204" pitchFamily="34" charset="0"/>
                        </a:rPr>
                        <a:t>Quan </a:t>
                      </a:r>
                      <a:r>
                        <a:rPr lang="en-VN" sz="3400" b="1" smtClean="0">
                          <a:solidFill>
                            <a:srgbClr val="273135"/>
                          </a:solidFill>
                          <a:latin typeface="Arial" panose="020B0604020202020204" pitchFamily="34" charset="0"/>
                          <a:cs typeface="Arial" panose="020B0604020202020204" pitchFamily="34" charset="0"/>
                        </a:rPr>
                        <a:t>điểm</a:t>
                      </a:r>
                      <a:endParaRPr lang="en-US" sz="34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Đồng</a:t>
                      </a:r>
                      <a:r>
                        <a:rPr lang="en-US" sz="3400" b="1" baseline="0" smtClean="0">
                          <a:solidFill>
                            <a:srgbClr val="273135"/>
                          </a:solidFill>
                          <a:latin typeface="Arial" panose="020B0604020202020204" pitchFamily="34" charset="0"/>
                          <a:cs typeface="Arial" panose="020B0604020202020204" pitchFamily="34" charset="0"/>
                        </a:rPr>
                        <a:t>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Không</a:t>
                      </a:r>
                      <a:r>
                        <a:rPr lang="en-US" sz="3400" b="1" baseline="0" smtClean="0">
                          <a:solidFill>
                            <a:srgbClr val="273135"/>
                          </a:solidFill>
                          <a:latin typeface="Arial" panose="020B0604020202020204" pitchFamily="34" charset="0"/>
                          <a:cs typeface="Arial" panose="020B0604020202020204" pitchFamily="34" charset="0"/>
                        </a:rPr>
                        <a:t> đồng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4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652185">
                <a:tc>
                  <a:txBody>
                    <a:bodyPr/>
                    <a:lstStyle/>
                    <a:p>
                      <a:pPr>
                        <a:lnSpc>
                          <a:spcPct val="150000"/>
                        </a:lnSpc>
                      </a:pPr>
                      <a:endParaRPr lang="en-VN" sz="34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15" name="TextBox 14">
            <a:extLst>
              <a:ext uri="{FF2B5EF4-FFF2-40B4-BE49-F238E27FC236}">
                <a16:creationId xmlns:a16="http://schemas.microsoft.com/office/drawing/2014/main" id="{29924107-2DF1-8BBE-7A30-F027E36C6BC3}"/>
              </a:ext>
            </a:extLst>
          </p:cNvPr>
          <p:cNvSpPr txBox="1"/>
          <p:nvPr/>
        </p:nvSpPr>
        <p:spPr>
          <a:xfrm>
            <a:off x="457200" y="5700955"/>
            <a:ext cx="4114800" cy="3231654"/>
          </a:xfrm>
          <a:prstGeom prst="rect">
            <a:avLst/>
          </a:prstGeom>
          <a:noFill/>
        </p:spPr>
        <p:txBody>
          <a:bodyPr wrap="square">
            <a:spAutoFit/>
          </a:bodyPr>
          <a:lstStyle/>
          <a:p>
            <a:pPr lvl="0" algn="just">
              <a:lnSpc>
                <a:spcPct val="150000"/>
              </a:lnSpc>
              <a:buClr>
                <a:srgbClr val="273135"/>
              </a:buClr>
            </a:pPr>
            <a:r>
              <a:rPr lang="en-US" sz="3400" smtClean="0">
                <a:latin typeface="Arial" panose="020B0604020202020204" pitchFamily="34" charset="0"/>
                <a:cs typeface="Arial" panose="020B0604020202020204" pitchFamily="34" charset="0"/>
              </a:rPr>
              <a:t>a. </a:t>
            </a:r>
            <a:r>
              <a:rPr lang="en-US" sz="3400">
                <a:latin typeface="Arial" panose="020B0604020202020204" pitchFamily="34" charset="0"/>
                <a:cs typeface="Arial" panose="020B0604020202020204" pitchFamily="34" charset="0"/>
              </a:rPr>
              <a:t>Muốn phát triển kinh tế thì phải chấp nhận môi trường bị ô nhiễm</a:t>
            </a:r>
            <a:r>
              <a:rPr lang="en-US" sz="3400" smtClean="0">
                <a:latin typeface="Arial" panose="020B0604020202020204" pitchFamily="34" charset="0"/>
                <a:cs typeface="Arial" panose="020B0604020202020204" pitchFamily="34" charset="0"/>
              </a:rPr>
              <a:t>.</a:t>
            </a:r>
            <a:endParaRPr lang="vi-VN" sz="34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AD5577-499E-3E1F-D477-D6C44900E24C}"/>
              </a:ext>
            </a:extLst>
          </p:cNvPr>
          <p:cNvSpPr txBox="1"/>
          <p:nvPr/>
        </p:nvSpPr>
        <p:spPr>
          <a:xfrm>
            <a:off x="7696200" y="6901283"/>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C7C1DC7-6F2A-910F-0D76-FE110CD2981D}"/>
              </a:ext>
            </a:extLst>
          </p:cNvPr>
          <p:cNvSpPr txBox="1"/>
          <p:nvPr/>
        </p:nvSpPr>
        <p:spPr>
          <a:xfrm>
            <a:off x="9372600" y="5142786"/>
            <a:ext cx="8382000" cy="4801314"/>
          </a:xfrm>
          <a:prstGeom prst="rect">
            <a:avLst/>
          </a:prstGeom>
          <a:noFill/>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Phát triển kinh tế mà không đi đôi với việc bảo vệ môi trường sẽ dẫn đến nhiều hậu quả </a:t>
            </a:r>
            <a:r>
              <a:rPr lang="en-US" sz="3400" smtClean="0">
                <a:latin typeface="Arial" panose="020B0604020202020204" pitchFamily="34" charset="0"/>
                <a:cs typeface="Arial" panose="020B0604020202020204" pitchFamily="34" charset="0"/>
              </a:rPr>
              <a:t>xấu. Hiện </a:t>
            </a:r>
            <a:r>
              <a:rPr lang="en-US" sz="3400">
                <a:latin typeface="Arial" panose="020B0604020202020204" pitchFamily="34" charset="0"/>
                <a:cs typeface="Arial" panose="020B0604020202020204" pitchFamily="34" charset="0"/>
              </a:rPr>
              <a:t>nay, phát triển kinh tế phải gắn liền với việc bảo vệ môi trường là xu thế tất yếu của thế giới và phù hợp với sự phát triển bền vững.</a:t>
            </a:r>
            <a:endParaRPr lang="vi-VN" sz="34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789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9"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vụ 1 – bài tập 1</a:t>
            </a:r>
          </a:p>
        </p:txBody>
      </p:sp>
      <p:sp>
        <p:nvSpPr>
          <p:cNvPr id="10" name="TextBox 9">
            <a:extLst>
              <a:ext uri="{FF2B5EF4-FFF2-40B4-BE49-F238E27FC236}">
                <a16:creationId xmlns:a16="http://schemas.microsoft.com/office/drawing/2014/main" id="{F35465D8-5896-D478-FAF1-14F25F34EE9C}"/>
              </a:ext>
            </a:extLst>
          </p:cNvPr>
          <p:cNvSpPr txBox="1"/>
          <p:nvPr/>
        </p:nvSpPr>
        <p:spPr>
          <a:xfrm>
            <a:off x="609600" y="2409855"/>
            <a:ext cx="17104315" cy="833287"/>
          </a:xfrm>
          <a:prstGeom prst="rect">
            <a:avLst/>
          </a:prstGeom>
          <a:noFill/>
          <a:ln w="19050">
            <a:noFill/>
          </a:ln>
        </p:spPr>
        <p:txBody>
          <a:bodyPr wrap="square" lIns="144000" tIns="0" rIns="144000" bIns="144000" anchor="ctr">
            <a:spAutoFit/>
          </a:bodyPr>
          <a:lstStyle/>
          <a:p>
            <a:pPr algn="ctr">
              <a:lnSpc>
                <a:spcPct val="150000"/>
              </a:lnSpc>
            </a:pPr>
            <a:r>
              <a:rPr lang="en-US" sz="3400" b="1">
                <a:solidFill>
                  <a:schemeClr val="tx2"/>
                </a:solidFill>
                <a:latin typeface="Arial" panose="020B0604020202020204" pitchFamily="34" charset="0"/>
                <a:cs typeface="Arial" panose="020B0604020202020204" pitchFamily="34" charset="0"/>
              </a:rPr>
              <a:t>Em đồng tình hay không đồng tình với ý kiến nào dưới đây? Vì sao?</a:t>
            </a:r>
            <a:endParaRPr lang="en-VN" sz="3400" b="1" dirty="0">
              <a:solidFill>
                <a:schemeClr val="tx2"/>
              </a:solidFill>
              <a:latin typeface="Arial" panose="020B0604020202020204" pitchFamily="34" charset="0"/>
              <a:cs typeface="Arial" panose="020B0604020202020204" pitchFamily="34" charset="0"/>
            </a:endParaRPr>
          </a:p>
        </p:txBody>
      </p:sp>
      <p:graphicFrame>
        <p:nvGraphicFramePr>
          <p:cNvPr id="14"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3661783028"/>
              </p:ext>
            </p:extLst>
          </p:nvPr>
        </p:nvGraphicFramePr>
        <p:xfrm>
          <a:off x="381000" y="3578964"/>
          <a:ext cx="17526001" cy="6350665"/>
        </p:xfrm>
        <a:graphic>
          <a:graphicData uri="http://schemas.openxmlformats.org/drawingml/2006/table">
            <a:tbl>
              <a:tblPr firstRow="1" bandRow="1"/>
              <a:tblGrid>
                <a:gridCol w="5257800">
                  <a:extLst>
                    <a:ext uri="{9D8B030D-6E8A-4147-A177-3AD203B41FA5}">
                      <a16:colId xmlns:a16="http://schemas.microsoft.com/office/drawing/2014/main" val="2064203491"/>
                    </a:ext>
                  </a:extLst>
                </a:gridCol>
                <a:gridCol w="2286000">
                  <a:extLst>
                    <a:ext uri="{9D8B030D-6E8A-4147-A177-3AD203B41FA5}">
                      <a16:colId xmlns:a16="http://schemas.microsoft.com/office/drawing/2014/main" val="3569864924"/>
                    </a:ext>
                  </a:extLst>
                </a:gridCol>
                <a:gridCol w="2362200">
                  <a:extLst>
                    <a:ext uri="{9D8B030D-6E8A-4147-A177-3AD203B41FA5}">
                      <a16:colId xmlns:a16="http://schemas.microsoft.com/office/drawing/2014/main" val="2727004089"/>
                    </a:ext>
                  </a:extLst>
                </a:gridCol>
                <a:gridCol w="7620001">
                  <a:extLst>
                    <a:ext uri="{9D8B030D-6E8A-4147-A177-3AD203B41FA5}">
                      <a16:colId xmlns:a16="http://schemas.microsoft.com/office/drawing/2014/main" val="3215342670"/>
                    </a:ext>
                  </a:extLst>
                </a:gridCol>
              </a:tblGrid>
              <a:tr h="1488336">
                <a:tc>
                  <a:txBody>
                    <a:bodyPr/>
                    <a:lstStyle/>
                    <a:p>
                      <a:pPr algn="ctr">
                        <a:lnSpc>
                          <a:spcPct val="150000"/>
                        </a:lnSpc>
                      </a:pPr>
                      <a:r>
                        <a:rPr lang="en-VN" sz="3400" b="1">
                          <a:solidFill>
                            <a:srgbClr val="273135"/>
                          </a:solidFill>
                          <a:latin typeface="Arial" panose="020B0604020202020204" pitchFamily="34" charset="0"/>
                          <a:cs typeface="Arial" panose="020B0604020202020204" pitchFamily="34" charset="0"/>
                        </a:rPr>
                        <a:t>Quan </a:t>
                      </a:r>
                      <a:r>
                        <a:rPr lang="en-VN" sz="3400" b="1" smtClean="0">
                          <a:solidFill>
                            <a:srgbClr val="273135"/>
                          </a:solidFill>
                          <a:latin typeface="Arial" panose="020B0604020202020204" pitchFamily="34" charset="0"/>
                          <a:cs typeface="Arial" panose="020B0604020202020204" pitchFamily="34" charset="0"/>
                        </a:rPr>
                        <a:t>điểm</a:t>
                      </a:r>
                      <a:endParaRPr lang="en-US" sz="34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Đồng</a:t>
                      </a:r>
                      <a:r>
                        <a:rPr lang="en-US" sz="3400" b="1" baseline="0" smtClean="0">
                          <a:solidFill>
                            <a:srgbClr val="273135"/>
                          </a:solidFill>
                          <a:latin typeface="Arial" panose="020B0604020202020204" pitchFamily="34" charset="0"/>
                          <a:cs typeface="Arial" panose="020B0604020202020204" pitchFamily="34" charset="0"/>
                        </a:rPr>
                        <a:t>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Không</a:t>
                      </a:r>
                      <a:r>
                        <a:rPr lang="en-US" sz="3400" b="1" baseline="0" smtClean="0">
                          <a:solidFill>
                            <a:srgbClr val="273135"/>
                          </a:solidFill>
                          <a:latin typeface="Arial" panose="020B0604020202020204" pitchFamily="34" charset="0"/>
                          <a:cs typeface="Arial" panose="020B0604020202020204" pitchFamily="34" charset="0"/>
                        </a:rPr>
                        <a:t> đồng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4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652185">
                <a:tc>
                  <a:txBody>
                    <a:bodyPr/>
                    <a:lstStyle/>
                    <a:p>
                      <a:pPr>
                        <a:lnSpc>
                          <a:spcPct val="150000"/>
                        </a:lnSpc>
                      </a:pPr>
                      <a:endParaRPr lang="en-VN" sz="34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15" name="TextBox 14">
            <a:extLst>
              <a:ext uri="{FF2B5EF4-FFF2-40B4-BE49-F238E27FC236}">
                <a16:creationId xmlns:a16="http://schemas.microsoft.com/office/drawing/2014/main" id="{29924107-2DF1-8BBE-7A30-F027E36C6BC3}"/>
              </a:ext>
            </a:extLst>
          </p:cNvPr>
          <p:cNvSpPr txBox="1"/>
          <p:nvPr/>
        </p:nvSpPr>
        <p:spPr>
          <a:xfrm>
            <a:off x="457200" y="5600700"/>
            <a:ext cx="5029200" cy="4016484"/>
          </a:xfrm>
          <a:prstGeom prst="rect">
            <a:avLst/>
          </a:prstGeom>
          <a:noFill/>
        </p:spPr>
        <p:txBody>
          <a:bodyPr wrap="square">
            <a:spAutoFit/>
          </a:bodyPr>
          <a:lstStyle/>
          <a:p>
            <a:pPr lvl="0" algn="just">
              <a:lnSpc>
                <a:spcPct val="150000"/>
              </a:lnSpc>
              <a:buClr>
                <a:srgbClr val="273135"/>
              </a:buClr>
            </a:pPr>
            <a:r>
              <a:rPr lang="en-US" sz="3400" smtClean="0">
                <a:latin typeface="Arial" panose="020B0604020202020204" pitchFamily="34" charset="0"/>
                <a:cs typeface="Arial" panose="020B0604020202020204" pitchFamily="34" charset="0"/>
              </a:rPr>
              <a:t>b. </a:t>
            </a:r>
            <a:r>
              <a:rPr lang="en-US" sz="3400">
                <a:latin typeface="Arial" panose="020B0604020202020204" pitchFamily="34" charset="0"/>
                <a:cs typeface="Arial" panose="020B0604020202020204" pitchFamily="34" charset="0"/>
              </a:rPr>
              <a:t>Sử dụng túi vải, giấy, một số loại lá,... để gói, đựng sản phẩm thay cho túi ni-lông là góp phần bảo vệ môi trường.</a:t>
            </a:r>
            <a:endParaRPr lang="vi-VN" sz="34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AD5577-499E-3E1F-D477-D6C44900E24C}"/>
              </a:ext>
            </a:extLst>
          </p:cNvPr>
          <p:cNvSpPr txBox="1"/>
          <p:nvPr/>
        </p:nvSpPr>
        <p:spPr>
          <a:xfrm>
            <a:off x="6400800" y="6819900"/>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C7C1DC7-6F2A-910F-0D76-FE110CD2981D}"/>
              </a:ext>
            </a:extLst>
          </p:cNvPr>
          <p:cNvSpPr txBox="1"/>
          <p:nvPr/>
        </p:nvSpPr>
        <p:spPr>
          <a:xfrm>
            <a:off x="10363200" y="5874246"/>
            <a:ext cx="7391400" cy="3231654"/>
          </a:xfrm>
          <a:prstGeom prst="rect">
            <a:avLst/>
          </a:prstGeom>
          <a:noFill/>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Những việc làm này góp phần bảo vệ môi trường, hạn chế tác hại của rác thải ni-lông (rất khó phân hủy khí thải vào môi trường đất, nước).</a:t>
            </a:r>
            <a:endParaRPr lang="vi-VN" sz="34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49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9"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vụ 1 – bài tập 1</a:t>
            </a:r>
          </a:p>
        </p:txBody>
      </p:sp>
      <p:sp>
        <p:nvSpPr>
          <p:cNvPr id="10" name="TextBox 9">
            <a:extLst>
              <a:ext uri="{FF2B5EF4-FFF2-40B4-BE49-F238E27FC236}">
                <a16:creationId xmlns:a16="http://schemas.microsoft.com/office/drawing/2014/main" id="{F35465D8-5896-D478-FAF1-14F25F34EE9C}"/>
              </a:ext>
            </a:extLst>
          </p:cNvPr>
          <p:cNvSpPr txBox="1"/>
          <p:nvPr/>
        </p:nvSpPr>
        <p:spPr>
          <a:xfrm>
            <a:off x="609600" y="2409855"/>
            <a:ext cx="17104315" cy="833287"/>
          </a:xfrm>
          <a:prstGeom prst="rect">
            <a:avLst/>
          </a:prstGeom>
          <a:noFill/>
          <a:ln w="19050">
            <a:noFill/>
          </a:ln>
        </p:spPr>
        <p:txBody>
          <a:bodyPr wrap="square" lIns="144000" tIns="0" rIns="144000" bIns="144000" anchor="ctr">
            <a:spAutoFit/>
          </a:bodyPr>
          <a:lstStyle/>
          <a:p>
            <a:pPr algn="ctr">
              <a:lnSpc>
                <a:spcPct val="150000"/>
              </a:lnSpc>
            </a:pPr>
            <a:r>
              <a:rPr lang="en-US" sz="3400" b="1">
                <a:solidFill>
                  <a:schemeClr val="tx2"/>
                </a:solidFill>
                <a:latin typeface="Arial" panose="020B0604020202020204" pitchFamily="34" charset="0"/>
                <a:cs typeface="Arial" panose="020B0604020202020204" pitchFamily="34" charset="0"/>
              </a:rPr>
              <a:t>Em đồng tình hay không đồng tình với ý kiến nào dưới đây? Vì sao?</a:t>
            </a:r>
            <a:endParaRPr lang="en-VN" sz="3400" b="1" dirty="0">
              <a:solidFill>
                <a:schemeClr val="tx2"/>
              </a:solidFill>
              <a:latin typeface="Arial" panose="020B0604020202020204" pitchFamily="34" charset="0"/>
              <a:cs typeface="Arial" panose="020B0604020202020204" pitchFamily="34" charset="0"/>
            </a:endParaRPr>
          </a:p>
        </p:txBody>
      </p:sp>
      <p:graphicFrame>
        <p:nvGraphicFramePr>
          <p:cNvPr id="14"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3661783028"/>
              </p:ext>
            </p:extLst>
          </p:nvPr>
        </p:nvGraphicFramePr>
        <p:xfrm>
          <a:off x="381000" y="3578964"/>
          <a:ext cx="17526001" cy="6350665"/>
        </p:xfrm>
        <a:graphic>
          <a:graphicData uri="http://schemas.openxmlformats.org/drawingml/2006/table">
            <a:tbl>
              <a:tblPr firstRow="1" bandRow="1"/>
              <a:tblGrid>
                <a:gridCol w="5257800">
                  <a:extLst>
                    <a:ext uri="{9D8B030D-6E8A-4147-A177-3AD203B41FA5}">
                      <a16:colId xmlns:a16="http://schemas.microsoft.com/office/drawing/2014/main" val="2064203491"/>
                    </a:ext>
                  </a:extLst>
                </a:gridCol>
                <a:gridCol w="2286000">
                  <a:extLst>
                    <a:ext uri="{9D8B030D-6E8A-4147-A177-3AD203B41FA5}">
                      <a16:colId xmlns:a16="http://schemas.microsoft.com/office/drawing/2014/main" val="3569864924"/>
                    </a:ext>
                  </a:extLst>
                </a:gridCol>
                <a:gridCol w="2362200">
                  <a:extLst>
                    <a:ext uri="{9D8B030D-6E8A-4147-A177-3AD203B41FA5}">
                      <a16:colId xmlns:a16="http://schemas.microsoft.com/office/drawing/2014/main" val="2727004089"/>
                    </a:ext>
                  </a:extLst>
                </a:gridCol>
                <a:gridCol w="7620001">
                  <a:extLst>
                    <a:ext uri="{9D8B030D-6E8A-4147-A177-3AD203B41FA5}">
                      <a16:colId xmlns:a16="http://schemas.microsoft.com/office/drawing/2014/main" val="3215342670"/>
                    </a:ext>
                  </a:extLst>
                </a:gridCol>
              </a:tblGrid>
              <a:tr h="1488336">
                <a:tc>
                  <a:txBody>
                    <a:bodyPr/>
                    <a:lstStyle/>
                    <a:p>
                      <a:pPr algn="ctr">
                        <a:lnSpc>
                          <a:spcPct val="150000"/>
                        </a:lnSpc>
                      </a:pPr>
                      <a:r>
                        <a:rPr lang="en-VN" sz="3400" b="1">
                          <a:solidFill>
                            <a:srgbClr val="273135"/>
                          </a:solidFill>
                          <a:latin typeface="Arial" panose="020B0604020202020204" pitchFamily="34" charset="0"/>
                          <a:cs typeface="Arial" panose="020B0604020202020204" pitchFamily="34" charset="0"/>
                        </a:rPr>
                        <a:t>Quan </a:t>
                      </a:r>
                      <a:r>
                        <a:rPr lang="en-VN" sz="3400" b="1" smtClean="0">
                          <a:solidFill>
                            <a:srgbClr val="273135"/>
                          </a:solidFill>
                          <a:latin typeface="Arial" panose="020B0604020202020204" pitchFamily="34" charset="0"/>
                          <a:cs typeface="Arial" panose="020B0604020202020204" pitchFamily="34" charset="0"/>
                        </a:rPr>
                        <a:t>điểm</a:t>
                      </a:r>
                      <a:endParaRPr lang="en-US" sz="34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Đồng</a:t>
                      </a:r>
                      <a:r>
                        <a:rPr lang="en-US" sz="3400" b="1" baseline="0" smtClean="0">
                          <a:solidFill>
                            <a:srgbClr val="273135"/>
                          </a:solidFill>
                          <a:latin typeface="Arial" panose="020B0604020202020204" pitchFamily="34" charset="0"/>
                          <a:cs typeface="Arial" panose="020B0604020202020204" pitchFamily="34" charset="0"/>
                        </a:rPr>
                        <a:t>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Không</a:t>
                      </a:r>
                      <a:r>
                        <a:rPr lang="en-US" sz="3400" b="1" baseline="0" smtClean="0">
                          <a:solidFill>
                            <a:srgbClr val="273135"/>
                          </a:solidFill>
                          <a:latin typeface="Arial" panose="020B0604020202020204" pitchFamily="34" charset="0"/>
                          <a:cs typeface="Arial" panose="020B0604020202020204" pitchFamily="34" charset="0"/>
                        </a:rPr>
                        <a:t> đồng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4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652185">
                <a:tc>
                  <a:txBody>
                    <a:bodyPr/>
                    <a:lstStyle/>
                    <a:p>
                      <a:pPr>
                        <a:lnSpc>
                          <a:spcPct val="150000"/>
                        </a:lnSpc>
                      </a:pPr>
                      <a:endParaRPr lang="en-VN" sz="34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15" name="TextBox 14">
            <a:extLst>
              <a:ext uri="{FF2B5EF4-FFF2-40B4-BE49-F238E27FC236}">
                <a16:creationId xmlns:a16="http://schemas.microsoft.com/office/drawing/2014/main" id="{29924107-2DF1-8BBE-7A30-F027E36C6BC3}"/>
              </a:ext>
            </a:extLst>
          </p:cNvPr>
          <p:cNvSpPr txBox="1"/>
          <p:nvPr/>
        </p:nvSpPr>
        <p:spPr>
          <a:xfrm>
            <a:off x="457200" y="5950446"/>
            <a:ext cx="5029200" cy="3231654"/>
          </a:xfrm>
          <a:prstGeom prst="rect">
            <a:avLst/>
          </a:prstGeom>
          <a:noFill/>
        </p:spPr>
        <p:txBody>
          <a:bodyPr wrap="square">
            <a:spAutoFit/>
          </a:bodyPr>
          <a:lstStyle/>
          <a:p>
            <a:pPr lvl="0" algn="just">
              <a:lnSpc>
                <a:spcPct val="150000"/>
              </a:lnSpc>
              <a:buClr>
                <a:srgbClr val="273135"/>
              </a:buClr>
            </a:pPr>
            <a:r>
              <a:rPr lang="en-US" sz="3400" smtClean="0">
                <a:latin typeface="Arial" panose="020B0604020202020204" pitchFamily="34" charset="0"/>
                <a:cs typeface="Arial" panose="020B0604020202020204" pitchFamily="34" charset="0"/>
              </a:rPr>
              <a:t>c. </a:t>
            </a:r>
            <a:r>
              <a:rPr lang="en-US" sz="3400">
                <a:latin typeface="Arial" panose="020B0604020202020204" pitchFamily="34" charset="0"/>
                <a:cs typeface="Arial" panose="020B0604020202020204" pitchFamily="34" charset="0"/>
              </a:rPr>
              <a:t>Để bảo vệ cây trồng thì phải phun thuốc trừ sâu hóa học diệt trừ hết các loại côn trùng.</a:t>
            </a:r>
            <a:endParaRPr lang="vi-VN" sz="34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AD5577-499E-3E1F-D477-D6C44900E24C}"/>
              </a:ext>
            </a:extLst>
          </p:cNvPr>
          <p:cNvSpPr txBox="1"/>
          <p:nvPr/>
        </p:nvSpPr>
        <p:spPr>
          <a:xfrm>
            <a:off x="8689197" y="7031905"/>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C7C1DC7-6F2A-910F-0D76-FE110CD2981D}"/>
              </a:ext>
            </a:extLst>
          </p:cNvPr>
          <p:cNvSpPr txBox="1"/>
          <p:nvPr/>
        </p:nvSpPr>
        <p:spPr>
          <a:xfrm>
            <a:off x="10363200" y="6223992"/>
            <a:ext cx="7391400" cy="2446824"/>
          </a:xfrm>
          <a:prstGeom prst="rect">
            <a:avLst/>
          </a:prstGeom>
          <a:noFill/>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Việc phun thuốc trừ sâu hóa học sẽ diệt trừ hết các loại côn trùng có ích cho môi trường.</a:t>
            </a:r>
            <a:endParaRPr lang="vi-VN" sz="34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632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11890" y="711104"/>
            <a:ext cx="1267542" cy="1245360"/>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6306" y="1184811"/>
            <a:ext cx="4071481" cy="641258"/>
          </a:xfrm>
          <a:prstGeom prst="rect">
            <a:avLst/>
          </a:prstGeom>
        </p:spPr>
      </p:pic>
      <p:pic>
        <p:nvPicPr>
          <p:cNvPr id="39" name="Picture 3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9437" y="4709724"/>
            <a:ext cx="1363675" cy="1426066"/>
          </a:xfrm>
          <a:prstGeom prst="rect">
            <a:avLst/>
          </a:prstGeom>
        </p:spPr>
      </p:pic>
      <p:grpSp>
        <p:nvGrpSpPr>
          <p:cNvPr id="43" name="Group 7"/>
          <p:cNvGrpSpPr/>
          <p:nvPr/>
        </p:nvGrpSpPr>
        <p:grpSpPr>
          <a:xfrm>
            <a:off x="2286000" y="1956464"/>
            <a:ext cx="14173200" cy="7759035"/>
            <a:chOff x="1335857" y="-238607"/>
            <a:chExt cx="1886305" cy="2908630"/>
          </a:xfrm>
        </p:grpSpPr>
        <p:sp>
          <p:nvSpPr>
            <p:cNvPr id="44" name="Freeform 8"/>
            <p:cNvSpPr/>
            <p:nvPr/>
          </p:nvSpPr>
          <p:spPr>
            <a:xfrm>
              <a:off x="1335857" y="-238607"/>
              <a:ext cx="1886305" cy="2908630"/>
            </a:xfrm>
            <a:custGeom>
              <a:avLst/>
              <a:gdLst/>
              <a:ahLst/>
              <a:cxnLst/>
              <a:rect l="l" t="t" r="r" b="b"/>
              <a:pathLst>
                <a:path w="1886305" h="2908630">
                  <a:moveTo>
                    <a:pt x="1761845" y="2908630"/>
                  </a:moveTo>
                  <a:lnTo>
                    <a:pt x="124460" y="2908630"/>
                  </a:lnTo>
                  <a:cubicBezTo>
                    <a:pt x="55880" y="2908630"/>
                    <a:pt x="0" y="2852750"/>
                    <a:pt x="0" y="2784170"/>
                  </a:cubicBezTo>
                  <a:lnTo>
                    <a:pt x="0" y="124460"/>
                  </a:lnTo>
                  <a:cubicBezTo>
                    <a:pt x="0" y="55880"/>
                    <a:pt x="55880" y="0"/>
                    <a:pt x="124460" y="0"/>
                  </a:cubicBezTo>
                  <a:lnTo>
                    <a:pt x="1761845" y="0"/>
                  </a:lnTo>
                  <a:cubicBezTo>
                    <a:pt x="1830425" y="0"/>
                    <a:pt x="1886305" y="55880"/>
                    <a:pt x="1886305" y="124460"/>
                  </a:cubicBezTo>
                  <a:lnTo>
                    <a:pt x="1886305" y="2784170"/>
                  </a:lnTo>
                  <a:cubicBezTo>
                    <a:pt x="1886305" y="2852750"/>
                    <a:pt x="1830425" y="2908630"/>
                    <a:pt x="1761845" y="2908630"/>
                  </a:cubicBezTo>
                  <a:close/>
                </a:path>
              </a:pathLst>
            </a:custGeom>
            <a:solidFill>
              <a:srgbClr val="FFFFFF"/>
            </a:solidFill>
          </p:spPr>
        </p:sp>
      </p:grpSp>
      <p:pic>
        <p:nvPicPr>
          <p:cNvPr id="45" name="Picture 26"/>
          <p:cNvPicPr>
            <a:picLocks noChangeAspect="1"/>
          </p:cNvPicPr>
          <p:nvPr/>
        </p:nvPicPr>
        <p:blipFill>
          <a:blip r:embed="rId15"/>
          <a:srcRect/>
          <a:stretch>
            <a:fillRect/>
          </a:stretch>
        </p:blipFill>
        <p:spPr>
          <a:xfrm>
            <a:off x="653637" y="7369173"/>
            <a:ext cx="2411538" cy="2668369"/>
          </a:xfrm>
          <a:prstGeom prst="rect">
            <a:avLst/>
          </a:prstGeom>
        </p:spPr>
      </p:pic>
      <p:grpSp>
        <p:nvGrpSpPr>
          <p:cNvPr id="2" name="Group 1"/>
          <p:cNvGrpSpPr/>
          <p:nvPr/>
        </p:nvGrpSpPr>
        <p:grpSpPr>
          <a:xfrm>
            <a:off x="2971800" y="3412482"/>
            <a:ext cx="12649201" cy="2077492"/>
            <a:chOff x="3176331" y="3136988"/>
            <a:chExt cx="12649201" cy="2077492"/>
          </a:xfrm>
        </p:grpSpPr>
        <p:pic>
          <p:nvPicPr>
            <p:cNvPr id="46"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5059" y="3467168"/>
              <a:ext cx="1396485" cy="1300001"/>
            </a:xfrm>
            <a:prstGeom prst="rect">
              <a:avLst/>
            </a:prstGeom>
          </p:spPr>
        </p:pic>
        <p:sp>
          <p:nvSpPr>
            <p:cNvPr id="47" name="TextBox 28"/>
            <p:cNvSpPr txBox="1"/>
            <p:nvPr/>
          </p:nvSpPr>
          <p:spPr>
            <a:xfrm>
              <a:off x="3176331" y="3693975"/>
              <a:ext cx="1418498" cy="846386"/>
            </a:xfrm>
            <a:prstGeom prst="rect">
              <a:avLst/>
            </a:prstGeom>
          </p:spPr>
          <p:txBody>
            <a:bodyPr wrap="square" lIns="0" tIns="0" rIns="0" bIns="0" rtlCol="0" anchor="t">
              <a:spAutoFit/>
            </a:bodyPr>
            <a:lstStyle/>
            <a:p>
              <a:pPr algn="ctr"/>
              <a:r>
                <a:rPr lang="en-US" sz="5500" b="1" dirty="0" smtClean="0">
                  <a:solidFill>
                    <a:schemeClr val="bg1"/>
                  </a:solidFill>
                  <a:latin typeface="Arial" panose="020B0604020202020204" pitchFamily="34" charset="0"/>
                  <a:cs typeface="Arial" panose="020B0604020202020204" pitchFamily="34" charset="0"/>
                </a:rPr>
                <a:t>1</a:t>
              </a:r>
              <a:endParaRPr lang="en-US" sz="5500" b="1" dirty="0">
                <a:solidFill>
                  <a:schemeClr val="bg1"/>
                </a:solidFill>
                <a:latin typeface="Arial" panose="020B0604020202020204" pitchFamily="34" charset="0"/>
                <a:cs typeface="Arial" panose="020B0604020202020204" pitchFamily="34" charset="0"/>
              </a:endParaRPr>
            </a:p>
          </p:txBody>
        </p:sp>
        <p:sp>
          <p:nvSpPr>
            <p:cNvPr id="48" name="TextBox 28"/>
            <p:cNvSpPr txBox="1"/>
            <p:nvPr/>
          </p:nvSpPr>
          <p:spPr>
            <a:xfrm>
              <a:off x="4875795" y="3136988"/>
              <a:ext cx="10949737" cy="2077492"/>
            </a:xfrm>
            <a:prstGeom prst="rect">
              <a:avLst/>
            </a:prstGeom>
          </p:spPr>
          <p:txBody>
            <a:bodyPr wrap="square" lIns="0" tIns="0" rIns="0" bIns="0" rtlCol="0" anchor="t">
              <a:spAutoFit/>
            </a:bodyPr>
            <a:lstStyle/>
            <a:p>
              <a:pPr algn="just">
                <a:lnSpc>
                  <a:spcPct val="150000"/>
                </a:lnSpc>
              </a:pPr>
              <a:r>
                <a:rPr lang="en-US" sz="4500" b="1" smtClean="0">
                  <a:solidFill>
                    <a:schemeClr val="tx2"/>
                  </a:solidFill>
                  <a:latin typeface="Arial" panose="020B0604020202020204" pitchFamily="34" charset="0"/>
                  <a:cs typeface="Arial" panose="020B0604020202020204" pitchFamily="34" charset="0"/>
                </a:rPr>
                <a:t>Sự cần thiết phải bảo vệ môi trường và tài nguyên thiên nhiên</a:t>
              </a:r>
              <a:endParaRPr lang="en-US" sz="4500" b="1" dirty="0">
                <a:solidFill>
                  <a:schemeClr val="tx2"/>
                </a:solidFill>
                <a:latin typeface="Arial" panose="020B0604020202020204" pitchFamily="34" charset="0"/>
                <a:cs typeface="Arial" panose="020B0604020202020204" pitchFamily="34" charset="0"/>
              </a:endParaRPr>
            </a:p>
          </p:txBody>
        </p:sp>
      </p:grpSp>
      <p:pic>
        <p:nvPicPr>
          <p:cNvPr id="53"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5526833" y="7316289"/>
            <a:ext cx="2637655" cy="2955357"/>
          </a:xfrm>
          <a:prstGeom prst="rect">
            <a:avLst/>
          </a:prstGeom>
        </p:spPr>
      </p:pic>
      <p:sp>
        <p:nvSpPr>
          <p:cNvPr id="17" name="TextBox 18">
            <a:extLst>
              <a:ext uri="{FF2B5EF4-FFF2-40B4-BE49-F238E27FC236}">
                <a16:creationId xmlns:a16="http://schemas.microsoft.com/office/drawing/2014/main" id="{2F6D078F-FA04-C1CD-88EA-75263540A923}"/>
              </a:ext>
            </a:extLst>
          </p:cNvPr>
          <p:cNvSpPr txBox="1"/>
          <p:nvPr/>
        </p:nvSpPr>
        <p:spPr>
          <a:xfrm>
            <a:off x="0" y="692805"/>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accent2"/>
                </a:solidFill>
                <a:latin typeface="Arial" panose="020B0604020202020204" pitchFamily="34" charset="0"/>
                <a:cs typeface="Arial" panose="020B0604020202020204" pitchFamily="34" charset="0"/>
              </a:rPr>
              <a:t>NỘI DUNG BÀI HỌC</a:t>
            </a:r>
            <a:endParaRPr lang="en-US" sz="6500" b="1" dirty="0">
              <a:solidFill>
                <a:schemeClr val="accent2"/>
              </a:solidFill>
              <a:latin typeface="Arial" panose="020B0604020202020204" pitchFamily="34" charset="0"/>
              <a:cs typeface="Arial" panose="020B0604020202020204" pitchFamily="34" charset="0"/>
            </a:endParaRPr>
          </a:p>
        </p:txBody>
      </p:sp>
      <p:grpSp>
        <p:nvGrpSpPr>
          <p:cNvPr id="20" name="Group 19"/>
          <p:cNvGrpSpPr/>
          <p:nvPr/>
        </p:nvGrpSpPr>
        <p:grpSpPr>
          <a:xfrm>
            <a:off x="2971800" y="6190208"/>
            <a:ext cx="12649201" cy="2077492"/>
            <a:chOff x="3176331" y="3078422"/>
            <a:chExt cx="12649201" cy="2077492"/>
          </a:xfrm>
        </p:grpSpPr>
        <p:pic>
          <p:nvPicPr>
            <p:cNvPr id="21"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5059" y="3467168"/>
              <a:ext cx="1396485" cy="1300001"/>
            </a:xfrm>
            <a:prstGeom prst="rect">
              <a:avLst/>
            </a:prstGeom>
          </p:spPr>
        </p:pic>
        <p:sp>
          <p:nvSpPr>
            <p:cNvPr id="22" name="TextBox 28"/>
            <p:cNvSpPr txBox="1"/>
            <p:nvPr/>
          </p:nvSpPr>
          <p:spPr>
            <a:xfrm>
              <a:off x="3176331" y="3693975"/>
              <a:ext cx="1418498" cy="846386"/>
            </a:xfrm>
            <a:prstGeom prst="rect">
              <a:avLst/>
            </a:prstGeom>
          </p:spPr>
          <p:txBody>
            <a:bodyPr wrap="square" lIns="0" tIns="0" rIns="0" bIns="0" rtlCol="0" anchor="t">
              <a:spAutoFit/>
            </a:bodyPr>
            <a:lstStyle/>
            <a:p>
              <a:pPr algn="ctr"/>
              <a:r>
                <a:rPr lang="en-US" sz="5500" b="1" smtClean="0">
                  <a:solidFill>
                    <a:schemeClr val="bg1"/>
                  </a:solidFill>
                  <a:latin typeface="Arial" panose="020B0604020202020204" pitchFamily="34" charset="0"/>
                  <a:cs typeface="Arial" panose="020B0604020202020204" pitchFamily="34" charset="0"/>
                </a:rPr>
                <a:t>2</a:t>
              </a:r>
              <a:endParaRPr lang="en-US" sz="5500" b="1" dirty="0">
                <a:solidFill>
                  <a:schemeClr val="bg1"/>
                </a:solidFill>
                <a:latin typeface="Arial" panose="020B0604020202020204" pitchFamily="34" charset="0"/>
                <a:cs typeface="Arial" panose="020B0604020202020204" pitchFamily="34" charset="0"/>
              </a:endParaRPr>
            </a:p>
          </p:txBody>
        </p:sp>
        <p:sp>
          <p:nvSpPr>
            <p:cNvPr id="24" name="TextBox 28"/>
            <p:cNvSpPr txBox="1"/>
            <p:nvPr/>
          </p:nvSpPr>
          <p:spPr>
            <a:xfrm>
              <a:off x="4875795" y="3078422"/>
              <a:ext cx="10949737" cy="2077492"/>
            </a:xfrm>
            <a:prstGeom prst="rect">
              <a:avLst/>
            </a:prstGeom>
          </p:spPr>
          <p:txBody>
            <a:bodyPr wrap="square" lIns="0" tIns="0" rIns="0" bIns="0" rtlCol="0" anchor="t">
              <a:spAutoFit/>
            </a:bodyPr>
            <a:lstStyle/>
            <a:p>
              <a:pPr algn="just">
                <a:lnSpc>
                  <a:spcPct val="150000"/>
                </a:lnSpc>
              </a:pPr>
              <a:r>
                <a:rPr lang="en-US" sz="4500" b="1" smtClean="0">
                  <a:solidFill>
                    <a:schemeClr val="tx2"/>
                  </a:solidFill>
                  <a:latin typeface="Arial" panose="020B0604020202020204" pitchFamily="34" charset="0"/>
                  <a:cs typeface="Arial" panose="020B0604020202020204" pitchFamily="34" charset="0"/>
                </a:rPr>
                <a:t>Quy định cơ bản của pháp luật về bảo vệ môi trường và tài nguyên thiên nhiên</a:t>
              </a:r>
              <a:endParaRPr lang="en-US" sz="4500" b="1" dirty="0">
                <a:solidFill>
                  <a:schemeClr val="tx2"/>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9"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vụ 1 – bài tập 1</a:t>
            </a:r>
          </a:p>
        </p:txBody>
      </p:sp>
      <p:sp>
        <p:nvSpPr>
          <p:cNvPr id="10" name="TextBox 9">
            <a:extLst>
              <a:ext uri="{FF2B5EF4-FFF2-40B4-BE49-F238E27FC236}">
                <a16:creationId xmlns:a16="http://schemas.microsoft.com/office/drawing/2014/main" id="{F35465D8-5896-D478-FAF1-14F25F34EE9C}"/>
              </a:ext>
            </a:extLst>
          </p:cNvPr>
          <p:cNvSpPr txBox="1"/>
          <p:nvPr/>
        </p:nvSpPr>
        <p:spPr>
          <a:xfrm>
            <a:off x="609600" y="2409855"/>
            <a:ext cx="17104315" cy="833287"/>
          </a:xfrm>
          <a:prstGeom prst="rect">
            <a:avLst/>
          </a:prstGeom>
          <a:noFill/>
          <a:ln w="19050">
            <a:noFill/>
          </a:ln>
        </p:spPr>
        <p:txBody>
          <a:bodyPr wrap="square" lIns="144000" tIns="0" rIns="144000" bIns="144000" anchor="ctr">
            <a:spAutoFit/>
          </a:bodyPr>
          <a:lstStyle/>
          <a:p>
            <a:pPr algn="ctr">
              <a:lnSpc>
                <a:spcPct val="150000"/>
              </a:lnSpc>
            </a:pPr>
            <a:r>
              <a:rPr lang="en-US" sz="3400" b="1">
                <a:solidFill>
                  <a:schemeClr val="tx2"/>
                </a:solidFill>
                <a:latin typeface="Arial" panose="020B0604020202020204" pitchFamily="34" charset="0"/>
                <a:cs typeface="Arial" panose="020B0604020202020204" pitchFamily="34" charset="0"/>
              </a:rPr>
              <a:t>Em đồng tình hay không đồng tình với ý kiến nào dưới đây? Vì sao?</a:t>
            </a:r>
            <a:endParaRPr lang="en-VN" sz="3400" b="1" dirty="0">
              <a:solidFill>
                <a:schemeClr val="tx2"/>
              </a:solidFill>
              <a:latin typeface="Arial" panose="020B0604020202020204" pitchFamily="34" charset="0"/>
              <a:cs typeface="Arial" panose="020B0604020202020204" pitchFamily="34" charset="0"/>
            </a:endParaRPr>
          </a:p>
        </p:txBody>
      </p:sp>
      <p:graphicFrame>
        <p:nvGraphicFramePr>
          <p:cNvPr id="14"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3661783028"/>
              </p:ext>
            </p:extLst>
          </p:nvPr>
        </p:nvGraphicFramePr>
        <p:xfrm>
          <a:off x="381000" y="3578964"/>
          <a:ext cx="17526001" cy="6350665"/>
        </p:xfrm>
        <a:graphic>
          <a:graphicData uri="http://schemas.openxmlformats.org/drawingml/2006/table">
            <a:tbl>
              <a:tblPr firstRow="1" bandRow="1"/>
              <a:tblGrid>
                <a:gridCol w="5257800">
                  <a:extLst>
                    <a:ext uri="{9D8B030D-6E8A-4147-A177-3AD203B41FA5}">
                      <a16:colId xmlns:a16="http://schemas.microsoft.com/office/drawing/2014/main" val="2064203491"/>
                    </a:ext>
                  </a:extLst>
                </a:gridCol>
                <a:gridCol w="2286000">
                  <a:extLst>
                    <a:ext uri="{9D8B030D-6E8A-4147-A177-3AD203B41FA5}">
                      <a16:colId xmlns:a16="http://schemas.microsoft.com/office/drawing/2014/main" val="3569864924"/>
                    </a:ext>
                  </a:extLst>
                </a:gridCol>
                <a:gridCol w="2362200">
                  <a:extLst>
                    <a:ext uri="{9D8B030D-6E8A-4147-A177-3AD203B41FA5}">
                      <a16:colId xmlns:a16="http://schemas.microsoft.com/office/drawing/2014/main" val="2727004089"/>
                    </a:ext>
                  </a:extLst>
                </a:gridCol>
                <a:gridCol w="7620001">
                  <a:extLst>
                    <a:ext uri="{9D8B030D-6E8A-4147-A177-3AD203B41FA5}">
                      <a16:colId xmlns:a16="http://schemas.microsoft.com/office/drawing/2014/main" val="3215342670"/>
                    </a:ext>
                  </a:extLst>
                </a:gridCol>
              </a:tblGrid>
              <a:tr h="1488336">
                <a:tc>
                  <a:txBody>
                    <a:bodyPr/>
                    <a:lstStyle/>
                    <a:p>
                      <a:pPr algn="ctr">
                        <a:lnSpc>
                          <a:spcPct val="150000"/>
                        </a:lnSpc>
                      </a:pPr>
                      <a:r>
                        <a:rPr lang="en-VN" sz="3400" b="1">
                          <a:solidFill>
                            <a:srgbClr val="273135"/>
                          </a:solidFill>
                          <a:latin typeface="Arial" panose="020B0604020202020204" pitchFamily="34" charset="0"/>
                          <a:cs typeface="Arial" panose="020B0604020202020204" pitchFamily="34" charset="0"/>
                        </a:rPr>
                        <a:t>Quan </a:t>
                      </a:r>
                      <a:r>
                        <a:rPr lang="en-VN" sz="3400" b="1" smtClean="0">
                          <a:solidFill>
                            <a:srgbClr val="273135"/>
                          </a:solidFill>
                          <a:latin typeface="Arial" panose="020B0604020202020204" pitchFamily="34" charset="0"/>
                          <a:cs typeface="Arial" panose="020B0604020202020204" pitchFamily="34" charset="0"/>
                        </a:rPr>
                        <a:t>điểm</a:t>
                      </a:r>
                      <a:endParaRPr lang="en-US" sz="34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Đồng</a:t>
                      </a:r>
                      <a:r>
                        <a:rPr lang="en-US" sz="3400" b="1" baseline="0" smtClean="0">
                          <a:solidFill>
                            <a:srgbClr val="273135"/>
                          </a:solidFill>
                          <a:latin typeface="Arial" panose="020B0604020202020204" pitchFamily="34" charset="0"/>
                          <a:cs typeface="Arial" panose="020B0604020202020204" pitchFamily="34" charset="0"/>
                        </a:rPr>
                        <a:t>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400" b="1" smtClean="0">
                          <a:solidFill>
                            <a:srgbClr val="273135"/>
                          </a:solidFill>
                          <a:latin typeface="Arial" panose="020B0604020202020204" pitchFamily="34" charset="0"/>
                          <a:cs typeface="Arial" panose="020B0604020202020204" pitchFamily="34" charset="0"/>
                        </a:rPr>
                        <a:t>Không</a:t>
                      </a:r>
                      <a:r>
                        <a:rPr lang="en-US" sz="3400" b="1" baseline="0" smtClean="0">
                          <a:solidFill>
                            <a:srgbClr val="273135"/>
                          </a:solidFill>
                          <a:latin typeface="Arial" panose="020B0604020202020204" pitchFamily="34" charset="0"/>
                          <a:cs typeface="Arial" panose="020B0604020202020204" pitchFamily="34" charset="0"/>
                        </a:rPr>
                        <a:t> đồng tình</a:t>
                      </a:r>
                      <a:endParaRPr lang="en-VN" sz="34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4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652185">
                <a:tc>
                  <a:txBody>
                    <a:bodyPr/>
                    <a:lstStyle/>
                    <a:p>
                      <a:pPr>
                        <a:lnSpc>
                          <a:spcPct val="150000"/>
                        </a:lnSpc>
                      </a:pPr>
                      <a:endParaRPr lang="en-VN" sz="34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4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15" name="TextBox 14">
            <a:extLst>
              <a:ext uri="{FF2B5EF4-FFF2-40B4-BE49-F238E27FC236}">
                <a16:creationId xmlns:a16="http://schemas.microsoft.com/office/drawing/2014/main" id="{29924107-2DF1-8BBE-7A30-F027E36C6BC3}"/>
              </a:ext>
            </a:extLst>
          </p:cNvPr>
          <p:cNvSpPr txBox="1"/>
          <p:nvPr/>
        </p:nvSpPr>
        <p:spPr>
          <a:xfrm>
            <a:off x="457200" y="5950446"/>
            <a:ext cx="5181600" cy="3231654"/>
          </a:xfrm>
          <a:prstGeom prst="rect">
            <a:avLst/>
          </a:prstGeom>
          <a:noFill/>
        </p:spPr>
        <p:txBody>
          <a:bodyPr wrap="square">
            <a:spAutoFit/>
          </a:bodyPr>
          <a:lstStyle/>
          <a:p>
            <a:pPr lvl="0" algn="just">
              <a:lnSpc>
                <a:spcPct val="150000"/>
              </a:lnSpc>
              <a:buClr>
                <a:srgbClr val="273135"/>
              </a:buClr>
            </a:pPr>
            <a:r>
              <a:rPr lang="en-US" sz="3400" smtClean="0">
                <a:latin typeface="Arial" panose="020B0604020202020204" pitchFamily="34" charset="0"/>
                <a:cs typeface="Arial" panose="020B0604020202020204" pitchFamily="34" charset="0"/>
              </a:rPr>
              <a:t>d. </a:t>
            </a:r>
            <a:r>
              <a:rPr lang="en-US" sz="3400">
                <a:latin typeface="Arial" panose="020B0604020202020204" pitchFamily="34" charset="0"/>
                <a:cs typeface="Arial" panose="020B0604020202020204" pitchFamily="34" charset="0"/>
              </a:rPr>
              <a:t>Giáo dục, tuyên truyền, xây dựng ý thức trách nhiệm về bảo vệ môi trường.</a:t>
            </a:r>
            <a:endParaRPr lang="vi-VN" sz="34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AD5577-499E-3E1F-D477-D6C44900E24C}"/>
              </a:ext>
            </a:extLst>
          </p:cNvPr>
          <p:cNvSpPr txBox="1"/>
          <p:nvPr/>
        </p:nvSpPr>
        <p:spPr>
          <a:xfrm>
            <a:off x="8689197" y="7031905"/>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C7C1DC7-6F2A-910F-0D76-FE110CD2981D}"/>
              </a:ext>
            </a:extLst>
          </p:cNvPr>
          <p:cNvSpPr txBox="1"/>
          <p:nvPr/>
        </p:nvSpPr>
        <p:spPr>
          <a:xfrm>
            <a:off x="10363200" y="5622816"/>
            <a:ext cx="7391400" cy="4016484"/>
          </a:xfrm>
          <a:prstGeom prst="rect">
            <a:avLst/>
          </a:prstGeom>
          <a:noFill/>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Việc bảo vệ môi trường là trách nhiệm chung của tất cả mọi cá nhân, tổ chức và là nghĩa vụ cơ bản của mỗi công dân được quy định tại Hiến pháp năm 2013 (Điều 43).</a:t>
            </a:r>
            <a:endParaRPr lang="vi-VN" sz="34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80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11"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a:t>
            </a:r>
            <a:r>
              <a:rPr lang="en-VN" sz="4400" b="1">
                <a:solidFill>
                  <a:schemeClr val="bg1"/>
                </a:solidFill>
                <a:latin typeface="Arial" panose="020B0604020202020204" pitchFamily="34" charset="0"/>
                <a:cs typeface="Arial" panose="020B0604020202020204" pitchFamily="34" charset="0"/>
              </a:rPr>
              <a:t>vụ </a:t>
            </a:r>
            <a:r>
              <a:rPr lang="en-US" sz="4400" b="1" smtClean="0">
                <a:solidFill>
                  <a:schemeClr val="bg1"/>
                </a:solidFill>
                <a:latin typeface="Arial" panose="020B0604020202020204" pitchFamily="34" charset="0"/>
                <a:cs typeface="Arial" panose="020B0604020202020204" pitchFamily="34" charset="0"/>
              </a:rPr>
              <a:t>2</a:t>
            </a:r>
            <a:r>
              <a:rPr lang="en-VN" sz="4400" b="1" smtClean="0">
                <a:solidFill>
                  <a:schemeClr val="bg1"/>
                </a:solidFill>
                <a:latin typeface="Arial" panose="020B0604020202020204" pitchFamily="34" charset="0"/>
                <a:cs typeface="Arial" panose="020B0604020202020204" pitchFamily="34" charset="0"/>
              </a:rPr>
              <a:t> </a:t>
            </a:r>
            <a:r>
              <a:rPr lang="en-VN" sz="4400" b="1" dirty="0">
                <a:solidFill>
                  <a:schemeClr val="bg1"/>
                </a:solidFill>
                <a:latin typeface="Arial" panose="020B0604020202020204" pitchFamily="34" charset="0"/>
                <a:cs typeface="Arial" panose="020B0604020202020204" pitchFamily="34" charset="0"/>
              </a:rPr>
              <a:t>– bài </a:t>
            </a:r>
            <a:r>
              <a:rPr lang="en-VN" sz="4400" b="1">
                <a:solidFill>
                  <a:schemeClr val="bg1"/>
                </a:solidFill>
                <a:latin typeface="Arial" panose="020B0604020202020204" pitchFamily="34" charset="0"/>
                <a:cs typeface="Arial" panose="020B0604020202020204" pitchFamily="34" charset="0"/>
              </a:rPr>
              <a:t>tập </a:t>
            </a:r>
            <a:r>
              <a:rPr lang="en-US" sz="4400" b="1" smtClean="0">
                <a:solidFill>
                  <a:schemeClr val="bg1"/>
                </a:solidFill>
                <a:latin typeface="Arial" panose="020B0604020202020204" pitchFamily="34" charset="0"/>
                <a:cs typeface="Arial" panose="020B0604020202020204" pitchFamily="34" charset="0"/>
              </a:rPr>
              <a:t>2</a:t>
            </a:r>
            <a:endParaRPr lang="en-VN"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876300" y="2628900"/>
            <a:ext cx="11391900" cy="7155805"/>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Hành vi nào dưới đây thực hiện đúng, hành vi nào vi phạm pháp luật về bảo vệ môi trường và tài nguyên thiên nhiên? Vì sao?</a:t>
            </a:r>
          </a:p>
          <a:p>
            <a:pPr algn="just">
              <a:lnSpc>
                <a:spcPct val="150000"/>
              </a:lnSpc>
            </a:pPr>
            <a:r>
              <a:rPr lang="en-US" sz="3400">
                <a:latin typeface="Arial" panose="020B0604020202020204" pitchFamily="34" charset="0"/>
                <a:cs typeface="Arial" panose="020B0604020202020204" pitchFamily="34" charset="0"/>
              </a:rPr>
              <a:t>a) Săn, bắn, bẫy, bắt động vật quý hiếm để bán.</a:t>
            </a:r>
          </a:p>
          <a:p>
            <a:pPr algn="just">
              <a:lnSpc>
                <a:spcPct val="150000"/>
              </a:lnSpc>
            </a:pPr>
            <a:r>
              <a:rPr lang="en-US" sz="3400">
                <a:latin typeface="Arial" panose="020B0604020202020204" pitchFamily="34" charset="0"/>
                <a:cs typeface="Arial" panose="020B0604020202020204" pitchFamily="34" charset="0"/>
              </a:rPr>
              <a:t>b) Khai thác rừng để trồng theo quy hoạch của Nhà nước.</a:t>
            </a:r>
          </a:p>
          <a:p>
            <a:pPr algn="just">
              <a:lnSpc>
                <a:spcPct val="150000"/>
              </a:lnSpc>
            </a:pPr>
            <a:r>
              <a:rPr lang="en-US" sz="3400">
                <a:latin typeface="Arial" panose="020B0604020202020204" pitchFamily="34" charset="0"/>
                <a:cs typeface="Arial" panose="020B0604020202020204" pitchFamily="34" charset="0"/>
              </a:rPr>
              <a:t>c) Dùng mìn, điện để đánh bắt cá.</a:t>
            </a:r>
          </a:p>
          <a:p>
            <a:pPr algn="just">
              <a:lnSpc>
                <a:spcPct val="150000"/>
              </a:lnSpc>
            </a:pPr>
            <a:r>
              <a:rPr lang="en-US" sz="3400">
                <a:latin typeface="Arial" panose="020B0604020202020204" pitchFamily="34" charset="0"/>
                <a:cs typeface="Arial" panose="020B0604020202020204" pitchFamily="34" charset="0"/>
              </a:rPr>
              <a:t>d) Tố cáo hành vi khai thác khoáng sản trái phép.</a:t>
            </a:r>
          </a:p>
          <a:p>
            <a:pPr algn="just">
              <a:lnSpc>
                <a:spcPct val="150000"/>
              </a:lnSpc>
            </a:pPr>
            <a:r>
              <a:rPr lang="en-US" sz="3400">
                <a:latin typeface="Arial" panose="020B0604020202020204" pitchFamily="34" charset="0"/>
                <a:cs typeface="Arial" panose="020B0604020202020204" pitchFamily="34" charset="0"/>
              </a:rPr>
              <a:t>e) Phá rừng nguyên sinh để trồng cà phê.</a:t>
            </a:r>
          </a:p>
          <a:p>
            <a:pPr algn="just">
              <a:lnSpc>
                <a:spcPct val="150000"/>
              </a:lnSpc>
            </a:pPr>
            <a:r>
              <a:rPr lang="en-US" sz="3400">
                <a:latin typeface="Arial" panose="020B0604020202020204" pitchFamily="34" charset="0"/>
                <a:cs typeface="Arial" panose="020B0604020202020204" pitchFamily="34" charset="0"/>
              </a:rPr>
              <a:t>g) Sử dụng tiết kiệm điện, nước.</a:t>
            </a:r>
          </a:p>
        </p:txBody>
      </p:sp>
      <p:grpSp>
        <p:nvGrpSpPr>
          <p:cNvPr id="19" name="Group 18"/>
          <p:cNvGrpSpPr/>
          <p:nvPr/>
        </p:nvGrpSpPr>
        <p:grpSpPr>
          <a:xfrm>
            <a:off x="11600445" y="2628900"/>
            <a:ext cx="6458955" cy="7429500"/>
            <a:chOff x="11823199" y="2857500"/>
            <a:chExt cx="6458955" cy="7429500"/>
          </a:xfrm>
        </p:grpSpPr>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1823199" y="3828045"/>
              <a:ext cx="6458955" cy="6458955"/>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78208" y="2857500"/>
              <a:ext cx="1369756" cy="1713652"/>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211685">
              <a:off x="13213608" y="3545911"/>
              <a:ext cx="1232944" cy="1542491"/>
            </a:xfrm>
            <a:prstGeom prst="rect">
              <a:avLst/>
            </a:prstGeom>
          </p:spPr>
        </p:pic>
      </p:grpSp>
    </p:spTree>
    <p:extLst>
      <p:ext uri="{BB962C8B-B14F-4D97-AF65-F5344CB8AC3E}">
        <p14:creationId xmlns:p14="http://schemas.microsoft.com/office/powerpoint/2010/main" val="762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anim calcmode="lin" valueType="num">
                                      <p:cBhvr>
                                        <p:cTn id="2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down)">
                                      <p:cBhvr>
                                        <p:cTn id="25" dur="500"/>
                                        <p:tgtEl>
                                          <p:spTgt spid="18">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down)">
                                      <p:cBhvr>
                                        <p:cTn id="29" dur="500"/>
                                        <p:tgtEl>
                                          <p:spTgt spid="18">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wipe(down)">
                                      <p:cBhvr>
                                        <p:cTn id="33" dur="500"/>
                                        <p:tgtEl>
                                          <p:spTgt spid="18">
                                            <p:txEl>
                                              <p:pRg st="3" end="3"/>
                                            </p:txEl>
                                          </p:spTgt>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Effect transition="in" filter="wipe(down)">
                                      <p:cBhvr>
                                        <p:cTn id="37" dur="500"/>
                                        <p:tgtEl>
                                          <p:spTgt spid="18">
                                            <p:txEl>
                                              <p:pRg st="4" end="4"/>
                                            </p:txEl>
                                          </p:spTgt>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par>
                          <p:cTn id="42" fill="hold">
                            <p:stCondLst>
                              <p:cond delay="3000"/>
                            </p:stCondLst>
                            <p:childTnLst>
                              <p:par>
                                <p:cTn id="43" presetID="22" presetClass="entr" presetSubtype="4" fill="hold" nodeType="after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animEffect transition="in" filter="wipe(down)">
                                      <p:cBhvr>
                                        <p:cTn id="45"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13" name="Google Shape;48;p2">
            <a:extLst>
              <a:ext uri="{FF2B5EF4-FFF2-40B4-BE49-F238E27FC236}">
                <a16:creationId xmlns:a16="http://schemas.microsoft.com/office/drawing/2014/main" id="{5F46D10E-1F2F-3E75-0007-A6DA6E7A6318}"/>
              </a:ext>
            </a:extLst>
          </p:cNvPr>
          <p:cNvSpPr/>
          <p:nvPr/>
        </p:nvSpPr>
        <p:spPr>
          <a:xfrm>
            <a:off x="5178903" y="800100"/>
            <a:ext cx="7919406" cy="1374474"/>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spcBef>
                <a:spcPts val="100"/>
              </a:spcBef>
              <a:spcAft>
                <a:spcPts val="100"/>
              </a:spcAft>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Hành vi bảo vệ tài nguyên thiên nhiên</a:t>
            </a:r>
            <a:endParaRPr lang="en-US" sz="3400">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Arrow Connector 13"/>
          <p:cNvCxnSpPr>
            <a:stCxn id="13" idx="2"/>
            <a:endCxn id="15" idx="0"/>
          </p:cNvCxnSpPr>
          <p:nvPr/>
        </p:nvCxnSpPr>
        <p:spPr>
          <a:xfrm flipH="1">
            <a:off x="3209502" y="2174574"/>
            <a:ext cx="5929104" cy="1521127"/>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Google Shape;48;p2">
            <a:extLst>
              <a:ext uri="{FF2B5EF4-FFF2-40B4-BE49-F238E27FC236}">
                <a16:creationId xmlns:a16="http://schemas.microsoft.com/office/drawing/2014/main" id="{5F46D10E-1F2F-3E75-0007-A6DA6E7A6318}"/>
              </a:ext>
            </a:extLst>
          </p:cNvPr>
          <p:cNvSpPr/>
          <p:nvPr/>
        </p:nvSpPr>
        <p:spPr>
          <a:xfrm>
            <a:off x="580602" y="3695701"/>
            <a:ext cx="52578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smtClean="0">
                <a:latin typeface="Arial" panose="020B0604020202020204" pitchFamily="34" charset="0"/>
                <a:cs typeface="Arial" panose="020B0604020202020204" pitchFamily="34" charset="0"/>
              </a:rPr>
              <a:t>Trường </a:t>
            </a:r>
            <a:r>
              <a:rPr lang="en-US" sz="3400" b="1">
                <a:latin typeface="Arial" panose="020B0604020202020204" pitchFamily="34" charset="0"/>
                <a:cs typeface="Arial" panose="020B0604020202020204" pitchFamily="34" charset="0"/>
              </a:rPr>
              <a:t>hợp b</a:t>
            </a:r>
            <a:r>
              <a:rPr lang="en-US" sz="3400">
                <a:latin typeface="Arial" panose="020B0604020202020204" pitchFamily="34" charset="0"/>
                <a:cs typeface="Arial" panose="020B0604020202020204" pitchFamily="34" charset="0"/>
              </a:rPr>
              <a:t>: Khai thác rừng trồng theo quy hoạch của Nhà </a:t>
            </a:r>
            <a:r>
              <a:rPr lang="en-US" sz="3400" smtClean="0">
                <a:latin typeface="Arial" panose="020B0604020202020204" pitchFamily="34" charset="0"/>
                <a:cs typeface="Arial" panose="020B0604020202020204" pitchFamily="34" charset="0"/>
              </a:rPr>
              <a:t>nước là </a:t>
            </a:r>
            <a:r>
              <a:rPr lang="en-US" sz="3400">
                <a:latin typeface="Arial" panose="020B0604020202020204" pitchFamily="34" charset="0"/>
                <a:cs typeface="Arial" panose="020B0604020202020204" pitchFamily="34" charset="0"/>
              </a:rPr>
              <a:t>việc làm </a:t>
            </a:r>
            <a:r>
              <a:rPr lang="en-US" sz="3400" smtClean="0">
                <a:latin typeface="Arial" panose="020B0604020202020204" pitchFamily="34" charset="0"/>
                <a:cs typeface="Arial" panose="020B0604020202020204" pitchFamily="34" charset="0"/>
              </a:rPr>
              <a:t>đúng, </a:t>
            </a:r>
            <a:r>
              <a:rPr lang="en-US" sz="3400">
                <a:latin typeface="Arial" panose="020B0604020202020204" pitchFamily="34" charset="0"/>
                <a:cs typeface="Arial" panose="020B0604020202020204" pitchFamily="34" charset="0"/>
              </a:rPr>
              <a:t>thực hiện tốt việc phát triển bền vững.</a:t>
            </a:r>
          </a:p>
        </p:txBody>
      </p:sp>
      <p:cxnSp>
        <p:nvCxnSpPr>
          <p:cNvPr id="16" name="Straight Arrow Connector 15"/>
          <p:cNvCxnSpPr>
            <a:stCxn id="13" idx="2"/>
            <a:endCxn id="17" idx="0"/>
          </p:cNvCxnSpPr>
          <p:nvPr/>
        </p:nvCxnSpPr>
        <p:spPr>
          <a:xfrm flipH="1">
            <a:off x="9091401" y="2174574"/>
            <a:ext cx="47205" cy="1521127"/>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Google Shape;48;p2">
            <a:extLst>
              <a:ext uri="{FF2B5EF4-FFF2-40B4-BE49-F238E27FC236}">
                <a16:creationId xmlns:a16="http://schemas.microsoft.com/office/drawing/2014/main" id="{5F46D10E-1F2F-3E75-0007-A6DA6E7A6318}"/>
              </a:ext>
            </a:extLst>
          </p:cNvPr>
          <p:cNvSpPr/>
          <p:nvPr/>
        </p:nvSpPr>
        <p:spPr>
          <a:xfrm>
            <a:off x="6195801" y="3695701"/>
            <a:ext cx="57912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a:latin typeface="Arial" panose="020B0604020202020204" pitchFamily="34" charset="0"/>
                <a:cs typeface="Arial" panose="020B0604020202020204" pitchFamily="34" charset="0"/>
              </a:rPr>
              <a:t>Trường hợp d</a:t>
            </a:r>
            <a:r>
              <a:rPr lang="en-US" sz="3400">
                <a:latin typeface="Arial" panose="020B0604020202020204" pitchFamily="34" charset="0"/>
                <a:cs typeface="Arial" panose="020B0604020202020204" pitchFamily="34" charset="0"/>
              </a:rPr>
              <a:t>: Tố cáo hành vi khai thác khoáng sản trái </a:t>
            </a:r>
            <a:r>
              <a:rPr lang="en-US" sz="3400" smtClean="0">
                <a:latin typeface="Arial" panose="020B0604020202020204" pitchFamily="34" charset="0"/>
                <a:cs typeface="Arial" panose="020B0604020202020204" pitchFamily="34" charset="0"/>
              </a:rPr>
              <a:t>phép là </a:t>
            </a:r>
            <a:r>
              <a:rPr lang="en-US" sz="3400">
                <a:latin typeface="Arial" panose="020B0604020202020204" pitchFamily="34" charset="0"/>
                <a:cs typeface="Arial" panose="020B0604020202020204" pitchFamily="34" charset="0"/>
              </a:rPr>
              <a:t>việc làm đúng, thực hiện tốt nghĩa vụ cơ bản của công dân trong việc bảo vệ tài nguyên thiên </a:t>
            </a:r>
            <a:r>
              <a:rPr lang="en-US" sz="3400" smtClean="0">
                <a:latin typeface="Arial" panose="020B0604020202020204" pitchFamily="34" charset="0"/>
                <a:cs typeface="Arial" panose="020B0604020202020204" pitchFamily="34" charset="0"/>
              </a:rPr>
              <a:t>nhiên.</a:t>
            </a:r>
            <a:endParaRPr lang="en-US" sz="3400">
              <a:latin typeface="Arial" panose="020B0604020202020204" pitchFamily="34" charset="0"/>
              <a:cs typeface="Arial" panose="020B0604020202020204" pitchFamily="34" charset="0"/>
            </a:endParaRPr>
          </a:p>
        </p:txBody>
      </p:sp>
      <p:cxnSp>
        <p:nvCxnSpPr>
          <p:cNvPr id="23" name="Straight Arrow Connector 22"/>
          <p:cNvCxnSpPr>
            <a:stCxn id="13" idx="2"/>
            <a:endCxn id="24" idx="0"/>
          </p:cNvCxnSpPr>
          <p:nvPr/>
        </p:nvCxnSpPr>
        <p:spPr>
          <a:xfrm>
            <a:off x="9138606" y="2174574"/>
            <a:ext cx="5834694" cy="1517146"/>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Google Shape;48;p2">
            <a:extLst>
              <a:ext uri="{FF2B5EF4-FFF2-40B4-BE49-F238E27FC236}">
                <a16:creationId xmlns:a16="http://schemas.microsoft.com/office/drawing/2014/main" id="{5F46D10E-1F2F-3E75-0007-A6DA6E7A6318}"/>
              </a:ext>
            </a:extLst>
          </p:cNvPr>
          <p:cNvSpPr/>
          <p:nvPr/>
        </p:nvSpPr>
        <p:spPr>
          <a:xfrm>
            <a:off x="12344400" y="3691720"/>
            <a:ext cx="52578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a:latin typeface="Arial" panose="020B0604020202020204" pitchFamily="34" charset="0"/>
                <a:cs typeface="Arial" panose="020B0604020202020204" pitchFamily="34" charset="0"/>
              </a:rPr>
              <a:t>Trường hợp g</a:t>
            </a:r>
            <a:r>
              <a:rPr lang="en-US" sz="3400">
                <a:latin typeface="Arial" panose="020B0604020202020204" pitchFamily="34" charset="0"/>
                <a:cs typeface="Arial" panose="020B0604020202020204" pitchFamily="34" charset="0"/>
              </a:rPr>
              <a:t>: Sử dụng tiết kiệm điện, </a:t>
            </a:r>
            <a:r>
              <a:rPr lang="en-US" sz="3400" smtClean="0">
                <a:latin typeface="Arial" panose="020B0604020202020204" pitchFamily="34" charset="0"/>
                <a:cs typeface="Arial" panose="020B0604020202020204" pitchFamily="34" charset="0"/>
              </a:rPr>
              <a:t>nước là </a:t>
            </a:r>
            <a:r>
              <a:rPr lang="en-US" sz="3400">
                <a:latin typeface="Arial" panose="020B0604020202020204" pitchFamily="34" charset="0"/>
                <a:cs typeface="Arial" panose="020B0604020202020204" pitchFamily="34" charset="0"/>
              </a:rPr>
              <a:t>một việc làm đúng, góp phần bảo vệ tài nguyên thiên nhiên và môi trường.</a:t>
            </a:r>
          </a:p>
        </p:txBody>
      </p:sp>
    </p:spTree>
    <p:extLst>
      <p:ext uri="{BB962C8B-B14F-4D97-AF65-F5344CB8AC3E}">
        <p14:creationId xmlns:p14="http://schemas.microsoft.com/office/powerpoint/2010/main" val="2075789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13" name="Google Shape;48;p2">
            <a:extLst>
              <a:ext uri="{FF2B5EF4-FFF2-40B4-BE49-F238E27FC236}">
                <a16:creationId xmlns:a16="http://schemas.microsoft.com/office/drawing/2014/main" id="{5F46D10E-1F2F-3E75-0007-A6DA6E7A6318}"/>
              </a:ext>
            </a:extLst>
          </p:cNvPr>
          <p:cNvSpPr/>
          <p:nvPr/>
        </p:nvSpPr>
        <p:spPr>
          <a:xfrm>
            <a:off x="5178903" y="800100"/>
            <a:ext cx="7919406" cy="16002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spcBef>
                <a:spcPts val="100"/>
              </a:spcBef>
              <a:spcAft>
                <a:spcPts val="100"/>
              </a:spcAft>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Hành vi vi phạm pháp luật về bảo vệ tài nguyên thiên nhiên</a:t>
            </a:r>
            <a:endParaRPr lang="en-US" sz="3400">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Arrow Connector 13"/>
          <p:cNvCxnSpPr>
            <a:stCxn id="13" idx="2"/>
            <a:endCxn id="15" idx="0"/>
          </p:cNvCxnSpPr>
          <p:nvPr/>
        </p:nvCxnSpPr>
        <p:spPr>
          <a:xfrm flipH="1">
            <a:off x="3209502" y="2400300"/>
            <a:ext cx="5929104" cy="1295401"/>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Google Shape;48;p2">
            <a:extLst>
              <a:ext uri="{FF2B5EF4-FFF2-40B4-BE49-F238E27FC236}">
                <a16:creationId xmlns:a16="http://schemas.microsoft.com/office/drawing/2014/main" id="{5F46D10E-1F2F-3E75-0007-A6DA6E7A6318}"/>
              </a:ext>
            </a:extLst>
          </p:cNvPr>
          <p:cNvSpPr/>
          <p:nvPr/>
        </p:nvSpPr>
        <p:spPr>
          <a:xfrm>
            <a:off x="580602" y="3695701"/>
            <a:ext cx="52578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a:latin typeface="Arial" panose="020B0604020202020204" pitchFamily="34" charset="0"/>
                <a:cs typeface="Arial" panose="020B0604020202020204" pitchFamily="34" charset="0"/>
              </a:rPr>
              <a:t>Trường hợp a</a:t>
            </a:r>
            <a:r>
              <a:rPr lang="en-US" sz="3400">
                <a:latin typeface="Arial" panose="020B0604020202020204" pitchFamily="34" charset="0"/>
                <a:cs typeface="Arial" panose="020B0604020202020204" pitchFamily="34" charset="0"/>
              </a:rPr>
              <a:t>: Săn, bắn, bẫy, bắt động vật quý hiếm để bán: Hành vi này vi phạm khoản 3 Điều 9 Luật Lâm nghiệp năm 2017.</a:t>
            </a:r>
          </a:p>
        </p:txBody>
      </p:sp>
      <p:cxnSp>
        <p:nvCxnSpPr>
          <p:cNvPr id="16" name="Straight Arrow Connector 15"/>
          <p:cNvCxnSpPr>
            <a:stCxn id="13" idx="2"/>
            <a:endCxn id="17" idx="0"/>
          </p:cNvCxnSpPr>
          <p:nvPr/>
        </p:nvCxnSpPr>
        <p:spPr>
          <a:xfrm flipH="1">
            <a:off x="9091401" y="2400300"/>
            <a:ext cx="47205" cy="1295401"/>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Google Shape;48;p2">
            <a:extLst>
              <a:ext uri="{FF2B5EF4-FFF2-40B4-BE49-F238E27FC236}">
                <a16:creationId xmlns:a16="http://schemas.microsoft.com/office/drawing/2014/main" id="{5F46D10E-1F2F-3E75-0007-A6DA6E7A6318}"/>
              </a:ext>
            </a:extLst>
          </p:cNvPr>
          <p:cNvSpPr/>
          <p:nvPr/>
        </p:nvSpPr>
        <p:spPr>
          <a:xfrm>
            <a:off x="6195801" y="3695701"/>
            <a:ext cx="57912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a:latin typeface="Arial" panose="020B0604020202020204" pitchFamily="34" charset="0"/>
                <a:cs typeface="Arial" panose="020B0604020202020204" pitchFamily="34" charset="0"/>
              </a:rPr>
              <a:t>Trường hợp c</a:t>
            </a:r>
            <a:r>
              <a:rPr lang="en-US" sz="3400">
                <a:latin typeface="Arial" panose="020B0604020202020204" pitchFamily="34" charset="0"/>
                <a:cs typeface="Arial" panose="020B0604020202020204" pitchFamily="34" charset="0"/>
              </a:rPr>
              <a:t>: Dùng mìn, điện để đánh bắt cá: Hành vi này vi phạm khoản 7 Điều 7 Luật Thủy sản năm 2017.</a:t>
            </a:r>
          </a:p>
        </p:txBody>
      </p:sp>
      <p:cxnSp>
        <p:nvCxnSpPr>
          <p:cNvPr id="23" name="Straight Arrow Connector 22"/>
          <p:cNvCxnSpPr>
            <a:stCxn id="13" idx="2"/>
            <a:endCxn id="24" idx="0"/>
          </p:cNvCxnSpPr>
          <p:nvPr/>
        </p:nvCxnSpPr>
        <p:spPr>
          <a:xfrm>
            <a:off x="9138606" y="2400300"/>
            <a:ext cx="5834694" cy="1291420"/>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Google Shape;48;p2">
            <a:extLst>
              <a:ext uri="{FF2B5EF4-FFF2-40B4-BE49-F238E27FC236}">
                <a16:creationId xmlns:a16="http://schemas.microsoft.com/office/drawing/2014/main" id="{5F46D10E-1F2F-3E75-0007-A6DA6E7A6318}"/>
              </a:ext>
            </a:extLst>
          </p:cNvPr>
          <p:cNvSpPr/>
          <p:nvPr/>
        </p:nvSpPr>
        <p:spPr>
          <a:xfrm>
            <a:off x="12344400" y="3691720"/>
            <a:ext cx="5257800" cy="59252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pPr>
            <a:r>
              <a:rPr lang="en-US" sz="3400" b="1">
                <a:latin typeface="Arial" panose="020B0604020202020204" pitchFamily="34" charset="0"/>
                <a:cs typeface="Arial" panose="020B0604020202020204" pitchFamily="34" charset="0"/>
              </a:rPr>
              <a:t>Trường hợp e</a:t>
            </a:r>
            <a:r>
              <a:rPr lang="en-US" sz="3400">
                <a:latin typeface="Arial" panose="020B0604020202020204" pitchFamily="34" charset="0"/>
                <a:cs typeface="Arial" panose="020B0604020202020204" pitchFamily="34" charset="0"/>
              </a:rPr>
              <a:t>: Phá rừng nguyên sinh để trồng cà phê: Hành vi này vi phạm khoản 1 Điều 9 Luật Lâm nghiệp năm 2017.</a:t>
            </a:r>
          </a:p>
        </p:txBody>
      </p:sp>
    </p:spTree>
    <p:extLst>
      <p:ext uri="{BB962C8B-B14F-4D97-AF65-F5344CB8AC3E}">
        <p14:creationId xmlns:p14="http://schemas.microsoft.com/office/powerpoint/2010/main" val="3801804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11"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a:t>
            </a:r>
            <a:r>
              <a:rPr lang="en-VN" sz="4400" b="1">
                <a:solidFill>
                  <a:schemeClr val="bg1"/>
                </a:solidFill>
                <a:latin typeface="Arial" panose="020B0604020202020204" pitchFamily="34" charset="0"/>
                <a:cs typeface="Arial" panose="020B0604020202020204" pitchFamily="34" charset="0"/>
              </a:rPr>
              <a:t>vụ </a:t>
            </a:r>
            <a:r>
              <a:rPr lang="en-US" sz="4400" b="1" smtClean="0">
                <a:solidFill>
                  <a:schemeClr val="bg1"/>
                </a:solidFill>
                <a:latin typeface="Arial" panose="020B0604020202020204" pitchFamily="34" charset="0"/>
                <a:cs typeface="Arial" panose="020B0604020202020204" pitchFamily="34" charset="0"/>
              </a:rPr>
              <a:t>3</a:t>
            </a:r>
            <a:r>
              <a:rPr lang="en-VN" sz="4400" b="1" smtClean="0">
                <a:solidFill>
                  <a:schemeClr val="bg1"/>
                </a:solidFill>
                <a:latin typeface="Arial" panose="020B0604020202020204" pitchFamily="34" charset="0"/>
                <a:cs typeface="Arial" panose="020B0604020202020204" pitchFamily="34" charset="0"/>
              </a:rPr>
              <a:t> </a:t>
            </a:r>
            <a:r>
              <a:rPr lang="en-VN" sz="4400" b="1" dirty="0">
                <a:solidFill>
                  <a:schemeClr val="bg1"/>
                </a:solidFill>
                <a:latin typeface="Arial" panose="020B0604020202020204" pitchFamily="34" charset="0"/>
                <a:cs typeface="Arial" panose="020B0604020202020204" pitchFamily="34" charset="0"/>
              </a:rPr>
              <a:t>– bài </a:t>
            </a:r>
            <a:r>
              <a:rPr lang="en-VN" sz="4400" b="1">
                <a:solidFill>
                  <a:schemeClr val="bg1"/>
                </a:solidFill>
                <a:latin typeface="Arial" panose="020B0604020202020204" pitchFamily="34" charset="0"/>
                <a:cs typeface="Arial" panose="020B0604020202020204" pitchFamily="34" charset="0"/>
              </a:rPr>
              <a:t>tập </a:t>
            </a:r>
            <a:r>
              <a:rPr lang="en-US" sz="4400" b="1" smtClean="0">
                <a:solidFill>
                  <a:schemeClr val="bg1"/>
                </a:solidFill>
                <a:latin typeface="Arial" panose="020B0604020202020204" pitchFamily="34" charset="0"/>
                <a:cs typeface="Arial" panose="020B0604020202020204" pitchFamily="34" charset="0"/>
              </a:rPr>
              <a:t>3</a:t>
            </a:r>
            <a:endParaRPr lang="en-VN"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7081792" y="2591397"/>
            <a:ext cx="4113627" cy="707886"/>
          </a:xfrm>
          <a:prstGeom prst="rect">
            <a:avLst/>
          </a:prstGeom>
        </p:spPr>
        <p:txBody>
          <a:bodyPr wrap="none">
            <a:spAutoFit/>
          </a:bodyPr>
          <a:lstStyle/>
          <a:p>
            <a:pPr algn="just"/>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Xử lí tình huống</a:t>
            </a:r>
            <a:endParaRPr lang="en-US" sz="4000" b="1">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9" name="Google Shape;48;p2">
            <a:extLst>
              <a:ext uri="{FF2B5EF4-FFF2-40B4-BE49-F238E27FC236}">
                <a16:creationId xmlns:a16="http://schemas.microsoft.com/office/drawing/2014/main" id="{9DBD9659-E745-8D27-3620-40FE0A24A15C}"/>
              </a:ext>
            </a:extLst>
          </p:cNvPr>
          <p:cNvSpPr/>
          <p:nvPr/>
        </p:nvSpPr>
        <p:spPr>
          <a:xfrm>
            <a:off x="3175365" y="3771900"/>
            <a:ext cx="3326670" cy="117728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800" dirty="0">
                <a:solidFill>
                  <a:srgbClr val="273135"/>
                </a:solidFill>
                <a:latin typeface="Arial" panose="020B0604020202020204" pitchFamily="34" charset="0"/>
                <a:cs typeface="Arial" panose="020B0604020202020204" pitchFamily="34" charset="0"/>
              </a:rPr>
              <a:t>Nhóm 1, 2</a:t>
            </a:r>
          </a:p>
        </p:txBody>
      </p:sp>
      <p:sp>
        <p:nvSpPr>
          <p:cNvPr id="20" name="Google Shape;48;p2">
            <a:extLst>
              <a:ext uri="{FF2B5EF4-FFF2-40B4-BE49-F238E27FC236}">
                <a16:creationId xmlns:a16="http://schemas.microsoft.com/office/drawing/2014/main" id="{5F46D10E-1F2F-3E75-0007-A6DA6E7A6318}"/>
              </a:ext>
            </a:extLst>
          </p:cNvPr>
          <p:cNvSpPr/>
          <p:nvPr/>
        </p:nvSpPr>
        <p:spPr>
          <a:xfrm>
            <a:off x="990600" y="6465383"/>
            <a:ext cx="7772400" cy="32004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500">
                <a:latin typeface="Arial" panose="020B0604020202020204" pitchFamily="34" charset="0"/>
                <a:cs typeface="Arial" panose="020B0604020202020204" pitchFamily="34" charset="0"/>
              </a:rPr>
              <a:t>Em hãy nhận xét về hành vi của các nhân vật trong tình huống trên? Nếu là H, em sẽ làm gì?</a:t>
            </a:r>
          </a:p>
        </p:txBody>
      </p:sp>
      <p:sp>
        <p:nvSpPr>
          <p:cNvPr id="21" name="Down Arrow 20"/>
          <p:cNvSpPr/>
          <p:nvPr/>
        </p:nvSpPr>
        <p:spPr>
          <a:xfrm>
            <a:off x="4381500" y="5299224"/>
            <a:ext cx="914400" cy="816114"/>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48;p2">
            <a:extLst>
              <a:ext uri="{FF2B5EF4-FFF2-40B4-BE49-F238E27FC236}">
                <a16:creationId xmlns:a16="http://schemas.microsoft.com/office/drawing/2014/main" id="{9DBD9659-E745-8D27-3620-40FE0A24A15C}"/>
              </a:ext>
            </a:extLst>
          </p:cNvPr>
          <p:cNvSpPr/>
          <p:nvPr/>
        </p:nvSpPr>
        <p:spPr>
          <a:xfrm>
            <a:off x="11709765" y="3771900"/>
            <a:ext cx="3326670" cy="117728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800">
                <a:solidFill>
                  <a:srgbClr val="273135"/>
                </a:solidFill>
                <a:latin typeface="Arial" panose="020B0604020202020204" pitchFamily="34" charset="0"/>
                <a:cs typeface="Arial" panose="020B0604020202020204" pitchFamily="34" charset="0"/>
              </a:rPr>
              <a:t>Nhóm </a:t>
            </a:r>
            <a:r>
              <a:rPr lang="en-US" sz="3800" smtClean="0">
                <a:solidFill>
                  <a:srgbClr val="273135"/>
                </a:solidFill>
                <a:latin typeface="Arial" panose="020B0604020202020204" pitchFamily="34" charset="0"/>
                <a:cs typeface="Arial" panose="020B0604020202020204" pitchFamily="34" charset="0"/>
              </a:rPr>
              <a:t>3, 4</a:t>
            </a:r>
            <a:endParaRPr lang="en-VN" sz="3800" dirty="0">
              <a:solidFill>
                <a:srgbClr val="273135"/>
              </a:solidFill>
              <a:latin typeface="Arial" panose="020B0604020202020204" pitchFamily="34" charset="0"/>
              <a:cs typeface="Arial" panose="020B0604020202020204" pitchFamily="34" charset="0"/>
            </a:endParaRPr>
          </a:p>
        </p:txBody>
      </p:sp>
      <p:sp>
        <p:nvSpPr>
          <p:cNvPr id="25" name="Google Shape;48;p2">
            <a:extLst>
              <a:ext uri="{FF2B5EF4-FFF2-40B4-BE49-F238E27FC236}">
                <a16:creationId xmlns:a16="http://schemas.microsoft.com/office/drawing/2014/main" id="{5F46D10E-1F2F-3E75-0007-A6DA6E7A6318}"/>
              </a:ext>
            </a:extLst>
          </p:cNvPr>
          <p:cNvSpPr/>
          <p:nvPr/>
        </p:nvSpPr>
        <p:spPr>
          <a:xfrm>
            <a:off x="9486900" y="6465383"/>
            <a:ext cx="7772400" cy="32004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500">
                <a:latin typeface="Arial" panose="020B0604020202020204" pitchFamily="34" charset="0"/>
                <a:cs typeface="Arial" panose="020B0604020202020204" pitchFamily="34" charset="0"/>
              </a:rPr>
              <a:t>Nếu là người dân trong xã T, em và gia đình sẽ đề xuất sáng kiến tiết kiệm tài nguyên nào? Vì sao?</a:t>
            </a:r>
          </a:p>
        </p:txBody>
      </p:sp>
      <p:sp>
        <p:nvSpPr>
          <p:cNvPr id="26" name="Down Arrow 25"/>
          <p:cNvSpPr/>
          <p:nvPr/>
        </p:nvSpPr>
        <p:spPr>
          <a:xfrm>
            <a:off x="12915900" y="5299224"/>
            <a:ext cx="914400" cy="816114"/>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36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9">
                                            <p:bg/>
                                          </p:spTgt>
                                        </p:tgtEl>
                                        <p:attrNameLst>
                                          <p:attrName>style.visibility</p:attrName>
                                        </p:attrNameLst>
                                      </p:cBhvr>
                                      <p:to>
                                        <p:strVal val="visible"/>
                                      </p:to>
                                    </p:set>
                                    <p:animEffect transition="in" filter="wedge">
                                      <p:cBhvr>
                                        <p:cTn id="17" dur="500"/>
                                        <p:tgtEl>
                                          <p:spTgt spid="19">
                                            <p:bg/>
                                          </p:spTgt>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dissolve">
                                      <p:cBhvr>
                                        <p:cTn id="21" dur="500"/>
                                        <p:tgtEl>
                                          <p:spTgt spid="19">
                                            <p:txEl>
                                              <p:pRg st="0" end="0"/>
                                            </p:txEl>
                                          </p:spTgt>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22">
                                            <p:bg/>
                                          </p:spTgt>
                                        </p:tgtEl>
                                        <p:attrNameLst>
                                          <p:attrName>style.visibility</p:attrName>
                                        </p:attrNameLst>
                                      </p:cBhvr>
                                      <p:to>
                                        <p:strVal val="visible"/>
                                      </p:to>
                                    </p:set>
                                    <p:animEffect transition="in" filter="wedge">
                                      <p:cBhvr>
                                        <p:cTn id="34" dur="500"/>
                                        <p:tgtEl>
                                          <p:spTgt spid="22">
                                            <p:bg/>
                                          </p:spTgt>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Effect transition="in" filter="dissolve">
                                      <p:cBhvr>
                                        <p:cTn id="38" dur="500"/>
                                        <p:tgtEl>
                                          <p:spTgt spid="22">
                                            <p:txEl>
                                              <p:pRg st="0" end="0"/>
                                            </p:txEl>
                                          </p:spTgt>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1500"/>
                            </p:stCondLst>
                            <p:childTnLst>
                              <p:par>
                                <p:cTn id="44" presetID="9"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9" grpId="0" uiExpand="1" build="p" animBg="1"/>
      <p:bldP spid="20" grpId="0" animBg="1"/>
      <p:bldP spid="21" grpId="0" animBg="1"/>
      <p:bldP spid="22" grpId="0" uiExpand="1" build="p" animBg="1"/>
      <p:bldP spid="25"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9" name="Freeform 4"/>
          <p:cNvSpPr/>
          <p:nvPr/>
        </p:nvSpPr>
        <p:spPr>
          <a:xfrm>
            <a:off x="1133887" y="2320119"/>
            <a:ext cx="16009438" cy="7540786"/>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a:effectLst>
            <a:outerShdw blurRad="50800" dist="38100" dir="2700000" algn="tl" rotWithShape="0">
              <a:prstClr val="black">
                <a:alpha val="40000"/>
              </a:prstClr>
            </a:outerShdw>
          </a:effectLst>
        </p:spPr>
      </p:sp>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sp>
        <p:nvSpPr>
          <p:cNvPr id="11" name="Google Shape;48;p2">
            <a:extLst>
              <a:ext uri="{FF2B5EF4-FFF2-40B4-BE49-F238E27FC236}">
                <a16:creationId xmlns:a16="http://schemas.microsoft.com/office/drawing/2014/main" id="{201A469E-AF75-4DAA-E67A-B97E7CDA3210}"/>
              </a:ext>
            </a:extLst>
          </p:cNvPr>
          <p:cNvSpPr/>
          <p:nvPr/>
        </p:nvSpPr>
        <p:spPr>
          <a:xfrm>
            <a:off x="5914558" y="54456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a:t>
            </a:r>
            <a:r>
              <a:rPr lang="en-VN" sz="4400" b="1">
                <a:solidFill>
                  <a:schemeClr val="bg1"/>
                </a:solidFill>
                <a:latin typeface="Arial" panose="020B0604020202020204" pitchFamily="34" charset="0"/>
                <a:cs typeface="Arial" panose="020B0604020202020204" pitchFamily="34" charset="0"/>
              </a:rPr>
              <a:t>vụ </a:t>
            </a:r>
            <a:r>
              <a:rPr lang="en-US" sz="4400" b="1" smtClean="0">
                <a:solidFill>
                  <a:schemeClr val="bg1"/>
                </a:solidFill>
                <a:latin typeface="Arial" panose="020B0604020202020204" pitchFamily="34" charset="0"/>
                <a:cs typeface="Arial" panose="020B0604020202020204" pitchFamily="34" charset="0"/>
              </a:rPr>
              <a:t>3</a:t>
            </a:r>
            <a:r>
              <a:rPr lang="en-VN" sz="4400" b="1" smtClean="0">
                <a:solidFill>
                  <a:schemeClr val="bg1"/>
                </a:solidFill>
                <a:latin typeface="Arial" panose="020B0604020202020204" pitchFamily="34" charset="0"/>
                <a:cs typeface="Arial" panose="020B0604020202020204" pitchFamily="34" charset="0"/>
              </a:rPr>
              <a:t> </a:t>
            </a:r>
            <a:r>
              <a:rPr lang="en-VN" sz="4400" b="1" dirty="0">
                <a:solidFill>
                  <a:schemeClr val="bg1"/>
                </a:solidFill>
                <a:latin typeface="Arial" panose="020B0604020202020204" pitchFamily="34" charset="0"/>
                <a:cs typeface="Arial" panose="020B0604020202020204" pitchFamily="34" charset="0"/>
              </a:rPr>
              <a:t>– bài </a:t>
            </a:r>
            <a:r>
              <a:rPr lang="en-VN" sz="4400" b="1">
                <a:solidFill>
                  <a:schemeClr val="bg1"/>
                </a:solidFill>
                <a:latin typeface="Arial" panose="020B0604020202020204" pitchFamily="34" charset="0"/>
                <a:cs typeface="Arial" panose="020B0604020202020204" pitchFamily="34" charset="0"/>
              </a:rPr>
              <a:t>tập </a:t>
            </a:r>
            <a:r>
              <a:rPr lang="en-US" sz="4400" b="1" smtClean="0">
                <a:solidFill>
                  <a:schemeClr val="bg1"/>
                </a:solidFill>
                <a:latin typeface="Arial" panose="020B0604020202020204" pitchFamily="34" charset="0"/>
                <a:cs typeface="Arial" panose="020B0604020202020204" pitchFamily="34" charset="0"/>
              </a:rPr>
              <a:t>3</a:t>
            </a:r>
            <a:endParaRPr lang="en-VN"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670555" y="2512609"/>
            <a:ext cx="14936102" cy="7155805"/>
          </a:xfrm>
          <a:prstGeom prst="rect">
            <a:avLst/>
          </a:prstGeom>
        </p:spPr>
        <p:txBody>
          <a:bodyPr wrap="square">
            <a:spAutoFit/>
          </a:bodyPr>
          <a:lstStyle/>
          <a:p>
            <a:pPr algn="just">
              <a:lnSpc>
                <a:spcPct val="150000"/>
              </a:lnSpc>
            </a:pPr>
            <a:r>
              <a:rPr lang="en-US" sz="3400" u="sng">
                <a:latin typeface="Arial" panose="020B0604020202020204" pitchFamily="34" charset="0"/>
                <a:ea typeface="Times New Roman" panose="02020603050405020304" pitchFamily="18" charset="0"/>
                <a:cs typeface="Arial" panose="020B0604020202020204" pitchFamily="34" charset="0"/>
              </a:rPr>
              <a:t>Tình huống a: </a:t>
            </a:r>
            <a:endParaRPr lang="en-US" sz="3400" u="sng"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400" smtClean="0">
                <a:latin typeface="Arial" panose="020B0604020202020204" pitchFamily="34" charset="0"/>
                <a:ea typeface="Times New Roman" panose="02020603050405020304" pitchFamily="18" charset="0"/>
                <a:cs typeface="Arial" panose="020B0604020202020204" pitchFamily="34" charset="0"/>
              </a:rPr>
              <a:t>Hành vi đổ phế thải xuống mương thoát nước của xóm là </a:t>
            </a:r>
            <a:r>
              <a:rPr lang="en-US" sz="3400">
                <a:latin typeface="Arial" panose="020B0604020202020204" pitchFamily="34" charset="0"/>
                <a:ea typeface="Times New Roman" panose="02020603050405020304" pitchFamily="18" charset="0"/>
                <a:cs typeface="Arial" panose="020B0604020202020204" pitchFamily="34" charset="0"/>
              </a:rPr>
              <a:t>vi phạm pháp luật bảo vệ môi trường, gây ô nhiễm nguồn nước </a:t>
            </a:r>
            <a:r>
              <a:rPr lang="en-US" sz="3400" smtClean="0">
                <a:latin typeface="Arial" panose="020B0604020202020204" pitchFamily="34" charset="0"/>
                <a:ea typeface="Times New Roman" panose="02020603050405020304" pitchFamily="18" charset="0"/>
                <a:cs typeface="Arial" panose="020B0604020202020204" pitchFamily="34" charset="0"/>
              </a:rPr>
              <a:t>và không </a:t>
            </a:r>
            <a:r>
              <a:rPr lang="en-US" sz="3400">
                <a:latin typeface="Arial" panose="020B0604020202020204" pitchFamily="34" charset="0"/>
                <a:ea typeface="Times New Roman" panose="02020603050405020304" pitchFamily="18" charset="0"/>
                <a:cs typeface="Arial" panose="020B0604020202020204" pitchFamily="34" charset="0"/>
              </a:rPr>
              <a:t>khí.</a:t>
            </a:r>
            <a:endParaRPr lang="en-US" sz="3400">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50000"/>
              </a:lnSpc>
              <a:buFont typeface="Wingdings" panose="05000000000000000000" pitchFamily="2" charset="2"/>
              <a:buChar char="§"/>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Việc làm của H là đúng, thực hiện tốt nghĩa vụ của công dân trong việc bảo vệ môi trường, ngăn chặn hành vi sai trái tác động xấu tới môi trường. </a:t>
            </a:r>
            <a:endParaRPr lang="en-US" sz="3400" smtClean="0">
              <a:latin typeface="Arial" panose="020B0604020202020204" pitchFamily="34" charset="0"/>
              <a:ea typeface="Noto Sans Symbols"/>
              <a:cs typeface="Arial" panose="020B0604020202020204" pitchFamily="34" charset="0"/>
            </a:endParaRPr>
          </a:p>
          <a:p>
            <a:pPr marL="457200" lvl="0" indent="-457200" algn="just">
              <a:lnSpc>
                <a:spcPct val="150000"/>
              </a:lnSpc>
              <a:buFont typeface="Wingdings" panose="05000000000000000000" pitchFamily="2" charset="2"/>
              <a:buChar char="§"/>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Việc làm của Đ không đúng vì chưa thực hiện tốt nghĩa vụ cơ bản của công dân.</a:t>
            </a:r>
            <a:endParaRPr lang="en-US" sz="3400" smtClean="0">
              <a:latin typeface="Arial" panose="020B0604020202020204" pitchFamily="34" charset="0"/>
              <a:ea typeface="Noto Sans Symbols"/>
              <a:cs typeface="Arial" panose="020B0604020202020204" pitchFamily="34" charset="0"/>
            </a:endParaRPr>
          </a:p>
          <a:p>
            <a:pPr marL="457200" lvl="0" indent="-457200" algn="just">
              <a:lnSpc>
                <a:spcPct val="150000"/>
              </a:lnSpc>
              <a:buFont typeface="Wingdings" panose="05000000000000000000" pitchFamily="2" charset="2"/>
              <a:buChar char="§"/>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Nếu em là H, em sẽ khuyên Đ đi báo công an cùng mình vì bảo vệ môi trường là nghĩa vụ cơ bản của công dân.</a:t>
            </a:r>
            <a:endParaRPr lang="en-US" sz="3400">
              <a:effectLst/>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2977203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8" name="Picture 18"/>
          <p:cNvPicPr>
            <a:picLocks noChangeAspect="1"/>
          </p:cNvPicPr>
          <p:nvPr/>
        </p:nvPicPr>
        <p:blipFill>
          <a:blip r:embed="rId2"/>
          <a:srcRect/>
          <a:stretch>
            <a:fillRect/>
          </a:stretch>
        </p:blipFill>
        <p:spPr>
          <a:xfrm>
            <a:off x="-163105" y="-123549"/>
            <a:ext cx="1704068" cy="1745524"/>
          </a:xfrm>
          <a:prstGeom prst="rect">
            <a:avLst/>
          </a:prstGeom>
        </p:spPr>
      </p:pic>
      <p:pic>
        <p:nvPicPr>
          <p:cNvPr id="1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224577" y="910395"/>
            <a:ext cx="1267542" cy="1245360"/>
          </a:xfrm>
          <a:prstGeom prst="rect">
            <a:avLst/>
          </a:prstGeom>
        </p:spPr>
      </p:pic>
      <p:pic>
        <p:nvPicPr>
          <p:cNvPr id="1026" name="Picture 2" descr="https://o.remove.bg/downloads/09845793-1bb6-4998-9601-a457980c02c8/image-removebg-previ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3647445"/>
            <a:ext cx="5395472" cy="5068906"/>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48;p2">
            <a:extLst>
              <a:ext uri="{FF2B5EF4-FFF2-40B4-BE49-F238E27FC236}">
                <a16:creationId xmlns:a16="http://schemas.microsoft.com/office/drawing/2014/main" id="{201A469E-AF75-4DAA-E67A-B97E7CDA3210}"/>
              </a:ext>
            </a:extLst>
          </p:cNvPr>
          <p:cNvSpPr/>
          <p:nvPr/>
        </p:nvSpPr>
        <p:spPr>
          <a:xfrm>
            <a:off x="5914558" y="54456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chemeClr val="bg1"/>
                </a:solidFill>
                <a:latin typeface="Arial" panose="020B0604020202020204" pitchFamily="34" charset="0"/>
                <a:cs typeface="Arial" panose="020B0604020202020204" pitchFamily="34" charset="0"/>
              </a:rPr>
              <a:t>Nhiệm </a:t>
            </a:r>
            <a:r>
              <a:rPr lang="en-VN" sz="4400" b="1">
                <a:solidFill>
                  <a:schemeClr val="bg1"/>
                </a:solidFill>
                <a:latin typeface="Arial" panose="020B0604020202020204" pitchFamily="34" charset="0"/>
                <a:cs typeface="Arial" panose="020B0604020202020204" pitchFamily="34" charset="0"/>
              </a:rPr>
              <a:t>vụ </a:t>
            </a:r>
            <a:r>
              <a:rPr lang="en-US" sz="4400" b="1" smtClean="0">
                <a:solidFill>
                  <a:schemeClr val="bg1"/>
                </a:solidFill>
                <a:latin typeface="Arial" panose="020B0604020202020204" pitchFamily="34" charset="0"/>
                <a:cs typeface="Arial" panose="020B0604020202020204" pitchFamily="34" charset="0"/>
              </a:rPr>
              <a:t>3</a:t>
            </a:r>
            <a:r>
              <a:rPr lang="en-VN" sz="4400" b="1" smtClean="0">
                <a:solidFill>
                  <a:schemeClr val="bg1"/>
                </a:solidFill>
                <a:latin typeface="Arial" panose="020B0604020202020204" pitchFamily="34" charset="0"/>
                <a:cs typeface="Arial" panose="020B0604020202020204" pitchFamily="34" charset="0"/>
              </a:rPr>
              <a:t> </a:t>
            </a:r>
            <a:r>
              <a:rPr lang="en-VN" sz="4400" b="1" dirty="0">
                <a:solidFill>
                  <a:schemeClr val="bg1"/>
                </a:solidFill>
                <a:latin typeface="Arial" panose="020B0604020202020204" pitchFamily="34" charset="0"/>
                <a:cs typeface="Arial" panose="020B0604020202020204" pitchFamily="34" charset="0"/>
              </a:rPr>
              <a:t>– bài </a:t>
            </a:r>
            <a:r>
              <a:rPr lang="en-VN" sz="4400" b="1">
                <a:solidFill>
                  <a:schemeClr val="bg1"/>
                </a:solidFill>
                <a:latin typeface="Arial" panose="020B0604020202020204" pitchFamily="34" charset="0"/>
                <a:cs typeface="Arial" panose="020B0604020202020204" pitchFamily="34" charset="0"/>
              </a:rPr>
              <a:t>tập </a:t>
            </a:r>
            <a:r>
              <a:rPr lang="en-US" sz="4400" b="1" smtClean="0">
                <a:solidFill>
                  <a:schemeClr val="bg1"/>
                </a:solidFill>
                <a:latin typeface="Arial" panose="020B0604020202020204" pitchFamily="34" charset="0"/>
                <a:cs typeface="Arial" panose="020B0604020202020204" pitchFamily="34" charset="0"/>
              </a:rPr>
              <a:t>3</a:t>
            </a:r>
            <a:endParaRPr lang="en-VN" sz="44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6096000" y="2552700"/>
            <a:ext cx="11582400" cy="7258397"/>
          </a:xfrm>
          <a:prstGeom prst="rect">
            <a:avLst/>
          </a:prstGeom>
        </p:spPr>
        <p:txBody>
          <a:bodyPr wrap="square">
            <a:spAutoFit/>
          </a:bodyPr>
          <a:lstStyle/>
          <a:p>
            <a:pPr algn="just">
              <a:lnSpc>
                <a:spcPct val="150000"/>
              </a:lnSpc>
              <a:spcBef>
                <a:spcPts val="100"/>
              </a:spcBef>
              <a:spcAft>
                <a:spcPts val="100"/>
              </a:spcAft>
            </a:pPr>
            <a:r>
              <a:rPr lang="en-US" sz="3400" u="sng">
                <a:latin typeface="Arial" panose="020B0604020202020204" pitchFamily="34" charset="0"/>
                <a:ea typeface="Times New Roman" panose="02020603050405020304" pitchFamily="18" charset="0"/>
                <a:cs typeface="Arial" panose="020B0604020202020204" pitchFamily="34" charset="0"/>
              </a:rPr>
              <a:t>Tình huống b:</a:t>
            </a:r>
            <a:r>
              <a:rPr lang="en-US" sz="3400">
                <a:latin typeface="Arial" panose="020B0604020202020204" pitchFamily="34" charset="0"/>
                <a:ea typeface="Times New Roman" panose="02020603050405020304" pitchFamily="18" charset="0"/>
                <a:cs typeface="Arial" panose="020B0604020202020204" pitchFamily="34" charset="0"/>
              </a:rPr>
              <a:t> Nếu là người dân trong xã T, em và gia đình mình có thể đưa ra biện pháp tiết kiệm nước </a:t>
            </a:r>
            <a:r>
              <a:rPr lang="en-US" sz="3400" smtClean="0">
                <a:latin typeface="Arial" panose="020B0604020202020204" pitchFamily="34" charset="0"/>
                <a:ea typeface="Times New Roman" panose="02020603050405020304" pitchFamily="18" charset="0"/>
                <a:cs typeface="Arial" panose="020B0604020202020204" pitchFamily="34" charset="0"/>
              </a:rPr>
              <a:t>sạch: </a:t>
            </a: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Khóa </a:t>
            </a:r>
            <a:r>
              <a:rPr lang="en-US" sz="3400">
                <a:latin typeface="Arial" panose="020B0604020202020204" pitchFamily="34" charset="0"/>
                <a:ea typeface="Times New Roman" panose="02020603050405020304" pitchFamily="18" charset="0"/>
                <a:cs typeface="Arial" panose="020B0604020202020204" pitchFamily="34" charset="0"/>
              </a:rPr>
              <a:t>vòi nước khi không sử </a:t>
            </a:r>
            <a:r>
              <a:rPr lang="en-US" sz="3400" smtClean="0">
                <a:latin typeface="Arial" panose="020B0604020202020204" pitchFamily="34" charset="0"/>
                <a:ea typeface="Times New Roman" panose="02020603050405020304" pitchFamily="18" charset="0"/>
                <a:cs typeface="Arial" panose="020B0604020202020204" pitchFamily="34" charset="0"/>
              </a:rPr>
              <a:t>dụng.</a:t>
            </a: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Sửa </a:t>
            </a:r>
            <a:r>
              <a:rPr lang="en-US" sz="3400">
                <a:latin typeface="Arial" panose="020B0604020202020204" pitchFamily="34" charset="0"/>
                <a:ea typeface="Times New Roman" panose="02020603050405020304" pitchFamily="18" charset="0"/>
                <a:cs typeface="Arial" panose="020B0604020202020204" pitchFamily="34" charset="0"/>
              </a:rPr>
              <a:t>chữa và khắc phục đường ống nước bị rò </a:t>
            </a:r>
            <a:r>
              <a:rPr lang="en-US" sz="3400" smtClean="0">
                <a:latin typeface="Arial" panose="020B0604020202020204" pitchFamily="34" charset="0"/>
                <a:ea typeface="Times New Roman" panose="02020603050405020304" pitchFamily="18" charset="0"/>
                <a:cs typeface="Arial" panose="020B0604020202020204" pitchFamily="34" charset="0"/>
              </a:rPr>
              <a:t>rỉ.</a:t>
            </a: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Tái </a:t>
            </a:r>
            <a:r>
              <a:rPr lang="en-US" sz="3400">
                <a:latin typeface="Arial" panose="020B0604020202020204" pitchFamily="34" charset="0"/>
                <a:ea typeface="Times New Roman" panose="02020603050405020304" pitchFamily="18" charset="0"/>
                <a:cs typeface="Arial" panose="020B0604020202020204" pitchFamily="34" charset="0"/>
              </a:rPr>
              <a:t>sử dụng nước sinh hoạt để tưới cây </a:t>
            </a:r>
            <a:r>
              <a:rPr lang="en-US" sz="3400" smtClean="0">
                <a:latin typeface="Arial" panose="020B0604020202020204" pitchFamily="34" charset="0"/>
                <a:ea typeface="Times New Roman" panose="02020603050405020304" pitchFamily="18" charset="0"/>
                <a:cs typeface="Arial" panose="020B0604020202020204" pitchFamily="34" charset="0"/>
              </a:rPr>
              <a:t>trồng.</a:t>
            </a: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Tắm </a:t>
            </a:r>
            <a:r>
              <a:rPr lang="en-US" sz="3400">
                <a:latin typeface="Arial" panose="020B0604020202020204" pitchFamily="34" charset="0"/>
                <a:ea typeface="Times New Roman" panose="02020603050405020304" pitchFamily="18" charset="0"/>
                <a:cs typeface="Arial" panose="020B0604020202020204" pitchFamily="34" charset="0"/>
              </a:rPr>
              <a:t>bằng vòi hoa sen thay vì tắm bồn. </a:t>
            </a:r>
          </a:p>
          <a:p>
            <a:pPr algn="just">
              <a:lnSpc>
                <a:spcPct val="150000"/>
              </a:lnSpc>
              <a:spcBef>
                <a:spcPts val="100"/>
              </a:spcBef>
              <a:spcAft>
                <a:spcPts val="100"/>
              </a:spcAft>
            </a:pPr>
            <a:r>
              <a:rPr lang="en-US" sz="3400" smtClean="0">
                <a:latin typeface="Arial" panose="020B0604020202020204" pitchFamily="34" charset="0"/>
                <a:ea typeface="Times New Roman" panose="02020603050405020304" pitchFamily="18" charset="0"/>
                <a:cs typeface="Arial" panose="020B0604020202020204" pitchFamily="34" charset="0"/>
              </a:rPr>
              <a:t>Một </a:t>
            </a:r>
            <a:r>
              <a:rPr lang="en-US" sz="3400">
                <a:latin typeface="Arial" panose="020B0604020202020204" pitchFamily="34" charset="0"/>
                <a:ea typeface="Times New Roman" panose="02020603050405020304" pitchFamily="18" charset="0"/>
                <a:cs typeface="Arial" panose="020B0604020202020204" pitchFamily="34" charset="0"/>
              </a:rPr>
              <a:t>số biện pháp tiết kiệm năng </a:t>
            </a:r>
            <a:r>
              <a:rPr lang="en-US" sz="3400" smtClean="0">
                <a:latin typeface="Arial" panose="020B0604020202020204" pitchFamily="34" charset="0"/>
                <a:ea typeface="Times New Roman" panose="02020603050405020304" pitchFamily="18" charset="0"/>
                <a:cs typeface="Arial" panose="020B0604020202020204" pitchFamily="34" charset="0"/>
              </a:rPr>
              <a:t>lượng: </a:t>
            </a:r>
            <a:r>
              <a:rPr lang="en-US" sz="3400">
                <a:latin typeface="Arial" panose="020B0604020202020204" pitchFamily="34" charset="0"/>
                <a:ea typeface="Times New Roman" panose="02020603050405020304" pitchFamily="18" charset="0"/>
                <a:cs typeface="Arial" panose="020B0604020202020204" pitchFamily="34" charset="0"/>
              </a:rPr>
              <a:t>Lắp đặt bình nước nóng bằng năng lượng mặt trời; Tận dụng nguồn nước để phát điện;...</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633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143000" y="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11890" y="711104"/>
            <a:ext cx="1267542" cy="1245360"/>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6306" y="1184811"/>
            <a:ext cx="4071481" cy="641258"/>
          </a:xfrm>
          <a:prstGeom prst="rect">
            <a:avLst/>
          </a:prstGeom>
        </p:spPr>
      </p:pic>
      <p:pic>
        <p:nvPicPr>
          <p:cNvPr id="19"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flipH="1">
            <a:off x="762000" y="2648527"/>
            <a:ext cx="3532838" cy="7359567"/>
          </a:xfrm>
          <a:prstGeom prst="rect">
            <a:avLst/>
          </a:prstGeom>
        </p:spPr>
      </p:pic>
      <p:sp>
        <p:nvSpPr>
          <p:cNvPr id="17" name="TextBox 18">
            <a:extLst>
              <a:ext uri="{FF2B5EF4-FFF2-40B4-BE49-F238E27FC236}">
                <a16:creationId xmlns:a16="http://schemas.microsoft.com/office/drawing/2014/main" id="{2F6D078F-FA04-C1CD-88EA-75263540A923}"/>
              </a:ext>
            </a:extLst>
          </p:cNvPr>
          <p:cNvSpPr txBox="1"/>
          <p:nvPr/>
        </p:nvSpPr>
        <p:spPr>
          <a:xfrm>
            <a:off x="0" y="692805"/>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tx2"/>
                </a:solidFill>
                <a:latin typeface="Arial" panose="020B0604020202020204" pitchFamily="34" charset="0"/>
                <a:cs typeface="Arial" panose="020B0604020202020204" pitchFamily="34" charset="0"/>
              </a:rPr>
              <a:t>VẬN DỤNG</a:t>
            </a:r>
            <a:endParaRPr lang="en-US" sz="6500" b="1" dirty="0">
              <a:solidFill>
                <a:schemeClr val="tx2"/>
              </a:solidFill>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48200" y="1956464"/>
            <a:ext cx="12573000" cy="7990607"/>
          </a:xfrm>
          <a:prstGeom prst="rect">
            <a:avLst/>
          </a:prstGeom>
        </p:spPr>
      </p:pic>
      <p:pic>
        <p:nvPicPr>
          <p:cNvPr id="21" name="Picture 24"/>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xmlns="" r:embed="rId56"/>
              </a:ext>
            </a:extLst>
          </a:blip>
          <a:srcRect/>
          <a:stretch>
            <a:fillRect/>
          </a:stretch>
        </p:blipFill>
        <p:spPr>
          <a:xfrm flipH="1">
            <a:off x="15657438" y="7429499"/>
            <a:ext cx="3098127" cy="3206341"/>
          </a:xfrm>
          <a:prstGeom prst="rect">
            <a:avLst/>
          </a:prstGeom>
        </p:spPr>
      </p:pic>
      <p:sp>
        <p:nvSpPr>
          <p:cNvPr id="3" name="Rectangle 2"/>
          <p:cNvSpPr/>
          <p:nvPr/>
        </p:nvSpPr>
        <p:spPr>
          <a:xfrm>
            <a:off x="5161342" y="3158694"/>
            <a:ext cx="11546716" cy="5586145"/>
          </a:xfrm>
          <a:prstGeom prst="rect">
            <a:avLst/>
          </a:prstGeom>
        </p:spPr>
        <p:txBody>
          <a:bodyPr wrap="square">
            <a:spAutoFit/>
          </a:bodyPr>
          <a:lstStyle/>
          <a:p>
            <a:pPr algn="just">
              <a:lnSpc>
                <a:spcPct val="150000"/>
              </a:lnSpc>
            </a:pPr>
            <a:r>
              <a:rPr lang="en-US" sz="3400" b="1">
                <a:latin typeface="Arial" panose="020B0604020202020204" pitchFamily="34" charset="0"/>
                <a:cs typeface="Arial" panose="020B0604020202020204" pitchFamily="34" charset="0"/>
              </a:rPr>
              <a:t>Nhiệm vụ 1: </a:t>
            </a:r>
            <a:r>
              <a:rPr lang="en-US" sz="3400">
                <a:latin typeface="Arial" panose="020B0604020202020204" pitchFamily="34" charset="0"/>
                <a:cs typeface="Arial" panose="020B0604020202020204" pitchFamily="34" charset="0"/>
              </a:rPr>
              <a:t>Em hãy cùng bạn tham gia cuộc thi hùng biện về chủ đề: </a:t>
            </a:r>
            <a:r>
              <a:rPr lang="en-US" sz="3400" i="1">
                <a:latin typeface="Arial" panose="020B0604020202020204" pitchFamily="34" charset="0"/>
                <a:cs typeface="Arial" panose="020B0604020202020204" pitchFamily="34" charset="0"/>
              </a:rPr>
              <a:t>Bảo vệ môi trường và tài nguyên thiên </a:t>
            </a:r>
            <a:r>
              <a:rPr lang="en-US" sz="3400" i="1" smtClean="0">
                <a:latin typeface="Arial" panose="020B0604020202020204" pitchFamily="34" charset="0"/>
                <a:cs typeface="Arial" panose="020B0604020202020204" pitchFamily="34" charset="0"/>
              </a:rPr>
              <a:t>nhiên</a:t>
            </a:r>
          </a:p>
          <a:p>
            <a:pPr algn="just">
              <a:lnSpc>
                <a:spcPct val="150000"/>
              </a:lnSpc>
            </a:pPr>
            <a:r>
              <a:rPr lang="en-US" sz="3400" smtClean="0">
                <a:latin typeface="Arial" panose="020B0604020202020204" pitchFamily="34" charset="0"/>
                <a:cs typeface="Arial" panose="020B0604020202020204" pitchFamily="34" charset="0"/>
              </a:rPr>
              <a:t>Gợi </a:t>
            </a:r>
            <a:r>
              <a:rPr lang="en-US" sz="3400">
                <a:latin typeface="Arial" panose="020B0604020202020204" pitchFamily="34" charset="0"/>
                <a:cs typeface="Arial" panose="020B0604020202020204" pitchFamily="34" charset="0"/>
              </a:rPr>
              <a:t>ý một số chủ đề sau:</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Bảo </a:t>
            </a:r>
            <a:r>
              <a:rPr lang="en-US" sz="3400">
                <a:latin typeface="Arial" panose="020B0604020202020204" pitchFamily="34" charset="0"/>
                <a:cs typeface="Arial" panose="020B0604020202020204" pitchFamily="34" charset="0"/>
              </a:rPr>
              <a:t>vệ môi trường là bảo vệ sự sống của chúng ta.</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Rừng </a:t>
            </a:r>
            <a:r>
              <a:rPr lang="en-US" sz="3400">
                <a:latin typeface="Arial" panose="020B0604020202020204" pitchFamily="34" charset="0"/>
                <a:cs typeface="Arial" panose="020B0604020202020204" pitchFamily="34" charset="0"/>
              </a:rPr>
              <a:t>là lá phổi xanh.</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Tiết </a:t>
            </a:r>
            <a:r>
              <a:rPr lang="en-US" sz="3400">
                <a:latin typeface="Arial" panose="020B0604020202020204" pitchFamily="34" charset="0"/>
                <a:cs typeface="Arial" panose="020B0604020202020204" pitchFamily="34" charset="0"/>
              </a:rPr>
              <a:t>kiệm điện vì một hành tinh xanh.</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Bảo </a:t>
            </a:r>
            <a:r>
              <a:rPr lang="en-US" sz="3400">
                <a:latin typeface="Arial" panose="020B0604020202020204" pitchFamily="34" charset="0"/>
                <a:cs typeface="Arial" panose="020B0604020202020204" pitchFamily="34" charset="0"/>
              </a:rPr>
              <a:t>vệ nước là bảo vệ sự sống</a:t>
            </a:r>
            <a:r>
              <a:rPr lang="en-US" sz="3400" smtClean="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52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down)">
                                      <p:cBhvr>
                                        <p:cTn id="41" dur="500"/>
                                        <p:tgtEl>
                                          <p:spTgt spid="3">
                                            <p:txEl>
                                              <p:pRg st="4" end="4"/>
                                            </p:txEl>
                                          </p:spTgt>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down)">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023366" y="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11890" y="711104"/>
            <a:ext cx="1267542" cy="1245360"/>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6306" y="1184811"/>
            <a:ext cx="4071481" cy="641258"/>
          </a:xfrm>
          <a:prstGeom prst="rect">
            <a:avLst/>
          </a:prstGeom>
        </p:spPr>
      </p:pic>
      <p:pic>
        <p:nvPicPr>
          <p:cNvPr id="19"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flipH="1">
            <a:off x="762000" y="2648527"/>
            <a:ext cx="3532838" cy="7359567"/>
          </a:xfrm>
          <a:prstGeom prst="rect">
            <a:avLst/>
          </a:prstGeom>
        </p:spPr>
      </p:pic>
      <p:sp>
        <p:nvSpPr>
          <p:cNvPr id="17" name="TextBox 18">
            <a:extLst>
              <a:ext uri="{FF2B5EF4-FFF2-40B4-BE49-F238E27FC236}">
                <a16:creationId xmlns:a16="http://schemas.microsoft.com/office/drawing/2014/main" id="{2F6D078F-FA04-C1CD-88EA-75263540A923}"/>
              </a:ext>
            </a:extLst>
          </p:cNvPr>
          <p:cNvSpPr txBox="1"/>
          <p:nvPr/>
        </p:nvSpPr>
        <p:spPr>
          <a:xfrm>
            <a:off x="0" y="692805"/>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tx2"/>
                </a:solidFill>
                <a:latin typeface="Arial" panose="020B0604020202020204" pitchFamily="34" charset="0"/>
                <a:cs typeface="Arial" panose="020B0604020202020204" pitchFamily="34" charset="0"/>
              </a:rPr>
              <a:t>VẬN DỤNG</a:t>
            </a:r>
            <a:endParaRPr lang="en-US" sz="6500" b="1" dirty="0">
              <a:solidFill>
                <a:schemeClr val="tx2"/>
              </a:solidFill>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48200" y="1956464"/>
            <a:ext cx="12573000" cy="7990607"/>
          </a:xfrm>
          <a:prstGeom prst="rect">
            <a:avLst/>
          </a:prstGeom>
        </p:spPr>
      </p:pic>
      <p:pic>
        <p:nvPicPr>
          <p:cNvPr id="21" name="Picture 24"/>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xmlns="" r:embed="rId56"/>
              </a:ext>
            </a:extLst>
          </a:blip>
          <a:srcRect/>
          <a:stretch>
            <a:fillRect/>
          </a:stretch>
        </p:blipFill>
        <p:spPr>
          <a:xfrm flipH="1">
            <a:off x="15657438" y="7429499"/>
            <a:ext cx="3098127" cy="3206341"/>
          </a:xfrm>
          <a:prstGeom prst="rect">
            <a:avLst/>
          </a:prstGeom>
        </p:spPr>
      </p:pic>
      <p:sp>
        <p:nvSpPr>
          <p:cNvPr id="3" name="Rectangle 2"/>
          <p:cNvSpPr/>
          <p:nvPr/>
        </p:nvSpPr>
        <p:spPr>
          <a:xfrm>
            <a:off x="5599300" y="2766279"/>
            <a:ext cx="10670800" cy="6370975"/>
          </a:xfrm>
          <a:prstGeom prst="rect">
            <a:avLst/>
          </a:prstGeom>
        </p:spPr>
        <p:txBody>
          <a:bodyPr wrap="square">
            <a:spAutoFit/>
          </a:bodyPr>
          <a:lstStyle/>
          <a:p>
            <a:pPr algn="just">
              <a:lnSpc>
                <a:spcPct val="150000"/>
              </a:lnSpc>
            </a:pPr>
            <a:r>
              <a:rPr lang="en-US" sz="3400" b="1">
                <a:latin typeface="Arial" panose="020B0604020202020204" pitchFamily="34" charset="0"/>
                <a:cs typeface="Arial" panose="020B0604020202020204" pitchFamily="34" charset="0"/>
              </a:rPr>
              <a:t>Nhiệm vụ </a:t>
            </a:r>
            <a:r>
              <a:rPr lang="en-US" sz="3400" b="1" smtClean="0">
                <a:latin typeface="Arial" panose="020B0604020202020204" pitchFamily="34" charset="0"/>
                <a:cs typeface="Arial" panose="020B0604020202020204" pitchFamily="34" charset="0"/>
              </a:rPr>
              <a:t>2: </a:t>
            </a:r>
            <a:r>
              <a:rPr lang="en-US" sz="3400">
                <a:latin typeface="Arial" panose="020B0604020202020204" pitchFamily="34" charset="0"/>
                <a:cs typeface="Arial" panose="020B0604020202020204" pitchFamily="34" charset="0"/>
              </a:rPr>
              <a:t>Thực hiện một dự án bảo vệ môi trường hoặc tài nguyên thiên nhiên ở nơi em sinh sống</a:t>
            </a:r>
          </a:p>
          <a:p>
            <a:pPr algn="just">
              <a:lnSpc>
                <a:spcPct val="150000"/>
              </a:lnSpc>
            </a:pPr>
            <a:r>
              <a:rPr lang="en-US" sz="3400">
                <a:latin typeface="Arial" panose="020B0604020202020204" pitchFamily="34" charset="0"/>
                <a:cs typeface="Arial" panose="020B0604020202020204" pitchFamily="34" charset="0"/>
              </a:rPr>
              <a:t>Để viết bài giới thiệu, có thể dựa vào một số gợi ý sau:</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Tên </a:t>
            </a:r>
            <a:r>
              <a:rPr lang="en-US" sz="3400">
                <a:latin typeface="Arial" panose="020B0604020202020204" pitchFamily="34" charset="0"/>
                <a:cs typeface="Arial" panose="020B0604020202020204" pitchFamily="34" charset="0"/>
              </a:rPr>
              <a:t>dự án là gì?</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Người </a:t>
            </a:r>
            <a:r>
              <a:rPr lang="en-US" sz="3400">
                <a:latin typeface="Arial" panose="020B0604020202020204" pitchFamily="34" charset="0"/>
                <a:cs typeface="Arial" panose="020B0604020202020204" pitchFamily="34" charset="0"/>
              </a:rPr>
              <a:t>thực hiện dự án là ai?</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Địa </a:t>
            </a:r>
            <a:r>
              <a:rPr lang="en-US" sz="3400">
                <a:latin typeface="Arial" panose="020B0604020202020204" pitchFamily="34" charset="0"/>
                <a:cs typeface="Arial" panose="020B0604020202020204" pitchFamily="34" charset="0"/>
              </a:rPr>
              <a:t>điểm </a:t>
            </a:r>
            <a:r>
              <a:rPr lang="en-US" sz="3400" smtClean="0">
                <a:latin typeface="Arial" panose="020B0604020202020204" pitchFamily="34" charset="0"/>
                <a:cs typeface="Arial" panose="020B0604020202020204" pitchFamily="34" charset="0"/>
              </a:rPr>
              <a:t>và thời gian thực </a:t>
            </a:r>
            <a:r>
              <a:rPr lang="en-US" sz="3400">
                <a:latin typeface="Arial" panose="020B0604020202020204" pitchFamily="34" charset="0"/>
                <a:cs typeface="Arial" panose="020B0604020202020204" pitchFamily="34" charset="0"/>
              </a:rPr>
              <a:t>hiện dự án?</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Mục </a:t>
            </a:r>
            <a:r>
              <a:rPr lang="en-US" sz="3400">
                <a:latin typeface="Arial" panose="020B0604020202020204" pitchFamily="34" charset="0"/>
                <a:cs typeface="Arial" panose="020B0604020202020204" pitchFamily="34" charset="0"/>
              </a:rPr>
              <a:t>tiêu của dự án là gì?</a:t>
            </a:r>
          </a:p>
          <a:p>
            <a:pPr marL="457200" indent="-457200" algn="just">
              <a:lnSpc>
                <a:spcPct val="150000"/>
              </a:lnSpc>
              <a:buFont typeface="Wingdings" panose="05000000000000000000" pitchFamily="2" charset="2"/>
              <a:buChar char="ü"/>
            </a:pPr>
            <a:r>
              <a:rPr lang="en-US" sz="3400" smtClean="0">
                <a:latin typeface="Arial" panose="020B0604020202020204" pitchFamily="34" charset="0"/>
                <a:cs typeface="Arial" panose="020B0604020202020204" pitchFamily="34" charset="0"/>
              </a:rPr>
              <a:t>Nội </a:t>
            </a:r>
            <a:r>
              <a:rPr lang="en-US" sz="3400">
                <a:latin typeface="Arial" panose="020B0604020202020204" pitchFamily="34" charset="0"/>
                <a:cs typeface="Arial" panose="020B0604020202020204" pitchFamily="34" charset="0"/>
              </a:rPr>
              <a:t>dung thực hiện dự </a:t>
            </a:r>
            <a:r>
              <a:rPr lang="en-US" sz="3400" smtClean="0">
                <a:latin typeface="Arial" panose="020B0604020202020204" pitchFamily="34" charset="0"/>
                <a:cs typeface="Arial" panose="020B0604020202020204" pitchFamily="34" charset="0"/>
              </a:rPr>
              <a:t>án</a:t>
            </a:r>
            <a:endParaRPr lang="en-US" sz="3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49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8" name="Group 2"/>
          <p:cNvGrpSpPr/>
          <p:nvPr/>
        </p:nvGrpSpPr>
        <p:grpSpPr>
          <a:xfrm>
            <a:off x="-1023366" y="0"/>
            <a:ext cx="20574000" cy="10287000"/>
            <a:chOff x="0" y="0"/>
            <a:chExt cx="27432000" cy="1371600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1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6"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0" y="1638300"/>
            <a:ext cx="1219200" cy="1197864"/>
          </a:xfrm>
          <a:prstGeom prst="rect">
            <a:avLst/>
          </a:prstGeom>
        </p:spPr>
      </p:pic>
      <p:sp>
        <p:nvSpPr>
          <p:cNvPr id="17" name="TextBox 18">
            <a:extLst>
              <a:ext uri="{FF2B5EF4-FFF2-40B4-BE49-F238E27FC236}">
                <a16:creationId xmlns:a16="http://schemas.microsoft.com/office/drawing/2014/main" id="{2F6D078F-FA04-C1CD-88EA-75263540A923}"/>
              </a:ext>
            </a:extLst>
          </p:cNvPr>
          <p:cNvSpPr txBox="1"/>
          <p:nvPr/>
        </p:nvSpPr>
        <p:spPr>
          <a:xfrm>
            <a:off x="0" y="495300"/>
            <a:ext cx="18288000" cy="929998"/>
          </a:xfrm>
          <a:prstGeom prst="rect">
            <a:avLst/>
          </a:prstGeom>
        </p:spPr>
        <p:txBody>
          <a:bodyPr wrap="square" lIns="0" tIns="0" rIns="0" bIns="0" rtlCol="0" anchor="t">
            <a:spAutoFit/>
          </a:bodyPr>
          <a:lstStyle/>
          <a:p>
            <a:pPr marL="0" lvl="0" indent="0" algn="ctr">
              <a:lnSpc>
                <a:spcPts val="8000"/>
              </a:lnSpc>
              <a:spcBef>
                <a:spcPct val="0"/>
              </a:spcBef>
            </a:pPr>
            <a:r>
              <a:rPr lang="en-US" sz="5000" b="1" smtClean="0">
                <a:solidFill>
                  <a:schemeClr val="tx2"/>
                </a:solidFill>
                <a:latin typeface="Arial" panose="020B0604020202020204" pitchFamily="34" charset="0"/>
                <a:cs typeface="Arial" panose="020B0604020202020204" pitchFamily="34" charset="0"/>
              </a:rPr>
              <a:t>Một số bức tranh về bảo vệ tài nguyên môi trường</a:t>
            </a:r>
            <a:endParaRPr lang="en-US" sz="5000" b="1" dirty="0">
              <a:solidFill>
                <a:schemeClr val="tx2"/>
              </a:solidFill>
              <a:latin typeface="Arial" panose="020B0604020202020204" pitchFamily="34" charset="0"/>
              <a:cs typeface="Arial" panose="020B0604020202020204" pitchFamily="34" charset="0"/>
            </a:endParaRPr>
          </a:p>
        </p:txBody>
      </p:sp>
      <p:pic>
        <p:nvPicPr>
          <p:cNvPr id="21"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6"/>
              </a:ext>
            </a:extLst>
          </a:blip>
          <a:srcRect/>
          <a:stretch>
            <a:fillRect/>
          </a:stretch>
        </p:blipFill>
        <p:spPr>
          <a:xfrm flipH="1">
            <a:off x="15657438" y="7429499"/>
            <a:ext cx="3098127" cy="3206341"/>
          </a:xfrm>
          <a:prstGeom prst="rect">
            <a:avLst/>
          </a:prstGeom>
        </p:spPr>
      </p:pic>
      <p:pic>
        <p:nvPicPr>
          <p:cNvPr id="2050" name="Picture 2" descr="Đoàn viên, thanh niên trồng hơn 10.000 cây xanh nhân dịp Tết trồng cây"/>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98153" y="3924300"/>
            <a:ext cx="7886699" cy="5257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huyển hóa rừng gỗ lớn: Nhiều lợi ích nhưng khó thực hiện - Kỳ I: Hướng đi  mới của ngành Lâm nghiệp | Cổng Thông Tin Điện Tử Phú Thọ"/>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9508753" y="2400300"/>
            <a:ext cx="7788647" cy="5257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6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11890" y="711104"/>
            <a:ext cx="1267542" cy="1245360"/>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6306" y="1184811"/>
            <a:ext cx="4071481" cy="641258"/>
          </a:xfrm>
          <a:prstGeom prst="rect">
            <a:avLst/>
          </a:prstGeom>
        </p:spPr>
      </p:pic>
      <p:pic>
        <p:nvPicPr>
          <p:cNvPr id="39" name="Picture 3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9437" y="4709724"/>
            <a:ext cx="1363675" cy="1426066"/>
          </a:xfrm>
          <a:prstGeom prst="rect">
            <a:avLst/>
          </a:prstGeom>
        </p:spPr>
      </p:pic>
      <p:grpSp>
        <p:nvGrpSpPr>
          <p:cNvPr id="43" name="Group 7"/>
          <p:cNvGrpSpPr/>
          <p:nvPr/>
        </p:nvGrpSpPr>
        <p:grpSpPr>
          <a:xfrm>
            <a:off x="2286000" y="1956464"/>
            <a:ext cx="14173200" cy="7759035"/>
            <a:chOff x="1335857" y="-238607"/>
            <a:chExt cx="1886305" cy="2908630"/>
          </a:xfrm>
        </p:grpSpPr>
        <p:sp>
          <p:nvSpPr>
            <p:cNvPr id="44" name="Freeform 8"/>
            <p:cNvSpPr/>
            <p:nvPr/>
          </p:nvSpPr>
          <p:spPr>
            <a:xfrm>
              <a:off x="1335857" y="-238607"/>
              <a:ext cx="1886305" cy="2908630"/>
            </a:xfrm>
            <a:custGeom>
              <a:avLst/>
              <a:gdLst/>
              <a:ahLst/>
              <a:cxnLst/>
              <a:rect l="l" t="t" r="r" b="b"/>
              <a:pathLst>
                <a:path w="1886305" h="2908630">
                  <a:moveTo>
                    <a:pt x="1761845" y="2908630"/>
                  </a:moveTo>
                  <a:lnTo>
                    <a:pt x="124460" y="2908630"/>
                  </a:lnTo>
                  <a:cubicBezTo>
                    <a:pt x="55880" y="2908630"/>
                    <a:pt x="0" y="2852750"/>
                    <a:pt x="0" y="2784170"/>
                  </a:cubicBezTo>
                  <a:lnTo>
                    <a:pt x="0" y="124460"/>
                  </a:lnTo>
                  <a:cubicBezTo>
                    <a:pt x="0" y="55880"/>
                    <a:pt x="55880" y="0"/>
                    <a:pt x="124460" y="0"/>
                  </a:cubicBezTo>
                  <a:lnTo>
                    <a:pt x="1761845" y="0"/>
                  </a:lnTo>
                  <a:cubicBezTo>
                    <a:pt x="1830425" y="0"/>
                    <a:pt x="1886305" y="55880"/>
                    <a:pt x="1886305" y="124460"/>
                  </a:cubicBezTo>
                  <a:lnTo>
                    <a:pt x="1886305" y="2784170"/>
                  </a:lnTo>
                  <a:cubicBezTo>
                    <a:pt x="1886305" y="2852750"/>
                    <a:pt x="1830425" y="2908630"/>
                    <a:pt x="1761845" y="2908630"/>
                  </a:cubicBezTo>
                  <a:close/>
                </a:path>
              </a:pathLst>
            </a:custGeom>
            <a:solidFill>
              <a:srgbClr val="FFFFFF"/>
            </a:solidFill>
          </p:spPr>
        </p:sp>
      </p:grpSp>
      <p:pic>
        <p:nvPicPr>
          <p:cNvPr id="45" name="Picture 26"/>
          <p:cNvPicPr>
            <a:picLocks noChangeAspect="1"/>
          </p:cNvPicPr>
          <p:nvPr/>
        </p:nvPicPr>
        <p:blipFill>
          <a:blip r:embed="rId15"/>
          <a:srcRect/>
          <a:stretch>
            <a:fillRect/>
          </a:stretch>
        </p:blipFill>
        <p:spPr>
          <a:xfrm>
            <a:off x="653637" y="7369173"/>
            <a:ext cx="2411538" cy="2668369"/>
          </a:xfrm>
          <a:prstGeom prst="rect">
            <a:avLst/>
          </a:prstGeom>
        </p:spPr>
      </p:pic>
      <p:grpSp>
        <p:nvGrpSpPr>
          <p:cNvPr id="2" name="Group 1"/>
          <p:cNvGrpSpPr/>
          <p:nvPr/>
        </p:nvGrpSpPr>
        <p:grpSpPr>
          <a:xfrm>
            <a:off x="2895600" y="3412482"/>
            <a:ext cx="12649201" cy="2077492"/>
            <a:chOff x="3176331" y="3136988"/>
            <a:chExt cx="12649201" cy="2077492"/>
          </a:xfrm>
        </p:grpSpPr>
        <p:pic>
          <p:nvPicPr>
            <p:cNvPr id="46"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5059" y="3467168"/>
              <a:ext cx="1396485" cy="1300001"/>
            </a:xfrm>
            <a:prstGeom prst="rect">
              <a:avLst/>
            </a:prstGeom>
          </p:spPr>
        </p:pic>
        <p:sp>
          <p:nvSpPr>
            <p:cNvPr id="47" name="TextBox 28"/>
            <p:cNvSpPr txBox="1"/>
            <p:nvPr/>
          </p:nvSpPr>
          <p:spPr>
            <a:xfrm>
              <a:off x="3176331" y="3693975"/>
              <a:ext cx="1418498" cy="846386"/>
            </a:xfrm>
            <a:prstGeom prst="rect">
              <a:avLst/>
            </a:prstGeom>
          </p:spPr>
          <p:txBody>
            <a:bodyPr wrap="square" lIns="0" tIns="0" rIns="0" bIns="0" rtlCol="0" anchor="t">
              <a:spAutoFit/>
            </a:bodyPr>
            <a:lstStyle/>
            <a:p>
              <a:pPr algn="ctr"/>
              <a:r>
                <a:rPr lang="en-US" sz="5500" b="1" smtClean="0">
                  <a:solidFill>
                    <a:schemeClr val="bg1"/>
                  </a:solidFill>
                  <a:latin typeface="Arial" panose="020B0604020202020204" pitchFamily="34" charset="0"/>
                  <a:cs typeface="Arial" panose="020B0604020202020204" pitchFamily="34" charset="0"/>
                </a:rPr>
                <a:t>3</a:t>
              </a:r>
              <a:endParaRPr lang="en-US" sz="5500" b="1" dirty="0">
                <a:solidFill>
                  <a:schemeClr val="bg1"/>
                </a:solidFill>
                <a:latin typeface="Arial" panose="020B0604020202020204" pitchFamily="34" charset="0"/>
                <a:cs typeface="Arial" panose="020B0604020202020204" pitchFamily="34" charset="0"/>
              </a:endParaRPr>
            </a:p>
          </p:txBody>
        </p:sp>
        <p:sp>
          <p:nvSpPr>
            <p:cNvPr id="48" name="TextBox 28"/>
            <p:cNvSpPr txBox="1"/>
            <p:nvPr/>
          </p:nvSpPr>
          <p:spPr>
            <a:xfrm>
              <a:off x="4875795" y="3136988"/>
              <a:ext cx="10949737" cy="2077492"/>
            </a:xfrm>
            <a:prstGeom prst="rect">
              <a:avLst/>
            </a:prstGeom>
          </p:spPr>
          <p:txBody>
            <a:bodyPr wrap="square" lIns="0" tIns="0" rIns="0" bIns="0" rtlCol="0" anchor="t">
              <a:spAutoFit/>
            </a:bodyPr>
            <a:lstStyle/>
            <a:p>
              <a:pPr algn="just">
                <a:lnSpc>
                  <a:spcPct val="150000"/>
                </a:lnSpc>
              </a:pPr>
              <a:r>
                <a:rPr lang="en-US" sz="4500" b="1" smtClean="0">
                  <a:solidFill>
                    <a:schemeClr val="tx2"/>
                  </a:solidFill>
                  <a:latin typeface="Arial" panose="020B0604020202020204" pitchFamily="34" charset="0"/>
                  <a:cs typeface="Arial" panose="020B0604020202020204" pitchFamily="34" charset="0"/>
                </a:rPr>
                <a:t>Một số biện pháp bảo vệ môi trường và tài nguyên thiên nhiên</a:t>
              </a:r>
              <a:endParaRPr lang="en-US" sz="4500" b="1" dirty="0">
                <a:solidFill>
                  <a:schemeClr val="tx2"/>
                </a:solidFill>
                <a:latin typeface="Arial" panose="020B0604020202020204" pitchFamily="34" charset="0"/>
                <a:cs typeface="Arial" panose="020B0604020202020204" pitchFamily="34" charset="0"/>
              </a:endParaRPr>
            </a:p>
          </p:txBody>
        </p:sp>
      </p:grpSp>
      <p:pic>
        <p:nvPicPr>
          <p:cNvPr id="53"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5526833" y="7316289"/>
            <a:ext cx="2637655" cy="2955357"/>
          </a:xfrm>
          <a:prstGeom prst="rect">
            <a:avLst/>
          </a:prstGeom>
        </p:spPr>
      </p:pic>
      <p:sp>
        <p:nvSpPr>
          <p:cNvPr id="17" name="TextBox 18">
            <a:extLst>
              <a:ext uri="{FF2B5EF4-FFF2-40B4-BE49-F238E27FC236}">
                <a16:creationId xmlns:a16="http://schemas.microsoft.com/office/drawing/2014/main" id="{2F6D078F-FA04-C1CD-88EA-75263540A923}"/>
              </a:ext>
            </a:extLst>
          </p:cNvPr>
          <p:cNvSpPr txBox="1"/>
          <p:nvPr/>
        </p:nvSpPr>
        <p:spPr>
          <a:xfrm>
            <a:off x="0" y="692805"/>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accent2"/>
                </a:solidFill>
                <a:latin typeface="Arial" panose="020B0604020202020204" pitchFamily="34" charset="0"/>
                <a:cs typeface="Arial" panose="020B0604020202020204" pitchFamily="34" charset="0"/>
              </a:rPr>
              <a:t>NỘI DUNG BÀI HỌC</a:t>
            </a:r>
            <a:endParaRPr lang="en-US" sz="6500" b="1" dirty="0">
              <a:solidFill>
                <a:schemeClr val="accent2"/>
              </a:solidFill>
              <a:latin typeface="Arial" panose="020B0604020202020204" pitchFamily="34" charset="0"/>
              <a:cs typeface="Arial" panose="020B0604020202020204" pitchFamily="34" charset="0"/>
            </a:endParaRPr>
          </a:p>
        </p:txBody>
      </p:sp>
      <p:grpSp>
        <p:nvGrpSpPr>
          <p:cNvPr id="20" name="Group 19"/>
          <p:cNvGrpSpPr/>
          <p:nvPr/>
        </p:nvGrpSpPr>
        <p:grpSpPr>
          <a:xfrm>
            <a:off x="2895600" y="6190208"/>
            <a:ext cx="12801600" cy="2077492"/>
            <a:chOff x="3176331" y="3078422"/>
            <a:chExt cx="12801600" cy="2077492"/>
          </a:xfrm>
        </p:grpSpPr>
        <p:pic>
          <p:nvPicPr>
            <p:cNvPr id="21"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5059" y="3467168"/>
              <a:ext cx="1396485" cy="1300001"/>
            </a:xfrm>
            <a:prstGeom prst="rect">
              <a:avLst/>
            </a:prstGeom>
          </p:spPr>
        </p:pic>
        <p:sp>
          <p:nvSpPr>
            <p:cNvPr id="22" name="TextBox 28"/>
            <p:cNvSpPr txBox="1"/>
            <p:nvPr/>
          </p:nvSpPr>
          <p:spPr>
            <a:xfrm>
              <a:off x="3176331" y="3693975"/>
              <a:ext cx="1418498" cy="846386"/>
            </a:xfrm>
            <a:prstGeom prst="rect">
              <a:avLst/>
            </a:prstGeom>
          </p:spPr>
          <p:txBody>
            <a:bodyPr wrap="square" lIns="0" tIns="0" rIns="0" bIns="0" rtlCol="0" anchor="t">
              <a:spAutoFit/>
            </a:bodyPr>
            <a:lstStyle/>
            <a:p>
              <a:pPr algn="ctr"/>
              <a:r>
                <a:rPr lang="en-US" sz="5500" b="1" smtClean="0">
                  <a:solidFill>
                    <a:schemeClr val="bg1"/>
                  </a:solidFill>
                  <a:latin typeface="Arial" panose="020B0604020202020204" pitchFamily="34" charset="0"/>
                  <a:cs typeface="Arial" panose="020B0604020202020204" pitchFamily="34" charset="0"/>
                </a:rPr>
                <a:t>4</a:t>
              </a:r>
              <a:endParaRPr lang="en-US" sz="5500" b="1" dirty="0">
                <a:solidFill>
                  <a:schemeClr val="bg1"/>
                </a:solidFill>
                <a:latin typeface="Arial" panose="020B0604020202020204" pitchFamily="34" charset="0"/>
                <a:cs typeface="Arial" panose="020B0604020202020204" pitchFamily="34" charset="0"/>
              </a:endParaRPr>
            </a:p>
          </p:txBody>
        </p:sp>
        <p:sp>
          <p:nvSpPr>
            <p:cNvPr id="24" name="TextBox 28"/>
            <p:cNvSpPr txBox="1"/>
            <p:nvPr/>
          </p:nvSpPr>
          <p:spPr>
            <a:xfrm>
              <a:off x="4875795" y="3078422"/>
              <a:ext cx="11102136" cy="2077492"/>
            </a:xfrm>
            <a:prstGeom prst="rect">
              <a:avLst/>
            </a:prstGeom>
          </p:spPr>
          <p:txBody>
            <a:bodyPr wrap="square" lIns="0" tIns="0" rIns="0" bIns="0" rtlCol="0" anchor="t">
              <a:spAutoFit/>
            </a:bodyPr>
            <a:lstStyle/>
            <a:p>
              <a:pPr algn="just">
                <a:lnSpc>
                  <a:spcPct val="150000"/>
                </a:lnSpc>
              </a:pPr>
              <a:r>
                <a:rPr lang="en-US" sz="4500" b="1" smtClean="0">
                  <a:solidFill>
                    <a:schemeClr val="tx2"/>
                  </a:solidFill>
                  <a:latin typeface="Arial" panose="020B0604020202020204" pitchFamily="34" charset="0"/>
                  <a:cs typeface="Arial" panose="020B0604020202020204" pitchFamily="34" charset="0"/>
                </a:rPr>
                <a:t>Trách nhiệm của học sinh trong việc bảo vệ môi trường và tài nguyên thiên nhiên</a:t>
              </a:r>
              <a:endParaRPr lang="en-US" sz="4500" b="1"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1158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a:off x="3058657" y="2324100"/>
            <a:ext cx="12170686" cy="7529783"/>
            <a:chOff x="0" y="0"/>
            <a:chExt cx="15844609" cy="8011962"/>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2607" y="924800"/>
            <a:ext cx="3066494" cy="105410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99101" y="1912479"/>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768940" y="2284725"/>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3861956" y="6892698"/>
            <a:ext cx="2496292" cy="2720755"/>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165903" y="3821520"/>
            <a:ext cx="1363675" cy="1426066"/>
          </a:xfrm>
          <a:prstGeom prst="rect">
            <a:avLst/>
          </a:prstGeom>
        </p:spPr>
      </p:pic>
      <p:sp>
        <p:nvSpPr>
          <p:cNvPr id="21" name="TextBox 21"/>
          <p:cNvSpPr txBox="1"/>
          <p:nvPr/>
        </p:nvSpPr>
        <p:spPr>
          <a:xfrm>
            <a:off x="4397189" y="548754"/>
            <a:ext cx="9493621" cy="1033232"/>
          </a:xfrm>
          <a:prstGeom prst="rect">
            <a:avLst/>
          </a:prstGeom>
        </p:spPr>
        <p:txBody>
          <a:bodyPr lIns="0" tIns="0" rIns="0" bIns="0" rtlCol="0" anchor="t">
            <a:spAutoFit/>
          </a:bodyPr>
          <a:lstStyle/>
          <a:p>
            <a:pPr algn="ctr">
              <a:lnSpc>
                <a:spcPts val="8799"/>
              </a:lnSpc>
            </a:pPr>
            <a:r>
              <a:rPr lang="vi-VN" sz="6500" b="1" dirty="0" smtClean="0">
                <a:solidFill>
                  <a:srgbClr val="276493"/>
                </a:solidFill>
                <a:latin typeface="Arial" panose="020B0604020202020204" pitchFamily="34" charset="0"/>
                <a:cs typeface="Arial" panose="020B0604020202020204" pitchFamily="34" charset="0"/>
              </a:rPr>
              <a:t>HƯỚNG DẪN VỀ NHÀ</a:t>
            </a:r>
            <a:endParaRPr lang="en-US" sz="6500" b="1" dirty="0">
              <a:solidFill>
                <a:srgbClr val="276493"/>
              </a:solidFill>
              <a:latin typeface="Arial" panose="020B0604020202020204" pitchFamily="34" charset="0"/>
              <a:cs typeface="Arial" panose="020B0604020202020204" pitchFamily="34" charset="0"/>
            </a:endParaRPr>
          </a:p>
        </p:txBody>
      </p:sp>
      <p:sp>
        <p:nvSpPr>
          <p:cNvPr id="23" name="Rectangle 22"/>
          <p:cNvSpPr/>
          <p:nvPr/>
        </p:nvSpPr>
        <p:spPr>
          <a:xfrm>
            <a:off x="4057648" y="3451762"/>
            <a:ext cx="10172701" cy="4801314"/>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en-US" sz="3400">
                <a:latin typeface="Arial" panose="020B0604020202020204" pitchFamily="34" charset="0"/>
                <a:cs typeface="Arial" panose="020B0604020202020204" pitchFamily="34" charset="0"/>
              </a:rPr>
              <a:t>Ôn lại kiến thức đã học:</a:t>
            </a:r>
          </a:p>
          <a:p>
            <a:pPr marL="457200" indent="-457200" algn="just">
              <a:lnSpc>
                <a:spcPct val="150000"/>
              </a:lnSpc>
              <a:buFont typeface="Wingdings" panose="05000000000000000000" pitchFamily="2" charset="2"/>
              <a:buChar char="§"/>
            </a:pPr>
            <a:r>
              <a:rPr lang="en-US" sz="3400" smtClean="0">
                <a:latin typeface="Arial" panose="020B0604020202020204" pitchFamily="34" charset="0"/>
                <a:cs typeface="Arial" panose="020B0604020202020204" pitchFamily="34" charset="0"/>
              </a:rPr>
              <a:t>Trả </a:t>
            </a:r>
            <a:r>
              <a:rPr lang="en-US" sz="3400">
                <a:latin typeface="Arial" panose="020B0604020202020204" pitchFamily="34" charset="0"/>
                <a:cs typeface="Arial" panose="020B0604020202020204" pitchFamily="34" charset="0"/>
              </a:rPr>
              <a:t>lời câu hỏi bài tập 4, 5 (phần Luyện tập) và hoàn thành nhiệm vụ phần Vận dụng.</a:t>
            </a:r>
          </a:p>
          <a:p>
            <a:pPr marL="457200" indent="-457200" algn="just">
              <a:lnSpc>
                <a:spcPct val="150000"/>
              </a:lnSpc>
              <a:buFont typeface="Wingdings" panose="05000000000000000000" pitchFamily="2" charset="2"/>
              <a:buChar char="§"/>
            </a:pPr>
            <a:r>
              <a:rPr lang="en-US" sz="3400" smtClean="0">
                <a:latin typeface="Arial" panose="020B0604020202020204" pitchFamily="34" charset="0"/>
                <a:cs typeface="Arial" panose="020B0604020202020204" pitchFamily="34" charset="0"/>
              </a:rPr>
              <a:t>Làm </a:t>
            </a:r>
            <a:r>
              <a:rPr lang="en-US" sz="3400">
                <a:latin typeface="Arial" panose="020B0604020202020204" pitchFamily="34" charset="0"/>
                <a:cs typeface="Arial" panose="020B0604020202020204" pitchFamily="34" charset="0"/>
              </a:rPr>
              <a:t>bài tập Bài 5 – </a:t>
            </a:r>
            <a:r>
              <a:rPr lang="en-US" sz="3400" smtClean="0">
                <a:latin typeface="Arial" panose="020B0604020202020204" pitchFamily="34" charset="0"/>
                <a:cs typeface="Arial" panose="020B0604020202020204" pitchFamily="34" charset="0"/>
              </a:rPr>
              <a:t>SBT Giáo </a:t>
            </a:r>
            <a:r>
              <a:rPr lang="en-US" sz="3400">
                <a:latin typeface="Arial" panose="020B0604020202020204" pitchFamily="34" charset="0"/>
                <a:cs typeface="Arial" panose="020B0604020202020204" pitchFamily="34" charset="0"/>
              </a:rPr>
              <a:t>dục công dân 8. </a:t>
            </a:r>
          </a:p>
          <a:p>
            <a:pPr marL="457200" indent="-457200" algn="just">
              <a:lnSpc>
                <a:spcPct val="150000"/>
              </a:lnSpc>
              <a:buFont typeface="Wingdings" panose="05000000000000000000" pitchFamily="2" charset="2"/>
              <a:buChar char="§"/>
            </a:pPr>
            <a:r>
              <a:rPr lang="en-US" sz="3400" smtClean="0">
                <a:latin typeface="Arial" panose="020B0604020202020204" pitchFamily="34" charset="0"/>
                <a:cs typeface="Arial" panose="020B0604020202020204" pitchFamily="34" charset="0"/>
              </a:rPr>
              <a:t>Đọc </a:t>
            </a:r>
            <a:r>
              <a:rPr lang="en-US" sz="3400">
                <a:latin typeface="Arial" panose="020B0604020202020204" pitchFamily="34" charset="0"/>
                <a:cs typeface="Arial" panose="020B0604020202020204" pitchFamily="34" charset="0"/>
              </a:rPr>
              <a:t>và tìm hiểu trước nội dung </a:t>
            </a:r>
            <a:r>
              <a:rPr lang="en-US" sz="3400" i="1">
                <a:latin typeface="Arial" panose="020B0604020202020204" pitchFamily="34" charset="0"/>
                <a:cs typeface="Arial" panose="020B0604020202020204" pitchFamily="34" charset="0"/>
              </a:rPr>
              <a:t>Bài 6 – Xác định mục tiêu cá nhân.</a:t>
            </a:r>
            <a:endParaRPr lang="en-US" sz="34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1" dur="500"/>
                                        <p:tgtEl>
                                          <p:spTgt spid="23">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5" dur="500"/>
                                        <p:tgtEl>
                                          <p:spTgt spid="2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19"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23" name="Group 2"/>
          <p:cNvGrpSpPr/>
          <p:nvPr/>
        </p:nvGrpSpPr>
        <p:grpSpPr>
          <a:xfrm>
            <a:off x="-990600" y="27864"/>
            <a:ext cx="20574000" cy="10287000"/>
            <a:chOff x="0" y="0"/>
            <a:chExt cx="27432000" cy="13716000"/>
          </a:xfrm>
        </p:grpSpPr>
        <p:pic>
          <p:nvPicPr>
            <p:cNvPr id="2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858000" cy="6858000"/>
            </a:xfrm>
            <a:prstGeom prst="rect">
              <a:avLst/>
            </a:prstGeom>
          </p:spPr>
        </p:pic>
        <p:pic>
          <p:nvPicPr>
            <p:cNvPr id="2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8000" y="0"/>
              <a:ext cx="6858000" cy="6858000"/>
            </a:xfrm>
            <a:prstGeom prst="rect">
              <a:avLst/>
            </a:prstGeom>
          </p:spPr>
        </p:pic>
        <p:pic>
          <p:nvPicPr>
            <p:cNvPr id="2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858000"/>
              <a:ext cx="6858000" cy="6858000"/>
            </a:xfrm>
            <a:prstGeom prst="rect">
              <a:avLst/>
            </a:prstGeom>
          </p:spPr>
        </p:pic>
        <p:pic>
          <p:nvPicPr>
            <p:cNvPr id="2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8000" y="6858000"/>
              <a:ext cx="6858000" cy="6858000"/>
            </a:xfrm>
            <a:prstGeom prst="rect">
              <a:avLst/>
            </a:prstGeom>
          </p:spPr>
        </p:pic>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0"/>
              <a:ext cx="6858000" cy="6858000"/>
            </a:xfrm>
            <a:prstGeom prst="rect">
              <a:avLst/>
            </a:prstGeom>
          </p:spPr>
        </p:pic>
        <p:pic>
          <p:nvPicPr>
            <p:cNvPr id="29"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574000" y="0"/>
              <a:ext cx="6858000" cy="6858000"/>
            </a:xfrm>
            <a:prstGeom prst="rect">
              <a:avLst/>
            </a:prstGeom>
          </p:spPr>
        </p:pic>
        <p:pic>
          <p:nvPicPr>
            <p:cNvPr id="3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6858000"/>
              <a:ext cx="6858000" cy="6858000"/>
            </a:xfrm>
            <a:prstGeom prst="rect">
              <a:avLst/>
            </a:prstGeom>
          </p:spPr>
        </p:pic>
        <p:pic>
          <p:nvPicPr>
            <p:cNvPr id="3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574000" y="6858000"/>
              <a:ext cx="6858000" cy="6858000"/>
            </a:xfrm>
            <a:prstGeom prst="rect">
              <a:avLst/>
            </a:prstGeom>
          </p:spPr>
        </p:pic>
      </p:grpSp>
      <p:sp>
        <p:nvSpPr>
          <p:cNvPr id="32" name="TextBox 16"/>
          <p:cNvSpPr txBox="1"/>
          <p:nvPr/>
        </p:nvSpPr>
        <p:spPr>
          <a:xfrm>
            <a:off x="1252499" y="3314700"/>
            <a:ext cx="15316200" cy="3693319"/>
          </a:xfrm>
          <a:prstGeom prst="rect">
            <a:avLst/>
          </a:prstGeom>
        </p:spPr>
        <p:txBody>
          <a:bodyPr wrap="square" lIns="0" tIns="0" rIns="0" bIns="0" rtlCol="0" anchor="ctr">
            <a:spAutoFit/>
          </a:bodyPr>
          <a:lstStyle/>
          <a:p>
            <a:pPr algn="ctr">
              <a:lnSpc>
                <a:spcPct val="150000"/>
              </a:lnSpc>
            </a:pPr>
            <a:r>
              <a:rPr lang="en-US" sz="8000" b="1" dirty="0" smtClean="0">
                <a:solidFill>
                  <a:schemeClr val="tx2"/>
                </a:solidFill>
                <a:latin typeface="Arial" panose="020B0604020202020204" pitchFamily="34" charset="0"/>
                <a:cs typeface="Arial" panose="020B0604020202020204" pitchFamily="34" charset="0"/>
              </a:rPr>
              <a:t>CẢM ƠN CÁC EM ĐÃ CHÚ Ý LẮNG NGHE BÀI GIẢNG!</a:t>
            </a:r>
            <a:endParaRPr lang="en-US" sz="8000" b="1" dirty="0">
              <a:solidFill>
                <a:schemeClr val="tx2"/>
              </a:solidFill>
              <a:latin typeface="Arial" panose="020B0604020202020204" pitchFamily="34" charset="0"/>
              <a:cs typeface="Arial" panose="020B0604020202020204" pitchFamily="34" charset="0"/>
            </a:endParaRPr>
          </a:p>
        </p:txBody>
      </p:sp>
      <p:pic>
        <p:nvPicPr>
          <p:cNvPr id="3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43910" y="21651"/>
            <a:ext cx="3360382" cy="3541903"/>
          </a:xfrm>
          <a:prstGeom prst="rect">
            <a:avLst/>
          </a:prstGeom>
        </p:spPr>
      </p:pic>
      <p:pic>
        <p:nvPicPr>
          <p:cNvPr id="14" name="Picture 2" descr="https://o.remove.bg/downloads/1a09932b-7721-4252-ba67-f9ef756a1d0a/image-removebg-preview.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030201" y="7447052"/>
            <a:ext cx="5562600" cy="303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4852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grpSp>
        <p:nvGrpSpPr>
          <p:cNvPr id="11" name="Group 11"/>
          <p:cNvGrpSpPr/>
          <p:nvPr/>
        </p:nvGrpSpPr>
        <p:grpSpPr>
          <a:xfrm>
            <a:off x="3202272" y="2300094"/>
            <a:ext cx="11883457" cy="6008971"/>
            <a:chOff x="0" y="0"/>
            <a:chExt cx="15844609" cy="8011962"/>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530565" y="5941016"/>
            <a:ext cx="4049333" cy="3510266"/>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99101" y="1502578"/>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768940" y="1874824"/>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028700" y="6537545"/>
            <a:ext cx="2496292" cy="2720755"/>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61317" y="3552298"/>
            <a:ext cx="1363675" cy="1426066"/>
          </a:xfrm>
          <a:prstGeom prst="rect">
            <a:avLst/>
          </a:prstGeom>
        </p:spPr>
      </p:pic>
      <p:sp>
        <p:nvSpPr>
          <p:cNvPr id="22" name="TextBox 21"/>
          <p:cNvSpPr txBox="1"/>
          <p:nvPr/>
        </p:nvSpPr>
        <p:spPr>
          <a:xfrm>
            <a:off x="3309275" y="3720403"/>
            <a:ext cx="11669447" cy="2474652"/>
          </a:xfrm>
          <a:prstGeom prst="rect">
            <a:avLst/>
          </a:prstGeom>
          <a:noFill/>
        </p:spPr>
        <p:txBody>
          <a:bodyPr wrap="square" rtlCol="0">
            <a:spAutoFit/>
          </a:bodyPr>
          <a:lstStyle/>
          <a:p>
            <a:pPr algn="ctr">
              <a:lnSpc>
                <a:spcPct val="150000"/>
              </a:lnSpc>
            </a:pPr>
            <a:r>
              <a:rPr lang="fr-FR" sz="5500" b="1" dirty="0">
                <a:solidFill>
                  <a:schemeClr val="tx2"/>
                </a:solidFill>
                <a:latin typeface="Arial" panose="020B0604020202020204" pitchFamily="34" charset="0"/>
                <a:cs typeface="Arial" panose="020B0604020202020204" pitchFamily="34" charset="0"/>
              </a:rPr>
              <a:t>1</a:t>
            </a:r>
            <a:r>
              <a:rPr lang="fr-FR" sz="5500" b="1">
                <a:solidFill>
                  <a:schemeClr val="tx2"/>
                </a:solidFill>
                <a:latin typeface="Arial" panose="020B0604020202020204" pitchFamily="34" charset="0"/>
                <a:cs typeface="Arial" panose="020B0604020202020204" pitchFamily="34" charset="0"/>
              </a:rPr>
              <a:t>. </a:t>
            </a:r>
            <a:r>
              <a:rPr lang="en-US" sz="5500" b="1">
                <a:solidFill>
                  <a:schemeClr val="tx2"/>
                </a:solidFill>
                <a:latin typeface="Arial" panose="020B0604020202020204" pitchFamily="34" charset="0"/>
                <a:cs typeface="Arial" panose="020B0604020202020204" pitchFamily="34" charset="0"/>
              </a:rPr>
              <a:t>Sự cần thiết phải bảo vệ môi trường và tài nguyên thiên nhiên</a:t>
            </a:r>
            <a:endParaRPr lang="en-US" sz="55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53987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4" name="Oval 3"/>
          <p:cNvSpPr/>
          <p:nvPr/>
        </p:nvSpPr>
        <p:spPr>
          <a:xfrm rot="20670566">
            <a:off x="16121502" y="468791"/>
            <a:ext cx="1681235" cy="1234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0" y="0"/>
            <a:ext cx="2682240" cy="2682240"/>
          </a:xfrm>
          <a:prstGeom prst="rect">
            <a:avLst/>
          </a:prstGeom>
        </p:spPr>
      </p:pic>
      <p:pic>
        <p:nvPicPr>
          <p:cNvPr id="7"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5866" y="497297"/>
            <a:ext cx="1363675" cy="1426066"/>
          </a:xfrm>
          <a:prstGeom prst="rect">
            <a:avLst/>
          </a:prstGeom>
        </p:spPr>
      </p:pic>
      <p:pic>
        <p:nvPicPr>
          <p:cNvPr id="8"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96385" y="8764062"/>
            <a:ext cx="2834475" cy="1140876"/>
          </a:xfrm>
          <a:prstGeom prst="rect">
            <a:avLst/>
          </a:prstGeom>
        </p:spPr>
      </p:pic>
      <p:grpSp>
        <p:nvGrpSpPr>
          <p:cNvPr id="9" name="Group 8">
            <a:extLst>
              <a:ext uri="{FF2B5EF4-FFF2-40B4-BE49-F238E27FC236}">
                <a16:creationId xmlns:a16="http://schemas.microsoft.com/office/drawing/2014/main" id="{51C0AED5-154D-4C69-BCB6-C7F9D75594A3}"/>
              </a:ext>
            </a:extLst>
          </p:cNvPr>
          <p:cNvGrpSpPr/>
          <p:nvPr/>
        </p:nvGrpSpPr>
        <p:grpSpPr>
          <a:xfrm>
            <a:off x="2880063" y="-44823"/>
            <a:ext cx="10440166" cy="2064123"/>
            <a:chOff x="-461900" y="-115755"/>
            <a:chExt cx="10440166" cy="2064123"/>
          </a:xfrm>
        </p:grpSpPr>
        <p:pic>
          <p:nvPicPr>
            <p:cNvPr id="10" name="Picture 6">
              <a:extLst>
                <a:ext uri="{FF2B5EF4-FFF2-40B4-BE49-F238E27FC236}">
                  <a16:creationId xmlns:a16="http://schemas.microsoft.com/office/drawing/2014/main" id="{792ED86C-90AE-06F5-E77A-47BC068A18B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472488">
              <a:off x="-296422" y="-281233"/>
              <a:ext cx="2064123" cy="2395079"/>
            </a:xfrm>
            <a:prstGeom prst="rect">
              <a:avLst/>
            </a:prstGeom>
          </p:spPr>
        </p:pic>
        <p:sp>
          <p:nvSpPr>
            <p:cNvPr id="11" name="TextBox 11">
              <a:extLst>
                <a:ext uri="{FF2B5EF4-FFF2-40B4-BE49-F238E27FC236}">
                  <a16:creationId xmlns:a16="http://schemas.microsoft.com/office/drawing/2014/main" id="{B7593787-C92D-29B0-4B7C-4DC27855D366}"/>
                </a:ext>
              </a:extLst>
            </p:cNvPr>
            <p:cNvSpPr txBox="1"/>
            <p:nvPr/>
          </p:nvSpPr>
          <p:spPr>
            <a:xfrm>
              <a:off x="2220637" y="723900"/>
              <a:ext cx="7757629" cy="830997"/>
            </a:xfrm>
            <a:prstGeom prst="rect">
              <a:avLst/>
            </a:prstGeom>
          </p:spPr>
          <p:txBody>
            <a:bodyPr wrap="square" lIns="0" tIns="0" rIns="0" bIns="0" rtlCol="0" anchor="t">
              <a:spAutoFit/>
            </a:bodyPr>
            <a:lstStyle/>
            <a:p>
              <a:pPr algn="ctr">
                <a:spcBef>
                  <a:spcPct val="0"/>
                </a:spcBef>
              </a:pPr>
              <a:r>
                <a:rPr lang="en-US" sz="5400" b="1">
                  <a:solidFill>
                    <a:srgbClr val="473D2D"/>
                  </a:solidFill>
                  <a:latin typeface="Arial" panose="020B0604020202020204" pitchFamily="34" charset="0"/>
                  <a:cs typeface="Arial" panose="020B0604020202020204" pitchFamily="34" charset="0"/>
                </a:rPr>
                <a:t>HOẠT ĐỘNG NHÓM</a:t>
              </a:r>
              <a:endParaRPr lang="en-US" sz="5400" b="1" dirty="0">
                <a:solidFill>
                  <a:srgbClr val="473D2D"/>
                </a:solidFill>
                <a:latin typeface="Arial" panose="020B0604020202020204" pitchFamily="34" charset="0"/>
                <a:cs typeface="Arial" panose="020B0604020202020204" pitchFamily="34" charset="0"/>
              </a:endParaRPr>
            </a:p>
          </p:txBody>
        </p:sp>
      </p:grpSp>
      <p:sp>
        <p:nvSpPr>
          <p:cNvPr id="12" name="Rectangle 11"/>
          <p:cNvSpPr/>
          <p:nvPr/>
        </p:nvSpPr>
        <p:spPr>
          <a:xfrm>
            <a:off x="2426094" y="2095500"/>
            <a:ext cx="14030640" cy="923330"/>
          </a:xfrm>
          <a:prstGeom prst="rect">
            <a:avLst/>
          </a:prstGeom>
        </p:spPr>
        <p:txBody>
          <a:bodyPr wrap="square">
            <a:spAutoFit/>
          </a:bodyPr>
          <a:lstStyle/>
          <a:p>
            <a:pPr algn="ctr">
              <a:lnSpc>
                <a:spcPct val="150000"/>
              </a:lnSpc>
              <a:spcBef>
                <a:spcPts val="100"/>
              </a:spcBef>
              <a:spcAft>
                <a:spcPts val="100"/>
              </a:spcAft>
            </a:pPr>
            <a:r>
              <a:rPr lang="en-US" sz="3600" smtClean="0">
                <a:latin typeface="Arial" panose="020B0604020202020204" pitchFamily="34" charset="0"/>
                <a:cs typeface="Arial" panose="020B0604020202020204" pitchFamily="34" charset="0"/>
              </a:rPr>
              <a:t>Đọc thông tin a (SGK tr.25, 26) và trả lời các câu hỏi:</a:t>
            </a:r>
            <a:endParaRPr lang="en-US" sz="36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Rounded Rectangle 12"/>
          <p:cNvSpPr/>
          <p:nvPr/>
        </p:nvSpPr>
        <p:spPr>
          <a:xfrm>
            <a:off x="2304133" y="3564701"/>
            <a:ext cx="4800600" cy="1311964"/>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1, 2</a:t>
            </a:r>
            <a:endParaRPr lang="en-US" sz="3600" b="1">
              <a:latin typeface="Arial" panose="020B0604020202020204" pitchFamily="34" charset="0"/>
              <a:cs typeface="Arial" panose="020B0604020202020204" pitchFamily="34" charset="0"/>
            </a:endParaRPr>
          </a:p>
        </p:txBody>
      </p:sp>
      <p:sp>
        <p:nvSpPr>
          <p:cNvPr id="14" name="Google Shape;48;p2">
            <a:extLst>
              <a:ext uri="{FF2B5EF4-FFF2-40B4-BE49-F238E27FC236}">
                <a16:creationId xmlns:a16="http://schemas.microsoft.com/office/drawing/2014/main" id="{952D6FC7-1749-C816-ED37-17446C85AE2D}"/>
              </a:ext>
            </a:extLst>
          </p:cNvPr>
          <p:cNvSpPr/>
          <p:nvPr/>
        </p:nvSpPr>
        <p:spPr>
          <a:xfrm>
            <a:off x="645866" y="5524500"/>
            <a:ext cx="8117134" cy="4038600"/>
          </a:xfrm>
          <a:prstGeom prst="roundRect">
            <a:avLst>
              <a:gd name="adj" fmla="val 11614"/>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400">
                <a:latin typeface="Arial" panose="020B0604020202020204" pitchFamily="34" charset="0"/>
                <a:cs typeface="Arial" panose="020B0604020202020204" pitchFamily="34" charset="0"/>
              </a:rPr>
              <a:t>Môi trường bị ô nhiễm đã ảnh hưởng tới động, thực vật và con người như thế nào? </a:t>
            </a:r>
            <a:r>
              <a:rPr lang="en-US" sz="3400" smtClean="0">
                <a:latin typeface="Arial" panose="020B0604020202020204" pitchFamily="34" charset="0"/>
                <a:cs typeface="Arial" panose="020B0604020202020204" pitchFamily="34" charset="0"/>
              </a:rPr>
              <a:t>Lấy thêm </a:t>
            </a:r>
            <a:r>
              <a:rPr lang="en-US" sz="3400">
                <a:latin typeface="Arial" panose="020B0604020202020204" pitchFamily="34" charset="0"/>
                <a:cs typeface="Arial" panose="020B0604020202020204" pitchFamily="34" charset="0"/>
              </a:rPr>
              <a:t>ví dụ minh chứng </a:t>
            </a:r>
            <a:r>
              <a:rPr lang="en-US" sz="3400" smtClean="0">
                <a:latin typeface="Arial" panose="020B0604020202020204" pitchFamily="34" charset="0"/>
                <a:cs typeface="Arial" panose="020B0604020202020204" pitchFamily="34" charset="0"/>
              </a:rPr>
              <a:t>ảnh </a:t>
            </a:r>
            <a:r>
              <a:rPr lang="en-US" sz="3400">
                <a:latin typeface="Arial" panose="020B0604020202020204" pitchFamily="34" charset="0"/>
                <a:cs typeface="Arial" panose="020B0604020202020204" pitchFamily="34" charset="0"/>
              </a:rPr>
              <a:t>hưởng của ô nhiễm môi trường tới đời sống và sản xuất của con người?</a:t>
            </a:r>
            <a:endParaRPr lang="en-VN" sz="3400" dirty="0">
              <a:solidFill>
                <a:srgbClr val="273135"/>
              </a:solidFill>
              <a:latin typeface="Arial" panose="020B0604020202020204" pitchFamily="34" charset="0"/>
              <a:cs typeface="Arial" panose="020B0604020202020204" pitchFamily="34" charset="0"/>
            </a:endParaRPr>
          </a:p>
        </p:txBody>
      </p:sp>
      <p:sp>
        <p:nvSpPr>
          <p:cNvPr id="15" name="Rounded Rectangle 14"/>
          <p:cNvSpPr/>
          <p:nvPr/>
        </p:nvSpPr>
        <p:spPr>
          <a:xfrm>
            <a:off x="11067133" y="3564701"/>
            <a:ext cx="4800600" cy="1311964"/>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3, 4</a:t>
            </a:r>
            <a:endParaRPr lang="en-US" sz="3600" b="1">
              <a:latin typeface="Arial" panose="020B0604020202020204" pitchFamily="34" charset="0"/>
              <a:cs typeface="Arial" panose="020B0604020202020204" pitchFamily="34" charset="0"/>
            </a:endParaRPr>
          </a:p>
        </p:txBody>
      </p:sp>
      <p:sp>
        <p:nvSpPr>
          <p:cNvPr id="16" name="Google Shape;48;p2">
            <a:extLst>
              <a:ext uri="{FF2B5EF4-FFF2-40B4-BE49-F238E27FC236}">
                <a16:creationId xmlns:a16="http://schemas.microsoft.com/office/drawing/2014/main" id="{952D6FC7-1749-C816-ED37-17446C85AE2D}"/>
              </a:ext>
            </a:extLst>
          </p:cNvPr>
          <p:cNvSpPr/>
          <p:nvPr/>
        </p:nvSpPr>
        <p:spPr>
          <a:xfrm>
            <a:off x="9408866" y="5524500"/>
            <a:ext cx="8117134" cy="4038600"/>
          </a:xfrm>
          <a:prstGeom prst="roundRect">
            <a:avLst>
              <a:gd name="adj" fmla="val 11614"/>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400">
                <a:latin typeface="Arial" panose="020B0604020202020204" pitchFamily="34" charset="0"/>
                <a:cs typeface="Arial" panose="020B0604020202020204" pitchFamily="34" charset="0"/>
              </a:rPr>
              <a:t>Theo em, việc bảo vệ môi trường cần thiết như thế nào đối với cuộc sống của người dân và mỗi quốc gia.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500"/>
                            </p:stCondLst>
                            <p:childTnLst>
                              <p:par>
                                <p:cTn id="29" presetID="17"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grpSp>
        <p:nvGrpSpPr>
          <p:cNvPr id="12" name="Group 2"/>
          <p:cNvGrpSpPr/>
          <p:nvPr/>
        </p:nvGrpSpPr>
        <p:grpSpPr>
          <a:xfrm>
            <a:off x="-1143000" y="0"/>
            <a:ext cx="20574000" cy="10287000"/>
            <a:chOff x="0" y="0"/>
            <a:chExt cx="27432000" cy="1371600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858000" cy="6858000"/>
            </a:xfrm>
            <a:prstGeom prst="rect">
              <a:avLst/>
            </a:prstGeom>
          </p:spPr>
        </p:pic>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0"/>
              <a:ext cx="6858000" cy="6858000"/>
            </a:xfrm>
            <a:prstGeom prst="rect">
              <a:avLst/>
            </a:prstGeom>
          </p:spPr>
        </p:pic>
        <p:pic>
          <p:nvPicPr>
            <p:cNvPr id="1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858000"/>
              <a:ext cx="6858000" cy="6858000"/>
            </a:xfrm>
            <a:prstGeom prst="rect">
              <a:avLst/>
            </a:prstGeom>
          </p:spPr>
        </p:pic>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6858000"/>
              <a:ext cx="6858000" cy="6858000"/>
            </a:xfrm>
            <a:prstGeom prst="rect">
              <a:avLst/>
            </a:prstGeom>
          </p:spPr>
        </p:pic>
        <p:pic>
          <p:nvPicPr>
            <p:cNvPr id="1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0"/>
              <a:ext cx="6858000" cy="6858000"/>
            </a:xfrm>
            <a:prstGeom prst="rect">
              <a:avLst/>
            </a:prstGeom>
          </p:spPr>
        </p:pic>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0"/>
              <a:ext cx="6858000" cy="6858000"/>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0" y="6858000"/>
              <a:ext cx="6858000" cy="6858000"/>
            </a:xfrm>
            <a:prstGeom prst="rect">
              <a:avLst/>
            </a:prstGeom>
          </p:spPr>
        </p:pic>
        <p:pic>
          <p:nvPicPr>
            <p:cNvPr id="21"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74000" y="6858000"/>
              <a:ext cx="6858000" cy="6858000"/>
            </a:xfrm>
            <a:prstGeom prst="rect">
              <a:avLst/>
            </a:prstGeom>
          </p:spPr>
        </p:pic>
      </p:grpSp>
      <p:sp>
        <p:nvSpPr>
          <p:cNvPr id="22" name="TextBox 21">
            <a:extLst>
              <a:ext uri="{FF2B5EF4-FFF2-40B4-BE49-F238E27FC236}">
                <a16:creationId xmlns:a16="http://schemas.microsoft.com/office/drawing/2014/main" id="{E19B1F1F-6136-4AD1-8FAA-8BF99A8856B5}"/>
              </a:ext>
            </a:extLst>
          </p:cNvPr>
          <p:cNvSpPr txBox="1"/>
          <p:nvPr/>
        </p:nvSpPr>
        <p:spPr>
          <a:xfrm>
            <a:off x="514350" y="495300"/>
            <a:ext cx="17259300" cy="938719"/>
          </a:xfrm>
          <a:prstGeom prst="rect">
            <a:avLst/>
          </a:prstGeom>
          <a:noFill/>
        </p:spPr>
        <p:txBody>
          <a:bodyPr wrap="square" rtlCol="0">
            <a:spAutoFit/>
          </a:bodyPr>
          <a:lstStyle/>
          <a:p>
            <a:pPr algn="ctr"/>
            <a:r>
              <a:rPr lang="en-US" sz="5500" b="1" smtClean="0">
                <a:solidFill>
                  <a:schemeClr val="tx2"/>
                </a:solidFill>
                <a:latin typeface="Arial" panose="020B0604020202020204" pitchFamily="34" charset="0"/>
                <a:cs typeface="Arial" panose="020B0604020202020204" pitchFamily="34" charset="0"/>
              </a:rPr>
              <a:t>Câu hỏi a</a:t>
            </a:r>
            <a:endParaRPr lang="en-US" sz="5500" dirty="0">
              <a:solidFill>
                <a:schemeClr val="tx2"/>
              </a:solidFill>
              <a:latin typeface="Arial" panose="020B0604020202020204" pitchFamily="34" charset="0"/>
              <a:cs typeface="Arial" panose="020B0604020202020204" pitchFamily="34" charset="0"/>
            </a:endParaRPr>
          </a:p>
        </p:txBody>
      </p:sp>
      <p:pic>
        <p:nvPicPr>
          <p:cNvPr id="4098" name="Picture 2" descr="Nguyên nhân gây tình trạng ô nhiễm môi trường không khí và giải pháp khắc  phụ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83140"/>
            <a:ext cx="6333067" cy="3704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524750" y="2811125"/>
            <a:ext cx="9925050" cy="6370975"/>
          </a:xfrm>
          <a:prstGeom prst="rect">
            <a:avLst/>
          </a:prstGeom>
        </p:spPr>
        <p:txBody>
          <a:bodyPr wrap="square">
            <a:spAutoFit/>
          </a:bodyPr>
          <a:lstStyle/>
          <a:p>
            <a:pPr marL="457200" lvl="0" indent="-457200" algn="just">
              <a:lnSpc>
                <a:spcPct val="150000"/>
              </a:lnSpc>
              <a:buFont typeface="Wingdings" panose="05000000000000000000" pitchFamily="2" charset="2"/>
              <a:buChar char="§"/>
            </a:pP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Ô nhiễm không khí, đặc biệt là ô nhiễm bụi mịn, đang trở thành vấn đề của các quốc gia đang phát triển như Việt Nam. </a:t>
            </a:r>
            <a:endPar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lnSpc>
                <a:spcPct val="150000"/>
              </a:lnSpc>
              <a:buFont typeface="Wingdings" panose="05000000000000000000" pitchFamily="2" charset="2"/>
              <a:buChar char="§"/>
            </a:pP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Việc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phơi nhiễm với hàm lượng bụi cao trong không khí,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làm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tăng nguy cơ mắc các </a:t>
            </a:r>
            <a: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bệnh </a:t>
            </a:r>
            <a:r>
              <a:rPr lang="en-US" sz="3400">
                <a:solidFill>
                  <a:srgbClr val="000000"/>
                </a:solidFill>
                <a:latin typeface="Arial" panose="020B0604020202020204" pitchFamily="34" charset="0"/>
                <a:ea typeface="Times New Roman" panose="02020603050405020304" pitchFamily="18" charset="0"/>
                <a:cs typeface="Arial" panose="020B0604020202020204" pitchFamily="34" charset="0"/>
              </a:rPr>
              <a:t>nhiễm khuẩn cấp tính đường hô hấp dưới, đột quỵ, đau tim, bệnh tắc nghẽn phổi mãn tính và ung thư phổi. </a:t>
            </a:r>
            <a:endParaRPr lang="en-US" sz="3400">
              <a:effectLst/>
              <a:latin typeface="Arial" panose="020B0604020202020204" pitchFamily="34" charset="0"/>
              <a:ea typeface="Noto Sans Symbols"/>
              <a:cs typeface="Arial" panose="020B0604020202020204" pitchFamily="34" charset="0"/>
            </a:endParaRPr>
          </a:p>
        </p:txBody>
      </p:sp>
      <p:pic>
        <p:nvPicPr>
          <p:cNvPr id="23" name="Picture 8" descr="Ảnh hưởng của ô nhiễm không khí tới sức khỏe con ngư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662246"/>
            <a:ext cx="6333067" cy="42818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https://o.remove.bg/downloads/44bc8440-c781-4659-a794-a493376f2240/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2666" y="399349"/>
            <a:ext cx="2552700" cy="215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6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500"/>
                                        <p:tgtEl>
                                          <p:spTgt spid="4098"/>
                                        </p:tgtEl>
                                      </p:cBhvr>
                                    </p:animEffect>
                                  </p:childTnLst>
                                </p:cTn>
                              </p:par>
                              <p:par>
                                <p:cTn id="13" presetID="21"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TotalTime>
  <Words>3892</Words>
  <Application>Microsoft Office PowerPoint</Application>
  <PresentationFormat>Custom</PresentationFormat>
  <Paragraphs>267</Paragraphs>
  <Slides>61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Wingdings</vt:lpstr>
      <vt:lpstr>Malgun Gothic</vt:lpstr>
      <vt:lpstr>Calibri</vt:lpstr>
      <vt:lpstr>Times New Roman</vt:lpstr>
      <vt:lpstr>Noto Sans Symbols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Ngô Văn Minh</cp:lastModifiedBy>
  <cp:revision>140</cp:revision>
  <dcterms:created xsi:type="dcterms:W3CDTF">2006-08-16T00:00:00Z</dcterms:created>
  <dcterms:modified xsi:type="dcterms:W3CDTF">2023-06-24T06:01:04Z</dcterms:modified>
  <dc:identifier>DAEswOIwa4E</dc:identifier>
</cp:coreProperties>
</file>