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</p:sldMasterIdLst>
  <p:notesMasterIdLst>
    <p:notesMasterId r:id="rId30"/>
  </p:notesMasterIdLst>
  <p:sldIdLst>
    <p:sldId id="336" r:id="rId4"/>
    <p:sldId id="258" r:id="rId5"/>
    <p:sldId id="260" r:id="rId6"/>
    <p:sldId id="315" r:id="rId7"/>
    <p:sldId id="317" r:id="rId8"/>
    <p:sldId id="318" r:id="rId9"/>
    <p:sldId id="324" r:id="rId10"/>
    <p:sldId id="261" r:id="rId11"/>
    <p:sldId id="316" r:id="rId12"/>
    <p:sldId id="319" r:id="rId13"/>
    <p:sldId id="320" r:id="rId14"/>
    <p:sldId id="321" r:id="rId15"/>
    <p:sldId id="322" r:id="rId16"/>
    <p:sldId id="323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5" r:id="rId27"/>
    <p:sldId id="268" r:id="rId28"/>
    <p:sldId id="277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FECE"/>
    <a:srgbClr val="6C7F5B"/>
    <a:srgbClr val="E2F0D9"/>
    <a:srgbClr val="000000"/>
    <a:srgbClr val="C8DE98"/>
    <a:srgbClr val="829267"/>
    <a:srgbClr val="637851"/>
    <a:srgbClr val="7A9B47"/>
    <a:srgbClr val="6DB650"/>
    <a:srgbClr val="87B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96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705DD-37C8-4433-8D5E-BDF081ADE7D2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0613F-5C29-441B-B7E7-AE55777B86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30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Giáo án của Phạm Liên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991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Giáo án của Phạm Liên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118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Giáo án của Phạm Liên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732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Giáo án của Phạm Liên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608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Giáo án của Phạm Liên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614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Giáo án của Phạm Liên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542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Giáo án của Phạm Liên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687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Giáo án của Phạm Liên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149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Giáo án của Phạm Liên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236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Giáo án của Phạm Liên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995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Giáo án của Phạm Liên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280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Giáo án của Phạm Liên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817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Giáo án của Phạm Liên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636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Giáo án của Phạm Liên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694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Giáo án của Phạm Liên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4894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Giáo án của Phạm Liên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384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Giáo án của Phạm Liên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164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18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Giáo án của Phạm Liên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73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Giáo án của Phạm Liên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591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Giáo án của Phạm Liên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822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Giáo án của Phạm Liên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204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Giáo án của Phạm Liên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107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Giáo án của Phạm Liên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402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Giáo án của Phạm Liên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60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5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550" y="3810"/>
            <a:ext cx="12854940" cy="68535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2023/4/20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20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2023/4/20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84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854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861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/>
            <a:fld id="{7FE5A9CD-1CA5-4BB6-ABF6-C3DB2F9C09D1}" type="datetimeFigureOut">
              <a:rPr lang="en-US" sz="2133" smtClean="0">
                <a:solidFill>
                  <a:prstClr val="black"/>
                </a:solidFill>
              </a:rPr>
              <a:pPr defTabSz="1086632"/>
              <a:t>4/20/2023</a:t>
            </a:fld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/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/>
            <a:fld id="{E9E3A461-C528-4C33-83FA-271D1850C3B5}" type="slidenum">
              <a:rPr lang="en-US" sz="2133" smtClean="0">
                <a:solidFill>
                  <a:prstClr val="black"/>
                </a:solidFill>
              </a:rPr>
              <a:pPr defTabSz="1086632"/>
              <a:t>‹#›</a:t>
            </a:fld>
            <a:endParaRPr lang="en-US" sz="21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9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92103"/>
            <a:ext cx="10972800" cy="1384300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609600" y="1905000"/>
            <a:ext cx="10972800" cy="41148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defRPr/>
            </a:pPr>
            <a:fld id="{E979D15E-7C97-46BA-A533-0FCFA23F6052}" type="slidenum">
              <a:rPr lang="en-US" sz="2133" smtClean="0">
                <a:solidFill>
                  <a:prstClr val="black"/>
                </a:solidFill>
              </a:rPr>
              <a:pPr defTabSz="1086632">
                <a:defRPr/>
              </a:pPr>
              <a:t>‹#›</a:t>
            </a:fld>
            <a:endParaRPr lang="en-US" sz="21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87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333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/>
            <a:fld id="{475E0F57-EEA1-4A8B-9311-4AD2064A14C0}" type="slidenum">
              <a:rPr lang="en-US" sz="2133" smtClean="0">
                <a:solidFill>
                  <a:prstClr val="black"/>
                </a:solidFill>
              </a:rPr>
              <a:pPr defTabSz="1086632"/>
              <a:t>‹#›</a:t>
            </a:fld>
            <a:endParaRPr lang="en-US" sz="21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4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5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550" y="3810"/>
            <a:ext cx="12854940" cy="68535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7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43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0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520" y="6245225"/>
            <a:ext cx="2845224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875" y="6245225"/>
            <a:ext cx="3860297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281" y="6245225"/>
            <a:ext cx="2845223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fld id="{BEF8FD80-C95D-4220-BF8B-01906B7B67AD}" type="slidenum">
              <a:rPr lang="en-US" sz="2133" smtClean="0">
                <a:solidFill>
                  <a:srgbClr val="000000"/>
                </a:solidFill>
              </a:rPr>
              <a:pPr defTabSz="1086632">
                <a:defRPr/>
              </a:pPr>
              <a:t>‹#›</a:t>
            </a:fld>
            <a:endParaRPr lang="en-US" sz="2133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7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095905" y="65139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95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897" y="-3261555"/>
            <a:ext cx="12190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18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timing>
    <p:tnLst>
      <p:par>
        <p:cTn id="1" dur="indefinite" restart="never" nodeType="tmRoot"/>
      </p:par>
    </p:tnLst>
  </p:timing>
  <p:txStyles>
    <p:titleStyle>
      <a:lvl1pPr algn="ctr" defTabSz="108663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652" indent="-407652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883135" indent="-339502" algn="l" defTabSz="108663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58619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931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5594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8897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540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853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9167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33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6947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0289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39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7236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0558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4201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475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3224" y="1876388"/>
            <a:ext cx="6096000" cy="29585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图片 7" descr="52"/>
          <p:cNvPicPr>
            <a:picLocks noChangeAspect="1"/>
          </p:cNvPicPr>
          <p:nvPr/>
        </p:nvPicPr>
        <p:blipFill>
          <a:blip r:embed="rId2"/>
          <a:srcRect l="3643" r="53616" b="12777"/>
          <a:stretch>
            <a:fillRect/>
          </a:stretch>
        </p:blipFill>
        <p:spPr>
          <a:xfrm>
            <a:off x="8744404" y="-272744"/>
            <a:ext cx="4109448" cy="725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34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4745" y="319531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1948277" y="1839462"/>
            <a:ext cx="1464310" cy="1593215"/>
          </a:xfrm>
          <a:prstGeom prst="rect">
            <a:avLst/>
          </a:prstGeom>
        </p:spPr>
      </p:pic>
      <p:sp>
        <p:nvSpPr>
          <p:cNvPr id="7" name=" 219"/>
          <p:cNvSpPr/>
          <p:nvPr/>
        </p:nvSpPr>
        <p:spPr>
          <a:xfrm>
            <a:off x="1515207" y="2906897"/>
            <a:ext cx="2329815" cy="458470"/>
          </a:xfrm>
          <a:prstGeom prst="roundRect">
            <a:avLst>
              <a:gd name="adj" fmla="val 50000"/>
            </a:avLst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8" name="图片 1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5509176" y="1972177"/>
            <a:ext cx="1464310" cy="1593215"/>
          </a:xfrm>
          <a:prstGeom prst="rect">
            <a:avLst/>
          </a:prstGeom>
        </p:spPr>
      </p:pic>
      <p:sp>
        <p:nvSpPr>
          <p:cNvPr id="9" name=" 219"/>
          <p:cNvSpPr/>
          <p:nvPr/>
        </p:nvSpPr>
        <p:spPr>
          <a:xfrm>
            <a:off x="5075471" y="2931027"/>
            <a:ext cx="2329815" cy="458470"/>
          </a:xfrm>
          <a:prstGeom prst="roundRect">
            <a:avLst>
              <a:gd name="adj" fmla="val 50000"/>
            </a:avLst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10" name="图片 3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8967936" y="1972177"/>
            <a:ext cx="1464310" cy="1593215"/>
          </a:xfrm>
          <a:prstGeom prst="rect">
            <a:avLst/>
          </a:prstGeom>
        </p:spPr>
      </p:pic>
      <p:sp>
        <p:nvSpPr>
          <p:cNvPr id="11" name=" 219"/>
          <p:cNvSpPr/>
          <p:nvPr/>
        </p:nvSpPr>
        <p:spPr>
          <a:xfrm>
            <a:off x="8534866" y="2931027"/>
            <a:ext cx="2329815" cy="458470"/>
          </a:xfrm>
          <a:prstGeom prst="roundRect">
            <a:avLst>
              <a:gd name="adj" fmla="val 50000"/>
            </a:avLst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5207" y="3938228"/>
            <a:ext cx="232981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75471" y="3848195"/>
            <a:ext cx="2329815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34866" y="3848195"/>
            <a:ext cx="2329815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7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a14="http://schemas.microsoft.com/office/drawing/2010/main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1" grpId="0" animBg="1"/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>
            <a:off x="364378" y="117823"/>
            <a:ext cx="537210" cy="1615440"/>
          </a:xfrm>
          <a:prstGeom prst="rect">
            <a:avLst/>
          </a:prstGeom>
        </p:spPr>
      </p:pic>
      <p:pic>
        <p:nvPicPr>
          <p:cNvPr id="17" name="图片 16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 flipH="1">
            <a:off x="11197478" y="117823"/>
            <a:ext cx="537210" cy="16154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1588" y="418353"/>
            <a:ext cx="1029589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Ken-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Kengah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8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  <p:pic>
        <p:nvPicPr>
          <p:cNvPr id="12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719657" y="5702935"/>
            <a:ext cx="2369820" cy="2578100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626799"/>
              </p:ext>
            </p:extLst>
          </p:nvPr>
        </p:nvGraphicFramePr>
        <p:xfrm>
          <a:off x="394160" y="2503565"/>
          <a:ext cx="11340528" cy="4108919"/>
        </p:xfrm>
        <a:graphic>
          <a:graphicData uri="http://schemas.openxmlformats.org/drawingml/2006/table">
            <a:tbl>
              <a:tblPr firstRow="1" firstCol="1" bandRow="1"/>
              <a:tblGrid>
                <a:gridCol w="890439">
                  <a:extLst>
                    <a:ext uri="{9D8B030D-6E8A-4147-A177-3AD203B41FA5}">
                      <a16:colId xmlns="" xmlns:a16="http://schemas.microsoft.com/office/drawing/2014/main" val="3448369611"/>
                    </a:ext>
                  </a:extLst>
                </a:gridCol>
                <a:gridCol w="5343896">
                  <a:extLst>
                    <a:ext uri="{9D8B030D-6E8A-4147-A177-3AD203B41FA5}">
                      <a16:colId xmlns="" xmlns:a16="http://schemas.microsoft.com/office/drawing/2014/main" val="1780900837"/>
                    </a:ext>
                  </a:extLst>
                </a:gridCol>
                <a:gridCol w="5106193">
                  <a:extLst>
                    <a:ext uri="{9D8B030D-6E8A-4147-A177-3AD203B41FA5}">
                      <a16:colId xmlns="" xmlns:a16="http://schemas.microsoft.com/office/drawing/2014/main" val="2372075151"/>
                    </a:ext>
                  </a:extLst>
                </a:gridCol>
              </a:tblGrid>
              <a:tr h="5109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E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E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Nôi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E9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7247017"/>
                  </a:ext>
                </a:extLst>
              </a:tr>
              <a:tr h="1021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6608629"/>
                  </a:ext>
                </a:extLst>
              </a:tr>
              <a:tr h="644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669443"/>
                  </a:ext>
                </a:extLst>
              </a:tr>
              <a:tr h="644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9019709"/>
                  </a:ext>
                </a:extLst>
              </a:tr>
              <a:tr h="644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008283"/>
                  </a:ext>
                </a:extLst>
              </a:tr>
              <a:tr h="644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4392402"/>
                  </a:ext>
                </a:extLst>
              </a:tr>
            </a:tbl>
          </a:graphicData>
        </a:graphic>
      </p:graphicFrame>
      <p:sp>
        <p:nvSpPr>
          <p:cNvPr id="15" name=" 219"/>
          <p:cNvSpPr/>
          <p:nvPr/>
        </p:nvSpPr>
        <p:spPr>
          <a:xfrm>
            <a:off x="3545005" y="1524704"/>
            <a:ext cx="5009055" cy="737426"/>
          </a:xfrm>
          <a:prstGeom prst="roundRect">
            <a:avLst>
              <a:gd name="adj" fmla="val 50000"/>
            </a:avLst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HOẠT</a:t>
            </a:r>
            <a:r>
              <a:rPr kumimoji="0" lang="en-US" altLang="zh-CN" sz="2800" b="1" i="0" u="sng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ĐỘNG NHÓM</a:t>
            </a:r>
            <a:endParaRPr kumimoji="0" lang="zh-CN" altLang="en-US" sz="2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01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1692184" y="2299244"/>
            <a:ext cx="991870" cy="1130935"/>
          </a:xfrm>
          <a:custGeom>
            <a:avLst/>
            <a:gdLst>
              <a:gd name="connsiteX0" fmla="*/ 0 w 1931458"/>
              <a:gd name="connsiteY0" fmla="*/ 0 h 1352020"/>
              <a:gd name="connsiteX1" fmla="*/ 1255448 w 1931458"/>
              <a:gd name="connsiteY1" fmla="*/ 0 h 1352020"/>
              <a:gd name="connsiteX2" fmla="*/ 1931458 w 1931458"/>
              <a:gd name="connsiteY2" fmla="*/ 676010 h 1352020"/>
              <a:gd name="connsiteX3" fmla="*/ 1255448 w 1931458"/>
              <a:gd name="connsiteY3" fmla="*/ 1352020 h 1352020"/>
              <a:gd name="connsiteX4" fmla="*/ 0 w 1931458"/>
              <a:gd name="connsiteY4" fmla="*/ 1352020 h 1352020"/>
              <a:gd name="connsiteX5" fmla="*/ 676010 w 1931458"/>
              <a:gd name="connsiteY5" fmla="*/ 676010 h 1352020"/>
              <a:gd name="connsiteX6" fmla="*/ 0 w 1931458"/>
              <a:gd name="connsiteY6" fmla="*/ 0 h 13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458" h="1352020">
                <a:moveTo>
                  <a:pt x="1931457" y="0"/>
                </a:moveTo>
                <a:lnTo>
                  <a:pt x="1931457" y="878813"/>
                </a:lnTo>
                <a:lnTo>
                  <a:pt x="965729" y="1352020"/>
                </a:lnTo>
                <a:lnTo>
                  <a:pt x="1" y="878813"/>
                </a:lnTo>
                <a:lnTo>
                  <a:pt x="1" y="0"/>
                </a:lnTo>
                <a:lnTo>
                  <a:pt x="965729" y="473207"/>
                </a:lnTo>
                <a:lnTo>
                  <a:pt x="1931457" y="0"/>
                </a:ln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25" tIns="698236" rIns="22225" bIns="698235" spcCol="1270" anchor="ctr"/>
          <a:lstStyle/>
          <a:p>
            <a:pPr marL="0" marR="0" lvl="0" indent="0" algn="ctr" defTabSz="1555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3568" name="文本框 19"/>
          <p:cNvSpPr txBox="1">
            <a:spLocks noChangeArrowheads="1"/>
          </p:cNvSpPr>
          <p:nvPr/>
        </p:nvSpPr>
        <p:spPr bwMode="auto">
          <a:xfrm>
            <a:off x="1767749" y="2788194"/>
            <a:ext cx="80073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01</a:t>
            </a:r>
          </a:p>
        </p:txBody>
      </p:sp>
      <p:pic>
        <p:nvPicPr>
          <p:cNvPr id="19" name="图片 15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>
            <a:off x="364378" y="117823"/>
            <a:ext cx="537210" cy="1615440"/>
          </a:xfrm>
          <a:prstGeom prst="rect">
            <a:avLst/>
          </a:prstGeom>
        </p:spPr>
      </p:pic>
      <p:pic>
        <p:nvPicPr>
          <p:cNvPr id="20" name="图片 16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 flipH="1">
            <a:off x="11197478" y="117823"/>
            <a:ext cx="537210" cy="161544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01588" y="418353"/>
            <a:ext cx="1029589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Ken-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Kengah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 219"/>
          <p:cNvSpPr/>
          <p:nvPr/>
        </p:nvSpPr>
        <p:spPr>
          <a:xfrm>
            <a:off x="3545005" y="1524704"/>
            <a:ext cx="5009055" cy="737426"/>
          </a:xfrm>
          <a:prstGeom prst="roundRect">
            <a:avLst>
              <a:gd name="adj" fmla="val 50000"/>
            </a:avLst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HOẠT</a:t>
            </a:r>
            <a:r>
              <a:rPr kumimoji="0" lang="en-US" altLang="zh-CN" sz="2800" b="1" i="0" u="sng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ĐỘNG NHÓM</a:t>
            </a:r>
            <a:endParaRPr kumimoji="0" lang="zh-CN" altLang="en-US" sz="2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3234" y="3673384"/>
            <a:ext cx="32300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cuốn sách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tác giả ở phần đầu, giới thiệu trực tiếp nhưng rất thú vị.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任意多边形 10"/>
          <p:cNvSpPr/>
          <p:nvPr/>
        </p:nvSpPr>
        <p:spPr>
          <a:xfrm>
            <a:off x="5554435" y="2788194"/>
            <a:ext cx="991870" cy="1130935"/>
          </a:xfrm>
          <a:custGeom>
            <a:avLst/>
            <a:gdLst>
              <a:gd name="connsiteX0" fmla="*/ 0 w 1931458"/>
              <a:gd name="connsiteY0" fmla="*/ 0 h 1352020"/>
              <a:gd name="connsiteX1" fmla="*/ 1255448 w 1931458"/>
              <a:gd name="connsiteY1" fmla="*/ 0 h 1352020"/>
              <a:gd name="connsiteX2" fmla="*/ 1931458 w 1931458"/>
              <a:gd name="connsiteY2" fmla="*/ 676010 h 1352020"/>
              <a:gd name="connsiteX3" fmla="*/ 1255448 w 1931458"/>
              <a:gd name="connsiteY3" fmla="*/ 1352020 h 1352020"/>
              <a:gd name="connsiteX4" fmla="*/ 0 w 1931458"/>
              <a:gd name="connsiteY4" fmla="*/ 1352020 h 1352020"/>
              <a:gd name="connsiteX5" fmla="*/ 676010 w 1931458"/>
              <a:gd name="connsiteY5" fmla="*/ 676010 h 1352020"/>
              <a:gd name="connsiteX6" fmla="*/ 0 w 1931458"/>
              <a:gd name="connsiteY6" fmla="*/ 0 h 13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458" h="1352020">
                <a:moveTo>
                  <a:pt x="1931457" y="0"/>
                </a:moveTo>
                <a:lnTo>
                  <a:pt x="1931457" y="878813"/>
                </a:lnTo>
                <a:lnTo>
                  <a:pt x="965729" y="1352020"/>
                </a:lnTo>
                <a:lnTo>
                  <a:pt x="1" y="878813"/>
                </a:lnTo>
                <a:lnTo>
                  <a:pt x="1" y="0"/>
                </a:lnTo>
                <a:lnTo>
                  <a:pt x="965729" y="473207"/>
                </a:lnTo>
                <a:lnTo>
                  <a:pt x="1931457" y="0"/>
                </a:ln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25" tIns="698236" rIns="22225" bIns="698235" spcCol="1270" anchor="ctr"/>
          <a:lstStyle/>
          <a:p>
            <a:pPr marL="0" marR="0" lvl="0" indent="0" algn="ctr" defTabSz="1555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6" name="文本框 19"/>
          <p:cNvSpPr txBox="1">
            <a:spLocks noChangeArrowheads="1"/>
          </p:cNvSpPr>
          <p:nvPr/>
        </p:nvSpPr>
        <p:spPr bwMode="auto">
          <a:xfrm>
            <a:off x="5630000" y="3277144"/>
            <a:ext cx="80073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02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7" name="任意多边形 10"/>
          <p:cNvSpPr/>
          <p:nvPr/>
        </p:nvSpPr>
        <p:spPr>
          <a:xfrm>
            <a:off x="9416686" y="2305049"/>
            <a:ext cx="991870" cy="1130935"/>
          </a:xfrm>
          <a:custGeom>
            <a:avLst/>
            <a:gdLst>
              <a:gd name="connsiteX0" fmla="*/ 0 w 1931458"/>
              <a:gd name="connsiteY0" fmla="*/ 0 h 1352020"/>
              <a:gd name="connsiteX1" fmla="*/ 1255448 w 1931458"/>
              <a:gd name="connsiteY1" fmla="*/ 0 h 1352020"/>
              <a:gd name="connsiteX2" fmla="*/ 1931458 w 1931458"/>
              <a:gd name="connsiteY2" fmla="*/ 676010 h 1352020"/>
              <a:gd name="connsiteX3" fmla="*/ 1255448 w 1931458"/>
              <a:gd name="connsiteY3" fmla="*/ 1352020 h 1352020"/>
              <a:gd name="connsiteX4" fmla="*/ 0 w 1931458"/>
              <a:gd name="connsiteY4" fmla="*/ 1352020 h 1352020"/>
              <a:gd name="connsiteX5" fmla="*/ 676010 w 1931458"/>
              <a:gd name="connsiteY5" fmla="*/ 676010 h 1352020"/>
              <a:gd name="connsiteX6" fmla="*/ 0 w 1931458"/>
              <a:gd name="connsiteY6" fmla="*/ 0 h 13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458" h="1352020">
                <a:moveTo>
                  <a:pt x="1931457" y="0"/>
                </a:moveTo>
                <a:lnTo>
                  <a:pt x="1931457" y="878813"/>
                </a:lnTo>
                <a:lnTo>
                  <a:pt x="965729" y="1352020"/>
                </a:lnTo>
                <a:lnTo>
                  <a:pt x="1" y="878813"/>
                </a:lnTo>
                <a:lnTo>
                  <a:pt x="1" y="0"/>
                </a:lnTo>
                <a:lnTo>
                  <a:pt x="965729" y="473207"/>
                </a:lnTo>
                <a:lnTo>
                  <a:pt x="1931457" y="0"/>
                </a:ln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25" tIns="698236" rIns="22225" bIns="698235" spcCol="1270" anchor="ctr"/>
          <a:lstStyle/>
          <a:p>
            <a:pPr marL="0" marR="0" lvl="0" indent="0" algn="ctr" defTabSz="1555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8" name="文本框 19"/>
          <p:cNvSpPr txBox="1">
            <a:spLocks noChangeArrowheads="1"/>
          </p:cNvSpPr>
          <p:nvPr/>
        </p:nvSpPr>
        <p:spPr bwMode="auto">
          <a:xfrm>
            <a:off x="9492251" y="2793999"/>
            <a:ext cx="80073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03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4187" y="4279900"/>
            <a:ext cx="30828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Hiện tượng đời sống được gợi ra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ô nhiễm môi trường và trách nhiệm của con người.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6035" y="3673384"/>
            <a:ext cx="301316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22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a14="http://schemas.microsoft.com/office/drawing/2010/main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568" grpId="0"/>
      <p:bldP spid="2" grpId="0"/>
      <p:bldP spid="25" grpId="0" animBg="1"/>
      <p:bldP spid="26" grpId="0"/>
      <p:bldP spid="27" grpId="0" animBg="1"/>
      <p:bldP spid="28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625793" y="2241823"/>
            <a:ext cx="3335020" cy="333502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C8D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801053" y="2382793"/>
            <a:ext cx="513080" cy="513080"/>
          </a:xfrm>
          <a:prstGeom prst="ellipse">
            <a:avLst/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187383" y="4818018"/>
            <a:ext cx="513080" cy="513080"/>
          </a:xfrm>
          <a:prstGeom prst="ellipse">
            <a:avLst/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187383" y="2382793"/>
            <a:ext cx="513080" cy="513080"/>
          </a:xfrm>
          <a:prstGeom prst="ellipse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801053" y="4818018"/>
            <a:ext cx="513080" cy="513080"/>
          </a:xfrm>
          <a:prstGeom prst="ellipse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235755" y="3540610"/>
            <a:ext cx="2121966" cy="632670"/>
          </a:xfrm>
          <a:custGeom>
            <a:avLst/>
            <a:gdLst>
              <a:gd name="connsiteX0" fmla="*/ 0 w 1753691"/>
              <a:gd name="connsiteY0" fmla="*/ 0 h 632670"/>
              <a:gd name="connsiteX1" fmla="*/ 1753691 w 1753691"/>
              <a:gd name="connsiteY1" fmla="*/ 0 h 632670"/>
              <a:gd name="connsiteX2" fmla="*/ 1753691 w 1753691"/>
              <a:gd name="connsiteY2" fmla="*/ 632670 h 632670"/>
              <a:gd name="connsiteX3" fmla="*/ 0 w 1753691"/>
              <a:gd name="connsiteY3" fmla="*/ 632670 h 632670"/>
              <a:gd name="connsiteX4" fmla="*/ 0 w 1753691"/>
              <a:gd name="connsiteY4" fmla="*/ 0 h 63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691" h="632670">
                <a:moveTo>
                  <a:pt x="0" y="0"/>
                </a:moveTo>
                <a:lnTo>
                  <a:pt x="1753691" y="0"/>
                </a:lnTo>
                <a:lnTo>
                  <a:pt x="1753691" y="632670"/>
                </a:lnTo>
                <a:lnTo>
                  <a:pt x="0" y="6326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lẽ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5712" y="1219942"/>
            <a:ext cx="4397829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60813" y="1309260"/>
            <a:ext cx="387232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7834" y="4644280"/>
            <a:ext cx="289100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09014" y="4618353"/>
            <a:ext cx="2881797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 219"/>
          <p:cNvSpPr/>
          <p:nvPr/>
        </p:nvSpPr>
        <p:spPr>
          <a:xfrm>
            <a:off x="3778272" y="179267"/>
            <a:ext cx="5009055" cy="737426"/>
          </a:xfrm>
          <a:prstGeom prst="roundRect">
            <a:avLst>
              <a:gd name="adj" fmla="val 50000"/>
            </a:avLst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HOẠT</a:t>
            </a:r>
            <a:r>
              <a:rPr kumimoji="0" lang="en-US" altLang="zh-CN" sz="2800" b="1" i="0" u="sng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ĐỘNG NHÓM</a:t>
            </a:r>
            <a:endParaRPr kumimoji="0" lang="zh-CN" altLang="en-US" sz="2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845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 219"/>
          <p:cNvSpPr/>
          <p:nvPr/>
        </p:nvSpPr>
        <p:spPr>
          <a:xfrm>
            <a:off x="3778272" y="179267"/>
            <a:ext cx="5009055" cy="737426"/>
          </a:xfrm>
          <a:prstGeom prst="roundRect">
            <a:avLst>
              <a:gd name="adj" fmla="val 50000"/>
            </a:avLst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HOẠT ĐỘNG NHÓM</a:t>
            </a:r>
            <a:endParaRPr kumimoji="0" lang="zh-CN" altLang="en-US" sz="2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图片 2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10930890" y="1714500"/>
            <a:ext cx="2955925" cy="522097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9555" y="1941267"/>
            <a:ext cx="2906423" cy="2546636"/>
          </a:xfrm>
          <a:prstGeom prst="rect">
            <a:avLst/>
          </a:prstGeom>
          <a:solidFill>
            <a:srgbClr val="E2F0D9">
              <a:alpha val="81176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angle 21"/>
          <p:cNvSpPr/>
          <p:nvPr/>
        </p:nvSpPr>
        <p:spPr>
          <a:xfrm>
            <a:off x="398469" y="2203442"/>
            <a:ext cx="2905483" cy="2649693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4557932" y="1941267"/>
            <a:ext cx="2906423" cy="25466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angle 23"/>
          <p:cNvSpPr/>
          <p:nvPr/>
        </p:nvSpPr>
        <p:spPr>
          <a:xfrm>
            <a:off x="4286846" y="2203442"/>
            <a:ext cx="2905483" cy="2649693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 24"/>
          <p:cNvSpPr/>
          <p:nvPr/>
        </p:nvSpPr>
        <p:spPr>
          <a:xfrm>
            <a:off x="8445369" y="1941267"/>
            <a:ext cx="2906423" cy="2546636"/>
          </a:xfrm>
          <a:prstGeom prst="rect">
            <a:avLst/>
          </a:prstGeom>
          <a:solidFill>
            <a:srgbClr val="E2F0D9">
              <a:alpha val="81961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angle 25"/>
          <p:cNvSpPr/>
          <p:nvPr/>
        </p:nvSpPr>
        <p:spPr>
          <a:xfrm>
            <a:off x="8174283" y="2203442"/>
            <a:ext cx="2905483" cy="2649693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angle 26"/>
          <p:cNvSpPr/>
          <p:nvPr/>
        </p:nvSpPr>
        <p:spPr>
          <a:xfrm>
            <a:off x="1134854" y="1082162"/>
            <a:ext cx="10295890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 CHỨNG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638" y="2298709"/>
            <a:ext cx="26589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dầu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thải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74242" y="2167316"/>
            <a:ext cx="2779521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9336" y="2275977"/>
            <a:ext cx="2721188" cy="2447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8469" y="5035379"/>
            <a:ext cx="11153152" cy="1552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724025" algn="l"/>
              </a:tabLst>
            </a:pPr>
            <a:r>
              <a:rPr lang="en-US" sz="2800" spc="-6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vi-VN" sz="2800" spc="-6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 </a:t>
            </a:r>
            <a:r>
              <a:rPr lang="vi-VN" sz="2800" spc="-6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 một hiện tượng nóng bỏng, vừa có tính thời sự, vừa có ý nghĩa lâu dài.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chuyện nhỏ nhưng có giá trị to lớn, gióng lên hồi chuông thức tỉnh ý thức trách nhiệm của con người.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02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>
            <a:off x="2210665" y="117823"/>
            <a:ext cx="537210" cy="1188463"/>
          </a:xfrm>
          <a:prstGeom prst="rect">
            <a:avLst/>
          </a:prstGeom>
        </p:spPr>
      </p:pic>
      <p:pic>
        <p:nvPicPr>
          <p:cNvPr id="17" name="图片 16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 flipH="1">
            <a:off x="9564621" y="117823"/>
            <a:ext cx="537210" cy="11884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1588" y="418353"/>
            <a:ext cx="10295890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120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8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  <p:pic>
        <p:nvPicPr>
          <p:cNvPr id="12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719657" y="5702935"/>
            <a:ext cx="2369820" cy="2578100"/>
          </a:xfrm>
          <a:prstGeom prst="rect">
            <a:avLst/>
          </a:prstGeom>
        </p:spPr>
      </p:pic>
      <p:sp>
        <p:nvSpPr>
          <p:cNvPr id="13" name=" 219"/>
          <p:cNvSpPr/>
          <p:nvPr/>
        </p:nvSpPr>
        <p:spPr>
          <a:xfrm>
            <a:off x="1582967" y="2730312"/>
            <a:ext cx="2329815" cy="458470"/>
          </a:xfrm>
          <a:prstGeom prst="roundRect">
            <a:avLst>
              <a:gd name="adj" fmla="val 50000"/>
            </a:avLst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8" name=" 219"/>
          <p:cNvSpPr/>
          <p:nvPr/>
        </p:nvSpPr>
        <p:spPr>
          <a:xfrm>
            <a:off x="5143231" y="2754442"/>
            <a:ext cx="2329815" cy="458470"/>
          </a:xfrm>
          <a:prstGeom prst="roundRect">
            <a:avLst>
              <a:gd name="adj" fmla="val 50000"/>
            </a:avLst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9" name=" 219"/>
          <p:cNvSpPr/>
          <p:nvPr/>
        </p:nvSpPr>
        <p:spPr>
          <a:xfrm>
            <a:off x="8602626" y="2754442"/>
            <a:ext cx="2329815" cy="458470"/>
          </a:xfrm>
          <a:prstGeom prst="roundRect">
            <a:avLst>
              <a:gd name="adj" fmla="val 50000"/>
            </a:avLst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82967" y="3761643"/>
            <a:ext cx="232981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VIẾT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43231" y="3671610"/>
            <a:ext cx="232981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02626" y="3671610"/>
            <a:ext cx="232981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 SỬA BÀI VIẾT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457977" y="3239602"/>
            <a:ext cx="13063" cy="1044081"/>
          </a:xfrm>
          <a:prstGeom prst="line">
            <a:avLst/>
          </a:prstGeom>
          <a:ln w="28575">
            <a:solidFill>
              <a:srgbClr val="6C7F5B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45237" y="3239601"/>
            <a:ext cx="13063" cy="1044081"/>
          </a:xfrm>
          <a:prstGeom prst="line">
            <a:avLst/>
          </a:prstGeom>
          <a:ln w="28575">
            <a:solidFill>
              <a:srgbClr val="6C7F5B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40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>
            <a:off x="2210665" y="117823"/>
            <a:ext cx="537210" cy="1188463"/>
          </a:xfrm>
          <a:prstGeom prst="rect">
            <a:avLst/>
          </a:prstGeom>
        </p:spPr>
      </p:pic>
      <p:pic>
        <p:nvPicPr>
          <p:cNvPr id="17" name="图片 16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 flipH="1">
            <a:off x="9564621" y="117823"/>
            <a:ext cx="537210" cy="11884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1588" y="418353"/>
            <a:ext cx="10295890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8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  <p:pic>
        <p:nvPicPr>
          <p:cNvPr id="12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719657" y="5702935"/>
            <a:ext cx="2369820" cy="2578100"/>
          </a:xfrm>
          <a:prstGeom prst="rect">
            <a:avLst/>
          </a:prstGeom>
        </p:spPr>
      </p:pic>
      <p:sp>
        <p:nvSpPr>
          <p:cNvPr id="13" name=" 219"/>
          <p:cNvSpPr/>
          <p:nvPr/>
        </p:nvSpPr>
        <p:spPr>
          <a:xfrm>
            <a:off x="1650163" y="1841438"/>
            <a:ext cx="3903433" cy="602336"/>
          </a:xfrm>
          <a:prstGeom prst="roundRect">
            <a:avLst>
              <a:gd name="adj" fmla="val 50000"/>
            </a:avLst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78762" y="1963643"/>
            <a:ext cx="344623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1. TRƯỚC KHI VIẾT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5132" y="3074992"/>
            <a:ext cx="4724401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07000"/>
              </a:lnSpc>
              <a:defRPr/>
            </a:pP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005" y="1149532"/>
            <a:ext cx="5906995" cy="590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2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>
            <a:off x="2210665" y="117823"/>
            <a:ext cx="537210" cy="1188463"/>
          </a:xfrm>
          <a:prstGeom prst="rect">
            <a:avLst/>
          </a:prstGeom>
        </p:spPr>
      </p:pic>
      <p:pic>
        <p:nvPicPr>
          <p:cNvPr id="17" name="图片 16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 flipH="1">
            <a:off x="9564621" y="117823"/>
            <a:ext cx="537210" cy="11884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1588" y="418353"/>
            <a:ext cx="10295890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8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  <p:pic>
        <p:nvPicPr>
          <p:cNvPr id="12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719657" y="5702935"/>
            <a:ext cx="2369820" cy="2578100"/>
          </a:xfrm>
          <a:prstGeom prst="rect">
            <a:avLst/>
          </a:prstGeom>
        </p:spPr>
      </p:pic>
      <p:sp>
        <p:nvSpPr>
          <p:cNvPr id="13" name=" 219"/>
          <p:cNvSpPr/>
          <p:nvPr/>
        </p:nvSpPr>
        <p:spPr>
          <a:xfrm>
            <a:off x="4001478" y="1371173"/>
            <a:ext cx="3903433" cy="602336"/>
          </a:xfrm>
          <a:prstGeom prst="roundRect">
            <a:avLst>
              <a:gd name="adj" fmla="val 50000"/>
            </a:avLst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30077" y="1493378"/>
            <a:ext cx="344623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1. TRƯỚC KHI VIẾT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996141"/>
              </p:ext>
            </p:extLst>
          </p:nvPr>
        </p:nvGraphicFramePr>
        <p:xfrm>
          <a:off x="901588" y="2772936"/>
          <a:ext cx="10295890" cy="37854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491989">
                  <a:extLst>
                    <a:ext uri="{9D8B030D-6E8A-4147-A177-3AD203B41FA5}">
                      <a16:colId xmlns="" xmlns:a16="http://schemas.microsoft.com/office/drawing/2014/main" val="3135329625"/>
                    </a:ext>
                  </a:extLst>
                </a:gridCol>
                <a:gridCol w="3803901">
                  <a:extLst>
                    <a:ext uri="{9D8B030D-6E8A-4147-A177-3AD203B41FA5}">
                      <a16:colId xmlns="" xmlns:a16="http://schemas.microsoft.com/office/drawing/2014/main" val="2709364917"/>
                    </a:ext>
                  </a:extLst>
                </a:gridCol>
              </a:tblGrid>
              <a:tr h="8856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em muốn viết liên quan đến cuốn sách nào? Ai là tác giả của cuốn sách đó?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2796528"/>
                  </a:ext>
                </a:extLst>
              </a:tr>
              <a:tr h="10916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tiết, sự việc, nhân vật nào trong sách để lại cho em ấn tượng sâu sắc nhất?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2062181"/>
                  </a:ext>
                </a:extLst>
              </a:tr>
              <a:tr h="9225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tiết, sự việc, nhân vật đó khiến em suy nghĩ đến hiện tượng đời sống nào?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.………………………..………………………….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6447898"/>
                  </a:ext>
                </a:extLst>
              </a:tr>
              <a:tr h="8856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có ý kiến như thế nào về hiện tượng 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.…………………………………………………….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6716268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901588" y="1939885"/>
            <a:ext cx="11153152" cy="614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724025" algn="l"/>
              </a:tabLst>
            </a:pPr>
            <a:r>
              <a:rPr lang="en-US" sz="3200" b="1" i="1" spc="-60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b. </a:t>
            </a:r>
            <a:r>
              <a:rPr lang="en-US" sz="3200" b="1" i="1" spc="-60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3200" b="1" i="1" spc="-60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ý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6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>
            <a:off x="2210665" y="117823"/>
            <a:ext cx="537210" cy="1188463"/>
          </a:xfrm>
          <a:prstGeom prst="rect">
            <a:avLst/>
          </a:prstGeom>
        </p:spPr>
      </p:pic>
      <p:pic>
        <p:nvPicPr>
          <p:cNvPr id="17" name="图片 16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 flipH="1">
            <a:off x="9564621" y="117823"/>
            <a:ext cx="537210" cy="11884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1588" y="418353"/>
            <a:ext cx="10295890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8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  <p:pic>
        <p:nvPicPr>
          <p:cNvPr id="12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719657" y="5702935"/>
            <a:ext cx="2369820" cy="2578100"/>
          </a:xfrm>
          <a:prstGeom prst="rect">
            <a:avLst/>
          </a:prstGeom>
        </p:spPr>
      </p:pic>
      <p:sp>
        <p:nvSpPr>
          <p:cNvPr id="13" name=" 219"/>
          <p:cNvSpPr/>
          <p:nvPr/>
        </p:nvSpPr>
        <p:spPr>
          <a:xfrm>
            <a:off x="4001478" y="1371173"/>
            <a:ext cx="3903433" cy="602336"/>
          </a:xfrm>
          <a:prstGeom prst="roundRect">
            <a:avLst>
              <a:gd name="adj" fmla="val 50000"/>
            </a:avLst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30077" y="1493378"/>
            <a:ext cx="344623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1. TRƯỚC KHI VIẾT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1588" y="1939885"/>
            <a:ext cx="1115315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724025" algn="l"/>
              </a:tabLst>
              <a:defRPr/>
            </a:pPr>
            <a:r>
              <a:rPr lang="en-US" sz="3200" b="1" i="1" spc="-60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sym typeface="Wingdings" panose="05000000000000000000" pitchFamily="2" charset="2"/>
              </a:rPr>
              <a:t>c</a:t>
            </a:r>
            <a:r>
              <a:rPr kumimoji="0" lang="en-US" sz="3200" b="1" i="1" u="none" strike="noStrike" kern="1200" cap="none" spc="-6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  <a:sym typeface="Wingdings" panose="05000000000000000000" pitchFamily="2" charset="2"/>
              </a:rPr>
              <a:t>. </a:t>
            </a:r>
            <a:r>
              <a:rPr kumimoji="0" lang="en-US" sz="3200" b="1" i="1" u="none" strike="noStrike" kern="1200" cap="none" spc="-6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  <a:sym typeface="Wingdings" panose="05000000000000000000" pitchFamily="2" charset="2"/>
              </a:rPr>
              <a:t>Lập</a:t>
            </a:r>
            <a:r>
              <a:rPr kumimoji="0" lang="en-US" sz="3200" b="1" i="1" u="none" strike="noStrike" kern="1200" cap="none" spc="-6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3200" b="1" i="1" u="none" strike="noStrike" kern="1200" cap="none" spc="-6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  <a:sym typeface="Wingdings" panose="05000000000000000000" pitchFamily="2" charset="2"/>
              </a:rPr>
              <a:t>dàn</a:t>
            </a:r>
            <a:r>
              <a:rPr kumimoji="0" lang="en-US" sz="3200" b="1" i="1" u="none" strike="noStrike" kern="1200" cap="none" spc="-6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  <a:sym typeface="Wingdings" panose="05000000000000000000" pitchFamily="2" charset="2"/>
              </a:rPr>
              <a:t> ý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4539" y="2614977"/>
            <a:ext cx="10833100" cy="3898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6369" y="2047296"/>
            <a:ext cx="8741496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107000"/>
              </a:lnSpc>
              <a:defRPr/>
            </a:pP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>
            <a:off x="2210665" y="117823"/>
            <a:ext cx="537210" cy="1188463"/>
          </a:xfrm>
          <a:prstGeom prst="rect">
            <a:avLst/>
          </a:prstGeom>
        </p:spPr>
      </p:pic>
      <p:pic>
        <p:nvPicPr>
          <p:cNvPr id="17" name="图片 16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 flipH="1">
            <a:off x="9564621" y="117823"/>
            <a:ext cx="537210" cy="11884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1588" y="418353"/>
            <a:ext cx="10295890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8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  <p:pic>
        <p:nvPicPr>
          <p:cNvPr id="12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719657" y="5702935"/>
            <a:ext cx="2369820" cy="2578100"/>
          </a:xfrm>
          <a:prstGeom prst="rect">
            <a:avLst/>
          </a:prstGeom>
        </p:spPr>
      </p:pic>
      <p:sp>
        <p:nvSpPr>
          <p:cNvPr id="13" name=" 219"/>
          <p:cNvSpPr/>
          <p:nvPr/>
        </p:nvSpPr>
        <p:spPr>
          <a:xfrm>
            <a:off x="4001478" y="1371173"/>
            <a:ext cx="3903433" cy="602336"/>
          </a:xfrm>
          <a:prstGeom prst="roundRect">
            <a:avLst>
              <a:gd name="adj" fmla="val 50000"/>
            </a:avLst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30077" y="1493378"/>
            <a:ext cx="344623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2.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VIẾT 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81099" y="2451455"/>
            <a:ext cx="99754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Triển khai cụ thể các ý đã nêu trong dàn ý.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Phân biệt mở bài, thân bài, kết bài.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Có thể tách các ý trong phần thân bài thành các đoạn văn.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Quan điểm (ý kiến) về hiện tượng phải rõ ràng, nhất quán.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Các câu văn, đoạn văn có sự liên kết, mạch lạc.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98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9725025" y="-1570355"/>
            <a:ext cx="4151630" cy="7329805"/>
          </a:xfrm>
          <a:prstGeom prst="rect">
            <a:avLst/>
          </a:prstGeom>
        </p:spPr>
      </p:pic>
      <p:pic>
        <p:nvPicPr>
          <p:cNvPr id="8" name="图片 7" descr="53"/>
          <p:cNvPicPr>
            <a:picLocks noChangeAspect="1"/>
          </p:cNvPicPr>
          <p:nvPr/>
        </p:nvPicPr>
        <p:blipFill>
          <a:blip r:embed="rId4"/>
          <a:srcRect l="6626" r="75909" b="17061"/>
          <a:stretch>
            <a:fillRect/>
          </a:stretch>
        </p:blipFill>
        <p:spPr>
          <a:xfrm>
            <a:off x="6989445" y="4427855"/>
            <a:ext cx="976630" cy="293433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770495" y="520065"/>
            <a:ext cx="6939915" cy="7616825"/>
          </a:xfrm>
          <a:prstGeom prst="rect">
            <a:avLst/>
          </a:prstGeom>
        </p:spPr>
      </p:pic>
      <p:pic>
        <p:nvPicPr>
          <p:cNvPr id="7" name="图片 6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>
            <a:off x="6775450" y="4777740"/>
            <a:ext cx="2722880" cy="296227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15340" y="1258838"/>
            <a:ext cx="835630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dirty="0" smtClean="0">
                <a:solidFill>
                  <a:srgbClr val="7A9B4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VIẾT: THÁCH THỨC THỨ HAI</a:t>
            </a:r>
          </a:p>
          <a:p>
            <a:pPr algn="ctr"/>
            <a:r>
              <a:rPr lang="en-US" altLang="zh-CN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SÁNG TẠO CÙNG TÁC GIẢ</a:t>
            </a:r>
            <a:endParaRPr lang="zh-CN" alt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图片 5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>
            <a:off x="-424180" y="5766435"/>
            <a:ext cx="1814195" cy="1973580"/>
          </a:xfrm>
          <a:prstGeom prst="rect">
            <a:avLst/>
          </a:prstGeom>
        </p:spPr>
      </p:pic>
      <p:pic>
        <p:nvPicPr>
          <p:cNvPr id="9" name="图片 8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>
            <a:off x="2210665" y="117823"/>
            <a:ext cx="537210" cy="1188463"/>
          </a:xfrm>
          <a:prstGeom prst="rect">
            <a:avLst/>
          </a:prstGeom>
        </p:spPr>
      </p:pic>
      <p:pic>
        <p:nvPicPr>
          <p:cNvPr id="17" name="图片 16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 flipH="1">
            <a:off x="9564621" y="117823"/>
            <a:ext cx="537210" cy="11884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1588" y="418353"/>
            <a:ext cx="10295890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8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  <p:pic>
        <p:nvPicPr>
          <p:cNvPr id="12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719657" y="5702935"/>
            <a:ext cx="2369820" cy="2578100"/>
          </a:xfrm>
          <a:prstGeom prst="rect">
            <a:avLst/>
          </a:prstGeom>
        </p:spPr>
      </p:pic>
      <p:sp>
        <p:nvSpPr>
          <p:cNvPr id="13" name=" 219"/>
          <p:cNvSpPr/>
          <p:nvPr/>
        </p:nvSpPr>
        <p:spPr>
          <a:xfrm>
            <a:off x="3732005" y="1475676"/>
            <a:ext cx="4773797" cy="602336"/>
          </a:xfrm>
          <a:prstGeom prst="roundRect">
            <a:avLst>
              <a:gd name="adj" fmla="val 50000"/>
            </a:avLst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84170" y="1597881"/>
            <a:ext cx="421465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3. CHỈNH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SỬA BÀI VIẾT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8538" y="3399547"/>
            <a:ext cx="39580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just">
              <a:defRPr/>
            </a:pP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 chính xác của tên sách, tên tác giả và các chi tiết, sự việc, nhân vật</a:t>
            </a: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6779" y="3399546"/>
            <a:ext cx="39580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just">
              <a:defRPr/>
            </a:pP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đúng chính tả, dùng từ ngữ và câu phù hợp, sắp xếp các ý chặt chẽ.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1720" y="2385000"/>
            <a:ext cx="6035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algn="just">
              <a:defRPr/>
            </a:pP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 lại bài văn đã viết để đảm bảo: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118903" y="3579237"/>
            <a:ext cx="13063" cy="1044081"/>
          </a:xfrm>
          <a:prstGeom prst="line">
            <a:avLst/>
          </a:prstGeom>
          <a:ln w="28575">
            <a:solidFill>
              <a:srgbClr val="6C7F5B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34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  <p:bldP spid="2" grpId="0"/>
      <p:bldP spid="14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01176" y="431670"/>
            <a:ext cx="10833100" cy="958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Họ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:..........................................................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Họ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:.................................................................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4350" y="-205793"/>
            <a:ext cx="6096000" cy="752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Phiếu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chỉnh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06139"/>
              </p:ext>
            </p:extLst>
          </p:nvPr>
        </p:nvGraphicFramePr>
        <p:xfrm>
          <a:off x="313608" y="1390330"/>
          <a:ext cx="11577483" cy="5403143"/>
        </p:xfrm>
        <a:graphic>
          <a:graphicData uri="http://schemas.openxmlformats.org/drawingml/2006/table">
            <a:tbl>
              <a:tblPr/>
              <a:tblGrid>
                <a:gridCol w="4763729">
                  <a:extLst>
                    <a:ext uri="{9D8B030D-6E8A-4147-A177-3AD203B41FA5}">
                      <a16:colId xmlns="" xmlns:a16="http://schemas.microsoft.com/office/drawing/2014/main" val="1187659562"/>
                    </a:ext>
                  </a:extLst>
                </a:gridCol>
                <a:gridCol w="4387406">
                  <a:extLst>
                    <a:ext uri="{9D8B030D-6E8A-4147-A177-3AD203B41FA5}">
                      <a16:colId xmlns="" xmlns:a16="http://schemas.microsoft.com/office/drawing/2014/main" val="1008662648"/>
                    </a:ext>
                  </a:extLst>
                </a:gridCol>
                <a:gridCol w="2426348">
                  <a:extLst>
                    <a:ext uri="{9D8B030D-6E8A-4147-A177-3AD203B41FA5}">
                      <a16:colId xmlns="" xmlns:a16="http://schemas.microsoft.com/office/drawing/2014/main" val="2400830067"/>
                    </a:ext>
                  </a:extLst>
                </a:gridCol>
              </a:tblGrid>
              <a:tr h="55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Gợi ý chỉnh sửa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 nhận xét/chỉnh sửa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58446258"/>
                  </a:ext>
                </a:extLst>
              </a:tr>
              <a:tr h="866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Ðọc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MB,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6296009"/>
                  </a:ext>
                </a:extLst>
              </a:tr>
              <a:tr h="1255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,…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Bổ sung những câu tình cảm, thái độ, cách đánh giá về hiện tượng (vấn đề) nếu thấy còn thiếu.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43541795"/>
                  </a:ext>
                </a:extLst>
              </a:tr>
              <a:tr h="1318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Ðưa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Kiểm tra các lí lẽ bằng chứng, nếu lí lẽ chưa chắc chắn, bằng chứng chưa tiêu biểu hoặc còn thiếu thì phải chỉnh sửa, thay thế, bổ sung.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60846600"/>
                  </a:ext>
                </a:extLst>
              </a:tr>
              <a:tr h="663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Ðảm bảo các yêu cầu về chính tả và diễn đạt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Phát hiện lỗi về chính tả và diễn đạt để sửa lại cho phù hợp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0659941"/>
                  </a:ext>
                </a:extLst>
              </a:tr>
              <a:tr h="485667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b="1" i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……./10 </a:t>
                      </a:r>
                      <a:r>
                        <a:rPr lang="en-US" sz="2800" b="1" i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2935326"/>
                  </a:ext>
                </a:extLst>
              </a:tr>
            </a:tbl>
          </a:graphicData>
        </a:graphic>
      </p:graphicFrame>
      <p:pic>
        <p:nvPicPr>
          <p:cNvPr id="5" name="图片 5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 rot="8811404" flipH="1" flipV="1">
            <a:off x="11328062" y="-209463"/>
            <a:ext cx="2232373" cy="242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8744404" y="-272744"/>
            <a:ext cx="4109448" cy="7256767"/>
          </a:xfrm>
          <a:prstGeom prst="rect">
            <a:avLst/>
          </a:prstGeom>
        </p:spPr>
      </p:pic>
      <p:sp>
        <p:nvSpPr>
          <p:cNvPr id="16" name="文本框 1"/>
          <p:cNvSpPr txBox="1"/>
          <p:nvPr/>
        </p:nvSpPr>
        <p:spPr>
          <a:xfrm>
            <a:off x="629284" y="2341964"/>
            <a:ext cx="7586869" cy="101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b="1">
                <a:solidFill>
                  <a:srgbClr val="7A9B47"/>
                </a:solidFill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fr-FR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HÀNH VIẾT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8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9" y="201926"/>
            <a:ext cx="6844937" cy="6316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93875" y="2065998"/>
            <a:ext cx="43847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 bài: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“THẠCH SANH”,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4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625793" y="2241823"/>
            <a:ext cx="3335020" cy="333502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C8D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801053" y="2382793"/>
            <a:ext cx="513080" cy="513080"/>
          </a:xfrm>
          <a:prstGeom prst="ellipse">
            <a:avLst/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187383" y="4818018"/>
            <a:ext cx="513080" cy="513080"/>
          </a:xfrm>
          <a:prstGeom prst="ellipse">
            <a:avLst/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187383" y="2382793"/>
            <a:ext cx="513080" cy="513080"/>
          </a:xfrm>
          <a:prstGeom prst="ellipse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801053" y="4818018"/>
            <a:ext cx="513080" cy="513080"/>
          </a:xfrm>
          <a:prstGeom prst="ellipse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260492" y="2985439"/>
            <a:ext cx="2121966" cy="1586834"/>
          </a:xfrm>
          <a:custGeom>
            <a:avLst/>
            <a:gdLst>
              <a:gd name="connsiteX0" fmla="*/ 0 w 1753691"/>
              <a:gd name="connsiteY0" fmla="*/ 0 h 632670"/>
              <a:gd name="connsiteX1" fmla="*/ 1753691 w 1753691"/>
              <a:gd name="connsiteY1" fmla="*/ 0 h 632670"/>
              <a:gd name="connsiteX2" fmla="*/ 1753691 w 1753691"/>
              <a:gd name="connsiteY2" fmla="*/ 632670 h 632670"/>
              <a:gd name="connsiteX3" fmla="*/ 0 w 1753691"/>
              <a:gd name="connsiteY3" fmla="*/ 632670 h 632670"/>
              <a:gd name="connsiteX4" fmla="*/ 0 w 1753691"/>
              <a:gd name="connsiteY4" fmla="*/ 0 h 63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691" h="632670">
                <a:moveTo>
                  <a:pt x="0" y="0"/>
                </a:moveTo>
                <a:lnTo>
                  <a:pt x="1753691" y="0"/>
                </a:lnTo>
                <a:lnTo>
                  <a:pt x="1753691" y="632670"/>
                </a:lnTo>
                <a:lnTo>
                  <a:pt x="0" y="6326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lvl="0" algn="ctr">
              <a:defRPr/>
            </a:pP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9037" y="1508111"/>
            <a:ext cx="43978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Tinh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thần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dũ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cảm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dám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đương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đầu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những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khó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khăn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thử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36073" y="1644129"/>
            <a:ext cx="3429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Lòng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khoan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dung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người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tình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nghĩa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7834" y="4644280"/>
            <a:ext cx="28910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Lợi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dụng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lòng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tin,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tình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cảm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người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09014" y="4618353"/>
            <a:ext cx="28817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Sự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trả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giá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cho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những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việc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sai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1" name=" 219"/>
          <p:cNvSpPr/>
          <p:nvPr/>
        </p:nvSpPr>
        <p:spPr>
          <a:xfrm>
            <a:off x="3778272" y="179267"/>
            <a:ext cx="5009055" cy="737426"/>
          </a:xfrm>
          <a:prstGeom prst="roundRect">
            <a:avLst>
              <a:gd name="adj" fmla="val 50000"/>
            </a:avLst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HOẠT ĐỘNG NHÓM</a:t>
            </a:r>
            <a:endParaRPr kumimoji="0" lang="zh-CN" altLang="en-US" sz="2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92" y="4572273"/>
            <a:ext cx="804742" cy="6437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57" y="5576843"/>
            <a:ext cx="80474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5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6" grpId="0" animBg="1"/>
      <p:bldP spid="17" grpId="0"/>
      <p:bldP spid="18" grpId="0"/>
      <p:bldP spid="19" grpId="0"/>
      <p:bldP spid="20" grpId="0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59815" y="974725"/>
            <a:ext cx="10073005" cy="4909185"/>
          </a:xfrm>
          <a:prstGeom prst="rect">
            <a:avLst/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-435610" y="3733800"/>
            <a:ext cx="3070225" cy="5421630"/>
          </a:xfrm>
          <a:prstGeom prst="rect">
            <a:avLst/>
          </a:prstGeom>
        </p:spPr>
      </p:pic>
      <p:pic>
        <p:nvPicPr>
          <p:cNvPr id="9" name="图片 8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1510665" y="4589145"/>
            <a:ext cx="3070225" cy="5421630"/>
          </a:xfrm>
          <a:prstGeom prst="rect">
            <a:avLst/>
          </a:prstGeom>
        </p:spPr>
      </p:pic>
      <p:pic>
        <p:nvPicPr>
          <p:cNvPr id="12" name="图片 11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7635240" y="4239260"/>
            <a:ext cx="3070225" cy="5421630"/>
          </a:xfrm>
          <a:prstGeom prst="rect">
            <a:avLst/>
          </a:prstGeom>
        </p:spPr>
      </p:pic>
      <p:pic>
        <p:nvPicPr>
          <p:cNvPr id="15" name="图片 14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9581515" y="5094605"/>
            <a:ext cx="3070225" cy="5421630"/>
          </a:xfrm>
          <a:prstGeom prst="rect">
            <a:avLst/>
          </a:prstGeom>
        </p:spPr>
      </p:pic>
      <p:pic>
        <p:nvPicPr>
          <p:cNvPr id="16" name="图片 15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10705465" y="3733800"/>
            <a:ext cx="3070225" cy="5421630"/>
          </a:xfrm>
          <a:prstGeom prst="rect">
            <a:avLst/>
          </a:prstGeom>
        </p:spPr>
      </p:pic>
      <p:pic>
        <p:nvPicPr>
          <p:cNvPr id="17" name="图片 16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12651740" y="4589145"/>
            <a:ext cx="3070225" cy="5421630"/>
          </a:xfrm>
          <a:prstGeom prst="rect">
            <a:avLst/>
          </a:prstGeom>
        </p:spPr>
      </p:pic>
      <p:pic>
        <p:nvPicPr>
          <p:cNvPr id="5" name="图片 4" descr="53"/>
          <p:cNvPicPr>
            <a:picLocks noChangeAspect="1"/>
          </p:cNvPicPr>
          <p:nvPr/>
        </p:nvPicPr>
        <p:blipFill>
          <a:blip r:embed="rId4"/>
          <a:srcRect l="6626" r="6626" b="17061"/>
          <a:stretch>
            <a:fillRect/>
          </a:stretch>
        </p:blipFill>
        <p:spPr>
          <a:xfrm>
            <a:off x="-123190" y="4149090"/>
            <a:ext cx="6184900" cy="3741420"/>
          </a:xfrm>
          <a:prstGeom prst="rect">
            <a:avLst/>
          </a:prstGeom>
        </p:spPr>
      </p:pic>
      <p:pic>
        <p:nvPicPr>
          <p:cNvPr id="3" name="图片 2" descr="53"/>
          <p:cNvPicPr>
            <a:picLocks noChangeAspect="1"/>
          </p:cNvPicPr>
          <p:nvPr/>
        </p:nvPicPr>
        <p:blipFill>
          <a:blip r:embed="rId4"/>
          <a:srcRect l="6626" r="6626" b="17061"/>
          <a:stretch>
            <a:fillRect/>
          </a:stretch>
        </p:blipFill>
        <p:spPr>
          <a:xfrm>
            <a:off x="8759825" y="3733800"/>
            <a:ext cx="6184900" cy="3741420"/>
          </a:xfrm>
          <a:prstGeom prst="rect">
            <a:avLst/>
          </a:prstGeom>
        </p:spPr>
      </p:pic>
      <p:pic>
        <p:nvPicPr>
          <p:cNvPr id="4" name="图片 3" descr="53"/>
          <p:cNvPicPr>
            <a:picLocks noChangeAspect="1"/>
          </p:cNvPicPr>
          <p:nvPr/>
        </p:nvPicPr>
        <p:blipFill>
          <a:blip r:embed="rId4"/>
          <a:srcRect l="6626" r="6626" b="17061"/>
          <a:stretch>
            <a:fillRect/>
          </a:stretch>
        </p:blipFill>
        <p:spPr>
          <a:xfrm>
            <a:off x="9912350" y="3848100"/>
            <a:ext cx="6184900" cy="3741420"/>
          </a:xfrm>
          <a:prstGeom prst="rect">
            <a:avLst/>
          </a:prstGeom>
        </p:spPr>
      </p:pic>
      <p:pic>
        <p:nvPicPr>
          <p:cNvPr id="7" name="图片 6" descr="53"/>
          <p:cNvPicPr>
            <a:picLocks noChangeAspect="1"/>
          </p:cNvPicPr>
          <p:nvPr/>
        </p:nvPicPr>
        <p:blipFill>
          <a:blip r:embed="rId4"/>
          <a:srcRect l="6626" r="6626" b="17061"/>
          <a:stretch>
            <a:fillRect/>
          </a:stretch>
        </p:blipFill>
        <p:spPr>
          <a:xfrm>
            <a:off x="11724640" y="3848100"/>
            <a:ext cx="6184900" cy="3741420"/>
          </a:xfrm>
          <a:prstGeom prst="rect">
            <a:avLst/>
          </a:prstGeom>
        </p:spPr>
      </p:pic>
      <p:pic>
        <p:nvPicPr>
          <p:cNvPr id="10" name="图片 9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3827145" y="4239260"/>
            <a:ext cx="3070225" cy="5421630"/>
          </a:xfrm>
          <a:prstGeom prst="rect">
            <a:avLst/>
          </a:prstGeom>
        </p:spPr>
      </p:pic>
      <p:pic>
        <p:nvPicPr>
          <p:cNvPr id="11" name="图片 10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5773420" y="5094605"/>
            <a:ext cx="3070225" cy="5421630"/>
          </a:xfrm>
          <a:prstGeom prst="rect">
            <a:avLst/>
          </a:prstGeom>
        </p:spPr>
      </p:pic>
      <p:pic>
        <p:nvPicPr>
          <p:cNvPr id="2" name="图片 1" descr="53"/>
          <p:cNvPicPr>
            <a:picLocks noChangeAspect="1"/>
          </p:cNvPicPr>
          <p:nvPr/>
        </p:nvPicPr>
        <p:blipFill>
          <a:blip r:embed="rId4"/>
          <a:srcRect l="6626" r="6626" b="17061"/>
          <a:stretch>
            <a:fillRect/>
          </a:stretch>
        </p:blipFill>
        <p:spPr>
          <a:xfrm>
            <a:off x="2269490" y="3848100"/>
            <a:ext cx="6184900" cy="374142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81515" y="1290978"/>
            <a:ext cx="4429611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tabLst>
                <a:tab pos="602615" algn="l"/>
              </a:tabLs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 LÀM CÔ GIÁO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1941" y="2265550"/>
            <a:ext cx="9453283" cy="29115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“THẠCH SANH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hoàn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thiện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đổi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cùng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xét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9725025" y="-1570355"/>
            <a:ext cx="4151630" cy="7329805"/>
          </a:xfrm>
          <a:prstGeom prst="rect">
            <a:avLst/>
          </a:prstGeom>
        </p:spPr>
      </p:pic>
      <p:pic>
        <p:nvPicPr>
          <p:cNvPr id="8" name="图片 7" descr="53"/>
          <p:cNvPicPr>
            <a:picLocks noChangeAspect="1"/>
          </p:cNvPicPr>
          <p:nvPr/>
        </p:nvPicPr>
        <p:blipFill>
          <a:blip r:embed="rId4"/>
          <a:srcRect l="6626" r="75909" b="17061"/>
          <a:stretch>
            <a:fillRect/>
          </a:stretch>
        </p:blipFill>
        <p:spPr>
          <a:xfrm>
            <a:off x="6989445" y="4427855"/>
            <a:ext cx="976630" cy="293433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770495" y="520065"/>
            <a:ext cx="6939915" cy="7616825"/>
          </a:xfrm>
          <a:prstGeom prst="rect">
            <a:avLst/>
          </a:prstGeom>
        </p:spPr>
      </p:pic>
      <p:pic>
        <p:nvPicPr>
          <p:cNvPr id="7" name="图片 6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>
            <a:off x="6775450" y="4777740"/>
            <a:ext cx="2722880" cy="296227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900430" y="2486025"/>
            <a:ext cx="55759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8000">
                <a:solidFill>
                  <a:srgbClr val="7A9B47"/>
                </a:solidFill>
                <a:cs typeface="+mn-ea"/>
                <a:sym typeface="+mn-lt"/>
              </a:rPr>
              <a:t>THANKS</a:t>
            </a:r>
          </a:p>
        </p:txBody>
      </p:sp>
      <p:pic>
        <p:nvPicPr>
          <p:cNvPr id="16" name="图片 15" descr="53"/>
          <p:cNvPicPr>
            <a:picLocks noChangeAspect="1"/>
          </p:cNvPicPr>
          <p:nvPr/>
        </p:nvPicPr>
        <p:blipFill>
          <a:blip r:embed="rId4"/>
          <a:srcRect l="6626" r="75909" b="17061"/>
          <a:stretch>
            <a:fillRect/>
          </a:stretch>
        </p:blipFill>
        <p:spPr>
          <a:xfrm>
            <a:off x="229235" y="2339340"/>
            <a:ext cx="537210" cy="1615440"/>
          </a:xfrm>
          <a:prstGeom prst="rect">
            <a:avLst/>
          </a:prstGeom>
        </p:spPr>
      </p:pic>
      <p:pic>
        <p:nvPicPr>
          <p:cNvPr id="17" name="图片 16" descr="53"/>
          <p:cNvPicPr>
            <a:picLocks noChangeAspect="1"/>
          </p:cNvPicPr>
          <p:nvPr/>
        </p:nvPicPr>
        <p:blipFill>
          <a:blip r:embed="rId4"/>
          <a:srcRect l="6626" r="75909" b="17061"/>
          <a:stretch>
            <a:fillRect/>
          </a:stretch>
        </p:blipFill>
        <p:spPr>
          <a:xfrm flipH="1">
            <a:off x="5191760" y="2339340"/>
            <a:ext cx="537210" cy="1615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8744404" y="-272744"/>
            <a:ext cx="4109448" cy="7256767"/>
          </a:xfrm>
          <a:prstGeom prst="rect">
            <a:avLst/>
          </a:prstGeom>
        </p:spPr>
      </p:pic>
      <p:sp>
        <p:nvSpPr>
          <p:cNvPr id="16" name="文本框 1"/>
          <p:cNvSpPr txBox="1"/>
          <p:nvPr/>
        </p:nvSpPr>
        <p:spPr>
          <a:xfrm>
            <a:off x="629284" y="1827530"/>
            <a:ext cx="7586869" cy="305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b="1">
                <a:solidFill>
                  <a:srgbClr val="7A9B47"/>
                </a:solidFill>
                <a:cs typeface="+mn-ea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SÁNG TẠO SẢN PHẨM NGHỆ THUẬT</a:t>
            </a:r>
            <a:endParaRPr lang="en-US" sz="6000" b="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5"/>
          <p:cNvSpPr>
            <a:spLocks/>
          </p:cNvSpPr>
          <p:nvPr/>
        </p:nvSpPr>
        <p:spPr bwMode="auto">
          <a:xfrm>
            <a:off x="707297" y="2670009"/>
            <a:ext cx="652071" cy="652011"/>
          </a:xfrm>
          <a:prstGeom prst="roundRect">
            <a:avLst>
              <a:gd name="adj" fmla="val 20315"/>
            </a:avLst>
          </a:prstGeom>
          <a:solidFill>
            <a:srgbClr val="637851"/>
          </a:solidFill>
          <a:ln>
            <a:noFill/>
          </a:ln>
        </p:spPr>
        <p:txBody>
          <a:bodyPr lIns="47464" tIns="47464" rIns="47464" bIns="47464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0" name="AutoShape 10"/>
          <p:cNvSpPr>
            <a:spLocks/>
          </p:cNvSpPr>
          <p:nvPr/>
        </p:nvSpPr>
        <p:spPr bwMode="auto">
          <a:xfrm>
            <a:off x="4509006" y="2670009"/>
            <a:ext cx="652942" cy="652011"/>
          </a:xfrm>
          <a:prstGeom prst="roundRect">
            <a:avLst>
              <a:gd name="adj" fmla="val 20315"/>
            </a:avLst>
          </a:prstGeom>
          <a:solidFill>
            <a:srgbClr val="C8DE98"/>
          </a:solidFill>
          <a:ln>
            <a:noFill/>
          </a:ln>
        </p:spPr>
        <p:txBody>
          <a:bodyPr lIns="47464" tIns="47464" rIns="47464" bIns="47464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4" name="AutoShape 15"/>
          <p:cNvSpPr>
            <a:spLocks/>
          </p:cNvSpPr>
          <p:nvPr/>
        </p:nvSpPr>
        <p:spPr bwMode="auto">
          <a:xfrm>
            <a:off x="8298511" y="2670009"/>
            <a:ext cx="652942" cy="652011"/>
          </a:xfrm>
          <a:prstGeom prst="roundRect">
            <a:avLst>
              <a:gd name="adj" fmla="val 20315"/>
            </a:avLst>
          </a:prstGeom>
          <a:solidFill>
            <a:srgbClr val="637851"/>
          </a:solidFill>
          <a:ln>
            <a:noFill/>
          </a:ln>
          <a:effectLst/>
        </p:spPr>
        <p:txBody>
          <a:bodyPr lIns="47464" tIns="47464" rIns="47464" bIns="47464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8" name="AutoShape 20"/>
          <p:cNvSpPr>
            <a:spLocks/>
          </p:cNvSpPr>
          <p:nvPr/>
        </p:nvSpPr>
        <p:spPr bwMode="auto">
          <a:xfrm>
            <a:off x="707297" y="4707106"/>
            <a:ext cx="652071" cy="652011"/>
          </a:xfrm>
          <a:prstGeom prst="roundRect">
            <a:avLst>
              <a:gd name="adj" fmla="val 20315"/>
            </a:avLst>
          </a:prstGeom>
          <a:solidFill>
            <a:srgbClr val="C8DE98"/>
          </a:solidFill>
          <a:ln>
            <a:noFill/>
          </a:ln>
          <a:effectLst/>
        </p:spPr>
        <p:txBody>
          <a:bodyPr lIns="47464" tIns="47464" rIns="47464" bIns="47464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2" name="AutoShape 25"/>
          <p:cNvSpPr>
            <a:spLocks/>
          </p:cNvSpPr>
          <p:nvPr/>
        </p:nvSpPr>
        <p:spPr bwMode="auto">
          <a:xfrm>
            <a:off x="4509006" y="4707106"/>
            <a:ext cx="652942" cy="652011"/>
          </a:xfrm>
          <a:prstGeom prst="roundRect">
            <a:avLst>
              <a:gd name="adj" fmla="val 20315"/>
            </a:avLst>
          </a:prstGeom>
          <a:solidFill>
            <a:srgbClr val="637851"/>
          </a:solidFill>
          <a:ln>
            <a:noFill/>
          </a:ln>
          <a:effectLst/>
        </p:spPr>
        <p:txBody>
          <a:bodyPr lIns="47464" tIns="47464" rIns="47464" bIns="47464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6" name="AutoShape 30"/>
          <p:cNvSpPr>
            <a:spLocks/>
          </p:cNvSpPr>
          <p:nvPr/>
        </p:nvSpPr>
        <p:spPr bwMode="auto">
          <a:xfrm>
            <a:off x="8298511" y="4707106"/>
            <a:ext cx="652942" cy="652011"/>
          </a:xfrm>
          <a:prstGeom prst="roundRect">
            <a:avLst>
              <a:gd name="adj" fmla="val 20315"/>
            </a:avLst>
          </a:prstGeom>
          <a:solidFill>
            <a:srgbClr val="C8DE98"/>
          </a:solidFill>
          <a:ln>
            <a:noFill/>
          </a:ln>
          <a:effectLst/>
        </p:spPr>
        <p:txBody>
          <a:bodyPr lIns="47464" tIns="47464" rIns="47464" bIns="47464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51" name="图片 8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52" name="图片 10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  <p:pic>
        <p:nvPicPr>
          <p:cNvPr id="53" name="图片 10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-719657" y="5702935"/>
            <a:ext cx="2369820" cy="2578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3763" y="578383"/>
            <a:ext cx="9551654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SÁNG TẠO SẢN PHẨM NGHỆ THUẬT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2443" y="2787486"/>
            <a:ext cx="2081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 tác thơ </a:t>
            </a:r>
            <a:endParaRPr lang="en-US" sz="2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3586" y="2572042"/>
            <a:ext cx="20078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 chuyện sáng tạo </a:t>
            </a:r>
            <a:endParaRPr lang="en-US" sz="2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16166" y="2787486"/>
            <a:ext cx="2582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Dựng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kịch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ngắn </a:t>
            </a:r>
            <a:endParaRPr lang="en-US" sz="2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1960" y="4399605"/>
            <a:ext cx="21294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hiết kế bìa minh họa cho cuốn sách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10959" y="4354400"/>
            <a:ext cx="1993732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hình ảnh nhân vật em yêu thích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90381" y="4399605"/>
            <a:ext cx="2308543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iết lời tựa cho cuốn sách em yêu thích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3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4" grpId="0" animBg="1"/>
      <p:bldP spid="38" grpId="0" animBg="1"/>
      <p:bldP spid="42" grpId="0" animBg="1"/>
      <p:bldP spid="46" grpId="0" animBg="1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8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52" name="图片 10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  <p:pic>
        <p:nvPicPr>
          <p:cNvPr id="53" name="图片 10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-719657" y="5702935"/>
            <a:ext cx="2369820" cy="2578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3763" y="578383"/>
            <a:ext cx="9551654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SÁNG TẠO SẢN PHẨM NGHỆ THUẬT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22" y="1438884"/>
            <a:ext cx="7051942" cy="5288957"/>
          </a:xfrm>
          <a:prstGeom prst="rect">
            <a:avLst/>
          </a:prstGeom>
        </p:spPr>
      </p:pic>
      <p:sp>
        <p:nvSpPr>
          <p:cNvPr id="20" name="AutoShape 20"/>
          <p:cNvSpPr>
            <a:spLocks/>
          </p:cNvSpPr>
          <p:nvPr/>
        </p:nvSpPr>
        <p:spPr bwMode="auto">
          <a:xfrm>
            <a:off x="997368" y="3266596"/>
            <a:ext cx="652071" cy="652011"/>
          </a:xfrm>
          <a:prstGeom prst="roundRect">
            <a:avLst>
              <a:gd name="adj" fmla="val 20315"/>
            </a:avLst>
          </a:prstGeom>
          <a:solidFill>
            <a:srgbClr val="C8DE98"/>
          </a:solidFill>
          <a:ln>
            <a:noFill/>
          </a:ln>
          <a:effectLst/>
        </p:spPr>
        <p:txBody>
          <a:bodyPr lIns="47464" tIns="47464" rIns="47464" bIns="47464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62031" y="2959095"/>
            <a:ext cx="21294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hiết kế bìa minh họa cho cuốn sách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6385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8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52" name="图片 10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  <p:pic>
        <p:nvPicPr>
          <p:cNvPr id="53" name="图片 10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-719657" y="5702935"/>
            <a:ext cx="2369820" cy="2578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7" y="179556"/>
            <a:ext cx="11414351" cy="642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8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52" name="图片 10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  <p:pic>
        <p:nvPicPr>
          <p:cNvPr id="53" name="图片 10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-719657" y="5702935"/>
            <a:ext cx="2369820" cy="2578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89" y="73042"/>
            <a:ext cx="11876363" cy="668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5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Table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344680"/>
              </p:ext>
            </p:extLst>
          </p:nvPr>
        </p:nvGraphicFramePr>
        <p:xfrm>
          <a:off x="246273" y="1254036"/>
          <a:ext cx="11802292" cy="52904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652788">
                  <a:extLst>
                    <a:ext uri="{9D8B030D-6E8A-4147-A177-3AD203B41FA5}">
                      <a16:colId xmlns="" xmlns:a16="http://schemas.microsoft.com/office/drawing/2014/main" val="2086689628"/>
                    </a:ext>
                  </a:extLst>
                </a:gridCol>
                <a:gridCol w="1307257">
                  <a:extLst>
                    <a:ext uri="{9D8B030D-6E8A-4147-A177-3AD203B41FA5}">
                      <a16:colId xmlns="" xmlns:a16="http://schemas.microsoft.com/office/drawing/2014/main" val="1894230642"/>
                    </a:ext>
                  </a:extLst>
                </a:gridCol>
                <a:gridCol w="1842247">
                  <a:extLst>
                    <a:ext uri="{9D8B030D-6E8A-4147-A177-3AD203B41FA5}">
                      <a16:colId xmlns="" xmlns:a16="http://schemas.microsoft.com/office/drawing/2014/main" val="3269638625"/>
                    </a:ext>
                  </a:extLst>
                </a:gridCol>
              </a:tblGrid>
              <a:tr h="587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>
                    <a:solidFill>
                      <a:srgbClr val="C8DE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>
                    <a:solidFill>
                      <a:srgbClr val="C8DE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>
                    <a:solidFill>
                      <a:srgbClr val="C8DE9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9552390"/>
                  </a:ext>
                </a:extLst>
              </a:tr>
              <a:tr h="1175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extLst>
                  <a:ext uri="{0D108BD9-81ED-4DB2-BD59-A6C34878D82A}">
                    <a16:rowId xmlns="" xmlns:a16="http://schemas.microsoft.com/office/drawing/2014/main" val="3048998167"/>
                  </a:ext>
                </a:extLst>
              </a:tr>
              <a:tr h="1763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extLst>
                  <a:ext uri="{0D108BD9-81ED-4DB2-BD59-A6C34878D82A}">
                    <a16:rowId xmlns="" xmlns:a16="http://schemas.microsoft.com/office/drawing/2014/main" val="1394189842"/>
                  </a:ext>
                </a:extLst>
              </a:tr>
              <a:tr h="1175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extLst>
                  <a:ext uri="{0D108BD9-81ED-4DB2-BD59-A6C34878D82A}">
                    <a16:rowId xmlns="" xmlns:a16="http://schemas.microsoft.com/office/drawing/2014/main" val="3056266325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đĩnh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extLst>
                  <a:ext uri="{0D108BD9-81ED-4DB2-BD59-A6C34878D82A}">
                    <a16:rowId xmlns="" xmlns:a16="http://schemas.microsoft.com/office/drawing/2014/main" val="739606013"/>
                  </a:ext>
                </a:extLst>
              </a:tr>
            </a:tbl>
          </a:graphicData>
        </a:graphic>
      </p:graphicFrame>
      <p:sp>
        <p:nvSpPr>
          <p:cNvPr id="126" name="Rectangle 125"/>
          <p:cNvSpPr/>
          <p:nvPr/>
        </p:nvSpPr>
        <p:spPr>
          <a:xfrm>
            <a:off x="1403953" y="262568"/>
            <a:ext cx="9551654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SÁNG TẠO SẢN PHẨM NGHỆ THUẬT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7" name="图片 5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 rot="4080000">
            <a:off x="-1750807" y="-576483"/>
            <a:ext cx="2841625" cy="3091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a14="http://schemas.microsoft.com/office/drawing/2010/main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8744404" y="-272744"/>
            <a:ext cx="4109448" cy="7256767"/>
          </a:xfrm>
          <a:prstGeom prst="rect">
            <a:avLst/>
          </a:prstGeom>
        </p:spPr>
      </p:pic>
      <p:sp>
        <p:nvSpPr>
          <p:cNvPr id="16" name="文本框 1"/>
          <p:cNvSpPr txBox="1"/>
          <p:nvPr/>
        </p:nvSpPr>
        <p:spPr>
          <a:xfrm>
            <a:off x="354964" y="1860486"/>
            <a:ext cx="8253458" cy="299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b="1">
                <a:solidFill>
                  <a:srgbClr val="7A9B47"/>
                </a:solidFill>
                <a:cs typeface="+mn-ea"/>
              </a:defRPr>
            </a:lvl1pPr>
          </a:lstStyle>
          <a:p>
            <a:pPr lvl="0" algn="ctr">
              <a:lnSpc>
                <a:spcPct val="107000"/>
              </a:lnSpc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B. </a:t>
            </a: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</a:t>
            </a:r>
            <a:r>
              <a:rPr lang="vi-V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 TRÌNH BÀY Ý KIẾN VỀ MỘT HIỆN TƯỢNG ĐỜI SỐNG ĐƯỢC GỢI RA TỪ CUỐN SÁCH ĐÃ ĐỌC</a:t>
            </a:r>
            <a:endParaRPr lang="en-US" sz="4400" b="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2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F62A865-29DA-4CF2-96C0-4954B81BD2EF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KxNikvs4mgQiQQAADASAAAdAAAAdW5pdmVyc2FsL2NvbW1vbl9tZXNzYWdlcy5sbmetWN1u2zYUvi/QdyAEFNiAzW0HtCiGxIEsMTYRWXIlOU42DAIjMTYRSkz149a72qvsZm+wq13sXXYz7C12SMlJnLaQZAeIDZPK+c7vdw6po5NPqUBrlhdcZsfG68ErA7EslgnPlsfGPDz9/p2BipJmCRUyY8dGJg10Mnz+7EjQbFnRJYPfz58hdJSyooBlMVSr+zXiybExG0WWN52Z7mXkeGMvGpGxMbRkekuzDXLkUn7zw9t3n16/efvt0ctGrgtMMDUdZxcIaaQ3rzoAuaHvORGgYSdy8UVoDNV3PzlvHjrExcaw+dFPeubjc2Oovlvl5r6P3TAKHGLjiASR64U6Fg4OsW0ML2WFVnTNUCnRmrOPqFwxyGPJc4YKwRP9IJawkVWsTZntTU3iRj4OQp9YIfFcYxjIPN98p2FpVa5kDuoKlPCCXgmWaJ1QMfr5bc4KUE1LqCgEf+WKw3/KlPJs0KraNxfEHUeh5zlBhF17u2MMcZYgO6dKTU8U3wywDwA5LVi+h2ykq0yLI1OIfggTMp448AmVCRO+XAn4lH3tmGHIwYxlbVJQI9iH6gqChefbKmigClF0S4vio8yTnfp4mKg2YOJaHpSgFT4ADxXGFhhyzKFv5DmLyzawKQ4Cc4yjkXcBhQy88/pIeGdAt7M+Epc4AIrgoE3GNc/J2FQFryi2rf8tv2KqyllsEI1jkFPhW3NZFbCjQgos0EwrBv3UBPj9HNJGTOcrNK5RIbp6teRrBnbkCctbFUFnsbCtquj9nPwUnZrEwXYEZWV7iyjULU9pTOkGZbJENFnTLGboisW0glrfwLOEJ/qZyrPW/6HivyJaNl3lRdOQXBtfvDjQHhI60EgXNM86UPwR1E47/IKHVQHulSVLb8s2L1Tsm0gMnsSKQ/1ShPuqU13ycqBHj/Tv6U5gYdf0ifc0VVjwtBL1hDm4Fu8s61tErUbsF/gde7ol/6ktCeo5MiLQnEdcdpfAcHJQsxKGveguRdxTUDSrxxHMK5Jd99Dpeg2AK9G+GOcQqh0TziGEPeQXeBSQUPGCXRW8bD1iaXLVCfpyamM40wpWsntuX7FrCac5wei6PmnBxNWZHuyhrBeJHxwEd8Zqg+KCQcu6+MAkwVPwP+mAOZ/ibQTrYbgTiYWsRKLJL/iNHoiQmyplnx8xr3OZ6l1Bi23x1wP55BArauf8Wumsx1Hpjr+d8/uAvvtnOcCmb00iy3QtrC5FiuuioxBQSIXCCYPIMUdKHLiU0jJewcHjWlZZ0hGovtfY+NQEsMbngNE8Xv3z2x8dMR5ZUu+iZvfHXiDQGFQXxXdgP7uyZMUvbSChOdqV04suUs09cCv3799//ff7n62CBIrwSa5btJ5MqUxha9CuF2q8yZkZhqY1mQINAl31ssrhlNsHYWr6Z9AK9YXFGE5pfgN9NJRS9ELRkVb1V/bTfn8Tr0rBM9ZH9rBJpBwOySwybVu/lgDuCR7f1CM3gctX3LyfEHLZGcyamC602Ud4LOFlT0A92bZNCHher+9Zvv580N2tCv1u5+jlg1c9/wNQSwMEFAACAAgArE2KS03wALexAwAAOQ8AACcAAAB1bml2ZXJzYWwvZmxhc2hfcHVibGlzaGluZ19zZXR0aW5ncy54bWzlV19vGjkQf+dTWHvqY9kkTZo0WoiqBFRUAlzY3rVPkVkPrBuvvV3bUPp0n+Y+2H2SG6+BwEHbpT2qShWKwOOZ3/yfiaOrj5kgUyg0V7IRHNePAgIyUYzLSSN4E7efXgREGyoZFUpCI5AqIFfNWpTbkeA6HYIxyKoJwkh9mZtGkBqTX4bhbDarc50X7lYJaxBf1xOVhXkBGqSBIswFneOXmeeggwVCBQD8y5RciDVrNUIij3SrmBVAOEPLJXdOUdEWVKdB6NlGNHmYFMpKdq2EKkgxGTWC39on7rPk8VA3PAPpYqKbSHRkc0kZ484KKob8E5AU+CRFc89PAzLjzKSN4OTUoSB3uI1SYnvXqUO5VhgDaRbwGRjKqKH+6PUZ+Gj0kuBJbC5pxpMYb4jzvxHcxPfDbuemdd/rx63h/av4tutt2EMobr2N9xCKO3G3VYn/1btB667b6b2+j/v9btwZPEphiDY8jMLNEEQYKmWLBFYRiExqs5GkXGDR/ScuGgyWraDFBGLV5piVMRUaAvI+h8nvlgpu5ljdR1jdDwD5S51DYu5cHhqBKSwEj3AeEA3D5KxyfPZilePziw3XQ6/90a2dVkbUGJqkWA1IK02LwnXSkm2s5IZr7kxGSrCVQ5CNgPVoBms1Pnzgso2cxwEZYxIEuvqy4FQEhBt0PVkJazvShpuyl9rrnASxsOmB3A63QpGktNAbEV9F3VVy0vxTWcHIXFki+AMQowjmzmb4KwWyXvJkXKispGJTGqIFR41TDjNgVz6QHvBzit6hisyiJE6AXIDxGj5Y/omMYKwKxAU6xXmBdK49fn0v4Jxq/QhKlzY+8YXf6d203j5xDlI2pTLZExwTDlluDoJP50Qqs5TDcCTUaiiTwjgr76r4Vv/2NGieWeHT/H8nYw36gCk5jJZ9EvNVCyqrTem0bETXXCU0tiDHlHhMvEhwXHBpoSpgQiVRUswJTXAka9fWU66sRopvYA+tv91CL0+4LE8THG2osWBQVII8Oj55dnr2/PzixWU9/Oevv59+UWixrAaCOnV+W11/dr19ReoLS25Ltq2KzNUc29K6exMvFsz2CI5Ctxp2b4pyof2Mi6L/JsY4tarkc3DX+qMKXw8DVqnkWsNKcP0qXP3XVbju/BIcrC3ASibg0Jz4IYBjU/CMY7kcrAV+SEF+178uvpoPU5A/b8i+p4d/lYj50+r9sPFgiMKdby13k3HJM4yj2zerB1rz7PQInyA7r2o1RNt87jZr/wJQSwMEFAACAAgArE2KSzgBcUK0AgAAVAoAACEAAAB1bml2ZXJzYWwvZmxhc2hfc2tpbl9zZXR0aW5ncy54bWyVVm1v2jAQ/r5fgdh30nUvbJKL1FImVWJrtVZ8d5IjsXDsyHbo+PfzK3EggQyrEn7ueXzn891RJHeELT5MJijjlItXUIqwQhokYBOS303TRinOZhlnCpiaMS4qTKeLjz/tByWWeU3F9yDGarY4g9bN3H7GSLyPr3OzhgQZr2rMDmte8FmKs10heMPyq6GVhxoEJWynmTc/5svVoANKpHpSUHViWn03a5ykFiAlmJC+rcy6qqI4BRo83djPSE3r6vLtT2R7IomysvtPZg3JalzASZJvzRrmM316VzA367JAwV+lqZ9vzRqkUnwA0T388YtZgwpeN/X/1EgteGES2tVcfsSjhnKc6/YzUd2YdVVgLmQcXX0Fnx5718eI5L/GfY9MuwpOX0xeTwaCefSUwkKJBlASds4mS/7+3CjdH8EeIy3nRcf8ghsZs1qs5f2Bd8LyiOSBlrHhtKlg6cKNiF285S+XD3ZSLLaYSs89YlGAAvYejCJswZb5W2f1jBmBLfOVkhyeGT2c0U8tThNe+AH7t7ycfG0FhvU25CvsgtV4Wpu+lZFrDwROxXNYSBPOG6nAvBpKLOZCSs5iQgzvSYEV4eyX4aUHexmJkhODL7T+skKKKAp91WZj1DM6fi+77xajt3ar0f0mtJdz+4nSI/xuipXCWVnp3yQ5nXid7hGdmGnSrzBDUtNBPLEtjzTW95CowmIH4o1zOtYN4wrk2OO5a60hOkqiHKCkP8vIH9KXftZUKYiVfjUCoWy6mOOVpCip/lMbAu+QdwUDRqdUpT6OYXKsygjwJQBYZOWxANzOmaqGKkJhD6H1I8DeeOhqSOoiHaq3e7WGrYorziOjStJPirZUYl7X0CPY6Lj6Fc4youwVTqW9WqfzwxCOju7M5TDOTPXFJAf4auocre3nSdSg+W/yH1BLAwQUAAIACACsTYpLOD/HHIQDAABKDgAAJgAAAHVuaXZlcnNhbC9odG1sX3B1Ymxpc2hpbmdfc2V0dGluZ3MueG1s3Vdfb9MwEH/vp7CCeKTZxmBjSjuhLdUqylrW8O9pcuNrY+bYIbZbyhOfhg/GJ+Ect91Kx0gRQwhVU5fz3e/ufnfnS6PjT7kgUyg1V7IV7DZ3AgIyVYzLSSt4nXQeHQZEGyoZFUpCK5AqIMftRlTYkeA6G4IxqKoJwkh9VJhWkBlTHIXhbDZrcl2U7lQJaxBfN1OVh0UJGqSBMiwEneOXmReggwVCDQD8y5VcmLUbDUIij/RSMSuAcIaRS+6SouLM5CIIvdaIpleTUlnJTpRQJSkno1bwoLPnPksdj3TKc5COEt1GoRObI8oYd0FQMeSfgWTAJxlGe7AfkBlnJmsFe/sOBbXDTZQK22dOHcqJQgqkWcDnYCijhvpH78/AJ6OXAi9ic0lzniZ4Qlz6reA0uRz2uqfx5Xk/iYeXZ8nLno9hC6MkfpdsYZR0k15cS//s/SC+6HXPX1wm/X4v6Q6urZCitQyjcJ2CCKlStkxhxUBkMpuPJOUCe+4HXjQY7FpBywkkqsOxKmMqNATkQwGTV5YKbubY3DvY3FcAxXNdQGouXB1agSktBNdwHhADw+Ksavzk2arGB4drqYfe+3Vat0YZUWNommE3oKwKLQpvipZqYyXXUnPPZKQEWyU0RpYF5vK85FQEhBvMLV2dGseA6XCB/Dvb3eZYmo3k0oyWeo3DFY+uN9P2W2UFI3NlieBXQIwiWA2b438ZkJtNTMalyiupoNoQLTgDMuUwA3bsqfGAP3P0Hl3kFi1xpAsBxnv4aPlnMoKxKhEX6BQvAJRz7fGbWwEXVOtrULqM8aFv5e75afzuoUuQsimV6ZbgWELIC3Mv+HROpDJLO6QjpVZDVRTGWXVWJ7fm75dB89wKX+Y/XYwb0PdYkvvxsk1hfhlBbbcZnVaD6IargsYR5FgSj4kHKY47lxbqAqZUEiXFnNAUL1ntxnrKldUo8QPsofXvR+jtCZfV0wT3MXosGZS1IHd29x7vP3l6cPjsqBl++/L10Z1Gi/UzENS58/vn5KcL6xdWd6ytDduOKnPXc2zD6+27dbEyNq/gKHQX9u13f7Wi/s7V33+dYOZxnQoNLuI3dfTOkYJaTRQPa8H162j1X9TRuvBrbXBjpdUKAa/BiR9rvAgFzzk2wL019V9psbtfL3wD/qEW+3dJuHPO/lsO/NPqPXztxTsKb/3N0kD5+u+/duM7UEsDBBQAAgAIAKxNikvQmuqLlwEAAB4GAAAfAAAAdW5pdmVyc2FsL2h0bWxfc2tpbl9zZXR0aW5ncy5qc42UTU8CMRCG7/yKTb0agviBejOCiQkHE7kZD2UZlg3dtmnLChL+uzsFYdudFTuX7Ztn3+lMM912kmqxlCWPydZ/+/1buPcaoObMCi5DXbToBerMinwGk7wAkUtgEVL+/nqUdyeCMmbSm04372hra35MEbQmNENoltBKQvsitDVqcy5sXfwOCjsUtS+o1uXpyjklu6mSDqTrSmUK7hl28eJXvb4IViWYM+icpxCYDvxqI0+OtwOMOpeqQnO5GatMdac8XWZGreSsLf9io8FU973cA72HwfMosBO5da8Oijjx6B6jndQGrIVD3rsRBgkLPgVR8+359QcaGDcLiugyt7n7pZ+uMOq05hk0u9THCDFZeTW4AUaTc7B2e+K6jxEQgm/ANKyGNxgBqPRK/+MCtVEZdqSBNnt+RIXis1xmh9Q9DJLDw6JtW/dOhfrjD1kwQioaoQUxkUXbu0FNfTy5jpxcG6UdU78KSpSUqChRU2J5FIPzuPglwf1HwrhzPF0U1QNRvY1VJ7hZgpkoJaoCPs8dNc7V2f0AUEsDBBQAAgAIAKxNiks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KxNikvZnKM3dAAAAHQAAAAcAAAAdW5pdmVyc2FsL2xvY2FsX3NldHRpbmdzLnhtbLOxr8jNUShLLSrOzM+zVTLUM1BSSM1Lzk/JzEu3VQoNcdO1UFIoLknMS0nMyc9LtVXKy1dSsLfjssnJT07MCU4tKQEqLFYoyEmsTC0KSc0FMkpS/RJzgSpfzJj4or/9acfsZy39zyatfTZl39OZK5T07bg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KxNiktfiFvqaggAAJEgAAApAAAAdW5pdmVyc2FsL3NraW5fY3VzdG9taXphdGlvbl9zZXR0aW5ncy54bWy1Wktv48gRvudXNBQskACB9aBeDjQK+GjZxMiUVqTtmQSBQIltiTDJVsiWZrzQIYcFNrdFghwS5JRLkEuOOQVI/kuAnWz+RaqbpEXKkkzaE3FsDKvrq6quVz/kXnTvBuo6YtR3v7KZSwOTMOYGi6j/A4R6c+rRcBySiLCouqPcuoFDP+jBHeU0oEbMDhw7dFQ+GvVraCA+qNuRu1oX3ppKs4E6TdzAXaThlgpj55J2LqkwpjXqaq+6JyKWG5I5Cdhhqb1qbvQpQA8iEjI9cMjHvpTnzg7lZ3AR2o4LfFG/3eTPNtW61Zr8Qc16q9PC24YsSVIbqS2trtW2nc55R64jXGu2atJW6TakhoTqrVb9vL2tdxotCd4G522Q0sTnbdTsNJsNbdvADUAjWVa0hrrtSOf1ugzacPdc3Q4GSqdWQ/V6XWpq21ZbGig1BNwSyJClLnegpEmK1N7KilzvSmigDpRBc4s13FZbqNvA7Vpt21QUqVbbOXc3u6y7dtTC00nd+YzAgyE4OMpzq3oguXrzdRgCs0X8lWczggLbJ28q3//ht99/+813v/nTp6+//fS7v336/T+/++NfK0mKinROAalleWpMBDIX1z8orVcVYymjsC1bHFk6cp03ldmaMRqczWnAwOCzgIa+7VX6P4zzJ5ldESTdkLAM7s6ek526jvgUhSW6IKfhOQWaU39lBw9DuqBnM3t+vwjpOnAKmbl8WJHQc4N74K6dd1R8UpHnRkxnxM/Zh7v8KQ5bQc+KCDevjflTCOnZM+KlGmviUwK3U/m8R/agGzdymYDKdf6cgq7sBdkLQIM/pzEBaMmDOvx5HsTIRwbsEm8Bp3V49gMJ80rilnkSRVfrVdl8WoV0wZ2dxz0f6EecR6EDBQtuYY0/hUB8glxhoSglbhPz1/YYk9f9XtLzQQsEN9tcEpIQOVam6uhqLBvvp8PRxWiq6BeVvhpXJeJl+aNGu/ux3mr/uFdNcAUlmVfycJiXhYSwVq2YLMOajIZTEIiHUwO/syp9/rs0dHRtDXUDV/rJf0oLGE/wTaXPfxeBXk8m2LCm5lDX8FQ3p8bIEn4ZYgtrlf57ukZLe0MQo2jjkg+ILQmC9uyGBEWe64gB3rLdYE0K6NNGV7JuTCfYtCa6aukjo9I3aRg+/ERIttdsCcmztCPkuJE984gj1EKKiHHeXkC72KMh+MeWLnBS33aDsyLaJ/KtblxMrdFoaE6xoaWUSh8HDtJCm2sqL2gim3gCMkIb1vKXwaci+4QEJHteaSGX+sXlEH4sbsilu1h68MNeYM0YQ0jGJCgAhMTBE8g607wdTTTuQ1CIbLSyo+gDDZ1c0mRDV0C2bqgjSE3Vysi3uJhUNgTeDeaQOmTOCsi7wqYpX+CpMnoHOQ61OSoJGr2FknxbEvQem1BD2CwAM+Qb/ULmFcHLMC2QtAbnNs937wHZ8znguDc3Ll1HQOEehjIR1RidldZk4i+vIZC6PDxS7bFgcLZ4W7gbAqaEDixzBXRBG1KxxrPry2v959OBrA+xNoV000a3U0t0Sa7Utx9QQBmynY0dzAmakbm9hkp4gDHHdcQYj7ww4Vdr9ytks6T/fJG0LkPD7754gUm5hnfAMtgxgzLYpqzYc9q525IZvNAQnutHrSjigBebYKrYkCf66POEKHL9tRd36c8RqEfjygbrWTte76/iYfs/GGPGLVjRoaMpLi0FwrAS8yUHFk+vFFA3BqBuHPdzaPj8lFpKgDFKZBgUvULMDXguZ8gNeLSciFusmLoFm61bMuOnjwJgUatx1A7Hm58RPQKH9MdSnZE7Cvslj9ibeCMDa5cIf5EoZ7ZKuaXF0q0hGG6AzEWcVCDVc31+hiom9voKp66IV4PcfG7p2nNEdXvuvVgRwM9rnzzdh92F1BdUz47SvI4XpZ+90pB4ipNY77jcBuKxQAvHKlOfr4qYieWJejlVZUPF/ETB69krjoPq4D4ZWuZ0KCtcApSJb7P5ElbhO37OKy4rPhFoeCCDvGTyJrHD+fLfv/5LcTF79sRUlFB/WlYOFD/vmvhR3i8Mykj0ywJyLFnJQ8VLQWByoEqh//nXP/77578XweqQn5/lxGLHq5JPfX7DVUg1VEASRdmyZPXyCorEFDVB1yFsBUsKuZInb6Hvia1+pX9lh/fQNy1KvbKChON5arLSNuxOuGvmuQEpCX/1QsQnb+njqaxp4ugPJeq58/t49XXg/JLc8iGPLsrIUy9lA5rznkjiuKy8TLG2pU0LOkL8vusHm4NL3SNhd5/i2dDCWe56JmAh9cb8YuvpTS4w8Hs4SOM+C/mJPn3LckRL+iGJXcKVpexzjsGEMd8qZnh3tH3uCS8dJ8OaEPb5bqgHi4IaTybDnqfvo1RVEde+/TvbixLEI+2J4XDGSoYylu+I+/wG+cie8GeI+/wmX1BGcKh7AtofySLTqzjFDrP0IoEDHhKIFpXwpG95Hm7BkF/JRhmTEkKe06cO6Yt10XJ9ktQyp2UNrh6xuBc8bl2uOGb2IKYd8a8ccgO73K2eTt4ec5lHjme2mAfUXzb64v1Q+ic8h/I//upg3xkxFbGHFXlTgUOIPV/yNh9VUCLjTYW7M/5+5hhulTYz3ssySGHNaagvmrno5aVUBryFl1NF41I/DepVn/ipVz0VoV4i9ngAg7U/IyGGHHBJmpx5WpZ7md6C3YjNaB52ZDCLZ0sQHcDpKMVkCLm0Ehuqx6SK37IMsK1krkc2JG1UGULGN6en34ugOE7ntsyG5I5lszuhlC6CpNPtUjHLnR84ChOnsYO4eKRk0TF7FonpH+hW6dKTUXZgNUrbNM/3LGtMyGXuAWXAeywAvWp2lYUu9eRb1n0aQEHe0b86+B9QSwMEFAACAAgArE2KS+9ftoEPFgAASHUAABcAAAB1bml2ZXJzYWwvdW5pdmVyc2FsLnBuZ+3da1hSWb8AcMtuY95mpryUik3TZbqZ42ipKdplmrLUMk0zJcUkw2sGKAiUltpU+nbzUipdpsy8kJriDdE0qZykJhUShYzUhAAVN6Cw4dCpec/M1Puc53w437bPI4rutX9rr73W2v/1/8A64+u93chgkYGenp7Rjl+27tXTm9Wup6ffOW+O7i/3W/1v6H7MSNy7fbNeRZfVqO7NLJTnbk89vcrs+eqw2br3X8X/EpSop2fc9uF7BjPuboSe3vGBHVs99yWFigd8zq7BDXQMyq6mzGjWo6XOT1iKWnFztdFW332b32wO95hn4BmybcGZuq++yzu9c8GpX+bN+vrS7p9s897fHDcBlYXKTr8fSqf3+4OoBlWzsdVPxYThyX0Ih5ey+lLVJo4RiS7rcm3cwEtCKvrQ1AGQNHRlvxpraHHoxIw5/3ip6PIQBfc03Es2Irsd0Y6PwLVTQvf1rd73Iz4/1iIw/HrffhXGvJ2HF6213zV6+AvH1EXp97QI2Wk4PlFxB/582ennmMsRnx11yLbNo+b+XGDTTlxSh7WEhIU7tOjpG67/y4tHw8mjYSYkrYo/P9w740vVyVzvu/a9J37h5Phqwd+KfiyfM8NzF3j+LqP5/mFiWCK5kWH59/JyS9P2Wfae575w4h9tM2fAZvM2H1ryeZN57jL9tv3zpjy5Uj/VYmzP63K9AL3PTvi/QQaHZkMQBEEQBEEQBEEQBEEQBEEQBEEQBEEQBEEQBEEQBEEQBEEQBEEQBEEQBEEQBEEQBEEQBEEQBEEQBEEQBEEQBEEQBEEQBEEQBEEQBEEQBEEQBEEQBEEQBEEQBEEQBEEQBEEQBEEQBEEQBEEQBEEQBEEQBEEQBEEQBEEQBEEQBEEQBEEQBEEQBEEQBP3/QWOv48gqblcc8wsf/X7I9tEJ2+XzDG5+4XPfL8/wNFSuHPvhNpcZ1RP2j3KHeLpymV+F/+dywrrTpz4DdXXcZYr8vCI3DeeFt2w/SZsZOOOzKnroGmOW/Req/vSE7ZyUBUmrTyw88X+Aog3C4xigXDI1QuG7gZMvG5kwcori8dJsJf2NRbd9KXI/837WUP3TScf+OAUmugsDUxLKTP92iS2jhoZkCX04YM+z6yS4oj+xtMGTqAacxGIqaFFQda3MODyueWpY4oWYvqhX+90JsX4gsyprtIRhGyoAsRXIRCFSClIk1wqRIs6Pf206h7FpEZX/docrUJ1AjHYTYQqD3zti3vx+MZuBS+nIpRqHs9xVZRbY3yx6NwdZv6zB9feJECIQew8puwUDj+xn5Fox7VIG5zeyQwlicoWqFAEeVTyLI8kkChxDNbBNin7CH3EB497ZMdQTKqamGA6Ozs0Cx0glomfWrAZWH6jIZaiH9NnBBEaXpXMH/0XjWp9N4+2xfGby3WIkJagBWONLu6VNTnhHFIutkX/uVRCpj/nm8Vp4mtiVP+WtQHU1dDlSvq6V1rKJhPeXzgTMrQwuO68wuvOhCcYO6ur7K9LvwpstsOnnIYZBx/ph7ilKOLs0L4AcOn6bRH67FFav4i+TsjDG5Ot7mM2bA61lLJK8GqdlZKFPl2MR3YdhKg4zEhlJDwkp5tVWsCW5x/ZcKDldM62lq6Kf/tIYk6G2VsV6EcsA+8tDfq9cgfzbXqyZGFdjbcGoJbYe+funJmdHX+94uYKSMhGJ9EWb0VXvmrkdJVpNQ3b2VJVfaRqnBN7SreCnEd8NsVMOmoCcjDjEjBtvtoPSi7YBqPTdsy+4LD1isaQvaBOzqZzHnky7aNbQN15SfWtVag+ZdqJ7XakySOEP4rb9jqXUXO+t2G/TZ5m2MC8ddY6obIMVnTsqjhk5Fw26CpFHUN9LGtcC9htYxQbhIxurjz8Juh6bMfdds82/u4fKsFu0K0TGavKKI0hlh0ZV9cOiHuKAq7GXnXl7lnqSWX4/hxcWTKUB2JCH3Bgwr5hX4VYTHdVy7/qPpJ28bhUmnTPV7EkrXmIszTDYDvAFvkE37hbS/cOqt1F/PdhGi7NZtfU8S34UNbPLucChCpDeZVAL5LFeZyPpXNzjEZZz15qQY2Z3uQnNLOqWpqRgxbef+m1/xkl8TImXsh6wot3ApbASFktU0sBp/FE60j93fngq5xF5PHBmshiTM6fSRR+lnt4rYJR+t8t1fpRYHA8CJovuSBrN2jsSjli035l5QFUtdy+u4M/3Tvy5L6ZvGreGvlbnZ1YmEqtFAz/TkODIDmleQ7/9pz0zTgav9/WhNA6xjRbDjSUDqBF8fwqf7OOGqcKtyTm4TjdDpXLIT8f6V3R2o7fUiAJWlnY+ui9zz6t7YOuE2mpKiBhn5/A2lCYS2waOuWIdGKSxNNgajZLt/nx0wDuXokBfFIiTPu6pEU+eEzu17W2xjb6irFCUIFumdmO5Kfpb93yYrZ20z7EVPqm8FWBOZ27BkgCfKwWEwspfw4ADEV6h8cROscxJxt8nispum+ecYlQ5LRtk2Ljofhm0Ly+uM9YOPZcvCgdQYuBxH6Cgp3Pcl2ZorL3iOomUJXK6lBineLqa+l6jZMIltT9fL1J4TR1wwLjewXN6BfcnH+0lMDuHFIrr/ZW49x/35thIOWmOSBl/Q85xkws4RVSklpir0YTiR2+n3eTQZ1XGEUXBjRTwPQrHIE9covRvOz14sgIO03q84N2pCGZwuT5gXEhoHCL3PB+nIvQNAXwx2GOCbePaN3mDySppCUPmu9KNkxFKeidGx8E1g3FKkiIE+5hPfsd0B+ReqYH1R6jOTiTYwtBVmTXkw1UanEWgd8I1OkvRXN+bUPFLj+TaoF/A6vQecG9r1bZOs8fpdvfgKdfw8LZ3/kvQSieBh1MTDP/zgbpgGc4QsY/8JKaeais/H5eCVHyYs/QpcqAmoXMEz5LnKJxxwcI5LDpjLQ2pxsSJ7C14d3ji+KkpmyOuvVmOHztpbtTrbq3BVA6TMpJ0rYiZ2J/uNe2aoykFEpniMs9o4dy78rats6lhx0uqjToulFUEs0v5KlLPECAXT/vhAhub1qGl0kIc75URoik5qbAh9EMbqHwXfGqDxhrbgFZk0vIX3eOFhFUHCfciQtzVAwRyBi+Dp9EyLNmVFcXf90rNWnTTw7yedaUOjD6KCWIf41EVlj5IZL/xDwm4Ec1nvOYQdsYM1NaQtxP2gA0DXrGdzStxd/PrqYsBzEQ5jYfXeoWB2hKH9qNjdzuP7uIoHirpXN08sB90E1AHBPHkp7YB/O1CwsBV7qbmWGlSnfpHWF4jot/u40AtYHnQ07t7mcF+K+oMfbIsKSf8sqNKLc/BBM8Kf/PLJnJVefhhD9dXKI5HDmmNG9KLz6qr6WZuVFcPfrUDGKFfShMqe8YtKBH7pDRNk80tqWtJVGflEZriX+xvXdGmaPhvD2AFwrQK/WBGuv09DQFhes3gsMCf5GVaylDQGKBYZTqcyjGLoNNGW90nJ3h8xuREsPOW988Fo2KW4llXZTMD6abAhG00fu+69F7RTme1PwJRHL5H6h46DZQ0F3crLsrRq04VCg0rpzl91PG6qkk5TQRkZXRKpYkP/93568j6QN8eNAxxHmbuXfj2j5vPm7+NF46L+598JybW5rywyc3KGJSvOVuPqharOHhNrVVuyaXLQnvN2KxbvCeegAW5H7Mqy4jb1XzpqjEx51Gv7uqCTRfDzg1aA2cR6jcSzgM8nqLrNN5xNAw/aG7wayP+nbmq550mdGIiZVLVfN9KJN00iVTIFdrdncT4QkVr90j8YvsO/YfdmJHm0fOMQSDlvepAlXSxqD41UMVz3OQEeKD4QQkZm56PWtvlIkZGrqmegR0fYwJ+Sym1Ge9rWMo8JOD5LolWotZmGsGqA5qOsv51ZAn6XrAhTFDTejxJ7k+PAe8xfw0mhUosX024cwWj08o+Lmt2JVHKoO8m9gMb62a3JijRTFzKN905XPeUa1UvXN0FnSyz9r7W/FVkZLxiYfsiTnriqN/y7ITtFXRBb6jW92BqoPasrE/VDli/9NqwHsDcKgT8+esVsylOqYasq1cJIUxewsbvM2scHnZoXQF3Wn/WeNRYTVbPBu2WIpdXjdbrFDVpn4KvvUZWAsSVAqGRuKwcf27jwnYhi3tmk3iUSLft7bq6qINqxq/VLN1FVxE7WWDbyXrg6lrPMo0EaxXs9YpNznqxJx0W9+qdNczzPUN77203OrNm5IFZZqqLue5EGQzRt8j5m1CZblXv6sq3iadtbNfHW+mruqaFxIHF7qfv01IBCdXLONyPVm6jtppwCacLBicESqyV9fZPWzixWm7AcTSH9lX9D9gr4m6UznkWZlpKmQpeaoEoplNKUKsNl/q6lpa5OUW3vtvH+p5zLOUAp5QbwLxO17zqrh7pgEk3Hq2ZF8heXJTg1BRS7LKlTJNVQ3mJct1SduX5IPp4TdofRZHH+D750fGLT4Utq+AKf7gkLQx1UTueokur1lLyxDG9NzVtMM19lZzGICrObFKHkANyy4nkCjKRv3IAxaxnyWdX8mRq7tmjtZiSwhuYMofq4a4D1mSiC2AZ7sWoLU8+P4+ULWAnHLf6NBjc9L1ghBjLfdz5D2mHHNTbf1u1oMdhWXr2qDAhEpxSnsoffIVY+1uPtrbYy9vxwm3YftbkHwoHjXOze7o8gc10xqUHSt9eH/RbNtKld9YwXNxl91PbUIqSeqVmZx/pumUotTBmvYY9d7jo1/qhbQDXJElg/gIdOKuy0zh8YePTVyh3Wf4Au1leM+Dn4wac5Ge7yTkSP8p09wDmVCVXNcxRDb+eABRTS1CZNbQYk5kX0wKJ2qt4g6H+oIiyCpowzzny4+QVYZGkHmeau3XeNW9PR2WeX9ym/OFSufM5ypIXhKcRA+mDZ5/RLp3q0H4juJrZk9g8TDSaO2xGPYCzVFy+vTZCObFKnI8TcI/fsw1wwjNHeEU/Bs0NU6btWX1WfLo3vW5R3aoqMb68Ocsk0i5z4WRJ8YYut8NVdO3gS2KHZ/TBbSKGSTL+9xw/VS/vRbC7vRxc339z6HbBEjmbocEo6lnE2P0vSptbfgdJw/koSYUfu5wWRLAKgQsWl6um6KpkIdpD1eeMM5hUxvTl16pCNz7ANRFMjtzx9ofNrRvPD2e6+8VInIzn5oQtQFMda4ewk1m5ncTC8D+DHMexh/PtrJZligngvRK2KTo7iql9+vYiu3VRUVTtpP1kP7KTBzYMjWjCOIuLBh2By090g95NRgUu9MZ3lL/d51kWPZnFousCsCT/bcGz0PB2Q23PaeyJDJ/qEtHClpLigm5Pqr47aU+DQbTf4L3TNGxyaa1Asce0j2vCOp6Hp6RyCNTZWIpPfll1qw1x8gXdPtriibABcELDww7y085+r+/HH0vXXgyXRl1qM++lTLvweWRp3jqww13TbG8sF4u6nWGHuvmOmyIBkKppJMIWtKfsHp3COS/9eH9Tnre89IETfReICl85Kqi7aim4DF1MoLuShO/RqPQeriI0g6aoo6FuKOSJK+iGcbIx+xRVIHelO+6Yb81VuYlXTexLd8n4etKvtgHL8cxI4US1LpDKcV0+GlPbn4zmDQcyjyEmG3RhxESnHd9t4TF+fphfLvHNtxQOqAuseKAEx5Cpnma1mpCVbY3FHdNuZMOjZ4JkjuHChkTEhvTV7IMLSln1ZkQhWUGPPyLFVkxN+/MPKR7d8XPDVOMWZ+yJVrugBDSxtUmuqjXz05R30agJlHMJsGC5Ta5/9yvzO8KEye4dG8QwHjqbPOKdYzm30mCruAEduh/bGd+n4hSvo7jYAOfqB8/AE1dY1Yi67Uu0cJtWrsrSffcDa/4WwSFVoHDk3I+VQ4mbTVVShkv97C57fmRnIW04JgsTbGef2XN2iI1OP39rP3GvZiKX0aQaCH1NSCqkkoDSRjvyVGc458qj+2brH90nmR7UXdxuU7SPAo0wOQpEaWfqwj6C+AQ2WYr5Bk9LFLOp2HRp/0ysxKG9j7/BPS1mXdeHpy1o2v5pUTI6J5QI9KR1fROsUk7sreA38u2GsEUybNPkH17XwgOtvXSL8Eal3fd0n2kf8vRLnPa7jvVY/3wbypQ/2anJuzBgajybfFAXPsfKd1XzRrylE0T+46MDR6m31ysWhWLu9Cq37WTVHI+ZWp7yePwdSBRkbgRczomJk7F/rYWhOkahlrEQalYVnZmJtpMOSNF8fg1C+wpFGbBqm1U5/0zY6fsfntBUS7wUSVaODWoLrJ0UPz0eD4qAge+2z/6QLFCxXKqGDSsHR58svJrhc6PsuZ92QBM1ugxBwFMEXjymfUXiPa69eVvBkuGM/CLnXIeHH3MBJH0f96mIfQtEyRs7kG/QyTCAujOWeC/CNavLtPFfK3v/e/mYiu98tTQ1cBh9PfnpW9Dt8AQH4YNH8LNAxQDbb3kuyUr3MDoGt7L/c7UntUySPdtggnervJ3NWjeEp6vAvbEjzrFMEVW3RDmzLTXPFju+ja7Y8WGA4MuLxoPCBeyvZZefiIyjUjmjaZxm84fw3g310666yutWkqDb0nWoj+mYkwf1gUV7mfho/Ki0eET9R5y2MpZ/1q6ZA1rexJUJj328ZTZuj3Xzdffbs0KtegROhv/ao4XBQ6pC92lfbIcBl3f45E9efpJfvKs3cSIb2I2WgGuSeQzuBZUeTQHwh6L/TGhYbmQKHvnB14VOaAi83KZsNKPrIgWGZ0bJ/JazKrsRKusHcrmd85bwUWsXHB1N5+dYXUNop9k4T6RVE14LPvEhHVOAUjLCtPGhrfwaXz0cubS3sitF9aFSY0ePCf2ei2SNmiweewOtTX+g6Os/b4uePmB4vQZ+FvESEDlW47tELuxJ+3J6OQamyGq92rmfsiRnbyibZ59xUJt3OlHSxehVxYxWTr0xZ9QR3lcyzbZXNsTSn131MWMDu51eeLht0C4wWSckVny4ykGZ3biMxfzd7SPUaVSA3+r2FqVBNokvUs5TgRHNMiZqNK95ODESY9qIifCSZCJDRxbghAtOoJv4vVbXPuwouZ+6TH6FmnI4bgHhfx4ZsidvGjoZls4BWQv/mlQr4Hqcv8uefn+XWBg2yupgKxO1F5v3wrRX7YkljT2eZbzxkpzpZXPf5FRUyw3P3MYJ+4GKURL3WPSq+B7RmR6/R0Iy0ydfPc1mkBQ/NTbsMpQ9m3rOWhHHMv2Lkot6fZUkCfljQ68mukAzTp0q6F/Q3queXUFIRtjGgu7Jg6fNsR+SQZLBtgyY8kNkMjDNlApkzsx/ZAB1QyKV8zujYk6Wnc3n+cGWmEUfcpWoXfb//I+e/p45s+xf32pZraIFyQeokv3/yH86zrFR6zqD+datX0gHnjg5T7/noY1aANNmKg+x921m+1+x/Pwg7k++a9+3MrRgnOeuGZH/aTfMVgmcUbAMe+2R3xMs48fPK6qNu74oEGyYHw6IKFo1auvsUy3mM7+QomR51FDlItA2gDxGJYNohaRRaoD0vvClXTjrvtL/uH8oCLO7LTyT9KbnvZ7ua8c2760Vmw+l/hdQSwMEFAACAAgArE2KSzeoczFKAAAAawAAABsAAAB1bml2ZXJzYWwvdW5pdmVyc2FsLnBuZy54bWyzsa/IzVEoSy0qzszPs1Uy1DNQsrfj5bIpKEoty0wtV6gAigEFIUBJoRLINUJwyzNTSjJAKizNEIIZqZnpGSW2ShaW5nBBfaCZAFBLAQIAABQAAgAIAKxNikvs4mgQiQQAADASAAAdAAAAAAAAAAEAAAAAAAAAAAB1bml2ZXJzYWwvY29tbW9uX21lc3NhZ2VzLmxuZ1BLAQIAABQAAgAIAKxNiktN8AC3sQMAADkPAAAnAAAAAAAAAAEAAAAAAMQEAAB1bml2ZXJzYWwvZmxhc2hfcHVibGlzaGluZ19zZXR0aW5ncy54bWxQSwECAAAUAAIACACsTYpLOAFxQrQCAABUCgAAIQAAAAAAAAABAAAAAAC6CAAAdW5pdmVyc2FsL2ZsYXNoX3NraW5fc2V0dGluZ3MueG1sUEsBAgAAFAACAAgArE2KSzg/xxyEAwAASg4AACYAAAAAAAAAAQAAAAAArQsAAHVuaXZlcnNhbC9odG1sX3B1Ymxpc2hpbmdfc2V0dGluZ3MueG1sUEsBAgAAFAACAAgArE2KS9Ca6ouXAQAAHgYAAB8AAAAAAAAAAQAAAAAAdQ8AAHVuaXZlcnNhbC9odG1sX3NraW5fc2V0dGluZ3MuanNQSwECAAAUAAIACACsTYpLPTwv0cEAAADlAQAAGgAAAAAAAAABAAAAAABJEQAAdW5pdmVyc2FsL2kxOG5fcHJlc2V0cy54bWxQSwECAAAUAAIACACsTYpL2ZyjN3QAAAB0AAAAHAAAAAAAAAABAAAAAABCEgAAdW5pdmVyc2FsL2xvY2FsX3NldHRpbmdzLnhtbFBLAQIAABQAAgAIAESUV0cjtE77+wIAALAIAAAUAAAAAAAAAAEAAAAAAPASAAB1bml2ZXJzYWwvcGxheWVyLnhtbFBLAQIAABQAAgAIAKxNiktfiFvqaggAAJEgAAApAAAAAAAAAAEAAAAAAB0WAAB1bml2ZXJzYWwvc2tpbl9jdXN0b21pemF0aW9uX3NldHRpbmdzLnhtbFBLAQIAABQAAgAIAKxNikvvX7aBDxYAAEh1AAAXAAAAAAAAAAAAAAAAAM4eAAB1bml2ZXJzYWwvdW5pdmVyc2FsLnBuZ1BLAQIAABQAAgAIAKxNiks3qHMxSgAAAGsAAAAbAAAAAAAAAAEAAAAAABI1AAB1bml2ZXJzYWwvdW5pdmVyc2FsLnBuZy54bWxQSwUGAAAAAAsACwBJAwAAlTUAAAAA"/>
  <p:tag name="ISPRING_PRESENTATION_TITLE" val="手绘卡通可爱教育儿童类PPT模板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sc1244m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1600</Words>
  <Application>Microsoft Office PowerPoint</Application>
  <PresentationFormat>Widescreen</PresentationFormat>
  <Paragraphs>198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微软雅黑</vt:lpstr>
      <vt:lpstr>Arial</vt:lpstr>
      <vt:lpstr>Calibri</vt:lpstr>
      <vt:lpstr>等线</vt:lpstr>
      <vt:lpstr>MS Mincho</vt:lpstr>
      <vt:lpstr>宋体</vt:lpstr>
      <vt:lpstr>Times New Roman</vt:lpstr>
      <vt:lpstr>Wingdings</vt:lpstr>
      <vt:lpstr>www.jpppt.com</vt:lpstr>
      <vt:lpstr>www.freeppt7.com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Pham Lien</dc:creator>
  <cp:keywords>Pham Lien</cp:keywords>
  <dc:description>www.freeppt7.com</dc:description>
  <cp:lastModifiedBy>Administrator</cp:lastModifiedBy>
  <cp:revision>208</cp:revision>
  <dcterms:created xsi:type="dcterms:W3CDTF">2015-05-05T08:02:00Z</dcterms:created>
  <dcterms:modified xsi:type="dcterms:W3CDTF">2023-04-20T01:54:56Z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