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6" r:id="rId2"/>
    <p:sldId id="1368" r:id="rId3"/>
    <p:sldId id="1023" r:id="rId4"/>
    <p:sldId id="1376" r:id="rId5"/>
    <p:sldId id="1400" r:id="rId6"/>
    <p:sldId id="308" r:id="rId7"/>
    <p:sldId id="583" r:id="rId8"/>
    <p:sldId id="391" r:id="rId9"/>
    <p:sldId id="587" r:id="rId10"/>
    <p:sldId id="589" r:id="rId11"/>
    <p:sldId id="585" r:id="rId12"/>
    <p:sldId id="1461" r:id="rId13"/>
    <p:sldId id="1460" r:id="rId14"/>
    <p:sldId id="1463" r:id="rId15"/>
    <p:sldId id="1464" r:id="rId16"/>
    <p:sldId id="1465" r:id="rId17"/>
    <p:sldId id="1467" r:id="rId18"/>
    <p:sldId id="1469" r:id="rId19"/>
    <p:sldId id="1466" r:id="rId20"/>
    <p:sldId id="1468" r:id="rId21"/>
    <p:sldId id="1462" r:id="rId22"/>
    <p:sldId id="279" r:id="rId23"/>
    <p:sldId id="1471" r:id="rId24"/>
    <p:sldId id="1472" r:id="rId25"/>
    <p:sldId id="1473" r:id="rId26"/>
    <p:sldId id="1415" r:id="rId27"/>
    <p:sldId id="344" r:id="rId28"/>
    <p:sldId id="147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1B04FA"/>
    <a:srgbClr val="FF0066"/>
    <a:srgbClr val="FF0000"/>
    <a:srgbClr val="1503BD"/>
    <a:srgbClr val="FCFEB0"/>
    <a:srgbClr val="F7FA76"/>
    <a:srgbClr val="1C11AF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54" d="100"/>
          <a:sy n="54" d="100"/>
        </p:scale>
        <p:origin x="4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Xem</a:t>
            </a:r>
            <a:r>
              <a:rPr lang="en-US" dirty="0"/>
              <a:t> video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kênh</a:t>
            </a:r>
            <a:r>
              <a:rPr lang="en-US" baseline="0" dirty="0"/>
              <a:t> </a:t>
            </a:r>
            <a:r>
              <a:rPr lang="en-US" baseline="0" dirty="0" err="1"/>
              <a:t>đào</a:t>
            </a:r>
            <a:r>
              <a:rPr lang="en-US" baseline="0" dirty="0"/>
              <a:t> </a:t>
            </a:r>
            <a:r>
              <a:rPr lang="en-US" baseline="0" dirty="0" err="1"/>
              <a:t>xuye</a:t>
            </a:r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8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gi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kQpF2K9DQ" TargetMode="External"/><Relationship Id="rId2" Type="http://schemas.openxmlformats.org/officeDocument/2006/relationships/hyperlink" Target="https://www.youtube.com/watch?v=PSYHMWmyVfo" TargetMode="Externa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B441-9B33-4137-8AF7-0BC483CB3410}"/>
              </a:ext>
            </a:extLst>
          </p:cNvPr>
          <p:cNvSpPr/>
          <p:nvPr/>
        </p:nvSpPr>
        <p:spPr>
          <a:xfrm>
            <a:off x="2510230" y="1213654"/>
            <a:ext cx="677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kênh đào xuye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873045"/>
            <a:ext cx="65822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Nêu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các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nóng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dòng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endParaRPr kumimoji="0" lang="en-US" sz="28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lạnh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chạy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ven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bờ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Châu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Phi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8F2476E-FDD5-4E84-9B36-5EC919D82431}"/>
              </a:ext>
            </a:extLst>
          </p:cNvPr>
          <p:cNvCxnSpPr/>
          <p:nvPr/>
        </p:nvCxnSpPr>
        <p:spPr>
          <a:xfrm>
            <a:off x="7081520" y="319024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D24448-A06B-49E8-BBBD-C701EE58DBC7}"/>
              </a:ext>
            </a:extLst>
          </p:cNvPr>
          <p:cNvCxnSpPr/>
          <p:nvPr/>
        </p:nvCxnSpPr>
        <p:spPr>
          <a:xfrm>
            <a:off x="8081787" y="3429000"/>
            <a:ext cx="60960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EBF10A-0DC6-48AA-A096-19F626B38A56}"/>
              </a:ext>
            </a:extLst>
          </p:cNvPr>
          <p:cNvCxnSpPr>
            <a:cxnSpLocks/>
          </p:cNvCxnSpPr>
          <p:nvPr/>
        </p:nvCxnSpPr>
        <p:spPr>
          <a:xfrm flipH="1">
            <a:off x="11450320" y="3190240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30AF49-F1C7-418F-9285-651C6E6B09B4}"/>
              </a:ext>
            </a:extLst>
          </p:cNvPr>
          <p:cNvCxnSpPr>
            <a:cxnSpLocks/>
          </p:cNvCxnSpPr>
          <p:nvPr/>
        </p:nvCxnSpPr>
        <p:spPr>
          <a:xfrm flipH="1">
            <a:off x="10942320" y="3797979"/>
            <a:ext cx="345440" cy="447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DD41BD-DCEC-4FD7-A93C-2233CDFB4554}"/>
              </a:ext>
            </a:extLst>
          </p:cNvPr>
          <p:cNvCxnSpPr>
            <a:cxnSpLocks/>
          </p:cNvCxnSpPr>
          <p:nvPr/>
        </p:nvCxnSpPr>
        <p:spPr>
          <a:xfrm flipH="1" flipV="1">
            <a:off x="11195333" y="4316604"/>
            <a:ext cx="498827" cy="37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25689E-E79F-4199-A9C8-2FA7849468F5}"/>
              </a:ext>
            </a:extLst>
          </p:cNvPr>
          <p:cNvCxnSpPr>
            <a:cxnSpLocks/>
          </p:cNvCxnSpPr>
          <p:nvPr/>
        </p:nvCxnSpPr>
        <p:spPr>
          <a:xfrm flipH="1">
            <a:off x="11366777" y="5024121"/>
            <a:ext cx="428983" cy="3491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E1E57E-54F1-43F6-8EFC-7B1C429A67AE}"/>
              </a:ext>
            </a:extLst>
          </p:cNvPr>
          <p:cNvCxnSpPr>
            <a:cxnSpLocks/>
          </p:cNvCxnSpPr>
          <p:nvPr/>
        </p:nvCxnSpPr>
        <p:spPr>
          <a:xfrm flipH="1">
            <a:off x="9753403" y="6067550"/>
            <a:ext cx="538677" cy="328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60AA6F-1042-4345-8CDD-82CC763B1C03}"/>
              </a:ext>
            </a:extLst>
          </p:cNvPr>
          <p:cNvCxnSpPr>
            <a:cxnSpLocks/>
          </p:cNvCxnSpPr>
          <p:nvPr/>
        </p:nvCxnSpPr>
        <p:spPr>
          <a:xfrm flipH="1">
            <a:off x="9555281" y="5966373"/>
            <a:ext cx="396242" cy="143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115BC0-9116-4730-827B-9623EF6881AA}"/>
              </a:ext>
            </a:extLst>
          </p:cNvPr>
          <p:cNvCxnSpPr>
            <a:cxnSpLocks/>
          </p:cNvCxnSpPr>
          <p:nvPr/>
        </p:nvCxnSpPr>
        <p:spPr>
          <a:xfrm flipH="1">
            <a:off x="10496861" y="4824816"/>
            <a:ext cx="498234" cy="662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1EE493-D976-44CC-81B2-324656251085}"/>
              </a:ext>
            </a:extLst>
          </p:cNvPr>
          <p:cNvCxnSpPr>
            <a:cxnSpLocks/>
          </p:cNvCxnSpPr>
          <p:nvPr/>
        </p:nvCxnSpPr>
        <p:spPr>
          <a:xfrm flipH="1">
            <a:off x="7451473" y="1426891"/>
            <a:ext cx="498234" cy="66293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E8600E-1A39-4A32-B84F-918A88801866}"/>
              </a:ext>
            </a:extLst>
          </p:cNvPr>
          <p:cNvCxnSpPr>
            <a:cxnSpLocks/>
          </p:cNvCxnSpPr>
          <p:nvPr/>
        </p:nvCxnSpPr>
        <p:spPr>
          <a:xfrm flipH="1" flipV="1">
            <a:off x="8304591" y="4256934"/>
            <a:ext cx="524449" cy="4369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8772B1-487E-4B3F-A70C-0BBB302CD0EC}"/>
              </a:ext>
            </a:extLst>
          </p:cNvPr>
          <p:cNvCxnSpPr>
            <a:cxnSpLocks/>
          </p:cNvCxnSpPr>
          <p:nvPr/>
        </p:nvCxnSpPr>
        <p:spPr>
          <a:xfrm flipV="1">
            <a:off x="8988135" y="5966373"/>
            <a:ext cx="341897" cy="46427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481112-365C-49DF-AC82-ECD9119C9BC5}"/>
              </a:ext>
            </a:extLst>
          </p:cNvPr>
          <p:cNvCxnSpPr>
            <a:cxnSpLocks/>
          </p:cNvCxnSpPr>
          <p:nvPr/>
        </p:nvCxnSpPr>
        <p:spPr>
          <a:xfrm flipH="1" flipV="1">
            <a:off x="8988135" y="4824816"/>
            <a:ext cx="311214" cy="86400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7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71251"/>
            <a:ext cx="889649" cy="88964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DD8989B-08CC-4191-A1C8-A4959DCB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98" y="1463989"/>
            <a:ext cx="1145720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857250" algn="l"/>
              </a:tabLst>
            </a:pP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Vị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trí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1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dương: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Trung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Hải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Đại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Tây Dương,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Biển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Đỏ,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Ấn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Độ Dương.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 +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Tiếp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giáp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Á qua kênh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đào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Xuy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ê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, ngăn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cách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với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châu 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bởi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Trung Hải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- Châu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lớn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thứ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3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thế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i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giới</a:t>
            </a:r>
            <a:r>
              <a:rPr kumimoji="0" lang="vi-VN" sz="36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(hơn 30 </a:t>
            </a:r>
            <a:r>
              <a:rPr kumimoji="0" lang="vi-VN" sz="3600" b="0" i="0" u="none" strike="noStrike" cap="none" normalizeH="0" baseline="0" err="1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triệu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 </a:t>
            </a:r>
            <a:r>
              <a:rPr lang="vi-VN" sz="3600">
                <a:solidFill>
                  <a:srgbClr val="3333CC"/>
                </a:solidFill>
              </a:rPr>
              <a:t>km</a:t>
            </a:r>
            <a:r>
              <a:rPr lang="vi-VN" sz="3600" baseline="30000">
                <a:solidFill>
                  <a:srgbClr val="3333CC"/>
                </a:solidFill>
              </a:rPr>
              <a:t>2</a:t>
            </a:r>
            <a:r>
              <a:rPr kumimoji="0" lang="vi-VN" sz="36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ea typeface="Cambria" pitchFamily="18" charset="0"/>
                <a:cs typeface="Cambria" pitchFamily="18" charset="0"/>
              </a:rPr>
              <a:t>).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l"/>
              </a:tabLst>
            </a:pPr>
            <a:r>
              <a:rPr lang="vi-VN" sz="3600">
                <a:solidFill>
                  <a:srgbClr val="3333CC"/>
                </a:solidFill>
              </a:rPr>
              <a:t>+ Hình dạng: Dạng hình khối rõ rệt, đường bờ biển ít bị chia cắt, rất ít vịnh biển, đảo, bán đảo.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cs typeface="Arial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BF314D9E-6A88-46A8-A8A6-F98700D25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22" y="1190713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200819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209209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1, hãy hoàn thành nội dung PHT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đặc điểm địa hình châu Phi.</a:t>
            </a:r>
          </a:p>
          <a:p>
            <a:pPr algn="just"/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vị trí 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0434"/>
              </p:ext>
            </p:extLst>
          </p:nvPr>
        </p:nvGraphicFramePr>
        <p:xfrm>
          <a:off x="233067" y="1562223"/>
          <a:ext cx="6603828" cy="5016318"/>
        </p:xfrm>
        <a:graphic>
          <a:graphicData uri="http://schemas.openxmlformats.org/drawingml/2006/table">
            <a:tbl>
              <a:tblPr/>
              <a:tblGrid>
                <a:gridCol w="322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47993"/>
              </p:ext>
            </p:extLst>
          </p:nvPr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23020"/>
              </p:ext>
            </p:extLst>
          </p:nvPr>
        </p:nvGraphicFramePr>
        <p:xfrm>
          <a:off x="233066" y="1562223"/>
          <a:ext cx="6962863" cy="4807976"/>
        </p:xfrm>
        <a:graphic>
          <a:graphicData uri="http://schemas.openxmlformats.org/drawingml/2006/table">
            <a:tbl>
              <a:tblPr/>
              <a:tblGrid>
                <a:gridCol w="3397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35F98353-13E4-4067-8361-5D88529B6DDE}"/>
              </a:ext>
            </a:extLst>
          </p:cNvPr>
          <p:cNvSpPr/>
          <p:nvPr/>
        </p:nvSpPr>
        <p:spPr>
          <a:xfrm>
            <a:off x="1383158" y="847284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532723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id="{3E90B54D-7337-47FC-881E-A523C0023DD0}"/>
              </a:ext>
            </a:extLst>
          </p:cNvPr>
          <p:cNvSpPr txBox="1"/>
          <p:nvPr/>
        </p:nvSpPr>
        <p:spPr>
          <a:xfrm>
            <a:off x="3795862" y="3540244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id="{E61688C9-F9F0-4287-B1AB-AFFCB6E14718}"/>
              </a:ext>
            </a:extLst>
          </p:cNvPr>
          <p:cNvSpPr txBox="1"/>
          <p:nvPr/>
        </p:nvSpPr>
        <p:spPr>
          <a:xfrm>
            <a:off x="3699706" y="5245712"/>
            <a:ext cx="33902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cao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/>
              <a:t>. </a:t>
            </a:r>
            <a:endParaRPr lang="en-US" dirty="0"/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3333CC"/>
                </a:solidFill>
              </a:rPr>
              <a:t>Tây Bắc - Đông Nam</a:t>
            </a:r>
            <a:endParaRPr lang="en-US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7" y="1957361"/>
            <a:ext cx="1091299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Toàn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bộ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lục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một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khối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nguyên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khổng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lồ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cao trung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bình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750m.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Châu Phi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ít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núi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cao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đồng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bằng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chủ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yếu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là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sơn nguyên xen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các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bồn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địa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thấp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 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Nghiêng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từ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Tây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Bắc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3600" b="0" u="none" strike="noStrike" cap="none" normalizeH="0" baseline="0" dirty="0" err="1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xuống</a:t>
            </a:r>
            <a:r>
              <a:rPr kumimoji="0" lang="vi-VN" sz="3600" b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Đông Nam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" y="1178785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Phi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20FC2-19DF-4E6E-B2B2-2B209962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" y="0"/>
            <a:ext cx="12192000" cy="32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D5665D-C1FB-4DEE-A57A-9A99EEAD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2" y="1468990"/>
            <a:ext cx="4623581" cy="53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7A642-4743-452F-B272-D73E0014A084}"/>
              </a:ext>
            </a:extLst>
          </p:cNvPr>
          <p:cNvSpPr txBox="1"/>
          <p:nvPr/>
        </p:nvSpPr>
        <p:spPr>
          <a:xfrm>
            <a:off x="8094731" y="6477380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id="{D20BC49D-2B02-481D-B433-80A78CFE6087}"/>
              </a:ext>
            </a:extLst>
          </p:cNvPr>
          <p:cNvGraphicFramePr>
            <a:graphicFrameLocks noGrp="1"/>
          </p:cNvGraphicFramePr>
          <p:nvPr/>
        </p:nvGraphicFramePr>
        <p:xfrm>
          <a:off x="0" y="1583212"/>
          <a:ext cx="7128873" cy="4818138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id="{A3B0AB5E-EA08-47B9-A5FD-2E006D17C591}"/>
              </a:ext>
            </a:extLst>
          </p:cNvPr>
          <p:cNvSpPr/>
          <p:nvPr/>
        </p:nvSpPr>
        <p:spPr>
          <a:xfrm>
            <a:off x="1084942" y="91101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72825" y="62102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42" y="2151727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nguyên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châu Phi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phong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phú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4000" b="0" u="none" strike="noStrike" cap="none" normalizeH="0" baseline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vàng</a:t>
            </a:r>
            <a:r>
              <a:rPr kumimoji="0" lang="vi-VN" sz="4000" b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kim cương,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dầu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khí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18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4CBA6-29B5-48BC-9B9A-6F8EA1C353D8}"/>
              </a:ext>
            </a:extLst>
          </p:cNvPr>
          <p:cNvSpPr/>
          <p:nvPr/>
        </p:nvSpPr>
        <p:spPr>
          <a:xfrm>
            <a:off x="566057" y="583143"/>
            <a:ext cx="10620499" cy="26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https://www.youtube.com/watch?v=PSYHMWmyVfo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https://www.youtube.com/watch?v=8AkQpF2K9DQ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rgbClr val="00B0F0"/>
                </a:solidFill>
                <a:latin typeface="#9Slide03 Montserrat Black" panose="00000A00000000000000" pitchFamily="2" charset="0"/>
                <a:cs typeface="Arial" panose="020B0604020202020204" pitchFamily="34" charset="0"/>
              </a:rPr>
              <a:t>	   khi tìm hiểu về Châu Phi?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4DE6A-2306-4991-B69A-86F3083ADCC6}"/>
              </a:ext>
            </a:extLst>
          </p:cNvPr>
          <p:cNvSpPr/>
          <p:nvPr/>
        </p:nvSpPr>
        <p:spPr>
          <a:xfrm>
            <a:off x="591402" y="297433"/>
            <a:ext cx="5793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</a:rPr>
              <a:t>THINK-PAIR- SHARE</a:t>
            </a:r>
          </a:p>
        </p:txBody>
      </p:sp>
    </p:spTree>
    <p:extLst>
      <p:ext uri="{BB962C8B-B14F-4D97-AF65-F5344CB8AC3E}">
        <p14:creationId xmlns:p14="http://schemas.microsoft.com/office/powerpoint/2010/main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</a:p>
        </p:txBody>
      </p:sp>
      <p:pic>
        <p:nvPicPr>
          <p:cNvPr id="11" name="Ảnh 8" descr="7732142.jpg">
            <a:extLst>
              <a:ext uri="{FF2B5EF4-FFF2-40B4-BE49-F238E27FC236}">
                <a16:creationId xmlns:a16="http://schemas.microsoft.com/office/drawing/2014/main" id="{3E8E932F-888F-4845-8D9D-72693BE9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5EB11-A6A2-4069-80CE-63C6B9DD17E2}"/>
              </a:ext>
            </a:extLst>
          </p:cNvPr>
          <p:cNvGrpSpPr/>
          <p:nvPr/>
        </p:nvGrpSpPr>
        <p:grpSpPr>
          <a:xfrm>
            <a:off x="1365669" y="2263072"/>
            <a:ext cx="8309050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C53E8C-772D-451B-B93B-7B4303E882AC}"/>
              </a:ext>
            </a:extLst>
          </p:cNvPr>
          <p:cNvGrpSpPr/>
          <p:nvPr/>
        </p:nvGrpSpPr>
        <p:grpSpPr>
          <a:xfrm>
            <a:off x="1272708" y="5278567"/>
            <a:ext cx="9634477" cy="875873"/>
            <a:chOff x="1289815" y="3801609"/>
            <a:chExt cx="9856914" cy="8758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3329FA-982C-4AA2-AECD-1E06C3BB22C3}"/>
                </a:ext>
              </a:extLst>
            </p:cNvPr>
            <p:cNvGrpSpPr/>
            <p:nvPr/>
          </p:nvGrpSpPr>
          <p:grpSpPr>
            <a:xfrm>
              <a:off x="1352133" y="3804533"/>
              <a:ext cx="9794596" cy="872949"/>
              <a:chOff x="1133365" y="2220084"/>
              <a:chExt cx="6409250" cy="914400"/>
            </a:xfrm>
            <a:solidFill>
              <a:srgbClr val="FCFEB0"/>
            </a:solidFill>
          </p:grpSpPr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C8D49E7E-8A4F-47F4-84E4-B39AB56A725E}"/>
                  </a:ext>
                </a:extLst>
              </p:cNvPr>
              <p:cNvSpPr/>
              <p:nvPr/>
            </p:nvSpPr>
            <p:spPr>
              <a:xfrm>
                <a:off x="1133365" y="2220084"/>
                <a:ext cx="6409250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F72407-E96F-4A2C-9EB5-3EDF2DFFF4E9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320F0A-549A-4A1D-B5A7-ED787D14ADCD}"/>
                </a:ext>
              </a:extLst>
            </p:cNvPr>
            <p:cNvSpPr txBox="1"/>
            <p:nvPr/>
          </p:nvSpPr>
          <p:spPr>
            <a:xfrm>
              <a:off x="2446203" y="3969043"/>
              <a:ext cx="8560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 đề môi tr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trong sử dụng tự nhiên</a:t>
              </a:r>
            </a:p>
          </p:txBody>
        </p:sp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E9925F40-3862-44D5-AAEC-71C94ECF793F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34C0540-B139-450D-9373-2CE271A1940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DF3C7B-494D-4672-BDF6-244927F48A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93297" y="5227089"/>
            <a:ext cx="1049240" cy="1022598"/>
          </a:xfrm>
          <a:prstGeom prst="flowChartConnector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33D8-EBF1-4987-A7BD-3A8533C30245}"/>
              </a:ext>
            </a:extLst>
          </p:cNvPr>
          <p:cNvGrpSpPr/>
          <p:nvPr/>
        </p:nvGrpSpPr>
        <p:grpSpPr>
          <a:xfrm>
            <a:off x="1006360" y="71250"/>
            <a:ext cx="8309050" cy="917641"/>
            <a:chOff x="1352135" y="1975193"/>
            <a:chExt cx="10531692" cy="9176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id="{41B20F3C-983B-466B-8039-6E3554DEC81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0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trong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khoảng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vĩ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Diện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tích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các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châu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lục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Vị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trí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kênh </a:t>
                      </a:r>
                      <a:r>
                        <a:rPr lang="vi-VN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đào</a:t>
                      </a:r>
                      <a:r>
                        <a:rPr lang="vi-VN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Xuy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-ê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888D41-7173-4181-92D6-6CA9FDAE7DB2}"/>
              </a:ext>
            </a:extLst>
          </p:cNvPr>
          <p:cNvSpPr/>
          <p:nvPr/>
        </p:nvSpPr>
        <p:spPr>
          <a:xfrm>
            <a:off x="1367928" y="1113077"/>
            <a:ext cx="10204174" cy="1535036"/>
          </a:xfrm>
          <a:prstGeom prst="rect">
            <a:avLst/>
          </a:prstGeom>
          <a:ln w="31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4D0BD9D-3908-4E0F-9895-52F96E0FB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44" name="Picture 1">
            <a:extLst>
              <a:ext uri="{FF2B5EF4-FFF2-40B4-BE49-F238E27FC236}">
                <a16:creationId xmlns:a16="http://schemas.microsoft.com/office/drawing/2014/main" id="{0DFAB7C2-B7F6-4352-88D1-B9EC6700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l="46814" t="30645" r="25528" b="14718"/>
          <a:stretch>
            <a:fillRect/>
          </a:stretch>
        </p:blipFill>
        <p:spPr bwMode="auto">
          <a:xfrm>
            <a:off x="7919884" y="2473517"/>
            <a:ext cx="3947652" cy="438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3524BB-0CBC-4112-A399-34382FE5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49" y="2525306"/>
            <a:ext cx="3677372" cy="42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5998D-965A-4D64-8CF9-DCEC037A8D78}"/>
              </a:ext>
            </a:extLst>
          </p:cNvPr>
          <p:cNvSpPr txBox="1"/>
          <p:nvPr/>
        </p:nvSpPr>
        <p:spPr>
          <a:xfrm>
            <a:off x="8343900" y="6488668"/>
            <a:ext cx="3523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</a:rPr>
              <a:t>Hình 1. Bản đồ tự nhiên Châu Phi</a:t>
            </a:r>
          </a:p>
        </p:txBody>
      </p:sp>
    </p:spTree>
    <p:extLst>
      <p:ext uri="{BB962C8B-B14F-4D97-AF65-F5344CB8AC3E}">
        <p14:creationId xmlns:p14="http://schemas.microsoft.com/office/powerpoint/2010/main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690853" y="748119"/>
            <a:ext cx="5501147" cy="610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ưu Đồ: Đầu kết nối 7"/>
          <p:cNvSpPr/>
          <p:nvPr/>
        </p:nvSpPr>
        <p:spPr>
          <a:xfrm>
            <a:off x="8952272" y="1238866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ưu Đồ: Đầu kết nối 8"/>
          <p:cNvSpPr/>
          <p:nvPr/>
        </p:nvSpPr>
        <p:spPr>
          <a:xfrm>
            <a:off x="9532364" y="5992642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ưu Đồ: Đầu kết nối 9"/>
          <p:cNvSpPr/>
          <p:nvPr/>
        </p:nvSpPr>
        <p:spPr>
          <a:xfrm>
            <a:off x="11616752" y="288573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ưu Đồ: Đầu kết nối 10"/>
          <p:cNvSpPr/>
          <p:nvPr/>
        </p:nvSpPr>
        <p:spPr>
          <a:xfrm>
            <a:off x="7064366" y="26842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/>
          <p:cNvSpPr/>
          <p:nvPr/>
        </p:nvSpPr>
        <p:spPr>
          <a:xfrm>
            <a:off x="8249633" y="397895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Hình Chữ nhật 12"/>
          <p:cNvSpPr/>
          <p:nvPr/>
        </p:nvSpPr>
        <p:spPr>
          <a:xfrm>
            <a:off x="7089427" y="2290605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4" name="Hình Chữ nhật 13"/>
          <p:cNvSpPr/>
          <p:nvPr/>
        </p:nvSpPr>
        <p:spPr>
          <a:xfrm>
            <a:off x="8849401" y="6159598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5" name="Hình Chữ nhật 14"/>
          <p:cNvSpPr/>
          <p:nvPr/>
        </p:nvSpPr>
        <p:spPr>
          <a:xfrm>
            <a:off x="9713436" y="3170592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6" name="Hình Chữ nhật 15"/>
          <p:cNvSpPr/>
          <p:nvPr/>
        </p:nvSpPr>
        <p:spPr>
          <a:xfrm>
            <a:off x="68023" y="1641747"/>
            <a:ext cx="7182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103720" y="2890391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19662" y="3610640"/>
            <a:ext cx="6872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  <a:p>
            <a:r>
              <a:rPr lang="vi-VN" sz="3200">
                <a:solidFill>
                  <a:srgbClr val="3333CC"/>
                </a:solidFill>
              </a:rPr>
              <a:t>+ Biển: biển Địa Trung Hải, biển Đỏ.</a:t>
            </a:r>
          </a:p>
          <a:p>
            <a:r>
              <a:rPr lang="vi-VN" sz="3200">
                <a:solidFill>
                  <a:srgbClr val="3333CC"/>
                </a:solidFill>
              </a:rPr>
              <a:t>+ Đại dương: Ấn Độ Dương và Đại Tây Dương.</a:t>
            </a:r>
          </a:p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10722077" y="1784555"/>
            <a:ext cx="10176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0" name="Hộp_Văn_Bản 19"/>
          <p:cNvSpPr txBox="1"/>
          <p:nvPr/>
        </p:nvSpPr>
        <p:spPr>
          <a:xfrm>
            <a:off x="7865807" y="845575"/>
            <a:ext cx="12634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Hộp_Văn_Bản 21"/>
          <p:cNvSpPr txBox="1"/>
          <p:nvPr/>
        </p:nvSpPr>
        <p:spPr>
          <a:xfrm>
            <a:off x="7103807" y="4419601"/>
            <a:ext cx="18632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ộp_Văn_Bản 22"/>
          <p:cNvSpPr txBox="1"/>
          <p:nvPr/>
        </p:nvSpPr>
        <p:spPr>
          <a:xfrm rot="17837501">
            <a:off x="10559845" y="5486401"/>
            <a:ext cx="18140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AA1175-87E6-4640-B4F3-EC644958C2E2}"/>
              </a:ext>
            </a:extLst>
          </p:cNvPr>
          <p:cNvGrpSpPr/>
          <p:nvPr/>
        </p:nvGrpSpPr>
        <p:grpSpPr>
          <a:xfrm>
            <a:off x="0" y="-72066"/>
            <a:ext cx="8003969" cy="917641"/>
            <a:chOff x="1352135" y="1975193"/>
            <a:chExt cx="10531692" cy="9176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6848D3-DA9A-4C85-92BC-0B8B1B5ACEA5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8" name="Arrow: Pentagon 27">
                <a:extLst>
                  <a:ext uri="{FF2B5EF4-FFF2-40B4-BE49-F238E27FC236}">
                    <a16:creationId xmlns:a16="http://schemas.microsoft.com/office/drawing/2014/main" id="{C32C5597-1E26-4F1F-A32E-4B5CB3F7CE94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766E3B7-5CD7-4209-B1C3-CD2FBCB21B77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6ADB14-C225-49D5-B5C4-05675B820B28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0878D10A-0050-48C8-89E5-8FEA18BF7EAA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215535-C629-4E95-8520-55DE543FE4D3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46814" t="30645" r="25528" b="14718"/>
          <a:stretch>
            <a:fillRect/>
          </a:stretch>
        </p:blipFill>
        <p:spPr bwMode="auto">
          <a:xfrm>
            <a:off x="6455475" y="486695"/>
            <a:ext cx="5736525" cy="63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613118"/>
            <a:ext cx="68483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chuyện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hưởng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mbria" pitchFamily="18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ình Bầu dục 7"/>
          <p:cNvSpPr/>
          <p:nvPr/>
        </p:nvSpPr>
        <p:spPr>
          <a:xfrm rot="19513237">
            <a:off x="10202724" y="1416282"/>
            <a:ext cx="308906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218.jpg" descr="Related image">
            <a:extLst>
              <a:ext uri="{FF2B5EF4-FFF2-40B4-BE49-F238E27FC236}">
                <a16:creationId xmlns:a16="http://schemas.microsoft.com/office/drawing/2014/main" id="{EC6B742C-8A4A-4FED-AF3B-7D3FF9EA74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1236" y="119270"/>
            <a:ext cx="5851999" cy="6738730"/>
          </a:xfrm>
          <a:prstGeom prst="rect">
            <a:avLst/>
          </a:prstGeom>
          <a:ln/>
        </p:spPr>
      </p:pic>
      <p:pic>
        <p:nvPicPr>
          <p:cNvPr id="16" name="image236.gif" descr="Image result for suez canal">
            <a:extLst>
              <a:ext uri="{FF2B5EF4-FFF2-40B4-BE49-F238E27FC236}">
                <a16:creationId xmlns:a16="http://schemas.microsoft.com/office/drawing/2014/main" id="{E305BB03-A509-4348-A65D-7A490106499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639068" y="486695"/>
            <a:ext cx="5401696" cy="2271911"/>
          </a:xfrm>
          <a:prstGeom prst="rect">
            <a:avLst/>
          </a:prstGeom>
          <a:ln/>
        </p:spPr>
      </p:pic>
      <p:pic>
        <p:nvPicPr>
          <p:cNvPr id="17" name="image193.jpg" descr="Image result for suez canal">
            <a:extLst>
              <a:ext uri="{FF2B5EF4-FFF2-40B4-BE49-F238E27FC236}">
                <a16:creationId xmlns:a16="http://schemas.microsoft.com/office/drawing/2014/main" id="{75BBAF33-7138-490D-BE82-DB9F68BB561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639068" y="2758606"/>
            <a:ext cx="5401696" cy="37482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515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45" grpId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2367</Words>
  <Application>Microsoft Office PowerPoint</Application>
  <PresentationFormat>Widescreen</PresentationFormat>
  <Paragraphs>216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Montserrat Black</vt:lpstr>
      <vt:lpstr>Arial</vt:lpstr>
      <vt:lpstr>Calibri</vt:lpstr>
      <vt:lpstr>Calibri Light</vt:lpstr>
      <vt:lpstr>Cambria</vt:lpstr>
      <vt:lpstr>SVN-Comic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44</cp:revision>
  <dcterms:created xsi:type="dcterms:W3CDTF">2022-04-24T01:51:04Z</dcterms:created>
  <dcterms:modified xsi:type="dcterms:W3CDTF">2022-07-07T12:48:24Z</dcterms:modified>
</cp:coreProperties>
</file>