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4" r:id="rId2"/>
    <p:sldId id="325" r:id="rId3"/>
    <p:sldId id="309" r:id="rId4"/>
    <p:sldId id="326" r:id="rId5"/>
    <p:sldId id="304" r:id="rId6"/>
    <p:sldId id="313" r:id="rId7"/>
    <p:sldId id="327" r:id="rId8"/>
    <p:sldId id="314" r:id="rId9"/>
    <p:sldId id="303" r:id="rId10"/>
    <p:sldId id="328" r:id="rId11"/>
    <p:sldId id="266" r:id="rId12"/>
    <p:sldId id="315" r:id="rId13"/>
    <p:sldId id="317" r:id="rId14"/>
    <p:sldId id="316" r:id="rId15"/>
    <p:sldId id="318" r:id="rId16"/>
    <p:sldId id="323" r:id="rId17"/>
    <p:sldId id="279" r:id="rId18"/>
    <p:sldId id="320" r:id="rId19"/>
    <p:sldId id="321" r:id="rId20"/>
    <p:sldId id="322" r:id="rId21"/>
    <p:sldId id="30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F4FEC-FF06-4B7F-AD43-C5D7DBFDA041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397F0-E88A-4385-B609-D017888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0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0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76DCBF-7F33-4FE3-8BE1-AABA559D790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59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753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894C-94BF-11AF-A621-5BFE89EC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8DA13-5DF6-E60E-F956-A524E7735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0B0509-7526-1A18-C974-004EC88C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DA30B-E5D5-9135-D5A9-B1605908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6A02C-1CC7-24B9-67BA-FC7EBD6C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8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236C4-964F-49DB-EAA1-19058A8A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33812-8406-AC17-810E-1566E1C76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4BB55-EC63-4077-1E95-AC57718A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DE966-130F-3A72-666D-9EEA3180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D4B58-3505-1ED4-A7A2-B6ED14F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7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F37EFE-4F0B-A35D-FBB5-18589E7DB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83B3BF-F728-66E7-196B-8B3B30675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FB1FA-356A-8403-5252-8654F279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B53FA-4896-ED65-9722-67EF818BA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EC7E6-718C-D2F4-4C5D-1FBA32D6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F750-7F8C-F391-2EB3-002E7CE5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6A7BA-24AD-F5BE-BF81-7D9B98A88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B6346-4CC0-3C95-FF5E-18CB52A8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8FCAF-615D-46AC-3387-E787139E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7C13-D2F3-46F3-6873-3E5374B0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3B0B2-BD66-F395-61E3-E6BD80E4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D5765-13B3-D29F-98B2-A4B6607EA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DD211-A4DE-0239-110C-3B84500B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4957B-BB52-DD6F-5FF9-DC6EF2F2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9E48E-DFD3-54F9-5759-5776581F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5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1749C-1EE9-E253-DDC3-914A9401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937F2-7F3A-C2D7-E2AD-171D89D63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6FA87-3E6D-0289-D9C7-918702093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1FBF1-E958-6ABD-56AB-06FFEF6F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4B7B4-95D2-2C18-FFC2-7C9C4756E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75BD3-0F75-C524-3B33-E71860B6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3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23E90-51D1-ADB1-F052-B7CAED6C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70D37-D590-1956-40D1-A0E7F19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F7D93-A835-327F-1966-09FA583D4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98B7E-8EBD-950D-9A7B-23920973C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6D8FD-9F86-9073-466C-351FD7755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3D3FF0-9E75-4AC7-8FF7-B2136B1C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E03E0-D05D-E82E-9BC4-19206668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806D05-E31C-E741-9B3F-6722A941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FD79-28E7-E74A-405B-A8ED7E2FD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803086-7256-AD06-85B6-60BE2F14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61A0E-252C-03F9-115A-EAF70220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45BC1-35AA-CE35-8FAB-658F2236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AB691-6291-C5F5-BF10-8A07C457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7D3AFF-3749-A80C-B825-2D980DE1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E3CFD-0074-9877-BD58-EE940229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3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6099B-2333-049B-2F12-9D6B10EC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02DC5-9319-16F7-AF26-657B76ADD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EA06F-13A9-99F5-D6C6-B2D211354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CC097-9375-7A4D-95D4-691BA0FA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CF6F15-D59E-F5A0-694E-97CE525F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C1B29-35AB-984C-5765-E54AF704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9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4EE6B-8B11-A44A-C9C3-19A6519F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3451C0-64C6-D001-3E8B-F47D5A9AB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DC84A6-1C48-3B5D-2640-F09F41F27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A3778-4C89-751B-CAFC-626BC9F2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7DB38-B111-89BF-BAA6-F096D279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439D9-D5E0-9AAC-778B-100A7BA6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0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943E3-393A-4CCA-2690-9C5BA4E4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45C3F-DEF2-99B2-40B2-89F76E3CD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0AC82-24DF-3DA5-FDC9-16E434BC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223E-EDBF-42A0-8657-741CD35BA8DA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EE8DE-2174-CBF5-F437-9343E0145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323C8-8F49-A0B6-3663-A717E8533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1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5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7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9.xml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0.jp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35502" y="820615"/>
            <a:ext cx="10435882" cy="310661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6A có 6 tổ học sinh. Để tổ chức liên hoan cho lớp, cô Ngân đã mua 42 chiếc bánh ngọt và 45 quả quýt. </a:t>
            </a:r>
          </a:p>
          <a:p>
            <a:pPr algn="l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Ngân có thể chia đều 42 chiếc bánh ngọt cho 6 tổ được không?</a:t>
            </a:r>
          </a:p>
          <a:p>
            <a:pPr algn="l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Ngân có thể chia đều 45 quả quýt cho 6 tổ được không?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6B5912-6D12-4588-9522-58E09A45A3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041" y="4538906"/>
            <a:ext cx="2433955" cy="1690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190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94B865-F7F7-472E-99EA-35563D22790B}"/>
              </a:ext>
            </a:extLst>
          </p:cNvPr>
          <p:cNvSpPr txBox="1"/>
          <p:nvPr/>
        </p:nvSpPr>
        <p:spPr>
          <a:xfrm>
            <a:off x="948690" y="1154430"/>
            <a:ext cx="101727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200" dirty="0"/>
              <a:t>BT: </a:t>
            </a:r>
          </a:p>
          <a:p>
            <a:pPr marL="514350" indent="-514350">
              <a:buAutoNum type="alphaLcParenR"/>
            </a:pPr>
            <a:r>
              <a:rPr lang="vi-VN" sz="3200" dirty="0"/>
              <a:t>Thực hiện các phép tính: 0.9; 1.9; 2.9; 3.9; 4.9; 5.9; 6.9</a:t>
            </a:r>
          </a:p>
          <a:p>
            <a:pPr marL="514350" indent="-514350">
              <a:buAutoNum type="alphaLcParenR"/>
            </a:pPr>
            <a:r>
              <a:rPr lang="vi-VN" sz="3200" dirty="0"/>
              <a:t>Chỉ ra 7 bội của 9</a:t>
            </a:r>
          </a:p>
        </p:txBody>
      </p:sp>
    </p:spTree>
    <p:extLst>
      <p:ext uri="{BB962C8B-B14F-4D97-AF65-F5344CB8AC3E}">
        <p14:creationId xmlns:p14="http://schemas.microsoft.com/office/powerpoint/2010/main" val="255657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6651" y="651717"/>
            <a:ext cx="8814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bội</a:t>
            </a:r>
            <a:endParaRPr lang="en-US" sz="3600" b="1" dirty="0">
              <a:ln w="12700">
                <a:solidFill>
                  <a:srgbClr val="212121">
                    <a:satMod val="15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93946" y="2360054"/>
            <a:ext cx="10340788" cy="13665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2743200" algn="ctr"/>
                <a:tab pos="3086100" algn="l"/>
                <a:tab pos="5486400" algn="r"/>
              </a:tabLst>
            </a:pPr>
            <a:r>
              <a:rPr lang="en-US" sz="4000" u="sng" dirty="0" err="1">
                <a:solidFill>
                  <a:srgbClr val="212121"/>
                </a:solidFill>
              </a:rPr>
              <a:t>Quy</a:t>
            </a:r>
            <a:r>
              <a:rPr lang="en-US" sz="4000" u="sng" dirty="0">
                <a:solidFill>
                  <a:srgbClr val="212121"/>
                </a:solidFill>
              </a:rPr>
              <a:t> </a:t>
            </a:r>
            <a:r>
              <a:rPr lang="en-US" sz="4000" u="sng" dirty="0" err="1">
                <a:solidFill>
                  <a:srgbClr val="212121"/>
                </a:solidFill>
              </a:rPr>
              <a:t>tắc</a:t>
            </a:r>
            <a:r>
              <a:rPr lang="en-US" sz="3200" dirty="0">
                <a:solidFill>
                  <a:srgbClr val="212121"/>
                </a:solidFill>
              </a:rPr>
              <a:t>: </a:t>
            </a:r>
            <a:r>
              <a:rPr lang="vi-VN" sz="32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Muốn tìm bội của một số khác 0 ta lấy số đó nhân lần lượt với 0; 1; 2; 3; ....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487" y="43193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4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540000" y="1727200"/>
            <a:ext cx="2286000" cy="641350"/>
            <a:chOff x="384" y="336"/>
            <a:chExt cx="1440" cy="404"/>
          </a:xfrm>
        </p:grpSpPr>
        <p:sp>
          <p:nvSpPr>
            <p:cNvPr id="53251" name="Text Box 2"/>
            <p:cNvSpPr txBox="1">
              <a:spLocks noChangeArrowheads="1"/>
            </p:cNvSpPr>
            <p:nvPr/>
          </p:nvSpPr>
          <p:spPr bwMode="auto">
            <a:xfrm>
              <a:off x="384" y="336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52" name="Text Box 9"/>
            <p:cNvSpPr txBox="1">
              <a:spLocks noChangeArrowheads="1"/>
            </p:cNvSpPr>
            <p:nvPr/>
          </p:nvSpPr>
          <p:spPr bwMode="auto">
            <a:xfrm>
              <a:off x="1488" y="336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540000" y="2214563"/>
            <a:ext cx="2286000" cy="641350"/>
            <a:chOff x="384" y="643"/>
            <a:chExt cx="1440" cy="404"/>
          </a:xfrm>
        </p:grpSpPr>
        <p:sp>
          <p:nvSpPr>
            <p:cNvPr id="53254" name="Text Box 3"/>
            <p:cNvSpPr txBox="1">
              <a:spLocks noChangeArrowheads="1"/>
            </p:cNvSpPr>
            <p:nvPr/>
          </p:nvSpPr>
          <p:spPr bwMode="auto">
            <a:xfrm>
              <a:off x="384" y="643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55" name="Text Box 10"/>
            <p:cNvSpPr txBox="1">
              <a:spLocks noChangeArrowheads="1"/>
            </p:cNvSpPr>
            <p:nvPr/>
          </p:nvSpPr>
          <p:spPr bwMode="auto">
            <a:xfrm>
              <a:off x="1488" y="643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540000" y="2717800"/>
            <a:ext cx="2514600" cy="717550"/>
            <a:chOff x="384" y="960"/>
            <a:chExt cx="1584" cy="452"/>
          </a:xfrm>
        </p:grpSpPr>
        <p:sp>
          <p:nvSpPr>
            <p:cNvPr id="53257" name="Text Box 4"/>
            <p:cNvSpPr txBox="1">
              <a:spLocks noChangeArrowheads="1"/>
            </p:cNvSpPr>
            <p:nvPr/>
          </p:nvSpPr>
          <p:spPr bwMode="auto">
            <a:xfrm>
              <a:off x="384" y="1008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58" name="Text Box 11"/>
            <p:cNvSpPr txBox="1">
              <a:spLocks noChangeArrowheads="1"/>
            </p:cNvSpPr>
            <p:nvPr/>
          </p:nvSpPr>
          <p:spPr bwMode="auto">
            <a:xfrm>
              <a:off x="1488" y="960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540000" y="3251201"/>
            <a:ext cx="2514600" cy="671513"/>
            <a:chOff x="384" y="1296"/>
            <a:chExt cx="1584" cy="423"/>
          </a:xfrm>
        </p:grpSpPr>
        <p:sp>
          <p:nvSpPr>
            <p:cNvPr id="53260" name="Text Box 5"/>
            <p:cNvSpPr txBox="1">
              <a:spLocks noChangeArrowheads="1"/>
            </p:cNvSpPr>
            <p:nvPr/>
          </p:nvSpPr>
          <p:spPr bwMode="auto">
            <a:xfrm>
              <a:off x="384" y="1315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61" name="Text Box 12"/>
            <p:cNvSpPr txBox="1">
              <a:spLocks noChangeArrowheads="1"/>
            </p:cNvSpPr>
            <p:nvPr/>
          </p:nvSpPr>
          <p:spPr bwMode="auto">
            <a:xfrm>
              <a:off x="1488" y="1296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540685" y="3890963"/>
            <a:ext cx="2590115" cy="641350"/>
            <a:chOff x="446" y="1699"/>
            <a:chExt cx="1570" cy="404"/>
          </a:xfrm>
        </p:grpSpPr>
        <p:sp>
          <p:nvSpPr>
            <p:cNvPr id="53263" name="Text Box 6"/>
            <p:cNvSpPr txBox="1">
              <a:spLocks noChangeArrowheads="1"/>
            </p:cNvSpPr>
            <p:nvPr/>
          </p:nvSpPr>
          <p:spPr bwMode="auto">
            <a:xfrm>
              <a:off x="446" y="1699"/>
              <a:ext cx="89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64" name="Text Box 13"/>
            <p:cNvSpPr txBox="1">
              <a:spLocks noChangeArrowheads="1"/>
            </p:cNvSpPr>
            <p:nvPr/>
          </p:nvSpPr>
          <p:spPr bwMode="auto">
            <a:xfrm>
              <a:off x="1488" y="1699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28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540684" y="4424363"/>
            <a:ext cx="2590115" cy="641350"/>
            <a:chOff x="432" y="2035"/>
            <a:chExt cx="1584" cy="404"/>
          </a:xfrm>
        </p:grpSpPr>
        <p:sp>
          <p:nvSpPr>
            <p:cNvPr id="53266" name="Text Box 7"/>
            <p:cNvSpPr txBox="1">
              <a:spLocks noChangeArrowheads="1"/>
            </p:cNvSpPr>
            <p:nvPr/>
          </p:nvSpPr>
          <p:spPr bwMode="auto">
            <a:xfrm>
              <a:off x="432" y="2035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5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67" name="Text Box 14"/>
            <p:cNvSpPr txBox="1">
              <a:spLocks noChangeArrowheads="1"/>
            </p:cNvSpPr>
            <p:nvPr/>
          </p:nvSpPr>
          <p:spPr bwMode="auto">
            <a:xfrm>
              <a:off x="1488" y="2035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35</a:t>
              </a: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692400" y="49276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783139" y="4438650"/>
            <a:ext cx="3743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</a:rPr>
              <a:t> (</a:t>
            </a:r>
            <a:r>
              <a:rPr lang="en-US" i="1">
                <a:solidFill>
                  <a:prstClr val="black"/>
                </a:solidFill>
                <a:latin typeface="Times New Roman" panose="02020603050405020304" pitchFamily="18" charset="0"/>
              </a:rPr>
              <a:t>Loại vì 35&gt;30</a:t>
            </a:r>
            <a:r>
              <a:rPr lang="en-US" b="1">
                <a:solidFill>
                  <a:prstClr val="black"/>
                </a:solidFill>
                <a:latin typeface="Times New Roman" panose="02020603050405020304" pitchFamily="18" charset="0"/>
              </a:rPr>
              <a:t>)</a:t>
            </a:r>
            <a:endParaRPr lang="en-US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673600" y="2032000"/>
            <a:ext cx="1981200" cy="2743200"/>
            <a:chOff x="1728" y="528"/>
            <a:chExt cx="1248" cy="1728"/>
          </a:xfrm>
        </p:grpSpPr>
        <p:sp>
          <p:nvSpPr>
            <p:cNvPr id="53271" name="Line 18"/>
            <p:cNvSpPr>
              <a:spLocks noChangeShapeType="1"/>
            </p:cNvSpPr>
            <p:nvPr/>
          </p:nvSpPr>
          <p:spPr bwMode="auto">
            <a:xfrm>
              <a:off x="1728" y="528"/>
              <a:ext cx="1248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2" name="Line 19"/>
            <p:cNvSpPr>
              <a:spLocks noChangeShapeType="1"/>
            </p:cNvSpPr>
            <p:nvPr/>
          </p:nvSpPr>
          <p:spPr bwMode="auto">
            <a:xfrm>
              <a:off x="1728" y="816"/>
              <a:ext cx="1248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3" name="Line 20"/>
            <p:cNvSpPr>
              <a:spLocks noChangeShapeType="1"/>
            </p:cNvSpPr>
            <p:nvPr/>
          </p:nvSpPr>
          <p:spPr bwMode="auto">
            <a:xfrm>
              <a:off x="1920" y="1200"/>
              <a:ext cx="1056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4" name="Line 21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5" name="Line 22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6" name="Line 24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100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982395" y="619264"/>
            <a:ext cx="10744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Ví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bội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30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AutoShape 34"/>
          <p:cNvSpPr>
            <a:spLocks noChangeArrowheads="1"/>
          </p:cNvSpPr>
          <p:nvPr/>
        </p:nvSpPr>
        <p:spPr bwMode="auto">
          <a:xfrm>
            <a:off x="6502400" y="1828800"/>
            <a:ext cx="3684588" cy="2451100"/>
          </a:xfrm>
          <a:prstGeom prst="star32">
            <a:avLst>
              <a:gd name="adj" fmla="val 45000"/>
            </a:avLst>
          </a:prstGeom>
          <a:solidFill>
            <a:srgbClr val="99FF33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 autoUpdateAnimBg="0"/>
      <p:bldP spid="14353" grpId="0" build="p" autoUpdateAnimBg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50327" y="962514"/>
            <a:ext cx="1447800" cy="641350"/>
            <a:chOff x="480" y="384"/>
            <a:chExt cx="912" cy="404"/>
          </a:xfrm>
        </p:grpSpPr>
        <p:sp>
          <p:nvSpPr>
            <p:cNvPr id="56323" name="Text Box 2"/>
            <p:cNvSpPr txBox="1">
              <a:spLocks noChangeArrowheads="1"/>
            </p:cNvSpPr>
            <p:nvPr/>
          </p:nvSpPr>
          <p:spPr bwMode="auto">
            <a:xfrm>
              <a:off x="480" y="384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56324" name="Object 4"/>
            <p:cNvGraphicFramePr>
              <a:graphicFrameLocks noChangeAspect="1"/>
            </p:cNvGraphicFramePr>
            <p:nvPr/>
          </p:nvGraphicFramePr>
          <p:xfrm>
            <a:off x="720" y="384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76101" imgH="190252" progId="Equation.DSMT4">
                    <p:embed/>
                  </p:oleObj>
                </mc:Choice>
                <mc:Fallback>
                  <p:oleObj name="Equation" r:id="rId2" imgW="76101" imgH="190252" progId="Equation.DSMT4">
                    <p:embed/>
                    <p:pic>
                      <p:nvPicPr>
                        <p:cNvPr id="563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84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71271" y="1603864"/>
            <a:ext cx="1447800" cy="641350"/>
            <a:chOff x="518" y="772"/>
            <a:chExt cx="912" cy="404"/>
          </a:xfrm>
        </p:grpSpPr>
        <p:graphicFrame>
          <p:nvGraphicFramePr>
            <p:cNvPr id="56326" name="Object 3"/>
            <p:cNvGraphicFramePr>
              <a:graphicFrameLocks noChangeAspect="1"/>
            </p:cNvGraphicFramePr>
            <p:nvPr/>
          </p:nvGraphicFramePr>
          <p:xfrm>
            <a:off x="720" y="81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6101" imgH="190252" progId="Equation.DSMT4">
                    <p:embed/>
                  </p:oleObj>
                </mc:Choice>
                <mc:Fallback>
                  <p:oleObj name="Equation" r:id="rId4" imgW="76101" imgH="190252" progId="Equation.DSMT4">
                    <p:embed/>
                    <p:pic>
                      <p:nvPicPr>
                        <p:cNvPr id="5632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1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27" name="Text Box 5"/>
            <p:cNvSpPr txBox="1">
              <a:spLocks noChangeArrowheads="1"/>
            </p:cNvSpPr>
            <p:nvPr/>
          </p:nvSpPr>
          <p:spPr bwMode="auto">
            <a:xfrm>
              <a:off x="518" y="772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71271" y="2819400"/>
            <a:ext cx="1447800" cy="641350"/>
            <a:chOff x="361" y="614"/>
            <a:chExt cx="912" cy="404"/>
          </a:xfrm>
        </p:grpSpPr>
        <p:graphicFrame>
          <p:nvGraphicFramePr>
            <p:cNvPr id="56329" name="Object 9"/>
            <p:cNvGraphicFramePr>
              <a:graphicFrameLocks noChangeAspect="1"/>
            </p:cNvGraphicFramePr>
            <p:nvPr/>
          </p:nvGraphicFramePr>
          <p:xfrm>
            <a:off x="683" y="63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6101" imgH="190252" progId="Equation.DSMT4">
                    <p:embed/>
                  </p:oleObj>
                </mc:Choice>
                <mc:Fallback>
                  <p:oleObj name="Equation" r:id="rId5" imgW="76101" imgH="190252" progId="Equation.DSMT4">
                    <p:embed/>
                    <p:pic>
                      <p:nvPicPr>
                        <p:cNvPr id="56329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" y="63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361" y="614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984959" y="5492727"/>
            <a:ext cx="1447800" cy="641350"/>
            <a:chOff x="336" y="554"/>
            <a:chExt cx="912" cy="404"/>
          </a:xfrm>
        </p:grpSpPr>
        <p:graphicFrame>
          <p:nvGraphicFramePr>
            <p:cNvPr id="56332" name="Object 12"/>
            <p:cNvGraphicFramePr>
              <a:graphicFrameLocks noChangeAspect="1"/>
            </p:cNvGraphicFramePr>
            <p:nvPr/>
          </p:nvGraphicFramePr>
          <p:xfrm>
            <a:off x="645" y="57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6101" imgH="190252" progId="Equation.DSMT4">
                    <p:embed/>
                  </p:oleObj>
                </mc:Choice>
                <mc:Fallback>
                  <p:oleObj name="Equation" r:id="rId6" imgW="76101" imgH="190252" progId="Equation.DSMT4">
                    <p:embed/>
                    <p:pic>
                      <p:nvPicPr>
                        <p:cNvPr id="5633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" y="57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336" y="554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861169" y="2230301"/>
            <a:ext cx="1524000" cy="673375"/>
            <a:chOff x="278" y="998"/>
            <a:chExt cx="960" cy="404"/>
          </a:xfrm>
        </p:grpSpPr>
        <p:grpSp>
          <p:nvGrpSpPr>
            <p:cNvPr id="56335" name="Group 14"/>
            <p:cNvGrpSpPr>
              <a:grpSpLocks/>
            </p:cNvGrpSpPr>
            <p:nvPr/>
          </p:nvGrpSpPr>
          <p:grpSpPr bwMode="auto">
            <a:xfrm>
              <a:off x="484" y="1010"/>
              <a:ext cx="287" cy="379"/>
              <a:chOff x="772" y="3122"/>
              <a:chExt cx="287" cy="379"/>
            </a:xfrm>
          </p:grpSpPr>
          <p:graphicFrame>
            <p:nvGraphicFramePr>
              <p:cNvPr id="56336" name="Object 15"/>
              <p:cNvGraphicFramePr>
                <a:graphicFrameLocks noChangeAspect="1"/>
              </p:cNvGraphicFramePr>
              <p:nvPr/>
            </p:nvGraphicFramePr>
            <p:xfrm>
              <a:off x="830" y="3122"/>
              <a:ext cx="207" cy="3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76101" imgH="190252" progId="Equation.DSMT4">
                      <p:embed/>
                    </p:oleObj>
                  </mc:Choice>
                  <mc:Fallback>
                    <p:oleObj name="Equation" r:id="rId7" imgW="76101" imgH="190252" progId="Equation.DSMT4">
                      <p:embed/>
                      <p:pic>
                        <p:nvPicPr>
                          <p:cNvPr id="56336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0" y="3122"/>
                            <a:ext cx="207" cy="3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37" name="Line 16"/>
              <p:cNvSpPr>
                <a:spLocks noChangeShapeType="1"/>
              </p:cNvSpPr>
              <p:nvPr/>
            </p:nvSpPr>
            <p:spPr bwMode="auto">
              <a:xfrm flipH="1">
                <a:off x="772" y="315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38" name="Text Box 17"/>
            <p:cNvSpPr txBox="1">
              <a:spLocks noChangeArrowheads="1"/>
            </p:cNvSpPr>
            <p:nvPr/>
          </p:nvSpPr>
          <p:spPr bwMode="auto">
            <a:xfrm>
              <a:off x="278" y="998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8     3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1903052" y="3453693"/>
            <a:ext cx="1524000" cy="658811"/>
            <a:chOff x="330" y="883"/>
            <a:chExt cx="960" cy="415"/>
          </a:xfrm>
        </p:grpSpPr>
        <p:grpSp>
          <p:nvGrpSpPr>
            <p:cNvPr id="56340" name="Group 21"/>
            <p:cNvGrpSpPr>
              <a:grpSpLocks/>
            </p:cNvGrpSpPr>
            <p:nvPr/>
          </p:nvGrpSpPr>
          <p:grpSpPr bwMode="auto">
            <a:xfrm>
              <a:off x="537" y="883"/>
              <a:ext cx="295" cy="408"/>
              <a:chOff x="825" y="2995"/>
              <a:chExt cx="295" cy="408"/>
            </a:xfrm>
          </p:grpSpPr>
          <p:graphicFrame>
            <p:nvGraphicFramePr>
              <p:cNvPr id="56341" name="Object 22"/>
              <p:cNvGraphicFramePr>
                <a:graphicFrameLocks noChangeAspect="1"/>
              </p:cNvGraphicFramePr>
              <p:nvPr/>
            </p:nvGraphicFramePr>
            <p:xfrm>
              <a:off x="897" y="2995"/>
              <a:ext cx="223" cy="4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76101" imgH="190252" progId="Equation.DSMT4">
                      <p:embed/>
                    </p:oleObj>
                  </mc:Choice>
                  <mc:Fallback>
                    <p:oleObj name="Equation" r:id="rId9" imgW="76101" imgH="190252" progId="Equation.DSMT4">
                      <p:embed/>
                      <p:pic>
                        <p:nvPicPr>
                          <p:cNvPr id="56341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7" y="2995"/>
                            <a:ext cx="223" cy="4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42" name="Line 23"/>
              <p:cNvSpPr>
                <a:spLocks noChangeShapeType="1"/>
              </p:cNvSpPr>
              <p:nvPr/>
            </p:nvSpPr>
            <p:spPr bwMode="auto">
              <a:xfrm flipH="1">
                <a:off x="825" y="3064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43" name="Text Box 24"/>
            <p:cNvSpPr txBox="1">
              <a:spLocks noChangeArrowheads="1"/>
            </p:cNvSpPr>
            <p:nvPr/>
          </p:nvSpPr>
          <p:spPr bwMode="auto">
            <a:xfrm>
              <a:off x="330" y="894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8      5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1941514" y="4112420"/>
            <a:ext cx="1524000" cy="701676"/>
            <a:chOff x="287" y="902"/>
            <a:chExt cx="960" cy="442"/>
          </a:xfrm>
        </p:grpSpPr>
        <p:grpSp>
          <p:nvGrpSpPr>
            <p:cNvPr id="56345" name="Group 26"/>
            <p:cNvGrpSpPr>
              <a:grpSpLocks/>
            </p:cNvGrpSpPr>
            <p:nvPr/>
          </p:nvGrpSpPr>
          <p:grpSpPr bwMode="auto">
            <a:xfrm>
              <a:off x="542" y="902"/>
              <a:ext cx="287" cy="422"/>
              <a:chOff x="830" y="3014"/>
              <a:chExt cx="287" cy="422"/>
            </a:xfrm>
          </p:grpSpPr>
          <p:graphicFrame>
            <p:nvGraphicFramePr>
              <p:cNvPr id="56346" name="Object 27"/>
              <p:cNvGraphicFramePr>
                <a:graphicFrameLocks noChangeAspect="1"/>
              </p:cNvGraphicFramePr>
              <p:nvPr/>
            </p:nvGraphicFramePr>
            <p:xfrm>
              <a:off x="872" y="3014"/>
              <a:ext cx="230" cy="4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76101" imgH="190252" progId="Equation.DSMT4">
                      <p:embed/>
                    </p:oleObj>
                  </mc:Choice>
                  <mc:Fallback>
                    <p:oleObj name="Equation" r:id="rId10" imgW="76101" imgH="190252" progId="Equation.DSMT4">
                      <p:embed/>
                      <p:pic>
                        <p:nvPicPr>
                          <p:cNvPr id="56346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2" y="3014"/>
                            <a:ext cx="230" cy="4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47" name="Line 28"/>
              <p:cNvSpPr>
                <a:spLocks noChangeShapeType="1"/>
              </p:cNvSpPr>
              <p:nvPr/>
            </p:nvSpPr>
            <p:spPr bwMode="auto">
              <a:xfrm flipH="1">
                <a:off x="830" y="3073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48" name="Text Box 29"/>
            <p:cNvSpPr txBox="1">
              <a:spLocks noChangeArrowheads="1"/>
            </p:cNvSpPr>
            <p:nvPr/>
          </p:nvSpPr>
          <p:spPr bwMode="auto">
            <a:xfrm>
              <a:off x="287" y="940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8      6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984470" y="4819515"/>
            <a:ext cx="1524000" cy="641351"/>
            <a:chOff x="396" y="940"/>
            <a:chExt cx="960" cy="404"/>
          </a:xfrm>
        </p:grpSpPr>
        <p:grpSp>
          <p:nvGrpSpPr>
            <p:cNvPr id="56350" name="Group 31"/>
            <p:cNvGrpSpPr>
              <a:grpSpLocks/>
            </p:cNvGrpSpPr>
            <p:nvPr/>
          </p:nvGrpSpPr>
          <p:grpSpPr bwMode="auto">
            <a:xfrm>
              <a:off x="602" y="966"/>
              <a:ext cx="287" cy="352"/>
              <a:chOff x="890" y="3078"/>
              <a:chExt cx="287" cy="352"/>
            </a:xfrm>
          </p:grpSpPr>
          <p:graphicFrame>
            <p:nvGraphicFramePr>
              <p:cNvPr id="56351" name="Object 32"/>
              <p:cNvGraphicFramePr>
                <a:graphicFrameLocks noChangeAspect="1"/>
              </p:cNvGraphicFramePr>
              <p:nvPr/>
            </p:nvGraphicFramePr>
            <p:xfrm>
              <a:off x="956" y="3078"/>
              <a:ext cx="192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76101" imgH="190252" progId="Equation.DSMT4">
                      <p:embed/>
                    </p:oleObj>
                  </mc:Choice>
                  <mc:Fallback>
                    <p:oleObj name="Equation" r:id="rId11" imgW="76101" imgH="190252" progId="Equation.DSMT4">
                      <p:embed/>
                      <p:pic>
                        <p:nvPicPr>
                          <p:cNvPr id="56351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56" y="3078"/>
                            <a:ext cx="192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52" name="Line 33"/>
              <p:cNvSpPr>
                <a:spLocks noChangeShapeType="1"/>
              </p:cNvSpPr>
              <p:nvPr/>
            </p:nvSpPr>
            <p:spPr bwMode="auto">
              <a:xfrm flipH="1">
                <a:off x="890" y="3120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53" name="Text Box 34"/>
            <p:cNvSpPr txBox="1">
              <a:spLocks noChangeArrowheads="1"/>
            </p:cNvSpPr>
            <p:nvPr/>
          </p:nvSpPr>
          <p:spPr bwMode="auto">
            <a:xfrm>
              <a:off x="396" y="940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8      7</a:t>
              </a:r>
            </a:p>
          </p:txBody>
        </p:sp>
      </p:grp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6217781" y="912650"/>
            <a:ext cx="4179277" cy="2895600"/>
          </a:xfrm>
          <a:prstGeom prst="star24">
            <a:avLst>
              <a:gd name="adj" fmla="val 37500"/>
            </a:avLst>
          </a:prstGeom>
          <a:solidFill>
            <a:srgbClr val="FF0000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là</a:t>
            </a:r>
            <a:endParaRPr lang="en-US" sz="3600" b="1" dirty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ước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8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170010" y="4495091"/>
            <a:ext cx="2454096" cy="157851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427052" y="1371600"/>
            <a:ext cx="2786179" cy="9287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32759" y="1924539"/>
            <a:ext cx="2780472" cy="3757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82745" y="2360450"/>
            <a:ext cx="2630486" cy="8397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85169" y="2345284"/>
            <a:ext cx="2780472" cy="35130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45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3"/>
          <p:cNvGraphicFramePr>
            <a:graphicFrameLocks noChangeAspect="1"/>
          </p:cNvGraphicFramePr>
          <p:nvPr/>
        </p:nvGraphicFramePr>
        <p:xfrm>
          <a:off x="5943600" y="23622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205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3622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3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3375"/>
            <a:ext cx="114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4" name="Group 44"/>
          <p:cNvGrpSpPr>
            <a:grpSpLocks/>
          </p:cNvGrpSpPr>
          <p:nvPr/>
        </p:nvGrpSpPr>
        <p:grpSpPr bwMode="auto">
          <a:xfrm>
            <a:off x="2474913" y="7013575"/>
            <a:ext cx="2514600" cy="579438"/>
            <a:chOff x="432" y="2371"/>
            <a:chExt cx="1584" cy="365"/>
          </a:xfrm>
        </p:grpSpPr>
        <p:sp>
          <p:nvSpPr>
            <p:cNvPr id="2072" name="Text Box 25"/>
            <p:cNvSpPr txBox="1">
              <a:spLocks noChangeArrowheads="1"/>
            </p:cNvSpPr>
            <p:nvPr/>
          </p:nvSpPr>
          <p:spPr bwMode="auto">
            <a:xfrm>
              <a:off x="432" y="2371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32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73" name="Text Box 26"/>
            <p:cNvSpPr txBox="1">
              <a:spLocks noChangeArrowheads="1"/>
            </p:cNvSpPr>
            <p:nvPr/>
          </p:nvSpPr>
          <p:spPr bwMode="auto">
            <a:xfrm>
              <a:off x="1488" y="2371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32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456716" y="620045"/>
            <a:ext cx="5126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711853" y="2023901"/>
            <a:ext cx="10692093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tắc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: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Ta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tìm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ước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 (a &gt;1)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lần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lượt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chia 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cho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tự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nhiên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1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đến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để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xét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xem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 chia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hết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cho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những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nào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đó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ấy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ước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78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3015" y="742225"/>
            <a:ext cx="105193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số là ước của 15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6184" y="2419057"/>
            <a:ext cx="1181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316" y="4767481"/>
            <a:ext cx="2454096" cy="15785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3015" y="3124587"/>
            <a:ext cx="9532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chia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15,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15 chia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1, 3, 5, 15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1, 3, 5, 15 là ước của 15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62251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01616" y="558166"/>
            <a:ext cx="7549662" cy="8251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b="1" u="sng" dirty="0" err="1">
                <a:solidFill>
                  <a:srgbClr val="FF0000"/>
                </a:solidFill>
              </a:rPr>
              <a:t>Chú</a:t>
            </a:r>
            <a:r>
              <a:rPr lang="en-US" b="1" u="sng" dirty="0">
                <a:solidFill>
                  <a:srgbClr val="FF0000"/>
                </a:solidFill>
              </a:rPr>
              <a:t> 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857" y="4389656"/>
            <a:ext cx="2454096" cy="1578514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01262" y="1871150"/>
            <a:ext cx="8991599" cy="251850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 marL="457200" indent="-457200" algn="l">
              <a:buFontTx/>
              <a:buChar char="-"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Tx/>
              <a:buChar char="-"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Tx/>
              <a:buChar char="-"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59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318" y="2246314"/>
            <a:ext cx="3207265" cy="138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85" y="2939257"/>
            <a:ext cx="3349618" cy="25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2" name="Picture 10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49" y="1245822"/>
            <a:ext cx="3540327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3" name="Picture 11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119" y="2490790"/>
            <a:ext cx="2163762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8756884" y="4221714"/>
            <a:ext cx="2954215" cy="19563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 1, 2, 3,…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05103" y="515815"/>
            <a:ext cx="2605997" cy="242344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chia 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STN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 chia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</a:t>
            </a: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2369" y="2603134"/>
            <a:ext cx="3141785" cy="19571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 txBox="1"/>
          <p:nvPr/>
        </p:nvSpPr>
        <p:spPr>
          <a:xfrm>
            <a:off x="3089323" y="622531"/>
            <a:ext cx="495270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FFFF00"/>
              </a:buClr>
              <a:buSzPts val="3600"/>
              <a:buFont typeface="Times New Roman"/>
              <a:buNone/>
            </a:pPr>
            <a:r>
              <a:rPr lang="en-US" sz="3600" b="1" kern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NHÓM</a:t>
            </a:r>
            <a:endParaRPr sz="3600" b="1" kern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9"/>
          <p:cNvSpPr/>
          <p:nvPr/>
        </p:nvSpPr>
        <p:spPr>
          <a:xfrm>
            <a:off x="1470855" y="1248186"/>
            <a:ext cx="8554721" cy="4682650"/>
          </a:xfrm>
          <a:prstGeom prst="roundRect">
            <a:avLst>
              <a:gd name="adj" fmla="val 16667"/>
            </a:avLst>
          </a:prstGeom>
          <a:solidFill>
            <a:srgbClr val="548135"/>
          </a:solidFill>
          <a:ln w="5715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42950" indent="-742950">
              <a:buClr>
                <a:srgbClr val="FFFFFF"/>
              </a:buClr>
              <a:buSzPts val="4000"/>
              <a:buFont typeface="Calibri"/>
              <a:buAutoNum type="arabicPeriod"/>
            </a:pP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Mỗi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cử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trưởng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742950" indent="-742950">
              <a:buClr>
                <a:srgbClr val="FFFFFF"/>
              </a:buClr>
              <a:buSzPts val="4000"/>
              <a:buFont typeface="Calibri"/>
              <a:buAutoNum type="arabicPeriod"/>
            </a:pP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Các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thảo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luận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và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trình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bày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vào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bảng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nhiệm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vụ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dưới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đây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742950" indent="-742950">
              <a:buClr>
                <a:srgbClr val="FFFFFF"/>
              </a:buClr>
              <a:buSzPts val="4000"/>
              <a:buFont typeface="Calibri"/>
              <a:buAutoNum type="arabicPeriod"/>
            </a:pP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khi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hoạt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động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xong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các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ngồi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tại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chỗ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giáo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viên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sẽ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chọn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và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mời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bạn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bất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kỳ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trong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lên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trình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bày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để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lấy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điểm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cả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Chúc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các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hoàn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thành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tốt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nhiệm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vụ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kern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876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939" y="2296587"/>
            <a:ext cx="9739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5939" y="1222622"/>
            <a:ext cx="8512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96" y="3529370"/>
            <a:ext cx="9738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487" y="4424826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8509" y="927102"/>
            <a:ext cx="2086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20: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EFE643-C1DE-4C95-99D5-399EFDE739BF}"/>
              </a:ext>
            </a:extLst>
          </p:cNvPr>
          <p:cNvSpPr txBox="1"/>
          <p:nvPr/>
        </p:nvSpPr>
        <p:spPr>
          <a:xfrm>
            <a:off x="1068509" y="1693506"/>
            <a:ext cx="11711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HỆ CHIA HẾT. TÍNH CHẤT CHIA HẾT</a:t>
            </a:r>
          </a:p>
        </p:txBody>
      </p:sp>
    </p:spTree>
    <p:extLst>
      <p:ext uri="{BB962C8B-B14F-4D97-AF65-F5344CB8AC3E}">
        <p14:creationId xmlns:p14="http://schemas.microsoft.com/office/powerpoint/2010/main" val="2780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819" y="1716642"/>
            <a:ext cx="672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 2; 4; 5; 10; 20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819" y="2991689"/>
            <a:ext cx="88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0; 4; 8; 12; 16; 20; 24; 28; 32; 36; 40; 44; 48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1050" y="5047818"/>
            <a:ext cx="677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6; 4; 2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70862" y="2333170"/>
            <a:ext cx="9739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3892" y="899456"/>
            <a:ext cx="8512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7742" y="3708990"/>
            <a:ext cx="9738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</a:p>
        </p:txBody>
      </p:sp>
    </p:spTree>
    <p:extLst>
      <p:ext uri="{BB962C8B-B14F-4D97-AF65-F5344CB8AC3E}">
        <p14:creationId xmlns:p14="http://schemas.microsoft.com/office/powerpoint/2010/main" val="35675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1838325" y="1738316"/>
            <a:ext cx="8324850" cy="139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br>
              <a:rPr lang="en-US" altLang="en-US" sz="2800">
                <a:solidFill>
                  <a:srgbClr val="000000"/>
                </a:solidFill>
              </a:rPr>
            </a:b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3016" y="3517837"/>
            <a:ext cx="9198705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indent="450215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3.Tìm hiểu trước phần 2: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 hết.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3111500" y="273053"/>
            <a:ext cx="6534150" cy="752475"/>
            <a:chOff x="900" y="2892"/>
            <a:chExt cx="4092" cy="607"/>
          </a:xfrm>
        </p:grpSpPr>
        <p:pic>
          <p:nvPicPr>
            <p:cNvPr id="24597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2892"/>
              <a:ext cx="4092" cy="607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8" name="Text Box 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37" y="3024"/>
              <a:ext cx="3911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Hướng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dẫn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73015" y="1738193"/>
            <a:ext cx="8207499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indent="450215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Ôn tập lại kiến thức về quan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hệ chia hết</a:t>
            </a: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973016" y="2548903"/>
            <a:ext cx="8956430" cy="61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indent="450215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Làm các bài tập 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1; 2; 3 (sgk)</a:t>
            </a: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588" name="Picture 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152" y="1674750"/>
            <a:ext cx="12858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124450"/>
            <a:ext cx="22098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2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0"/>
            <a:ext cx="1676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41" y="6108700"/>
            <a:ext cx="52022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2" name="Group 26"/>
          <p:cNvGrpSpPr>
            <a:grpSpLocks/>
          </p:cNvGrpSpPr>
          <p:nvPr/>
        </p:nvGrpSpPr>
        <p:grpSpPr bwMode="auto">
          <a:xfrm>
            <a:off x="168812" y="85726"/>
            <a:ext cx="11788726" cy="6634163"/>
            <a:chOff x="54" y="54"/>
            <a:chExt cx="5630" cy="4179"/>
          </a:xfrm>
        </p:grpSpPr>
        <p:sp>
          <p:nvSpPr>
            <p:cNvPr id="24593" name="Line 27"/>
            <p:cNvSpPr>
              <a:spLocks noChangeShapeType="1"/>
            </p:cNvSpPr>
            <p:nvPr/>
          </p:nvSpPr>
          <p:spPr bwMode="auto">
            <a:xfrm>
              <a:off x="103" y="4233"/>
              <a:ext cx="5513" cy="0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  <p:sp>
          <p:nvSpPr>
            <p:cNvPr id="24594" name="Line 28"/>
            <p:cNvSpPr>
              <a:spLocks noChangeShapeType="1"/>
            </p:cNvSpPr>
            <p:nvPr/>
          </p:nvSpPr>
          <p:spPr bwMode="auto">
            <a:xfrm>
              <a:off x="54" y="128"/>
              <a:ext cx="0" cy="4014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  <p:sp>
          <p:nvSpPr>
            <p:cNvPr id="24595" name="Line 29"/>
            <p:cNvSpPr>
              <a:spLocks noChangeShapeType="1"/>
            </p:cNvSpPr>
            <p:nvPr/>
          </p:nvSpPr>
          <p:spPr bwMode="auto">
            <a:xfrm>
              <a:off x="5684" y="137"/>
              <a:ext cx="0" cy="4014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  <p:sp>
          <p:nvSpPr>
            <p:cNvPr id="24596" name="Line 30"/>
            <p:cNvSpPr>
              <a:spLocks noChangeShapeType="1"/>
            </p:cNvSpPr>
            <p:nvPr/>
          </p:nvSpPr>
          <p:spPr bwMode="auto">
            <a:xfrm>
              <a:off x="112" y="54"/>
              <a:ext cx="5513" cy="0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01448" y="4061410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4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82" grpId="0"/>
      <p:bldP spid="286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29415" y="656409"/>
            <a:ext cx="7170824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75" y="1355123"/>
            <a:ext cx="1637421" cy="1945312"/>
          </a:xfrm>
          <a:prstGeom prst="rect">
            <a:avLst/>
          </a:prstGeom>
        </p:spPr>
      </p:pic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2301413" y="1506838"/>
            <a:ext cx="7311510" cy="142862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6471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521" y="1467081"/>
            <a:ext cx="1681051" cy="1721396"/>
          </a:xfrm>
          <a:prstGeom prst="rect">
            <a:avLst/>
          </a:prstGeom>
        </p:spPr>
      </p:pic>
      <p:sp>
        <p:nvSpPr>
          <p:cNvPr id="10" name="AutoShape 11"/>
          <p:cNvSpPr>
            <a:spLocks noChangeArrowheads="1"/>
          </p:cNvSpPr>
          <p:nvPr/>
        </p:nvSpPr>
        <p:spPr bwMode="gray">
          <a:xfrm>
            <a:off x="1433486" y="3931536"/>
            <a:ext cx="7803823" cy="1911164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9216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73158" y="1764988"/>
            <a:ext cx="7170824" cy="7554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749985" y="4139363"/>
            <a:ext cx="7170824" cy="7554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09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66800" y="4835262"/>
            <a:ext cx="7170824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59" y="1235898"/>
            <a:ext cx="926672" cy="1316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7912" y="1540779"/>
            <a:ext cx="6858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04984" y="714093"/>
            <a:ext cx="7170824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62983" y="4778112"/>
          <a:ext cx="228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01" imgH="190252" progId="Equation.DSMT4">
                  <p:embed/>
                </p:oleObj>
              </mc:Choice>
              <mc:Fallback>
                <p:oleObj name="Equation" r:id="rId3" imgW="76101" imgH="190252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983" y="4778112"/>
                        <a:ext cx="228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28450" y="4835262"/>
          <a:ext cx="2571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228600" progId="Equation.DSMT4">
                  <p:embed/>
                </p:oleObj>
              </mc:Choice>
              <mc:Fallback>
                <p:oleObj name="Equation" r:id="rId5" imgW="126720" imgH="228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450" y="4835262"/>
                        <a:ext cx="2571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2436088"/>
            <a:ext cx="10187354" cy="24006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(b ≠ 0).</a:t>
            </a:r>
          </a:p>
          <a:p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= kb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b.</a:t>
            </a:r>
          </a:p>
          <a:p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ta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 b.</a:t>
            </a:r>
            <a:endParaRPr lang="vi-VN" sz="3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a chia hết cho b, ta nói a là bội của b và b là ước của a.</a:t>
            </a:r>
            <a:endParaRPr lang="en-US" sz="3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97119" y="3405584"/>
          <a:ext cx="240323" cy="49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01" imgH="190252" progId="Equation.DSMT4">
                  <p:embed/>
                </p:oleObj>
              </mc:Choice>
              <mc:Fallback>
                <p:oleObj name="Equation" r:id="rId7" imgW="76101" imgH="190252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119" y="3405584"/>
                        <a:ext cx="240323" cy="4966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633067" y="3791928"/>
          <a:ext cx="2571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890" imgH="228402" progId="Equation.DSMT4">
                  <p:embed/>
                </p:oleObj>
              </mc:Choice>
              <mc:Fallback>
                <p:oleObj name="Equation" r:id="rId8" imgW="126890" imgH="228402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067" y="3791928"/>
                        <a:ext cx="2571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28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99" y="1404457"/>
            <a:ext cx="926672" cy="1316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7061" y="1720980"/>
            <a:ext cx="8827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nào chia hết cho 8, số nào không chia hết cho 8 trong các số sau: 32; 26; 48; 0</a:t>
            </a:r>
            <a:endParaRPr lang="en-US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487" y="4448272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3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11"/>
          <p:cNvSpPr>
            <a:spLocks noChangeArrowheads="1"/>
          </p:cNvSpPr>
          <p:nvPr/>
        </p:nvSpPr>
        <p:spPr bwMode="gray">
          <a:xfrm>
            <a:off x="480644" y="924676"/>
            <a:ext cx="11101756" cy="2619599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9216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5109" y="1043354"/>
            <a:ext cx="10609384" cy="147710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ngày và tháng sinh của em dưới dạng ngày a và tháng b. 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ra 1 ước của a và 2 bội của b.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gray">
          <a:xfrm>
            <a:off x="480644" y="3739662"/>
            <a:ext cx="11101756" cy="207498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9216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15109" y="3629884"/>
            <a:ext cx="10609381" cy="205580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23 tháng 5. 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ước của 23 là 23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bội của 5 là 0 và 5.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629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6950-C691-422E-AA49-3B4401542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3200" dirty="0"/>
              <a:t>Ví dụ 2: </a:t>
            </a:r>
            <a:br>
              <a:rPr lang="vi-VN" sz="3200" dirty="0"/>
            </a:br>
            <a:r>
              <a:rPr lang="vi-VN" sz="3200" dirty="0"/>
              <a:t>a) Chỉ ra 2 số là bội của 7</a:t>
            </a:r>
            <a:br>
              <a:rPr lang="vi-VN" sz="3200" dirty="0"/>
            </a:br>
            <a:r>
              <a:rPr lang="vi-VN" sz="3200" dirty="0"/>
              <a:t>b) Chỉ ra 2 số là ước của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8656D-DCFA-43F2-9249-EA7B18462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vi-VN" sz="3200" dirty="0"/>
              <a:t>Chẳng hạn, 0 và 7 là hai bội của 7</a:t>
            </a:r>
          </a:p>
          <a:p>
            <a:pPr marL="514350" indent="-514350">
              <a:buAutoNum type="alphaLcParenR"/>
            </a:pPr>
            <a:r>
              <a:rPr lang="vi-VN" sz="3200" dirty="0"/>
              <a:t>Chẳng hạn, 1 và 12 là hai ước của 12</a:t>
            </a:r>
          </a:p>
        </p:txBody>
      </p:sp>
    </p:spTree>
    <p:extLst>
      <p:ext uri="{BB962C8B-B14F-4D97-AF65-F5344CB8AC3E}">
        <p14:creationId xmlns:p14="http://schemas.microsoft.com/office/powerpoint/2010/main" val="294379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91" y="241300"/>
            <a:ext cx="9334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892" y="1758463"/>
            <a:ext cx="8862646" cy="410307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907323" y="651717"/>
            <a:ext cx="6593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66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80" y="857187"/>
            <a:ext cx="1355481" cy="1435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02370" y="1891388"/>
            <a:ext cx="61897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15   5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15.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482735" y="2520217"/>
          <a:ext cx="228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101" imgH="190252" progId="Equation.DSMT4">
                  <p:embed/>
                </p:oleObj>
              </mc:Choice>
              <mc:Fallback>
                <p:oleObj name="Equation" r:id="rId3" imgW="76101" imgH="190252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735" y="2520217"/>
                        <a:ext cx="228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1" y="2609084"/>
            <a:ext cx="3481754" cy="21804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5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1036</Words>
  <Application>Microsoft Office PowerPoint</Application>
  <PresentationFormat>Widescreen</PresentationFormat>
  <Paragraphs>99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.VnTime</vt:lpstr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 2:  a) Chỉ ra 2 số là bội của 7 b) Chỉ ra 2 số là ước của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Thanh Tran Kim</cp:lastModifiedBy>
  <cp:revision>2</cp:revision>
  <dcterms:created xsi:type="dcterms:W3CDTF">2023-10-10T02:29:07Z</dcterms:created>
  <dcterms:modified xsi:type="dcterms:W3CDTF">2023-10-11T02:05:06Z</dcterms:modified>
</cp:coreProperties>
</file>