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6" r:id="rId2"/>
    <p:sldId id="280" r:id="rId3"/>
    <p:sldId id="281" r:id="rId4"/>
    <p:sldId id="283" r:id="rId5"/>
    <p:sldId id="317" r:id="rId6"/>
    <p:sldId id="332" r:id="rId7"/>
    <p:sldId id="333" r:id="rId8"/>
    <p:sldId id="330" r:id="rId9"/>
    <p:sldId id="258" r:id="rId10"/>
    <p:sldId id="314" r:id="rId11"/>
    <p:sldId id="335" r:id="rId12"/>
    <p:sldId id="334" r:id="rId13"/>
    <p:sldId id="336" r:id="rId14"/>
    <p:sldId id="337" r:id="rId15"/>
    <p:sldId id="339" r:id="rId16"/>
    <p:sldId id="341" r:id="rId17"/>
    <p:sldId id="340" r:id="rId18"/>
    <p:sldId id="342" r:id="rId19"/>
    <p:sldId id="343" r:id="rId20"/>
    <p:sldId id="344" r:id="rId21"/>
    <p:sldId id="345" r:id="rId22"/>
    <p:sldId id="327" r:id="rId23"/>
    <p:sldId id="269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2E708-A94A-4E96-B185-734AFF3E8D8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DEC59-9312-45F1-9265-EE6DB6C8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4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554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3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204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110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23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</a:t>
            </a:r>
            <a:r>
              <a:rPr lang="en-US" baseline="0"/>
              <a:t> dộng nhóm 4 và hoạt động nhóm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57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62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8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82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24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73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6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71A3-23FB-76D1-86BF-DA29B657E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ECBD7-1C3A-9438-882B-5B3CEBB21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2AC30-93BE-C869-F8CA-70405CA5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D1243-3220-DC80-56F8-A82C1A09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2D56D-82B8-74A0-C73A-CB8ACE5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5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AA44-BF9C-63BC-6CB5-172D4A80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15C32-D7EB-7D78-6628-ACC1ECF3A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0852B-A87C-8DE8-D7C6-8E5E375C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82130-5836-0483-BFEF-06E2FA12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5FB7-9E60-823F-8669-5F4B55E6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4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35199-235E-1B92-6888-E5CDCC707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13917-8800-2C8E-7726-67CBB3E02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9F783-9980-1875-DA73-DD1A2425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13C93-2BB5-28E2-7D91-9A8DE1E4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D5CF1-9A83-0D3A-ADA4-6F6B91EB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3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09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156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021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108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CAA6-28E8-800F-C5A2-7FF1737F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73EE-409B-FE91-1787-0D02EEB3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A89D4-59D7-297C-C2B7-D4E0CEAA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F8D5A-5D29-CBA8-530E-1C7A4EF9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5CAD-01C3-F978-5F3A-A68B55DD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A52A-58D5-6731-8136-9CF9F8F2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8DC73-2675-EA0D-98C2-D95955252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F5E68-5578-C24E-6816-CBD3A0EC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826AB-9115-1FA9-6F2A-D4C9796A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D62C6-16A0-8512-2754-B658F1AB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2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1CB89-CF92-E347-7D41-3D778202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97A5C-3D30-FF7B-0770-88F7A3914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9B88C-3AEE-08C0-C300-E2A69B47F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0FA76-5660-785B-D1E7-58421ED5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B4208-91BA-CC4F-AD50-D485416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FFF7A-8829-6CB8-D05B-5E65D4E9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1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4491-B705-08CB-9FBD-A4EB7D27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B0855-6C80-D86A-5974-C877BE8E8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BB50D-42BF-9CD9-2562-4B3892D02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9ED48-574E-CD20-8344-EA7674F4E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13DE1-27E2-924C-53A4-4B0E1BDD9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C95280-4573-0E4D-627D-4E74F4CE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8A2F9-804C-1CCE-F0CF-B06B07B2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0BA54-03BB-0C4C-82BF-5189E59F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175A-E3A9-090B-7075-7DD29B16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B1087-2ADE-A2E5-0B3D-3A9F0441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56A29-06D8-7B5B-5A54-490BDE1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C030C-A883-D32C-8E19-285B6CB5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2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5B1B7-6F5A-2C12-45AC-F50BB0D2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D5622-F067-C220-BB25-52D68487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70F65-58BB-C4FC-2DAA-D2E36A00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2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268A-0E82-E9EF-9E6B-0B6982A3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9D9A2-729A-56BF-0425-30652A052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40997-00D3-1467-0D3C-4629E36C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EFECE-9C47-D5B7-95EE-A4B51AA8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AB32F-16E2-120C-74AF-2C8FCB3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14FB7-D074-AFC0-23BA-43685A52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954E-C5DB-A376-AD42-B8322DE9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C7C17-EE13-9834-2525-838E28F6D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0345C-FEF1-AA06-A303-4217475C8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4993E-56F8-645B-5CE5-E9F15B35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CE58A-DC1A-021E-00B5-397D1ABF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B5BAB-2992-5B8B-7A64-EB58E318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5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3DA8D-2E94-90B1-14D7-673B5DDB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9C842-6BA1-1F89-A6E9-5370863CF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182FF-5B50-6950-32C6-7518371AB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2D5A-B427-432F-B5D8-4D884504960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CB36B-1A67-BFCE-E3BB-08DA673DF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733D-7C07-85AB-DE0E-BA7421022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D1A7-AD10-40B3-BCDF-EA46BB77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32.emf"/><Relationship Id="rId10" Type="http://schemas.openxmlformats.org/officeDocument/2006/relationships/image" Target="../media/image45.png"/><Relationship Id="rId4" Type="http://schemas.openxmlformats.org/officeDocument/2006/relationships/image" Target="../media/image31.emf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32.emf"/><Relationship Id="rId10" Type="http://schemas.openxmlformats.org/officeDocument/2006/relationships/image" Target="../media/image47.png"/><Relationship Id="rId4" Type="http://schemas.openxmlformats.org/officeDocument/2006/relationships/image" Target="../media/image31.emf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F3AF-05CB-C493-9307-0665A50A1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5B3329-EC31-AC45-A3D6-62C516500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8175CA-A852-492F-0E7E-BDEAD447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95" y="24848"/>
            <a:ext cx="12236495" cy="68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3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FC9E7E7-7321-45B0-9970-C3B3D62CFD82}"/>
              </a:ext>
            </a:extLst>
          </p:cNvPr>
          <p:cNvSpPr/>
          <p:nvPr/>
        </p:nvSpPr>
        <p:spPr>
          <a:xfrm>
            <a:off x="1927196" y="1041990"/>
            <a:ext cx="8595899" cy="411462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TÌM BỘI CHUNG NHỎ NHẤT QUA PHÂN TÍCH THỪA SỐ NGUYÊN TỐ</a:t>
            </a:r>
          </a:p>
        </p:txBody>
      </p:sp>
    </p:spTree>
    <p:extLst>
      <p:ext uri="{BB962C8B-B14F-4D97-AF65-F5344CB8AC3E}">
        <p14:creationId xmlns:p14="http://schemas.microsoft.com/office/powerpoint/2010/main" val="317896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20254" y="2012181"/>
            <a:ext cx="5472151" cy="30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spcAft>
                <a:spcPts val="2133"/>
              </a:spcAft>
              <a:buNone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733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20;p33">
            <a:extLst>
              <a:ext uri="{FF2B5EF4-FFF2-40B4-BE49-F238E27FC236}">
                <a16:creationId xmlns:a16="http://schemas.microsoft.com/office/drawing/2014/main" id="{87C8A8E8-FE2B-403B-889E-5A996A69BE54}"/>
              </a:ext>
            </a:extLst>
          </p:cNvPr>
          <p:cNvSpPr txBox="1">
            <a:spLocks/>
          </p:cNvSpPr>
          <p:nvPr/>
        </p:nvSpPr>
        <p:spPr>
          <a:xfrm>
            <a:off x="6199597" y="2012182"/>
            <a:ext cx="5123723" cy="379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"/>
              <a:buChar char="●"/>
              <a:defRPr sz="16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"/>
              <a:buChar char="○"/>
              <a:defRPr sz="16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"/>
              <a:buChar char="■"/>
              <a:defRPr sz="16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"/>
              <a:buChar char="●"/>
              <a:defRPr sz="16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"/>
              <a:buChar char="○"/>
              <a:defRPr sz="16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"/>
              <a:buChar char="■"/>
              <a:defRPr sz="16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"/>
              <a:buChar char="●"/>
              <a:defRPr sz="16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"/>
              <a:buChar char="○"/>
              <a:defRPr sz="16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"/>
              <a:buChar char="■"/>
              <a:defRPr sz="1600" b="0" i="0" u="none" strike="noStrike" cap="non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733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8A5B7F-BEA4-4EEC-90F8-2829B6B60F9E}"/>
              </a:ext>
            </a:extLst>
          </p:cNvPr>
          <p:cNvSpPr/>
          <p:nvPr/>
        </p:nvSpPr>
        <p:spPr>
          <a:xfrm>
            <a:off x="756225" y="557284"/>
            <a:ext cx="10567095" cy="1230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BỘI CHUNG NHỎ NHẤT BẰNG CÁCH PHÂN TÍCH CÁC SỐ RA THỪA SỐ NGUYÊN TỐ</a:t>
            </a:r>
          </a:p>
        </p:txBody>
      </p:sp>
    </p:spTree>
    <p:extLst>
      <p:ext uri="{BB962C8B-B14F-4D97-AF65-F5344CB8AC3E}">
        <p14:creationId xmlns:p14="http://schemas.microsoft.com/office/powerpoint/2010/main" val="72375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7FF8D8-26A1-45C1-B301-9E1E8D40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362324" y="365125"/>
            <a:ext cx="2389693" cy="2389693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FCC0EE9-7695-4847-AEF1-43039A5A737C}"/>
              </a:ext>
            </a:extLst>
          </p:cNvPr>
          <p:cNvSpPr/>
          <p:nvPr/>
        </p:nvSpPr>
        <p:spPr>
          <a:xfrm>
            <a:off x="956328" y="954154"/>
            <a:ext cx="2180492" cy="80185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0C830C-171C-4EF0-B9B1-880CE3777036}"/>
              </a:ext>
            </a:extLst>
          </p:cNvPr>
          <p:cNvSpPr/>
          <p:nvPr/>
        </p:nvSpPr>
        <p:spPr>
          <a:xfrm>
            <a:off x="3742006" y="970671"/>
            <a:ext cx="3924886" cy="7853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BCNN(40;48)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C9FFABE-A124-42DC-9B4B-409CE1533944}"/>
                  </a:ext>
                </a:extLst>
              </p:cNvPr>
              <p:cNvSpPr/>
              <p:nvPr/>
            </p:nvSpPr>
            <p:spPr>
              <a:xfrm>
                <a:off x="872197" y="2278966"/>
                <a:ext cx="9242474" cy="38545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40=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.5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48=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riêng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3; 5</a:t>
                </a: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BCNN(40; 48)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3.5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=240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C9FFABE-A124-42DC-9B4B-409CE153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97" y="2278966"/>
                <a:ext cx="9242474" cy="3854548"/>
              </a:xfrm>
              <a:prstGeom prst="roundRect">
                <a:avLst/>
              </a:prstGeom>
              <a:blipFill>
                <a:blip r:embed="rId3"/>
                <a:stretch>
                  <a:fillRect b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4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7FF8D8-26A1-45C1-B301-9E1E8D40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362324" y="365125"/>
            <a:ext cx="2389693" cy="2389693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FCC0EE9-7695-4847-AEF1-43039A5A737C}"/>
              </a:ext>
            </a:extLst>
          </p:cNvPr>
          <p:cNvSpPr/>
          <p:nvPr/>
        </p:nvSpPr>
        <p:spPr>
          <a:xfrm>
            <a:off x="956328" y="724486"/>
            <a:ext cx="2180492" cy="80185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0C830C-171C-4EF0-B9B1-880CE3777036}"/>
              </a:ext>
            </a:extLst>
          </p:cNvPr>
          <p:cNvSpPr/>
          <p:nvPr/>
        </p:nvSpPr>
        <p:spPr>
          <a:xfrm>
            <a:off x="3742005" y="970671"/>
            <a:ext cx="4248443" cy="7853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BCNN(32; 24;48)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C9FFABE-A124-42DC-9B4B-409CE1533944}"/>
                  </a:ext>
                </a:extLst>
              </p:cNvPr>
              <p:cNvSpPr/>
              <p:nvPr/>
            </p:nvSpPr>
            <p:spPr>
              <a:xfrm>
                <a:off x="1318095" y="1993642"/>
                <a:ext cx="9096262" cy="421908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32=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     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24=2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.3;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48=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riêng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32; 24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3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BCNN(32; 24; 48)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3=96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C9FFABE-A124-42DC-9B4B-409CE153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95" y="1993642"/>
                <a:ext cx="9096262" cy="42190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8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7FF8D8-26A1-45C1-B301-9E1E8D40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362324" y="365125"/>
            <a:ext cx="2389693" cy="23896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0C830C-171C-4EF0-B9B1-880CE3777036}"/>
              </a:ext>
            </a:extLst>
          </p:cNvPr>
          <p:cNvSpPr/>
          <p:nvPr/>
        </p:nvSpPr>
        <p:spPr>
          <a:xfrm>
            <a:off x="4657717" y="763175"/>
            <a:ext cx="4248443" cy="7853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BCNN(12; 18; 27)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C9FFABE-A124-42DC-9B4B-409CE1533944}"/>
                  </a:ext>
                </a:extLst>
              </p:cNvPr>
              <p:cNvSpPr/>
              <p:nvPr/>
            </p:nvSpPr>
            <p:spPr>
              <a:xfrm>
                <a:off x="868390" y="1993642"/>
                <a:ext cx="9096262" cy="4219082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12=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     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18=2. 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riêng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12; 18; 27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3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BCNN(12; 18; 27)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=108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C9FFABE-A124-42DC-9B4B-409CE153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90" y="1993642"/>
                <a:ext cx="9096262" cy="42190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5572FCCB-E062-4852-9AC6-2E577E6E5E5E}"/>
              </a:ext>
            </a:extLst>
          </p:cNvPr>
          <p:cNvSpPr/>
          <p:nvPr/>
        </p:nvSpPr>
        <p:spPr>
          <a:xfrm>
            <a:off x="629586" y="644577"/>
            <a:ext cx="3912434" cy="111143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</p:spTree>
    <p:extLst>
      <p:ext uri="{BB962C8B-B14F-4D97-AF65-F5344CB8AC3E}">
        <p14:creationId xmlns:p14="http://schemas.microsoft.com/office/powerpoint/2010/main" val="253960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0F5A65DB-C475-415A-9381-72E0CF15F657}"/>
                  </a:ext>
                </a:extLst>
              </p:cNvPr>
              <p:cNvSpPr/>
              <p:nvPr/>
            </p:nvSpPr>
            <p:spPr>
              <a:xfrm>
                <a:off x="1312599" y="1371687"/>
                <a:ext cx="9090574" cy="4114625"/>
              </a:xfrm>
              <a:prstGeom prst="cloud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algn="ctr"/>
                <a:r>
                  <a:rPr lang="en-US" sz="36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6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BCNN(48;16)=48</a:t>
                </a:r>
              </a:p>
            </p:txBody>
          </p:sp>
        </mc:Choice>
        <mc:Fallback xmlns=""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0F5A65DB-C475-415A-9381-72E0CF15F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99" y="1371687"/>
                <a:ext cx="9090574" cy="4114625"/>
              </a:xfrm>
              <a:prstGeom prst="cloud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5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Google Shape;220;p3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0254" y="2012181"/>
                <a:ext cx="5472151" cy="4065062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 algn="just">
                  <a:buNone/>
                </a:pP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sz="3733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0" name="Google Shape;220;p3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0254" y="2012181"/>
                <a:ext cx="5472151" cy="4065062"/>
              </a:xfrm>
              <a:prstGeom prst="rect">
                <a:avLst/>
              </a:prstGeom>
              <a:blipFill>
                <a:blip r:embed="rId3"/>
                <a:stretch>
                  <a:fillRect l="-2227" t="-150" r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20;p33">
                <a:extLst>
                  <a:ext uri="{FF2B5EF4-FFF2-40B4-BE49-F238E27FC236}">
                    <a16:creationId xmlns:a16="http://schemas.microsoft.com/office/drawing/2014/main" id="{87C8A8E8-FE2B-403B-889E-5A996A69BE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5655" y="1664008"/>
                <a:ext cx="5123723" cy="4525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Roboto Mono"/>
                  <a:buChar char="●"/>
                  <a:defRPr sz="1600" b="0" i="0" u="none" strike="noStrike" cap="none">
                    <a:solidFill>
                      <a:schemeClr val="dk2"/>
                    </a:solidFill>
                    <a:latin typeface="Roboto Mono"/>
                    <a:ea typeface="Roboto Mono"/>
                    <a:cs typeface="Roboto Mono"/>
                    <a:sym typeface="Roboto Mono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Roboto Mono"/>
                  <a:buChar char="○"/>
                  <a:defRPr sz="1600" b="0" i="0" u="none" strike="noStrike" cap="none">
                    <a:solidFill>
                      <a:schemeClr val="dk2"/>
                    </a:solidFill>
                    <a:latin typeface="Roboto Mono"/>
                    <a:ea typeface="Roboto Mono"/>
                    <a:cs typeface="Roboto Mono"/>
                    <a:sym typeface="Roboto Mono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Roboto Mono"/>
                  <a:buChar char="■"/>
                  <a:defRPr sz="1600" b="0" i="0" u="none" strike="noStrike" cap="none">
                    <a:solidFill>
                      <a:schemeClr val="dk2"/>
                    </a:solidFill>
                    <a:latin typeface="Roboto Mono"/>
                    <a:ea typeface="Roboto Mono"/>
                    <a:cs typeface="Roboto Mono"/>
                    <a:sym typeface="Roboto Mono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Roboto Mono"/>
                  <a:buChar char="●"/>
                  <a:defRPr sz="1600" b="0" i="0" u="none" strike="noStrike" cap="none">
                    <a:solidFill>
                      <a:schemeClr val="dk2"/>
                    </a:solidFill>
                    <a:latin typeface="Roboto Mono"/>
                    <a:ea typeface="Roboto Mono"/>
                    <a:cs typeface="Roboto Mono"/>
                    <a:sym typeface="Roboto Mono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Roboto Mono"/>
                  <a:buChar char="○"/>
                  <a:defRPr sz="1600" b="0" i="0" u="none" strike="noStrike" cap="none">
                    <a:solidFill>
                      <a:schemeClr val="dk2"/>
                    </a:solidFill>
                    <a:latin typeface="Roboto Mono"/>
                    <a:ea typeface="Roboto Mono"/>
                    <a:cs typeface="Roboto Mono"/>
                    <a:sym typeface="Roboto Mono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Roboto Mono"/>
                  <a:buChar char="■"/>
                  <a:defRPr sz="1600" b="0" i="0" u="none" strike="noStrike" cap="none">
                    <a:solidFill>
                      <a:schemeClr val="dk2"/>
                    </a:solidFill>
                    <a:latin typeface="Roboto Mono"/>
                    <a:ea typeface="Roboto Mono"/>
                    <a:cs typeface="Roboto Mono"/>
                    <a:sym typeface="Roboto Mono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Roboto Mono"/>
                  <a:buChar char="●"/>
                  <a:defRPr sz="1600" b="0" i="0" u="none" strike="noStrike" cap="none">
                    <a:solidFill>
                      <a:schemeClr val="dk2"/>
                    </a:solidFill>
                    <a:latin typeface="Roboto Mono"/>
                    <a:ea typeface="Roboto Mono"/>
                    <a:cs typeface="Roboto Mono"/>
                    <a:sym typeface="Roboto Mono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Roboto Mono"/>
                  <a:buChar char="○"/>
                  <a:defRPr sz="1600" b="0" i="0" u="none" strike="noStrike" cap="none">
                    <a:solidFill>
                      <a:schemeClr val="dk2"/>
                    </a:solidFill>
                    <a:latin typeface="Roboto Mono"/>
                    <a:ea typeface="Roboto Mono"/>
                    <a:cs typeface="Roboto Mono"/>
                    <a:sym typeface="Roboto Mono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2"/>
                  </a:buClr>
                  <a:buSzPts val="1600"/>
                  <a:buFont typeface="Roboto Mono"/>
                  <a:buChar char="■"/>
                  <a:defRPr sz="1600" b="0" i="0" u="none" strike="noStrike" cap="none">
                    <a:solidFill>
                      <a:schemeClr val="dk2"/>
                    </a:solidFill>
                    <a:latin typeface="Roboto Mono"/>
                    <a:ea typeface="Roboto Mono"/>
                    <a:cs typeface="Roboto Mono"/>
                    <a:sym typeface="Roboto Mono"/>
                  </a:defRPr>
                </a:lvl9pPr>
              </a:lstStyle>
              <a:p>
                <a:pPr marL="0" indent="0" algn="just">
                  <a:spcAft>
                    <a:spcPts val="2133"/>
                  </a:spcAft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12. 18 = 216</a:t>
                </a:r>
              </a:p>
              <a:p>
                <a:pPr marL="0" indent="0" algn="just">
                  <a:spcAft>
                    <a:spcPts val="2133"/>
                  </a:spcAft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spcAft>
                    <a:spcPts val="2133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12.18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7.12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12.18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Aft>
                    <a:spcPts val="2133"/>
                  </a:spcAft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90+84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216</m:t>
                        </m:r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174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Aft>
                    <a:spcPts val="2133"/>
                  </a:spcAft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Aft>
                    <a:spcPts val="2133"/>
                  </a:spcAft>
                  <a:buNone/>
                </a:pP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Aft>
                    <a:spcPts val="2133"/>
                  </a:spcAft>
                  <a:buNone/>
                </a:pP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Aft>
                    <a:spcPts val="2133"/>
                  </a:spcAft>
                  <a:buNone/>
                </a:pPr>
                <a:endParaRPr lang="vi-VN" sz="32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Google Shape;220;p33">
                <a:extLst>
                  <a:ext uri="{FF2B5EF4-FFF2-40B4-BE49-F238E27FC236}">
                    <a16:creationId xmlns:a16="http://schemas.microsoft.com/office/drawing/2014/main" id="{87C8A8E8-FE2B-403B-889E-5A996A69B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655" y="1664008"/>
                <a:ext cx="5123723" cy="4525777"/>
              </a:xfrm>
              <a:prstGeom prst="rect">
                <a:avLst/>
              </a:prstGeom>
              <a:blipFill>
                <a:blip r:embed="rId4"/>
                <a:stretch>
                  <a:fillRect l="-2378" t="-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83CB0B-50A2-4C6A-ACD3-D966D4B71F48}"/>
              </a:ext>
            </a:extLst>
          </p:cNvPr>
          <p:cNvSpPr/>
          <p:nvPr/>
        </p:nvSpPr>
        <p:spPr>
          <a:xfrm>
            <a:off x="1219824" y="567182"/>
            <a:ext cx="9752351" cy="96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ỨNG DỤNG BCNN VÀO CỘNG TRỪ PHÂN SỐ KHÔNG CÙNG MẪU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C9482-808C-456F-99DC-8EE8056EB7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4" y="1535940"/>
            <a:ext cx="1729918" cy="17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0C830C-171C-4EF0-B9B1-880CE3777036}"/>
              </a:ext>
            </a:extLst>
          </p:cNvPr>
          <p:cNvSpPr/>
          <p:nvPr/>
        </p:nvSpPr>
        <p:spPr>
          <a:xfrm>
            <a:off x="1219824" y="554638"/>
            <a:ext cx="9752351" cy="96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ỨNG DỤNG BCNN VÀO CỘNG TRỪ PHÂN SỐ KHÔNG CÙNG MẪU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3737A-345D-49EC-82B6-980E0B2CF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16" y="1294733"/>
            <a:ext cx="1729918" cy="1729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C844F8-BFB2-4DE2-B741-98B12ECB11E5}"/>
                  </a:ext>
                </a:extLst>
              </p:cNvPr>
              <p:cNvSpPr txBox="1"/>
              <p:nvPr/>
            </p:nvSpPr>
            <p:spPr>
              <a:xfrm>
                <a:off x="494675" y="1937167"/>
                <a:ext cx="10792293" cy="436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BCNN(12; 18) = 36</a:t>
                </a:r>
              </a:p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chia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36 : 12 =3;             36 : 18 = 2</a:t>
                </a:r>
              </a:p>
              <a:p>
                <a:pPr algn="just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 algn="ctr">
                  <a:spcAft>
                    <a:spcPts val="2133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C844F8-BFB2-4DE2-B741-98B12ECB1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75" y="1937167"/>
                <a:ext cx="10792293" cy="4366195"/>
              </a:xfrm>
              <a:prstGeom prst="rect">
                <a:avLst/>
              </a:prstGeom>
              <a:blipFill>
                <a:blip r:embed="rId3"/>
                <a:stretch>
                  <a:fillRect l="-1129" r="-1129" b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0F5A65DB-C475-415A-9381-72E0CF15F657}"/>
              </a:ext>
            </a:extLst>
          </p:cNvPr>
          <p:cNvSpPr/>
          <p:nvPr/>
        </p:nvSpPr>
        <p:spPr>
          <a:xfrm>
            <a:off x="979356" y="974362"/>
            <a:ext cx="3652605" cy="3057992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4F080054-4A2D-456D-958D-3CEA1A0D68D2}"/>
              </a:ext>
            </a:extLst>
          </p:cNvPr>
          <p:cNvSpPr/>
          <p:nvPr/>
        </p:nvSpPr>
        <p:spPr>
          <a:xfrm>
            <a:off x="5066676" y="869430"/>
            <a:ext cx="5771213" cy="1304144"/>
          </a:xfrm>
          <a:prstGeom prst="borderCallout1">
            <a:avLst>
              <a:gd name="adj1" fmla="val 39670"/>
              <a:gd name="adj2" fmla="val 2023"/>
              <a:gd name="adj3" fmla="val 38937"/>
              <a:gd name="adj4" fmla="val 21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73111041-2FF9-4DCE-8E05-48F6C799991B}"/>
              </a:ext>
            </a:extLst>
          </p:cNvPr>
          <p:cNvSpPr/>
          <p:nvPr/>
        </p:nvSpPr>
        <p:spPr>
          <a:xfrm>
            <a:off x="5066676" y="2503357"/>
            <a:ext cx="6145968" cy="3657600"/>
          </a:xfrm>
          <a:prstGeom prst="borderCallout1">
            <a:avLst>
              <a:gd name="adj1" fmla="val 40972"/>
              <a:gd name="adj2" fmla="val -65"/>
              <a:gd name="adj3" fmla="val 38908"/>
              <a:gd name="adj4" fmla="val -185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BCNN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112A271-B3BB-48F3-ACE4-EDA42EBF6542}"/>
              </a:ext>
            </a:extLst>
          </p:cNvPr>
          <p:cNvSpPr/>
          <p:nvPr/>
        </p:nvSpPr>
        <p:spPr>
          <a:xfrm>
            <a:off x="644577" y="2803161"/>
            <a:ext cx="4422099" cy="30579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6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2" grpId="0" animBg="1"/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68" y="1765967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UYỆN TẬP, </a:t>
            </a:r>
            <a:b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0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13527C-EA72-4A34-B7B4-527C87D91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24" y="1827721"/>
            <a:ext cx="3126422" cy="3997827"/>
          </a:xfrm>
          <a:prstGeom prst="rect">
            <a:avLst/>
          </a:prstGeom>
        </p:spPr>
      </p:pic>
      <p:sp>
        <p:nvSpPr>
          <p:cNvPr id="14" name="Google Shape;1040;p39"/>
          <p:cNvSpPr txBox="1"/>
          <p:nvPr/>
        </p:nvSpPr>
        <p:spPr>
          <a:xfrm>
            <a:off x="4674003" y="349342"/>
            <a:ext cx="5957725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798" y="1887642"/>
            <a:ext cx="759396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SGK, kế hoạch bài dạy, thước thẳng, bảng phụ hoặc máy chiếu</a:t>
            </a:r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</a:t>
            </a:r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4080798" y="4236916"/>
            <a:ext cx="759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SGK, thước thẳng, bảng nhóm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3" y="259322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1" y="259322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99" y="3230696"/>
            <a:ext cx="1422712" cy="118139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152971" y="797922"/>
                <a:ext cx="8587412" cy="1303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6.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Thực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phép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tính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971" y="797922"/>
                <a:ext cx="8587412" cy="1303562"/>
              </a:xfrm>
              <a:prstGeom prst="rect">
                <a:avLst/>
              </a:prstGeom>
              <a:blipFill>
                <a:blip r:embed="rId9"/>
                <a:stretch>
                  <a:fillRect l="-1774" t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956E11-1142-4730-8174-D4768342BB78}"/>
                  </a:ext>
                </a:extLst>
              </p:cNvPr>
              <p:cNvSpPr/>
              <p:nvPr/>
            </p:nvSpPr>
            <p:spPr>
              <a:xfrm>
                <a:off x="1547011" y="2601800"/>
                <a:ext cx="9818557" cy="31575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BCNN( 32; 24; 48) = 96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96 : 32 = 3, 96 : 24 = 4, 96 : 48 =2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Ta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.3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.3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.4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.2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956E11-1142-4730-8174-D4768342B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11" y="2601800"/>
                <a:ext cx="9818557" cy="3157531"/>
              </a:xfrm>
              <a:prstGeom prst="rect">
                <a:avLst/>
              </a:prstGeom>
              <a:blipFill>
                <a:blip r:embed="rId10"/>
                <a:stretch>
                  <a:fillRect l="-1551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20EBADD-1F4E-4CFC-8F46-D314D4C7EBDF}"/>
              </a:ext>
            </a:extLst>
          </p:cNvPr>
          <p:cNvSpPr/>
          <p:nvPr/>
        </p:nvSpPr>
        <p:spPr>
          <a:xfrm>
            <a:off x="734518" y="1635323"/>
            <a:ext cx="1888761" cy="84016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7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C1C84F1-ADAA-4D21-B584-1470DAE14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47" r="25607" b="-3169"/>
          <a:stretch/>
        </p:blipFill>
        <p:spPr>
          <a:xfrm>
            <a:off x="10740383" y="259322"/>
            <a:ext cx="1200150" cy="15314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D30299-16B9-40C3-886C-D26D3668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/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3227EA-9B5A-46E6-86D4-43F0852F4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593"/>
          <a:stretch/>
        </p:blipFill>
        <p:spPr>
          <a:xfrm>
            <a:off x="241081" y="259322"/>
            <a:ext cx="1689470" cy="11197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F29FA4F-C814-48E1-A176-FD91444C0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99" y="3230696"/>
            <a:ext cx="1422712" cy="118139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0880D7-D85E-4A76-8206-3B56DE026C30}"/>
              </a:ext>
            </a:extLst>
          </p:cNvPr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23A5C81-BB92-42C7-BBDA-00D785ED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9213"/>
            <a:stretch/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F12F273-4548-4B78-A714-65F49E91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152971" y="797922"/>
                <a:ext cx="8587412" cy="1327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Luyện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4. 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Thực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hiện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phép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tính</a:t>
                </a:r>
                <a:endPara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971" y="797922"/>
                <a:ext cx="8587412" cy="1327286"/>
              </a:xfrm>
              <a:prstGeom prst="rect">
                <a:avLst/>
              </a:prstGeom>
              <a:blipFill>
                <a:blip r:embed="rId9"/>
                <a:stretch>
                  <a:fillRect l="-1774" t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956E11-1142-4730-8174-D4768342BB78}"/>
                  </a:ext>
                </a:extLst>
              </p:cNvPr>
              <p:cNvSpPr/>
              <p:nvPr/>
            </p:nvSpPr>
            <p:spPr>
              <a:xfrm>
                <a:off x="1547011" y="2601800"/>
                <a:ext cx="9818557" cy="38440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BCNN( 15; 25; 10) = 150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 : 15 = 10, 150 : 25 = 6, 150 : 10 =15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Ta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3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956E11-1142-4730-8174-D4768342B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11" y="2601800"/>
                <a:ext cx="9818557" cy="3844066"/>
              </a:xfrm>
              <a:prstGeom prst="rect">
                <a:avLst/>
              </a:prstGeom>
              <a:blipFill>
                <a:blip r:embed="rId10"/>
                <a:stretch>
                  <a:fillRect l="-1551" b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20EBADD-1F4E-4CFC-8F46-D314D4C7EBDF}"/>
              </a:ext>
            </a:extLst>
          </p:cNvPr>
          <p:cNvSpPr/>
          <p:nvPr/>
        </p:nvSpPr>
        <p:spPr>
          <a:xfrm>
            <a:off x="734518" y="1635323"/>
            <a:ext cx="1888761" cy="84016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459889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1E2713E-B464-4DDB-A0AC-43CEEE969734}"/>
              </a:ext>
            </a:extLst>
          </p:cNvPr>
          <p:cNvSpPr/>
          <p:nvPr/>
        </p:nvSpPr>
        <p:spPr>
          <a:xfrm>
            <a:off x="605697" y="3250874"/>
            <a:ext cx="2672296" cy="121420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F842E1-9637-4ADD-B6AA-9D1F18DC6E1E}"/>
              </a:ext>
            </a:extLst>
          </p:cNvPr>
          <p:cNvSpPr/>
          <p:nvPr/>
        </p:nvSpPr>
        <p:spPr>
          <a:xfrm>
            <a:off x="3735785" y="2180492"/>
            <a:ext cx="7188591" cy="14616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4459FB-9A89-4850-8552-4FBF940054A9}"/>
              </a:ext>
            </a:extLst>
          </p:cNvPr>
          <p:cNvSpPr/>
          <p:nvPr/>
        </p:nvSpPr>
        <p:spPr>
          <a:xfrm>
            <a:off x="3735785" y="4160719"/>
            <a:ext cx="7237015" cy="1361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67BF541-E5C4-4B28-B1E0-DCC3D2411621}"/>
              </a:ext>
            </a:extLst>
          </p:cNvPr>
          <p:cNvSpPr/>
          <p:nvPr/>
        </p:nvSpPr>
        <p:spPr>
          <a:xfrm>
            <a:off x="3043311" y="650354"/>
            <a:ext cx="6330461" cy="136197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Củng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endParaRPr lang="en-US" sz="4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60" y="821415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5206217" y="2860282"/>
            <a:ext cx="2411107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B9575FB-29F3-4604-9B59-9307783AA1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66" b="19126"/>
          <a:stretch/>
        </p:blipFill>
        <p:spPr>
          <a:xfrm rot="5126995" flipV="1">
            <a:off x="318967" y="3919589"/>
            <a:ext cx="1656699" cy="1602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E1E040F-46AB-465D-A875-86C9E504CB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66" b="19126"/>
          <a:stretch/>
        </p:blipFill>
        <p:spPr>
          <a:xfrm rot="5126995" flipV="1">
            <a:off x="10102456" y="551399"/>
            <a:ext cx="1656699" cy="16026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8538" y="1875436"/>
            <a:ext cx="6045336" cy="1483999"/>
            <a:chOff x="2702879" y="5056501"/>
            <a:chExt cx="6045336" cy="1483999"/>
          </a:xfrm>
        </p:grpSpPr>
        <p:sp>
          <p:nvSpPr>
            <p:cNvPr id="23" name="Flowchart: Display 22"/>
            <p:cNvSpPr/>
            <p:nvPr/>
          </p:nvSpPr>
          <p:spPr>
            <a:xfrm>
              <a:off x="2702879" y="5056501"/>
              <a:ext cx="6045336" cy="1483999"/>
            </a:xfrm>
            <a:prstGeom prst="flowChartDisplay">
              <a:avLst/>
            </a:prstGeom>
            <a:solidFill>
              <a:srgbClr val="FCC062"/>
            </a:solidFill>
            <a:ln>
              <a:solidFill>
                <a:srgbClr val="FCC062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63966" y="5297119"/>
              <a:ext cx="508255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toàn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bộ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cũ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84155" y="3538669"/>
            <a:ext cx="5625029" cy="1483999"/>
            <a:chOff x="5580863" y="3105189"/>
            <a:chExt cx="5164264" cy="1483999"/>
          </a:xfrm>
          <a:solidFill>
            <a:srgbClr val="FF00FF"/>
          </a:solidFill>
        </p:grpSpPr>
        <p:sp>
          <p:nvSpPr>
            <p:cNvPr id="22" name="Flowchart: Display 21"/>
            <p:cNvSpPr/>
            <p:nvPr/>
          </p:nvSpPr>
          <p:spPr>
            <a:xfrm>
              <a:off x="5580863" y="3105189"/>
              <a:ext cx="5164264" cy="1483999"/>
            </a:xfrm>
            <a:prstGeom prst="flowChartDisplay">
              <a:avLst/>
            </a:prstGeom>
            <a:grpFill/>
            <a:ln>
              <a:solidFill>
                <a:srgbClr val="FCC062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06590" y="3308579"/>
              <a:ext cx="4223323" cy="10879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tập</a:t>
              </a:r>
              <a:r>
                <a:rPr lang="en-US" sz="3200" dirty="0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3200" dirty="0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3200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4,5</a:t>
              </a:r>
              <a:r>
                <a:rPr lang="en-US" sz="3200" dirty="0">
                  <a:solidFill>
                    <a:srgbClr val="FEFCF4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6,7 SGK/ 57-58</a:t>
              </a:r>
              <a:endParaRPr lang="en-US" sz="3200" dirty="0">
                <a:solidFill>
                  <a:srgbClr val="FEFCF4"/>
                </a:solidFill>
              </a:endParaRPr>
            </a:p>
          </p:txBody>
        </p:sp>
      </p:grp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016018B-04D1-4C59-AD57-E7CAF6AFEC31}"/>
              </a:ext>
            </a:extLst>
          </p:cNvPr>
          <p:cNvSpPr/>
          <p:nvPr/>
        </p:nvSpPr>
        <p:spPr>
          <a:xfrm>
            <a:off x="3022273" y="319056"/>
            <a:ext cx="6696550" cy="14417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6" name="Flowchart: Display 15">
            <a:extLst>
              <a:ext uri="{FF2B5EF4-FFF2-40B4-BE49-F238E27FC236}">
                <a16:creationId xmlns:a16="http://schemas.microsoft.com/office/drawing/2014/main" id="{0895522D-2A9B-4185-9BF0-2A9957198B0F}"/>
              </a:ext>
            </a:extLst>
          </p:cNvPr>
          <p:cNvSpPr/>
          <p:nvPr/>
        </p:nvSpPr>
        <p:spPr>
          <a:xfrm>
            <a:off x="510208" y="5034191"/>
            <a:ext cx="6045336" cy="1483999"/>
          </a:xfrm>
          <a:prstGeom prst="flowChartDispla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60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tý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AC1A5C-A52C-483C-9A1D-CB336CDFE6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66" b="19126"/>
          <a:stretch/>
        </p:blipFill>
        <p:spPr>
          <a:xfrm rot="5126995" flipV="1">
            <a:off x="4009690" y="2156569"/>
            <a:ext cx="1656699" cy="1602625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D88174A-0DAC-48D2-882E-E2651795D873}"/>
              </a:ext>
            </a:extLst>
          </p:cNvPr>
          <p:cNvSpPr/>
          <p:nvPr/>
        </p:nvSpPr>
        <p:spPr>
          <a:xfrm>
            <a:off x="865977" y="1171135"/>
            <a:ext cx="10782073" cy="451572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CÔ VÀ CÁC EM ĐÃ CHÚ Ý THEO DÕI</a:t>
            </a:r>
          </a:p>
        </p:txBody>
      </p:sp>
    </p:spTree>
    <p:extLst>
      <p:ext uri="{BB962C8B-B14F-4D97-AF65-F5344CB8AC3E}">
        <p14:creationId xmlns:p14="http://schemas.microsoft.com/office/powerpoint/2010/main" val="34689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2167844" y="3260404"/>
            <a:ext cx="2271197" cy="257834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7" name="Picture 56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4131140" y="2457018"/>
            <a:ext cx="3802866" cy="380286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7632912" y="3112655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9" name="Picture 5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65" y="2594495"/>
            <a:ext cx="2578347" cy="257834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17930" y="3280855"/>
            <a:ext cx="2389693" cy="238969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61" y="3512124"/>
            <a:ext cx="1729918" cy="17299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7498" y="1512180"/>
            <a:ext cx="2763284" cy="189001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8640" y="749844"/>
            <a:ext cx="2838819" cy="19416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7126" y="1653309"/>
            <a:ext cx="2708932" cy="1724383"/>
          </a:xfrm>
          <a:prstGeom prst="rect">
            <a:avLst/>
          </a:prstGeom>
        </p:spPr>
      </p:pic>
      <p:sp>
        <p:nvSpPr>
          <p:cNvPr id="69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445879" y="567849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642" t="-1935" b="-1"/>
          <a:stretch/>
        </p:blipFill>
        <p:spPr>
          <a:xfrm rot="18669872">
            <a:off x="349028" y="1086735"/>
            <a:ext cx="2737887" cy="870768"/>
          </a:xfrm>
          <a:prstGeom prst="rect">
            <a:avLst/>
          </a:prstGeom>
        </p:spPr>
      </p:pic>
      <p:pic>
        <p:nvPicPr>
          <p:cNvPr id="13" name="Picture 2" descr="Máy Tính Biểu Tượng Nhóm Doanh Nhân Tổ Chức - Kinh doanh png tải về - Miễn  phí trong suốt Màu Tím png Tải về.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5" b="100000" l="0" r="100000">
                        <a14:foregroundMark x1="53444" y1="10250" x2="53778" y2="14000"/>
                        <a14:foregroundMark x1="44111" y1="10625" x2="53111" y2="9875"/>
                        <a14:foregroundMark x1="64778" y1="23375" x2="74778" y2="34625"/>
                        <a14:foregroundMark x1="74778" y1="35375" x2="72444" y2="39500"/>
                        <a14:foregroundMark x1="51778" y1="80750" x2="43444" y2="76625"/>
                        <a14:foregroundMark x1="56778" y1="9125" x2="49111" y2="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34" y="2943302"/>
            <a:ext cx="3024485" cy="26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7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0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8" y="3518900"/>
            <a:ext cx="1618362" cy="25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4010880" y="2648161"/>
            <a:ext cx="6304424" cy="2077839"/>
            <a:chOff x="3524814" y="2883746"/>
            <a:chExt cx="5441110" cy="2077839"/>
          </a:xfrm>
        </p:grpSpPr>
        <p:pic>
          <p:nvPicPr>
            <p:cNvPr id="36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247209" y="3178759"/>
              <a:ext cx="3718715" cy="104476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3320111" y="885153"/>
            <a:ext cx="6428799" cy="2470725"/>
            <a:chOff x="2368169" y="743376"/>
            <a:chExt cx="5308296" cy="2470725"/>
          </a:xfrm>
        </p:grpSpPr>
        <p:sp>
          <p:nvSpPr>
            <p:cNvPr id="39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6"/>
              <a:ext cx="2825109" cy="104476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 TRA BÀI CŨ</a:t>
              </a:r>
            </a:p>
          </p:txBody>
        </p:sp>
        <p:pic>
          <p:nvPicPr>
            <p:cNvPr id="40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3538376" y="3388121"/>
            <a:ext cx="6371738" cy="2739378"/>
            <a:chOff x="2930158" y="3772875"/>
            <a:chExt cx="6371738" cy="2739378"/>
          </a:xfrm>
        </p:grpSpPr>
        <p:sp>
          <p:nvSpPr>
            <p:cNvPr id="42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4069443" cy="1009777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FEFCF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FEFCF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TẬP, VẬN DỤNG</a:t>
              </a:r>
            </a:p>
          </p:txBody>
        </p:sp>
        <p:pic>
          <p:nvPicPr>
            <p:cNvPr id="43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" name="Picture 4" descr="Cover">
            <a:extLst>
              <a:ext uri="{FF2B5EF4-FFF2-40B4-BE49-F238E27FC236}">
                <a16:creationId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58" y="2334561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6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66" y="1765967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6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F0EBB3-D7A2-4A3E-95FB-AF01FEF8B906}"/>
              </a:ext>
            </a:extLst>
          </p:cNvPr>
          <p:cNvSpPr/>
          <p:nvPr/>
        </p:nvSpPr>
        <p:spPr>
          <a:xfrm>
            <a:off x="1469533" y="1611228"/>
            <a:ext cx="9306320" cy="1635146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 tự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………….............................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E5BC33-2B5C-418E-AA99-2F30B49F7DA1}"/>
              </a:ext>
            </a:extLst>
          </p:cNvPr>
          <p:cNvSpPr/>
          <p:nvPr/>
        </p:nvSpPr>
        <p:spPr>
          <a:xfrm>
            <a:off x="1469532" y="3429000"/>
            <a:ext cx="9404793" cy="1025325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………………………………………..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170C85-4ECB-49C0-A534-E099D6AC0979}"/>
              </a:ext>
            </a:extLst>
          </p:cNvPr>
          <p:cNvSpPr/>
          <p:nvPr/>
        </p:nvSpPr>
        <p:spPr>
          <a:xfrm>
            <a:off x="1469533" y="4867422"/>
            <a:ext cx="9826824" cy="137815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số,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3940C-17EE-9845-AB94-CCC6439EB81C}"/>
              </a:ext>
            </a:extLst>
          </p:cNvPr>
          <p:cNvSpPr txBox="1"/>
          <p:nvPr/>
        </p:nvSpPr>
        <p:spPr>
          <a:xfrm>
            <a:off x="3815255" y="763975"/>
            <a:ext cx="930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827F1-A834-6CBF-5E67-37FAEAB037F5}"/>
              </a:ext>
            </a:extLst>
          </p:cNvPr>
          <p:cNvSpPr txBox="1"/>
          <p:nvPr/>
        </p:nvSpPr>
        <p:spPr>
          <a:xfrm>
            <a:off x="6096000" y="1834877"/>
            <a:ext cx="6558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338DD-F7C4-D5EA-7A5F-5E1996742DCF}"/>
              </a:ext>
            </a:extLst>
          </p:cNvPr>
          <p:cNvSpPr txBox="1"/>
          <p:nvPr/>
        </p:nvSpPr>
        <p:spPr>
          <a:xfrm>
            <a:off x="2091559" y="3872112"/>
            <a:ext cx="6558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3FF4F-B21E-5F0A-C505-690217DC1543}"/>
              </a:ext>
            </a:extLst>
          </p:cNvPr>
          <p:cNvSpPr txBox="1"/>
          <p:nvPr/>
        </p:nvSpPr>
        <p:spPr>
          <a:xfrm>
            <a:off x="4498428" y="5494089"/>
            <a:ext cx="6558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0, 1, 2, 3,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2255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68" y="1765968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0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;p30">
            <a:extLst>
              <a:ext uri="{FF2B5EF4-FFF2-40B4-BE49-F238E27FC236}">
                <a16:creationId xmlns:a16="http://schemas.microsoft.com/office/drawing/2014/main" id="{289F1BD7-7FB7-4D46-AE4B-59D004CBD9F7}"/>
              </a:ext>
            </a:extLst>
          </p:cNvPr>
          <p:cNvSpPr txBox="1">
            <a:spLocks/>
          </p:cNvSpPr>
          <p:nvPr/>
        </p:nvSpPr>
        <p:spPr>
          <a:xfrm>
            <a:off x="1080868" y="1209822"/>
            <a:ext cx="10030264" cy="5373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các số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8 ra thừa số nguyên tố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				8 = ….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thừa số nguyên tố chung của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 8 là……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thừa số nguyên tố riêng của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 8 là 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 3: 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 mỗi thừa số nguyên tố vừa chọn ta chọn lũy thừa với số mũ lớn nhất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………………………………………………………..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………………………………………………………..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 4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 tích của các lũy thừa đã chọn, ta được BCNN của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 8 =&gt; BCNN(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6, </a:t>
            </a:r>
            <a:r>
              <a:rPr lang="vi-VN" sz="3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8) = … = 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3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A046AC-64D7-427D-AF99-6492768C3193}"/>
              </a:ext>
            </a:extLst>
          </p:cNvPr>
          <p:cNvSpPr/>
          <p:nvPr/>
        </p:nvSpPr>
        <p:spPr>
          <a:xfrm>
            <a:off x="2940148" y="590843"/>
            <a:ext cx="5809957" cy="618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994E45E-CCC7-4151-8330-02F27F6CC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3" y="590843"/>
            <a:ext cx="1869658" cy="186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8;p30">
            <a:extLst>
              <a:ext uri="{FF2B5EF4-FFF2-40B4-BE49-F238E27FC236}">
                <a16:creationId xmlns:a16="http://schemas.microsoft.com/office/drawing/2014/main" id="{7069B9FD-C80F-4548-AA9A-D872F7A4B562}"/>
              </a:ext>
            </a:extLst>
          </p:cNvPr>
          <p:cNvSpPr txBox="1">
            <a:spLocks/>
          </p:cNvSpPr>
          <p:nvPr/>
        </p:nvSpPr>
        <p:spPr>
          <a:xfrm>
            <a:off x="464235" y="922255"/>
            <a:ext cx="11493304" cy="601243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Phân tích các số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18 ra thừa số nguyên tố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		             8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thừa số nguyên tố chung của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 8 là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thừa số nguyên tố riêng của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 8 là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 3: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 mỗi thừa số nguyên tố vừa chọn ta chọn lũy thừa với số mũ lớn nhất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…………………………………………………..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………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……………………………………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…………..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 4.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 tích của các lũy thừa đã chọn, ta được BCNN của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 8 =&gt; BCNN(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6,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8) =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824598-A62C-4AB2-B666-9DCC8628EDAB}"/>
              </a:ext>
            </a:extLst>
          </p:cNvPr>
          <p:cNvSpPr/>
          <p:nvPr/>
        </p:nvSpPr>
        <p:spPr>
          <a:xfrm>
            <a:off x="4559569" y="355742"/>
            <a:ext cx="5809957" cy="618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7DF1897-9ED5-4EFC-BF90-BD692F3C9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2829"/>
              </p:ext>
            </p:extLst>
          </p:nvPr>
        </p:nvGraphicFramePr>
        <p:xfrm>
          <a:off x="1214345" y="1440002"/>
          <a:ext cx="865468" cy="67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177480" progId="Equation.DSMT4">
                  <p:embed/>
                </p:oleObj>
              </mc:Choice>
              <mc:Fallback>
                <p:oleObj name="Equation" r:id="rId3" imgW="22860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7DF1897-9ED5-4EFC-BF90-BD692F3C9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4345" y="1440002"/>
                        <a:ext cx="865468" cy="67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AAB55A8-46B9-406C-AC55-0EE45EDF79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826530"/>
              </p:ext>
            </p:extLst>
          </p:nvPr>
        </p:nvGraphicFramePr>
        <p:xfrm>
          <a:off x="4213494" y="1318874"/>
          <a:ext cx="692150" cy="79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880" imgH="190440" progId="Equation.DSMT4">
                  <p:embed/>
                </p:oleObj>
              </mc:Choice>
              <mc:Fallback>
                <p:oleObj name="Equation" r:id="rId5" imgW="164880" imgH="1904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AAB55A8-46B9-406C-AC55-0EE45EDF7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3494" y="1318874"/>
                        <a:ext cx="692150" cy="79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27264B25-EC11-4C02-9274-6A84002C5CA0}"/>
              </a:ext>
            </a:extLst>
          </p:cNvPr>
          <p:cNvSpPr/>
          <p:nvPr/>
        </p:nvSpPr>
        <p:spPr>
          <a:xfrm>
            <a:off x="7725274" y="2387339"/>
            <a:ext cx="702551" cy="61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9AA7B5-54B9-43B2-A8D5-FB3CF0E445EC}"/>
              </a:ext>
            </a:extLst>
          </p:cNvPr>
          <p:cNvSpPr/>
          <p:nvPr/>
        </p:nvSpPr>
        <p:spPr>
          <a:xfrm>
            <a:off x="7464547" y="2937592"/>
            <a:ext cx="702551" cy="618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7BD0ED-F820-42AF-92E3-F562BD23DF30}"/>
                  </a:ext>
                </a:extLst>
              </p:cNvPr>
              <p:cNvSpPr/>
              <p:nvPr/>
            </p:nvSpPr>
            <p:spPr>
              <a:xfrm>
                <a:off x="464235" y="4267225"/>
                <a:ext cx="8431814" cy="4146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chọn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7BD0ED-F820-42AF-92E3-F562BD23D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5" y="4267225"/>
                <a:ext cx="8431814" cy="414670"/>
              </a:xfrm>
              <a:prstGeom prst="rect">
                <a:avLst/>
              </a:prstGeom>
              <a:blipFill>
                <a:blip r:embed="rId7"/>
                <a:stretch>
                  <a:fillRect t="-39706" b="-6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2A0E36B0-0CDE-410A-9360-AA99D1BD2239}"/>
              </a:ext>
            </a:extLst>
          </p:cNvPr>
          <p:cNvSpPr/>
          <p:nvPr/>
        </p:nvSpPr>
        <p:spPr>
          <a:xfrm>
            <a:off x="932458" y="4795089"/>
            <a:ext cx="7495367" cy="414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chọn 3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636ACDE-9444-4187-BAF8-9A4A364A8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8828"/>
              </p:ext>
            </p:extLst>
          </p:nvPr>
        </p:nvGraphicFramePr>
        <p:xfrm>
          <a:off x="3752796" y="5909404"/>
          <a:ext cx="1613546" cy="559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636ACDE-9444-4187-BAF8-9A4A364A8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52796" y="5909404"/>
                        <a:ext cx="1613546" cy="559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bbon: Tilted Down 10">
            <a:extLst>
              <a:ext uri="{FF2B5EF4-FFF2-40B4-BE49-F238E27FC236}">
                <a16:creationId xmlns:a16="http://schemas.microsoft.com/office/drawing/2014/main" id="{00E34ABC-D3B6-475F-8C26-C9ED0F7ACE56}"/>
              </a:ext>
            </a:extLst>
          </p:cNvPr>
          <p:cNvSpPr/>
          <p:nvPr/>
        </p:nvSpPr>
        <p:spPr>
          <a:xfrm>
            <a:off x="234462" y="119922"/>
            <a:ext cx="3123335" cy="854800"/>
          </a:xfrm>
          <a:prstGeom prst="ribb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1050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1369</Words>
  <Application>Microsoft Office PowerPoint</Application>
  <PresentationFormat>Widescreen</PresentationFormat>
  <Paragraphs>161</Paragraphs>
  <Slides>24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Coming Soon</vt:lpstr>
      <vt:lpstr>Roboto Mono</vt:lpstr>
      <vt:lpstr>Times New Roman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2</cp:revision>
  <dcterms:created xsi:type="dcterms:W3CDTF">2023-11-05T19:09:43Z</dcterms:created>
  <dcterms:modified xsi:type="dcterms:W3CDTF">2023-11-06T05:30:36Z</dcterms:modified>
</cp:coreProperties>
</file>