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5"/>
  </p:notesMasterIdLst>
  <p:sldIdLst>
    <p:sldId id="283" r:id="rId2"/>
    <p:sldId id="284" r:id="rId3"/>
    <p:sldId id="380" r:id="rId4"/>
    <p:sldId id="382" r:id="rId5"/>
    <p:sldId id="383" r:id="rId6"/>
    <p:sldId id="385" r:id="rId7"/>
    <p:sldId id="444" r:id="rId8"/>
    <p:sldId id="378" r:id="rId9"/>
    <p:sldId id="379" r:id="rId10"/>
    <p:sldId id="384" r:id="rId11"/>
    <p:sldId id="445" r:id="rId12"/>
    <p:sldId id="446" r:id="rId13"/>
    <p:sldId id="414" r:id="rId14"/>
    <p:sldId id="447" r:id="rId15"/>
    <p:sldId id="413" r:id="rId16"/>
    <p:sldId id="449" r:id="rId17"/>
    <p:sldId id="448" r:id="rId18"/>
    <p:sldId id="416" r:id="rId19"/>
    <p:sldId id="417" r:id="rId20"/>
    <p:sldId id="418" r:id="rId21"/>
    <p:sldId id="419" r:id="rId22"/>
    <p:sldId id="421" r:id="rId23"/>
    <p:sldId id="424" r:id="rId24"/>
    <p:sldId id="426" r:id="rId25"/>
    <p:sldId id="428" r:id="rId26"/>
    <p:sldId id="437" r:id="rId27"/>
    <p:sldId id="436" r:id="rId28"/>
    <p:sldId id="435" r:id="rId29"/>
    <p:sldId id="430" r:id="rId30"/>
    <p:sldId id="431" r:id="rId31"/>
    <p:sldId id="432" r:id="rId32"/>
    <p:sldId id="433" r:id="rId33"/>
    <p:sldId id="438" r:id="rId34"/>
    <p:sldId id="439" r:id="rId35"/>
    <p:sldId id="258" r:id="rId36"/>
    <p:sldId id="356" r:id="rId37"/>
    <p:sldId id="440" r:id="rId38"/>
    <p:sldId id="289" r:id="rId39"/>
    <p:sldId id="441" r:id="rId40"/>
    <p:sldId id="443" r:id="rId41"/>
    <p:sldId id="442" r:id="rId42"/>
    <p:sldId id="355" r:id="rId43"/>
    <p:sldId id="282" r:id="rId44"/>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B2A4"/>
    <a:srgbClr val="F77A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7" d="100"/>
          <a:sy n="87" d="100"/>
        </p:scale>
        <p:origin x="6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3EFD42F7-718C-4B98-AAEC-167E6DDD60A7}" type="datetimeFigureOut">
              <a:rPr lang="en-US" smtClean="0"/>
              <a:t>8/11/2023</a:t>
            </a:fld>
            <a:endParaRPr lang="en-US"/>
          </a:p>
        </p:txBody>
      </p:sp>
      <p:sp>
        <p:nvSpPr>
          <p:cNvPr id="4" name="Slide Image Placeholder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4E4C7539-B35F-467C-8A4D-5C16839B242B}" type="slidenum">
              <a:rPr lang="en-US" sz="1200"/>
              <a:t>1</a:t>
            </a:fld>
            <a:endParaRPr lang="en-US" sz="1200"/>
          </a:p>
        </p:txBody>
      </p:sp>
      <p:sp>
        <p:nvSpPr>
          <p:cNvPr id="23555" name="Nơi giữ chỗ cho Hình ảnh của Bản chiếu 1"/>
          <p:cNvSpPr>
            <a:spLocks noGrp="1" noRot="1" noChangeAspect="1" noTextEdit="1"/>
          </p:cNvSpPr>
          <p:nvPr>
            <p:ph type="sldImg"/>
          </p:nvPr>
        </p:nvSpPr>
        <p:spPr bwMode="auto">
          <a:xfrm>
            <a:off x="242888" y="1431925"/>
            <a:ext cx="6872287" cy="3865563"/>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6" name="Nơi giữ chỗ cho Ghi chú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p>
        </p:txBody>
      </p:sp>
      <p:sp>
        <p:nvSpPr>
          <p:cNvPr id="23557" name="Nơi giữ chỗ cho Số hiệu Bản chiế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CE24BAEC-A877-4B7E-96D5-A466B4C7C402}" type="slidenum">
              <a:rPr lang="en-US" sz="1200">
                <a:cs typeface="Times New Roman" panose="02020603050405020304" pitchFamily="18" charset="0"/>
              </a:rPr>
              <a:t>1</a:t>
            </a:fld>
            <a:endParaRPr lang="en-US" sz="1200">
              <a:cs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2023/8/11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2023/8/11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2023/8/11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2023/8/11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2023/8/11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2023/8/11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2023/8/11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2023/8/11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2023/8/11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2023/8/11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2023/8/11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104"/>
          <p:cNvPicPr>
            <a:picLocks noGrp="1"/>
          </p:cNvPicPr>
          <p:nvPr/>
        </p:nvPicPr>
        <p:blipFill>
          <a:blip r:embed="rId3"/>
          <a:stretch>
            <a:fillRect/>
          </a:stretch>
        </p:blipFill>
        <p:spPr>
          <a:xfrm>
            <a:off x="-209550" y="8255"/>
            <a:ext cx="12610465" cy="6842125"/>
          </a:xfrm>
          <a:prstGeom prst="rect">
            <a:avLst/>
          </a:prstGeom>
          <a:noFill/>
          <a:ln w="9525">
            <a:noFill/>
          </a:ln>
        </p:spPr>
      </p:pic>
      <p:sp>
        <p:nvSpPr>
          <p:cNvPr id="3" name="Text Box 2"/>
          <p:cNvSpPr txBox="1"/>
          <p:nvPr/>
        </p:nvSpPr>
        <p:spPr>
          <a:xfrm>
            <a:off x="-208915" y="314325"/>
            <a:ext cx="12336780" cy="2584450"/>
          </a:xfrm>
          <a:prstGeom prst="rect">
            <a:avLst/>
          </a:prstGeom>
          <a:noFill/>
        </p:spPr>
        <p:txBody>
          <a:bodyPr wrap="square" rtlCol="0">
            <a:spAutoFit/>
          </a:bodyPr>
          <a:lstStyle/>
          <a:p>
            <a:pPr algn="ctr"/>
            <a:r>
              <a:rPr lang="en-US" sz="5400" b="1" dirty="0" err="1">
                <a:solidFill>
                  <a:schemeClr val="accent2">
                    <a:lumMod val="75000"/>
                  </a:schemeClr>
                </a:solidFill>
                <a:latin typeface="+mj-lt"/>
                <a:cs typeface="+mj-lt"/>
              </a:rPr>
              <a:t>Tiết</a:t>
            </a:r>
            <a:r>
              <a:rPr lang="en-US" sz="5400" b="1" dirty="0">
                <a:solidFill>
                  <a:schemeClr val="accent2">
                    <a:lumMod val="75000"/>
                  </a:schemeClr>
                </a:solidFill>
                <a:latin typeface="+mj-lt"/>
                <a:cs typeface="+mj-lt"/>
              </a:rPr>
              <a:t> 1,2,3- </a:t>
            </a:r>
            <a:r>
              <a:rPr lang="en-US" sz="5400" b="1" dirty="0" err="1">
                <a:solidFill>
                  <a:schemeClr val="accent2">
                    <a:lumMod val="75000"/>
                  </a:schemeClr>
                </a:solidFill>
                <a:latin typeface="+mj-lt"/>
                <a:cs typeface="+mj-lt"/>
              </a:rPr>
              <a:t>Bài</a:t>
            </a:r>
            <a:r>
              <a:rPr lang="en-US" sz="5400" b="1" dirty="0">
                <a:solidFill>
                  <a:schemeClr val="accent2">
                    <a:lumMod val="75000"/>
                  </a:schemeClr>
                </a:solidFill>
                <a:latin typeface="+mj-lt"/>
                <a:cs typeface="+mj-lt"/>
              </a:rPr>
              <a:t> 1: SỬ DỤNG MỘT SỐ HÓA CHẤT, THIẾT BỊ CƠ BẢN</a:t>
            </a:r>
          </a:p>
          <a:p>
            <a:pPr algn="ctr"/>
            <a:r>
              <a:rPr lang="en-US" sz="5400" b="1" dirty="0">
                <a:solidFill>
                  <a:schemeClr val="accent2">
                    <a:lumMod val="75000"/>
                  </a:schemeClr>
                </a:solidFill>
                <a:latin typeface="+mj-lt"/>
                <a:cs typeface="+mj-lt"/>
              </a:rPr>
              <a:t>TRONG PHÒNG THÍ NGHIỆM</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 y="-93345"/>
            <a:ext cx="12192000" cy="6858000"/>
          </a:xfrm>
          <a:prstGeom prst="rect">
            <a:avLst/>
          </a:prstGeom>
        </p:spPr>
      </p:pic>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 y="0"/>
            <a:ext cx="3643630" cy="414337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634365" y="2054225"/>
            <a:ext cx="2932430" cy="193802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4000" b="1">
                <a:solidFill>
                  <a:schemeClr val="accent2">
                    <a:lumMod val="50000"/>
                  </a:schemeClr>
                </a:solidFill>
                <a:latin typeface="Arial" panose="020B0604020202020204" pitchFamily="34" charset="0"/>
                <a:cs typeface="Arial" panose="020B0604020202020204" pitchFamily="34" charset="0"/>
              </a:rPr>
              <a:t>Báo cáo, thảo luận:</a:t>
            </a: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 to="" calcmode="lin" valueType="num">
                                      <p:cBhvr>
                                        <p:cTn id="7" dur="1" fill="hold"/>
                                        <p:tgtEl>
                                          <p:spTgt spid="22530"/>
                                        </p:tgtEl>
                                      </p:cBhvr>
                                    </p:anim>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7F13B6-445B-AE19-86B9-4402D0AEF6A0}"/>
              </a:ext>
            </a:extLst>
          </p:cNvPr>
          <p:cNvPicPr>
            <a:picLocks noChangeAspect="1"/>
          </p:cNvPicPr>
          <p:nvPr/>
        </p:nvPicPr>
        <p:blipFill>
          <a:blip r:embed="rId2"/>
          <a:stretch>
            <a:fillRect/>
          </a:stretch>
        </p:blipFill>
        <p:spPr>
          <a:xfrm>
            <a:off x="509217" y="219018"/>
            <a:ext cx="11065882" cy="6033945"/>
          </a:xfrm>
          <a:prstGeom prst="rect">
            <a:avLst/>
          </a:prstGeom>
        </p:spPr>
      </p:pic>
    </p:spTree>
    <p:extLst>
      <p:ext uri="{BB962C8B-B14F-4D97-AF65-F5344CB8AC3E}">
        <p14:creationId xmlns:p14="http://schemas.microsoft.com/office/powerpoint/2010/main" val="4103277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5BCB89-73D4-BC83-39BB-6FE272FFB073}"/>
              </a:ext>
            </a:extLst>
          </p:cNvPr>
          <p:cNvPicPr>
            <a:picLocks noChangeAspect="1"/>
          </p:cNvPicPr>
          <p:nvPr/>
        </p:nvPicPr>
        <p:blipFill>
          <a:blip r:embed="rId2"/>
          <a:stretch>
            <a:fillRect/>
          </a:stretch>
        </p:blipFill>
        <p:spPr>
          <a:xfrm>
            <a:off x="848695" y="290200"/>
            <a:ext cx="10605945" cy="5995616"/>
          </a:xfrm>
          <a:prstGeom prst="rect">
            <a:avLst/>
          </a:prstGeom>
        </p:spPr>
      </p:pic>
    </p:spTree>
    <p:extLst>
      <p:ext uri="{BB962C8B-B14F-4D97-AF65-F5344CB8AC3E}">
        <p14:creationId xmlns:p14="http://schemas.microsoft.com/office/powerpoint/2010/main" val="2776750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579120" y="889000"/>
          <a:ext cx="10811510" cy="3955415"/>
        </p:xfrm>
        <a:graphic>
          <a:graphicData uri="http://schemas.openxmlformats.org/drawingml/2006/table">
            <a:tbl>
              <a:tblPr firstRow="1" bandRow="1">
                <a:tableStyleId>{5940675A-B579-460E-94D1-54222C63F5DA}</a:tableStyleId>
              </a:tblPr>
              <a:tblGrid>
                <a:gridCol w="2701290">
                  <a:extLst>
                    <a:ext uri="{9D8B030D-6E8A-4147-A177-3AD203B41FA5}">
                      <a16:colId xmlns:a16="http://schemas.microsoft.com/office/drawing/2014/main" val="20000"/>
                    </a:ext>
                  </a:extLst>
                </a:gridCol>
                <a:gridCol w="2703195">
                  <a:extLst>
                    <a:ext uri="{9D8B030D-6E8A-4147-A177-3AD203B41FA5}">
                      <a16:colId xmlns:a16="http://schemas.microsoft.com/office/drawing/2014/main" val="20001"/>
                    </a:ext>
                  </a:extLst>
                </a:gridCol>
                <a:gridCol w="2703195">
                  <a:extLst>
                    <a:ext uri="{9D8B030D-6E8A-4147-A177-3AD203B41FA5}">
                      <a16:colId xmlns:a16="http://schemas.microsoft.com/office/drawing/2014/main" val="20002"/>
                    </a:ext>
                  </a:extLst>
                </a:gridCol>
                <a:gridCol w="2703830">
                  <a:extLst>
                    <a:ext uri="{9D8B030D-6E8A-4147-A177-3AD203B41FA5}">
                      <a16:colId xmlns:a16="http://schemas.microsoft.com/office/drawing/2014/main" val="20003"/>
                    </a:ext>
                  </a:extLst>
                </a:gridCol>
              </a:tblGrid>
              <a:tr h="2945130">
                <a:tc>
                  <a:txBody>
                    <a:bodyPr/>
                    <a:lstStyle/>
                    <a:p>
                      <a:pPr indent="0" algn="ctr">
                        <a:buNone/>
                      </a:pP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Times New Roman" panose="02020603050405020304" pitchFamily="18" charset="0"/>
                          <a:cs typeface="Times New Roman" panose="02020603050405020304" pitchFamily="18" charset="0"/>
                        </a:rPr>
                        <a:t> </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Times New Roman" panose="02020603050405020304" pitchFamily="18" charset="0"/>
                          <a:cs typeface="Times New Roman" panose="02020603050405020304" pitchFamily="18" charset="0"/>
                        </a:rPr>
                        <a:t> </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Times New Roman" panose="02020603050405020304" pitchFamily="18" charset="0"/>
                          <a:cs typeface="Times New Roman" panose="02020603050405020304" pitchFamily="18" charset="0"/>
                        </a:rPr>
                        <a:t> </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0285">
                <a:tc>
                  <a:txBody>
                    <a:bodyPr/>
                    <a:lstStyle/>
                    <a:p>
                      <a:pPr indent="0" algn="ctr">
                        <a:buNone/>
                      </a:pPr>
                      <a:r>
                        <a:rPr lang="en-US" sz="2800" b="0">
                          <a:solidFill>
                            <a:schemeClr val="accent5">
                              <a:lumMod val="50000"/>
                            </a:schemeClr>
                          </a:solidFill>
                          <a:latin typeface="Arial" panose="020B0604020202020204" pitchFamily="34" charset="0"/>
                          <a:cs typeface="Arial" panose="020B0604020202020204" pitchFamily="34" charset="0"/>
                        </a:rPr>
                        <a:t>Chất ăn mòn kim loại</a:t>
                      </a:r>
                      <a:endParaRPr lang="en-US" sz="2800" b="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a:solidFill>
                            <a:schemeClr val="accent5">
                              <a:lumMod val="50000"/>
                            </a:schemeClr>
                          </a:solidFill>
                          <a:latin typeface="Arial" panose="020B0604020202020204" pitchFamily="34" charset="0"/>
                          <a:cs typeface="Arial" panose="020B0604020202020204" pitchFamily="34" charset="0"/>
                        </a:rPr>
                        <a:t>Nguy hiểm môi trường</a:t>
                      </a:r>
                      <a:endParaRPr lang="en-US" sz="2800" b="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a:solidFill>
                            <a:schemeClr val="accent5">
                              <a:lumMod val="50000"/>
                            </a:schemeClr>
                          </a:solidFill>
                          <a:latin typeface="Arial" panose="020B0604020202020204" pitchFamily="34" charset="0"/>
                          <a:cs typeface="Arial" panose="020B0604020202020204" pitchFamily="34" charset="0"/>
                        </a:rPr>
                        <a:t>Độc</a:t>
                      </a:r>
                      <a:endParaRPr lang="en-US" sz="2800" b="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a:solidFill>
                            <a:schemeClr val="accent5">
                              <a:lumMod val="50000"/>
                            </a:schemeClr>
                          </a:solidFill>
                          <a:latin typeface="Arial" panose="020B0604020202020204" pitchFamily="34" charset="0"/>
                          <a:cs typeface="Arial" panose="020B0604020202020204" pitchFamily="34" charset="0"/>
                        </a:rPr>
                        <a:t>Nguy hại sức khỏe</a:t>
                      </a:r>
                      <a:endParaRPr lang="en-US" sz="2800" b="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3" name="Picture 2"/>
          <p:cNvPicPr/>
          <p:nvPr/>
        </p:nvPicPr>
        <p:blipFill>
          <a:blip r:embed="rId2"/>
          <a:stretch>
            <a:fillRect/>
          </a:stretch>
        </p:blipFill>
        <p:spPr>
          <a:xfrm>
            <a:off x="720725" y="1129030"/>
            <a:ext cx="2244725" cy="2232025"/>
          </a:xfrm>
          <a:prstGeom prst="rect">
            <a:avLst/>
          </a:prstGeom>
          <a:noFill/>
          <a:ln w="9525">
            <a:noFill/>
          </a:ln>
        </p:spPr>
      </p:pic>
      <p:pic>
        <p:nvPicPr>
          <p:cNvPr id="4" name="Picture 3"/>
          <p:cNvPicPr/>
          <p:nvPr/>
        </p:nvPicPr>
        <p:blipFill>
          <a:blip r:embed="rId3"/>
          <a:stretch>
            <a:fillRect/>
          </a:stretch>
        </p:blipFill>
        <p:spPr>
          <a:xfrm>
            <a:off x="3620135" y="1128395"/>
            <a:ext cx="2202815" cy="2232660"/>
          </a:xfrm>
          <a:prstGeom prst="rect">
            <a:avLst/>
          </a:prstGeom>
          <a:noFill/>
          <a:ln w="9525">
            <a:noFill/>
          </a:ln>
        </p:spPr>
      </p:pic>
      <p:pic>
        <p:nvPicPr>
          <p:cNvPr id="5" name="Picture 4"/>
          <p:cNvPicPr/>
          <p:nvPr/>
        </p:nvPicPr>
        <p:blipFill>
          <a:blip r:embed="rId4"/>
          <a:stretch>
            <a:fillRect/>
          </a:stretch>
        </p:blipFill>
        <p:spPr>
          <a:xfrm>
            <a:off x="6245225" y="1129665"/>
            <a:ext cx="2312035" cy="2231390"/>
          </a:xfrm>
          <a:prstGeom prst="rect">
            <a:avLst/>
          </a:prstGeom>
          <a:noFill/>
          <a:ln w="9525">
            <a:noFill/>
          </a:ln>
        </p:spPr>
      </p:pic>
      <p:pic>
        <p:nvPicPr>
          <p:cNvPr id="6" name="Picture 5"/>
          <p:cNvPicPr/>
          <p:nvPr/>
        </p:nvPicPr>
        <p:blipFill>
          <a:blip r:embed="rId5"/>
          <a:stretch>
            <a:fillRect/>
          </a:stretch>
        </p:blipFill>
        <p:spPr>
          <a:xfrm>
            <a:off x="8844915" y="1130300"/>
            <a:ext cx="2350135" cy="2230755"/>
          </a:xfrm>
          <a:prstGeom prst="rect">
            <a:avLst/>
          </a:prstGeom>
          <a:noFill/>
          <a:ln w="9525">
            <a:noFill/>
          </a:ln>
        </p:spPr>
      </p:pic>
      <p:sp>
        <p:nvSpPr>
          <p:cNvPr id="7" name="Text Box 6"/>
          <p:cNvSpPr txBox="1"/>
          <p:nvPr/>
        </p:nvSpPr>
        <p:spPr>
          <a:xfrm>
            <a:off x="2230755" y="203200"/>
            <a:ext cx="8163560" cy="52197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a:solidFill>
                  <a:schemeClr val="accent6">
                    <a:lumMod val="75000"/>
                  </a:schemeClr>
                </a:solidFill>
              </a:rPr>
              <a:t>Ý nghĩa của các kí hiệu cảnh báo trên nhãn hóa chất: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ssolv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ssolv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412737-8FE9-B636-F913-F112C9C02E70}"/>
              </a:ext>
            </a:extLst>
          </p:cNvPr>
          <p:cNvPicPr>
            <a:picLocks noChangeAspect="1"/>
          </p:cNvPicPr>
          <p:nvPr/>
        </p:nvPicPr>
        <p:blipFill>
          <a:blip r:embed="rId2"/>
          <a:stretch>
            <a:fillRect/>
          </a:stretch>
        </p:blipFill>
        <p:spPr>
          <a:xfrm>
            <a:off x="295674" y="290198"/>
            <a:ext cx="11514869" cy="6072273"/>
          </a:xfrm>
          <a:prstGeom prst="rect">
            <a:avLst/>
          </a:prstGeom>
        </p:spPr>
      </p:pic>
    </p:spTree>
    <p:extLst>
      <p:ext uri="{BB962C8B-B14F-4D97-AF65-F5344CB8AC3E}">
        <p14:creationId xmlns:p14="http://schemas.microsoft.com/office/powerpoint/2010/main" val="251989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3413760" y="0"/>
            <a:ext cx="5800090" cy="645160"/>
          </a:xfrm>
          <a:prstGeom prst="rect">
            <a:avLst/>
          </a:prstGeom>
          <a:noFill/>
          <a:ln w="9525">
            <a:noFill/>
          </a:ln>
        </p:spPr>
        <p:txBody>
          <a:bodyPr wrap="square">
            <a:spAutoFit/>
          </a:bodyPr>
          <a:lstStyle/>
          <a:p>
            <a:pPr indent="0"/>
            <a:r>
              <a:rPr lang="en-US" sz="1400" b="0">
                <a:latin typeface="Times New Roman" panose="02020603050405020304" pitchFamily="18" charset="0"/>
                <a:cs typeface="Calibri" panose="020F0502020204030204" charset="0"/>
              </a:rPr>
              <a:t> </a:t>
            </a:r>
            <a:r>
              <a:rPr lang="en-US" sz="3600" b="1">
                <a:latin typeface="Arial" panose="020B0604020202020204" pitchFamily="34" charset="0"/>
                <a:cs typeface="Arial" panose="020B0604020202020204" pitchFamily="34" charset="0"/>
              </a:rPr>
              <a:t>Phiếu học tập số 2:</a:t>
            </a:r>
            <a:endParaRPr lang="en-US" sz="3600">
              <a:latin typeface="Arial" panose="020B0604020202020204" pitchFamily="34" charset="0"/>
              <a:cs typeface="Arial" panose="020B0604020202020204" pitchFamily="34" charset="0"/>
            </a:endParaRPr>
          </a:p>
        </p:txBody>
      </p:sp>
      <p:graphicFrame>
        <p:nvGraphicFramePr>
          <p:cNvPr id="3" name="Table 2"/>
          <p:cNvGraphicFramePr/>
          <p:nvPr/>
        </p:nvGraphicFramePr>
        <p:xfrm>
          <a:off x="0" y="645160"/>
          <a:ext cx="12280265" cy="6212840"/>
        </p:xfrm>
        <a:graphic>
          <a:graphicData uri="http://schemas.openxmlformats.org/drawingml/2006/table">
            <a:tbl>
              <a:tblPr firstRow="1" bandRow="1">
                <a:tableStyleId>{5C22544A-7EE6-4342-B048-85BDC9FD1C3A}</a:tableStyleId>
              </a:tblPr>
              <a:tblGrid>
                <a:gridCol w="2865120">
                  <a:extLst>
                    <a:ext uri="{9D8B030D-6E8A-4147-A177-3AD203B41FA5}">
                      <a16:colId xmlns:a16="http://schemas.microsoft.com/office/drawing/2014/main" val="20000"/>
                    </a:ext>
                  </a:extLst>
                </a:gridCol>
                <a:gridCol w="3018790">
                  <a:extLst>
                    <a:ext uri="{9D8B030D-6E8A-4147-A177-3AD203B41FA5}">
                      <a16:colId xmlns:a16="http://schemas.microsoft.com/office/drawing/2014/main" val="20001"/>
                    </a:ext>
                  </a:extLst>
                </a:gridCol>
                <a:gridCol w="3326765">
                  <a:extLst>
                    <a:ext uri="{9D8B030D-6E8A-4147-A177-3AD203B41FA5}">
                      <a16:colId xmlns:a16="http://schemas.microsoft.com/office/drawing/2014/main" val="20002"/>
                    </a:ext>
                  </a:extLst>
                </a:gridCol>
                <a:gridCol w="3069590">
                  <a:extLst>
                    <a:ext uri="{9D8B030D-6E8A-4147-A177-3AD203B41FA5}">
                      <a16:colId xmlns:a16="http://schemas.microsoft.com/office/drawing/2014/main" val="20003"/>
                    </a:ext>
                  </a:extLst>
                </a:gridCol>
              </a:tblGrid>
              <a:tr h="371475">
                <a:tc>
                  <a:txBody>
                    <a:bodyPr/>
                    <a:lstStyle/>
                    <a:p>
                      <a:pPr indent="0">
                        <a:buNone/>
                      </a:pPr>
                      <a:r>
                        <a:rPr lang="en-US" sz="2200" b="0">
                          <a:solidFill>
                            <a:srgbClr val="000000"/>
                          </a:solidFill>
                          <a:latin typeface="Arial" panose="020B0604020202020204" pitchFamily="34" charset="0"/>
                          <a:cs typeface="Arial" panose="020B0604020202020204" pitchFamily="34" charset="0"/>
                        </a:rPr>
                        <a:t>Một số nhãn hóa chất</a:t>
                      </a:r>
                      <a:endParaRPr lang="en-US" sz="22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Hình 1.1.a</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Hình 1.1.b</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Hình 1.1.c</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3616960">
                <a:tc>
                  <a:txBody>
                    <a:bodyPr/>
                    <a:lstStyle/>
                    <a:p>
                      <a:pPr indent="0">
                        <a:buNone/>
                      </a:pPr>
                      <a:r>
                        <a:rPr lang="en-US" sz="2400" b="0">
                          <a:solidFill>
                            <a:srgbClr val="000000"/>
                          </a:solidFill>
                          <a:latin typeface="Arial" panose="020B0604020202020204" pitchFamily="34" charset="0"/>
                          <a:cs typeface="Arial" panose="020B0604020202020204" pitchFamily="34" charset="0"/>
                        </a:rPr>
                        <a:t>Thông tin trên nhãn</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2224405">
                <a:tc>
                  <a:txBody>
                    <a:bodyPr/>
                    <a:lstStyle/>
                    <a:p>
                      <a:pPr indent="0">
                        <a:buNone/>
                      </a:pPr>
                      <a:r>
                        <a:rPr lang="en-US" sz="2400" b="0">
                          <a:solidFill>
                            <a:srgbClr val="000000"/>
                          </a:solidFill>
                          <a:latin typeface="Arial" panose="020B0604020202020204" pitchFamily="34" charset="0"/>
                          <a:cs typeface="Arial" panose="020B0604020202020204" pitchFamily="34" charset="0"/>
                        </a:rPr>
                        <a:t>Cách lấy hóa chất an toàn</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000" b="0" i="1">
                          <a:solidFill>
                            <a:schemeClr val="accent6"/>
                          </a:solidFill>
                          <a:latin typeface="Arial" panose="020B0604020202020204" pitchFamily="34" charset="0"/>
                          <a:ea typeface="Times New Roman" panose="02020603050405020304" pitchFamily="18" charset="0"/>
                          <a:cs typeface="Arial" panose="020B0604020202020204" pitchFamily="34" charset="0"/>
                        </a:rPr>
                        <a:t>Không thực hiện ô này</a:t>
                      </a:r>
                    </a:p>
                  </a:txBody>
                  <a:tcPr marL="68580" marR="68580" marT="0" marB="0" anchor="ctr"/>
                </a:tc>
                <a:extLst>
                  <a:ext uri="{0D108BD9-81ED-4DB2-BD59-A6C34878D82A}">
                    <a16:rowId xmlns:a16="http://schemas.microsoft.com/office/drawing/2014/main" val="10002"/>
                  </a:ext>
                </a:extLst>
              </a:tr>
            </a:tbl>
          </a:graphicData>
        </a:graphic>
      </p:graphicFrame>
      <p:sp>
        <p:nvSpPr>
          <p:cNvPr id="2" name="Text Box 1"/>
          <p:cNvSpPr txBox="1"/>
          <p:nvPr/>
        </p:nvSpPr>
        <p:spPr>
          <a:xfrm>
            <a:off x="2905125" y="1166495"/>
            <a:ext cx="3013075" cy="3415030"/>
          </a:xfrm>
          <a:prstGeom prst="rect">
            <a:avLst/>
          </a:prstGeom>
          <a:noFill/>
        </p:spPr>
        <p:txBody>
          <a:bodyPr wrap="square" rtlCol="0">
            <a:spAutoFit/>
          </a:bodyPr>
          <a:lstStyle/>
          <a:p>
            <a:r>
              <a:rPr lang="en-US" sz="2400">
                <a:solidFill>
                  <a:schemeClr val="accent1">
                    <a:lumMod val="50000"/>
                  </a:schemeClr>
                </a:solidFill>
              </a:rPr>
              <a:t>- Tên hóa chất: Sodium hydroxide</a:t>
            </a:r>
          </a:p>
          <a:p>
            <a:r>
              <a:rPr lang="en-US" sz="2400">
                <a:solidFill>
                  <a:schemeClr val="accent1">
                    <a:lumMod val="50000"/>
                  </a:schemeClr>
                </a:solidFill>
              </a:rPr>
              <a:t>- Công thức hóa học: NaOH</a:t>
            </a:r>
          </a:p>
          <a:p>
            <a:r>
              <a:rPr lang="en-US" sz="2400">
                <a:solidFill>
                  <a:schemeClr val="accent1">
                    <a:lumMod val="50000"/>
                  </a:schemeClr>
                </a:solidFill>
              </a:rPr>
              <a:t>- Khối lượng phân tử: 40</a:t>
            </a:r>
          </a:p>
          <a:p>
            <a:r>
              <a:rPr lang="en-US" sz="2400">
                <a:solidFill>
                  <a:schemeClr val="accent1">
                    <a:lumMod val="50000"/>
                  </a:schemeClr>
                </a:solidFill>
              </a:rPr>
              <a:t>- Độ tinh khiết</a:t>
            </a:r>
          </a:p>
          <a:p>
            <a:r>
              <a:rPr lang="en-US" sz="2400">
                <a:solidFill>
                  <a:schemeClr val="accent1">
                    <a:lumMod val="50000"/>
                  </a:schemeClr>
                </a:solidFill>
              </a:rPr>
              <a:t>- Khối lượng: 500 g</a:t>
            </a:r>
          </a:p>
          <a:p>
            <a:r>
              <a:rPr lang="en-US" sz="2400">
                <a:solidFill>
                  <a:schemeClr val="accent1">
                    <a:lumMod val="50000"/>
                  </a:schemeClr>
                </a:solidFill>
              </a:rPr>
              <a:t>- Hạn sử dụng</a:t>
            </a:r>
          </a:p>
        </p:txBody>
      </p:sp>
      <p:sp>
        <p:nvSpPr>
          <p:cNvPr id="5" name="Text Box 4"/>
          <p:cNvSpPr txBox="1"/>
          <p:nvPr/>
        </p:nvSpPr>
        <p:spPr>
          <a:xfrm>
            <a:off x="5969000" y="1058545"/>
            <a:ext cx="3128645" cy="3046095"/>
          </a:xfrm>
          <a:prstGeom prst="rect">
            <a:avLst/>
          </a:prstGeom>
          <a:noFill/>
        </p:spPr>
        <p:txBody>
          <a:bodyPr wrap="square" rtlCol="0">
            <a:spAutoFit/>
          </a:bodyPr>
          <a:lstStyle/>
          <a:p>
            <a:r>
              <a:rPr lang="en-US" sz="2400">
                <a:solidFill>
                  <a:schemeClr val="accent1">
                    <a:lumMod val="50000"/>
                  </a:schemeClr>
                </a:solidFill>
              </a:rPr>
              <a:t>- Tên hóa chất: hydrochloric acid</a:t>
            </a:r>
          </a:p>
          <a:p>
            <a:r>
              <a:rPr lang="en-US" sz="2400">
                <a:solidFill>
                  <a:schemeClr val="accent1">
                    <a:lumMod val="50000"/>
                  </a:schemeClr>
                </a:solidFill>
              </a:rPr>
              <a:t>- Công thức hóa học: HCl</a:t>
            </a:r>
          </a:p>
          <a:p>
            <a:r>
              <a:rPr lang="en-US" sz="2400">
                <a:solidFill>
                  <a:schemeClr val="accent1">
                    <a:lumMod val="50000"/>
                  </a:schemeClr>
                </a:solidFill>
              </a:rPr>
              <a:t>- Nồng độ: 37%</a:t>
            </a:r>
          </a:p>
          <a:p>
            <a:r>
              <a:rPr lang="en-US" sz="2400">
                <a:solidFill>
                  <a:schemeClr val="accent1">
                    <a:lumMod val="50000"/>
                  </a:schemeClr>
                </a:solidFill>
              </a:rPr>
              <a:t>- Khối lượng phân tử:</a:t>
            </a:r>
          </a:p>
          <a:p>
            <a:r>
              <a:rPr lang="en-US" sz="2400">
                <a:solidFill>
                  <a:schemeClr val="accent1">
                    <a:lumMod val="50000"/>
                  </a:schemeClr>
                </a:solidFill>
              </a:rPr>
              <a:t>36,46</a:t>
            </a:r>
          </a:p>
          <a:p>
            <a:r>
              <a:rPr lang="en-US" sz="2400">
                <a:solidFill>
                  <a:schemeClr val="accent1">
                    <a:lumMod val="50000"/>
                  </a:schemeClr>
                </a:solidFill>
              </a:rPr>
              <a:t>- Các kí hiệu cảnh báo</a:t>
            </a:r>
          </a:p>
        </p:txBody>
      </p:sp>
      <p:sp>
        <p:nvSpPr>
          <p:cNvPr id="7" name="Text Box 6"/>
          <p:cNvSpPr txBox="1"/>
          <p:nvPr/>
        </p:nvSpPr>
        <p:spPr>
          <a:xfrm>
            <a:off x="9290685" y="1247775"/>
            <a:ext cx="2555875" cy="1938020"/>
          </a:xfrm>
          <a:prstGeom prst="rect">
            <a:avLst/>
          </a:prstGeom>
          <a:noFill/>
        </p:spPr>
        <p:txBody>
          <a:bodyPr wrap="square" rtlCol="0">
            <a:spAutoFit/>
          </a:bodyPr>
          <a:lstStyle/>
          <a:p>
            <a:r>
              <a:rPr lang="en-US" sz="2400">
                <a:solidFill>
                  <a:schemeClr val="accent1">
                    <a:lumMod val="50000"/>
                  </a:schemeClr>
                </a:solidFill>
              </a:rPr>
              <a:t>- Tên hóa chất: oxygen</a:t>
            </a:r>
          </a:p>
          <a:p>
            <a:r>
              <a:rPr lang="en-US" sz="2400">
                <a:solidFill>
                  <a:schemeClr val="accent1">
                    <a:lumMod val="50000"/>
                  </a:schemeClr>
                </a:solidFill>
              </a:rPr>
              <a:t>- Các kí hiệu cảnh báo</a:t>
            </a:r>
          </a:p>
          <a:p>
            <a:r>
              <a:rPr lang="en-US" sz="2400">
                <a:solidFill>
                  <a:schemeClr val="accent1">
                    <a:lumMod val="50000"/>
                  </a:schemeClr>
                </a:solidFill>
              </a:rPr>
              <a:t>- Khối lượng: 25 kg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P spid="7" grpId="0"/>
      <p:bldP spid="7"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7EFB23-7CDF-3CAC-12EE-2E838E0C3950}"/>
              </a:ext>
            </a:extLst>
          </p:cNvPr>
          <p:cNvSpPr txBox="1"/>
          <p:nvPr/>
        </p:nvSpPr>
        <p:spPr>
          <a:xfrm>
            <a:off x="826793" y="553020"/>
            <a:ext cx="10863291" cy="1446550"/>
          </a:xfrm>
          <a:prstGeom prst="rect">
            <a:avLst/>
          </a:prstGeom>
          <a:noFill/>
        </p:spPr>
        <p:txBody>
          <a:bodyPr wrap="square" rtlCol="0">
            <a:spAutoFit/>
          </a:bodyPr>
          <a:lstStyle/>
          <a:p>
            <a:r>
              <a:rPr lang="en-US" sz="4400" dirty="0"/>
              <a:t>2. Quy </a:t>
            </a:r>
            <a:r>
              <a:rPr lang="en-US" sz="4400" dirty="0" err="1"/>
              <a:t>tắc</a:t>
            </a:r>
            <a:r>
              <a:rPr lang="en-US" sz="4400" dirty="0"/>
              <a:t> </a:t>
            </a:r>
            <a:r>
              <a:rPr lang="en-US" sz="4400" dirty="0" err="1"/>
              <a:t>sử</a:t>
            </a:r>
            <a:r>
              <a:rPr lang="en-US" sz="4400" dirty="0"/>
              <a:t> </a:t>
            </a:r>
            <a:r>
              <a:rPr lang="en-US" sz="4400" dirty="0" err="1"/>
              <a:t>dụng</a:t>
            </a:r>
            <a:r>
              <a:rPr lang="en-US" sz="4400" dirty="0"/>
              <a:t> </a:t>
            </a:r>
            <a:r>
              <a:rPr lang="en-US" sz="4400" dirty="0" err="1"/>
              <a:t>hóa</a:t>
            </a:r>
            <a:r>
              <a:rPr lang="en-US" sz="4400" dirty="0"/>
              <a:t> </a:t>
            </a:r>
            <a:r>
              <a:rPr lang="en-US" sz="4400" dirty="0" err="1"/>
              <a:t>chất</a:t>
            </a:r>
            <a:r>
              <a:rPr lang="en-US" sz="4400" dirty="0"/>
              <a:t> an </a:t>
            </a:r>
            <a:r>
              <a:rPr lang="en-US" sz="4400" dirty="0" err="1"/>
              <a:t>toàn</a:t>
            </a:r>
            <a:r>
              <a:rPr lang="en-US" sz="4400" dirty="0"/>
              <a:t> </a:t>
            </a:r>
            <a:r>
              <a:rPr lang="en-US" sz="4400" dirty="0" err="1"/>
              <a:t>trong</a:t>
            </a:r>
            <a:r>
              <a:rPr lang="en-US" sz="4400" dirty="0"/>
              <a:t> </a:t>
            </a:r>
            <a:r>
              <a:rPr lang="en-US" sz="4400" dirty="0" err="1"/>
              <a:t>phòng</a:t>
            </a:r>
            <a:r>
              <a:rPr lang="en-US" sz="4400" dirty="0"/>
              <a:t> </a:t>
            </a:r>
            <a:r>
              <a:rPr lang="en-US" sz="4400" dirty="0" err="1"/>
              <a:t>thí</a:t>
            </a:r>
            <a:r>
              <a:rPr lang="en-US" sz="4400" dirty="0"/>
              <a:t> </a:t>
            </a:r>
            <a:r>
              <a:rPr lang="en-US" sz="4400" dirty="0" err="1"/>
              <a:t>nghiệm</a:t>
            </a:r>
            <a:endParaRPr lang="en-US" sz="4400" dirty="0"/>
          </a:p>
        </p:txBody>
      </p:sp>
      <p:sp>
        <p:nvSpPr>
          <p:cNvPr id="4" name="TextBox 3">
            <a:extLst>
              <a:ext uri="{FF2B5EF4-FFF2-40B4-BE49-F238E27FC236}">
                <a16:creationId xmlns:a16="http://schemas.microsoft.com/office/drawing/2014/main" id="{301FC558-712A-3A5D-2F69-8C8ECE965735}"/>
              </a:ext>
            </a:extLst>
          </p:cNvPr>
          <p:cNvSpPr txBox="1"/>
          <p:nvPr/>
        </p:nvSpPr>
        <p:spPr>
          <a:xfrm>
            <a:off x="629677" y="1897770"/>
            <a:ext cx="10332172" cy="3785652"/>
          </a:xfrm>
          <a:prstGeom prst="rect">
            <a:avLst/>
          </a:prstGeom>
          <a:noFill/>
        </p:spPr>
        <p:txBody>
          <a:bodyPr wrap="square">
            <a:spAutoFit/>
          </a:bodyPr>
          <a:lstStyle/>
          <a:p>
            <a:pPr algn="l"/>
            <a:r>
              <a:rPr lang="en-US" altLang="zh-CN" sz="4000" b="1" dirty="0">
                <a:solidFill>
                  <a:schemeClr val="tx1"/>
                </a:solidFill>
              </a:rPr>
              <a:t>- Trong </a:t>
            </a:r>
            <a:r>
              <a:rPr lang="en-US" altLang="zh-CN" sz="4000" b="1" dirty="0" err="1">
                <a:solidFill>
                  <a:schemeClr val="tx1"/>
                </a:solidFill>
              </a:rPr>
              <a:t>phòng</a:t>
            </a:r>
            <a:r>
              <a:rPr lang="en-US" altLang="zh-CN" sz="4000" b="1" dirty="0">
                <a:solidFill>
                  <a:schemeClr val="tx1"/>
                </a:solidFill>
              </a:rPr>
              <a:t> </a:t>
            </a:r>
            <a:r>
              <a:rPr lang="en-US" altLang="zh-CN" sz="4000" b="1" dirty="0" err="1">
                <a:solidFill>
                  <a:schemeClr val="tx1"/>
                </a:solidFill>
              </a:rPr>
              <a:t>thí</a:t>
            </a:r>
            <a:r>
              <a:rPr lang="en-US" altLang="zh-CN" sz="4000" b="1" dirty="0">
                <a:solidFill>
                  <a:schemeClr val="tx1"/>
                </a:solidFill>
              </a:rPr>
              <a:t> </a:t>
            </a:r>
            <a:r>
              <a:rPr lang="en-US" altLang="zh-CN" sz="4000" b="1" dirty="0" err="1">
                <a:solidFill>
                  <a:schemeClr val="tx1"/>
                </a:solidFill>
              </a:rPr>
              <a:t>nghiệm</a:t>
            </a:r>
            <a:r>
              <a:rPr lang="en-US" altLang="zh-CN" sz="4000" b="1" dirty="0">
                <a:solidFill>
                  <a:schemeClr val="tx1"/>
                </a:solidFill>
              </a:rPr>
              <a:t>, </a:t>
            </a:r>
            <a:r>
              <a:rPr lang="en-US" altLang="zh-CN" sz="4000" b="1" dirty="0" err="1">
                <a:solidFill>
                  <a:schemeClr val="tx1"/>
                </a:solidFill>
              </a:rPr>
              <a:t>cần</a:t>
            </a:r>
            <a:r>
              <a:rPr lang="en-US" altLang="zh-CN" sz="4000" b="1" dirty="0">
                <a:solidFill>
                  <a:schemeClr val="tx1"/>
                </a:solidFill>
              </a:rPr>
              <a:t> </a:t>
            </a:r>
            <a:r>
              <a:rPr lang="en-US" altLang="zh-CN" sz="4000" b="1" dirty="0" err="1">
                <a:solidFill>
                  <a:schemeClr val="tx1"/>
                </a:solidFill>
              </a:rPr>
              <a:t>tuân</a:t>
            </a:r>
            <a:r>
              <a:rPr lang="en-US" altLang="zh-CN" sz="4000" b="1" dirty="0">
                <a:solidFill>
                  <a:schemeClr val="tx1"/>
                </a:solidFill>
              </a:rPr>
              <a:t> </a:t>
            </a:r>
            <a:r>
              <a:rPr lang="en-US" altLang="zh-CN" sz="4000" b="1" dirty="0" err="1">
                <a:solidFill>
                  <a:schemeClr val="tx1"/>
                </a:solidFill>
              </a:rPr>
              <a:t>thủ</a:t>
            </a:r>
            <a:r>
              <a:rPr lang="en-US" altLang="zh-CN" sz="4000" b="1" dirty="0">
                <a:solidFill>
                  <a:schemeClr val="tx1"/>
                </a:solidFill>
              </a:rPr>
              <a:t> </a:t>
            </a:r>
            <a:r>
              <a:rPr lang="en-US" altLang="zh-CN" sz="4000" b="1" dirty="0" err="1">
                <a:solidFill>
                  <a:schemeClr val="tx1"/>
                </a:solidFill>
              </a:rPr>
              <a:t>nội</a:t>
            </a:r>
            <a:r>
              <a:rPr lang="en-US" altLang="zh-CN" sz="4000" b="1" dirty="0">
                <a:solidFill>
                  <a:schemeClr val="tx1"/>
                </a:solidFill>
              </a:rPr>
              <a:t> </a:t>
            </a:r>
            <a:r>
              <a:rPr lang="en-US" altLang="zh-CN" sz="4000" b="1" dirty="0" err="1">
                <a:solidFill>
                  <a:schemeClr val="tx1"/>
                </a:solidFill>
              </a:rPr>
              <a:t>quy</a:t>
            </a:r>
            <a:r>
              <a:rPr lang="en-US" altLang="zh-CN" sz="4000" b="1" dirty="0">
                <a:solidFill>
                  <a:schemeClr val="tx1"/>
                </a:solidFill>
              </a:rPr>
              <a:t>, </a:t>
            </a:r>
            <a:r>
              <a:rPr lang="en-US" altLang="zh-CN" sz="4000" b="1" dirty="0" err="1">
                <a:solidFill>
                  <a:schemeClr val="tx1"/>
                </a:solidFill>
              </a:rPr>
              <a:t>hướng</a:t>
            </a:r>
            <a:r>
              <a:rPr lang="en-US" altLang="zh-CN" sz="4000" b="1" dirty="0">
                <a:solidFill>
                  <a:schemeClr val="tx1"/>
                </a:solidFill>
              </a:rPr>
              <a:t> </a:t>
            </a:r>
            <a:r>
              <a:rPr lang="en-US" altLang="zh-CN" sz="4000" b="1" dirty="0" err="1">
                <a:solidFill>
                  <a:schemeClr val="tx1"/>
                </a:solidFill>
              </a:rPr>
              <a:t>dẫn</a:t>
            </a:r>
            <a:r>
              <a:rPr lang="en-US" altLang="zh-CN" sz="4000" b="1" dirty="0">
                <a:solidFill>
                  <a:schemeClr val="tx1"/>
                </a:solidFill>
              </a:rPr>
              <a:t> </a:t>
            </a:r>
            <a:r>
              <a:rPr lang="en-US" altLang="zh-CN" sz="4000" b="1" dirty="0" err="1">
                <a:solidFill>
                  <a:schemeClr val="tx1"/>
                </a:solidFill>
              </a:rPr>
              <a:t>của</a:t>
            </a:r>
            <a:r>
              <a:rPr lang="en-US" altLang="zh-CN" sz="4000" b="1" dirty="0">
                <a:solidFill>
                  <a:schemeClr val="tx1"/>
                </a:solidFill>
              </a:rPr>
              <a:t> GV </a:t>
            </a:r>
            <a:r>
              <a:rPr lang="en-US" altLang="zh-CN" sz="4000" b="1" dirty="0" err="1">
                <a:solidFill>
                  <a:schemeClr val="tx1"/>
                </a:solidFill>
              </a:rPr>
              <a:t>và</a:t>
            </a:r>
            <a:r>
              <a:rPr lang="en-US" altLang="zh-CN" sz="4000" b="1" dirty="0">
                <a:solidFill>
                  <a:schemeClr val="tx1"/>
                </a:solidFill>
              </a:rPr>
              <a:t> </a:t>
            </a:r>
            <a:r>
              <a:rPr lang="en-US" altLang="zh-CN" sz="4000" b="1" dirty="0" err="1">
                <a:solidFill>
                  <a:schemeClr val="tx1"/>
                </a:solidFill>
              </a:rPr>
              <a:t>đọc</a:t>
            </a:r>
            <a:r>
              <a:rPr lang="en-US" altLang="zh-CN" sz="4000" b="1" dirty="0">
                <a:solidFill>
                  <a:schemeClr val="tx1"/>
                </a:solidFill>
              </a:rPr>
              <a:t> </a:t>
            </a:r>
            <a:r>
              <a:rPr lang="en-US" altLang="zh-CN" sz="4000" b="1" dirty="0" err="1">
                <a:solidFill>
                  <a:schemeClr val="tx1"/>
                </a:solidFill>
              </a:rPr>
              <a:t>kỹ</a:t>
            </a:r>
            <a:r>
              <a:rPr lang="en-US" altLang="zh-CN" sz="4000" b="1" dirty="0">
                <a:solidFill>
                  <a:schemeClr val="tx1"/>
                </a:solidFill>
              </a:rPr>
              <a:t> </a:t>
            </a:r>
            <a:r>
              <a:rPr lang="en-US" altLang="zh-CN" sz="4000" b="1" dirty="0" err="1">
                <a:solidFill>
                  <a:schemeClr val="tx1"/>
                </a:solidFill>
              </a:rPr>
              <a:t>thông</a:t>
            </a:r>
            <a:r>
              <a:rPr lang="en-US" altLang="zh-CN" sz="4000" b="1" dirty="0">
                <a:solidFill>
                  <a:schemeClr val="tx1"/>
                </a:solidFill>
              </a:rPr>
              <a:t> tin </a:t>
            </a:r>
            <a:r>
              <a:rPr lang="en-US" altLang="zh-CN" sz="4000" b="1" dirty="0" err="1">
                <a:solidFill>
                  <a:schemeClr val="tx1"/>
                </a:solidFill>
              </a:rPr>
              <a:t>trên</a:t>
            </a:r>
            <a:r>
              <a:rPr lang="en-US" altLang="zh-CN" sz="4000" b="1" dirty="0">
                <a:solidFill>
                  <a:schemeClr val="tx1"/>
                </a:solidFill>
              </a:rPr>
              <a:t> </a:t>
            </a:r>
            <a:r>
              <a:rPr lang="en-US" altLang="zh-CN" sz="4000" b="1" dirty="0" err="1">
                <a:solidFill>
                  <a:schemeClr val="tx1"/>
                </a:solidFill>
              </a:rPr>
              <a:t>nhãn</a:t>
            </a:r>
            <a:r>
              <a:rPr lang="en-US" altLang="zh-CN" sz="4000" b="1" dirty="0">
                <a:solidFill>
                  <a:schemeClr val="tx1"/>
                </a:solidFill>
              </a:rPr>
              <a:t> </a:t>
            </a:r>
            <a:r>
              <a:rPr lang="en-US" altLang="zh-CN" sz="4000" b="1" dirty="0" err="1">
                <a:solidFill>
                  <a:schemeClr val="tx1"/>
                </a:solidFill>
              </a:rPr>
              <a:t>hóa</a:t>
            </a:r>
            <a:r>
              <a:rPr lang="en-US" altLang="zh-CN" sz="4000" b="1" dirty="0">
                <a:solidFill>
                  <a:schemeClr val="tx1"/>
                </a:solidFill>
              </a:rPr>
              <a:t> </a:t>
            </a:r>
            <a:r>
              <a:rPr lang="en-US" altLang="zh-CN" sz="4000" b="1" dirty="0" err="1">
                <a:solidFill>
                  <a:schemeClr val="tx1"/>
                </a:solidFill>
              </a:rPr>
              <a:t>chất</a:t>
            </a:r>
            <a:r>
              <a:rPr lang="en-US" altLang="zh-CN" sz="4000" b="1" dirty="0">
                <a:solidFill>
                  <a:schemeClr val="tx1"/>
                </a:solidFill>
              </a:rPr>
              <a:t> (</a:t>
            </a:r>
            <a:r>
              <a:rPr lang="en-US" altLang="zh-CN" sz="4000" b="1" dirty="0" err="1">
                <a:solidFill>
                  <a:schemeClr val="tx1"/>
                </a:solidFill>
              </a:rPr>
              <a:t>như</a:t>
            </a:r>
            <a:r>
              <a:rPr lang="en-US" altLang="zh-CN" sz="4000" b="1" dirty="0">
                <a:solidFill>
                  <a:schemeClr val="tx1"/>
                </a:solidFill>
              </a:rPr>
              <a:t> </a:t>
            </a:r>
            <a:r>
              <a:rPr lang="en-US" altLang="zh-CN" sz="4000" b="1" dirty="0" err="1">
                <a:solidFill>
                  <a:schemeClr val="tx1"/>
                </a:solidFill>
              </a:rPr>
              <a:t>tên</a:t>
            </a:r>
            <a:r>
              <a:rPr lang="en-US" altLang="zh-CN" sz="4000" b="1" dirty="0">
                <a:solidFill>
                  <a:schemeClr val="tx1"/>
                </a:solidFill>
              </a:rPr>
              <a:t> </a:t>
            </a:r>
            <a:r>
              <a:rPr lang="en-US" altLang="zh-CN" sz="4000" b="1" dirty="0" err="1">
                <a:solidFill>
                  <a:schemeClr val="tx1"/>
                </a:solidFill>
              </a:rPr>
              <a:t>chất</a:t>
            </a:r>
            <a:r>
              <a:rPr lang="en-US" altLang="zh-CN" sz="4000" b="1" dirty="0">
                <a:solidFill>
                  <a:schemeClr val="tx1"/>
                </a:solidFill>
              </a:rPr>
              <a:t>, </a:t>
            </a:r>
            <a:r>
              <a:rPr lang="en-US" altLang="zh-CN" sz="4000" b="1" dirty="0" err="1">
                <a:solidFill>
                  <a:schemeClr val="tx1"/>
                </a:solidFill>
              </a:rPr>
              <a:t>công</a:t>
            </a:r>
            <a:r>
              <a:rPr lang="en-US" altLang="zh-CN" sz="4000" b="1" dirty="0">
                <a:solidFill>
                  <a:schemeClr val="tx1"/>
                </a:solidFill>
              </a:rPr>
              <a:t> </a:t>
            </a:r>
            <a:r>
              <a:rPr lang="en-US" altLang="zh-CN" sz="4000" b="1" dirty="0" err="1">
                <a:solidFill>
                  <a:schemeClr val="tx1"/>
                </a:solidFill>
              </a:rPr>
              <a:t>thức</a:t>
            </a:r>
            <a:r>
              <a:rPr lang="en-US" altLang="zh-CN" sz="4000" b="1" dirty="0">
                <a:solidFill>
                  <a:schemeClr val="tx1"/>
                </a:solidFill>
              </a:rPr>
              <a:t> </a:t>
            </a:r>
            <a:r>
              <a:rPr lang="en-US" altLang="zh-CN" sz="4000" b="1" dirty="0" err="1">
                <a:solidFill>
                  <a:schemeClr val="tx1"/>
                </a:solidFill>
              </a:rPr>
              <a:t>hóa</a:t>
            </a:r>
            <a:r>
              <a:rPr lang="en-US" altLang="zh-CN" sz="4000" b="1" dirty="0">
                <a:solidFill>
                  <a:schemeClr val="tx1"/>
                </a:solidFill>
              </a:rPr>
              <a:t> </a:t>
            </a:r>
            <a:r>
              <a:rPr lang="en-US" altLang="zh-CN" sz="4000" b="1" dirty="0" err="1">
                <a:solidFill>
                  <a:schemeClr val="tx1"/>
                </a:solidFill>
              </a:rPr>
              <a:t>học</a:t>
            </a:r>
            <a:r>
              <a:rPr lang="en-US" altLang="zh-CN" sz="4000" b="1" dirty="0">
                <a:solidFill>
                  <a:schemeClr val="tx1"/>
                </a:solidFill>
              </a:rPr>
              <a:t>, </a:t>
            </a:r>
            <a:r>
              <a:rPr lang="en-US" altLang="zh-CN" sz="4000" b="1" dirty="0" err="1">
                <a:solidFill>
                  <a:schemeClr val="tx1"/>
                </a:solidFill>
              </a:rPr>
              <a:t>các</a:t>
            </a:r>
            <a:r>
              <a:rPr lang="en-US" altLang="zh-CN" sz="4000" b="1" dirty="0">
                <a:solidFill>
                  <a:schemeClr val="tx1"/>
                </a:solidFill>
              </a:rPr>
              <a:t> </a:t>
            </a:r>
            <a:r>
              <a:rPr lang="en-US" altLang="zh-CN" sz="4000" b="1" dirty="0" err="1">
                <a:solidFill>
                  <a:schemeClr val="tx1"/>
                </a:solidFill>
              </a:rPr>
              <a:t>kí</a:t>
            </a:r>
            <a:r>
              <a:rPr lang="en-US" altLang="zh-CN" sz="4000" b="1" dirty="0">
                <a:solidFill>
                  <a:schemeClr val="tx1"/>
                </a:solidFill>
              </a:rPr>
              <a:t> </a:t>
            </a:r>
            <a:r>
              <a:rPr lang="en-US" altLang="zh-CN" sz="4000" b="1" dirty="0" err="1">
                <a:solidFill>
                  <a:schemeClr val="tx1"/>
                </a:solidFill>
              </a:rPr>
              <a:t>hiệu</a:t>
            </a:r>
            <a:r>
              <a:rPr lang="en-US" altLang="zh-CN" sz="4000" b="1" dirty="0">
                <a:solidFill>
                  <a:schemeClr val="tx1"/>
                </a:solidFill>
              </a:rPr>
              <a:t> </a:t>
            </a:r>
            <a:r>
              <a:rPr lang="en-US" altLang="zh-CN" sz="4000" b="1" dirty="0" err="1">
                <a:solidFill>
                  <a:schemeClr val="tx1"/>
                </a:solidFill>
              </a:rPr>
              <a:t>cảnh</a:t>
            </a:r>
            <a:r>
              <a:rPr lang="en-US" altLang="zh-CN" sz="4000" b="1" dirty="0">
                <a:solidFill>
                  <a:schemeClr val="tx1"/>
                </a:solidFill>
              </a:rPr>
              <a:t> </a:t>
            </a:r>
            <a:r>
              <a:rPr lang="en-US" altLang="zh-CN" sz="4000" b="1" dirty="0" err="1">
                <a:solidFill>
                  <a:schemeClr val="tx1"/>
                </a:solidFill>
              </a:rPr>
              <a:t>báo</a:t>
            </a:r>
            <a:r>
              <a:rPr lang="en-US" altLang="zh-CN" sz="4000" b="1" dirty="0">
                <a:solidFill>
                  <a:schemeClr val="tx1"/>
                </a:solidFill>
              </a:rPr>
              <a:t>, </a:t>
            </a:r>
            <a:r>
              <a:rPr lang="en-US" altLang="zh-CN" sz="4000" b="1" dirty="0" err="1">
                <a:solidFill>
                  <a:schemeClr val="tx1"/>
                </a:solidFill>
              </a:rPr>
              <a:t>hạn</a:t>
            </a:r>
            <a:r>
              <a:rPr lang="en-US" altLang="zh-CN" sz="4000" b="1" dirty="0">
                <a:solidFill>
                  <a:schemeClr val="tx1"/>
                </a:solidFill>
              </a:rPr>
              <a:t> </a:t>
            </a:r>
            <a:r>
              <a:rPr lang="en-US" altLang="zh-CN" sz="4000" b="1" dirty="0" err="1">
                <a:solidFill>
                  <a:schemeClr val="tx1"/>
                </a:solidFill>
              </a:rPr>
              <a:t>sử</a:t>
            </a:r>
            <a:r>
              <a:rPr lang="en-US" altLang="zh-CN" sz="4000" b="1" dirty="0">
                <a:solidFill>
                  <a:schemeClr val="tx1"/>
                </a:solidFill>
              </a:rPr>
              <a:t> </a:t>
            </a:r>
            <a:r>
              <a:rPr lang="en-US" altLang="zh-CN" sz="4000" b="1" dirty="0" err="1">
                <a:solidFill>
                  <a:schemeClr val="tx1"/>
                </a:solidFill>
              </a:rPr>
              <a:t>dụng</a:t>
            </a:r>
            <a:r>
              <a:rPr lang="en-US" altLang="zh-CN" sz="4000" b="1" dirty="0">
                <a:solidFill>
                  <a:schemeClr val="tx1"/>
                </a:solidFill>
              </a:rPr>
              <a:t>...) </a:t>
            </a:r>
            <a:r>
              <a:rPr lang="en-US" altLang="zh-CN" sz="4000" b="1" dirty="0" err="1">
                <a:solidFill>
                  <a:schemeClr val="tx1"/>
                </a:solidFill>
              </a:rPr>
              <a:t>trước</a:t>
            </a:r>
            <a:r>
              <a:rPr lang="en-US" altLang="zh-CN" sz="4000" b="1" dirty="0">
                <a:solidFill>
                  <a:schemeClr val="tx1"/>
                </a:solidFill>
              </a:rPr>
              <a:t> </a:t>
            </a:r>
            <a:r>
              <a:rPr lang="en-US" altLang="zh-CN" sz="4000" b="1" dirty="0" err="1">
                <a:solidFill>
                  <a:schemeClr val="tx1"/>
                </a:solidFill>
              </a:rPr>
              <a:t>khi</a:t>
            </a:r>
            <a:r>
              <a:rPr lang="en-US" altLang="zh-CN" sz="4000" b="1" dirty="0">
                <a:solidFill>
                  <a:schemeClr val="tx1"/>
                </a:solidFill>
              </a:rPr>
              <a:t> </a:t>
            </a:r>
            <a:r>
              <a:rPr lang="en-US" altLang="zh-CN" sz="4000" b="1" dirty="0" err="1">
                <a:solidFill>
                  <a:schemeClr val="tx1"/>
                </a:solidFill>
              </a:rPr>
              <a:t>sử</a:t>
            </a:r>
            <a:r>
              <a:rPr lang="en-US" altLang="zh-CN" sz="4000" b="1" dirty="0">
                <a:solidFill>
                  <a:schemeClr val="tx1"/>
                </a:solidFill>
              </a:rPr>
              <a:t> </a:t>
            </a:r>
            <a:r>
              <a:rPr lang="en-US" altLang="zh-CN" sz="4000" b="1" dirty="0" err="1">
                <a:solidFill>
                  <a:schemeClr val="tx1"/>
                </a:solidFill>
              </a:rPr>
              <a:t>dụng</a:t>
            </a:r>
            <a:r>
              <a:rPr lang="en-US" altLang="zh-CN" sz="4000" b="1" dirty="0">
                <a:solidFill>
                  <a:schemeClr val="tx1"/>
                </a:solidFill>
              </a:rPr>
              <a:t>. - </a:t>
            </a:r>
            <a:r>
              <a:rPr lang="en-US" altLang="zh-CN" sz="4000" b="1" dirty="0" err="1">
                <a:solidFill>
                  <a:schemeClr val="tx1"/>
                </a:solidFill>
              </a:rPr>
              <a:t>Không</a:t>
            </a:r>
            <a:r>
              <a:rPr lang="en-US" altLang="zh-CN" sz="4000" b="1" dirty="0">
                <a:solidFill>
                  <a:schemeClr val="tx1"/>
                </a:solidFill>
              </a:rPr>
              <a:t> </a:t>
            </a:r>
            <a:r>
              <a:rPr lang="en-US" altLang="zh-CN" sz="4000" b="1" dirty="0" err="1">
                <a:solidFill>
                  <a:schemeClr val="tx1"/>
                </a:solidFill>
              </a:rPr>
              <a:t>sử</a:t>
            </a:r>
            <a:r>
              <a:rPr lang="en-US" altLang="zh-CN" sz="4000" b="1" dirty="0">
                <a:solidFill>
                  <a:schemeClr val="tx1"/>
                </a:solidFill>
              </a:rPr>
              <a:t> </a:t>
            </a:r>
            <a:r>
              <a:rPr lang="en-US" altLang="zh-CN" sz="4000" b="1" dirty="0" err="1">
                <a:solidFill>
                  <a:schemeClr val="tx1"/>
                </a:solidFill>
              </a:rPr>
              <a:t>dụng</a:t>
            </a:r>
            <a:r>
              <a:rPr lang="en-US" altLang="zh-CN" sz="4000" b="1" dirty="0">
                <a:solidFill>
                  <a:schemeClr val="tx1"/>
                </a:solidFill>
              </a:rPr>
              <a:t> </a:t>
            </a:r>
            <a:r>
              <a:rPr lang="en-US" altLang="zh-CN" sz="4000" b="1" dirty="0" err="1">
                <a:solidFill>
                  <a:schemeClr val="tx1"/>
                </a:solidFill>
              </a:rPr>
              <a:t>hóa</a:t>
            </a:r>
            <a:r>
              <a:rPr lang="en-US" altLang="zh-CN" sz="4000" b="1" dirty="0">
                <a:solidFill>
                  <a:schemeClr val="tx1"/>
                </a:solidFill>
              </a:rPr>
              <a:t> </a:t>
            </a:r>
            <a:r>
              <a:rPr lang="en-US" altLang="zh-CN" sz="4000" b="1" dirty="0" err="1">
                <a:solidFill>
                  <a:schemeClr val="tx1"/>
                </a:solidFill>
              </a:rPr>
              <a:t>chất</a:t>
            </a:r>
            <a:r>
              <a:rPr lang="en-US" altLang="zh-CN" sz="4000" b="1" dirty="0">
                <a:solidFill>
                  <a:schemeClr val="tx1"/>
                </a:solidFill>
              </a:rPr>
              <a:t> </a:t>
            </a:r>
            <a:r>
              <a:rPr lang="en-US" altLang="zh-CN" sz="4000" b="1" dirty="0" err="1">
                <a:solidFill>
                  <a:schemeClr val="tx1"/>
                </a:solidFill>
              </a:rPr>
              <a:t>đựng</a:t>
            </a:r>
            <a:r>
              <a:rPr lang="en-US" altLang="zh-CN" sz="4000" b="1" dirty="0">
                <a:solidFill>
                  <a:schemeClr val="tx1"/>
                </a:solidFill>
              </a:rPr>
              <a:t> </a:t>
            </a:r>
            <a:r>
              <a:rPr lang="en-US" altLang="zh-CN" sz="4000" b="1" dirty="0" err="1">
                <a:solidFill>
                  <a:schemeClr val="tx1"/>
                </a:solidFill>
              </a:rPr>
              <a:t>trong</a:t>
            </a:r>
            <a:r>
              <a:rPr lang="en-US" altLang="zh-CN" sz="4000" b="1" dirty="0">
                <a:solidFill>
                  <a:schemeClr val="tx1"/>
                </a:solidFill>
              </a:rPr>
              <a:t> </a:t>
            </a:r>
            <a:r>
              <a:rPr lang="en-US" altLang="zh-CN" sz="4000" b="1" dirty="0" err="1">
                <a:solidFill>
                  <a:schemeClr val="tx1"/>
                </a:solidFill>
              </a:rPr>
              <a:t>đồ</a:t>
            </a:r>
            <a:r>
              <a:rPr lang="en-US" altLang="zh-CN" sz="4000" b="1" dirty="0">
                <a:solidFill>
                  <a:schemeClr val="tx1"/>
                </a:solidFill>
              </a:rPr>
              <a:t> </a:t>
            </a:r>
            <a:r>
              <a:rPr lang="en-US" altLang="zh-CN" sz="4000" b="1" dirty="0" err="1">
                <a:solidFill>
                  <a:schemeClr val="tx1"/>
                </a:solidFill>
              </a:rPr>
              <a:t>chứa</a:t>
            </a:r>
            <a:r>
              <a:rPr lang="en-US" altLang="zh-CN" sz="4000" b="1" dirty="0">
                <a:solidFill>
                  <a:schemeClr val="tx1"/>
                </a:solidFill>
              </a:rPr>
              <a:t> </a:t>
            </a:r>
            <a:r>
              <a:rPr lang="en-US" altLang="zh-CN" sz="4000" b="1" dirty="0" err="1">
                <a:solidFill>
                  <a:schemeClr val="tx1"/>
                </a:solidFill>
              </a:rPr>
              <a:t>không</a:t>
            </a:r>
            <a:r>
              <a:rPr lang="en-US" altLang="zh-CN" sz="4000" b="1" dirty="0">
                <a:solidFill>
                  <a:schemeClr val="tx1"/>
                </a:solidFill>
              </a:rPr>
              <a:t> </a:t>
            </a:r>
            <a:r>
              <a:rPr lang="en-US" altLang="zh-CN" sz="4000" b="1" dirty="0" err="1">
                <a:solidFill>
                  <a:schemeClr val="tx1"/>
                </a:solidFill>
              </a:rPr>
              <a:t>có</a:t>
            </a:r>
            <a:r>
              <a:rPr lang="en-US" altLang="zh-CN" sz="4000" b="1" dirty="0">
                <a:solidFill>
                  <a:schemeClr val="tx1"/>
                </a:solidFill>
              </a:rPr>
              <a:t> </a:t>
            </a:r>
            <a:r>
              <a:rPr lang="en-US" altLang="zh-CN" sz="4000" b="1" dirty="0" err="1">
                <a:solidFill>
                  <a:schemeClr val="tx1"/>
                </a:solidFill>
              </a:rPr>
              <a:t>nhãn</a:t>
            </a:r>
            <a:r>
              <a:rPr lang="en-US" altLang="zh-CN" sz="4000" b="1" dirty="0">
                <a:solidFill>
                  <a:schemeClr val="tx1"/>
                </a:solidFill>
              </a:rPr>
              <a:t> </a:t>
            </a:r>
            <a:r>
              <a:rPr lang="en-US" altLang="zh-CN" sz="4000" b="1" dirty="0" err="1">
                <a:solidFill>
                  <a:schemeClr val="tx1"/>
                </a:solidFill>
              </a:rPr>
              <a:t>hoặc</a:t>
            </a:r>
            <a:r>
              <a:rPr lang="en-US" altLang="zh-CN" sz="4000" b="1" dirty="0">
                <a:solidFill>
                  <a:schemeClr val="tx1"/>
                </a:solidFill>
              </a:rPr>
              <a:t> </a:t>
            </a:r>
            <a:r>
              <a:rPr lang="en-US" altLang="zh-CN" sz="4000" b="1" dirty="0" err="1">
                <a:solidFill>
                  <a:schemeClr val="tx1"/>
                </a:solidFill>
              </a:rPr>
              <a:t>nhãn</a:t>
            </a:r>
            <a:r>
              <a:rPr lang="en-US" altLang="zh-CN" sz="4000" b="1" dirty="0">
                <a:solidFill>
                  <a:schemeClr val="tx1"/>
                </a:solidFill>
              </a:rPr>
              <a:t> </a:t>
            </a:r>
            <a:r>
              <a:rPr lang="en-US" altLang="zh-CN" sz="4000" b="1" dirty="0" err="1">
                <a:solidFill>
                  <a:schemeClr val="tx1"/>
                </a:solidFill>
              </a:rPr>
              <a:t>mờ</a:t>
            </a:r>
            <a:r>
              <a:rPr lang="en-US" altLang="zh-CN" sz="4000" b="1" dirty="0">
                <a:solidFill>
                  <a:schemeClr val="tx1"/>
                </a:solidFill>
              </a:rPr>
              <a:t>, </a:t>
            </a:r>
            <a:r>
              <a:rPr lang="en-US" altLang="zh-CN" sz="4000" b="1" dirty="0" err="1">
                <a:solidFill>
                  <a:schemeClr val="tx1"/>
                </a:solidFill>
              </a:rPr>
              <a:t>mất</a:t>
            </a:r>
            <a:r>
              <a:rPr lang="en-US" altLang="zh-CN" sz="4000" b="1" dirty="0">
                <a:solidFill>
                  <a:schemeClr val="tx1"/>
                </a:solidFill>
              </a:rPr>
              <a:t> </a:t>
            </a:r>
            <a:r>
              <a:rPr lang="en-US" altLang="zh-CN" sz="4000" b="1" dirty="0" err="1">
                <a:solidFill>
                  <a:schemeClr val="tx1"/>
                </a:solidFill>
              </a:rPr>
              <a:t>chữ</a:t>
            </a:r>
            <a:r>
              <a:rPr lang="en-US" altLang="zh-CN" sz="4000" b="1" dirty="0">
                <a:solidFill>
                  <a:schemeClr val="tx1"/>
                </a:solidFill>
              </a:rPr>
              <a:t>.</a:t>
            </a:r>
          </a:p>
        </p:txBody>
      </p:sp>
    </p:spTree>
    <p:extLst>
      <p:ext uri="{BB962C8B-B14F-4D97-AF65-F5344CB8AC3E}">
        <p14:creationId xmlns:p14="http://schemas.microsoft.com/office/powerpoint/2010/main" val="250732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3413760" y="0"/>
            <a:ext cx="5800090" cy="645160"/>
          </a:xfrm>
          <a:prstGeom prst="rect">
            <a:avLst/>
          </a:prstGeom>
          <a:noFill/>
          <a:ln w="9525">
            <a:noFill/>
          </a:ln>
        </p:spPr>
        <p:txBody>
          <a:bodyPr wrap="square">
            <a:spAutoFit/>
          </a:bodyPr>
          <a:lstStyle/>
          <a:p>
            <a:pPr indent="0"/>
            <a:r>
              <a:rPr lang="en-US" sz="1400" b="0">
                <a:latin typeface="Times New Roman" panose="02020603050405020304" pitchFamily="18" charset="0"/>
                <a:cs typeface="Calibri" panose="020F0502020204030204" charset="0"/>
              </a:rPr>
              <a:t> </a:t>
            </a:r>
            <a:r>
              <a:rPr lang="en-US" sz="3600" b="1">
                <a:latin typeface="Arial" panose="020B0604020202020204" pitchFamily="34" charset="0"/>
                <a:cs typeface="Arial" panose="020B0604020202020204" pitchFamily="34" charset="0"/>
              </a:rPr>
              <a:t>Phiếu học tập số 2:</a:t>
            </a:r>
            <a:endParaRPr lang="en-US" sz="3600">
              <a:latin typeface="Arial" panose="020B0604020202020204" pitchFamily="34" charset="0"/>
              <a:cs typeface="Arial" panose="020B0604020202020204" pitchFamily="34" charset="0"/>
            </a:endParaRPr>
          </a:p>
        </p:txBody>
      </p:sp>
      <p:graphicFrame>
        <p:nvGraphicFramePr>
          <p:cNvPr id="3" name="Table 2"/>
          <p:cNvGraphicFramePr/>
          <p:nvPr/>
        </p:nvGraphicFramePr>
        <p:xfrm>
          <a:off x="0" y="645160"/>
          <a:ext cx="12280265" cy="6212840"/>
        </p:xfrm>
        <a:graphic>
          <a:graphicData uri="http://schemas.openxmlformats.org/drawingml/2006/table">
            <a:tbl>
              <a:tblPr firstRow="1" bandRow="1">
                <a:tableStyleId>{5C22544A-7EE6-4342-B048-85BDC9FD1C3A}</a:tableStyleId>
              </a:tblPr>
              <a:tblGrid>
                <a:gridCol w="2865120">
                  <a:extLst>
                    <a:ext uri="{9D8B030D-6E8A-4147-A177-3AD203B41FA5}">
                      <a16:colId xmlns:a16="http://schemas.microsoft.com/office/drawing/2014/main" val="20000"/>
                    </a:ext>
                  </a:extLst>
                </a:gridCol>
                <a:gridCol w="3018790">
                  <a:extLst>
                    <a:ext uri="{9D8B030D-6E8A-4147-A177-3AD203B41FA5}">
                      <a16:colId xmlns:a16="http://schemas.microsoft.com/office/drawing/2014/main" val="20001"/>
                    </a:ext>
                  </a:extLst>
                </a:gridCol>
                <a:gridCol w="3326765">
                  <a:extLst>
                    <a:ext uri="{9D8B030D-6E8A-4147-A177-3AD203B41FA5}">
                      <a16:colId xmlns:a16="http://schemas.microsoft.com/office/drawing/2014/main" val="20002"/>
                    </a:ext>
                  </a:extLst>
                </a:gridCol>
                <a:gridCol w="3069590">
                  <a:extLst>
                    <a:ext uri="{9D8B030D-6E8A-4147-A177-3AD203B41FA5}">
                      <a16:colId xmlns:a16="http://schemas.microsoft.com/office/drawing/2014/main" val="20003"/>
                    </a:ext>
                  </a:extLst>
                </a:gridCol>
              </a:tblGrid>
              <a:tr h="371475">
                <a:tc>
                  <a:txBody>
                    <a:bodyPr/>
                    <a:lstStyle/>
                    <a:p>
                      <a:pPr indent="0">
                        <a:buNone/>
                      </a:pPr>
                      <a:r>
                        <a:rPr lang="en-US" sz="2200" b="0">
                          <a:solidFill>
                            <a:srgbClr val="000000"/>
                          </a:solidFill>
                          <a:latin typeface="Arial" panose="020B0604020202020204" pitchFamily="34" charset="0"/>
                          <a:cs typeface="Arial" panose="020B0604020202020204" pitchFamily="34" charset="0"/>
                        </a:rPr>
                        <a:t>Một số nhãn hóa chất</a:t>
                      </a:r>
                      <a:endParaRPr lang="en-US" sz="22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Hình 1.1.a</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Hình 1.1.b</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Hình 1.1.c</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3616960">
                <a:tc>
                  <a:txBody>
                    <a:bodyPr/>
                    <a:lstStyle/>
                    <a:p>
                      <a:pPr indent="0">
                        <a:buNone/>
                      </a:pPr>
                      <a:r>
                        <a:rPr lang="en-US" sz="2400" b="0" dirty="0">
                          <a:solidFill>
                            <a:srgbClr val="000000"/>
                          </a:solidFill>
                          <a:latin typeface="Arial" panose="020B0604020202020204" pitchFamily="34" charset="0"/>
                          <a:cs typeface="Arial" panose="020B0604020202020204" pitchFamily="34" charset="0"/>
                        </a:rPr>
                        <a:t>Thông tin </a:t>
                      </a:r>
                      <a:r>
                        <a:rPr lang="en-US" sz="2400" b="0" dirty="0" err="1">
                          <a:solidFill>
                            <a:srgbClr val="000000"/>
                          </a:solidFill>
                          <a:latin typeface="Arial" panose="020B0604020202020204" pitchFamily="34" charset="0"/>
                          <a:cs typeface="Arial" panose="020B0604020202020204" pitchFamily="34" charset="0"/>
                        </a:rPr>
                        <a:t>trên</a:t>
                      </a:r>
                      <a:r>
                        <a:rPr lang="en-US" sz="2400" b="0" dirty="0">
                          <a:solidFill>
                            <a:srgbClr val="000000"/>
                          </a:solidFill>
                          <a:latin typeface="Arial" panose="020B0604020202020204" pitchFamily="34" charset="0"/>
                          <a:cs typeface="Arial" panose="020B0604020202020204" pitchFamily="34" charset="0"/>
                        </a:rPr>
                        <a:t> </a:t>
                      </a:r>
                      <a:r>
                        <a:rPr lang="en-US" sz="2400" b="0" dirty="0" err="1">
                          <a:solidFill>
                            <a:srgbClr val="000000"/>
                          </a:solidFill>
                          <a:latin typeface="Arial" panose="020B0604020202020204" pitchFamily="34" charset="0"/>
                          <a:cs typeface="Arial" panose="020B0604020202020204" pitchFamily="34" charset="0"/>
                        </a:rPr>
                        <a:t>nhãn</a:t>
                      </a:r>
                      <a:endParaRPr lang="en-US" sz="2400" b="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0">
                        <a:buNone/>
                      </a:pPr>
                      <a:r>
                        <a:rPr lang="en-US" sz="2800" b="0" dirty="0">
                          <a:solidFill>
                            <a:srgbClr val="000000"/>
                          </a:solidFill>
                          <a:latin typeface="Arial" panose="020B0604020202020204" pitchFamily="34" charset="0"/>
                          <a:cs typeface="Arial" panose="020B0604020202020204" pitchFamily="34" charset="0"/>
                        </a:rPr>
                        <a:t> </a:t>
                      </a:r>
                      <a:endParaRPr lang="en-US" sz="2800" b="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800" b="0" dirty="0">
                          <a:solidFill>
                            <a:srgbClr val="000000"/>
                          </a:solidFill>
                          <a:latin typeface="Arial" panose="020B0604020202020204" pitchFamily="34" charset="0"/>
                          <a:cs typeface="Arial" panose="020B0604020202020204" pitchFamily="34" charset="0"/>
                        </a:rPr>
                        <a:t> </a:t>
                      </a:r>
                      <a:endParaRPr lang="en-US" sz="2800" b="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800" b="0" dirty="0">
                          <a:solidFill>
                            <a:srgbClr val="000000"/>
                          </a:solidFill>
                          <a:latin typeface="Arial" panose="020B0604020202020204" pitchFamily="34" charset="0"/>
                          <a:cs typeface="Arial" panose="020B0604020202020204" pitchFamily="34" charset="0"/>
                        </a:rPr>
                        <a:t>      </a:t>
                      </a:r>
                      <a:endParaRPr lang="en-US" sz="2800" b="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2224405">
                <a:tc>
                  <a:txBody>
                    <a:bodyPr/>
                    <a:lstStyle/>
                    <a:p>
                      <a:pPr indent="0">
                        <a:buNone/>
                      </a:pPr>
                      <a:r>
                        <a:rPr lang="en-US" sz="2400" b="0">
                          <a:solidFill>
                            <a:srgbClr val="000000"/>
                          </a:solidFill>
                          <a:latin typeface="Arial" panose="020B0604020202020204" pitchFamily="34" charset="0"/>
                          <a:cs typeface="Arial" panose="020B0604020202020204" pitchFamily="34" charset="0"/>
                        </a:rPr>
                        <a:t>Cách lấy hóa chất an toàn</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000" b="0" i="1" dirty="0" err="1">
                          <a:solidFill>
                            <a:schemeClr val="accent6"/>
                          </a:solidFill>
                          <a:latin typeface="Arial" panose="020B0604020202020204" pitchFamily="34" charset="0"/>
                          <a:ea typeface="Times New Roman" panose="02020603050405020304" pitchFamily="18" charset="0"/>
                          <a:cs typeface="Arial" panose="020B0604020202020204" pitchFamily="34" charset="0"/>
                        </a:rPr>
                        <a:t>Không</a:t>
                      </a:r>
                      <a:r>
                        <a:rPr lang="en-US" sz="2000" b="0" i="1" dirty="0">
                          <a:solidFill>
                            <a:schemeClr val="accent6"/>
                          </a:solidFill>
                          <a:latin typeface="Arial" panose="020B0604020202020204" pitchFamily="34" charset="0"/>
                          <a:ea typeface="Times New Roman" panose="02020603050405020304" pitchFamily="18" charset="0"/>
                          <a:cs typeface="Arial" panose="020B0604020202020204" pitchFamily="34" charset="0"/>
                        </a:rPr>
                        <a:t> </a:t>
                      </a:r>
                      <a:r>
                        <a:rPr lang="en-US" sz="2000" b="0" i="1" dirty="0" err="1">
                          <a:solidFill>
                            <a:schemeClr val="accent6"/>
                          </a:solidFill>
                          <a:latin typeface="Arial" panose="020B0604020202020204" pitchFamily="34" charset="0"/>
                          <a:ea typeface="Times New Roman" panose="02020603050405020304" pitchFamily="18" charset="0"/>
                          <a:cs typeface="Arial" panose="020B0604020202020204" pitchFamily="34" charset="0"/>
                        </a:rPr>
                        <a:t>thực</a:t>
                      </a:r>
                      <a:r>
                        <a:rPr lang="en-US" sz="2000" b="0" i="1" dirty="0">
                          <a:solidFill>
                            <a:schemeClr val="accent6"/>
                          </a:solidFill>
                          <a:latin typeface="Arial" panose="020B0604020202020204" pitchFamily="34" charset="0"/>
                          <a:ea typeface="Times New Roman" panose="02020603050405020304" pitchFamily="18" charset="0"/>
                          <a:cs typeface="Arial" panose="020B0604020202020204" pitchFamily="34" charset="0"/>
                        </a:rPr>
                        <a:t> </a:t>
                      </a:r>
                      <a:r>
                        <a:rPr lang="en-US" sz="2000" b="0" i="1" dirty="0" err="1">
                          <a:solidFill>
                            <a:schemeClr val="accent6"/>
                          </a:solidFill>
                          <a:latin typeface="Arial" panose="020B0604020202020204" pitchFamily="34" charset="0"/>
                          <a:ea typeface="Times New Roman" panose="02020603050405020304" pitchFamily="18" charset="0"/>
                          <a:cs typeface="Arial" panose="020B0604020202020204" pitchFamily="34" charset="0"/>
                        </a:rPr>
                        <a:t>hiện</a:t>
                      </a:r>
                      <a:r>
                        <a:rPr lang="en-US" sz="2000" b="0" i="1" dirty="0">
                          <a:solidFill>
                            <a:schemeClr val="accent6"/>
                          </a:solidFill>
                          <a:latin typeface="Arial" panose="020B0604020202020204" pitchFamily="34" charset="0"/>
                          <a:ea typeface="Times New Roman" panose="02020603050405020304" pitchFamily="18" charset="0"/>
                          <a:cs typeface="Arial" panose="020B0604020202020204" pitchFamily="34" charset="0"/>
                        </a:rPr>
                        <a:t> ô </a:t>
                      </a:r>
                      <a:r>
                        <a:rPr lang="en-US" sz="2000" b="0" i="1" dirty="0" err="1">
                          <a:solidFill>
                            <a:schemeClr val="accent6"/>
                          </a:solidFill>
                          <a:latin typeface="Arial" panose="020B0604020202020204" pitchFamily="34" charset="0"/>
                          <a:ea typeface="Times New Roman" panose="02020603050405020304" pitchFamily="18" charset="0"/>
                          <a:cs typeface="Arial" panose="020B0604020202020204" pitchFamily="34" charset="0"/>
                        </a:rPr>
                        <a:t>này</a:t>
                      </a:r>
                      <a:endParaRPr lang="en-US" sz="2000" b="0" i="1" dirty="0">
                        <a:solidFill>
                          <a:schemeClr val="accent6"/>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bl>
          </a:graphicData>
        </a:graphic>
      </p:graphicFrame>
      <p:sp>
        <p:nvSpPr>
          <p:cNvPr id="2" name="Text Box 1"/>
          <p:cNvSpPr txBox="1"/>
          <p:nvPr/>
        </p:nvSpPr>
        <p:spPr>
          <a:xfrm>
            <a:off x="2905125" y="1166495"/>
            <a:ext cx="3013075" cy="3415030"/>
          </a:xfrm>
          <a:prstGeom prst="rect">
            <a:avLst/>
          </a:prstGeom>
          <a:noFill/>
        </p:spPr>
        <p:txBody>
          <a:bodyPr wrap="square" rtlCol="0">
            <a:spAutoFit/>
          </a:bodyPr>
          <a:lstStyle/>
          <a:p>
            <a:r>
              <a:rPr lang="en-US" sz="2400">
                <a:solidFill>
                  <a:schemeClr val="accent1">
                    <a:lumMod val="50000"/>
                  </a:schemeClr>
                </a:solidFill>
              </a:rPr>
              <a:t>- Tên hóa chất: Sodium hydroxide</a:t>
            </a:r>
          </a:p>
          <a:p>
            <a:r>
              <a:rPr lang="en-US" sz="2400">
                <a:solidFill>
                  <a:schemeClr val="accent1">
                    <a:lumMod val="50000"/>
                  </a:schemeClr>
                </a:solidFill>
              </a:rPr>
              <a:t>- Công thức hóa học: NaOH</a:t>
            </a:r>
          </a:p>
          <a:p>
            <a:r>
              <a:rPr lang="en-US" sz="2400">
                <a:solidFill>
                  <a:schemeClr val="accent1">
                    <a:lumMod val="50000"/>
                  </a:schemeClr>
                </a:solidFill>
              </a:rPr>
              <a:t>- Khối lượng phân tử: 40</a:t>
            </a:r>
          </a:p>
          <a:p>
            <a:r>
              <a:rPr lang="en-US" sz="2400">
                <a:solidFill>
                  <a:schemeClr val="accent1">
                    <a:lumMod val="50000"/>
                  </a:schemeClr>
                </a:solidFill>
              </a:rPr>
              <a:t>- Độ tinh khiết</a:t>
            </a:r>
          </a:p>
          <a:p>
            <a:r>
              <a:rPr lang="en-US" sz="2400">
                <a:solidFill>
                  <a:schemeClr val="accent1">
                    <a:lumMod val="50000"/>
                  </a:schemeClr>
                </a:solidFill>
              </a:rPr>
              <a:t>- Khối lượng: 500 g</a:t>
            </a:r>
          </a:p>
          <a:p>
            <a:r>
              <a:rPr lang="en-US" sz="2400">
                <a:solidFill>
                  <a:schemeClr val="accent1">
                    <a:lumMod val="50000"/>
                  </a:schemeClr>
                </a:solidFill>
              </a:rPr>
              <a:t>- Hạn sử dụng</a:t>
            </a:r>
          </a:p>
        </p:txBody>
      </p:sp>
      <p:sp>
        <p:nvSpPr>
          <p:cNvPr id="4" name="Text Box 3"/>
          <p:cNvSpPr txBox="1"/>
          <p:nvPr/>
        </p:nvSpPr>
        <p:spPr>
          <a:xfrm>
            <a:off x="2976880" y="5294630"/>
            <a:ext cx="2635885" cy="1198880"/>
          </a:xfrm>
          <a:prstGeom prst="rect">
            <a:avLst/>
          </a:prstGeom>
          <a:noFill/>
        </p:spPr>
        <p:txBody>
          <a:bodyPr wrap="square" rtlCol="0">
            <a:spAutoFit/>
          </a:bodyPr>
          <a:lstStyle/>
          <a:p>
            <a:r>
              <a:rPr lang="en-US" sz="2400">
                <a:solidFill>
                  <a:schemeClr val="accent3">
                    <a:lumMod val="50000"/>
                  </a:schemeClr>
                </a:solidFill>
              </a:rPr>
              <a:t>Dùng thìa kim loại hoặc thủy tinh để xúc</a:t>
            </a:r>
          </a:p>
        </p:txBody>
      </p:sp>
      <p:sp>
        <p:nvSpPr>
          <p:cNvPr id="5" name="Text Box 4"/>
          <p:cNvSpPr txBox="1"/>
          <p:nvPr/>
        </p:nvSpPr>
        <p:spPr>
          <a:xfrm>
            <a:off x="5969000" y="1058545"/>
            <a:ext cx="3128645" cy="3046095"/>
          </a:xfrm>
          <a:prstGeom prst="rect">
            <a:avLst/>
          </a:prstGeom>
          <a:noFill/>
        </p:spPr>
        <p:txBody>
          <a:bodyPr wrap="square" rtlCol="0">
            <a:spAutoFit/>
          </a:bodyPr>
          <a:lstStyle/>
          <a:p>
            <a:r>
              <a:rPr lang="en-US" sz="2400">
                <a:solidFill>
                  <a:schemeClr val="accent1">
                    <a:lumMod val="50000"/>
                  </a:schemeClr>
                </a:solidFill>
              </a:rPr>
              <a:t>- Tên hóa chất: hydrochloric acid</a:t>
            </a:r>
          </a:p>
          <a:p>
            <a:r>
              <a:rPr lang="en-US" sz="2400">
                <a:solidFill>
                  <a:schemeClr val="accent1">
                    <a:lumMod val="50000"/>
                  </a:schemeClr>
                </a:solidFill>
              </a:rPr>
              <a:t>- Công thức hóa học: HCl</a:t>
            </a:r>
          </a:p>
          <a:p>
            <a:r>
              <a:rPr lang="en-US" sz="2400">
                <a:solidFill>
                  <a:schemeClr val="accent1">
                    <a:lumMod val="50000"/>
                  </a:schemeClr>
                </a:solidFill>
              </a:rPr>
              <a:t>- Nồng độ: 37%</a:t>
            </a:r>
          </a:p>
          <a:p>
            <a:r>
              <a:rPr lang="en-US" sz="2400">
                <a:solidFill>
                  <a:schemeClr val="accent1">
                    <a:lumMod val="50000"/>
                  </a:schemeClr>
                </a:solidFill>
              </a:rPr>
              <a:t>- Khối lượng phân tử:</a:t>
            </a:r>
          </a:p>
          <a:p>
            <a:r>
              <a:rPr lang="en-US" sz="2400">
                <a:solidFill>
                  <a:schemeClr val="accent1">
                    <a:lumMod val="50000"/>
                  </a:schemeClr>
                </a:solidFill>
              </a:rPr>
              <a:t>36,46</a:t>
            </a:r>
          </a:p>
          <a:p>
            <a:r>
              <a:rPr lang="en-US" sz="2400">
                <a:solidFill>
                  <a:schemeClr val="accent1">
                    <a:lumMod val="50000"/>
                  </a:schemeClr>
                </a:solidFill>
              </a:rPr>
              <a:t>- Các kí hiệu cảnh báo</a:t>
            </a:r>
          </a:p>
        </p:txBody>
      </p:sp>
      <p:sp>
        <p:nvSpPr>
          <p:cNvPr id="6" name="Text Box 5"/>
          <p:cNvSpPr txBox="1"/>
          <p:nvPr/>
        </p:nvSpPr>
        <p:spPr>
          <a:xfrm>
            <a:off x="5918200" y="4818380"/>
            <a:ext cx="3295650" cy="1938020"/>
          </a:xfrm>
          <a:prstGeom prst="rect">
            <a:avLst/>
          </a:prstGeom>
          <a:noFill/>
        </p:spPr>
        <p:txBody>
          <a:bodyPr wrap="square" rtlCol="0">
            <a:spAutoFit/>
          </a:bodyPr>
          <a:lstStyle/>
          <a:p>
            <a:r>
              <a:rPr lang="en-US" sz="2400">
                <a:solidFill>
                  <a:schemeClr val="accent3">
                    <a:lumMod val="50000"/>
                  </a:schemeClr>
                </a:solidFill>
              </a:rPr>
              <a:t>Lấy lượng lớn thì phải rót qua phễu hoặc qua cốc, ống đong có mỏ.</a:t>
            </a:r>
          </a:p>
          <a:p>
            <a:r>
              <a:rPr lang="en-US" sz="2400">
                <a:solidFill>
                  <a:schemeClr val="accent3">
                    <a:lumMod val="50000"/>
                  </a:schemeClr>
                </a:solidFill>
              </a:rPr>
              <a:t>Lấy lượng nhỏ thì dùng ống hút nhỏ giọt.</a:t>
            </a:r>
          </a:p>
        </p:txBody>
      </p:sp>
      <p:sp>
        <p:nvSpPr>
          <p:cNvPr id="7" name="Text Box 6"/>
          <p:cNvSpPr txBox="1"/>
          <p:nvPr/>
        </p:nvSpPr>
        <p:spPr>
          <a:xfrm>
            <a:off x="9290685" y="1247775"/>
            <a:ext cx="2555875" cy="1938020"/>
          </a:xfrm>
          <a:prstGeom prst="rect">
            <a:avLst/>
          </a:prstGeom>
          <a:noFill/>
        </p:spPr>
        <p:txBody>
          <a:bodyPr wrap="square" rtlCol="0">
            <a:spAutoFit/>
          </a:bodyPr>
          <a:lstStyle/>
          <a:p>
            <a:r>
              <a:rPr lang="en-US" sz="2400">
                <a:solidFill>
                  <a:schemeClr val="accent1">
                    <a:lumMod val="50000"/>
                  </a:schemeClr>
                </a:solidFill>
              </a:rPr>
              <a:t>- Tên hóa chất: oxygen</a:t>
            </a:r>
          </a:p>
          <a:p>
            <a:r>
              <a:rPr lang="en-US" sz="2400">
                <a:solidFill>
                  <a:schemeClr val="accent1">
                    <a:lumMod val="50000"/>
                  </a:schemeClr>
                </a:solidFill>
              </a:rPr>
              <a:t>- Các kí hiệu cảnh báo</a:t>
            </a:r>
          </a:p>
          <a:p>
            <a:r>
              <a:rPr lang="en-US" sz="2400">
                <a:solidFill>
                  <a:schemeClr val="accent1">
                    <a:lumMod val="50000"/>
                  </a:schemeClr>
                </a:solidFill>
              </a:rPr>
              <a:t>- Khối lượng: 25 kg</a:t>
            </a:r>
          </a:p>
        </p:txBody>
      </p:sp>
    </p:spTree>
    <p:extLst>
      <p:ext uri="{BB962C8B-B14F-4D97-AF65-F5344CB8AC3E}">
        <p14:creationId xmlns:p14="http://schemas.microsoft.com/office/powerpoint/2010/main" val="90458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ssolv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5" grpId="0"/>
      <p:bldP spid="5" grpId="1"/>
      <p:bldP spid="6" grpId="0"/>
      <p:bldP spid="6" grpId="1"/>
      <p:bldP spid="7" grpId="0"/>
      <p:bldP spid="7"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203835" y="820420"/>
            <a:ext cx="12049125" cy="6037580"/>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US" altLang="zh-CN" sz="3200" b="1" dirty="0">
                <a:solidFill>
                  <a:schemeClr val="tx1"/>
                </a:solidFill>
              </a:rPr>
              <a:t>- Trong </a:t>
            </a:r>
            <a:r>
              <a:rPr lang="en-US" altLang="zh-CN" sz="3200" b="1" dirty="0" err="1">
                <a:solidFill>
                  <a:schemeClr val="tx1"/>
                </a:solidFill>
              </a:rPr>
              <a:t>phòng</a:t>
            </a:r>
            <a:r>
              <a:rPr lang="en-US" altLang="zh-CN" sz="3200" b="1" dirty="0">
                <a:solidFill>
                  <a:schemeClr val="tx1"/>
                </a:solidFill>
              </a:rPr>
              <a:t> </a:t>
            </a:r>
            <a:r>
              <a:rPr lang="en-US" altLang="zh-CN" sz="3200" b="1" dirty="0" err="1">
                <a:solidFill>
                  <a:schemeClr val="tx1"/>
                </a:solidFill>
              </a:rPr>
              <a:t>thí</a:t>
            </a:r>
            <a:r>
              <a:rPr lang="en-US" altLang="zh-CN" sz="3200" b="1" dirty="0">
                <a:solidFill>
                  <a:schemeClr val="tx1"/>
                </a:solidFill>
              </a:rPr>
              <a:t> </a:t>
            </a:r>
            <a:r>
              <a:rPr lang="en-US" altLang="zh-CN" sz="3200" b="1" dirty="0" err="1">
                <a:solidFill>
                  <a:schemeClr val="tx1"/>
                </a:solidFill>
              </a:rPr>
              <a:t>nghiệm</a:t>
            </a:r>
            <a:r>
              <a:rPr lang="en-US" altLang="zh-CN" sz="3200" b="1" dirty="0">
                <a:solidFill>
                  <a:schemeClr val="tx1"/>
                </a:solidFill>
              </a:rPr>
              <a:t>, </a:t>
            </a:r>
            <a:r>
              <a:rPr lang="en-US" altLang="zh-CN" sz="3200" b="1" dirty="0" err="1">
                <a:solidFill>
                  <a:schemeClr val="tx1"/>
                </a:solidFill>
              </a:rPr>
              <a:t>cần</a:t>
            </a:r>
            <a:r>
              <a:rPr lang="en-US" altLang="zh-CN" sz="3200" b="1" dirty="0">
                <a:solidFill>
                  <a:schemeClr val="tx1"/>
                </a:solidFill>
              </a:rPr>
              <a:t> </a:t>
            </a:r>
            <a:r>
              <a:rPr lang="en-US" altLang="zh-CN" sz="3200" b="1" dirty="0" err="1">
                <a:solidFill>
                  <a:schemeClr val="tx1"/>
                </a:solidFill>
              </a:rPr>
              <a:t>tuân</a:t>
            </a:r>
            <a:r>
              <a:rPr lang="en-US" altLang="zh-CN" sz="3200" b="1" dirty="0">
                <a:solidFill>
                  <a:schemeClr val="tx1"/>
                </a:solidFill>
              </a:rPr>
              <a:t> </a:t>
            </a:r>
            <a:r>
              <a:rPr lang="en-US" altLang="zh-CN" sz="3200" b="1" dirty="0" err="1">
                <a:solidFill>
                  <a:schemeClr val="tx1"/>
                </a:solidFill>
              </a:rPr>
              <a:t>thủ</a:t>
            </a:r>
            <a:r>
              <a:rPr lang="en-US" altLang="zh-CN" sz="3200" b="1" dirty="0">
                <a:solidFill>
                  <a:schemeClr val="tx1"/>
                </a:solidFill>
              </a:rPr>
              <a:t> </a:t>
            </a:r>
            <a:r>
              <a:rPr lang="en-US" altLang="zh-CN" sz="3200" b="1" dirty="0" err="1">
                <a:solidFill>
                  <a:schemeClr val="tx1"/>
                </a:solidFill>
              </a:rPr>
              <a:t>nội</a:t>
            </a:r>
            <a:r>
              <a:rPr lang="en-US" altLang="zh-CN" sz="3200" b="1" dirty="0">
                <a:solidFill>
                  <a:schemeClr val="tx1"/>
                </a:solidFill>
              </a:rPr>
              <a:t> </a:t>
            </a:r>
            <a:r>
              <a:rPr lang="en-US" altLang="zh-CN" sz="3200" b="1" dirty="0" err="1">
                <a:solidFill>
                  <a:schemeClr val="tx1"/>
                </a:solidFill>
              </a:rPr>
              <a:t>quy</a:t>
            </a:r>
            <a:r>
              <a:rPr lang="en-US" altLang="zh-CN" sz="3200" b="1" dirty="0">
                <a:solidFill>
                  <a:schemeClr val="tx1"/>
                </a:solidFill>
              </a:rPr>
              <a:t>, </a:t>
            </a:r>
            <a:r>
              <a:rPr lang="en-US" altLang="zh-CN" sz="3200" b="1" dirty="0" err="1">
                <a:solidFill>
                  <a:schemeClr val="tx1"/>
                </a:solidFill>
              </a:rPr>
              <a:t>hướng</a:t>
            </a:r>
            <a:r>
              <a:rPr lang="en-US" altLang="zh-CN" sz="3200" b="1" dirty="0">
                <a:solidFill>
                  <a:schemeClr val="tx1"/>
                </a:solidFill>
              </a:rPr>
              <a:t> </a:t>
            </a:r>
            <a:r>
              <a:rPr lang="en-US" altLang="zh-CN" sz="3200" b="1" dirty="0" err="1">
                <a:solidFill>
                  <a:schemeClr val="tx1"/>
                </a:solidFill>
              </a:rPr>
              <a:t>dẫn</a:t>
            </a:r>
            <a:r>
              <a:rPr lang="en-US" altLang="zh-CN" sz="3200" b="1" dirty="0">
                <a:solidFill>
                  <a:schemeClr val="tx1"/>
                </a:solidFill>
              </a:rPr>
              <a:t> </a:t>
            </a:r>
            <a:r>
              <a:rPr lang="en-US" altLang="zh-CN" sz="3200" b="1" dirty="0" err="1">
                <a:solidFill>
                  <a:schemeClr val="tx1"/>
                </a:solidFill>
              </a:rPr>
              <a:t>của</a:t>
            </a:r>
            <a:r>
              <a:rPr lang="en-US" altLang="zh-CN" sz="3200" b="1" dirty="0">
                <a:solidFill>
                  <a:schemeClr val="tx1"/>
                </a:solidFill>
              </a:rPr>
              <a:t> GV </a:t>
            </a:r>
            <a:r>
              <a:rPr lang="en-US" altLang="zh-CN" sz="3200" b="1" dirty="0" err="1">
                <a:solidFill>
                  <a:schemeClr val="tx1"/>
                </a:solidFill>
              </a:rPr>
              <a:t>và</a:t>
            </a:r>
            <a:r>
              <a:rPr lang="en-US" altLang="zh-CN" sz="3200" b="1" dirty="0">
                <a:solidFill>
                  <a:schemeClr val="tx1"/>
                </a:solidFill>
              </a:rPr>
              <a:t> </a:t>
            </a:r>
            <a:r>
              <a:rPr lang="en-US" altLang="zh-CN" sz="3200" b="1" dirty="0" err="1">
                <a:solidFill>
                  <a:schemeClr val="tx1"/>
                </a:solidFill>
              </a:rPr>
              <a:t>đọc</a:t>
            </a:r>
            <a:r>
              <a:rPr lang="en-US" altLang="zh-CN" sz="3200" b="1" dirty="0">
                <a:solidFill>
                  <a:schemeClr val="tx1"/>
                </a:solidFill>
              </a:rPr>
              <a:t> </a:t>
            </a:r>
            <a:r>
              <a:rPr lang="en-US" altLang="zh-CN" sz="3200" b="1" dirty="0" err="1">
                <a:solidFill>
                  <a:schemeClr val="tx1"/>
                </a:solidFill>
              </a:rPr>
              <a:t>kỹ</a:t>
            </a:r>
            <a:r>
              <a:rPr lang="en-US" altLang="zh-CN" sz="3200" b="1" dirty="0">
                <a:solidFill>
                  <a:schemeClr val="tx1"/>
                </a:solidFill>
              </a:rPr>
              <a:t> </a:t>
            </a:r>
            <a:r>
              <a:rPr lang="en-US" altLang="zh-CN" sz="3200" b="1" dirty="0" err="1">
                <a:solidFill>
                  <a:schemeClr val="tx1"/>
                </a:solidFill>
              </a:rPr>
              <a:t>thông</a:t>
            </a:r>
            <a:r>
              <a:rPr lang="en-US" altLang="zh-CN" sz="3200" b="1" dirty="0">
                <a:solidFill>
                  <a:schemeClr val="tx1"/>
                </a:solidFill>
              </a:rPr>
              <a:t> tin </a:t>
            </a:r>
            <a:r>
              <a:rPr lang="en-US" altLang="zh-CN" sz="3200" b="1" dirty="0" err="1">
                <a:solidFill>
                  <a:schemeClr val="tx1"/>
                </a:solidFill>
              </a:rPr>
              <a:t>trên</a:t>
            </a:r>
            <a:r>
              <a:rPr lang="en-US" altLang="zh-CN" sz="3200" b="1" dirty="0">
                <a:solidFill>
                  <a:schemeClr val="tx1"/>
                </a:solidFill>
              </a:rPr>
              <a:t> </a:t>
            </a:r>
            <a:r>
              <a:rPr lang="en-US" altLang="zh-CN" sz="3200" b="1" dirty="0" err="1">
                <a:solidFill>
                  <a:schemeClr val="tx1"/>
                </a:solidFill>
              </a:rPr>
              <a:t>nhãn</a:t>
            </a:r>
            <a:r>
              <a:rPr lang="en-US" altLang="zh-CN" sz="3200" b="1" dirty="0">
                <a:solidFill>
                  <a:schemeClr val="tx1"/>
                </a:solidFill>
              </a:rPr>
              <a:t> </a:t>
            </a:r>
            <a:r>
              <a:rPr lang="en-US" altLang="zh-CN" sz="3200" b="1" dirty="0" err="1">
                <a:solidFill>
                  <a:schemeClr val="tx1"/>
                </a:solidFill>
              </a:rPr>
              <a:t>hóa</a:t>
            </a:r>
            <a:r>
              <a:rPr lang="en-US" altLang="zh-CN" sz="3200" b="1" dirty="0">
                <a:solidFill>
                  <a:schemeClr val="tx1"/>
                </a:solidFill>
              </a:rPr>
              <a:t> </a:t>
            </a:r>
            <a:r>
              <a:rPr lang="en-US" altLang="zh-CN" sz="3200" b="1" dirty="0" err="1">
                <a:solidFill>
                  <a:schemeClr val="tx1"/>
                </a:solidFill>
              </a:rPr>
              <a:t>chất</a:t>
            </a:r>
            <a:r>
              <a:rPr lang="en-US" altLang="zh-CN" sz="3200" b="1" dirty="0">
                <a:solidFill>
                  <a:schemeClr val="tx1"/>
                </a:solidFill>
              </a:rPr>
              <a:t> (</a:t>
            </a:r>
            <a:r>
              <a:rPr lang="en-US" altLang="zh-CN" sz="3200" b="1" dirty="0" err="1">
                <a:solidFill>
                  <a:schemeClr val="tx1"/>
                </a:solidFill>
              </a:rPr>
              <a:t>như</a:t>
            </a:r>
            <a:r>
              <a:rPr lang="en-US" altLang="zh-CN" sz="3200" b="1" dirty="0">
                <a:solidFill>
                  <a:schemeClr val="tx1"/>
                </a:solidFill>
              </a:rPr>
              <a:t> </a:t>
            </a:r>
            <a:r>
              <a:rPr lang="en-US" altLang="zh-CN" sz="3200" b="1" dirty="0" err="1">
                <a:solidFill>
                  <a:schemeClr val="tx1"/>
                </a:solidFill>
              </a:rPr>
              <a:t>tên</a:t>
            </a:r>
            <a:r>
              <a:rPr lang="en-US" altLang="zh-CN" sz="3200" b="1" dirty="0">
                <a:solidFill>
                  <a:schemeClr val="tx1"/>
                </a:solidFill>
              </a:rPr>
              <a:t> </a:t>
            </a:r>
            <a:r>
              <a:rPr lang="en-US" altLang="zh-CN" sz="3200" b="1" dirty="0" err="1">
                <a:solidFill>
                  <a:schemeClr val="tx1"/>
                </a:solidFill>
              </a:rPr>
              <a:t>chất</a:t>
            </a:r>
            <a:r>
              <a:rPr lang="en-US" altLang="zh-CN" sz="3200" b="1" dirty="0">
                <a:solidFill>
                  <a:schemeClr val="tx1"/>
                </a:solidFill>
              </a:rPr>
              <a:t>, </a:t>
            </a:r>
            <a:r>
              <a:rPr lang="en-US" altLang="zh-CN" sz="3200" b="1" dirty="0" err="1">
                <a:solidFill>
                  <a:schemeClr val="tx1"/>
                </a:solidFill>
              </a:rPr>
              <a:t>công</a:t>
            </a:r>
            <a:r>
              <a:rPr lang="en-US" altLang="zh-CN" sz="3200" b="1" dirty="0">
                <a:solidFill>
                  <a:schemeClr val="tx1"/>
                </a:solidFill>
              </a:rPr>
              <a:t> </a:t>
            </a:r>
            <a:r>
              <a:rPr lang="en-US" altLang="zh-CN" sz="3200" b="1" dirty="0" err="1">
                <a:solidFill>
                  <a:schemeClr val="tx1"/>
                </a:solidFill>
              </a:rPr>
              <a:t>thức</a:t>
            </a:r>
            <a:r>
              <a:rPr lang="en-US" altLang="zh-CN" sz="3200" b="1" dirty="0">
                <a:solidFill>
                  <a:schemeClr val="tx1"/>
                </a:solidFill>
              </a:rPr>
              <a:t> </a:t>
            </a:r>
            <a:r>
              <a:rPr lang="en-US" altLang="zh-CN" sz="3200" b="1" dirty="0" err="1">
                <a:solidFill>
                  <a:schemeClr val="tx1"/>
                </a:solidFill>
              </a:rPr>
              <a:t>hóa</a:t>
            </a:r>
            <a:r>
              <a:rPr lang="en-US" altLang="zh-CN" sz="3200" b="1" dirty="0">
                <a:solidFill>
                  <a:schemeClr val="tx1"/>
                </a:solidFill>
              </a:rPr>
              <a:t> </a:t>
            </a:r>
            <a:r>
              <a:rPr lang="en-US" altLang="zh-CN" sz="3200" b="1" dirty="0" err="1">
                <a:solidFill>
                  <a:schemeClr val="tx1"/>
                </a:solidFill>
              </a:rPr>
              <a:t>học</a:t>
            </a:r>
            <a:r>
              <a:rPr lang="en-US" altLang="zh-CN" sz="3200" b="1" dirty="0">
                <a:solidFill>
                  <a:schemeClr val="tx1"/>
                </a:solidFill>
              </a:rPr>
              <a:t>, </a:t>
            </a:r>
            <a:r>
              <a:rPr lang="en-US" altLang="zh-CN" sz="3200" b="1" dirty="0" err="1">
                <a:solidFill>
                  <a:schemeClr val="tx1"/>
                </a:solidFill>
              </a:rPr>
              <a:t>các</a:t>
            </a:r>
            <a:r>
              <a:rPr lang="en-US" altLang="zh-CN" sz="3200" b="1" dirty="0">
                <a:solidFill>
                  <a:schemeClr val="tx1"/>
                </a:solidFill>
              </a:rPr>
              <a:t> </a:t>
            </a:r>
            <a:r>
              <a:rPr lang="en-US" altLang="zh-CN" sz="3200" b="1" dirty="0" err="1">
                <a:solidFill>
                  <a:schemeClr val="tx1"/>
                </a:solidFill>
              </a:rPr>
              <a:t>kí</a:t>
            </a:r>
            <a:r>
              <a:rPr lang="en-US" altLang="zh-CN" sz="3200" b="1" dirty="0">
                <a:solidFill>
                  <a:schemeClr val="tx1"/>
                </a:solidFill>
              </a:rPr>
              <a:t> </a:t>
            </a:r>
            <a:r>
              <a:rPr lang="en-US" altLang="zh-CN" sz="3200" b="1" dirty="0" err="1">
                <a:solidFill>
                  <a:schemeClr val="tx1"/>
                </a:solidFill>
              </a:rPr>
              <a:t>hiệu</a:t>
            </a:r>
            <a:r>
              <a:rPr lang="en-US" altLang="zh-CN" sz="3200" b="1" dirty="0">
                <a:solidFill>
                  <a:schemeClr val="tx1"/>
                </a:solidFill>
              </a:rPr>
              <a:t> </a:t>
            </a:r>
            <a:r>
              <a:rPr lang="en-US" altLang="zh-CN" sz="3200" b="1" dirty="0" err="1">
                <a:solidFill>
                  <a:schemeClr val="tx1"/>
                </a:solidFill>
              </a:rPr>
              <a:t>cảnh</a:t>
            </a:r>
            <a:r>
              <a:rPr lang="en-US" altLang="zh-CN" sz="3200" b="1" dirty="0">
                <a:solidFill>
                  <a:schemeClr val="tx1"/>
                </a:solidFill>
              </a:rPr>
              <a:t> </a:t>
            </a:r>
            <a:r>
              <a:rPr lang="en-US" altLang="zh-CN" sz="3200" b="1" dirty="0" err="1">
                <a:solidFill>
                  <a:schemeClr val="tx1"/>
                </a:solidFill>
              </a:rPr>
              <a:t>báo</a:t>
            </a:r>
            <a:r>
              <a:rPr lang="en-US" altLang="zh-CN" sz="3200" b="1" dirty="0">
                <a:solidFill>
                  <a:schemeClr val="tx1"/>
                </a:solidFill>
              </a:rPr>
              <a:t>, </a:t>
            </a:r>
            <a:r>
              <a:rPr lang="en-US" altLang="zh-CN" sz="3200" b="1" dirty="0" err="1">
                <a:solidFill>
                  <a:schemeClr val="tx1"/>
                </a:solidFill>
              </a:rPr>
              <a:t>hạn</a:t>
            </a:r>
            <a:r>
              <a:rPr lang="en-US" altLang="zh-CN" sz="3200" b="1" dirty="0">
                <a:solidFill>
                  <a:schemeClr val="tx1"/>
                </a:solidFill>
              </a:rPr>
              <a:t> </a:t>
            </a:r>
            <a:r>
              <a:rPr lang="en-US" altLang="zh-CN" sz="3200" b="1" dirty="0" err="1">
                <a:solidFill>
                  <a:schemeClr val="tx1"/>
                </a:solidFill>
              </a:rPr>
              <a:t>sử</a:t>
            </a:r>
            <a:r>
              <a:rPr lang="en-US" altLang="zh-CN" sz="3200" b="1" dirty="0">
                <a:solidFill>
                  <a:schemeClr val="tx1"/>
                </a:solidFill>
              </a:rPr>
              <a:t> </a:t>
            </a:r>
            <a:r>
              <a:rPr lang="en-US" altLang="zh-CN" sz="3200" b="1" dirty="0" err="1">
                <a:solidFill>
                  <a:schemeClr val="tx1"/>
                </a:solidFill>
              </a:rPr>
              <a:t>dụng</a:t>
            </a:r>
            <a:r>
              <a:rPr lang="en-US" altLang="zh-CN" sz="3200" b="1" dirty="0">
                <a:solidFill>
                  <a:schemeClr val="tx1"/>
                </a:solidFill>
              </a:rPr>
              <a:t>...) </a:t>
            </a:r>
            <a:r>
              <a:rPr lang="en-US" altLang="zh-CN" sz="3200" b="1" dirty="0" err="1">
                <a:solidFill>
                  <a:schemeClr val="tx1"/>
                </a:solidFill>
              </a:rPr>
              <a:t>trước</a:t>
            </a:r>
            <a:r>
              <a:rPr lang="en-US" altLang="zh-CN" sz="3200" b="1" dirty="0">
                <a:solidFill>
                  <a:schemeClr val="tx1"/>
                </a:solidFill>
              </a:rPr>
              <a:t> </a:t>
            </a:r>
            <a:r>
              <a:rPr lang="en-US" altLang="zh-CN" sz="3200" b="1" dirty="0" err="1">
                <a:solidFill>
                  <a:schemeClr val="tx1"/>
                </a:solidFill>
              </a:rPr>
              <a:t>khi</a:t>
            </a:r>
            <a:r>
              <a:rPr lang="en-US" altLang="zh-CN" sz="3200" b="1" dirty="0">
                <a:solidFill>
                  <a:schemeClr val="tx1"/>
                </a:solidFill>
              </a:rPr>
              <a:t> </a:t>
            </a:r>
            <a:r>
              <a:rPr lang="en-US" altLang="zh-CN" sz="3200" b="1" dirty="0" err="1">
                <a:solidFill>
                  <a:schemeClr val="tx1"/>
                </a:solidFill>
              </a:rPr>
              <a:t>sử</a:t>
            </a:r>
            <a:r>
              <a:rPr lang="en-US" altLang="zh-CN" sz="3200" b="1" dirty="0">
                <a:solidFill>
                  <a:schemeClr val="tx1"/>
                </a:solidFill>
              </a:rPr>
              <a:t> </a:t>
            </a:r>
            <a:r>
              <a:rPr lang="en-US" altLang="zh-CN" sz="3200" b="1" dirty="0" err="1">
                <a:solidFill>
                  <a:schemeClr val="tx1"/>
                </a:solidFill>
              </a:rPr>
              <a:t>dụng</a:t>
            </a:r>
            <a:r>
              <a:rPr lang="en-US" altLang="zh-CN" sz="3200" b="1" dirty="0">
                <a:solidFill>
                  <a:schemeClr val="tx1"/>
                </a:solidFill>
              </a:rPr>
              <a:t>. </a:t>
            </a:r>
            <a:r>
              <a:rPr lang="en-US" altLang="zh-CN" sz="3200" b="1" dirty="0" err="1">
                <a:solidFill>
                  <a:schemeClr val="tx1"/>
                </a:solidFill>
              </a:rPr>
              <a:t>Không</a:t>
            </a:r>
            <a:r>
              <a:rPr lang="en-US" altLang="zh-CN" sz="3200" b="1" dirty="0">
                <a:solidFill>
                  <a:schemeClr val="tx1"/>
                </a:solidFill>
              </a:rPr>
              <a:t> </a:t>
            </a:r>
            <a:r>
              <a:rPr lang="en-US" altLang="zh-CN" sz="3200" b="1" dirty="0" err="1">
                <a:solidFill>
                  <a:schemeClr val="tx1"/>
                </a:solidFill>
              </a:rPr>
              <a:t>sử</a:t>
            </a:r>
            <a:r>
              <a:rPr lang="en-US" altLang="zh-CN" sz="3200" b="1" dirty="0">
                <a:solidFill>
                  <a:schemeClr val="tx1"/>
                </a:solidFill>
              </a:rPr>
              <a:t> </a:t>
            </a:r>
            <a:r>
              <a:rPr lang="en-US" altLang="zh-CN" sz="3200" b="1" dirty="0" err="1">
                <a:solidFill>
                  <a:schemeClr val="tx1"/>
                </a:solidFill>
              </a:rPr>
              <a:t>dụng</a:t>
            </a:r>
            <a:r>
              <a:rPr lang="en-US" altLang="zh-CN" sz="3200" b="1" dirty="0">
                <a:solidFill>
                  <a:schemeClr val="tx1"/>
                </a:solidFill>
              </a:rPr>
              <a:t> </a:t>
            </a:r>
            <a:r>
              <a:rPr lang="en-US" altLang="zh-CN" sz="3200" b="1" dirty="0" err="1">
                <a:solidFill>
                  <a:schemeClr val="tx1"/>
                </a:solidFill>
              </a:rPr>
              <a:t>hóa</a:t>
            </a:r>
            <a:r>
              <a:rPr lang="en-US" altLang="zh-CN" sz="3200" b="1" dirty="0">
                <a:solidFill>
                  <a:schemeClr val="tx1"/>
                </a:solidFill>
              </a:rPr>
              <a:t> </a:t>
            </a:r>
            <a:r>
              <a:rPr lang="en-US" altLang="zh-CN" sz="3200" b="1" dirty="0" err="1">
                <a:solidFill>
                  <a:schemeClr val="tx1"/>
                </a:solidFill>
              </a:rPr>
              <a:t>chất</a:t>
            </a:r>
            <a:r>
              <a:rPr lang="en-US" altLang="zh-CN" sz="3200" b="1" dirty="0">
                <a:solidFill>
                  <a:schemeClr val="tx1"/>
                </a:solidFill>
              </a:rPr>
              <a:t> </a:t>
            </a:r>
            <a:r>
              <a:rPr lang="en-US" altLang="zh-CN" sz="3200" b="1" dirty="0" err="1">
                <a:solidFill>
                  <a:schemeClr val="tx1"/>
                </a:solidFill>
              </a:rPr>
              <a:t>đựng</a:t>
            </a:r>
            <a:r>
              <a:rPr lang="en-US" altLang="zh-CN" sz="3200" b="1" dirty="0">
                <a:solidFill>
                  <a:schemeClr val="tx1"/>
                </a:solidFill>
              </a:rPr>
              <a:t> </a:t>
            </a:r>
            <a:r>
              <a:rPr lang="en-US" altLang="zh-CN" sz="3200" b="1" dirty="0" err="1">
                <a:solidFill>
                  <a:schemeClr val="tx1"/>
                </a:solidFill>
              </a:rPr>
              <a:t>trong</a:t>
            </a:r>
            <a:r>
              <a:rPr lang="en-US" altLang="zh-CN" sz="3200" b="1" dirty="0">
                <a:solidFill>
                  <a:schemeClr val="tx1"/>
                </a:solidFill>
              </a:rPr>
              <a:t> </a:t>
            </a:r>
            <a:r>
              <a:rPr lang="en-US" altLang="zh-CN" sz="3200" b="1" dirty="0" err="1">
                <a:solidFill>
                  <a:schemeClr val="tx1"/>
                </a:solidFill>
              </a:rPr>
              <a:t>đồ</a:t>
            </a:r>
            <a:r>
              <a:rPr lang="en-US" altLang="zh-CN" sz="3200" b="1" dirty="0">
                <a:solidFill>
                  <a:schemeClr val="tx1"/>
                </a:solidFill>
              </a:rPr>
              <a:t> </a:t>
            </a:r>
            <a:r>
              <a:rPr lang="en-US" altLang="zh-CN" sz="3200" b="1" dirty="0" err="1">
                <a:solidFill>
                  <a:schemeClr val="tx1"/>
                </a:solidFill>
              </a:rPr>
              <a:t>chứa</a:t>
            </a:r>
            <a:r>
              <a:rPr lang="en-US" altLang="zh-CN" sz="3200" b="1" dirty="0">
                <a:solidFill>
                  <a:schemeClr val="tx1"/>
                </a:solidFill>
              </a:rPr>
              <a:t> </a:t>
            </a:r>
            <a:r>
              <a:rPr lang="en-US" altLang="zh-CN" sz="3200" b="1" dirty="0" err="1">
                <a:solidFill>
                  <a:schemeClr val="tx1"/>
                </a:solidFill>
              </a:rPr>
              <a:t>không</a:t>
            </a:r>
            <a:r>
              <a:rPr lang="en-US" altLang="zh-CN" sz="3200" b="1" dirty="0">
                <a:solidFill>
                  <a:schemeClr val="tx1"/>
                </a:solidFill>
              </a:rPr>
              <a:t> </a:t>
            </a:r>
            <a:r>
              <a:rPr lang="en-US" altLang="zh-CN" sz="3200" b="1" dirty="0" err="1">
                <a:solidFill>
                  <a:schemeClr val="tx1"/>
                </a:solidFill>
              </a:rPr>
              <a:t>có</a:t>
            </a:r>
            <a:r>
              <a:rPr lang="en-US" altLang="zh-CN" sz="3200" b="1" dirty="0">
                <a:solidFill>
                  <a:schemeClr val="tx1"/>
                </a:solidFill>
              </a:rPr>
              <a:t> </a:t>
            </a:r>
            <a:r>
              <a:rPr lang="en-US" altLang="zh-CN" sz="3200" b="1" dirty="0" err="1">
                <a:solidFill>
                  <a:schemeClr val="tx1"/>
                </a:solidFill>
              </a:rPr>
              <a:t>nhãn</a:t>
            </a:r>
            <a:r>
              <a:rPr lang="en-US" altLang="zh-CN" sz="3200" b="1" dirty="0">
                <a:solidFill>
                  <a:schemeClr val="tx1"/>
                </a:solidFill>
              </a:rPr>
              <a:t> </a:t>
            </a:r>
            <a:r>
              <a:rPr lang="en-US" altLang="zh-CN" sz="3200" b="1" dirty="0" err="1">
                <a:solidFill>
                  <a:schemeClr val="tx1"/>
                </a:solidFill>
              </a:rPr>
              <a:t>hoặc</a:t>
            </a:r>
            <a:r>
              <a:rPr lang="en-US" altLang="zh-CN" sz="3200" b="1" dirty="0">
                <a:solidFill>
                  <a:schemeClr val="tx1"/>
                </a:solidFill>
              </a:rPr>
              <a:t> </a:t>
            </a:r>
            <a:r>
              <a:rPr lang="en-US" altLang="zh-CN" sz="3200" b="1" dirty="0" err="1">
                <a:solidFill>
                  <a:schemeClr val="tx1"/>
                </a:solidFill>
              </a:rPr>
              <a:t>nhãn</a:t>
            </a:r>
            <a:r>
              <a:rPr lang="en-US" altLang="zh-CN" sz="3200" b="1" dirty="0">
                <a:solidFill>
                  <a:schemeClr val="tx1"/>
                </a:solidFill>
              </a:rPr>
              <a:t> </a:t>
            </a:r>
            <a:r>
              <a:rPr lang="en-US" altLang="zh-CN" sz="3200" b="1" dirty="0" err="1">
                <a:solidFill>
                  <a:schemeClr val="tx1"/>
                </a:solidFill>
              </a:rPr>
              <a:t>mờ</a:t>
            </a:r>
            <a:r>
              <a:rPr lang="en-US" altLang="zh-CN" sz="3200" b="1" dirty="0">
                <a:solidFill>
                  <a:schemeClr val="tx1"/>
                </a:solidFill>
              </a:rPr>
              <a:t>, </a:t>
            </a:r>
            <a:r>
              <a:rPr lang="en-US" altLang="zh-CN" sz="3200" b="1" dirty="0" err="1">
                <a:solidFill>
                  <a:schemeClr val="tx1"/>
                </a:solidFill>
              </a:rPr>
              <a:t>mất</a:t>
            </a:r>
            <a:r>
              <a:rPr lang="en-US" altLang="zh-CN" sz="3200" b="1" dirty="0">
                <a:solidFill>
                  <a:schemeClr val="tx1"/>
                </a:solidFill>
              </a:rPr>
              <a:t> </a:t>
            </a:r>
            <a:r>
              <a:rPr lang="en-US" altLang="zh-CN" sz="3200" b="1" dirty="0" err="1">
                <a:solidFill>
                  <a:schemeClr val="tx1"/>
                </a:solidFill>
              </a:rPr>
              <a:t>chữ</a:t>
            </a:r>
            <a:r>
              <a:rPr lang="en-US" altLang="zh-CN" sz="3200" b="1" dirty="0">
                <a:solidFill>
                  <a:schemeClr val="tx1"/>
                </a:solidFill>
              </a:rPr>
              <a:t>.</a:t>
            </a:r>
          </a:p>
          <a:p>
            <a:pPr algn="l"/>
            <a:r>
              <a:rPr lang="en-US" altLang="zh-CN" sz="3200" b="1" dirty="0">
                <a:solidFill>
                  <a:schemeClr val="tx1"/>
                </a:solidFill>
              </a:rPr>
              <a:t>-</a:t>
            </a:r>
            <a:r>
              <a:rPr lang="zh-CN" altLang="en-US" sz="3200" b="1" dirty="0">
                <a:solidFill>
                  <a:schemeClr val="tx1"/>
                </a:solidFill>
              </a:rPr>
              <a:t> Thực hiện thí nghiệm cẩn thận, không dùng tay trực tiếp lấy hóa chất. </a:t>
            </a:r>
            <a:r>
              <a:rPr lang="zh-CN" altLang="en-US" sz="3200" b="1" dirty="0">
                <a:solidFill>
                  <a:srgbClr val="FF0000"/>
                </a:solidFill>
              </a:rPr>
              <a:t>Đối với hóa chất rắn: </a:t>
            </a:r>
            <a:r>
              <a:rPr lang="zh-CN" altLang="en-US" sz="3200" b="1" dirty="0">
                <a:solidFill>
                  <a:schemeClr val="tx1"/>
                </a:solidFill>
              </a:rPr>
              <a:t>Ở dạng hạt nhỏ hoặc bột, dùng thìa kim loại hoặc thủy tinh để xúc; ở dạng hạt to, dây, thanh, dùng panh để gắp. </a:t>
            </a:r>
            <a:r>
              <a:rPr lang="zh-CN" altLang="en-US" sz="3200" b="1" dirty="0">
                <a:solidFill>
                  <a:srgbClr val="FF0000"/>
                </a:solidFill>
              </a:rPr>
              <a:t>Đối với hóa chất lỏng: </a:t>
            </a:r>
            <a:r>
              <a:rPr lang="zh-CN" altLang="en-US" sz="3200" b="1" dirty="0">
                <a:solidFill>
                  <a:schemeClr val="tx1"/>
                </a:solidFill>
              </a:rPr>
              <a:t>Lấy lượng lớn thì phải rót qua phễu hoặc qua cốc, ống đong có mỏ; lấy lượng nhỏ thì dùng ống hút nhỏ giọt.</a:t>
            </a:r>
          </a:p>
        </p:txBody>
      </p:sp>
      <p:sp>
        <p:nvSpPr>
          <p:cNvPr id="15" name="圆角矩形 14"/>
          <p:cNvSpPr/>
          <p:nvPr/>
        </p:nvSpPr>
        <p:spPr bwMode="auto">
          <a:xfrm>
            <a:off x="4883785" y="98425"/>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pic>
        <p:nvPicPr>
          <p:cNvPr id="3" name="Picture 6" descr="7"/>
          <p:cNvPicPr>
            <a:picLocks noChangeAspect="1"/>
          </p:cNvPicPr>
          <p:nvPr/>
        </p:nvPicPr>
        <p:blipFill>
          <a:blip r:embed="rId2"/>
          <a:stretch>
            <a:fillRect/>
          </a:stretch>
        </p:blipFill>
        <p:spPr>
          <a:xfrm>
            <a:off x="0" y="-161925"/>
            <a:ext cx="1607820" cy="137223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P spid="15" grpId="0" bldLvl="0" animBg="1"/>
      <p:bldP spid="1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9" name="组合 10"/>
          <p:cNvGrpSpPr/>
          <p:nvPr/>
        </p:nvGrpSpPr>
        <p:grpSpPr>
          <a:xfrm>
            <a:off x="-131" y="2042160"/>
            <a:ext cx="11409045" cy="1060450"/>
            <a:chOff x="4384818" y="1934865"/>
            <a:chExt cx="11409045" cy="1060450"/>
          </a:xfrm>
        </p:grpSpPr>
        <p:sp>
          <p:nvSpPr>
            <p:cNvPr id="20" name="圆角矩形 25"/>
            <p:cNvSpPr/>
            <p:nvPr/>
          </p:nvSpPr>
          <p:spPr>
            <a:xfrm>
              <a:off x="5575443" y="2116475"/>
              <a:ext cx="10218420" cy="87884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dirty="0">
                  <a:solidFill>
                    <a:schemeClr val="tx1">
                      <a:lumMod val="75000"/>
                      <a:lumOff val="25000"/>
                    </a:schemeClr>
                  </a:solidFill>
                  <a:latin typeface="Microsoft YaHei" panose="020B0503020204020204" charset="-122"/>
                  <a:ea typeface="Microsoft YaHei" panose="020B0503020204020204" charset="-122"/>
                </a:rPr>
                <a:t>        </a:t>
              </a:r>
              <a:r>
                <a:rPr lang="en-US" altLang="zh-CN" sz="2800" dirty="0">
                  <a:solidFill>
                    <a:schemeClr val="tx1">
                      <a:lumMod val="75000"/>
                      <a:lumOff val="25000"/>
                    </a:schemeClr>
                  </a:solidFill>
                  <a:latin typeface="Microsoft YaHei" panose="020B0503020204020204" charset="-122"/>
                  <a:ea typeface="Microsoft YaHei" panose="020B0503020204020204" charset="-122"/>
                </a:rPr>
                <a:t>Nhận biết hóa chất và quy tắc sử dụng hóa chất an toàn trong  phòng thí nghiệm</a:t>
              </a:r>
              <a:endParaRPr lang="zh-CN" altLang="en-US" sz="2800" dirty="0">
                <a:solidFill>
                  <a:schemeClr val="tx1">
                    <a:lumMod val="75000"/>
                    <a:lumOff val="25000"/>
                  </a:schemeClr>
                </a:solidFill>
                <a:latin typeface="Microsoft YaHei" panose="020B0503020204020204" charset="-122"/>
                <a:ea typeface="Microsoft YaHei" panose="020B0503020204020204" charset="-122"/>
              </a:endParaRPr>
            </a:p>
          </p:txBody>
        </p:sp>
        <p:sp>
          <p:nvSpPr>
            <p:cNvPr id="45" name="圆角矩形 44"/>
            <p:cNvSpPr/>
            <p:nvPr/>
          </p:nvSpPr>
          <p:spPr>
            <a:xfrm>
              <a:off x="4384818" y="1934865"/>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a:t>
              </a:r>
            </a:p>
          </p:txBody>
        </p:sp>
      </p:grpSp>
      <p:grpSp>
        <p:nvGrpSpPr>
          <p:cNvPr id="46" name="组合 10"/>
          <p:cNvGrpSpPr/>
          <p:nvPr/>
        </p:nvGrpSpPr>
        <p:grpSpPr>
          <a:xfrm>
            <a:off x="0" y="3281680"/>
            <a:ext cx="12074525" cy="1296035"/>
            <a:chOff x="4696668" y="2150758"/>
            <a:chExt cx="13024652" cy="1295990"/>
          </a:xfrm>
        </p:grpSpPr>
        <p:sp>
          <p:nvSpPr>
            <p:cNvPr id="47" name="圆角矩形 25"/>
            <p:cNvSpPr/>
            <p:nvPr/>
          </p:nvSpPr>
          <p:spPr>
            <a:xfrm>
              <a:off x="5980982" y="2533015"/>
              <a:ext cx="11740338" cy="913733"/>
            </a:xfrm>
            <a:prstGeom prst="roundRect">
              <a:avLst/>
            </a:prstGeom>
            <a:solidFill>
              <a:schemeClr val="bg1"/>
            </a:solidFill>
            <a:ln>
              <a:solidFill>
                <a:srgbClr val="F77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800" dirty="0">
                  <a:solidFill>
                    <a:schemeClr val="tx1">
                      <a:lumMod val="75000"/>
                      <a:lumOff val="25000"/>
                    </a:schemeClr>
                  </a:solidFill>
                  <a:latin typeface="Microsoft YaHei" panose="020B0503020204020204" charset="-122"/>
                  <a:ea typeface="Microsoft YaHei" panose="020B0503020204020204" charset="-122"/>
                </a:rPr>
                <a:t>        Giới thiệu một số dụng cụ thí nghiệm, thiết bị và cách sử dụng  </a:t>
              </a:r>
            </a:p>
          </p:txBody>
        </p:sp>
        <p:sp>
          <p:nvSpPr>
            <p:cNvPr id="48" name="圆角矩形 5"/>
            <p:cNvSpPr/>
            <p:nvPr/>
          </p:nvSpPr>
          <p:spPr>
            <a:xfrm>
              <a:off x="4696668" y="2150758"/>
              <a:ext cx="2760427" cy="484487"/>
            </a:xfrm>
            <a:prstGeom prst="roundRect">
              <a:avLst>
                <a:gd name="adj" fmla="val 9725"/>
              </a:avLst>
            </a:prstGeom>
            <a:solidFill>
              <a:srgbClr val="F77A0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II</a:t>
              </a:r>
            </a:p>
          </p:txBody>
        </p:sp>
      </p:grpSp>
      <p:pic>
        <p:nvPicPr>
          <p:cNvPr id="4"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555" y="-775335"/>
            <a:ext cx="4602480" cy="2954020"/>
          </a:xfrm>
          <a:prstGeom prst="rect">
            <a:avLst/>
          </a:prstGeom>
        </p:spPr>
      </p:pic>
      <p:sp>
        <p:nvSpPr>
          <p:cNvPr id="6" name="Text Box 5"/>
          <p:cNvSpPr txBox="1"/>
          <p:nvPr/>
        </p:nvSpPr>
        <p:spPr>
          <a:xfrm>
            <a:off x="0" y="757555"/>
            <a:ext cx="3324860" cy="768350"/>
          </a:xfrm>
          <a:prstGeom prst="rect">
            <a:avLst/>
          </a:prstGeom>
          <a:noFill/>
        </p:spPr>
        <p:txBody>
          <a:bodyPr wrap="square" rtlCol="0">
            <a:spAutoFit/>
          </a:bodyPr>
          <a:lstStyle/>
          <a:p>
            <a:pPr algn="ctr"/>
            <a:r>
              <a:rPr lang="en-US" sz="4400" b="1">
                <a:latin typeface="Cambria" panose="02040503050406030204" pitchFamily="18" charset="0"/>
                <a:cs typeface="Cambria" panose="02040503050406030204" pitchFamily="18" charset="0"/>
              </a:rPr>
              <a:t> NỘI DUNG</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9"/>
                                        </p:tgtEl>
                                        <p:attrNameLst>
                                          <p:attrName>style.opacity</p:attrName>
                                        </p:attrNameLst>
                                      </p:cBhvr>
                                      <p:to>
                                        <p:strVal val="0.5"/>
                                      </p:to>
                                    </p:set>
                                    <p:animEffect filter="image" prLst="opacity: 0.5">
                                      <p:cBhvr rctx="IE">
                                        <p:cTn id="7" dur="indefinite"/>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46"/>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nodeType="clickEffect">
                                  <p:stCondLst>
                                    <p:cond delay="0"/>
                                  </p:stCondLst>
                                  <p:childTnLst>
                                    <p:animScale>
                                      <p:cBhvr>
                                        <p:cTn id="15" dur="2000" fill="hold"/>
                                        <p:tgtEl>
                                          <p:spTgt spid="4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0080" y="0"/>
            <a:ext cx="6230620" cy="5287010"/>
          </a:xfrm>
          <a:prstGeom prst="rect">
            <a:avLst/>
          </a:prstGeom>
        </p:spPr>
      </p:pic>
      <p:sp>
        <p:nvSpPr>
          <p:cNvPr id="6" name="Text Box 5"/>
          <p:cNvSpPr txBox="1"/>
          <p:nvPr/>
        </p:nvSpPr>
        <p:spPr>
          <a:xfrm>
            <a:off x="2910840" y="2495550"/>
            <a:ext cx="4076700" cy="1445260"/>
          </a:xfrm>
          <a:prstGeom prst="rect">
            <a:avLst/>
          </a:prstGeom>
          <a:noFill/>
        </p:spPr>
        <p:txBody>
          <a:bodyPr wrap="square" rtlCol="0">
            <a:spAutoFit/>
          </a:bodyPr>
          <a:lstStyle/>
          <a:p>
            <a:pPr algn="ctr"/>
            <a:r>
              <a:rPr lang="en-US" sz="4400" b="1">
                <a:latin typeface="Cambria" panose="02040503050406030204" pitchFamily="18" charset="0"/>
                <a:cs typeface="Cambria" panose="02040503050406030204" pitchFamily="18" charset="0"/>
              </a:rPr>
              <a:t>HOẠT ĐỘNG 1: </a:t>
            </a:r>
          </a:p>
          <a:p>
            <a:pPr algn="ctr"/>
            <a:r>
              <a:rPr lang="en-US" sz="4400" b="1">
                <a:latin typeface="Cambria" panose="02040503050406030204" pitchFamily="18" charset="0"/>
                <a:cs typeface="Cambria" panose="02040503050406030204" pitchFamily="18" charset="0"/>
              </a:rPr>
              <a:t>MỞ ĐẦU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25"/>
          <p:cNvSpPr/>
          <p:nvPr/>
        </p:nvSpPr>
        <p:spPr>
          <a:xfrm>
            <a:off x="764540" y="0"/>
            <a:ext cx="11336655" cy="58674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dirty="0">
                <a:solidFill>
                  <a:schemeClr val="tx1">
                    <a:lumMod val="75000"/>
                    <a:lumOff val="25000"/>
                  </a:schemeClr>
                </a:solidFill>
                <a:latin typeface="Microsoft YaHei" panose="020B0503020204020204" charset="-122"/>
                <a:ea typeface="Microsoft YaHei" panose="020B0503020204020204" charset="-122"/>
              </a:rPr>
              <a:t>            </a:t>
            </a:r>
            <a:r>
              <a:rPr lang="en-US" altLang="zh-CN" sz="2400" dirty="0">
                <a:solidFill>
                  <a:schemeClr val="tx1">
                    <a:lumMod val="75000"/>
                    <a:lumOff val="25000"/>
                  </a:schemeClr>
                </a:solidFill>
                <a:latin typeface="Microsoft YaHei" panose="020B0503020204020204" charset="-122"/>
                <a:ea typeface="Microsoft YaHei" panose="020B0503020204020204" charset="-122"/>
              </a:rPr>
              <a:t> Giới thiệu về một số dụng cụ thí nghiệm, thiết bị và cách sử dụng</a:t>
            </a:r>
            <a:endParaRPr lang="en-US" altLang="zh-CN" sz="2400" b="1" dirty="0">
              <a:solidFill>
                <a:schemeClr val="accent4">
                  <a:lumMod val="50000"/>
                </a:schemeClr>
              </a:solidFill>
              <a:latin typeface="Microsoft YaHei" panose="020B0503020204020204" charset="-122"/>
              <a:ea typeface="Microsoft YaHei" panose="020B0503020204020204" charset="-122"/>
            </a:endParaRPr>
          </a:p>
        </p:txBody>
      </p:sp>
      <p:sp>
        <p:nvSpPr>
          <p:cNvPr id="45" name="圆角矩形 44"/>
          <p:cNvSpPr/>
          <p:nvPr/>
        </p:nvSpPr>
        <p:spPr>
          <a:xfrm>
            <a:off x="73660" y="0"/>
            <a:ext cx="1863090" cy="48450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II.</a:t>
            </a:r>
          </a:p>
        </p:txBody>
      </p:sp>
      <p:sp>
        <p:nvSpPr>
          <p:cNvPr id="15" name="圆角矩形 14"/>
          <p:cNvSpPr/>
          <p:nvPr/>
        </p:nvSpPr>
        <p:spPr bwMode="auto">
          <a:xfrm>
            <a:off x="0" y="924560"/>
            <a:ext cx="6614160" cy="5346065"/>
          </a:xfrm>
          <a:prstGeom prst="roundRect">
            <a:avLst>
              <a:gd name="adj" fmla="val 50000"/>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8816" tIns="54408" rIns="108816" bIns="54408" numCol="1" rtlCol="0" anchor="t" anchorCtr="0" compatLnSpc="1"/>
          <a:lstStyle/>
          <a:p>
            <a:pPr algn="ctr" defTabSz="815975"/>
            <a:r>
              <a:rPr lang="en-US" altLang="zh-CN" sz="3000" b="1" dirty="0">
                <a:gradFill>
                  <a:gsLst>
                    <a:gs pos="0">
                      <a:srgbClr val="012D86"/>
                    </a:gs>
                    <a:gs pos="100000">
                      <a:srgbClr val="0E2557"/>
                    </a:gs>
                  </a:gsLst>
                  <a:lin scaled="0"/>
                </a:gradFill>
                <a:latin typeface="Calibri Light" panose="020F0302020204030204" charset="0"/>
                <a:ea typeface="Microsoft YaHei" panose="020B0503020204020204" charset="-122"/>
                <a:cs typeface="Calibri Light" panose="020F0302020204030204" charset="0"/>
              </a:rPr>
              <a:t>Lớp chia thành 2 nhóm lớn A và B, mỗi nhóm lớn chia thành 4 nhóm (4-6 HS), mỗi nhóm thực hiện nhiệm vụ trong phiếu học tập tại mỗi trạm là 9 phút. Sau 9 phút, các nhóm di chuyển sang các trạm khác để thực hiện nhiệm vụ, cho đến khi hoàn thành các trạm.</a:t>
            </a:r>
          </a:p>
        </p:txBody>
      </p:sp>
      <p:sp>
        <p:nvSpPr>
          <p:cNvPr id="6" name="椭圆 3"/>
          <p:cNvSpPr/>
          <p:nvPr/>
        </p:nvSpPr>
        <p:spPr>
          <a:xfrm>
            <a:off x="9517380" y="782955"/>
            <a:ext cx="2675255" cy="2472055"/>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7" name="椭圆 3"/>
          <p:cNvSpPr/>
          <p:nvPr/>
        </p:nvSpPr>
        <p:spPr>
          <a:xfrm>
            <a:off x="6438900" y="782955"/>
            <a:ext cx="2663825" cy="241109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8" name="椭圆 14"/>
          <p:cNvSpPr/>
          <p:nvPr/>
        </p:nvSpPr>
        <p:spPr>
          <a:xfrm>
            <a:off x="6707505" y="1016635"/>
            <a:ext cx="2167255" cy="19335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accent1"/>
                </a:solidFill>
                <a:latin typeface="Aharoni" panose="02010803020104030203" pitchFamily="2" charset="-79"/>
                <a:cs typeface="Aharoni" panose="02010803020104030203" pitchFamily="2" charset="-79"/>
              </a:rPr>
              <a:t>Nhóm A</a:t>
            </a:r>
          </a:p>
          <a:p>
            <a:pPr algn="ctr"/>
            <a:r>
              <a:rPr lang="en-US" altLang="zh-CN" sz="2800" dirty="0">
                <a:solidFill>
                  <a:schemeClr val="accent1"/>
                </a:solidFill>
                <a:latin typeface="Aharoni" panose="02010803020104030203" pitchFamily="2" charset="-79"/>
                <a:cs typeface="Aharoni" panose="02010803020104030203" pitchFamily="2" charset="-79"/>
              </a:rPr>
              <a:t>( Tổ 1,3)</a:t>
            </a:r>
          </a:p>
        </p:txBody>
      </p:sp>
      <p:sp>
        <p:nvSpPr>
          <p:cNvPr id="9" name="椭圆 14"/>
          <p:cNvSpPr/>
          <p:nvPr/>
        </p:nvSpPr>
        <p:spPr>
          <a:xfrm>
            <a:off x="9756140" y="1016635"/>
            <a:ext cx="2237105" cy="20148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accent1"/>
                </a:solidFill>
                <a:latin typeface="Aharoni" panose="02010803020104030203" pitchFamily="2" charset="-79"/>
                <a:cs typeface="Aharoni" panose="02010803020104030203" pitchFamily="2" charset="-79"/>
              </a:rPr>
              <a:t>Nhóm B</a:t>
            </a:r>
          </a:p>
          <a:p>
            <a:pPr algn="ctr"/>
            <a:r>
              <a:rPr lang="en-US" altLang="zh-CN" sz="2800" dirty="0">
                <a:solidFill>
                  <a:schemeClr val="accent1"/>
                </a:solidFill>
                <a:latin typeface="Aharoni" panose="02010803020104030203" pitchFamily="2" charset="-79"/>
                <a:cs typeface="Aharoni" panose="02010803020104030203" pitchFamily="2" charset="-79"/>
              </a:rPr>
              <a:t>(Tổ 2,4)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ox(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ssolv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45" grpId="0" bldLvl="0" animBg="1"/>
      <p:bldP spid="15" grpId="0" bldLvl="0" animBg="1"/>
      <p:bldP spid="6" grpId="0" bldLvl="0" animBg="1"/>
      <p:bldP spid="7" grpId="0" bldLvl="0" animBg="1"/>
      <p:bldP spid="8" grpId="0" bldLvl="0" animBg="1"/>
      <p:bldP spid="9"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1"/>
          <p:cNvGrpSpPr/>
          <p:nvPr/>
        </p:nvGrpSpPr>
        <p:grpSpPr>
          <a:xfrm>
            <a:off x="526415" y="570230"/>
            <a:ext cx="4544695" cy="3391535"/>
            <a:chOff x="0" y="0"/>
            <a:chExt cx="2549445" cy="2403231"/>
          </a:xfrm>
        </p:grpSpPr>
        <p:sp>
          <p:nvSpPr>
            <p:cNvPr id="4" name="Oval 1"/>
            <p:cNvSpPr/>
            <p:nvPr/>
          </p:nvSpPr>
          <p:spPr>
            <a:xfrm>
              <a:off x="844062" y="0"/>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1200" b="1" kern="100">
                  <a:latin typeface="Times New Roman" panose="02020603050405020304"/>
                  <a:ea typeface="Calibri" panose="020F0502020204030204"/>
                  <a:cs typeface="Times New Roman" panose="02020603050405020304"/>
                  <a:sym typeface="Times New Roman" panose="02020603050405020304"/>
                </a:rPr>
                <a:t>Trạm </a:t>
              </a:r>
            </a:p>
            <a:p>
              <a:pPr algn="ctr">
                <a:lnSpc>
                  <a:spcPct val="108000"/>
                </a:lnSpc>
                <a:spcAft>
                  <a:spcPts val="0"/>
                </a:spcAft>
              </a:pPr>
              <a:r>
                <a:rPr lang="en-US" altLang="zh-CN" sz="1200" b="1" kern="100">
                  <a:latin typeface="Times New Roman" panose="02020603050405020304"/>
                  <a:ea typeface="Calibri" panose="020F0502020204030204"/>
                  <a:cs typeface="Times New Roman" panose="02020603050405020304"/>
                  <a:sym typeface="Times New Roman" panose="02020603050405020304"/>
                </a:rPr>
                <a:t>1</a:t>
              </a:r>
            </a:p>
          </p:txBody>
        </p:sp>
        <p:sp>
          <p:nvSpPr>
            <p:cNvPr id="5" name="Oval 2"/>
            <p:cNvSpPr/>
            <p:nvPr/>
          </p:nvSpPr>
          <p:spPr>
            <a:xfrm>
              <a:off x="1729154" y="861646"/>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1200" b="1" kern="100">
                  <a:latin typeface="Times New Roman" panose="02020603050405020304"/>
                  <a:ea typeface="Calibri" panose="020F0502020204030204"/>
                  <a:cs typeface="Times New Roman" panose="02020603050405020304"/>
                  <a:sym typeface="Times New Roman" panose="02020603050405020304"/>
                </a:rPr>
                <a:t>Trạm </a:t>
              </a:r>
            </a:p>
            <a:p>
              <a:pPr algn="ctr">
                <a:lnSpc>
                  <a:spcPct val="108000"/>
                </a:lnSpc>
                <a:spcAft>
                  <a:spcPts val="0"/>
                </a:spcAft>
              </a:pPr>
              <a:r>
                <a:rPr lang="en-US" altLang="zh-CN" sz="1200" b="1" kern="100">
                  <a:latin typeface="Times New Roman" panose="02020603050405020304"/>
                  <a:ea typeface="Calibri" panose="020F0502020204030204"/>
                  <a:cs typeface="Times New Roman" panose="02020603050405020304"/>
                  <a:sym typeface="Times New Roman" panose="02020603050405020304"/>
                </a:rPr>
                <a:t>2</a:t>
              </a:r>
            </a:p>
          </p:txBody>
        </p:sp>
        <p:sp>
          <p:nvSpPr>
            <p:cNvPr id="6" name="Oval 3"/>
            <p:cNvSpPr/>
            <p:nvPr/>
          </p:nvSpPr>
          <p:spPr>
            <a:xfrm>
              <a:off x="861646" y="1717431"/>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3</a:t>
              </a:r>
            </a:p>
          </p:txBody>
        </p:sp>
        <p:sp>
          <p:nvSpPr>
            <p:cNvPr id="7" name="Oval 4"/>
            <p:cNvSpPr/>
            <p:nvPr/>
          </p:nvSpPr>
          <p:spPr>
            <a:xfrm>
              <a:off x="0" y="861646"/>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4</a:t>
              </a:r>
            </a:p>
          </p:txBody>
        </p:sp>
        <p:sp>
          <p:nvSpPr>
            <p:cNvPr id="8" name="Arrow: Right 6"/>
            <p:cNvSpPr/>
            <p:nvPr/>
          </p:nvSpPr>
          <p:spPr>
            <a:xfrm rot="2734447">
              <a:off x="1572871" y="620810"/>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Arrow: Right 7"/>
            <p:cNvSpPr/>
            <p:nvPr/>
          </p:nvSpPr>
          <p:spPr>
            <a:xfrm rot="8100654">
              <a:off x="1623646" y="1611923"/>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Arrow: Right 9"/>
            <p:cNvSpPr/>
            <p:nvPr/>
          </p:nvSpPr>
          <p:spPr>
            <a:xfrm rot="13921028">
              <a:off x="498940" y="1592116"/>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Arrow: Right 10"/>
            <p:cNvSpPr/>
            <p:nvPr/>
          </p:nvSpPr>
          <p:spPr>
            <a:xfrm rot="18835267">
              <a:off x="531178" y="554623"/>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Oval 1"/>
            <p:cNvSpPr/>
            <p:nvPr/>
          </p:nvSpPr>
          <p:spPr>
            <a:xfrm>
              <a:off x="855461" y="7649"/>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1</a:t>
              </a:r>
            </a:p>
          </p:txBody>
        </p:sp>
        <p:sp>
          <p:nvSpPr>
            <p:cNvPr id="23" name="Oval 2"/>
            <p:cNvSpPr/>
            <p:nvPr/>
          </p:nvSpPr>
          <p:spPr>
            <a:xfrm>
              <a:off x="1740553" y="869295"/>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2</a:t>
              </a:r>
            </a:p>
          </p:txBody>
        </p:sp>
      </p:grpSp>
      <p:grpSp>
        <p:nvGrpSpPr>
          <p:cNvPr id="13" name="Group 11"/>
          <p:cNvGrpSpPr/>
          <p:nvPr/>
        </p:nvGrpSpPr>
        <p:grpSpPr>
          <a:xfrm>
            <a:off x="7049135" y="569595"/>
            <a:ext cx="4757420" cy="3463290"/>
            <a:chOff x="0" y="0"/>
            <a:chExt cx="2538046" cy="2403231"/>
          </a:xfrm>
        </p:grpSpPr>
        <p:sp>
          <p:nvSpPr>
            <p:cNvPr id="14" name="Oval 1"/>
            <p:cNvSpPr/>
            <p:nvPr/>
          </p:nvSpPr>
          <p:spPr>
            <a:xfrm>
              <a:off x="844062" y="0"/>
              <a:ext cx="808892" cy="685800"/>
            </a:xfrm>
            <a:prstGeom prst="ellipse">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1</a:t>
              </a:r>
            </a:p>
          </p:txBody>
        </p:sp>
        <p:sp>
          <p:nvSpPr>
            <p:cNvPr id="15" name="Oval 2"/>
            <p:cNvSpPr/>
            <p:nvPr/>
          </p:nvSpPr>
          <p:spPr>
            <a:xfrm>
              <a:off x="1729154" y="861646"/>
              <a:ext cx="808892" cy="685800"/>
            </a:xfrm>
            <a:prstGeom prst="ellipse">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2</a:t>
              </a:r>
            </a:p>
          </p:txBody>
        </p:sp>
        <p:sp>
          <p:nvSpPr>
            <p:cNvPr id="16" name="Oval 3"/>
            <p:cNvSpPr/>
            <p:nvPr/>
          </p:nvSpPr>
          <p:spPr>
            <a:xfrm>
              <a:off x="861646" y="1717431"/>
              <a:ext cx="808892" cy="685800"/>
            </a:xfrm>
            <a:prstGeom prst="ellipse">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3</a:t>
              </a:r>
            </a:p>
          </p:txBody>
        </p:sp>
        <p:sp>
          <p:nvSpPr>
            <p:cNvPr id="17" name="Oval 4"/>
            <p:cNvSpPr/>
            <p:nvPr/>
          </p:nvSpPr>
          <p:spPr>
            <a:xfrm>
              <a:off x="0" y="861646"/>
              <a:ext cx="808892" cy="685800"/>
            </a:xfrm>
            <a:prstGeom prst="ellipse">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4</a:t>
              </a:r>
            </a:p>
          </p:txBody>
        </p:sp>
        <p:sp>
          <p:nvSpPr>
            <p:cNvPr id="18" name="Arrow: Right 6"/>
            <p:cNvSpPr/>
            <p:nvPr/>
          </p:nvSpPr>
          <p:spPr>
            <a:xfrm rot="2734447">
              <a:off x="1572871" y="620810"/>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Arrow: Right 7"/>
            <p:cNvSpPr/>
            <p:nvPr/>
          </p:nvSpPr>
          <p:spPr>
            <a:xfrm rot="8100654">
              <a:off x="1623646" y="1611923"/>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Arrow: Right 9"/>
            <p:cNvSpPr/>
            <p:nvPr/>
          </p:nvSpPr>
          <p:spPr>
            <a:xfrm rot="13921028">
              <a:off x="498940" y="1592116"/>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Arrow: Right 10"/>
            <p:cNvSpPr/>
            <p:nvPr/>
          </p:nvSpPr>
          <p:spPr>
            <a:xfrm rot="18835267">
              <a:off x="531178" y="554623"/>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p:nvSpPr>
          <p:cNvPr id="24" name="Text Box 23"/>
          <p:cNvSpPr txBox="1"/>
          <p:nvPr/>
        </p:nvSpPr>
        <p:spPr>
          <a:xfrm>
            <a:off x="1542415" y="4581525"/>
            <a:ext cx="2418715" cy="52197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800">
                <a:solidFill>
                  <a:schemeClr val="accent6">
                    <a:lumMod val="50000"/>
                  </a:schemeClr>
                </a:solidFill>
              </a:rPr>
              <a:t>TRẠM NHÓM A</a:t>
            </a:r>
          </a:p>
        </p:txBody>
      </p:sp>
      <p:sp>
        <p:nvSpPr>
          <p:cNvPr id="25" name="Text Box 24"/>
          <p:cNvSpPr txBox="1"/>
          <p:nvPr/>
        </p:nvSpPr>
        <p:spPr>
          <a:xfrm>
            <a:off x="8288655" y="4527550"/>
            <a:ext cx="2418715" cy="52197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a:solidFill>
                  <a:schemeClr val="accent6">
                    <a:lumMod val="50000"/>
                  </a:schemeClr>
                </a:solidFill>
              </a:rPr>
              <a:t>TRẠM NHÓM B</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0" y="30480"/>
          <a:ext cx="12208510" cy="6797040"/>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6797040">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1</a:t>
                      </a:r>
                    </a:p>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1. Kể tên một số dụng cụ thí nghiệm thông dụng:</a:t>
                      </a:r>
                    </a:p>
                    <a:p>
                      <a:pPr indent="0" algn="l">
                        <a:buNone/>
                      </a:pPr>
                      <a:r>
                        <a:rPr lang="en-US" sz="2400" b="0">
                          <a:solidFill>
                            <a:srgbClr val="000000"/>
                          </a:solidFill>
                          <a:latin typeface="Arial" panose="020B0604020202020204" pitchFamily="34" charset="0"/>
                          <a:cs typeface="Arial" panose="020B0604020202020204" pitchFamily="34" charset="0"/>
                        </a:rPr>
                        <a:t>   ............................................................................................................................................</a:t>
                      </a:r>
                    </a:p>
                    <a:p>
                      <a:pPr indent="0" algn="l">
                        <a:buNone/>
                      </a:pP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2.a. Nêu cách sử dụng ống nghiệm</a:t>
                      </a:r>
                    </a:p>
                    <a:p>
                      <a:pPr indent="0" algn="l">
                        <a:buNone/>
                      </a:pPr>
                      <a:r>
                        <a:rPr lang="en-US" sz="2400" b="0">
                          <a:solidFill>
                            <a:srgbClr val="000000"/>
                          </a:solidFill>
                          <a:latin typeface="Arial" panose="020B0604020202020204" pitchFamily="34" charset="0"/>
                          <a:cs typeface="Arial" panose="020B0604020202020204" pitchFamily="34" charset="0"/>
                        </a:rPr>
                        <a:t>  </a:t>
                      </a:r>
                      <a:r>
                        <a:rPr lang="en-US" sz="2400" b="0">
                          <a:solidFill>
                            <a:srgbClr val="000000"/>
                          </a:solidFill>
                          <a:latin typeface="Arial" panose="020B0604020202020204" pitchFamily="34" charset="0"/>
                          <a:cs typeface="Arial" panose="020B0604020202020204" pitchFamily="34" charset="0"/>
                          <a:sym typeface="+mn-ea"/>
                        </a:rPr>
                        <a:t>............................................................................................................................................</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rPr>
                        <a:t> </a:t>
                      </a:r>
                      <a:r>
                        <a:rPr lang="en-US" sz="2400" b="0">
                          <a:solidFill>
                            <a:srgbClr val="000000"/>
                          </a:solidFill>
                          <a:latin typeface="Arial" panose="020B0604020202020204" pitchFamily="34" charset="0"/>
                          <a:cs typeface="Arial" panose="020B0604020202020204" pitchFamily="34" charset="0"/>
                          <a:sym typeface="+mn-ea"/>
                        </a:rPr>
                        <a:t>........................................................................................................................................................................................................................................................................................</a:t>
                      </a:r>
                      <a:endParaRPr lang="en-US" sz="2400" b="0">
                        <a:solidFill>
                          <a:srgbClr val="000000"/>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sym typeface="+mn-ea"/>
                        </a:rPr>
                        <a:t>............................................................................................................................................</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b. Nêu cách sử dụng ống hút nhỏ giọt</a:t>
                      </a:r>
                    </a:p>
                    <a:p>
                      <a:pPr indent="0" algn="l">
                        <a:buNone/>
                      </a:pPr>
                      <a:r>
                        <a:rPr lang="en-US" sz="2400" b="0">
                          <a:solidFill>
                            <a:srgbClr val="000000"/>
                          </a:solidFill>
                          <a:latin typeface="Arial" panose="020B0604020202020204" pitchFamily="34" charset="0"/>
                          <a:cs typeface="Arial" panose="020B0604020202020204" pitchFamily="34" charset="0"/>
                          <a:sym typeface="+mn-ea"/>
                        </a:rPr>
                        <a:t>............................................................................................................................................</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sym typeface="+mn-ea"/>
                        </a:rPr>
                        <a:t> ............................................................................................................................................</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sym typeface="+mn-ea"/>
                        </a:rPr>
                        <a:t>............................................................................................................................................</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sym typeface="+mn-ea"/>
                        </a:rPr>
                        <a:t> ............................................................................................................................................</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3. Thực hiện thí nghiệm sau:</a:t>
                      </a:r>
                      <a:r>
                        <a:rPr lang="en-US" sz="2400" b="0">
                          <a:solidFill>
                            <a:srgbClr val="000000"/>
                          </a:solidFill>
                          <a:latin typeface="Arial" panose="020B0604020202020204" pitchFamily="34" charset="0"/>
                          <a:cs typeface="Arial" panose="020B0604020202020204" pitchFamily="34" charset="0"/>
                        </a:rPr>
                        <a:t> Dùng ống hút nhỏ giọt lấy một ít nước cho vào ống nghiệm và đun nóng trên đèn cồn. Quay lại video thí nghiệm.  </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170180" y="300990"/>
          <a:ext cx="12208510" cy="5847715"/>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5847715">
                <a:tc>
                  <a:txBody>
                    <a:bodyPr/>
                    <a:lstStyle/>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2</a:t>
                      </a:r>
                    </a:p>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1. Kể tên các thiết bị đo pH thông dụng</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2. Nêu cách sử dụng thiết bị đo pH</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3. Thực hiện thí nghiệm sau: Sử dụng thiết bị đo pH để xác định pH của các mẫu sau: nước máy, nước mưa, nước ao hồ, nước chanh, nước cam, nước vôi trong.</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Ghi lại kết quả vào bảng sau:</a:t>
                      </a:r>
                    </a:p>
                  </a:txBody>
                  <a:tcPr marL="68580" marR="68580" marT="0" marB="0">
                    <a:solidFill>
                      <a:schemeClr val="accent3">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5" name="Table 4"/>
          <p:cNvGraphicFramePr/>
          <p:nvPr/>
        </p:nvGraphicFramePr>
        <p:xfrm>
          <a:off x="226060" y="4399280"/>
          <a:ext cx="12073255" cy="1749425"/>
        </p:xfrm>
        <a:graphic>
          <a:graphicData uri="http://schemas.openxmlformats.org/drawingml/2006/table">
            <a:tbl>
              <a:tblPr firstRow="1" bandRow="1">
                <a:tableStyleId>{5C22544A-7EE6-4342-B048-85BDC9FD1C3A}</a:tableStyleId>
              </a:tblPr>
              <a:tblGrid>
                <a:gridCol w="1695450">
                  <a:extLst>
                    <a:ext uri="{9D8B030D-6E8A-4147-A177-3AD203B41FA5}">
                      <a16:colId xmlns:a16="http://schemas.microsoft.com/office/drawing/2014/main" val="20000"/>
                    </a:ext>
                  </a:extLst>
                </a:gridCol>
                <a:gridCol w="1695450">
                  <a:extLst>
                    <a:ext uri="{9D8B030D-6E8A-4147-A177-3AD203B41FA5}">
                      <a16:colId xmlns:a16="http://schemas.microsoft.com/office/drawing/2014/main" val="20001"/>
                    </a:ext>
                  </a:extLst>
                </a:gridCol>
                <a:gridCol w="1695450">
                  <a:extLst>
                    <a:ext uri="{9D8B030D-6E8A-4147-A177-3AD203B41FA5}">
                      <a16:colId xmlns:a16="http://schemas.microsoft.com/office/drawing/2014/main" val="20002"/>
                    </a:ext>
                  </a:extLst>
                </a:gridCol>
                <a:gridCol w="1695450">
                  <a:extLst>
                    <a:ext uri="{9D8B030D-6E8A-4147-A177-3AD203B41FA5}">
                      <a16:colId xmlns:a16="http://schemas.microsoft.com/office/drawing/2014/main" val="20003"/>
                    </a:ext>
                  </a:extLst>
                </a:gridCol>
                <a:gridCol w="1695450">
                  <a:extLst>
                    <a:ext uri="{9D8B030D-6E8A-4147-A177-3AD203B41FA5}">
                      <a16:colId xmlns:a16="http://schemas.microsoft.com/office/drawing/2014/main" val="20004"/>
                    </a:ext>
                  </a:extLst>
                </a:gridCol>
                <a:gridCol w="1695450">
                  <a:extLst>
                    <a:ext uri="{9D8B030D-6E8A-4147-A177-3AD203B41FA5}">
                      <a16:colId xmlns:a16="http://schemas.microsoft.com/office/drawing/2014/main" val="20005"/>
                    </a:ext>
                  </a:extLst>
                </a:gridCol>
                <a:gridCol w="1900555">
                  <a:extLst>
                    <a:ext uri="{9D8B030D-6E8A-4147-A177-3AD203B41FA5}">
                      <a16:colId xmlns:a16="http://schemas.microsoft.com/office/drawing/2014/main" val="20006"/>
                    </a:ext>
                  </a:extLst>
                </a:gridCol>
              </a:tblGrid>
              <a:tr h="768350">
                <a:tc>
                  <a:txBody>
                    <a:bodyPr/>
                    <a:lstStyle/>
                    <a:p>
                      <a:pPr indent="0">
                        <a:buNone/>
                      </a:pPr>
                      <a:r>
                        <a:rPr lang="en-US" sz="2200" b="0">
                          <a:solidFill>
                            <a:schemeClr val="bg1"/>
                          </a:solidFill>
                          <a:latin typeface="Arial" panose="020B0604020202020204" pitchFamily="34" charset="0"/>
                          <a:cs typeface="Arial" panose="020B0604020202020204" pitchFamily="34" charset="0"/>
                        </a:rPr>
                        <a:t>Các mẫu</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máy</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mưa</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ao hồ</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chanh</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cam</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vôi trong</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981075">
                <a:tc>
                  <a:txBody>
                    <a:bodyPr/>
                    <a:lstStyle/>
                    <a:p>
                      <a:pPr>
                        <a:buNone/>
                      </a:pPr>
                      <a:r>
                        <a:rPr lang="en-US" sz="2400"/>
                        <a:t>Giá trị pH</a:t>
                      </a:r>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170180" y="0"/>
          <a:ext cx="12208510" cy="6858635"/>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6858635">
                <a:tc>
                  <a:txBody>
                    <a:bodyPr/>
                    <a:lstStyle/>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3</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1. Kể tên các loại huyết áp kế thông dụng</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2. Nêu cách sử dụng huyết áp kế</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sym typeface="+mn-ea"/>
                        </a:rPr>
                        <a: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sym typeface="+mn-ea"/>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sym typeface="+mn-ea"/>
                        </a:rPr>
                        <a:t>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sym typeface="+mn-ea"/>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3. Thực hiện thí nghiệm sau: Sử dụng huyết áp kế đo huyết áp kế 03 bạn trong nhóm của mình. Ghi lại kết quả và chụp lại ảnh khi sử dụng huyết áp kế để đo huyết áp kế cho các bạn.</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Ghi lại kết quả vào bảng sau:</a:t>
                      </a:r>
                    </a:p>
                  </a:txBody>
                  <a:tcPr marL="68580" marR="68580" marT="0" marB="0">
                    <a:solidFill>
                      <a:schemeClr val="accent4">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5" name="Table 4"/>
          <p:cNvGraphicFramePr/>
          <p:nvPr/>
        </p:nvGraphicFramePr>
        <p:xfrm>
          <a:off x="481330" y="5108575"/>
          <a:ext cx="11897360" cy="1656715"/>
        </p:xfrm>
        <a:graphic>
          <a:graphicData uri="http://schemas.openxmlformats.org/drawingml/2006/table">
            <a:tbl>
              <a:tblPr firstRow="1" bandRow="1">
                <a:tableStyleId>{5C22544A-7EE6-4342-B048-85BDC9FD1C3A}</a:tableStyleId>
              </a:tblPr>
              <a:tblGrid>
                <a:gridCol w="2974340">
                  <a:extLst>
                    <a:ext uri="{9D8B030D-6E8A-4147-A177-3AD203B41FA5}">
                      <a16:colId xmlns:a16="http://schemas.microsoft.com/office/drawing/2014/main" val="20000"/>
                    </a:ext>
                  </a:extLst>
                </a:gridCol>
                <a:gridCol w="2974340">
                  <a:extLst>
                    <a:ext uri="{9D8B030D-6E8A-4147-A177-3AD203B41FA5}">
                      <a16:colId xmlns:a16="http://schemas.microsoft.com/office/drawing/2014/main" val="20001"/>
                    </a:ext>
                  </a:extLst>
                </a:gridCol>
                <a:gridCol w="2974340">
                  <a:extLst>
                    <a:ext uri="{9D8B030D-6E8A-4147-A177-3AD203B41FA5}">
                      <a16:colId xmlns:a16="http://schemas.microsoft.com/office/drawing/2014/main" val="20002"/>
                    </a:ext>
                  </a:extLst>
                </a:gridCol>
                <a:gridCol w="2974340">
                  <a:extLst>
                    <a:ext uri="{9D8B030D-6E8A-4147-A177-3AD203B41FA5}">
                      <a16:colId xmlns:a16="http://schemas.microsoft.com/office/drawing/2014/main" val="20003"/>
                    </a:ext>
                  </a:extLst>
                </a:gridCol>
              </a:tblGrid>
              <a:tr h="727710">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Tên HS</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1.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2.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3.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929005">
                <a:tc>
                  <a:txBody>
                    <a:bodyPr/>
                    <a:lstStyle/>
                    <a:p>
                      <a:pPr>
                        <a:buNone/>
                      </a:pPr>
                      <a:r>
                        <a:rPr lang="en-US" sz="2800"/>
                        <a:t>Giá trị huyết áp</a:t>
                      </a:r>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0" y="30480"/>
          <a:ext cx="12208510" cy="6797040"/>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6797040">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4</a:t>
                      </a:r>
                    </a:p>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rPr>
                        <a:t>  1. a. Kể tên các loại nguồn điện</a:t>
                      </a:r>
                    </a:p>
                    <a:p>
                      <a:pPr indent="0" algn="l">
                        <a:buNone/>
                      </a:pPr>
                      <a:r>
                        <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b. Khi sử dụng biến áp nguồn cần lưu ý điều gì?</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2. Kể tên các thiết bị đo điện và khi sử dụng cần lưu ý điều gì để đảm bảo an toàn.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3 . Kể tên các loại thiết bị sử dụng điện và thiết bị điện hỗ trợ trong phòng thí nghiệm.</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5">
                        <a:lumMod val="20000"/>
                        <a:lumOff val="80000"/>
                      </a:schemeClr>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3890" y="1748155"/>
            <a:ext cx="3890645" cy="1325880"/>
          </a:xfrm>
        </p:spPr>
        <p:txBody>
          <a:bodyPr/>
          <a:lstStyle/>
          <a:p>
            <a:endParaRPr lang="en-US"/>
          </a:p>
        </p:txBody>
      </p:sp>
      <p:pic>
        <p:nvPicPr>
          <p:cNvPr id="44041" name="图片 44040" descr="11"/>
          <p:cNvPicPr>
            <a:picLocks noGrp="1" noChangeAspect="1"/>
          </p:cNvPicPr>
          <p:nvPr>
            <p:ph idx="1"/>
          </p:nvPr>
        </p:nvPicPr>
        <p:blipFill>
          <a:blip r:embed="rId2"/>
          <a:stretch>
            <a:fillRect/>
          </a:stretch>
        </p:blipFill>
        <p:spPr>
          <a:xfrm>
            <a:off x="3549650" y="268605"/>
            <a:ext cx="6546215" cy="3550285"/>
          </a:xfrm>
          <a:prstGeom prst="rect">
            <a:avLst/>
          </a:prstGeom>
          <a:noFill/>
          <a:ln w="9525">
            <a:noFill/>
          </a:ln>
        </p:spPr>
      </p:pic>
      <p:sp>
        <p:nvSpPr>
          <p:cNvPr id="4" name="Text Box 3"/>
          <p:cNvSpPr txBox="1"/>
          <p:nvPr/>
        </p:nvSpPr>
        <p:spPr>
          <a:xfrm>
            <a:off x="4344670" y="1779270"/>
            <a:ext cx="3999865" cy="706755"/>
          </a:xfrm>
          <a:prstGeom prst="rect">
            <a:avLst/>
          </a:prstGeom>
          <a:noFill/>
        </p:spPr>
        <p:txBody>
          <a:bodyPr wrap="square" rtlCol="0">
            <a:spAutoFit/>
          </a:bodyPr>
          <a:lstStyle/>
          <a:p>
            <a:r>
              <a:rPr lang="en-US" sz="4000">
                <a:solidFill>
                  <a:schemeClr val="accent5">
                    <a:lumMod val="75000"/>
                  </a:schemeClr>
                </a:solidFill>
              </a:rPr>
              <a:t>NỘP SẢN PHẨM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41"/>
                                        </p:tgtEl>
                                        <p:attrNameLst>
                                          <p:attrName>style.visibility</p:attrName>
                                        </p:attrNameLst>
                                      </p:cBhvr>
                                      <p:to>
                                        <p:strVal val="visible"/>
                                      </p:to>
                                    </p:set>
                                    <p:anim calcmode="lin" valueType="num">
                                      <p:cBhvr additive="base">
                                        <p:cTn id="7" dur="500" fill="hold"/>
                                        <p:tgtEl>
                                          <p:spTgt spid="44041"/>
                                        </p:tgtEl>
                                        <p:attrNameLst>
                                          <p:attrName>ppt_x</p:attrName>
                                        </p:attrNameLst>
                                      </p:cBhvr>
                                      <p:tavLst>
                                        <p:tav tm="0">
                                          <p:val>
                                            <p:strVal val="#ppt_x"/>
                                          </p:val>
                                        </p:tav>
                                        <p:tav tm="100000">
                                          <p:val>
                                            <p:strVal val="#ppt_x"/>
                                          </p:val>
                                        </p:tav>
                                      </p:tavLst>
                                    </p:anim>
                                    <p:anim calcmode="lin" valueType="num">
                                      <p:cBhvr additive="base">
                                        <p:cTn id="8" dur="500" fill="hold"/>
                                        <p:tgtEl>
                                          <p:spTgt spid="440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41" name="图片 44040" descr="11"/>
          <p:cNvPicPr>
            <a:picLocks noGrp="1" noChangeAspect="1"/>
          </p:cNvPicPr>
          <p:nvPr>
            <p:ph idx="1"/>
          </p:nvPr>
        </p:nvPicPr>
        <p:blipFill>
          <a:blip r:embed="rId2"/>
          <a:stretch>
            <a:fillRect/>
          </a:stretch>
        </p:blipFill>
        <p:spPr>
          <a:xfrm>
            <a:off x="2011045" y="499110"/>
            <a:ext cx="8990965" cy="5770245"/>
          </a:xfrm>
          <a:prstGeom prst="rect">
            <a:avLst/>
          </a:prstGeom>
          <a:noFill/>
          <a:ln w="9525">
            <a:noFill/>
          </a:ln>
        </p:spPr>
      </p:pic>
      <p:sp>
        <p:nvSpPr>
          <p:cNvPr id="5" name="Text Box 4"/>
          <p:cNvSpPr txBox="1"/>
          <p:nvPr/>
        </p:nvSpPr>
        <p:spPr>
          <a:xfrm>
            <a:off x="3282950" y="1885315"/>
            <a:ext cx="5132705" cy="3415030"/>
          </a:xfrm>
          <a:prstGeom prst="rect">
            <a:avLst/>
          </a:prstGeom>
          <a:noFill/>
        </p:spPr>
        <p:txBody>
          <a:bodyPr wrap="square" rtlCol="0">
            <a:spAutoFit/>
          </a:bodyPr>
          <a:lstStyle/>
          <a:p>
            <a:r>
              <a:rPr lang="en-US" sz="3600">
                <a:solidFill>
                  <a:schemeClr val="accent3">
                    <a:lumMod val="50000"/>
                  </a:schemeClr>
                </a:solidFill>
              </a:rPr>
              <a:t>Hoàn thiện các nhiệm vụ 3 ở phiếu học tập (trạm) 1,2,3 theo dạng bài trình chiếu powerpoint ở nhà, nộp lại và trình bày vào tiết sau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41"/>
                                        </p:tgtEl>
                                        <p:attrNameLst>
                                          <p:attrName>style.visibility</p:attrName>
                                        </p:attrNameLst>
                                      </p:cBhvr>
                                      <p:to>
                                        <p:strVal val="visible"/>
                                      </p:to>
                                    </p:set>
                                    <p:anim calcmode="lin" valueType="num">
                                      <p:cBhvr additive="base">
                                        <p:cTn id="7" dur="500" fill="hold"/>
                                        <p:tgtEl>
                                          <p:spTgt spid="44041"/>
                                        </p:tgtEl>
                                        <p:attrNameLst>
                                          <p:attrName>ppt_x</p:attrName>
                                        </p:attrNameLst>
                                      </p:cBhvr>
                                      <p:tavLst>
                                        <p:tav tm="0">
                                          <p:val>
                                            <p:strVal val="#ppt_x"/>
                                          </p:val>
                                        </p:tav>
                                        <p:tav tm="100000">
                                          <p:val>
                                            <p:strVal val="#ppt_x"/>
                                          </p:val>
                                        </p:tav>
                                      </p:tavLst>
                                    </p:anim>
                                    <p:anim calcmode="lin" valueType="num">
                                      <p:cBhvr additive="base">
                                        <p:cTn id="8" dur="500" fill="hold"/>
                                        <p:tgtEl>
                                          <p:spTgt spid="440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1060" cy="6858000"/>
          </a:xfrm>
          <a:prstGeom prst="rect">
            <a:avLst/>
          </a:prstGeom>
        </p:spPr>
      </p:pic>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205480" cy="395224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273050" y="1851025"/>
            <a:ext cx="2932430" cy="2553335"/>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4000" b="1">
                <a:solidFill>
                  <a:schemeClr val="accent2">
                    <a:lumMod val="50000"/>
                  </a:schemeClr>
                </a:solidFill>
                <a:latin typeface="Arial" panose="020B0604020202020204" pitchFamily="34" charset="0"/>
                <a:cs typeface="Arial" panose="020B0604020202020204" pitchFamily="34" charset="0"/>
              </a:rPr>
              <a:t>Báo cáo, thảo luận, đánh giá:</a:t>
            </a: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graphicFrame>
        <p:nvGraphicFramePr>
          <p:cNvPr id="2" name="Table 1"/>
          <p:cNvGraphicFramePr/>
          <p:nvPr/>
        </p:nvGraphicFramePr>
        <p:xfrm>
          <a:off x="3361055" y="0"/>
          <a:ext cx="8930005" cy="6858000"/>
        </p:xfrm>
        <a:graphic>
          <a:graphicData uri="http://schemas.openxmlformats.org/drawingml/2006/table">
            <a:tbl>
              <a:tblPr firstRow="1" bandRow="1">
                <a:tableStyleId>{5C22544A-7EE6-4342-B048-85BDC9FD1C3A}</a:tableStyleId>
              </a:tblPr>
              <a:tblGrid>
                <a:gridCol w="1748155">
                  <a:extLst>
                    <a:ext uri="{9D8B030D-6E8A-4147-A177-3AD203B41FA5}">
                      <a16:colId xmlns:a16="http://schemas.microsoft.com/office/drawing/2014/main" val="20000"/>
                    </a:ext>
                  </a:extLst>
                </a:gridCol>
                <a:gridCol w="1151890">
                  <a:extLst>
                    <a:ext uri="{9D8B030D-6E8A-4147-A177-3AD203B41FA5}">
                      <a16:colId xmlns:a16="http://schemas.microsoft.com/office/drawing/2014/main" val="20001"/>
                    </a:ext>
                  </a:extLst>
                </a:gridCol>
                <a:gridCol w="5073650">
                  <a:extLst>
                    <a:ext uri="{9D8B030D-6E8A-4147-A177-3AD203B41FA5}">
                      <a16:colId xmlns:a16="http://schemas.microsoft.com/office/drawing/2014/main" val="20002"/>
                    </a:ext>
                  </a:extLst>
                </a:gridCol>
                <a:gridCol w="956310">
                  <a:extLst>
                    <a:ext uri="{9D8B030D-6E8A-4147-A177-3AD203B41FA5}">
                      <a16:colId xmlns:a16="http://schemas.microsoft.com/office/drawing/2014/main" val="20003"/>
                    </a:ext>
                  </a:extLst>
                </a:gridCol>
              </a:tblGrid>
              <a:tr h="1036955">
                <a:tc>
                  <a:txBody>
                    <a:bodyPr/>
                    <a:lstStyle/>
                    <a:p>
                      <a:pPr indent="0" algn="ctr">
                        <a:buNone/>
                      </a:pPr>
                      <a:r>
                        <a:rPr lang="en-US" sz="2400" b="1">
                          <a:solidFill>
                            <a:schemeClr val="bg1"/>
                          </a:solidFill>
                          <a:latin typeface="Arial" panose="020B0604020202020204" pitchFamily="34" charset="0"/>
                          <a:cs typeface="Arial" panose="020B0604020202020204" pitchFamily="34" charset="0"/>
                        </a:rPr>
                        <a:t>Mức độ chất lượng</a:t>
                      </a:r>
                      <a:endParaRPr lang="en-US" sz="24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1">
                          <a:solidFill>
                            <a:schemeClr val="bg1"/>
                          </a:solidFill>
                          <a:latin typeface="Arial" panose="020B0604020202020204" pitchFamily="34" charset="0"/>
                          <a:cs typeface="Arial" panose="020B0604020202020204" pitchFamily="34" charset="0"/>
                        </a:rPr>
                        <a:t>Thang điểm</a:t>
                      </a:r>
                      <a:endParaRPr lang="en-US" sz="24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1">
                          <a:solidFill>
                            <a:schemeClr val="bg1"/>
                          </a:solidFill>
                          <a:latin typeface="Arial" panose="020B0604020202020204" pitchFamily="34" charset="0"/>
                          <a:cs typeface="Arial" panose="020B0604020202020204" pitchFamily="34" charset="0"/>
                        </a:rPr>
                        <a:t>Mô tả mức độ chất lượng</a:t>
                      </a:r>
                      <a:endParaRPr lang="en-US" sz="24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1">
                          <a:solidFill>
                            <a:schemeClr val="bg1"/>
                          </a:solidFill>
                          <a:latin typeface="Arial" panose="020B0604020202020204" pitchFamily="34" charset="0"/>
                          <a:cs typeface="Arial" panose="020B0604020202020204" pitchFamily="34" charset="0"/>
                        </a:rPr>
                        <a:t>Điểm</a:t>
                      </a:r>
                      <a:endParaRPr lang="en-US" sz="24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1416050">
                <a:tc>
                  <a:txBody>
                    <a:bodyPr/>
                    <a:lstStyle/>
                    <a:p>
                      <a:pPr indent="0">
                        <a:buNone/>
                      </a:pPr>
                      <a:r>
                        <a:rPr lang="en-US" sz="2000" b="0">
                          <a:solidFill>
                            <a:srgbClr val="000000"/>
                          </a:solidFill>
                          <a:latin typeface="Arial" panose="020B0604020202020204" pitchFamily="34" charset="0"/>
                          <a:cs typeface="Arial" panose="020B0604020202020204" pitchFamily="34" charset="0"/>
                        </a:rPr>
                        <a:t>Xuất sắc</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10</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000" b="0">
                          <a:solidFill>
                            <a:srgbClr val="000000"/>
                          </a:solidFill>
                          <a:latin typeface="Arial" panose="020B0604020202020204" pitchFamily="34" charset="0"/>
                          <a:cs typeface="Arial" panose="020B0604020202020204" pitchFamily="34" charset="0"/>
                        </a:rPr>
                        <a:t>- Trả lời đúng các câu hỏi.</a:t>
                      </a:r>
                    </a:p>
                    <a:p>
                      <a:pPr indent="0">
                        <a:buNone/>
                      </a:pPr>
                      <a:r>
                        <a:rPr lang="en-US" sz="2000" b="0">
                          <a:solidFill>
                            <a:srgbClr val="000000"/>
                          </a:solidFill>
                          <a:latin typeface="Arial" panose="020B0604020202020204" pitchFamily="34" charset="0"/>
                          <a:cs typeface="Arial" panose="020B0604020202020204" pitchFamily="34" charset="0"/>
                        </a:rPr>
                        <a:t>- Làm đúng các thao tác thực hành.</a:t>
                      </a:r>
                    </a:p>
                    <a:p>
                      <a:pPr indent="0">
                        <a:buNone/>
                      </a:pPr>
                      <a:r>
                        <a:rPr lang="en-US" sz="2000" b="0">
                          <a:solidFill>
                            <a:srgbClr val="000000"/>
                          </a:solidFill>
                          <a:latin typeface="Arial" panose="020B0604020202020204" pitchFamily="34" charset="0"/>
                          <a:cs typeface="Arial" panose="020B0604020202020204" pitchFamily="34" charset="0"/>
                        </a:rPr>
                        <a:t>- Trình bày sản phẩm như hình ảnh, video của nhóm sáng tạo.</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buNone/>
                      </a:pPr>
                      <a:endParaRPr lang="en-US"/>
                    </a:p>
                  </a:txBody>
                  <a:tcPr/>
                </a:tc>
                <a:extLst>
                  <a:ext uri="{0D108BD9-81ED-4DB2-BD59-A6C34878D82A}">
                    <a16:rowId xmlns:a16="http://schemas.microsoft.com/office/drawing/2014/main" val="10001"/>
                  </a:ext>
                </a:extLst>
              </a:tr>
              <a:tr h="1416050">
                <a:tc>
                  <a:txBody>
                    <a:bodyPr/>
                    <a:lstStyle/>
                    <a:p>
                      <a:pPr indent="0">
                        <a:buNone/>
                      </a:pPr>
                      <a:r>
                        <a:rPr lang="en-US" sz="2000" b="0">
                          <a:solidFill>
                            <a:srgbClr val="000000"/>
                          </a:solidFill>
                          <a:latin typeface="Arial" panose="020B0604020202020204" pitchFamily="34" charset="0"/>
                          <a:cs typeface="Arial" panose="020B0604020202020204" pitchFamily="34" charset="0"/>
                        </a:rPr>
                        <a:t>Tốt</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8-9</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000" b="0">
                          <a:solidFill>
                            <a:srgbClr val="000000"/>
                          </a:solidFill>
                          <a:latin typeface="Arial" panose="020B0604020202020204" pitchFamily="34" charset="0"/>
                          <a:cs typeface="Arial" panose="020B0604020202020204" pitchFamily="34" charset="0"/>
                        </a:rPr>
                        <a:t>- Trả lời đúng các câu hỏi.</a:t>
                      </a:r>
                    </a:p>
                    <a:p>
                      <a:pPr indent="0">
                        <a:buNone/>
                      </a:pPr>
                      <a:r>
                        <a:rPr lang="en-US" sz="2000" b="0">
                          <a:solidFill>
                            <a:srgbClr val="000000"/>
                          </a:solidFill>
                          <a:latin typeface="Arial" panose="020B0604020202020204" pitchFamily="34" charset="0"/>
                          <a:cs typeface="Arial" panose="020B0604020202020204" pitchFamily="34" charset="0"/>
                        </a:rPr>
                        <a:t>- Làm đúng các thao tác thực hành.</a:t>
                      </a:r>
                    </a:p>
                    <a:p>
                      <a:pPr indent="0">
                        <a:buNone/>
                      </a:pPr>
                      <a:r>
                        <a:rPr lang="en-US" sz="2000" b="0">
                          <a:solidFill>
                            <a:srgbClr val="000000"/>
                          </a:solidFill>
                          <a:latin typeface="Arial" panose="020B0604020202020204" pitchFamily="34" charset="0"/>
                          <a:cs typeface="Arial" panose="020B0604020202020204" pitchFamily="34" charset="0"/>
                        </a:rPr>
                        <a:t>- Trình bày sản phẩm như hình ảnh, video của nhóm tốt.</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buNone/>
                      </a:pPr>
                      <a:endParaRPr lang="en-US"/>
                    </a:p>
                  </a:txBody>
                  <a:tcPr/>
                </a:tc>
                <a:extLst>
                  <a:ext uri="{0D108BD9-81ED-4DB2-BD59-A6C34878D82A}">
                    <a16:rowId xmlns:a16="http://schemas.microsoft.com/office/drawing/2014/main" val="10002"/>
                  </a:ext>
                </a:extLst>
              </a:tr>
              <a:tr h="1415415">
                <a:tc>
                  <a:txBody>
                    <a:bodyPr/>
                    <a:lstStyle/>
                    <a:p>
                      <a:pPr indent="0">
                        <a:buNone/>
                      </a:pPr>
                      <a:r>
                        <a:rPr lang="en-US" sz="2000" b="0">
                          <a:solidFill>
                            <a:srgbClr val="000000"/>
                          </a:solidFill>
                          <a:latin typeface="Arial" panose="020B0604020202020204" pitchFamily="34" charset="0"/>
                          <a:cs typeface="Arial" panose="020B0604020202020204" pitchFamily="34" charset="0"/>
                        </a:rPr>
                        <a:t>Đạt yêu cầu</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6-7</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000" b="0">
                          <a:solidFill>
                            <a:srgbClr val="000000"/>
                          </a:solidFill>
                          <a:latin typeface="Arial" panose="020B0604020202020204" pitchFamily="34" charset="0"/>
                          <a:cs typeface="Arial" panose="020B0604020202020204" pitchFamily="34" charset="0"/>
                        </a:rPr>
                        <a:t>- Trả lời còn thiếu ít các câu hỏi.</a:t>
                      </a:r>
                    </a:p>
                    <a:p>
                      <a:pPr indent="0">
                        <a:buNone/>
                      </a:pPr>
                      <a:r>
                        <a:rPr lang="en-US" sz="2000" b="0">
                          <a:solidFill>
                            <a:srgbClr val="000000"/>
                          </a:solidFill>
                          <a:latin typeface="Arial" panose="020B0604020202020204" pitchFamily="34" charset="0"/>
                          <a:cs typeface="Arial" panose="020B0604020202020204" pitchFamily="34" charset="0"/>
                        </a:rPr>
                        <a:t>- Làm chưa tốt các thao tác thực hành.</a:t>
                      </a:r>
                    </a:p>
                    <a:p>
                      <a:pPr indent="0">
                        <a:buNone/>
                      </a:pPr>
                      <a:r>
                        <a:rPr lang="en-US" sz="2000" b="0">
                          <a:solidFill>
                            <a:srgbClr val="000000"/>
                          </a:solidFill>
                          <a:latin typeface="Arial" panose="020B0604020202020204" pitchFamily="34" charset="0"/>
                          <a:cs typeface="Arial" panose="020B0604020202020204" pitchFamily="34" charset="0"/>
                        </a:rPr>
                        <a:t>- Trình bày sản phẩm như hình ảnh, video của nhóm chưa tốt.</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buNone/>
                      </a:pPr>
                      <a:endParaRPr lang="en-US"/>
                    </a:p>
                  </a:txBody>
                  <a:tcPr/>
                </a:tc>
                <a:extLst>
                  <a:ext uri="{0D108BD9-81ED-4DB2-BD59-A6C34878D82A}">
                    <a16:rowId xmlns:a16="http://schemas.microsoft.com/office/drawing/2014/main" val="10003"/>
                  </a:ext>
                </a:extLst>
              </a:tr>
              <a:tr h="1573530">
                <a:tc>
                  <a:txBody>
                    <a:bodyPr/>
                    <a:lstStyle/>
                    <a:p>
                      <a:pPr indent="0">
                        <a:buNone/>
                      </a:pPr>
                      <a:r>
                        <a:rPr lang="en-US" sz="2000" b="0">
                          <a:solidFill>
                            <a:srgbClr val="000000"/>
                          </a:solidFill>
                          <a:latin typeface="Arial" panose="020B0604020202020204" pitchFamily="34" charset="0"/>
                          <a:cs typeface="Arial" panose="020B0604020202020204" pitchFamily="34" charset="0"/>
                        </a:rPr>
                        <a:t>Chưa đạt yêu cầu</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0-5</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000" b="0">
                          <a:solidFill>
                            <a:srgbClr val="000000"/>
                          </a:solidFill>
                          <a:latin typeface="Arial" panose="020B0604020202020204" pitchFamily="34" charset="0"/>
                          <a:cs typeface="Arial" panose="020B0604020202020204" pitchFamily="34" charset="0"/>
                        </a:rPr>
                        <a:t>- Trả lời còn thiếu nhiều hoặc sai các câu hỏi.</a:t>
                      </a:r>
                    </a:p>
                    <a:p>
                      <a:pPr indent="0">
                        <a:buNone/>
                      </a:pPr>
                      <a:r>
                        <a:rPr lang="en-US" sz="2000" b="0">
                          <a:solidFill>
                            <a:srgbClr val="000000"/>
                          </a:solidFill>
                          <a:latin typeface="Arial" panose="020B0604020202020204" pitchFamily="34" charset="0"/>
                          <a:cs typeface="Arial" panose="020B0604020202020204" pitchFamily="34" charset="0"/>
                        </a:rPr>
                        <a:t>- Làm chưa tốt các thao tác thực hành.</a:t>
                      </a:r>
                    </a:p>
                    <a:p>
                      <a:pPr indent="0">
                        <a:buNone/>
                      </a:pPr>
                      <a:r>
                        <a:rPr lang="en-US" sz="2000" b="0">
                          <a:solidFill>
                            <a:srgbClr val="000000"/>
                          </a:solidFill>
                          <a:latin typeface="Arial" panose="020B0604020202020204" pitchFamily="34" charset="0"/>
                          <a:cs typeface="Arial" panose="020B0604020202020204" pitchFamily="34" charset="0"/>
                        </a:rPr>
                        <a:t>- Trình bày sản phẩm như hình ảnh, video của nhóm không tốt.</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buNone/>
                      </a:pPr>
                      <a:endParaRPr lang="en-US"/>
                    </a:p>
                  </a:txBody>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edge">
                                      <p:cBhvr>
                                        <p:cTn id="7" dur="20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0" y="30480"/>
          <a:ext cx="12208510" cy="6797040"/>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6797040">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1</a:t>
                      </a:r>
                    </a:p>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1. Kể tên một số dụng cụ thí nghiệm thông dụng:</a:t>
                      </a:r>
                    </a:p>
                    <a:p>
                      <a:pPr indent="0" algn="l">
                        <a:buNone/>
                      </a:pPr>
                      <a:r>
                        <a:rPr lang="en-US" sz="2400" b="0" u="dotted">
                          <a:solidFill>
                            <a:srgbClr val="000000"/>
                          </a:solidFill>
                          <a:latin typeface="Arial" panose="020B0604020202020204" pitchFamily="34" charset="0"/>
                          <a:cs typeface="Arial" panose="020B0604020202020204" pitchFamily="34" charset="0"/>
                        </a:rPr>
                        <a:t>   ống nghiệm, cốc thủy tinh, bình nón phễu lọc, ống đong, ống hút nhỏ giọt, kẹp gỗ....</a:t>
                      </a: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2.a. Nêu cách sử dụng ống nghiệm</a:t>
                      </a:r>
                    </a:p>
                    <a:p>
                      <a:pPr indent="0" algn="l">
                        <a:buNone/>
                      </a:pPr>
                      <a:r>
                        <a:rPr lang="en-US" sz="2400" b="0" u="dotted">
                          <a:solidFill>
                            <a:srgbClr val="000000"/>
                          </a:solidFill>
                          <a:latin typeface="Arial" panose="020B0604020202020204" pitchFamily="34" charset="0"/>
                          <a:cs typeface="Arial" panose="020B0604020202020204" pitchFamily="34" charset="0"/>
                        </a:rPr>
                        <a:t>   - Khi thực hiện thí nghiệm, giữ ống nghiệm bằng kẹp gỗ với tay không thuận, tay thuận để lấy hóa chất vào ống nghiệm.</a:t>
                      </a:r>
                    </a:p>
                    <a:p>
                      <a:pPr indent="0" algn="l">
                        <a:buNone/>
                      </a:pPr>
                      <a:r>
                        <a:rPr lang="en-US" sz="2400" b="0" u="dotted">
                          <a:solidFill>
                            <a:srgbClr val="000000"/>
                          </a:solidFill>
                          <a:latin typeface="Arial" panose="020B0604020202020204" pitchFamily="34" charset="0"/>
                          <a:cs typeface="Arial" panose="020B0604020202020204" pitchFamily="34" charset="0"/>
                        </a:rPr>
                        <a:t>   - Khi đun nóng hóa chất trong ống nghiệm cần kẹp ống nghiệm bằng kẹp gỗ ở khoảng 1/3 ống nghiệm tính từ miệng ống nghiệm. Đưa từ từ và làm nóng đều ống nghiệm trên ngọn lửa đèn cồn, rồi mới đun trực tiếp tại chỗ hóa chất. Miệng ống nghiệm hướng về phía không người và điều chỉnh đáy ống nghiệm phù hợp, không để sát vào bấc đèn cồn.</a:t>
                      </a: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  b. Nêu cách sử dụng ống hút nhỏ giọt</a:t>
                      </a:r>
                    </a:p>
                    <a:p>
                      <a:pPr indent="0" algn="l">
                        <a:buNone/>
                      </a:pPr>
                      <a:r>
                        <a:rPr lang="en-US" sz="2400" b="0" u="dotted">
                          <a:solidFill>
                            <a:srgbClr val="000000"/>
                          </a:solidFill>
                          <a:latin typeface="Arial" panose="020B0604020202020204" pitchFamily="34" charset="0"/>
                          <a:cs typeface="Arial" panose="020B0604020202020204" pitchFamily="34" charset="0"/>
                        </a:rPr>
                        <a:t>    Đưa ống hút nhỏ giọt vào lọ hóa chất, bọp chặt và giữ chặt quả bóp cao su, thả chậm quả bóp cao su để hút chất lỏng lên. Chuyển ống hút nhỏ giọt đến ống nghiệm và bóp nhẹ quả bóp cao su để chuyển từng giọt dung dịch vào ống nghiệm. Không chạm đầu ống hút nhỏ giọt vào thành ống nghiệm.</a:t>
                      </a: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3. Thực hiện thí nghiệm sau:</a:t>
                      </a:r>
                      <a:r>
                        <a:rPr lang="en-US" sz="2400" b="0">
                          <a:solidFill>
                            <a:srgbClr val="000000"/>
                          </a:solidFill>
                          <a:latin typeface="Arial" panose="020B0604020202020204" pitchFamily="34" charset="0"/>
                          <a:cs typeface="Arial" panose="020B0604020202020204" pitchFamily="34" charset="0"/>
                        </a:rPr>
                        <a:t> Dùng ống hút nhỏ giọt lấy một ít nước cho vào ống nghiệm và đun nóng trên đèn cồn. Quay lại video thí nghiệm.  </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1-原创素材\1_mm1102\PPT\PPT_014\materaials\pageimg_g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06775" cy="430911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231140" y="2063750"/>
            <a:ext cx="3176270" cy="224536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2800" b="1">
                <a:solidFill>
                  <a:schemeClr val="accent2">
                    <a:lumMod val="50000"/>
                  </a:schemeClr>
                </a:solidFill>
                <a:latin typeface="Arial" panose="020B0604020202020204" pitchFamily="34" charset="0"/>
                <a:cs typeface="Arial" panose="020B0604020202020204" pitchFamily="34" charset="0"/>
              </a:rPr>
              <a:t>Thảo luận nhóm 5’, hoàn thành cột 1,2 - Phiếu học tập 1:</a:t>
            </a:r>
          </a:p>
          <a:p>
            <a:pPr indent="0"/>
            <a:endParaRPr lang="en-US" sz="2800" b="1">
              <a:solidFill>
                <a:schemeClr val="accent2">
                  <a:lumMod val="50000"/>
                </a:schemeClr>
              </a:solidFill>
              <a:latin typeface="Arial" panose="020B0604020202020204" pitchFamily="34" charset="0"/>
              <a:cs typeface="Arial" panose="020B0604020202020204" pitchFamily="34" charset="0"/>
            </a:endParaRPr>
          </a:p>
        </p:txBody>
      </p:sp>
      <p:sp>
        <p:nvSpPr>
          <p:cNvPr id="2" name="Text Box 1"/>
          <p:cNvSpPr txBox="1"/>
          <p:nvPr/>
        </p:nvSpPr>
        <p:spPr>
          <a:xfrm>
            <a:off x="3541395" y="273050"/>
            <a:ext cx="8589645" cy="58159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indent="0" algn="ctr"/>
            <a:r>
              <a:rPr lang="en-US" sz="2800" b="1">
                <a:latin typeface="Arial" panose="020B0604020202020204" pitchFamily="34" charset="0"/>
                <a:cs typeface="Arial" panose="020B0604020202020204" pitchFamily="34" charset="0"/>
                <a:sym typeface="+mn-ea"/>
              </a:rPr>
              <a:t>Phiếu học tập số 1:</a:t>
            </a:r>
          </a:p>
          <a:p>
            <a:pPr indent="0"/>
            <a:r>
              <a:rPr lang="en-US" sz="2800" b="1">
                <a:latin typeface="Arial" panose="020B0604020202020204" pitchFamily="34" charset="0"/>
                <a:cs typeface="Arial" panose="020B0604020202020204" pitchFamily="34" charset="0"/>
                <a:sym typeface="+mn-ea"/>
              </a:rPr>
              <a:t> </a:t>
            </a:r>
            <a:r>
              <a:rPr lang="en-US" sz="2400">
                <a:latin typeface="Arial" panose="020B0604020202020204" pitchFamily="34" charset="0"/>
                <a:cs typeface="Arial" panose="020B0604020202020204" pitchFamily="34" charset="0"/>
                <a:sym typeface="+mn-ea"/>
              </a:rPr>
              <a:t>Trong chương trình KHTN 6 và 7, em đã học những</a:t>
            </a:r>
          </a:p>
          <a:p>
            <a:pPr indent="0"/>
            <a:r>
              <a:rPr lang="en-US" sz="2400">
                <a:latin typeface="Arial" panose="020B0604020202020204" pitchFamily="34" charset="0"/>
                <a:cs typeface="Arial" panose="020B0604020202020204" pitchFamily="34" charset="0"/>
                <a:sym typeface="+mn-ea"/>
              </a:rPr>
              <a:t>nội dung nào liên quan về các dụng cụ đo và dụng cụ thí nghiệm, hãy trả lời vào bảng sau:</a:t>
            </a:r>
          </a:p>
          <a:p>
            <a:pPr indent="0"/>
            <a:endParaRPr lang="en-US" sz="2400">
              <a:latin typeface="Arial" panose="020B0604020202020204" pitchFamily="34" charset="0"/>
              <a:cs typeface="Arial" panose="020B0604020202020204" pitchFamily="34" charset="0"/>
              <a:sym typeface="+mn-ea"/>
            </a:endParaRPr>
          </a:p>
          <a:p>
            <a:pPr indent="0"/>
            <a:endParaRPr lang="en-US" sz="2800">
              <a:latin typeface="Arial" panose="020B0604020202020204" pitchFamily="34" charset="0"/>
              <a:cs typeface="Arial" panose="020B0604020202020204" pitchFamily="34" charset="0"/>
              <a:sym typeface="+mn-ea"/>
            </a:endParaRPr>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p:txBody>
      </p:sp>
      <p:graphicFrame>
        <p:nvGraphicFramePr>
          <p:cNvPr id="4" name="Table 3"/>
          <p:cNvGraphicFramePr/>
          <p:nvPr/>
        </p:nvGraphicFramePr>
        <p:xfrm>
          <a:off x="3569335" y="1996440"/>
          <a:ext cx="8533130" cy="4166870"/>
        </p:xfrm>
        <a:graphic>
          <a:graphicData uri="http://schemas.openxmlformats.org/drawingml/2006/table">
            <a:tbl>
              <a:tblPr firstRow="1" bandRow="1">
                <a:tableStyleId>{5C22544A-7EE6-4342-B048-85BDC9FD1C3A}</a:tableStyleId>
              </a:tblPr>
              <a:tblGrid>
                <a:gridCol w="2844165">
                  <a:extLst>
                    <a:ext uri="{9D8B030D-6E8A-4147-A177-3AD203B41FA5}">
                      <a16:colId xmlns:a16="http://schemas.microsoft.com/office/drawing/2014/main" val="20000"/>
                    </a:ext>
                  </a:extLst>
                </a:gridCol>
                <a:gridCol w="2844800">
                  <a:extLst>
                    <a:ext uri="{9D8B030D-6E8A-4147-A177-3AD203B41FA5}">
                      <a16:colId xmlns:a16="http://schemas.microsoft.com/office/drawing/2014/main" val="20001"/>
                    </a:ext>
                  </a:extLst>
                </a:gridCol>
                <a:gridCol w="2844165">
                  <a:extLst>
                    <a:ext uri="{9D8B030D-6E8A-4147-A177-3AD203B41FA5}">
                      <a16:colId xmlns:a16="http://schemas.microsoft.com/office/drawing/2014/main" val="20002"/>
                    </a:ext>
                  </a:extLst>
                </a:gridCol>
              </a:tblGrid>
              <a:tr h="1654175">
                <a:tc>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1.Điều em đã biết (K)</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buNone/>
                      </a:pP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2.Điều em muốn biết (W)</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3.Điều em học được (L)</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buNone/>
                      </a:pP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10000"/>
                  </a:ext>
                </a:extLst>
              </a:tr>
              <a:tr h="2512695">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ssolve">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ssolv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in)">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2" grpId="0" animBg="1"/>
      <p:bldP spid="2"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0" y="300990"/>
          <a:ext cx="12208510" cy="5847715"/>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5847715">
                <a:tc>
                  <a:txBody>
                    <a:bodyPr/>
                    <a:lstStyle/>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2</a:t>
                      </a:r>
                    </a:p>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1. Kể tên các thiết bị đo pH thông dụng</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Máy đo pH, bút đo pH.</a:t>
                      </a:r>
                    </a:p>
                    <a:p>
                      <a:pPr indent="0" algn="l">
                        <a:buNone/>
                      </a:pPr>
                      <a:r>
                        <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2. Nêu cách sử dụng thiết bị đo pH</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Cho điện cực của thiết bị vào dung dịch cần đo pH, giá trị pH của dung dịch sẽ hiện trên thiết bị đó. </a:t>
                      </a:r>
                    </a:p>
                    <a:p>
                      <a:pPr indent="0" algn="l">
                        <a:buNone/>
                      </a:pPr>
                      <a:r>
                        <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3. Thực hiện thí nghiệm sau: Sử dụng thiết bị đo pH để xác định pH của các mẫu sau: nước máy, nước mưa, nước ao hồ, nước chanh, nước cam, nước vôi trong.</a:t>
                      </a:r>
                    </a:p>
                    <a:p>
                      <a:pPr indent="0" algn="l">
                        <a:buNone/>
                      </a:pPr>
                      <a:r>
                        <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Ghi lại kết quả vào bảng sau:</a:t>
                      </a:r>
                    </a:p>
                  </a:txBody>
                  <a:tcPr marL="68580" marR="68580" marT="0" marB="0">
                    <a:solidFill>
                      <a:schemeClr val="accent3">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5" name="Table 4"/>
          <p:cNvGraphicFramePr/>
          <p:nvPr/>
        </p:nvGraphicFramePr>
        <p:xfrm>
          <a:off x="59055" y="4399280"/>
          <a:ext cx="12073255" cy="1749425"/>
        </p:xfrm>
        <a:graphic>
          <a:graphicData uri="http://schemas.openxmlformats.org/drawingml/2006/table">
            <a:tbl>
              <a:tblPr firstRow="1" bandRow="1">
                <a:tableStyleId>{5C22544A-7EE6-4342-B048-85BDC9FD1C3A}</a:tableStyleId>
              </a:tblPr>
              <a:tblGrid>
                <a:gridCol w="1695450">
                  <a:extLst>
                    <a:ext uri="{9D8B030D-6E8A-4147-A177-3AD203B41FA5}">
                      <a16:colId xmlns:a16="http://schemas.microsoft.com/office/drawing/2014/main" val="20000"/>
                    </a:ext>
                  </a:extLst>
                </a:gridCol>
                <a:gridCol w="1695450">
                  <a:extLst>
                    <a:ext uri="{9D8B030D-6E8A-4147-A177-3AD203B41FA5}">
                      <a16:colId xmlns:a16="http://schemas.microsoft.com/office/drawing/2014/main" val="20001"/>
                    </a:ext>
                  </a:extLst>
                </a:gridCol>
                <a:gridCol w="1695450">
                  <a:extLst>
                    <a:ext uri="{9D8B030D-6E8A-4147-A177-3AD203B41FA5}">
                      <a16:colId xmlns:a16="http://schemas.microsoft.com/office/drawing/2014/main" val="20002"/>
                    </a:ext>
                  </a:extLst>
                </a:gridCol>
                <a:gridCol w="1695450">
                  <a:extLst>
                    <a:ext uri="{9D8B030D-6E8A-4147-A177-3AD203B41FA5}">
                      <a16:colId xmlns:a16="http://schemas.microsoft.com/office/drawing/2014/main" val="20003"/>
                    </a:ext>
                  </a:extLst>
                </a:gridCol>
                <a:gridCol w="1695450">
                  <a:extLst>
                    <a:ext uri="{9D8B030D-6E8A-4147-A177-3AD203B41FA5}">
                      <a16:colId xmlns:a16="http://schemas.microsoft.com/office/drawing/2014/main" val="20004"/>
                    </a:ext>
                  </a:extLst>
                </a:gridCol>
                <a:gridCol w="1695450">
                  <a:extLst>
                    <a:ext uri="{9D8B030D-6E8A-4147-A177-3AD203B41FA5}">
                      <a16:colId xmlns:a16="http://schemas.microsoft.com/office/drawing/2014/main" val="20005"/>
                    </a:ext>
                  </a:extLst>
                </a:gridCol>
                <a:gridCol w="1900555">
                  <a:extLst>
                    <a:ext uri="{9D8B030D-6E8A-4147-A177-3AD203B41FA5}">
                      <a16:colId xmlns:a16="http://schemas.microsoft.com/office/drawing/2014/main" val="20006"/>
                    </a:ext>
                  </a:extLst>
                </a:gridCol>
              </a:tblGrid>
              <a:tr h="768350">
                <a:tc>
                  <a:txBody>
                    <a:bodyPr/>
                    <a:lstStyle/>
                    <a:p>
                      <a:pPr indent="0">
                        <a:buNone/>
                      </a:pPr>
                      <a:r>
                        <a:rPr lang="en-US" sz="2200" b="0">
                          <a:solidFill>
                            <a:schemeClr val="bg1"/>
                          </a:solidFill>
                          <a:latin typeface="Arial" panose="020B0604020202020204" pitchFamily="34" charset="0"/>
                          <a:cs typeface="Arial" panose="020B0604020202020204" pitchFamily="34" charset="0"/>
                        </a:rPr>
                        <a:t>Các mẫu</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máy</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mưa</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ao hồ</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chanh</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cam</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vôi trong</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981075">
                <a:tc>
                  <a:txBody>
                    <a:bodyPr/>
                    <a:lstStyle/>
                    <a:p>
                      <a:pPr>
                        <a:buNone/>
                      </a:pPr>
                      <a:r>
                        <a:rPr lang="en-US" sz="2400"/>
                        <a:t>Giá trị pH</a:t>
                      </a:r>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170180" y="0"/>
          <a:ext cx="12208510" cy="6858635"/>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6858635">
                <a:tc>
                  <a:txBody>
                    <a:bodyPr/>
                    <a:lstStyle/>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3</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1. Kể tên các loại huyết áp kế thông dụng</a:t>
                      </a:r>
                    </a:p>
                    <a:p>
                      <a:pPr indent="0" algn="l">
                        <a:buNone/>
                      </a:pPr>
                      <a:r>
                        <a:rPr lang="en-US" sz="2400" b="0">
                          <a:solidFill>
                            <a:schemeClr val="accent6">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Huyết áp kế đồng hồ, huyết áp kế thủy ngân, huyết áp kế điện tử…</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2. Nêu cách sử dụng huyết áp kế</a:t>
                      </a:r>
                    </a:p>
                    <a:p>
                      <a:pPr indent="0" algn="l">
                        <a:buNone/>
                      </a:pPr>
                      <a:r>
                        <a:rPr lang="en-US" sz="2400" b="0">
                          <a:solidFill>
                            <a:schemeClr val="accent6">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Huyết áp kế đồng hồ: Quấn băng vải dài quanh cánh tay, băng vải này nối với áp kế đồng hồ, áp kế đồng hồ nối với bóp cao su có van và một ốc có thể vặn chặt hoặc nới lỏng, bóp cao su có van vài lần, sau đó từ từ thả ra, đọc kết quả trên áp kế đồng hồ.</a:t>
                      </a:r>
                    </a:p>
                    <a:p>
                      <a:pPr indent="0" algn="l">
                        <a:buNone/>
                      </a:pPr>
                      <a:r>
                        <a:rPr lang="en-US" sz="2400" b="0">
                          <a:solidFill>
                            <a:schemeClr val="accent6">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Huyết áp kế điện tử: Quấn băng vải dài quanh cánh tay, băng vải này nối với áp kế điện tử, nhấn nút trên áp kế điện tử, đọc kết quả trên áp kế điện tử.   </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3. Thực hiện thí nghiệm sau: Sử dụng huyết áp kế đo huyết áp kế 03 bạn trong nhóm của mình. Ghi lại kết quả và chụp lại ảnh khi sử dụng huyết áp kế để đo huyết áp kế cho các bạn.</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Ghi lại kết quả vào bảng sau:</a:t>
                      </a:r>
                    </a:p>
                  </a:txBody>
                  <a:tcPr marL="68580" marR="68580" marT="0" marB="0">
                    <a:solidFill>
                      <a:schemeClr val="accent4">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5" name="Table 4"/>
          <p:cNvGraphicFramePr/>
          <p:nvPr/>
        </p:nvGraphicFramePr>
        <p:xfrm>
          <a:off x="238125" y="5108575"/>
          <a:ext cx="11897360" cy="1656715"/>
        </p:xfrm>
        <a:graphic>
          <a:graphicData uri="http://schemas.openxmlformats.org/drawingml/2006/table">
            <a:tbl>
              <a:tblPr firstRow="1" bandRow="1">
                <a:tableStyleId>{5C22544A-7EE6-4342-B048-85BDC9FD1C3A}</a:tableStyleId>
              </a:tblPr>
              <a:tblGrid>
                <a:gridCol w="2974340">
                  <a:extLst>
                    <a:ext uri="{9D8B030D-6E8A-4147-A177-3AD203B41FA5}">
                      <a16:colId xmlns:a16="http://schemas.microsoft.com/office/drawing/2014/main" val="20000"/>
                    </a:ext>
                  </a:extLst>
                </a:gridCol>
                <a:gridCol w="2974340">
                  <a:extLst>
                    <a:ext uri="{9D8B030D-6E8A-4147-A177-3AD203B41FA5}">
                      <a16:colId xmlns:a16="http://schemas.microsoft.com/office/drawing/2014/main" val="20001"/>
                    </a:ext>
                  </a:extLst>
                </a:gridCol>
                <a:gridCol w="2974340">
                  <a:extLst>
                    <a:ext uri="{9D8B030D-6E8A-4147-A177-3AD203B41FA5}">
                      <a16:colId xmlns:a16="http://schemas.microsoft.com/office/drawing/2014/main" val="20002"/>
                    </a:ext>
                  </a:extLst>
                </a:gridCol>
                <a:gridCol w="2974340">
                  <a:extLst>
                    <a:ext uri="{9D8B030D-6E8A-4147-A177-3AD203B41FA5}">
                      <a16:colId xmlns:a16="http://schemas.microsoft.com/office/drawing/2014/main" val="20003"/>
                    </a:ext>
                  </a:extLst>
                </a:gridCol>
              </a:tblGrid>
              <a:tr h="727710">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Tên HS</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1.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2.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3.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929005">
                <a:tc>
                  <a:txBody>
                    <a:bodyPr/>
                    <a:lstStyle/>
                    <a:p>
                      <a:pPr>
                        <a:buNone/>
                      </a:pPr>
                      <a:r>
                        <a:rPr lang="en-US" sz="2800"/>
                        <a:t>Giá trị huyết áp</a:t>
                      </a:r>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0" y="30480"/>
          <a:ext cx="12208510" cy="6797040"/>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6797040">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4</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1. a. Kể tên các loại nguồn điện</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Thiết bị cung cấp điện (nguồn điện), biến áp nguồn.</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b. Khi sử dụng biến áp nguồn cần lưu ý điều gì?</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Lựa chọn loại điện áp đầu ra phù hợp với mạch điện.</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Lựa chọn giá trị điện áp đầu ra phù hợp với giá trị định mức của các thiết bị điện trong</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mạch điện.</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Cấm đúng chốt dương (màu đỏ) và chốt âm (màu đen) để cung cấp điện từ biến áp</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nguồn cho mạch điện.</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Cần mắc mạch điện chính xác và kiểm tra trước khi bật công tác của biến áp nguồn.</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2. Kể tên các thiết bị đo điện và khi sử dụng cần lưu ý điều gì để đảm bảo an toàn</a:t>
                      </a:r>
                      <a:r>
                        <a:rPr lang="en-US" sz="2400" b="0">
                          <a:solidFill>
                            <a:schemeClr val="tx1"/>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Các thiết bị đo điện: ampe kế, vôn kế, joulemeter…</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Điều lưu ý khi sử dụng để đảm bảo an toàn: Lựa chọn thiết bị đo điện có thang đo phải hợp. Cắm dây đo vào chốt cắm phù hợp với chức rằng đo. Mắc mạch điện đúng quy tắc, kiểm tra kỹ trước khi cấp nguồn điện cho mạch.</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3. Kể tên các loại thiết bị sử dụng điện và thiết bị điện hỗ trợ trong phòng thí nghiệm.</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Thiết bị sử dụng điện: biến trở, điôt phát quang, bóng đèn pin kèm đui 3V…</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Thiết bị điện hỗ trợ: công tắc, cầu chì ống, dây nối…</a:t>
                      </a:r>
                    </a:p>
                  </a:txBody>
                  <a:tcPr marL="68580" marR="68580" marT="0" marB="0">
                    <a:solidFill>
                      <a:schemeClr val="accent5">
                        <a:lumMod val="20000"/>
                        <a:lumOff val="80000"/>
                      </a:schemeClr>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635" y="467360"/>
            <a:ext cx="12252325" cy="6390640"/>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US" altLang="zh-CN" sz="2700" b="1">
                <a:solidFill>
                  <a:schemeClr val="tx1"/>
                </a:solidFill>
              </a:rPr>
              <a:t> -</a:t>
            </a:r>
            <a:r>
              <a:rPr lang="zh-CN" altLang="en-US" sz="2700" b="1">
                <a:solidFill>
                  <a:schemeClr val="tx1"/>
                </a:solidFill>
              </a:rPr>
              <a:t> Các dụng cụ thí nghiệm và cách sử dụng an toàn.</a:t>
            </a:r>
          </a:p>
          <a:p>
            <a:pPr algn="l"/>
            <a:r>
              <a:rPr lang="en-US" altLang="zh-CN" sz="2700" b="1">
                <a:solidFill>
                  <a:schemeClr val="tx1"/>
                </a:solidFill>
              </a:rPr>
              <a:t> -</a:t>
            </a:r>
            <a:r>
              <a:rPr lang="zh-CN" altLang="en-US" sz="2700" b="1">
                <a:solidFill>
                  <a:schemeClr val="tx1"/>
                </a:solidFill>
              </a:rPr>
              <a:t> Các thiết bị trong phòng thí nghiệm và cách sử dụng an toàn.</a:t>
            </a:r>
          </a:p>
          <a:p>
            <a:pPr algn="l"/>
            <a:r>
              <a:rPr lang="en-US" altLang="zh-CN" sz="2700" b="1">
                <a:solidFill>
                  <a:schemeClr val="tx1"/>
                </a:solidFill>
              </a:rPr>
              <a:t> -</a:t>
            </a:r>
            <a:r>
              <a:rPr lang="zh-CN" altLang="en-US" sz="2700" b="1">
                <a:solidFill>
                  <a:schemeClr val="tx1"/>
                </a:solidFill>
              </a:rPr>
              <a:t> Chú ý: Để sử dụng an toàn các thiết bị điện, tránh làm hỏng thiết bị diện và gây nguy hiểm cho người sử dụng, cần lưu ý:</a:t>
            </a:r>
          </a:p>
          <a:p>
            <a:pPr algn="l"/>
            <a:r>
              <a:rPr lang="en-US" altLang="zh-CN" sz="2700" b="1">
                <a:solidFill>
                  <a:schemeClr val="tx1"/>
                </a:solidFill>
              </a:rPr>
              <a:t>  + </a:t>
            </a:r>
            <a:r>
              <a:rPr lang="zh-CN" altLang="en-US" sz="2700" b="1">
                <a:solidFill>
                  <a:schemeClr val="tx1"/>
                </a:solidFill>
              </a:rPr>
              <a:t>Đọc kĩ hướng dẫn sử dụng thiết bị và quan sát các chỉ dẫn các kí hiệu trên các thiết bị thí nghiệm.</a:t>
            </a:r>
          </a:p>
          <a:p>
            <a:pPr algn="l"/>
            <a:r>
              <a:rPr lang="en-US" altLang="zh-CN" sz="2700" b="1">
                <a:solidFill>
                  <a:schemeClr val="tx1"/>
                </a:solidFill>
              </a:rPr>
              <a:t>  + </a:t>
            </a:r>
            <a:r>
              <a:rPr lang="zh-CN" altLang="en-US" sz="2700" b="1">
                <a:solidFill>
                  <a:schemeClr val="tx1"/>
                </a:solidFill>
              </a:rPr>
              <a:t>Kiểm tra cẩn thận thiết bị phương tiện, dụng cụ thí nghiệm trước khi sử dụng.</a:t>
            </a:r>
          </a:p>
          <a:p>
            <a:pPr algn="l"/>
            <a:r>
              <a:rPr lang="en-US" altLang="zh-CN" sz="2700" b="1">
                <a:solidFill>
                  <a:schemeClr val="tx1"/>
                </a:solidFill>
              </a:rPr>
              <a:t>  + </a:t>
            </a:r>
            <a:r>
              <a:rPr lang="zh-CN" altLang="en-US" sz="2700" b="1">
                <a:solidFill>
                  <a:schemeClr val="tx1"/>
                </a:solidFill>
              </a:rPr>
              <a:t>Tắt công tắc nguồn thiết bị điện trước khi cầm hoặc tháo thiết bị điện.</a:t>
            </a:r>
          </a:p>
          <a:p>
            <a:pPr algn="l"/>
            <a:r>
              <a:rPr lang="en-US" altLang="zh-CN" sz="2700" b="1">
                <a:solidFill>
                  <a:schemeClr val="tx1"/>
                </a:solidFill>
              </a:rPr>
              <a:t>  + </a:t>
            </a:r>
            <a:r>
              <a:rPr lang="zh-CN" altLang="en-US" sz="2700" b="1">
                <a:solidFill>
                  <a:schemeClr val="tx1"/>
                </a:solidFill>
              </a:rPr>
              <a:t>Chỉ cắm dây cắm của thiết bị điện vào ổ cắm khi điện áp của nguồn điện tương ứng với điện áp của dụng cụ.</a:t>
            </a:r>
          </a:p>
          <a:p>
            <a:pPr algn="l"/>
            <a:r>
              <a:rPr lang="en-US" altLang="zh-CN" sz="2700" b="1">
                <a:solidFill>
                  <a:schemeClr val="tx1"/>
                </a:solidFill>
              </a:rPr>
              <a:t>  + </a:t>
            </a:r>
            <a:r>
              <a:rPr lang="zh-CN" altLang="en-US" sz="2700" b="1">
                <a:solidFill>
                  <a:schemeClr val="tx1"/>
                </a:solidFill>
              </a:rPr>
              <a:t>Không đặt mạch điện gần nơi ẩm ướt hoặc các vật liệu dễ cháy. Phải bố trí dây điện gọn gàng, không bị vướng khi qua lại.</a:t>
            </a:r>
          </a:p>
          <a:p>
            <a:pPr algn="l"/>
            <a:r>
              <a:rPr lang="en-US" altLang="zh-CN" sz="2700" b="1">
                <a:solidFill>
                  <a:schemeClr val="tx1"/>
                </a:solidFill>
              </a:rPr>
              <a:t>  + </a:t>
            </a:r>
            <a:r>
              <a:rPr lang="zh-CN" altLang="en-US" sz="2700" b="1">
                <a:solidFill>
                  <a:schemeClr val="tx1"/>
                </a:solidFill>
              </a:rPr>
              <a:t>Phải vệ sinh, sắp xếp gọn gàng các thiết bị và chung cụ thí nghiệm, bỏ rác thải thí nghiệm vào đúng nơi quy định sau khi tiến hành thí nghiệm.</a:t>
            </a:r>
          </a:p>
        </p:txBody>
      </p:sp>
      <p:sp>
        <p:nvSpPr>
          <p:cNvPr id="15" name="圆角矩形 14"/>
          <p:cNvSpPr/>
          <p:nvPr/>
        </p:nvSpPr>
        <p:spPr bwMode="auto">
          <a:xfrm>
            <a:off x="4883785" y="0"/>
            <a:ext cx="3117215" cy="58928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pic>
        <p:nvPicPr>
          <p:cNvPr id="3" name="Picture 6" descr="7"/>
          <p:cNvPicPr>
            <a:picLocks noChangeAspect="1"/>
          </p:cNvPicPr>
          <p:nvPr/>
        </p:nvPicPr>
        <p:blipFill>
          <a:blip r:embed="rId2"/>
          <a:stretch>
            <a:fillRect/>
          </a:stretch>
        </p:blipFill>
        <p:spPr>
          <a:xfrm>
            <a:off x="0" y="-292100"/>
            <a:ext cx="1607820" cy="137223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 calcmode="lin" valueType="num">
                                      <p:cBhvr additive="base">
                                        <p:cTn id="3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 calcmode="lin" valueType="num">
                                      <p:cBhvr additive="base">
                                        <p:cTn id="37"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xEl>
                                              <p:pRg st="6" end="6"/>
                                            </p:txEl>
                                          </p:spTgt>
                                        </p:tgtEl>
                                        <p:attrNameLst>
                                          <p:attrName>style.visibility</p:attrName>
                                        </p:attrNameLst>
                                      </p:cBhvr>
                                      <p:to>
                                        <p:strVal val="visible"/>
                                      </p:to>
                                    </p:set>
                                    <p:anim calcmode="lin" valueType="num">
                                      <p:cBhvr additive="base">
                                        <p:cTn id="43"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xEl>
                                              <p:pRg st="7" end="7"/>
                                            </p:txEl>
                                          </p:spTgt>
                                        </p:tgtEl>
                                        <p:attrNameLst>
                                          <p:attrName>style.visibility</p:attrName>
                                        </p:attrNameLst>
                                      </p:cBhvr>
                                      <p:to>
                                        <p:strVal val="visible"/>
                                      </p:to>
                                    </p:set>
                                    <p:anim calcmode="lin" valueType="num">
                                      <p:cBhvr additive="base">
                                        <p:cTn id="49"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
                                            <p:txEl>
                                              <p:pRg st="8" end="8"/>
                                            </p:txEl>
                                          </p:spTgt>
                                        </p:tgtEl>
                                        <p:attrNameLst>
                                          <p:attrName>style.visibility</p:attrName>
                                        </p:attrNameLst>
                                      </p:cBhvr>
                                      <p:to>
                                        <p:strVal val="visible"/>
                                      </p:to>
                                    </p:set>
                                    <p:anim calcmode="lin" valueType="num">
                                      <p:cBhvr additive="base">
                                        <p:cTn id="55" dur="500" fill="hold"/>
                                        <p:tgtEl>
                                          <p:spTgt spid="1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P spid="15" grpId="0" bldLvl="0" animBg="1"/>
      <p:bldP spid="15"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830" y="0"/>
            <a:ext cx="8237855" cy="5287010"/>
          </a:xfrm>
          <a:prstGeom prst="rect">
            <a:avLst/>
          </a:prstGeom>
        </p:spPr>
      </p:pic>
      <p:sp>
        <p:nvSpPr>
          <p:cNvPr id="6" name="Text Box 5"/>
          <p:cNvSpPr txBox="1"/>
          <p:nvPr/>
        </p:nvSpPr>
        <p:spPr>
          <a:xfrm>
            <a:off x="2616835" y="2546350"/>
            <a:ext cx="5151120" cy="1445260"/>
          </a:xfrm>
          <a:prstGeom prst="rect">
            <a:avLst/>
          </a:prstGeom>
          <a:noFill/>
        </p:spPr>
        <p:txBody>
          <a:bodyPr wrap="square" rtlCol="0">
            <a:spAutoFit/>
          </a:bodyPr>
          <a:lstStyle/>
          <a:p>
            <a:pPr algn="ctr"/>
            <a:r>
              <a:rPr lang="en-US" sz="4400" b="1">
                <a:latin typeface="Cambria" panose="02040503050406030204" pitchFamily="18" charset="0"/>
                <a:cs typeface="Cambria" panose="02040503050406030204" pitchFamily="18" charset="0"/>
              </a:rPr>
              <a:t>HOẠT ĐỘNG 3: </a:t>
            </a:r>
          </a:p>
          <a:p>
            <a:pPr algn="ctr"/>
            <a:r>
              <a:rPr lang="en-US" sz="4400" b="1">
                <a:latin typeface="Cambria" panose="02040503050406030204" pitchFamily="18" charset="0"/>
                <a:cs typeface="Cambria" panose="02040503050406030204" pitchFamily="18" charset="0"/>
              </a:rPr>
              <a:t>LUYỆN TẬP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2572385" y="204470"/>
            <a:ext cx="9457055" cy="1556385"/>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9525" y="98425"/>
            <a:ext cx="2583180" cy="1767205"/>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sp>
          <p:nvSpPr>
            <p:cNvPr id="4" name="Freeform 5"/>
            <p:cNvSpPr/>
            <p:nvPr/>
          </p:nvSpPr>
          <p:spPr bwMode="auto">
            <a:xfrm>
              <a:off x="2838735" y="2087471"/>
              <a:ext cx="1359776" cy="11898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ctr" anchorCtr="0" compatLnSpc="1"/>
            <a:lstStyle/>
            <a:p>
              <a:r>
                <a:rPr lang="en-US" altLang="zh-CN"/>
                <a:t>   </a:t>
              </a:r>
            </a:p>
            <a:p>
              <a:pPr algn="ctr"/>
              <a:r>
                <a:rPr lang="en-US" altLang="zh-CN">
                  <a:latin typeface="Arial" panose="020B0604020202020204" pitchFamily="34" charset="0"/>
                  <a:cs typeface="Arial" panose="020B0604020202020204" pitchFamily="34" charset="0"/>
                </a:rPr>
                <a:t> </a:t>
              </a:r>
              <a:r>
                <a:rPr lang="en-US" altLang="zh-CN" sz="2800" b="1">
                  <a:latin typeface="Arial" panose="020B0604020202020204" pitchFamily="34" charset="0"/>
                  <a:cs typeface="Arial" panose="020B0604020202020204" pitchFamily="34" charset="0"/>
                </a:rPr>
                <a:t> Nhiệm vụ 1</a:t>
              </a:r>
              <a:r>
                <a:rPr lang="en-US" altLang="zh-CN" sz="2800" b="1"/>
                <a:t> </a:t>
              </a:r>
              <a:r>
                <a:rPr lang="en-US" altLang="zh-CN"/>
                <a:t> </a:t>
              </a:r>
            </a:p>
          </p:txBody>
        </p:sp>
      </p:grpSp>
      <p:sp>
        <p:nvSpPr>
          <p:cNvPr id="15" name="文本框 52"/>
          <p:cNvSpPr txBox="1"/>
          <p:nvPr/>
        </p:nvSpPr>
        <p:spPr>
          <a:xfrm>
            <a:off x="2894965" y="681355"/>
            <a:ext cx="8811895" cy="521970"/>
          </a:xfrm>
          <a:prstGeom prst="rect">
            <a:avLst/>
          </a:prstGeom>
          <a:noFill/>
        </p:spPr>
        <p:txBody>
          <a:bodyPr wrap="square" rtlCol="0">
            <a:spAutoFit/>
          </a:bodyPr>
          <a:lstStyle/>
          <a:p>
            <a:pPr algn="ctr"/>
            <a:r>
              <a:rPr lang="en-US" altLang="zh-CN" sz="2800" b="1" dirty="0">
                <a:solidFill>
                  <a:srgbClr val="F77A08"/>
                </a:solidFill>
                <a:latin typeface="Arial" panose="020B0604020202020204" pitchFamily="34" charset="0"/>
                <a:ea typeface="Microsoft YaHei" panose="020B0503020204020204" charset="-122"/>
                <a:cs typeface="Arial" panose="020B0604020202020204" pitchFamily="34" charset="0"/>
              </a:rPr>
              <a:t>Truy cập phần mềm Quizziz  làm phần trắc nghiệm.</a:t>
            </a:r>
          </a:p>
        </p:txBody>
      </p:sp>
      <p:grpSp>
        <p:nvGrpSpPr>
          <p:cNvPr id="6" name="组合 13"/>
          <p:cNvGrpSpPr/>
          <p:nvPr/>
        </p:nvGrpSpPr>
        <p:grpSpPr>
          <a:xfrm>
            <a:off x="2592705" y="2126615"/>
            <a:ext cx="9457055" cy="1556385"/>
            <a:chOff x="4838820" y="2375552"/>
            <a:chExt cx="5544616" cy="1200507"/>
          </a:xfrm>
        </p:grpSpPr>
        <p:sp>
          <p:nvSpPr>
            <p:cNvPr id="7"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chemeClr val="accent3"/>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accent5">
                      <a:lumMod val="75000"/>
                    </a:schemeClr>
                  </a:solidFill>
                  <a:latin typeface="Arial" panose="020B0604020202020204" pitchFamily="34" charset="0"/>
                  <a:cs typeface="Arial" panose="020B0604020202020204" pitchFamily="34" charset="0"/>
                </a:rPr>
                <a:t> </a:t>
              </a:r>
              <a:r>
                <a:rPr lang="en-US" altLang="zh-CN" sz="2800" b="1">
                  <a:solidFill>
                    <a:schemeClr val="accent5">
                      <a:lumMod val="75000"/>
                    </a:schemeClr>
                  </a:solidFill>
                  <a:latin typeface="Arial" panose="020B0604020202020204" pitchFamily="34" charset="0"/>
                  <a:cs typeface="Arial" panose="020B0604020202020204" pitchFamily="34" charset="0"/>
                </a:rPr>
                <a:t>Làm </a:t>
              </a:r>
              <a:r>
                <a:rPr lang="zh-CN" altLang="en-US" sz="2800" b="1">
                  <a:solidFill>
                    <a:schemeClr val="accent5">
                      <a:lumMod val="75000"/>
                    </a:schemeClr>
                  </a:solidFill>
                  <a:latin typeface="Arial" panose="020B0604020202020204" pitchFamily="34" charset="0"/>
                  <a:cs typeface="Arial" panose="020B0604020202020204" pitchFamily="34" charset="0"/>
                </a:rPr>
                <a:t>bài tập phiếu học tập 3</a:t>
              </a:r>
            </a:p>
          </p:txBody>
        </p:sp>
      </p:grpSp>
      <p:grpSp>
        <p:nvGrpSpPr>
          <p:cNvPr id="9" name="组合 1"/>
          <p:cNvGrpSpPr/>
          <p:nvPr/>
        </p:nvGrpSpPr>
        <p:grpSpPr>
          <a:xfrm>
            <a:off x="-10795" y="2021205"/>
            <a:ext cx="2583180" cy="1767205"/>
            <a:chOff x="2713211" y="1988840"/>
            <a:chExt cx="1610824" cy="1452335"/>
          </a:xfrm>
          <a:solidFill>
            <a:schemeClr val="accent3"/>
          </a:solidFill>
        </p:grpSpPr>
        <p:sp>
          <p:nvSpPr>
            <p:cNvPr id="11"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sp>
          <p:nvSpPr>
            <p:cNvPr id="16" name="Freeform 5"/>
            <p:cNvSpPr/>
            <p:nvPr/>
          </p:nvSpPr>
          <p:spPr bwMode="auto">
            <a:xfrm>
              <a:off x="2838735" y="2087471"/>
              <a:ext cx="1359776" cy="11898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solid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ctr" anchorCtr="0" compatLnSpc="1"/>
            <a:lstStyle/>
            <a:p>
              <a:r>
                <a:rPr lang="en-US" altLang="zh-CN"/>
                <a:t>   </a:t>
              </a:r>
            </a:p>
            <a:p>
              <a:pPr algn="ctr"/>
              <a:r>
                <a:rPr lang="en-US" altLang="zh-CN">
                  <a:latin typeface="Arial" panose="020B0604020202020204" pitchFamily="34" charset="0"/>
                  <a:cs typeface="Arial" panose="020B0604020202020204" pitchFamily="34" charset="0"/>
                </a:rPr>
                <a:t> </a:t>
              </a:r>
              <a:r>
                <a:rPr lang="en-US" altLang="zh-CN" sz="2800" b="1">
                  <a:latin typeface="Arial" panose="020B0604020202020204" pitchFamily="34" charset="0"/>
                  <a:cs typeface="Arial" panose="020B0604020202020204" pitchFamily="34" charset="0"/>
                </a:rPr>
                <a:t> Nhiệm vụ 2</a:t>
              </a:r>
              <a:r>
                <a:rPr lang="en-US" altLang="zh-CN" sz="2800" b="1"/>
                <a:t> </a:t>
              </a:r>
              <a:r>
                <a:rPr lang="en-US" altLang="zh-CN"/>
                <a:t> </a:t>
              </a:r>
            </a:p>
          </p:txBody>
        </p:sp>
      </p:gr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ppt_w</p:attrName>
                                        </p:attrNameLst>
                                      </p:cBhvr>
                                      <p:tavLst>
                                        <p:tav tm="0" fmla="#ppt_w*sin(2.5*pi*$)">
                                          <p:val>
                                            <p:fltVal val="0"/>
                                          </p:val>
                                        </p:tav>
                                        <p:tav tm="100000">
                                          <p:val>
                                            <p:fltVal val="1"/>
                                          </p:val>
                                        </p:tav>
                                      </p:tavLst>
                                    </p:anim>
                                    <p:anim calcmode="lin" valueType="num">
                                      <p:cBhvr>
                                        <p:cTn id="9" dur="75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500"/>
                            </p:stCondLst>
                            <p:childTnLst>
                              <p:par>
                                <p:cTn id="11" presetID="1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ppt_x</p:attrName>
                                        </p:attrNameLst>
                                      </p:cBhvr>
                                      <p:tavLst>
                                        <p:tav tm="0">
                                          <p:val>
                                            <p:strVal val="#ppt_x-#ppt_w*1.125000"/>
                                          </p:val>
                                        </p:tav>
                                        <p:tav tm="100000">
                                          <p:val>
                                            <p:strVal val="#ppt_x"/>
                                          </p:val>
                                        </p:tav>
                                      </p:tavLst>
                                    </p:anim>
                                    <p:animEffect transition="in" filter="wipe(right)">
                                      <p:cBhvr>
                                        <p:cTn id="14" dur="500"/>
                                        <p:tgtEl>
                                          <p:spTgt spid="14"/>
                                        </p:tgtEl>
                                      </p:cBhvr>
                                    </p:animEffect>
                                  </p:child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par>
                          <p:cTn id="19" fill="hold">
                            <p:stCondLst>
                              <p:cond delay="2500"/>
                            </p:stCondLst>
                            <p:childTnLst>
                              <p:par>
                                <p:cTn id="20" presetID="1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p:tgtEl>
                                          <p:spTgt spid="6"/>
                                        </p:tgtEl>
                                        <p:attrNameLst>
                                          <p:attrName>ppt_x</p:attrName>
                                        </p:attrNameLst>
                                      </p:cBhvr>
                                      <p:tavLst>
                                        <p:tav tm="0">
                                          <p:val>
                                            <p:strVal val="#ppt_x-#ppt_w*1.125000"/>
                                          </p:val>
                                        </p:tav>
                                        <p:tav tm="100000">
                                          <p:val>
                                            <p:strVal val="#ppt_x"/>
                                          </p:val>
                                        </p:tav>
                                      </p:tavLst>
                                    </p:anim>
                                    <p:animEffect transition="in" filter="wipe(right)">
                                      <p:cBhvr>
                                        <p:cTn id="23" dur="500"/>
                                        <p:tgtEl>
                                          <p:spTgt spid="6"/>
                                        </p:tgtEl>
                                      </p:cBhvr>
                                    </p:animEffect>
                                  </p:childTnLst>
                                </p:cTn>
                              </p:par>
                              <p:par>
                                <p:cTn id="24" presetID="45" presetClass="entr" presetSubtype="0" fill="hold" nodeType="withEffect">
                                  <p:stCondLst>
                                    <p:cond delay="50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750"/>
                                        <p:tgtEl>
                                          <p:spTgt spid="9"/>
                                        </p:tgtEl>
                                      </p:cBhvr>
                                    </p:animEffect>
                                    <p:anim calcmode="lin" valueType="num">
                                      <p:cBhvr>
                                        <p:cTn id="27" dur="750" fill="hold"/>
                                        <p:tgtEl>
                                          <p:spTgt spid="9"/>
                                        </p:tgtEl>
                                        <p:attrNameLst>
                                          <p:attrName>ppt_w</p:attrName>
                                        </p:attrNameLst>
                                      </p:cBhvr>
                                      <p:tavLst>
                                        <p:tav tm="0" fmla="#ppt_w*sin(2.5*pi*$)">
                                          <p:val>
                                            <p:fltVal val="0"/>
                                          </p:val>
                                        </p:tav>
                                        <p:tav tm="100000">
                                          <p:val>
                                            <p:fltVal val="1"/>
                                          </p:val>
                                        </p:tav>
                                      </p:tavLst>
                                    </p:anim>
                                    <p:anim calcmode="lin" valueType="num">
                                      <p:cBhvr>
                                        <p:cTn id="28" dur="75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0" y="118745"/>
            <a:ext cx="12192000" cy="6862445"/>
          </a:xfrm>
          <a:prstGeom prst="rect">
            <a:avLst/>
          </a:prstGeom>
          <a:solidFill>
            <a:schemeClr val="accent3">
              <a:lumMod val="40000"/>
              <a:lumOff val="6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pPr indent="0" algn="l"/>
            <a:r>
              <a:rPr lang="en-US" sz="2200" b="1">
                <a:latin typeface="Arial" panose="020B0604020202020204" pitchFamily="34" charset="0"/>
                <a:cs typeface="Arial" panose="020B0604020202020204" pitchFamily="34" charset="0"/>
              </a:rPr>
              <a:t>                                            Bài tập trắc nghiệm trên phần mềm quizziz:</a:t>
            </a:r>
          </a:p>
          <a:p>
            <a:pPr indent="0" algn="l"/>
            <a:r>
              <a:rPr lang="en-US" sz="2200" b="1">
                <a:latin typeface="Arial" panose="020B0604020202020204" pitchFamily="34" charset="0"/>
                <a:cs typeface="Arial" panose="020B0604020202020204" pitchFamily="34" charset="0"/>
              </a:rPr>
              <a:t>Câu 1:</a:t>
            </a:r>
            <a:r>
              <a:rPr lang="en-US" sz="2200" b="0">
                <a:latin typeface="Arial" panose="020B0604020202020204" pitchFamily="34" charset="0"/>
                <a:cs typeface="Arial" panose="020B0604020202020204" pitchFamily="34" charset="0"/>
              </a:rPr>
              <a:t> Thiết bị nào sau đây dùng để đo điện?</a:t>
            </a:r>
          </a:p>
          <a:p>
            <a:pPr indent="0" algn="l"/>
            <a:r>
              <a:rPr lang="en-US" sz="2200" b="0">
                <a:latin typeface="Arial" panose="020B0604020202020204" pitchFamily="34" charset="0"/>
                <a:cs typeface="Arial" panose="020B0604020202020204" pitchFamily="34" charset="0"/>
              </a:rPr>
              <a:t>  A. Ampe kế, vôn kế, joulemeter.	            B. Biến trở, điôt phát quang.		</a:t>
            </a:r>
          </a:p>
          <a:p>
            <a:pPr indent="0" algn="l"/>
            <a:r>
              <a:rPr lang="en-US" sz="2200" b="0">
                <a:latin typeface="Arial" panose="020B0604020202020204" pitchFamily="34" charset="0"/>
                <a:cs typeface="Arial" panose="020B0604020202020204" pitchFamily="34" charset="0"/>
              </a:rPr>
              <a:t>  C. Biến áp nguồn				D. Công tắc, cầu chì ống, dây nối.</a:t>
            </a:r>
            <a:endParaRPr lang="en-US" sz="2200" b="1">
              <a:latin typeface="Arial" panose="020B0604020202020204" pitchFamily="34" charset="0"/>
              <a:cs typeface="Arial" panose="020B0604020202020204" pitchFamily="34" charset="0"/>
            </a:endParaRPr>
          </a:p>
          <a:p>
            <a:pPr indent="0" algn="l"/>
            <a:r>
              <a:rPr lang="en-US" sz="2200" b="1">
                <a:latin typeface="Arial" panose="020B0604020202020204" pitchFamily="34" charset="0"/>
                <a:cs typeface="Arial" panose="020B0604020202020204" pitchFamily="34" charset="0"/>
              </a:rPr>
              <a:t>Câu 2:</a:t>
            </a:r>
            <a:r>
              <a:rPr lang="en-US" sz="2200" b="0">
                <a:latin typeface="Arial" panose="020B0604020202020204" pitchFamily="34" charset="0"/>
                <a:cs typeface="Arial" panose="020B0604020202020204" pitchFamily="34" charset="0"/>
              </a:rPr>
              <a:t> Để đo giá trị pH của nước nuôi tôm cá, người ta dùng các thiết bị nào sau đây?</a:t>
            </a:r>
          </a:p>
          <a:p>
            <a:pPr indent="0" algn="l"/>
            <a:r>
              <a:rPr lang="en-US" sz="2200" b="0">
                <a:latin typeface="Arial" panose="020B0604020202020204" pitchFamily="34" charset="0"/>
                <a:cs typeface="Arial" panose="020B0604020202020204" pitchFamily="34" charset="0"/>
              </a:rPr>
              <a:t>  A. Huyết áp kế, ampe kế.			B. Bút đo pH, máy đo pH.	</a:t>
            </a:r>
          </a:p>
          <a:p>
            <a:pPr indent="0" algn="l"/>
            <a:r>
              <a:rPr lang="en-US" sz="2200" b="0">
                <a:latin typeface="Arial" panose="020B0604020202020204" pitchFamily="34" charset="0"/>
                <a:cs typeface="Arial" panose="020B0604020202020204" pitchFamily="34" charset="0"/>
              </a:rPr>
              <a:t>  C. Bút đo pH, huyết áp kế.		            D. Vôn kế, joulemeter.</a:t>
            </a:r>
            <a:endParaRPr lang="en-US" sz="2200" b="1">
              <a:latin typeface="Arial" panose="020B0604020202020204" pitchFamily="34" charset="0"/>
              <a:cs typeface="Arial" panose="020B0604020202020204" pitchFamily="34" charset="0"/>
            </a:endParaRPr>
          </a:p>
          <a:p>
            <a:pPr indent="0" algn="l"/>
            <a:r>
              <a:rPr lang="en-US" sz="2200" b="1">
                <a:latin typeface="Arial" panose="020B0604020202020204" pitchFamily="34" charset="0"/>
                <a:cs typeface="Arial" panose="020B0604020202020204" pitchFamily="34" charset="0"/>
              </a:rPr>
              <a:t>Câu 3</a:t>
            </a:r>
            <a:r>
              <a:rPr lang="en-US" sz="2200" b="0">
                <a:latin typeface="Arial" panose="020B0604020202020204" pitchFamily="34" charset="0"/>
                <a:cs typeface="Arial" panose="020B0604020202020204" pitchFamily="34" charset="0"/>
              </a:rPr>
              <a:t>: Thực hiện thí nghiệm cẩn thận, không dùng tay trực tiếp để lấy hóa chất. Nên khi lấy loại hóa chất nào sau đây, ta dùng panh để gắp?</a:t>
            </a:r>
          </a:p>
          <a:p>
            <a:pPr indent="0" algn="l"/>
            <a:r>
              <a:rPr lang="en-US" sz="2200" b="0">
                <a:latin typeface="Arial" panose="020B0604020202020204" pitchFamily="34" charset="0"/>
                <a:cs typeface="Arial" panose="020B0604020202020204" pitchFamily="34" charset="0"/>
              </a:rPr>
              <a:t>   A. Hóa chất rắn              			B. Hóa chất rắn ở dạng hạt nhỏ, bột                            </a:t>
            </a:r>
          </a:p>
          <a:p>
            <a:pPr indent="0" algn="l"/>
            <a:r>
              <a:rPr lang="en-US" sz="2200" b="0">
                <a:latin typeface="Arial" panose="020B0604020202020204" pitchFamily="34" charset="0"/>
                <a:cs typeface="Arial" panose="020B0604020202020204" pitchFamily="34" charset="0"/>
              </a:rPr>
              <a:t>   C. Hóa chất lỏng				D. Hóa chất rắn ở dạng hạt to, dây, thanh</a:t>
            </a:r>
            <a:endParaRPr lang="en-US" sz="2200" b="1">
              <a:latin typeface="Arial" panose="020B0604020202020204" pitchFamily="34" charset="0"/>
              <a:cs typeface="Arial" panose="020B0604020202020204" pitchFamily="34" charset="0"/>
            </a:endParaRPr>
          </a:p>
          <a:p>
            <a:pPr indent="0" algn="l"/>
            <a:r>
              <a:rPr lang="en-US" sz="2200" b="1">
                <a:latin typeface="Arial" panose="020B0604020202020204" pitchFamily="34" charset="0"/>
                <a:cs typeface="Arial" panose="020B0604020202020204" pitchFamily="34" charset="0"/>
              </a:rPr>
              <a:t>Câu 4:</a:t>
            </a:r>
            <a:r>
              <a:rPr lang="en-US" sz="2200" b="0">
                <a:latin typeface="Arial" panose="020B0604020202020204" pitchFamily="34" charset="0"/>
                <a:cs typeface="Arial" panose="020B0604020202020204" pitchFamily="34" charset="0"/>
              </a:rPr>
              <a:t> Thiết bị nào sau đây là thiết bị hỗ trợ điện?</a:t>
            </a:r>
          </a:p>
          <a:p>
            <a:pPr indent="0" algn="l"/>
            <a:r>
              <a:rPr lang="en-US" sz="2200" b="0">
                <a:latin typeface="Arial" panose="020B0604020202020204" pitchFamily="34" charset="0"/>
                <a:cs typeface="Arial" panose="020B0604020202020204" pitchFamily="34" charset="0"/>
              </a:rPr>
              <a:t>  A. Ampe kế, vôn kế, joulemeter.	            B. Biến trở, điôt phát quang.		</a:t>
            </a:r>
          </a:p>
          <a:p>
            <a:pPr indent="0" algn="l"/>
            <a:r>
              <a:rPr lang="en-US" sz="2200" b="0">
                <a:latin typeface="Arial" panose="020B0604020202020204" pitchFamily="34" charset="0"/>
                <a:cs typeface="Arial" panose="020B0604020202020204" pitchFamily="34" charset="0"/>
              </a:rPr>
              <a:t>  C. Biến áp nguồn				D. Công tắc, cầu chì ống, dây nối.</a:t>
            </a:r>
            <a:endParaRPr lang="en-US" sz="2200" b="1">
              <a:latin typeface="Arial" panose="020B0604020202020204" pitchFamily="34" charset="0"/>
              <a:cs typeface="Arial" panose="020B0604020202020204" pitchFamily="34" charset="0"/>
            </a:endParaRPr>
          </a:p>
          <a:p>
            <a:pPr indent="0" algn="l"/>
            <a:r>
              <a:rPr lang="en-US" sz="2200" b="1">
                <a:latin typeface="Arial" panose="020B0604020202020204" pitchFamily="34" charset="0"/>
                <a:cs typeface="Arial" panose="020B0604020202020204" pitchFamily="34" charset="0"/>
              </a:rPr>
              <a:t>Câu 5:</a:t>
            </a:r>
            <a:r>
              <a:rPr lang="en-US" sz="2200" b="0">
                <a:latin typeface="Arial" panose="020B0604020202020204" pitchFamily="34" charset="0"/>
                <a:cs typeface="Arial" panose="020B0604020202020204" pitchFamily="34" charset="0"/>
              </a:rPr>
              <a:t> Cho các nội dung sau: (1) Khi đun hóa chất trong ống nghiệm, cần kẹp ống nghiệm bằng kẹp ở khoảng 1/3 ống nghiệm tính từ đáy ống nghiệm. (2) Dùng ampe kế để đo hiệu điện thế. (3) Joulemeter là thiết bị có chức năng dùng để đo dòng điện, điện áp, công suất và năng lượng điện cung cấp cho mạch điện. (4) Huyết áp kế dùng để đo huyết áp. Có bao nhiêu nội dung </a:t>
            </a:r>
            <a:r>
              <a:rPr lang="en-US" sz="2200" b="0" i="1">
                <a:latin typeface="Arial" panose="020B0604020202020204" pitchFamily="34" charset="0"/>
                <a:cs typeface="Arial" panose="020B0604020202020204" pitchFamily="34" charset="0"/>
              </a:rPr>
              <a:t>không đúng</a:t>
            </a:r>
            <a:r>
              <a:rPr lang="en-US" sz="2200" b="0">
                <a:latin typeface="Arial" panose="020B0604020202020204" pitchFamily="34" charset="0"/>
                <a:cs typeface="Arial" panose="020B0604020202020204" pitchFamily="34" charset="0"/>
              </a:rPr>
              <a:t>?</a:t>
            </a:r>
          </a:p>
          <a:p>
            <a:pPr indent="0" algn="l"/>
            <a:r>
              <a:rPr lang="en-US" sz="2200" b="0">
                <a:latin typeface="Arial" panose="020B0604020202020204" pitchFamily="34" charset="0"/>
                <a:cs typeface="Arial" panose="020B0604020202020204" pitchFamily="34" charset="0"/>
              </a:rPr>
              <a:t>    A. 4.			B. 3.			C. 2.			D. 1.</a:t>
            </a:r>
            <a:endParaRPr lang="en-US" sz="2200">
              <a:latin typeface="Arial" panose="020B0604020202020204" pitchFamily="34" charset="0"/>
              <a:cs typeface="Arial" panose="020B0604020202020204" pitchFamily="34" charset="0"/>
            </a:endParaRPr>
          </a:p>
        </p:txBody>
      </p:sp>
      <p:pic>
        <p:nvPicPr>
          <p:cNvPr id="46125" name="图片 46124" descr="png-0730"/>
          <p:cNvPicPr>
            <a:picLocks noChangeAspect="1"/>
          </p:cNvPicPr>
          <p:nvPr/>
        </p:nvPicPr>
        <p:blipFill>
          <a:blip r:embed="rId2"/>
          <a:stretch>
            <a:fillRect/>
          </a:stretch>
        </p:blipFill>
        <p:spPr>
          <a:xfrm>
            <a:off x="-94615" y="808355"/>
            <a:ext cx="403225" cy="403225"/>
          </a:xfrm>
          <a:prstGeom prst="rect">
            <a:avLst/>
          </a:prstGeom>
          <a:noFill/>
          <a:ln w="9525">
            <a:noFill/>
          </a:ln>
        </p:spPr>
      </p:pic>
      <p:pic>
        <p:nvPicPr>
          <p:cNvPr id="2" name="图片 46124" descr="png-0730"/>
          <p:cNvPicPr>
            <a:picLocks noChangeAspect="1"/>
          </p:cNvPicPr>
          <p:nvPr/>
        </p:nvPicPr>
        <p:blipFill>
          <a:blip r:embed="rId2"/>
          <a:stretch>
            <a:fillRect/>
          </a:stretch>
        </p:blipFill>
        <p:spPr>
          <a:xfrm>
            <a:off x="5149215" y="1762125"/>
            <a:ext cx="433070" cy="433070"/>
          </a:xfrm>
          <a:prstGeom prst="rect">
            <a:avLst/>
          </a:prstGeom>
          <a:noFill/>
          <a:ln w="9525">
            <a:noFill/>
          </a:ln>
        </p:spPr>
      </p:pic>
      <p:pic>
        <p:nvPicPr>
          <p:cNvPr id="3" name="图片 46124" descr="png-0730"/>
          <p:cNvPicPr>
            <a:picLocks noChangeAspect="1"/>
          </p:cNvPicPr>
          <p:nvPr/>
        </p:nvPicPr>
        <p:blipFill>
          <a:blip r:embed="rId2"/>
          <a:stretch>
            <a:fillRect/>
          </a:stretch>
        </p:blipFill>
        <p:spPr>
          <a:xfrm>
            <a:off x="5149215" y="3516630"/>
            <a:ext cx="393065" cy="393065"/>
          </a:xfrm>
          <a:prstGeom prst="rect">
            <a:avLst/>
          </a:prstGeom>
          <a:noFill/>
          <a:ln w="9525">
            <a:noFill/>
          </a:ln>
        </p:spPr>
      </p:pic>
      <p:pic>
        <p:nvPicPr>
          <p:cNvPr id="4" name="图片 46124" descr="png-0730"/>
          <p:cNvPicPr>
            <a:picLocks noChangeAspect="1"/>
          </p:cNvPicPr>
          <p:nvPr/>
        </p:nvPicPr>
        <p:blipFill>
          <a:blip r:embed="rId2"/>
          <a:stretch>
            <a:fillRect/>
          </a:stretch>
        </p:blipFill>
        <p:spPr>
          <a:xfrm>
            <a:off x="5169535" y="4520565"/>
            <a:ext cx="393065" cy="393065"/>
          </a:xfrm>
          <a:prstGeom prst="rect">
            <a:avLst/>
          </a:prstGeom>
          <a:noFill/>
          <a:ln w="9525">
            <a:noFill/>
          </a:ln>
        </p:spPr>
      </p:pic>
      <p:pic>
        <p:nvPicPr>
          <p:cNvPr id="5" name="图片 46124" descr="png-0730"/>
          <p:cNvPicPr>
            <a:picLocks noChangeAspect="1"/>
          </p:cNvPicPr>
          <p:nvPr/>
        </p:nvPicPr>
        <p:blipFill>
          <a:blip r:embed="rId2"/>
          <a:stretch>
            <a:fillRect/>
          </a:stretch>
        </p:blipFill>
        <p:spPr>
          <a:xfrm>
            <a:off x="5148580" y="6547485"/>
            <a:ext cx="433705" cy="43370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125"/>
                                        </p:tgtEl>
                                        <p:attrNameLst>
                                          <p:attrName>style.visibility</p:attrName>
                                        </p:attrNameLst>
                                      </p:cBhvr>
                                      <p:to>
                                        <p:strVal val="visible"/>
                                      </p:to>
                                    </p:set>
                                    <p:anim calcmode="lin" valueType="num">
                                      <p:cBhvr additive="base">
                                        <p:cTn id="7" dur="500" fill="hold"/>
                                        <p:tgtEl>
                                          <p:spTgt spid="46125"/>
                                        </p:tgtEl>
                                        <p:attrNameLst>
                                          <p:attrName>ppt_x</p:attrName>
                                        </p:attrNameLst>
                                      </p:cBhvr>
                                      <p:tavLst>
                                        <p:tav tm="0">
                                          <p:val>
                                            <p:strVal val="#ppt_x"/>
                                          </p:val>
                                        </p:tav>
                                        <p:tav tm="100000">
                                          <p:val>
                                            <p:strVal val="#ppt_x"/>
                                          </p:val>
                                        </p:tav>
                                      </p:tavLst>
                                    </p:anim>
                                    <p:anim calcmode="lin" valueType="num">
                                      <p:cBhvr additive="base">
                                        <p:cTn id="8" dur="500" fill="hold"/>
                                        <p:tgtEl>
                                          <p:spTgt spid="461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635" y="901065"/>
          <a:ext cx="12192635" cy="5956935"/>
        </p:xfrm>
        <a:graphic>
          <a:graphicData uri="http://schemas.openxmlformats.org/drawingml/2006/table">
            <a:tbl>
              <a:tblPr firstRow="1" bandRow="1">
                <a:tableStyleId>{5C22544A-7EE6-4342-B048-85BDC9FD1C3A}</a:tableStyleId>
              </a:tblPr>
              <a:tblGrid>
                <a:gridCol w="4537710">
                  <a:extLst>
                    <a:ext uri="{9D8B030D-6E8A-4147-A177-3AD203B41FA5}">
                      <a16:colId xmlns:a16="http://schemas.microsoft.com/office/drawing/2014/main" val="20000"/>
                    </a:ext>
                  </a:extLst>
                </a:gridCol>
                <a:gridCol w="2595880">
                  <a:extLst>
                    <a:ext uri="{9D8B030D-6E8A-4147-A177-3AD203B41FA5}">
                      <a16:colId xmlns:a16="http://schemas.microsoft.com/office/drawing/2014/main" val="20001"/>
                    </a:ext>
                  </a:extLst>
                </a:gridCol>
                <a:gridCol w="5059045">
                  <a:extLst>
                    <a:ext uri="{9D8B030D-6E8A-4147-A177-3AD203B41FA5}">
                      <a16:colId xmlns:a16="http://schemas.microsoft.com/office/drawing/2014/main" val="20002"/>
                    </a:ext>
                  </a:extLst>
                </a:gridCol>
              </a:tblGrid>
              <a:tr h="1985645">
                <a:tc rowSpan="3">
                  <a:txBody>
                    <a:bodyPr/>
                    <a:lstStyle/>
                    <a:p>
                      <a:pPr>
                        <a:buNone/>
                      </a:pPr>
                      <a:endParaRPr lang="en-US"/>
                    </a:p>
                  </a:txBody>
                  <a:tcPr>
                    <a:solidFill>
                      <a:schemeClr val="bg2"/>
                    </a:solidFill>
                  </a:tcPr>
                </a:tc>
                <a:tc>
                  <a:txBody>
                    <a:bodyPr/>
                    <a:lstStyle/>
                    <a:p>
                      <a:pPr indent="0">
                        <a:buNone/>
                      </a:pPr>
                      <a:r>
                        <a:rPr lang="en-US" sz="2800" b="0">
                          <a:solidFill>
                            <a:srgbClr val="000000"/>
                          </a:solidFill>
                          <a:latin typeface="Arial" panose="020B0604020202020204" pitchFamily="34" charset="0"/>
                          <a:cs typeface="Arial" panose="020B0604020202020204" pitchFamily="34" charset="0"/>
                        </a:rPr>
                        <a:t>Hãy cho biết thông tin có trên nhãn hóa chất.</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a:buNone/>
                      </a:pPr>
                      <a:endParaRPr lang="en-US"/>
                    </a:p>
                  </a:txBody>
                  <a:tcPr>
                    <a:solidFill>
                      <a:schemeClr val="accent2">
                        <a:lumMod val="20000"/>
                        <a:lumOff val="80000"/>
                      </a:schemeClr>
                    </a:solidFill>
                  </a:tcPr>
                </a:tc>
                <a:extLst>
                  <a:ext uri="{0D108BD9-81ED-4DB2-BD59-A6C34878D82A}">
                    <a16:rowId xmlns:a16="http://schemas.microsoft.com/office/drawing/2014/main" val="10000"/>
                  </a:ext>
                </a:extLst>
              </a:tr>
              <a:tr h="1985645">
                <a:tc vMerge="1">
                  <a:txBody>
                    <a:bodyPr/>
                    <a:lstStyle/>
                    <a:p>
                      <a:endParaRPr lang="en-US"/>
                    </a:p>
                  </a:txBody>
                  <a:tcPr/>
                </a:tc>
                <a:tc>
                  <a:txBody>
                    <a:bodyPr/>
                    <a:lstStyle/>
                    <a:p>
                      <a:pPr indent="0">
                        <a:buNone/>
                      </a:pPr>
                      <a:r>
                        <a:rPr lang="en-US" sz="2800" b="0">
                          <a:solidFill>
                            <a:srgbClr val="000000"/>
                          </a:solidFill>
                          <a:latin typeface="Arial" panose="020B0604020202020204" pitchFamily="34" charset="0"/>
                          <a:cs typeface="Arial" panose="020B0604020202020204" pitchFamily="34" charset="0"/>
                        </a:rPr>
                        <a:t>Ý nghĩa của các kí hiệu cảnh báo trên nhãn hóa chất</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a:buNone/>
                      </a:pPr>
                      <a:endParaRPr lang="en-US"/>
                    </a:p>
                  </a:txBody>
                  <a:tcPr>
                    <a:solidFill>
                      <a:schemeClr val="accent2">
                        <a:lumMod val="20000"/>
                        <a:lumOff val="80000"/>
                      </a:schemeClr>
                    </a:solidFill>
                  </a:tcPr>
                </a:tc>
                <a:extLst>
                  <a:ext uri="{0D108BD9-81ED-4DB2-BD59-A6C34878D82A}">
                    <a16:rowId xmlns:a16="http://schemas.microsoft.com/office/drawing/2014/main" val="10001"/>
                  </a:ext>
                </a:extLst>
              </a:tr>
              <a:tr h="1985645">
                <a:tc vMerge="1">
                  <a:txBody>
                    <a:bodyPr/>
                    <a:lstStyle/>
                    <a:p>
                      <a:endParaRPr lang="en-US"/>
                    </a:p>
                  </a:txBody>
                  <a:tcPr/>
                </a:tc>
                <a:tc>
                  <a:txBody>
                    <a:bodyPr/>
                    <a:lstStyle/>
                    <a:p>
                      <a:pPr indent="0">
                        <a:buNone/>
                      </a:pPr>
                      <a:r>
                        <a:rPr lang="en-US" sz="2800" b="0">
                          <a:solidFill>
                            <a:srgbClr val="000000"/>
                          </a:solidFill>
                          <a:latin typeface="Arial" panose="020B0604020202020204" pitchFamily="34" charset="0"/>
                          <a:cs typeface="Arial" panose="020B0604020202020204" pitchFamily="34" charset="0"/>
                        </a:rPr>
                        <a:t>Cách lấy hóa chất</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a:buNone/>
                      </a:pPr>
                      <a:endParaRPr lang="en-US"/>
                    </a:p>
                  </a:txBody>
                  <a:tcPr>
                    <a:solidFill>
                      <a:schemeClr val="accent2">
                        <a:lumMod val="20000"/>
                        <a:lumOff val="80000"/>
                      </a:schemeClr>
                    </a:solidFill>
                  </a:tcPr>
                </a:tc>
                <a:extLst>
                  <a:ext uri="{0D108BD9-81ED-4DB2-BD59-A6C34878D82A}">
                    <a16:rowId xmlns:a16="http://schemas.microsoft.com/office/drawing/2014/main" val="10002"/>
                  </a:ext>
                </a:extLst>
              </a:tr>
            </a:tbl>
          </a:graphicData>
        </a:graphic>
      </p:graphicFrame>
      <p:pic>
        <p:nvPicPr>
          <p:cNvPr id="23"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t="4301" r="38590" b="8064"/>
          <a:stretch>
            <a:fillRect/>
          </a:stretch>
        </p:blipFill>
        <p:spPr>
          <a:xfrm>
            <a:off x="0" y="901065"/>
            <a:ext cx="4453255" cy="5956935"/>
          </a:xfrm>
          <a:prstGeom prst="rect">
            <a:avLst/>
          </a:prstGeom>
          <a:noFill/>
          <a:ln>
            <a:noFill/>
          </a:ln>
        </p:spPr>
      </p:pic>
      <p:grpSp>
        <p:nvGrpSpPr>
          <p:cNvPr id="6" name="组合 13"/>
          <p:cNvGrpSpPr/>
          <p:nvPr/>
        </p:nvGrpSpPr>
        <p:grpSpPr>
          <a:xfrm>
            <a:off x="3859530" y="0"/>
            <a:ext cx="5974080" cy="901700"/>
            <a:chOff x="5682817" y="2375552"/>
            <a:chExt cx="3502568" cy="1200507"/>
          </a:xfrm>
        </p:grpSpPr>
        <p:sp>
          <p:nvSpPr>
            <p:cNvPr id="7" name="矩形 3"/>
            <p:cNvSpPr/>
            <p:nvPr/>
          </p:nvSpPr>
          <p:spPr>
            <a:xfrm>
              <a:off x="5682817" y="2375552"/>
              <a:ext cx="3502568"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chemeClr val="accent3"/>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3"/>
            <p:cNvSpPr/>
            <p:nvPr/>
          </p:nvSpPr>
          <p:spPr>
            <a:xfrm>
              <a:off x="5783337" y="2471931"/>
              <a:ext cx="3284030" cy="1007750"/>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chemeClr val="accent5">
                      <a:lumMod val="75000"/>
                    </a:schemeClr>
                  </a:solidFill>
                  <a:latin typeface="Arial" panose="020B0604020202020204" pitchFamily="34" charset="0"/>
                  <a:cs typeface="Arial" panose="020B0604020202020204" pitchFamily="34" charset="0"/>
                </a:rPr>
                <a:t>P</a:t>
              </a:r>
              <a:r>
                <a:rPr lang="zh-CN" altLang="en-US" sz="2800" b="1">
                  <a:solidFill>
                    <a:schemeClr val="accent5">
                      <a:lumMod val="75000"/>
                    </a:schemeClr>
                  </a:solidFill>
                  <a:latin typeface="Arial" panose="020B0604020202020204" pitchFamily="34" charset="0"/>
                  <a:cs typeface="Arial" panose="020B0604020202020204" pitchFamily="34" charset="0"/>
                </a:rPr>
                <a:t>hiếu học tập 3</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 y="-93345"/>
            <a:ext cx="12192000" cy="6858000"/>
          </a:xfrm>
          <a:prstGeom prst="rect">
            <a:avLst/>
          </a:prstGeom>
        </p:spPr>
      </p:pic>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 y="0"/>
            <a:ext cx="3643630" cy="414337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634365" y="2054225"/>
            <a:ext cx="2932430" cy="193802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4000" b="1">
                <a:solidFill>
                  <a:schemeClr val="accent2">
                    <a:lumMod val="50000"/>
                  </a:schemeClr>
                </a:solidFill>
                <a:latin typeface="Arial" panose="020B0604020202020204" pitchFamily="34" charset="0"/>
                <a:cs typeface="Arial" panose="020B0604020202020204" pitchFamily="34" charset="0"/>
              </a:rPr>
              <a:t>Báo cáo, thảo luận:</a:t>
            </a: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2530"/>
                                        </p:tgtEl>
                                      </p:cBhvr>
                                    </p:animEffect>
                                    <p:set>
                                      <p:cBhvr>
                                        <p:cTn id="7" dur="1" fill="hold">
                                          <p:stCondLst>
                                            <p:cond delay="499"/>
                                          </p:stCondLst>
                                        </p:cTn>
                                        <p:tgtEl>
                                          <p:spTgt spid="225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635" y="901065"/>
          <a:ext cx="12192635" cy="5956935"/>
        </p:xfrm>
        <a:graphic>
          <a:graphicData uri="http://schemas.openxmlformats.org/drawingml/2006/table">
            <a:tbl>
              <a:tblPr firstRow="1" bandRow="1">
                <a:tableStyleId>{5C22544A-7EE6-4342-B048-85BDC9FD1C3A}</a:tableStyleId>
              </a:tblPr>
              <a:tblGrid>
                <a:gridCol w="4537710">
                  <a:extLst>
                    <a:ext uri="{9D8B030D-6E8A-4147-A177-3AD203B41FA5}">
                      <a16:colId xmlns:a16="http://schemas.microsoft.com/office/drawing/2014/main" val="20000"/>
                    </a:ext>
                  </a:extLst>
                </a:gridCol>
                <a:gridCol w="2494915">
                  <a:extLst>
                    <a:ext uri="{9D8B030D-6E8A-4147-A177-3AD203B41FA5}">
                      <a16:colId xmlns:a16="http://schemas.microsoft.com/office/drawing/2014/main" val="20001"/>
                    </a:ext>
                  </a:extLst>
                </a:gridCol>
                <a:gridCol w="5160010">
                  <a:extLst>
                    <a:ext uri="{9D8B030D-6E8A-4147-A177-3AD203B41FA5}">
                      <a16:colId xmlns:a16="http://schemas.microsoft.com/office/drawing/2014/main" val="20002"/>
                    </a:ext>
                  </a:extLst>
                </a:gridCol>
              </a:tblGrid>
              <a:tr h="1985645">
                <a:tc rowSpan="3">
                  <a:txBody>
                    <a:bodyPr/>
                    <a:lstStyle/>
                    <a:p>
                      <a:pPr>
                        <a:buNone/>
                      </a:pPr>
                      <a:endParaRPr lang="en-US"/>
                    </a:p>
                  </a:txBody>
                  <a:tcPr>
                    <a:solidFill>
                      <a:schemeClr val="bg2"/>
                    </a:solid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Hãy cho biết thông tin có trên nhãn hóa chất.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0000"/>
                  </a:ext>
                </a:extLst>
              </a:tr>
              <a:tr h="1985645">
                <a:tc vMerge="1">
                  <a:txBody>
                    <a:bodyPr/>
                    <a:lstStyle/>
                    <a:p>
                      <a:endParaRPr lang="en-US"/>
                    </a:p>
                  </a:txBody>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Ý nghĩa của các kí hiệu cảnh báo trên nhãn hóa chất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0001"/>
                  </a:ext>
                </a:extLst>
              </a:tr>
              <a:tr h="1985645">
                <a:tc vMerge="1">
                  <a:txBody>
                    <a:bodyPr/>
                    <a:lstStyle/>
                    <a:p>
                      <a:endParaRPr lang="en-US"/>
                    </a:p>
                  </a:txBody>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Cách lấy hóa chất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0002"/>
                  </a:ext>
                </a:extLst>
              </a:tr>
            </a:tbl>
          </a:graphicData>
        </a:graphic>
      </p:graphicFrame>
      <p:pic>
        <p:nvPicPr>
          <p:cNvPr id="23"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t="4301" r="38590" b="8064"/>
          <a:stretch>
            <a:fillRect/>
          </a:stretch>
        </p:blipFill>
        <p:spPr>
          <a:xfrm>
            <a:off x="0" y="901065"/>
            <a:ext cx="4453255" cy="5956935"/>
          </a:xfrm>
          <a:prstGeom prst="rect">
            <a:avLst/>
          </a:prstGeom>
          <a:noFill/>
          <a:ln>
            <a:noFill/>
          </a:ln>
        </p:spPr>
      </p:pic>
      <p:grpSp>
        <p:nvGrpSpPr>
          <p:cNvPr id="6" name="组合 13"/>
          <p:cNvGrpSpPr/>
          <p:nvPr/>
        </p:nvGrpSpPr>
        <p:grpSpPr>
          <a:xfrm>
            <a:off x="3728085" y="-72390"/>
            <a:ext cx="5974080" cy="901700"/>
            <a:chOff x="5682817" y="2375552"/>
            <a:chExt cx="3502568" cy="1200507"/>
          </a:xfrm>
        </p:grpSpPr>
        <p:sp>
          <p:nvSpPr>
            <p:cNvPr id="7" name="矩形 3"/>
            <p:cNvSpPr/>
            <p:nvPr/>
          </p:nvSpPr>
          <p:spPr>
            <a:xfrm>
              <a:off x="5682817" y="2375552"/>
              <a:ext cx="3502568"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chemeClr val="accent3"/>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3"/>
            <p:cNvSpPr/>
            <p:nvPr/>
          </p:nvSpPr>
          <p:spPr>
            <a:xfrm>
              <a:off x="5783337" y="2471931"/>
              <a:ext cx="3284030" cy="1007750"/>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chemeClr val="accent5">
                      <a:lumMod val="75000"/>
                    </a:schemeClr>
                  </a:solidFill>
                  <a:latin typeface="Arial" panose="020B0604020202020204" pitchFamily="34" charset="0"/>
                  <a:cs typeface="Arial" panose="020B0604020202020204" pitchFamily="34" charset="0"/>
                </a:rPr>
                <a:t>P</a:t>
              </a:r>
              <a:r>
                <a:rPr lang="zh-CN" altLang="en-US" sz="2800" b="1">
                  <a:solidFill>
                    <a:schemeClr val="accent5">
                      <a:lumMod val="75000"/>
                    </a:schemeClr>
                  </a:solidFill>
                  <a:latin typeface="Arial" panose="020B0604020202020204" pitchFamily="34" charset="0"/>
                  <a:cs typeface="Arial" panose="020B0604020202020204" pitchFamily="34" charset="0"/>
                </a:rPr>
                <a:t>hiếu học tập 3</a:t>
              </a:r>
            </a:p>
          </p:txBody>
        </p:sp>
      </p:grpSp>
      <p:sp>
        <p:nvSpPr>
          <p:cNvPr id="5" name="Text Box 4"/>
          <p:cNvSpPr txBox="1"/>
          <p:nvPr/>
        </p:nvSpPr>
        <p:spPr>
          <a:xfrm>
            <a:off x="7119620" y="901700"/>
            <a:ext cx="4766945" cy="2306955"/>
          </a:xfrm>
          <a:prstGeom prst="rect">
            <a:avLst/>
          </a:prstGeom>
          <a:noFill/>
        </p:spPr>
        <p:txBody>
          <a:bodyPr wrap="square" rtlCol="0">
            <a:spAutoFit/>
          </a:bodyPr>
          <a:lstStyle/>
          <a:p>
            <a:pPr indent="0">
              <a:buNone/>
            </a:pPr>
            <a:endParaRPr lang="en-US" sz="2400">
              <a:solidFill>
                <a:srgbClr val="000000"/>
              </a:solidFill>
              <a:latin typeface="Arial" panose="020B0604020202020204" pitchFamily="34" charset="0"/>
              <a:cs typeface="Arial" panose="020B0604020202020204" pitchFamily="34" charset="0"/>
              <a:sym typeface="+mn-ea"/>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 Tên hóa chất: Ethanol</a:t>
            </a:r>
            <a:endParaRPr lang="en-US" sz="2400" b="0">
              <a:solidFill>
                <a:schemeClr val="accent5">
                  <a:lumMod val="75000"/>
                </a:schemeClr>
              </a:solidFill>
              <a:latin typeface="Arial" panose="020B0604020202020204" pitchFamily="34" charset="0"/>
              <a:cs typeface="Arial" panose="020B0604020202020204" pitchFamily="34" charset="0"/>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 Công thức hóa học: C</a:t>
            </a:r>
            <a:r>
              <a:rPr lang="en-US" sz="2400" baseline="-25000">
                <a:solidFill>
                  <a:schemeClr val="accent5">
                    <a:lumMod val="75000"/>
                  </a:schemeClr>
                </a:solidFill>
                <a:latin typeface="Arial" panose="020B0604020202020204" pitchFamily="34" charset="0"/>
                <a:cs typeface="Arial" panose="020B0604020202020204" pitchFamily="34" charset="0"/>
                <a:sym typeface="+mn-ea"/>
              </a:rPr>
              <a:t>2</a:t>
            </a:r>
            <a:r>
              <a:rPr lang="en-US" sz="2400">
                <a:solidFill>
                  <a:schemeClr val="accent5">
                    <a:lumMod val="75000"/>
                  </a:schemeClr>
                </a:solidFill>
                <a:latin typeface="Arial" panose="020B0604020202020204" pitchFamily="34" charset="0"/>
                <a:cs typeface="Arial" panose="020B0604020202020204" pitchFamily="34" charset="0"/>
                <a:sym typeface="+mn-ea"/>
              </a:rPr>
              <a:t>H</a:t>
            </a:r>
            <a:r>
              <a:rPr lang="en-US" sz="2400" baseline="-25000">
                <a:solidFill>
                  <a:schemeClr val="accent5">
                    <a:lumMod val="75000"/>
                  </a:schemeClr>
                </a:solidFill>
                <a:latin typeface="Arial" panose="020B0604020202020204" pitchFamily="34" charset="0"/>
                <a:cs typeface="Arial" panose="020B0604020202020204" pitchFamily="34" charset="0"/>
                <a:sym typeface="+mn-ea"/>
              </a:rPr>
              <a:t>6</a:t>
            </a:r>
            <a:r>
              <a:rPr lang="en-US" sz="2400">
                <a:solidFill>
                  <a:schemeClr val="accent5">
                    <a:lumMod val="75000"/>
                  </a:schemeClr>
                </a:solidFill>
                <a:latin typeface="Arial" panose="020B0604020202020204" pitchFamily="34" charset="0"/>
                <a:cs typeface="Arial" panose="020B0604020202020204" pitchFamily="34" charset="0"/>
                <a:sym typeface="+mn-ea"/>
              </a:rPr>
              <a:t>O</a:t>
            </a:r>
            <a:endParaRPr lang="en-US" sz="2400" b="0">
              <a:solidFill>
                <a:schemeClr val="accent5">
                  <a:lumMod val="75000"/>
                </a:schemeClr>
              </a:solidFill>
              <a:latin typeface="Arial" panose="020B0604020202020204" pitchFamily="34" charset="0"/>
              <a:cs typeface="Arial" panose="020B0604020202020204" pitchFamily="34" charset="0"/>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 Khối lượng phân tử: 46.07</a:t>
            </a:r>
            <a:endParaRPr lang="en-US" sz="2400" b="0">
              <a:solidFill>
                <a:schemeClr val="accent5">
                  <a:lumMod val="75000"/>
                </a:schemeClr>
              </a:solidFill>
              <a:latin typeface="Arial" panose="020B0604020202020204" pitchFamily="34" charset="0"/>
              <a:cs typeface="Arial" panose="020B0604020202020204" pitchFamily="34" charset="0"/>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 Các kí hiệu cảnh báo</a:t>
            </a:r>
            <a:endPar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9" name="Text Box 8"/>
          <p:cNvSpPr txBox="1"/>
          <p:nvPr/>
        </p:nvSpPr>
        <p:spPr>
          <a:xfrm>
            <a:off x="7332980" y="3208655"/>
            <a:ext cx="4340860" cy="1198880"/>
          </a:xfrm>
          <a:prstGeom prst="rect">
            <a:avLst/>
          </a:prstGeom>
          <a:noFill/>
        </p:spPr>
        <p:txBody>
          <a:bodyPr wrap="square" rtlCol="0">
            <a:spAutoFit/>
          </a:bodyPr>
          <a:lstStyle/>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Hình 1: Dễ cháy</a:t>
            </a:r>
            <a:endParaRPr lang="en-US" sz="2400" b="0">
              <a:solidFill>
                <a:schemeClr val="accent5">
                  <a:lumMod val="75000"/>
                </a:schemeClr>
              </a:solidFill>
              <a:latin typeface="Arial" panose="020B0604020202020204" pitchFamily="34" charset="0"/>
              <a:cs typeface="Arial" panose="020B0604020202020204" pitchFamily="34" charset="0"/>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Hình 2: Nguy hại sức khỏe</a:t>
            </a:r>
            <a:endParaRPr lang="en-US" sz="2400" b="0">
              <a:solidFill>
                <a:schemeClr val="accent5">
                  <a:lumMod val="75000"/>
                </a:schemeClr>
              </a:solidFill>
              <a:latin typeface="Arial" panose="020B0604020202020204" pitchFamily="34" charset="0"/>
              <a:cs typeface="Arial" panose="020B0604020202020204" pitchFamily="34" charset="0"/>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Hình 3: Nguy hại</a:t>
            </a:r>
          </a:p>
        </p:txBody>
      </p:sp>
      <p:sp>
        <p:nvSpPr>
          <p:cNvPr id="10" name="Text Box 9"/>
          <p:cNvSpPr txBox="1"/>
          <p:nvPr/>
        </p:nvSpPr>
        <p:spPr>
          <a:xfrm>
            <a:off x="7281545" y="5083175"/>
            <a:ext cx="4848225" cy="1568450"/>
          </a:xfrm>
          <a:prstGeom prst="rect">
            <a:avLst/>
          </a:prstGeom>
          <a:noFill/>
        </p:spPr>
        <p:txBody>
          <a:bodyPr wrap="square" rtlCol="0">
            <a:spAutoFit/>
          </a:bodyPr>
          <a:lstStyle/>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Lấy lượng lớn thì phải rót qua phễu hoặc qua cốc, ống đong có mỏ; lấy lượng nhỏ thì dùng ống hút nhỏ giọt.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0" fill="hold"/>
                                        <p:tgtEl>
                                          <p:spTgt spid="9"/>
                                        </p:tgtEl>
                                        <p:attrNameLst>
                                          <p:attrName>ppt_x</p:attrName>
                                        </p:attrNameLst>
                                      </p:cBhvr>
                                      <p:tavLst>
                                        <p:tav tm="0">
                                          <p:val>
                                            <p:strVal val="#ppt_x"/>
                                          </p:val>
                                        </p:tav>
                                        <p:tav tm="100000">
                                          <p:val>
                                            <p:strVal val="#ppt_x"/>
                                          </p:val>
                                        </p:tav>
                                      </p:tavLst>
                                    </p:anim>
                                    <p:anim calcmode="lin" valueType="num">
                                      <p:cBhvr additive="base">
                                        <p:cTn id="19"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1-原创素材\1_mm1102\PPT\PPT_014\materaials\pageimg_g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20085" cy="369062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231140" y="2063750"/>
            <a:ext cx="3176270" cy="52197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endParaRPr lang="en-US" sz="2800" b="1">
              <a:solidFill>
                <a:schemeClr val="accent2">
                  <a:lumMod val="50000"/>
                </a:schemeClr>
              </a:solidFill>
              <a:latin typeface="Arial" panose="020B0604020202020204" pitchFamily="34" charset="0"/>
              <a:cs typeface="Arial" panose="020B0604020202020204" pitchFamily="34" charset="0"/>
            </a:endParaRPr>
          </a:p>
        </p:txBody>
      </p:sp>
      <p:sp>
        <p:nvSpPr>
          <p:cNvPr id="2" name="Text Box 1"/>
          <p:cNvSpPr txBox="1"/>
          <p:nvPr/>
        </p:nvSpPr>
        <p:spPr>
          <a:xfrm>
            <a:off x="3297555" y="273050"/>
            <a:ext cx="8833485" cy="655447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indent="0" algn="ctr"/>
            <a:r>
              <a:rPr lang="en-US" sz="2800" b="1">
                <a:latin typeface="Arial" panose="020B0604020202020204" pitchFamily="34" charset="0"/>
                <a:cs typeface="Arial" panose="020B0604020202020204" pitchFamily="34" charset="0"/>
                <a:sym typeface="+mn-ea"/>
              </a:rPr>
              <a:t>Phiếu học tập số 1:</a:t>
            </a:r>
          </a:p>
          <a:p>
            <a:pPr indent="0"/>
            <a:r>
              <a:rPr lang="en-US" sz="2800" b="1">
                <a:latin typeface="Arial" panose="020B0604020202020204" pitchFamily="34" charset="0"/>
                <a:cs typeface="Arial" panose="020B0604020202020204" pitchFamily="34" charset="0"/>
                <a:sym typeface="+mn-ea"/>
              </a:rPr>
              <a:t> </a:t>
            </a:r>
            <a:r>
              <a:rPr lang="en-US" sz="2400">
                <a:latin typeface="Arial" panose="020B0604020202020204" pitchFamily="34" charset="0"/>
                <a:cs typeface="Arial" panose="020B0604020202020204" pitchFamily="34" charset="0"/>
                <a:sym typeface="+mn-ea"/>
              </a:rPr>
              <a:t>Trong chương trình KHTN 6 và 7, em đã học những</a:t>
            </a:r>
          </a:p>
          <a:p>
            <a:pPr indent="0"/>
            <a:r>
              <a:rPr lang="en-US" sz="2400">
                <a:latin typeface="Arial" panose="020B0604020202020204" pitchFamily="34" charset="0"/>
                <a:cs typeface="Arial" panose="020B0604020202020204" pitchFamily="34" charset="0"/>
                <a:sym typeface="+mn-ea"/>
              </a:rPr>
              <a:t>nội dung nào liên quan về các dụng cụ đo và dụng cụ thí nghiệm, hãy trả lời vào bảng sau:</a:t>
            </a:r>
          </a:p>
          <a:p>
            <a:pPr indent="0"/>
            <a:endParaRPr lang="en-US" sz="2400">
              <a:latin typeface="Arial" panose="020B0604020202020204" pitchFamily="34" charset="0"/>
              <a:cs typeface="Arial" panose="020B0604020202020204" pitchFamily="34" charset="0"/>
              <a:sym typeface="+mn-ea"/>
            </a:endParaRPr>
          </a:p>
          <a:p>
            <a:pPr indent="0"/>
            <a:endParaRPr lang="en-US" sz="2400">
              <a:latin typeface="Arial" panose="020B0604020202020204" pitchFamily="34" charset="0"/>
              <a:cs typeface="Arial" panose="020B0604020202020204" pitchFamily="34" charset="0"/>
              <a:sym typeface="+mn-ea"/>
            </a:endParaRPr>
          </a:p>
          <a:p>
            <a:pPr indent="0"/>
            <a:endParaRPr lang="en-US" sz="2400">
              <a:latin typeface="Arial" panose="020B0604020202020204" pitchFamily="34" charset="0"/>
              <a:cs typeface="Arial" panose="020B0604020202020204" pitchFamily="34" charset="0"/>
              <a:sym typeface="+mn-ea"/>
            </a:endParaRPr>
          </a:p>
          <a:p>
            <a:pPr indent="0"/>
            <a:endParaRPr lang="en-US" sz="2800">
              <a:latin typeface="Arial" panose="020B0604020202020204" pitchFamily="34" charset="0"/>
              <a:cs typeface="Arial" panose="020B0604020202020204" pitchFamily="34" charset="0"/>
              <a:sym typeface="+mn-ea"/>
            </a:endParaRPr>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p:txBody>
      </p:sp>
      <p:graphicFrame>
        <p:nvGraphicFramePr>
          <p:cNvPr id="4" name="Table 3"/>
          <p:cNvGraphicFramePr/>
          <p:nvPr/>
        </p:nvGraphicFramePr>
        <p:xfrm>
          <a:off x="3284855" y="1996440"/>
          <a:ext cx="8817610" cy="4763135"/>
        </p:xfrm>
        <a:graphic>
          <a:graphicData uri="http://schemas.openxmlformats.org/drawingml/2006/table">
            <a:tbl>
              <a:tblPr firstRow="1" bandRow="1">
                <a:tableStyleId>{5C22544A-7EE6-4342-B048-85BDC9FD1C3A}</a:tableStyleId>
              </a:tblPr>
              <a:tblGrid>
                <a:gridCol w="3767455">
                  <a:extLst>
                    <a:ext uri="{9D8B030D-6E8A-4147-A177-3AD203B41FA5}">
                      <a16:colId xmlns:a16="http://schemas.microsoft.com/office/drawing/2014/main" val="20000"/>
                    </a:ext>
                  </a:extLst>
                </a:gridCol>
                <a:gridCol w="2540635">
                  <a:extLst>
                    <a:ext uri="{9D8B030D-6E8A-4147-A177-3AD203B41FA5}">
                      <a16:colId xmlns:a16="http://schemas.microsoft.com/office/drawing/2014/main" val="20001"/>
                    </a:ext>
                  </a:extLst>
                </a:gridCol>
                <a:gridCol w="2509520">
                  <a:extLst>
                    <a:ext uri="{9D8B030D-6E8A-4147-A177-3AD203B41FA5}">
                      <a16:colId xmlns:a16="http://schemas.microsoft.com/office/drawing/2014/main" val="20002"/>
                    </a:ext>
                  </a:extLst>
                </a:gridCol>
              </a:tblGrid>
              <a:tr h="1623695">
                <a:tc>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1.Điều em đã biết (K)</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buNone/>
                      </a:pP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2.Điều em muốn biết (W)</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3.Điều em học được (L)</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buNone/>
                      </a:pP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10000"/>
                  </a:ext>
                </a:extLst>
              </a:tr>
              <a:tr h="3139440">
                <a:tc>
                  <a:txBody>
                    <a:bodyPr/>
                    <a:lstStyle/>
                    <a:p>
                      <a:pPr>
                        <a:buNone/>
                      </a:pPr>
                      <a:endParaRPr lang="en-US" sz="2700">
                        <a:gradFill>
                          <a:gsLst>
                            <a:gs pos="0">
                              <a:srgbClr val="012D86"/>
                            </a:gs>
                            <a:gs pos="100000">
                              <a:srgbClr val="0E2557"/>
                            </a:gs>
                          </a:gsLst>
                          <a:lin scaled="0"/>
                        </a:gradFill>
                      </a:endParaRPr>
                    </a:p>
                  </a:txBody>
                  <a:tcPr/>
                </a:tc>
                <a:tc>
                  <a:txBody>
                    <a:bodyPr/>
                    <a:lstStyle/>
                    <a:p>
                      <a:pPr>
                        <a:buNone/>
                      </a:pPr>
                      <a:endParaRPr lang="en-US" sz="2800">
                        <a:solidFill>
                          <a:schemeClr val="accent5">
                            <a:lumMod val="75000"/>
                          </a:schemeClr>
                        </a:solidFill>
                      </a:endParaRPr>
                    </a:p>
                  </a:txBody>
                  <a:tcPr/>
                </a:tc>
                <a:tc>
                  <a:txBody>
                    <a:bodyPr/>
                    <a:lstStyle/>
                    <a:p>
                      <a:pPr>
                        <a:buNone/>
                      </a:pPr>
                      <a:endParaRPr lang="en-US"/>
                    </a:p>
                  </a:txBody>
                  <a:tcPr/>
                </a:tc>
                <a:extLst>
                  <a:ext uri="{0D108BD9-81ED-4DB2-BD59-A6C34878D82A}">
                    <a16:rowId xmlns:a16="http://schemas.microsoft.com/office/drawing/2014/main" val="10001"/>
                  </a:ext>
                </a:extLst>
              </a:tr>
            </a:tbl>
          </a:graphicData>
        </a:graphic>
      </p:graphicFrame>
      <p:sp>
        <p:nvSpPr>
          <p:cNvPr id="3" name="Text Box 2"/>
          <p:cNvSpPr txBox="1"/>
          <p:nvPr/>
        </p:nvSpPr>
        <p:spPr>
          <a:xfrm>
            <a:off x="419100" y="1657985"/>
            <a:ext cx="2800985" cy="193802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4000" b="1">
                <a:solidFill>
                  <a:schemeClr val="accent2">
                    <a:lumMod val="50000"/>
                  </a:schemeClr>
                </a:solidFill>
                <a:latin typeface="Arial" panose="020B0604020202020204" pitchFamily="34" charset="0"/>
                <a:cs typeface="Arial" panose="020B0604020202020204" pitchFamily="34" charset="0"/>
              </a:rPr>
              <a:t>Báo cáo, thảo luận:</a:t>
            </a: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sp>
        <p:nvSpPr>
          <p:cNvPr id="5" name="Text Box 4"/>
          <p:cNvSpPr txBox="1"/>
          <p:nvPr/>
        </p:nvSpPr>
        <p:spPr>
          <a:xfrm>
            <a:off x="3284855" y="3596005"/>
            <a:ext cx="3782060" cy="3107690"/>
          </a:xfrm>
          <a:prstGeom prst="rect">
            <a:avLst/>
          </a:prstGeom>
          <a:noFill/>
        </p:spPr>
        <p:txBody>
          <a:bodyPr wrap="square" rtlCol="0">
            <a:spAutoFit/>
          </a:bodyPr>
          <a:lstStyle/>
          <a:p>
            <a:pPr>
              <a:buNone/>
            </a:pPr>
            <a:r>
              <a:rPr lang="en-US" sz="2800">
                <a:gradFill>
                  <a:gsLst>
                    <a:gs pos="0">
                      <a:srgbClr val="012D86"/>
                    </a:gs>
                    <a:gs pos="100000">
                      <a:srgbClr val="0E2557"/>
                    </a:gs>
                  </a:gsLst>
                  <a:lin scaled="0"/>
                </a:gradFill>
                <a:sym typeface="+mn-ea"/>
              </a:rPr>
              <a:t>- Dụng cụ đo thời gian</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Cổng quang điện</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chiều dài</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khối lượng</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thể tích chất lỏng</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nhiệt độ</a:t>
            </a:r>
            <a:endParaRPr lang="en-US" sz="2800"/>
          </a:p>
        </p:txBody>
      </p:sp>
      <p:sp>
        <p:nvSpPr>
          <p:cNvPr id="6" name="Text Box 5"/>
          <p:cNvSpPr txBox="1"/>
          <p:nvPr/>
        </p:nvSpPr>
        <p:spPr>
          <a:xfrm>
            <a:off x="7078345" y="3690620"/>
            <a:ext cx="2506980" cy="1383665"/>
          </a:xfrm>
          <a:prstGeom prst="rect">
            <a:avLst/>
          </a:prstGeom>
          <a:noFill/>
        </p:spPr>
        <p:txBody>
          <a:bodyPr wrap="square" rtlCol="0">
            <a:spAutoFit/>
          </a:bodyPr>
          <a:lstStyle/>
          <a:p>
            <a:pPr>
              <a:buNone/>
            </a:pPr>
            <a:r>
              <a:rPr lang="en-US" sz="2800">
                <a:solidFill>
                  <a:schemeClr val="accent5">
                    <a:lumMod val="75000"/>
                  </a:schemeClr>
                </a:solidFill>
                <a:sym typeface="+mn-ea"/>
              </a:rPr>
              <a:t>Các dụng cụ, thiết bị khác và cách sử dụng</a:t>
            </a:r>
            <a:r>
              <a:rPr lang="en-US">
                <a:solidFill>
                  <a:schemeClr val="accent5">
                    <a:lumMod val="75000"/>
                  </a:schemeClr>
                </a:solidFill>
                <a:sym typeface="+mn-ea"/>
              </a:rPr>
              <a:t>.</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ssolve">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ox(in)">
                                      <p:cBhvr>
                                        <p:cTn id="18" dur="2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heckerboard(across)">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1-原创素材\1_mm1102\PPT\PPT_014\materaials\pageimg_g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20085" cy="369062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231140" y="2063750"/>
            <a:ext cx="3176270" cy="52197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endParaRPr lang="en-US" sz="2800" b="1">
              <a:solidFill>
                <a:schemeClr val="accent2">
                  <a:lumMod val="50000"/>
                </a:schemeClr>
              </a:solidFill>
              <a:latin typeface="Arial" panose="020B0604020202020204" pitchFamily="34" charset="0"/>
              <a:cs typeface="Arial" panose="020B0604020202020204" pitchFamily="34" charset="0"/>
            </a:endParaRPr>
          </a:p>
        </p:txBody>
      </p:sp>
      <p:sp>
        <p:nvSpPr>
          <p:cNvPr id="2" name="Text Box 1"/>
          <p:cNvSpPr txBox="1"/>
          <p:nvPr/>
        </p:nvSpPr>
        <p:spPr>
          <a:xfrm>
            <a:off x="3297555" y="273050"/>
            <a:ext cx="8833485" cy="655447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indent="0" algn="ctr"/>
            <a:r>
              <a:rPr lang="en-US" sz="2800" b="1">
                <a:latin typeface="Arial" panose="020B0604020202020204" pitchFamily="34" charset="0"/>
                <a:cs typeface="Arial" panose="020B0604020202020204" pitchFamily="34" charset="0"/>
                <a:sym typeface="+mn-ea"/>
              </a:rPr>
              <a:t>Phiếu học tập số 1:</a:t>
            </a:r>
          </a:p>
          <a:p>
            <a:pPr indent="0"/>
            <a:r>
              <a:rPr lang="en-US" sz="2800" b="1">
                <a:latin typeface="Arial" panose="020B0604020202020204" pitchFamily="34" charset="0"/>
                <a:cs typeface="Arial" panose="020B0604020202020204" pitchFamily="34" charset="0"/>
                <a:sym typeface="+mn-ea"/>
              </a:rPr>
              <a:t> </a:t>
            </a:r>
            <a:r>
              <a:rPr lang="en-US" sz="2400">
                <a:latin typeface="Arial" panose="020B0604020202020204" pitchFamily="34" charset="0"/>
                <a:cs typeface="Arial" panose="020B0604020202020204" pitchFamily="34" charset="0"/>
                <a:sym typeface="+mn-ea"/>
              </a:rPr>
              <a:t>Trong chương trình KHTN 6 và 7, em đã học những</a:t>
            </a:r>
          </a:p>
          <a:p>
            <a:pPr indent="0"/>
            <a:r>
              <a:rPr lang="en-US" sz="2400">
                <a:latin typeface="Arial" panose="020B0604020202020204" pitchFamily="34" charset="0"/>
                <a:cs typeface="Arial" panose="020B0604020202020204" pitchFamily="34" charset="0"/>
                <a:sym typeface="+mn-ea"/>
              </a:rPr>
              <a:t>nội dung nào liên quan về các dụng cụ đo và dụng cụ thí nghiệm, hãy trả lời vào bảng sau:</a:t>
            </a:r>
          </a:p>
          <a:p>
            <a:pPr indent="0"/>
            <a:endParaRPr lang="en-US" sz="2400">
              <a:latin typeface="Arial" panose="020B0604020202020204" pitchFamily="34" charset="0"/>
              <a:cs typeface="Arial" panose="020B0604020202020204" pitchFamily="34" charset="0"/>
              <a:sym typeface="+mn-ea"/>
            </a:endParaRPr>
          </a:p>
          <a:p>
            <a:pPr indent="0"/>
            <a:endParaRPr lang="en-US" sz="2400">
              <a:latin typeface="Arial" panose="020B0604020202020204" pitchFamily="34" charset="0"/>
              <a:cs typeface="Arial" panose="020B0604020202020204" pitchFamily="34" charset="0"/>
              <a:sym typeface="+mn-ea"/>
            </a:endParaRPr>
          </a:p>
          <a:p>
            <a:pPr indent="0"/>
            <a:endParaRPr lang="en-US" sz="2400">
              <a:latin typeface="Arial" panose="020B0604020202020204" pitchFamily="34" charset="0"/>
              <a:cs typeface="Arial" panose="020B0604020202020204" pitchFamily="34" charset="0"/>
              <a:sym typeface="+mn-ea"/>
            </a:endParaRPr>
          </a:p>
          <a:p>
            <a:pPr indent="0"/>
            <a:endParaRPr lang="en-US" sz="2800">
              <a:latin typeface="Arial" panose="020B0604020202020204" pitchFamily="34" charset="0"/>
              <a:cs typeface="Arial" panose="020B0604020202020204" pitchFamily="34" charset="0"/>
              <a:sym typeface="+mn-ea"/>
            </a:endParaRPr>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p:txBody>
      </p:sp>
      <p:graphicFrame>
        <p:nvGraphicFramePr>
          <p:cNvPr id="4" name="Table 3"/>
          <p:cNvGraphicFramePr/>
          <p:nvPr/>
        </p:nvGraphicFramePr>
        <p:xfrm>
          <a:off x="3284855" y="1996440"/>
          <a:ext cx="8817610" cy="4763135"/>
        </p:xfrm>
        <a:graphic>
          <a:graphicData uri="http://schemas.openxmlformats.org/drawingml/2006/table">
            <a:tbl>
              <a:tblPr firstRow="1" bandRow="1">
                <a:tableStyleId>{5C22544A-7EE6-4342-B048-85BDC9FD1C3A}</a:tableStyleId>
              </a:tblPr>
              <a:tblGrid>
                <a:gridCol w="3767455">
                  <a:extLst>
                    <a:ext uri="{9D8B030D-6E8A-4147-A177-3AD203B41FA5}">
                      <a16:colId xmlns:a16="http://schemas.microsoft.com/office/drawing/2014/main" val="20000"/>
                    </a:ext>
                  </a:extLst>
                </a:gridCol>
                <a:gridCol w="2540635">
                  <a:extLst>
                    <a:ext uri="{9D8B030D-6E8A-4147-A177-3AD203B41FA5}">
                      <a16:colId xmlns:a16="http://schemas.microsoft.com/office/drawing/2014/main" val="20001"/>
                    </a:ext>
                  </a:extLst>
                </a:gridCol>
                <a:gridCol w="2509520">
                  <a:extLst>
                    <a:ext uri="{9D8B030D-6E8A-4147-A177-3AD203B41FA5}">
                      <a16:colId xmlns:a16="http://schemas.microsoft.com/office/drawing/2014/main" val="20002"/>
                    </a:ext>
                  </a:extLst>
                </a:gridCol>
              </a:tblGrid>
              <a:tr h="1623695">
                <a:tc>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1.Điều em đã biết (K)</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buNone/>
                      </a:pP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2.Điều em muốn biết (W)</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3.Điều em học được (L)</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buNone/>
                      </a:pP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10000"/>
                  </a:ext>
                </a:extLst>
              </a:tr>
              <a:tr h="3139440">
                <a:tc>
                  <a:txBody>
                    <a:bodyPr/>
                    <a:lstStyle/>
                    <a:p>
                      <a:pPr>
                        <a:buNone/>
                      </a:pPr>
                      <a:endParaRPr lang="en-US" sz="2700">
                        <a:gradFill>
                          <a:gsLst>
                            <a:gs pos="0">
                              <a:srgbClr val="012D86"/>
                            </a:gs>
                            <a:gs pos="100000">
                              <a:srgbClr val="0E2557"/>
                            </a:gs>
                          </a:gsLst>
                          <a:lin scaled="0"/>
                        </a:gradFill>
                      </a:endParaRPr>
                    </a:p>
                  </a:txBody>
                  <a:tcPr/>
                </a:tc>
                <a:tc>
                  <a:txBody>
                    <a:bodyPr/>
                    <a:lstStyle/>
                    <a:p>
                      <a:pPr>
                        <a:buNone/>
                      </a:pPr>
                      <a:endParaRPr lang="en-US" sz="2800">
                        <a:solidFill>
                          <a:schemeClr val="accent5">
                            <a:lumMod val="75000"/>
                          </a:schemeClr>
                        </a:solidFill>
                      </a:endParaRPr>
                    </a:p>
                  </a:txBody>
                  <a:tcPr/>
                </a:tc>
                <a:tc>
                  <a:txBody>
                    <a:bodyPr/>
                    <a:lstStyle/>
                    <a:p>
                      <a:pPr>
                        <a:buNone/>
                      </a:pPr>
                      <a:endParaRPr lang="en-US"/>
                    </a:p>
                  </a:txBody>
                  <a:tcPr/>
                </a:tc>
                <a:extLst>
                  <a:ext uri="{0D108BD9-81ED-4DB2-BD59-A6C34878D82A}">
                    <a16:rowId xmlns:a16="http://schemas.microsoft.com/office/drawing/2014/main" val="10001"/>
                  </a:ext>
                </a:extLst>
              </a:tr>
            </a:tbl>
          </a:graphicData>
        </a:graphic>
      </p:graphicFrame>
      <p:sp>
        <p:nvSpPr>
          <p:cNvPr id="3" name="Text Box 2"/>
          <p:cNvSpPr txBox="1"/>
          <p:nvPr/>
        </p:nvSpPr>
        <p:spPr>
          <a:xfrm>
            <a:off x="419100" y="1657985"/>
            <a:ext cx="2800985" cy="2430145"/>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2800" b="1">
                <a:solidFill>
                  <a:schemeClr val="accent2">
                    <a:lumMod val="50000"/>
                  </a:schemeClr>
                </a:solidFill>
                <a:latin typeface="Arial" panose="020B0604020202020204" pitchFamily="34" charset="0"/>
                <a:cs typeface="Arial" panose="020B0604020202020204" pitchFamily="34" charset="0"/>
              </a:rPr>
              <a:t> Thảo luận, hoàn thành nốt cột 3 - Phiếu học tập 1:</a:t>
            </a:r>
            <a:endParaRPr lang="en-US" sz="4000" b="1">
              <a:solidFill>
                <a:schemeClr val="accent2">
                  <a:lumMod val="50000"/>
                </a:schemeClr>
              </a:solidFill>
              <a:latin typeface="Arial" panose="020B0604020202020204" pitchFamily="34" charset="0"/>
              <a:cs typeface="Arial" panose="020B0604020202020204" pitchFamily="34" charset="0"/>
            </a:endParaRP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sp>
        <p:nvSpPr>
          <p:cNvPr id="5" name="Text Box 4"/>
          <p:cNvSpPr txBox="1"/>
          <p:nvPr/>
        </p:nvSpPr>
        <p:spPr>
          <a:xfrm>
            <a:off x="3284855" y="3596005"/>
            <a:ext cx="3782060" cy="3107690"/>
          </a:xfrm>
          <a:prstGeom prst="rect">
            <a:avLst/>
          </a:prstGeom>
          <a:noFill/>
        </p:spPr>
        <p:txBody>
          <a:bodyPr wrap="square" rtlCol="0">
            <a:spAutoFit/>
          </a:bodyPr>
          <a:lstStyle/>
          <a:p>
            <a:pPr>
              <a:buNone/>
            </a:pPr>
            <a:r>
              <a:rPr lang="en-US" sz="2800">
                <a:gradFill>
                  <a:gsLst>
                    <a:gs pos="0">
                      <a:srgbClr val="012D86"/>
                    </a:gs>
                    <a:gs pos="100000">
                      <a:srgbClr val="0E2557"/>
                    </a:gs>
                  </a:gsLst>
                  <a:lin scaled="0"/>
                </a:gradFill>
                <a:sym typeface="+mn-ea"/>
              </a:rPr>
              <a:t>- Dụng cụ đo thời gian</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Cổng quang điện</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chiều dài</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khối lượng</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thể tích chất lỏng</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nhiệt độ</a:t>
            </a:r>
            <a:endParaRPr lang="en-US" sz="2800"/>
          </a:p>
        </p:txBody>
      </p:sp>
      <p:sp>
        <p:nvSpPr>
          <p:cNvPr id="6" name="Text Box 5"/>
          <p:cNvSpPr txBox="1"/>
          <p:nvPr/>
        </p:nvSpPr>
        <p:spPr>
          <a:xfrm>
            <a:off x="7078345" y="3690620"/>
            <a:ext cx="2506980" cy="1383665"/>
          </a:xfrm>
          <a:prstGeom prst="rect">
            <a:avLst/>
          </a:prstGeom>
          <a:noFill/>
        </p:spPr>
        <p:txBody>
          <a:bodyPr wrap="square" rtlCol="0">
            <a:spAutoFit/>
          </a:bodyPr>
          <a:lstStyle/>
          <a:p>
            <a:pPr>
              <a:buNone/>
            </a:pPr>
            <a:r>
              <a:rPr lang="en-US" sz="2800">
                <a:solidFill>
                  <a:schemeClr val="accent5">
                    <a:lumMod val="75000"/>
                  </a:schemeClr>
                </a:solidFill>
                <a:sym typeface="+mn-ea"/>
              </a:rPr>
              <a:t>Các dụng cụ, thiết bị khác và cách sử dụng</a:t>
            </a:r>
            <a:r>
              <a:rPr lang="en-US">
                <a:solidFill>
                  <a:schemeClr val="accent5">
                    <a:lumMod val="75000"/>
                  </a:schemeClr>
                </a:solidFill>
                <a:sym typeface="+mn-ea"/>
              </a:rPr>
              <a:t>.</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ssolve">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40" y="34925"/>
            <a:ext cx="12369165" cy="6788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2386965" y="989330"/>
            <a:ext cx="6696075" cy="1198880"/>
          </a:xfrm>
          <a:prstGeom prst="rect">
            <a:avLst/>
          </a:prstGeom>
          <a:noFill/>
        </p:spPr>
        <p:txBody>
          <a:bodyPr wrap="square" rtlCol="0">
            <a:spAutoFit/>
          </a:bodyPr>
          <a:lstStyle/>
          <a:p>
            <a:r>
              <a:rPr lang="en-US" sz="3600" b="1">
                <a:solidFill>
                  <a:srgbClr val="FF0000"/>
                </a:solidFill>
                <a:effectLst>
                  <a:glow rad="139700">
                    <a:schemeClr val="accent5">
                      <a:satMod val="175000"/>
                      <a:alpha val="40000"/>
                    </a:schemeClr>
                  </a:glow>
                </a:effectLst>
                <a:latin typeface="Arial" panose="020B0604020202020204" pitchFamily="34" charset="0"/>
                <a:cs typeface="Arial" panose="020B0604020202020204" pitchFamily="34" charset="0"/>
              </a:rPr>
              <a:t>HOẠT ĐỘNG 4: VẬN DỤNG</a:t>
            </a:r>
          </a:p>
          <a:p>
            <a:r>
              <a:rPr lang="en-US" sz="3600" b="1">
                <a:solidFill>
                  <a:srgbClr val="FF0000"/>
                </a:solidFill>
                <a:effectLst>
                  <a:glow rad="139700">
                    <a:schemeClr val="accent5">
                      <a:satMod val="175000"/>
                      <a:alpha val="40000"/>
                    </a:schemeClr>
                  </a:glow>
                </a:effectLst>
                <a:latin typeface="Arial" panose="020B0604020202020204" pitchFamily="34" charset="0"/>
                <a:cs typeface="Arial" panose="020B0604020202020204" pitchFamily="34" charset="0"/>
              </a:rPr>
              <a:t>               ( VỀ NHÀ)</a:t>
            </a:r>
          </a:p>
        </p:txBody>
      </p:sp>
      <p:sp>
        <p:nvSpPr>
          <p:cNvPr id="2" name="Text Box 1"/>
          <p:cNvSpPr txBox="1"/>
          <p:nvPr/>
        </p:nvSpPr>
        <p:spPr>
          <a:xfrm>
            <a:off x="2204720" y="2194560"/>
            <a:ext cx="8335010" cy="1938020"/>
          </a:xfrm>
          <a:prstGeom prst="rect">
            <a:avLst/>
          </a:prstGeom>
          <a:noFill/>
          <a:ln w="9525">
            <a:noFill/>
          </a:ln>
        </p:spPr>
        <p:txBody>
          <a:bodyPr wrap="square">
            <a:spAutoFit/>
          </a:bodyPr>
          <a:lstStyle/>
          <a:p>
            <a:pPr indent="457200"/>
            <a:r>
              <a:rPr lang="en-US" sz="2400" b="1">
                <a:solidFill>
                  <a:schemeClr val="accent6">
                    <a:lumMod val="50000"/>
                  </a:schemeClr>
                </a:solidFill>
                <a:latin typeface="Arial" panose="020B0604020202020204" pitchFamily="34" charset="0"/>
                <a:cs typeface="Arial" panose="020B0604020202020204" pitchFamily="34" charset="0"/>
              </a:rPr>
              <a:t>- Lớp chia thành 8 nhóm </a:t>
            </a:r>
          </a:p>
          <a:p>
            <a:pPr indent="457200"/>
            <a:r>
              <a:rPr lang="en-US" sz="2400" b="1">
                <a:solidFill>
                  <a:schemeClr val="accent6">
                    <a:lumMod val="50000"/>
                  </a:schemeClr>
                </a:solidFill>
                <a:latin typeface="Arial" panose="020B0604020202020204" pitchFamily="34" charset="0"/>
                <a:cs typeface="Arial" panose="020B0604020202020204" pitchFamily="34" charset="0"/>
              </a:rPr>
              <a:t>- Tìm 2 nhãn hóa chất và nêu các thông tin có trên nhãn hóa chất, giải thích các kí hiệu cảnh báo. Tìm hiểu các thiết bị để khám sức khỏe và nêu cách sử dụng. </a:t>
            </a:r>
          </a:p>
          <a:p>
            <a:pPr indent="457200"/>
            <a:r>
              <a:rPr lang="en-US" sz="2400" b="1">
                <a:solidFill>
                  <a:schemeClr val="accent6">
                    <a:lumMod val="50000"/>
                  </a:schemeClr>
                </a:solidFill>
                <a:latin typeface="Arial" panose="020B0604020202020204" pitchFamily="34" charset="0"/>
                <a:cs typeface="Arial" panose="020B0604020202020204" pitchFamily="34" charset="0"/>
              </a:rPr>
              <a:t>-  Nộp bài báo cáo vào tiết sau</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4" name="直接连接符 3"/>
          <p:cNvCxnSpPr/>
          <p:nvPr/>
        </p:nvCxnSpPr>
        <p:spPr>
          <a:xfrm>
            <a:off x="3000276" y="2063291"/>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000276" y="2120481"/>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3001010" y="2091690"/>
            <a:ext cx="6194425" cy="937260"/>
          </a:xfrm>
          <a:prstGeom prst="rect">
            <a:avLst/>
          </a:prstGeom>
        </p:spPr>
        <p:txBody>
          <a:bodyPr wrap="square">
            <a:spAutoFit/>
          </a:bodyPr>
          <a:lstStyle/>
          <a:p>
            <a:pPr algn="dist" fontAlgn="auto">
              <a:spcBef>
                <a:spcPts val="0"/>
              </a:spcBef>
              <a:spcAft>
                <a:spcPts val="0"/>
              </a:spcAft>
              <a:defRPr/>
            </a:pPr>
            <a:r>
              <a:rPr lang="en-US" altLang="zh-CN" sz="5500" b="1" dirty="0">
                <a:solidFill>
                  <a:srgbClr val="2DB2A4"/>
                </a:solidFill>
                <a:effectLst>
                  <a:outerShdw blurRad="38100" dist="38100" dir="2700000" algn="tl">
                    <a:srgbClr val="000000">
                      <a:alpha val="43137"/>
                    </a:srgbClr>
                  </a:outerShdw>
                </a:effectLst>
                <a:latin typeface="Microsoft YaHei" panose="020B0503020204020204" charset="-122"/>
                <a:ea typeface="Microsoft YaHei" panose="020B0503020204020204" charset="-122"/>
                <a:sym typeface="Microsoft YaHei" panose="020B0503020204020204" charset="-122"/>
              </a:rPr>
              <a:t>THANK YOU</a:t>
            </a:r>
            <a:endParaRPr lang="zh-CN" altLang="en-US" sz="5500" b="1" dirty="0">
              <a:solidFill>
                <a:srgbClr val="F77A08"/>
              </a:solidFill>
              <a:effectLst>
                <a:outerShdw blurRad="38100" dist="38100" dir="2700000" algn="tl">
                  <a:srgbClr val="000000">
                    <a:alpha val="43137"/>
                  </a:srgbClr>
                </a:outerShdw>
              </a:effectLst>
              <a:latin typeface="Microsoft YaHei" panose="020B0503020204020204" charset="-122"/>
              <a:ea typeface="Microsoft YaHei" panose="020B0503020204020204" charset="-122"/>
              <a:sym typeface="Microsoft YaHei" panose="020B0503020204020204" charset="-122"/>
            </a:endParaRPr>
          </a:p>
        </p:txBody>
      </p:sp>
      <p:cxnSp>
        <p:nvCxnSpPr>
          <p:cNvPr id="6" name="直接连接符 5"/>
          <p:cNvCxnSpPr/>
          <p:nvPr/>
        </p:nvCxnSpPr>
        <p:spPr>
          <a:xfrm>
            <a:off x="3000276" y="2984437"/>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000276" y="3041626"/>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3010971" y="3087370"/>
            <a:ext cx="6170295" cy="337185"/>
            <a:chOff x="2992618" y="3469364"/>
            <a:chExt cx="6358413" cy="337185"/>
          </a:xfrm>
        </p:grpSpPr>
        <p:sp>
          <p:nvSpPr>
            <p:cNvPr id="9" name="矩形 8"/>
            <p:cNvSpPr>
              <a:spLocks noChangeArrowheads="1"/>
            </p:cNvSpPr>
            <p:nvPr/>
          </p:nvSpPr>
          <p:spPr bwMode="auto">
            <a:xfrm>
              <a:off x="3898035" y="3469364"/>
              <a:ext cx="439593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SimSun" panose="02010600030101010101" pitchFamily="2" charset="-122"/>
                </a:defRPr>
              </a:lvl1pPr>
              <a:lvl2pPr marL="742950" indent="-285750">
                <a:defRPr>
                  <a:solidFill>
                    <a:schemeClr val="tx1"/>
                  </a:solidFill>
                  <a:latin typeface="Calibri" panose="020F0502020204030204" charset="0"/>
                  <a:ea typeface="SimSun" panose="02010600030101010101" pitchFamily="2" charset="-122"/>
                </a:defRPr>
              </a:lvl2pPr>
              <a:lvl3pPr marL="1143000" indent="-228600">
                <a:defRPr>
                  <a:solidFill>
                    <a:schemeClr val="tx1"/>
                  </a:solidFill>
                  <a:latin typeface="Calibri" panose="020F0502020204030204" charset="0"/>
                  <a:ea typeface="SimSun" panose="02010600030101010101" pitchFamily="2" charset="-122"/>
                </a:defRPr>
              </a:lvl3pPr>
              <a:lvl4pPr marL="1600200" indent="-228600">
                <a:defRPr>
                  <a:solidFill>
                    <a:schemeClr val="tx1"/>
                  </a:solidFill>
                  <a:latin typeface="Calibri" panose="020F0502020204030204" charset="0"/>
                  <a:ea typeface="SimSun" panose="02010600030101010101" pitchFamily="2" charset="-122"/>
                </a:defRPr>
              </a:lvl4pPr>
              <a:lvl5pPr marL="2057400" indent="-228600">
                <a:defRPr>
                  <a:solidFill>
                    <a:schemeClr val="tx1"/>
                  </a:solidFill>
                  <a:latin typeface="Calibri" panose="020F050202020403020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9pPr>
            </a:lstStyle>
            <a:p>
              <a:pPr algn="dist"/>
              <a:endParaRPr lang="zh-CN" altLang="en-US" sz="1600" dirty="0">
                <a:solidFill>
                  <a:srgbClr val="00B050"/>
                </a:solidFill>
                <a:latin typeface="Impact MT Std" pitchFamily="34" charset="0"/>
              </a:endParaRPr>
            </a:p>
          </p:txBody>
        </p:sp>
        <p:cxnSp>
          <p:nvCxnSpPr>
            <p:cNvPr id="10" name="直接连接符 9"/>
            <p:cNvCxnSpPr/>
            <p:nvPr/>
          </p:nvCxnSpPr>
          <p:spPr bwMode="auto">
            <a:xfrm>
              <a:off x="2992618" y="3609064"/>
              <a:ext cx="1769599" cy="0"/>
            </a:xfrm>
            <a:prstGeom prst="line">
              <a:avLst/>
            </a:prstGeom>
            <a:noFill/>
            <a:ln w="12700" cap="flat" cmpd="sng" algn="ctr">
              <a:solidFill>
                <a:schemeClr val="bg1">
                  <a:lumMod val="75000"/>
                </a:schemeClr>
              </a:solidFill>
              <a:prstDash val="solid"/>
            </a:ln>
            <a:effectLst/>
          </p:spPr>
        </p:cxnSp>
        <p:cxnSp>
          <p:nvCxnSpPr>
            <p:cNvPr id="11" name="直接连接符 10"/>
            <p:cNvCxnSpPr/>
            <p:nvPr/>
          </p:nvCxnSpPr>
          <p:spPr bwMode="auto">
            <a:xfrm>
              <a:off x="7581433" y="3609064"/>
              <a:ext cx="1769598" cy="0"/>
            </a:xfrm>
            <a:prstGeom prst="line">
              <a:avLst/>
            </a:prstGeom>
            <a:noFill/>
            <a:ln w="12700" cap="flat" cmpd="sng" algn="ctr">
              <a:solidFill>
                <a:schemeClr val="bg1">
                  <a:lumMod val="75000"/>
                </a:schemeClr>
              </a:solidFill>
              <a:prstDash val="solid"/>
            </a:ln>
            <a:effectLst/>
          </p:spPr>
        </p:cxnSp>
      </p:grpSp>
    </p:spTree>
  </p:cSld>
  <p:clrMapOvr>
    <a:masterClrMapping/>
  </p:clrMapOvr>
  <p:transition advTm="4492">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0"/>
                                        </p:tgtEl>
                                        <p:attrNameLst>
                                          <p:attrName>ppt_y</p:attrName>
                                        </p:attrNameLst>
                                      </p:cBhvr>
                                      <p:tavLst>
                                        <p:tav tm="0">
                                          <p:val>
                                            <p:strVal val="#ppt_y"/>
                                          </p:val>
                                        </p:tav>
                                        <p:tav tm="100000">
                                          <p:val>
                                            <p:strVal val="#ppt_y"/>
                                          </p:val>
                                        </p:tav>
                                      </p:tavLst>
                                    </p:anim>
                                    <p:anim calcmode="lin" valueType="num">
                                      <p:cBhvr>
                                        <p:cTn id="18"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0"/>
                                        </p:tgtEl>
                                      </p:cBhvr>
                                    </p:animEffect>
                                  </p:childTnLst>
                                </p:cTn>
                              </p:par>
                              <p:par>
                                <p:cTn id="21" presetID="2" presetClass="entr" presetSubtype="8" fill="hold" nodeType="withEffect">
                                  <p:stCondLst>
                                    <p:cond delay="25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25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16" presetClass="entr" presetSubtype="37" fill="hold" nodeType="withEffect">
                                  <p:stCondLst>
                                    <p:cond delay="200"/>
                                  </p:stCondLst>
                                  <p:childTnLst>
                                    <p:set>
                                      <p:cBhvr>
                                        <p:cTn id="30" dur="1" fill="hold">
                                          <p:stCondLst>
                                            <p:cond delay="0"/>
                                          </p:stCondLst>
                                        </p:cTn>
                                        <p:tgtEl>
                                          <p:spTgt spid="8"/>
                                        </p:tgtEl>
                                        <p:attrNameLst>
                                          <p:attrName>style.visibility</p:attrName>
                                        </p:attrNameLst>
                                      </p:cBhvr>
                                      <p:to>
                                        <p:strVal val="visible"/>
                                      </p:to>
                                    </p:set>
                                    <p:animEffect transition="in" filter="barn(out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830" y="0"/>
            <a:ext cx="8237855" cy="5287010"/>
          </a:xfrm>
          <a:prstGeom prst="rect">
            <a:avLst/>
          </a:prstGeom>
        </p:spPr>
      </p:pic>
      <p:sp>
        <p:nvSpPr>
          <p:cNvPr id="6" name="Text Box 5"/>
          <p:cNvSpPr txBox="1"/>
          <p:nvPr/>
        </p:nvSpPr>
        <p:spPr>
          <a:xfrm>
            <a:off x="2788920" y="2130425"/>
            <a:ext cx="5151120" cy="2122805"/>
          </a:xfrm>
          <a:prstGeom prst="rect">
            <a:avLst/>
          </a:prstGeom>
          <a:noFill/>
        </p:spPr>
        <p:txBody>
          <a:bodyPr wrap="square" rtlCol="0">
            <a:spAutoFit/>
          </a:bodyPr>
          <a:lstStyle/>
          <a:p>
            <a:pPr algn="ctr"/>
            <a:r>
              <a:rPr lang="en-US" sz="4400" b="1">
                <a:latin typeface="Cambria" panose="02040503050406030204" pitchFamily="18" charset="0"/>
                <a:cs typeface="Cambria" panose="02040503050406030204" pitchFamily="18" charset="0"/>
              </a:rPr>
              <a:t>HOẠT ĐỘNG 2: </a:t>
            </a:r>
          </a:p>
          <a:p>
            <a:pPr algn="ctr"/>
            <a:r>
              <a:rPr lang="en-US" sz="4400" b="1">
                <a:latin typeface="Cambria" panose="02040503050406030204" pitchFamily="18" charset="0"/>
                <a:cs typeface="Cambria" panose="02040503050406030204" pitchFamily="18" charset="0"/>
              </a:rPr>
              <a:t>HÌNH THÀNH KIẾN THỨC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9" name="组合 10"/>
          <p:cNvGrpSpPr/>
          <p:nvPr/>
        </p:nvGrpSpPr>
        <p:grpSpPr>
          <a:xfrm>
            <a:off x="-131" y="2042160"/>
            <a:ext cx="11409045" cy="1060450"/>
            <a:chOff x="4384818" y="1934865"/>
            <a:chExt cx="11409045" cy="1060450"/>
          </a:xfrm>
        </p:grpSpPr>
        <p:sp>
          <p:nvSpPr>
            <p:cNvPr id="20" name="圆角矩形 25"/>
            <p:cNvSpPr/>
            <p:nvPr/>
          </p:nvSpPr>
          <p:spPr>
            <a:xfrm>
              <a:off x="5575443" y="2116475"/>
              <a:ext cx="10218420" cy="87884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dirty="0">
                  <a:solidFill>
                    <a:schemeClr val="tx1">
                      <a:lumMod val="75000"/>
                      <a:lumOff val="25000"/>
                    </a:schemeClr>
                  </a:solidFill>
                  <a:latin typeface="Microsoft YaHei" panose="020B0503020204020204" charset="-122"/>
                  <a:ea typeface="Microsoft YaHei" panose="020B0503020204020204" charset="-122"/>
                </a:rPr>
                <a:t>        </a:t>
              </a:r>
              <a:r>
                <a:rPr lang="en-US" altLang="zh-CN" sz="2800" dirty="0">
                  <a:solidFill>
                    <a:schemeClr val="tx1">
                      <a:lumMod val="75000"/>
                      <a:lumOff val="25000"/>
                    </a:schemeClr>
                  </a:solidFill>
                  <a:latin typeface="Microsoft YaHei" panose="020B0503020204020204" charset="-122"/>
                  <a:ea typeface="Microsoft YaHei" panose="020B0503020204020204" charset="-122"/>
                </a:rPr>
                <a:t>Nhận biết hóa chất và quy tắc sử dụng hóa chất an toàn trong  phòng thí nghiệm</a:t>
              </a:r>
              <a:endParaRPr lang="zh-CN" altLang="en-US" sz="2800" dirty="0">
                <a:solidFill>
                  <a:schemeClr val="tx1">
                    <a:lumMod val="75000"/>
                    <a:lumOff val="25000"/>
                  </a:schemeClr>
                </a:solidFill>
                <a:latin typeface="Microsoft YaHei" panose="020B0503020204020204" charset="-122"/>
                <a:ea typeface="Microsoft YaHei" panose="020B0503020204020204" charset="-122"/>
              </a:endParaRPr>
            </a:p>
          </p:txBody>
        </p:sp>
        <p:sp>
          <p:nvSpPr>
            <p:cNvPr id="45" name="圆角矩形 44"/>
            <p:cNvSpPr/>
            <p:nvPr/>
          </p:nvSpPr>
          <p:spPr>
            <a:xfrm>
              <a:off x="4384818" y="1934865"/>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a:t>
              </a:r>
            </a:p>
          </p:txBody>
        </p:sp>
      </p:grpSp>
      <p:grpSp>
        <p:nvGrpSpPr>
          <p:cNvPr id="46" name="组合 10"/>
          <p:cNvGrpSpPr/>
          <p:nvPr/>
        </p:nvGrpSpPr>
        <p:grpSpPr>
          <a:xfrm>
            <a:off x="0" y="3169285"/>
            <a:ext cx="12074525" cy="1333501"/>
            <a:chOff x="4696668" y="2038367"/>
            <a:chExt cx="13024652" cy="1333454"/>
          </a:xfrm>
        </p:grpSpPr>
        <p:sp>
          <p:nvSpPr>
            <p:cNvPr id="47" name="圆角矩形 25"/>
            <p:cNvSpPr/>
            <p:nvPr/>
          </p:nvSpPr>
          <p:spPr>
            <a:xfrm>
              <a:off x="5980982" y="2533015"/>
              <a:ext cx="11740338" cy="838806"/>
            </a:xfrm>
            <a:prstGeom prst="roundRect">
              <a:avLst/>
            </a:prstGeom>
            <a:solidFill>
              <a:schemeClr val="bg1"/>
            </a:solidFill>
            <a:ln>
              <a:solidFill>
                <a:srgbClr val="F77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800" dirty="0">
                  <a:solidFill>
                    <a:schemeClr val="tx1">
                      <a:lumMod val="75000"/>
                      <a:lumOff val="25000"/>
                    </a:schemeClr>
                  </a:solidFill>
                  <a:latin typeface="Microsoft YaHei" panose="020B0503020204020204" charset="-122"/>
                  <a:ea typeface="Microsoft YaHei" panose="020B0503020204020204" charset="-122"/>
                </a:rPr>
                <a:t>    Giới thiệu một số dụng cụ thí nghiệm, thiết bị và cách sử dụng  </a:t>
              </a:r>
            </a:p>
          </p:txBody>
        </p:sp>
        <p:sp>
          <p:nvSpPr>
            <p:cNvPr id="48" name="圆角矩形 5"/>
            <p:cNvSpPr/>
            <p:nvPr/>
          </p:nvSpPr>
          <p:spPr>
            <a:xfrm>
              <a:off x="4696668" y="2038367"/>
              <a:ext cx="2760427" cy="484487"/>
            </a:xfrm>
            <a:prstGeom prst="roundRect">
              <a:avLst>
                <a:gd name="adj" fmla="val 9725"/>
              </a:avLst>
            </a:prstGeom>
            <a:solidFill>
              <a:srgbClr val="F77A0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II</a:t>
              </a:r>
            </a:p>
          </p:txBody>
        </p:sp>
      </p:grpSp>
      <p:pic>
        <p:nvPicPr>
          <p:cNvPr id="4"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555" y="-775335"/>
            <a:ext cx="4602480" cy="2954020"/>
          </a:xfrm>
          <a:prstGeom prst="rect">
            <a:avLst/>
          </a:prstGeom>
        </p:spPr>
      </p:pic>
      <p:sp>
        <p:nvSpPr>
          <p:cNvPr id="6" name="Text Box 5"/>
          <p:cNvSpPr txBox="1"/>
          <p:nvPr/>
        </p:nvSpPr>
        <p:spPr>
          <a:xfrm>
            <a:off x="0" y="757555"/>
            <a:ext cx="3324860" cy="768350"/>
          </a:xfrm>
          <a:prstGeom prst="rect">
            <a:avLst/>
          </a:prstGeom>
          <a:noFill/>
        </p:spPr>
        <p:txBody>
          <a:bodyPr wrap="square" rtlCol="0">
            <a:spAutoFit/>
          </a:bodyPr>
          <a:lstStyle/>
          <a:p>
            <a:pPr algn="ctr"/>
            <a:r>
              <a:rPr lang="en-US" sz="4400" b="1">
                <a:latin typeface="Cambria" panose="02040503050406030204" pitchFamily="18" charset="0"/>
                <a:cs typeface="Cambria" panose="02040503050406030204" pitchFamily="18" charset="0"/>
              </a:rPr>
              <a:t> NỘI DUNG</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0-#ppt_w/2"/>
                                          </p:val>
                                        </p:tav>
                                        <p:tav tm="100000">
                                          <p:val>
                                            <p:strVal val="#ppt_x"/>
                                          </p:val>
                                        </p:tav>
                                      </p:tavLst>
                                    </p:anim>
                                    <p:anim calcmode="lin" valueType="num">
                                      <p:cBhvr additive="base">
                                        <p:cTn id="13"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nodeType="clickEffect">
                                  <p:stCondLst>
                                    <p:cond delay="0"/>
                                  </p:stCondLst>
                                  <p:childTnLst>
                                    <p:animRot by="21600000">
                                      <p:cBhvr>
                                        <p:cTn id="17" dur="2000" fill="hold"/>
                                        <p:tgtEl>
                                          <p:spTgt spid="19"/>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nodeType="clickEffect">
                                  <p:stCondLst>
                                    <p:cond delay="0"/>
                                  </p:stCondLst>
                                  <p:childTnLst>
                                    <p:animScale>
                                      <p:cBhvr>
                                        <p:cTn id="21" dur="20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E91B2-A0A3-E72C-B2B6-85FC7B6334C2}"/>
              </a:ext>
            </a:extLst>
          </p:cNvPr>
          <p:cNvSpPr>
            <a:spLocks noGrp="1"/>
          </p:cNvSpPr>
          <p:nvPr>
            <p:ph type="title"/>
          </p:nvPr>
        </p:nvSpPr>
        <p:spPr/>
        <p:txBody>
          <a:bodyPr/>
          <a:lstStyle/>
          <a:p>
            <a:r>
              <a:rPr lang="en-US" dirty="0"/>
              <a:t>1. </a:t>
            </a:r>
            <a:r>
              <a:rPr lang="en-US" dirty="0" err="1"/>
              <a:t>Nhận</a:t>
            </a:r>
            <a:r>
              <a:rPr lang="en-US" dirty="0"/>
              <a:t> </a:t>
            </a:r>
            <a:r>
              <a:rPr lang="en-US" dirty="0" err="1"/>
              <a:t>biết</a:t>
            </a:r>
            <a:r>
              <a:rPr lang="en-US" dirty="0"/>
              <a:t> </a:t>
            </a:r>
            <a:r>
              <a:rPr lang="en-US" dirty="0" err="1"/>
              <a:t>hóa</a:t>
            </a:r>
            <a:r>
              <a:rPr lang="en-US" dirty="0"/>
              <a:t> </a:t>
            </a:r>
            <a:r>
              <a:rPr lang="en-US" dirty="0" err="1"/>
              <a:t>chất</a:t>
            </a:r>
            <a:endParaRPr lang="en-US" dirty="0"/>
          </a:p>
        </p:txBody>
      </p:sp>
      <p:sp>
        <p:nvSpPr>
          <p:cNvPr id="3" name="Content Placeholder 2">
            <a:extLst>
              <a:ext uri="{FF2B5EF4-FFF2-40B4-BE49-F238E27FC236}">
                <a16:creationId xmlns:a16="http://schemas.microsoft.com/office/drawing/2014/main" id="{C2AC2435-FE24-E757-554F-FF0F58688F0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6B9FAEF-743C-F115-39C4-8587392F8253}"/>
              </a:ext>
            </a:extLst>
          </p:cNvPr>
          <p:cNvPicPr>
            <a:picLocks noChangeAspect="1"/>
          </p:cNvPicPr>
          <p:nvPr/>
        </p:nvPicPr>
        <p:blipFill>
          <a:blip r:embed="rId2"/>
          <a:stretch>
            <a:fillRect/>
          </a:stretch>
        </p:blipFill>
        <p:spPr>
          <a:xfrm>
            <a:off x="788465" y="1943784"/>
            <a:ext cx="10370500" cy="4351338"/>
          </a:xfrm>
          <a:prstGeom prst="rect">
            <a:avLst/>
          </a:prstGeom>
        </p:spPr>
      </p:pic>
    </p:spTree>
    <p:extLst>
      <p:ext uri="{BB962C8B-B14F-4D97-AF65-F5344CB8AC3E}">
        <p14:creationId xmlns:p14="http://schemas.microsoft.com/office/powerpoint/2010/main" val="989202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4" name="Text Box 103"/>
          <p:cNvSpPr txBox="1"/>
          <p:nvPr/>
        </p:nvSpPr>
        <p:spPr>
          <a:xfrm>
            <a:off x="789940" y="2654300"/>
            <a:ext cx="3147060" cy="1814830"/>
          </a:xfrm>
          <a:prstGeom prst="rect">
            <a:avLst/>
          </a:prstGeom>
          <a:noFill/>
          <a:ln w="9525">
            <a:noFill/>
          </a:ln>
        </p:spPr>
        <p:txBody>
          <a:bodyPr wrap="square">
            <a:spAutoFit/>
          </a:bodyPr>
          <a:lstStyle/>
          <a:p>
            <a:pPr indent="342265"/>
            <a:r>
              <a:rPr lang="en-US" sz="2800" b="0">
                <a:solidFill>
                  <a:srgbClr val="212529"/>
                </a:solidFill>
                <a:latin typeface="Arial" panose="020B0604020202020204" pitchFamily="34" charset="0"/>
                <a:cs typeface="Arial" panose="020B0604020202020204" pitchFamily="34" charset="0"/>
              </a:rPr>
              <a:t>Quan sát hình sau, đọc thông tin SGK, hoàn thành phiếu học tập 2</a:t>
            </a:r>
          </a:p>
        </p:txBody>
      </p:sp>
      <p:grpSp>
        <p:nvGrpSpPr>
          <p:cNvPr id="1073742938" name="docshapegroup65"/>
          <p:cNvGrpSpPr/>
          <p:nvPr/>
        </p:nvGrpSpPr>
        <p:grpSpPr>
          <a:xfrm>
            <a:off x="4219575" y="1282700"/>
            <a:ext cx="7972425" cy="4038600"/>
            <a:chOff x="1019" y="234"/>
            <a:chExt cx="6501" cy="2481"/>
          </a:xfrm>
        </p:grpSpPr>
        <p:pic>
          <p:nvPicPr>
            <p:cNvPr id="1073742939" name="docshape66"/>
            <p:cNvPicPr>
              <a:picLocks noChangeAspect="1"/>
            </p:cNvPicPr>
            <p:nvPr/>
          </p:nvPicPr>
          <p:blipFill>
            <a:blip r:embed="rId3"/>
            <a:stretch>
              <a:fillRect/>
            </a:stretch>
          </p:blipFill>
          <p:spPr>
            <a:xfrm>
              <a:off x="1307" y="234"/>
              <a:ext cx="6213" cy="2480"/>
            </a:xfrm>
            <a:prstGeom prst="rect">
              <a:avLst/>
            </a:prstGeom>
            <a:noFill/>
            <a:ln w="9525">
              <a:noFill/>
            </a:ln>
          </p:spPr>
        </p:pic>
        <p:sp>
          <p:nvSpPr>
            <p:cNvPr id="1073742940" name="Straight Connector 1073742939"/>
            <p:cNvSpPr/>
            <p:nvPr/>
          </p:nvSpPr>
          <p:spPr>
            <a:xfrm flipV="1">
              <a:off x="1039" y="254"/>
              <a:ext cx="0" cy="2461"/>
            </a:xfrm>
            <a:prstGeom prst="line">
              <a:avLst/>
            </a:prstGeom>
            <a:ln w="18320" cap="flat" cmpd="sng">
              <a:solidFill>
                <a:srgbClr val="000000"/>
              </a:solidFill>
              <a:prstDash val="solid"/>
              <a:headEnd type="none" w="med" len="med"/>
              <a:tailEnd type="none" w="med" len="med"/>
            </a:ln>
          </p:spPr>
          <p:txBody>
            <a:bodyPr/>
            <a:lstStyle/>
            <a:p>
              <a:endParaRPr lang="en-US"/>
            </a:p>
          </p:txBody>
        </p:sp>
        <p:sp>
          <p:nvSpPr>
            <p:cNvPr id="1073742941" name="Straight Connector 1073742940"/>
            <p:cNvSpPr/>
            <p:nvPr/>
          </p:nvSpPr>
          <p:spPr>
            <a:xfrm>
              <a:off x="1019" y="259"/>
              <a:ext cx="654" cy="0"/>
            </a:xfrm>
            <a:prstGeom prst="line">
              <a:avLst/>
            </a:prstGeom>
            <a:ln w="12207" cap="flat" cmpd="sng">
              <a:solidFill>
                <a:srgbClr val="000000"/>
              </a:solidFill>
              <a:prstDash val="solid"/>
              <a:headEnd type="none" w="med" len="med"/>
              <a:tailEnd type="none" w="med" len="med"/>
            </a:ln>
          </p:spPr>
          <p:txBody>
            <a:bodyPr/>
            <a:lstStyle/>
            <a:p>
              <a:endParaRPr lang="en-US"/>
            </a:p>
          </p:txBody>
        </p:sp>
        <p:sp>
          <p:nvSpPr>
            <p:cNvPr id="1073742942" name="Straight Connector 1073742941"/>
            <p:cNvSpPr/>
            <p:nvPr/>
          </p:nvSpPr>
          <p:spPr>
            <a:xfrm>
              <a:off x="1019" y="2686"/>
              <a:ext cx="2770" cy="0"/>
            </a:xfrm>
            <a:prstGeom prst="line">
              <a:avLst/>
            </a:prstGeom>
            <a:ln w="21363" cap="flat" cmpd="sng">
              <a:solidFill>
                <a:srgbClr val="000000"/>
              </a:solidFill>
              <a:prstDash val="solid"/>
              <a:headEnd type="none" w="med" len="med"/>
              <a:tailEnd type="none" w="med" len="med"/>
            </a:ln>
          </p:spPr>
          <p:txBody>
            <a:bodyPr/>
            <a:lstStyle/>
            <a:p>
              <a:endParaRPr lang="en-US"/>
            </a:p>
          </p:txBody>
        </p:sp>
        <p:sp>
          <p:nvSpPr>
            <p:cNvPr id="1073742943" name="docshape67"/>
            <p:cNvSpPr txBox="1"/>
            <p:nvPr/>
          </p:nvSpPr>
          <p:spPr>
            <a:xfrm>
              <a:off x="1290" y="481"/>
              <a:ext cx="2285" cy="524"/>
            </a:xfrm>
            <a:prstGeom prst="rect">
              <a:avLst/>
            </a:prstGeom>
            <a:noFill/>
            <a:ln w="9525">
              <a:noFill/>
            </a:ln>
          </p:spPr>
          <p:txBody>
            <a:bodyPr lIns="0" tIns="0" rIns="0" bIns="0"/>
            <a:lstStyle/>
            <a:p>
              <a:pPr indent="0" algn="ctr">
                <a:lnSpc>
                  <a:spcPts val="1175"/>
                </a:lnSpc>
                <a:spcBef>
                  <a:spcPts val="0"/>
                </a:spcBef>
              </a:pPr>
              <a:r>
                <a:rPr lang="en-US" sz="2400" b="1"/>
                <a:t>SODIUM HYDROXIDE</a:t>
              </a:r>
            </a:p>
            <a:p>
              <a:pPr indent="0" algn="ctr">
                <a:spcBef>
                  <a:spcPts val="235"/>
                </a:spcBef>
              </a:pPr>
              <a:r>
                <a:rPr lang="en-US" sz="2400" b="1"/>
                <a:t>NaOH</a:t>
              </a:r>
            </a:p>
            <a:p>
              <a:endParaRPr lang="en-US" sz="2400" b="1"/>
            </a:p>
          </p:txBody>
        </p:sp>
        <p:sp>
          <p:nvSpPr>
            <p:cNvPr id="1073742944" name="docshape68"/>
            <p:cNvSpPr txBox="1"/>
            <p:nvPr/>
          </p:nvSpPr>
          <p:spPr>
            <a:xfrm>
              <a:off x="1490" y="1687"/>
              <a:ext cx="2267" cy="191"/>
            </a:xfrm>
            <a:prstGeom prst="rect">
              <a:avLst/>
            </a:prstGeom>
            <a:noFill/>
            <a:ln w="9525">
              <a:noFill/>
            </a:ln>
          </p:spPr>
          <p:txBody>
            <a:bodyPr lIns="0" tIns="0" rIns="0" bIns="0"/>
            <a:lstStyle/>
            <a:p>
              <a:pPr indent="0">
                <a:lnSpc>
                  <a:spcPts val="950"/>
                </a:lnSpc>
                <a:spcBef>
                  <a:spcPts val="0"/>
                </a:spcBef>
              </a:pPr>
              <a:r>
                <a:rPr lang="en-US">
                  <a:latin typeface="Times New Roman" panose="02020603050405020304" pitchFamily="18" charset="0"/>
                  <a:cs typeface="Times New Roman" panose="02020603050405020304" pitchFamily="18" charset="0"/>
                </a:rPr>
                <a:t>Khối lượ</a:t>
              </a:r>
              <a:r>
                <a:rPr lang="en-US">
                  <a:latin typeface="VNI-Times" charset="0"/>
                  <a:cs typeface="VNI-Times" charset="0"/>
                </a:rPr>
                <a:t>ng/Quantity: 500 g</a:t>
              </a:r>
            </a:p>
            <a:p>
              <a:endParaRPr lang="en-US">
                <a:latin typeface="VNI-Times" charset="0"/>
                <a:cs typeface="VNI-Times" charset="0"/>
              </a:endParaRPr>
            </a:p>
          </p:txBody>
        </p:sp>
        <p:sp>
          <p:nvSpPr>
            <p:cNvPr id="1073742945" name="docshape69"/>
            <p:cNvSpPr txBox="1"/>
            <p:nvPr/>
          </p:nvSpPr>
          <p:spPr>
            <a:xfrm>
              <a:off x="1490" y="1955"/>
              <a:ext cx="2220" cy="191"/>
            </a:xfrm>
            <a:prstGeom prst="rect">
              <a:avLst/>
            </a:prstGeom>
            <a:noFill/>
            <a:ln w="9525">
              <a:noFill/>
            </a:ln>
          </p:spPr>
          <p:txBody>
            <a:bodyPr lIns="0" tIns="0" rIns="0" bIns="0"/>
            <a:lstStyle/>
            <a:p>
              <a:pPr indent="0">
                <a:lnSpc>
                  <a:spcPts val="950"/>
                </a:lnSpc>
                <a:spcBef>
                  <a:spcPts val="0"/>
                </a:spcBef>
              </a:pPr>
              <a:r>
                <a:rPr lang="en-US"/>
                <a:t>TCCL: TCCS 51/2008/HCOG</a:t>
              </a:r>
            </a:p>
            <a:p>
              <a:endParaRPr lang="en-US"/>
            </a:p>
          </p:txBody>
        </p:sp>
        <p:sp>
          <p:nvSpPr>
            <p:cNvPr id="1073742946" name="docshape70"/>
            <p:cNvSpPr txBox="1"/>
            <p:nvPr/>
          </p:nvSpPr>
          <p:spPr>
            <a:xfrm>
              <a:off x="1410" y="2086"/>
              <a:ext cx="2012" cy="546"/>
            </a:xfrm>
            <a:prstGeom prst="rect">
              <a:avLst/>
            </a:prstGeom>
            <a:noFill/>
            <a:ln w="9525">
              <a:noFill/>
            </a:ln>
          </p:spPr>
          <p:txBody>
            <a:bodyPr lIns="0" tIns="0" rIns="0" bIns="0"/>
            <a:lstStyle/>
            <a:p>
              <a:pPr algn="ctr"/>
              <a:r>
                <a:rPr lang="en-US" i="1"/>
                <a:t>Hạn sử dụng 3 năm kể từ ngày sản xuất</a:t>
              </a:r>
            </a:p>
          </p:txBody>
        </p:sp>
      </p:grpSp>
      <p:sp>
        <p:nvSpPr>
          <p:cNvPr id="4" name="Text Box 3"/>
          <p:cNvSpPr txBox="1"/>
          <p:nvPr/>
        </p:nvSpPr>
        <p:spPr>
          <a:xfrm>
            <a:off x="5861050" y="5937885"/>
            <a:ext cx="4533900" cy="39878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a:highlight>
                  <a:srgbClr val="C0C0C0"/>
                </a:highlight>
              </a:rPr>
              <a:t>Hình 1.1</a:t>
            </a:r>
            <a:r>
              <a:rPr lang="en-US" sz="2000"/>
              <a:t>    Một số nhãn hóa chất</a:t>
            </a:r>
          </a:p>
        </p:txBody>
      </p:sp>
      <p:pic>
        <p:nvPicPr>
          <p:cNvPr id="22530" name="Picture 2" descr="F:\1-原创素材\1_mm1102\PPT\PPT_014\materaials\pageimg_g1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 y="0"/>
            <a:ext cx="3977005" cy="531939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5126355" y="5362575"/>
            <a:ext cx="6916420" cy="39878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a:ln>
                  <a:noFill/>
                </a:ln>
              </a:rPr>
              <a:t>a) Chất rắn                                     b) Chất lỏng                c) Chất khí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additive="base">
                                        <p:cTn id="7" dur="500" fill="hold"/>
                                        <p:tgtEl>
                                          <p:spTgt spid="104"/>
                                        </p:tgtEl>
                                        <p:attrNameLst>
                                          <p:attrName>ppt_x</p:attrName>
                                        </p:attrNameLst>
                                      </p:cBhvr>
                                      <p:tavLst>
                                        <p:tav tm="0">
                                          <p:val>
                                            <p:strVal val="#ppt_x"/>
                                          </p:val>
                                        </p:tav>
                                        <p:tav tm="100000">
                                          <p:val>
                                            <p:strVal val="#ppt_x"/>
                                          </p:val>
                                        </p:tav>
                                      </p:tavLst>
                                    </p:anim>
                                    <p:anim calcmode="lin" valueType="num">
                                      <p:cBhvr additive="base">
                                        <p:cTn id="8"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3393440" y="267970"/>
            <a:ext cx="5800090" cy="645160"/>
          </a:xfrm>
          <a:prstGeom prst="rect">
            <a:avLst/>
          </a:prstGeom>
          <a:noFill/>
          <a:ln w="9525">
            <a:noFill/>
          </a:ln>
        </p:spPr>
        <p:txBody>
          <a:bodyPr wrap="square">
            <a:spAutoFit/>
          </a:bodyPr>
          <a:lstStyle/>
          <a:p>
            <a:pPr indent="0"/>
            <a:r>
              <a:rPr lang="en-US" sz="1400" b="0">
                <a:latin typeface="Times New Roman" panose="02020603050405020304" pitchFamily="18" charset="0"/>
                <a:cs typeface="Calibri" panose="020F0502020204030204" charset="0"/>
              </a:rPr>
              <a:t> </a:t>
            </a:r>
            <a:r>
              <a:rPr lang="en-US" sz="3600" b="1">
                <a:latin typeface="Arial" panose="020B0604020202020204" pitchFamily="34" charset="0"/>
                <a:cs typeface="Arial" panose="020B0604020202020204" pitchFamily="34" charset="0"/>
              </a:rPr>
              <a:t>Phiếu học tập số 2:</a:t>
            </a:r>
            <a:endParaRPr lang="en-US" sz="3600">
              <a:latin typeface="Arial" panose="020B0604020202020204" pitchFamily="34" charset="0"/>
              <a:cs typeface="Arial" panose="020B0604020202020204" pitchFamily="34" charset="0"/>
            </a:endParaRPr>
          </a:p>
        </p:txBody>
      </p:sp>
      <p:graphicFrame>
        <p:nvGraphicFramePr>
          <p:cNvPr id="3" name="Table 2"/>
          <p:cNvGraphicFramePr/>
          <p:nvPr/>
        </p:nvGraphicFramePr>
        <p:xfrm>
          <a:off x="635" y="913130"/>
          <a:ext cx="12117705" cy="5945505"/>
        </p:xfrm>
        <a:graphic>
          <a:graphicData uri="http://schemas.openxmlformats.org/drawingml/2006/table">
            <a:tbl>
              <a:tblPr firstRow="1" bandRow="1">
                <a:tableStyleId>{5C22544A-7EE6-4342-B048-85BDC9FD1C3A}</a:tableStyleId>
              </a:tblPr>
              <a:tblGrid>
                <a:gridCol w="3039745">
                  <a:extLst>
                    <a:ext uri="{9D8B030D-6E8A-4147-A177-3AD203B41FA5}">
                      <a16:colId xmlns:a16="http://schemas.microsoft.com/office/drawing/2014/main" val="20000"/>
                    </a:ext>
                  </a:extLst>
                </a:gridCol>
                <a:gridCol w="3019425">
                  <a:extLst>
                    <a:ext uri="{9D8B030D-6E8A-4147-A177-3AD203B41FA5}">
                      <a16:colId xmlns:a16="http://schemas.microsoft.com/office/drawing/2014/main" val="20001"/>
                    </a:ext>
                  </a:extLst>
                </a:gridCol>
                <a:gridCol w="3029585">
                  <a:extLst>
                    <a:ext uri="{9D8B030D-6E8A-4147-A177-3AD203B41FA5}">
                      <a16:colId xmlns:a16="http://schemas.microsoft.com/office/drawing/2014/main" val="20002"/>
                    </a:ext>
                  </a:extLst>
                </a:gridCol>
                <a:gridCol w="3028950">
                  <a:extLst>
                    <a:ext uri="{9D8B030D-6E8A-4147-A177-3AD203B41FA5}">
                      <a16:colId xmlns:a16="http://schemas.microsoft.com/office/drawing/2014/main" val="20003"/>
                    </a:ext>
                  </a:extLst>
                </a:gridCol>
              </a:tblGrid>
              <a:tr h="1294765">
                <a:tc>
                  <a:txBody>
                    <a:bodyPr/>
                    <a:lstStyle/>
                    <a:p>
                      <a:pPr indent="0">
                        <a:buNone/>
                      </a:pPr>
                      <a:r>
                        <a:rPr lang="en-US" sz="2800" b="0">
                          <a:solidFill>
                            <a:srgbClr val="000000"/>
                          </a:solidFill>
                          <a:latin typeface="Arial" panose="020B0604020202020204" pitchFamily="34" charset="0"/>
                          <a:cs typeface="Arial" panose="020B0604020202020204" pitchFamily="34" charset="0"/>
                        </a:rPr>
                        <a:t>Một số nhãn hóa chất</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Hình 1.1.a</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Hình 1.1.b</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Hình 1.1.c</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1552575">
                <a:tc>
                  <a:txBody>
                    <a:bodyPr/>
                    <a:lstStyle/>
                    <a:p>
                      <a:pPr indent="0">
                        <a:buNone/>
                      </a:pPr>
                      <a:r>
                        <a:rPr lang="en-US" sz="2800" b="0">
                          <a:solidFill>
                            <a:srgbClr val="000000"/>
                          </a:solidFill>
                          <a:latin typeface="Arial" panose="020B0604020202020204" pitchFamily="34" charset="0"/>
                          <a:cs typeface="Arial" panose="020B0604020202020204" pitchFamily="34" charset="0"/>
                        </a:rPr>
                        <a:t>Thông tin trên nhãn</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3098165">
                <a:tc>
                  <a:txBody>
                    <a:bodyPr/>
                    <a:lstStyle/>
                    <a:p>
                      <a:pPr indent="0">
                        <a:buNone/>
                      </a:pPr>
                      <a:r>
                        <a:rPr lang="en-US" sz="2800" b="0">
                          <a:solidFill>
                            <a:srgbClr val="000000"/>
                          </a:solidFill>
                          <a:latin typeface="Arial" panose="020B0604020202020204" pitchFamily="34" charset="0"/>
                          <a:cs typeface="Arial" panose="020B0604020202020204" pitchFamily="34" charset="0"/>
                        </a:rPr>
                        <a:t>Cách lấy hóa chất an toàn</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000" b="0" i="1">
                          <a:solidFill>
                            <a:srgbClr val="000000"/>
                          </a:solidFill>
                          <a:latin typeface="Arial" panose="020B0604020202020204" pitchFamily="34" charset="0"/>
                          <a:ea typeface="Times New Roman" panose="02020603050405020304" pitchFamily="18" charset="0"/>
                          <a:cs typeface="Arial" panose="020B0604020202020204" pitchFamily="34" charset="0"/>
                        </a:rPr>
                        <a:t>Không thực hiện ô này</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Office 主题">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4342</Words>
  <Application>Microsoft Office PowerPoint</Application>
  <PresentationFormat>Widescreen</PresentationFormat>
  <Paragraphs>434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Microsoft YaHei</vt:lpstr>
      <vt:lpstr>Aharoni</vt:lpstr>
      <vt:lpstr>Arial</vt:lpstr>
      <vt:lpstr>Calibri</vt:lpstr>
      <vt:lpstr>Calibri Light</vt:lpstr>
      <vt:lpstr>Cambria</vt:lpstr>
      <vt:lpstr>Impact</vt:lpstr>
      <vt:lpstr>Impact MT Std</vt:lpstr>
      <vt:lpstr>Times New Roman</vt:lpstr>
      <vt:lpstr>VNI-Times</vt:lpstr>
      <vt:lpstr>Office 主题</vt:lpstr>
      <vt:lpstr>PowerPoint Presentation</vt:lpstr>
      <vt:lpstr>PowerPoint Presentation</vt:lpstr>
      <vt:lpstr>PowerPoint Presentation</vt:lpstr>
      <vt:lpstr>PowerPoint Presentation</vt:lpstr>
      <vt:lpstr>PowerPoint Presentation</vt:lpstr>
      <vt:lpstr>PowerPoint Presentation</vt:lpstr>
      <vt:lpstr>1. Nhận biết hóa chất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sfsf</cp:lastModifiedBy>
  <cp:revision>29</cp:revision>
  <dcterms:created xsi:type="dcterms:W3CDTF">2017-05-28T12:28:00Z</dcterms:created>
  <dcterms:modified xsi:type="dcterms:W3CDTF">2023-08-11T13:57:59Z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1033-11.2.0.11537</vt:lpwstr>
  </property>
  <property fmtid="{D5CDD505-2E9C-101B-9397-08002B2CF9AE}" pid="3" name="ICV">
    <vt:lpwstr>E72FB7A83CC749CA867AA306F0596FA8</vt:lpwstr>
  </property>
</Properties>
</file>