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19" r:id="rId2"/>
    <p:sldMasterId id="2147483932" r:id="rId3"/>
    <p:sldMasterId id="2147483946" r:id="rId4"/>
    <p:sldMasterId id="2147483958" r:id="rId5"/>
    <p:sldMasterId id="2147483970" r:id="rId6"/>
  </p:sldMasterIdLst>
  <p:notesMasterIdLst>
    <p:notesMasterId r:id="rId22"/>
  </p:notesMasterIdLst>
  <p:sldIdLst>
    <p:sldId id="321" r:id="rId7"/>
    <p:sldId id="259" r:id="rId8"/>
    <p:sldId id="305" r:id="rId9"/>
    <p:sldId id="306" r:id="rId10"/>
    <p:sldId id="307" r:id="rId11"/>
    <p:sldId id="308" r:id="rId12"/>
    <p:sldId id="310" r:id="rId13"/>
    <p:sldId id="312" r:id="rId14"/>
    <p:sldId id="265" r:id="rId15"/>
    <p:sldId id="314" r:id="rId16"/>
    <p:sldId id="316" r:id="rId17"/>
    <p:sldId id="318" r:id="rId18"/>
    <p:sldId id="322" r:id="rId19"/>
    <p:sldId id="319" r:id="rId20"/>
    <p:sldId id="320" r:id="rId21"/>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6" d="100"/>
          <a:sy n="56" d="100"/>
        </p:scale>
        <p:origin x="34"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EE6BC-B1F7-43C6-8063-D0DE3BBE5614}" type="datetimeFigureOut">
              <a:rPr lang="en-US" smtClean="0"/>
              <a:pPr/>
              <a:t>5/31/2023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E4E1-E2F0-42C9-9859-BA6AF3FF0280}" type="slidenum">
              <a:rPr lang="en-US" smtClean="0"/>
              <a:pPr/>
              <a:t>‹#›</a:t>
            </a:fld>
            <a:endParaRPr lang="en-US" dirty="0"/>
          </a:p>
        </p:txBody>
      </p:sp>
    </p:spTree>
    <p:extLst>
      <p:ext uri="{BB962C8B-B14F-4D97-AF65-F5344CB8AC3E}">
        <p14:creationId xmlns:p14="http://schemas.microsoft.com/office/powerpoint/2010/main" val="24898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5603" name="Notes Placeholder 2"/>
          <p:cNvSpPr>
            <a:spLocks noGrp="1"/>
          </p:cNvSpPr>
          <p:nvPr>
            <p:ph type="body" idx="1"/>
          </p:nvPr>
        </p:nvSpPr>
        <p:spPr>
          <a:noFill/>
        </p:spPr>
        <p:txBody>
          <a:bodyPr/>
          <a:lstStyle/>
          <a:p>
            <a:endParaRPr lang="en-US"/>
          </a:p>
        </p:txBody>
      </p:sp>
      <p:sp>
        <p:nvSpPr>
          <p:cNvPr id="25604" name="Slide Number Placeholder 3"/>
          <p:cNvSpPr>
            <a:spLocks noGrp="1"/>
          </p:cNvSpPr>
          <p:nvPr>
            <p:ph type="sldNum" sz="quarter" idx="5"/>
          </p:nvPr>
        </p:nvSpPr>
        <p:spPr>
          <a:noFill/>
          <a:ln>
            <a:miter lim="800000"/>
            <a:headEnd/>
            <a:tailEnd/>
          </a:ln>
        </p:spPr>
        <p:txBody>
          <a:bodyPr/>
          <a:lstStyle/>
          <a:p>
            <a:fld id="{B8120FA7-12CF-493A-80D5-4F60D2961B5D}"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5997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48322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11541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96570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83587-7ADF-465F-9047-942B4A425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4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CB6A6-F459-4892-A082-B8D0EFDD37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40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C2D01-8CBD-4B2F-8D11-E747391440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8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6ADFAD-A933-4AA8-AB35-D1CBB8B4B3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90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F8577-F2C9-4B94-AD9A-C0448A3B9F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46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172D16-0E68-4E86-89AD-8AFCB5AC1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6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58A4BC-319C-4EE6-A6CA-3DC1530FD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14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B4F86B-4059-49E3-B7DD-240FC0DFF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037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0322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611582-EACF-4C8B-A0A8-5E00B277B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60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BAEF9F-F9B3-413E-B7F2-378E85BE4F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866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E37E1-537F-4119-868C-C06D2B3CE3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84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46EE6C-9654-4CE7-9B35-8EE7E95A3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013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3F96681-9D36-485A-859A-0E00BB56B228}" type="datetimeFigureOut">
              <a:rPr lang="en-US">
                <a:solidFill>
                  <a:srgbClr val="000000"/>
                </a:solidFill>
              </a:rPr>
              <a:pPr>
                <a:defRPr/>
              </a:pPr>
              <a:t>5/31/2023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724DD-FE89-4851-81B1-80FB41B22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9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5ACF356-69E5-454A-98DB-C5C3CA11D87D}" type="datetimeFigureOut">
              <a:rPr lang="en-US">
                <a:solidFill>
                  <a:srgbClr val="000000"/>
                </a:solidFill>
              </a:rPr>
              <a:pPr>
                <a:defRPr/>
              </a:pPr>
              <a:t>5/31/2023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ECD1AB-D950-401C-98E9-59DE009AD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67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ADF464-F79A-414F-8570-D4C67058FA15}" type="datetimeFigureOut">
              <a:rPr lang="en-US">
                <a:solidFill>
                  <a:srgbClr val="000000"/>
                </a:solidFill>
              </a:rPr>
              <a:pPr>
                <a:defRPr/>
              </a:pPr>
              <a:t>5/31/2023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AE0DE5-A50F-4BE3-8120-148D37B2E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43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DCD0743-E556-4CD8-90EA-36FADE5296C9}" type="datetimeFigureOut">
              <a:rPr lang="en-US">
                <a:solidFill>
                  <a:srgbClr val="000000"/>
                </a:solidFill>
              </a:rPr>
              <a:pPr>
                <a:defRPr/>
              </a:pPr>
              <a:t>5/31/2023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1554B-491F-460A-B302-72600FBB54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97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4BC4EF9-D016-4E7E-914A-CB41CBF1F48E}" type="datetimeFigureOut">
              <a:rPr lang="en-US">
                <a:solidFill>
                  <a:srgbClr val="000000"/>
                </a:solidFill>
              </a:rPr>
              <a:pPr>
                <a:defRPr/>
              </a:pPr>
              <a:t>5/31/2023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41A318-E9E2-4578-9756-6F0B08EAF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71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D57D124-A52E-4DF3-8113-B911047144A3}" type="datetimeFigureOut">
              <a:rPr lang="en-US">
                <a:solidFill>
                  <a:srgbClr val="000000"/>
                </a:solidFill>
              </a:rPr>
              <a:pPr>
                <a:defRPr/>
              </a:pPr>
              <a:t>5/31/2023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1CD6FD-E48F-490A-AB6A-A0F7A29222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2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905138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A63D2C-5B5E-4D3B-B150-0383DCDED467}" type="datetimeFigureOut">
              <a:rPr lang="en-US">
                <a:solidFill>
                  <a:srgbClr val="000000"/>
                </a:solidFill>
              </a:rPr>
              <a:pPr>
                <a:defRPr/>
              </a:pPr>
              <a:t>5/31/2023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016F53-7774-41A2-93D0-F92D1931E3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749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6C3F2A-001D-47A4-803D-A44C12FB858A}" type="datetimeFigureOut">
              <a:rPr lang="en-US">
                <a:solidFill>
                  <a:srgbClr val="000000"/>
                </a:solidFill>
              </a:rPr>
              <a:pPr>
                <a:defRPr/>
              </a:pPr>
              <a:t>5/31/2023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00318-10AB-4C99-97EE-75B5CEADD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76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9EB6BD-B0F5-4BE3-9383-1423B2A683E6}" type="datetimeFigureOut">
              <a:rPr lang="en-US">
                <a:solidFill>
                  <a:srgbClr val="000000"/>
                </a:solidFill>
              </a:rPr>
              <a:pPr>
                <a:defRPr/>
              </a:pPr>
              <a:t>5/31/2023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980F4-3602-418B-BD4A-D4B68F1403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674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4F8F45F-874C-4212-B9CB-DF6C28A516B9}" type="datetimeFigureOut">
              <a:rPr lang="en-US">
                <a:solidFill>
                  <a:srgbClr val="000000"/>
                </a:solidFill>
              </a:rPr>
              <a:pPr>
                <a:defRPr/>
              </a:pPr>
              <a:t>5/31/2023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52729-9BB2-49E9-81A6-909855AE1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96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23CC30E-9426-4179-9EC2-069D3BEA0F98}" type="datetimeFigureOut">
              <a:rPr lang="en-US">
                <a:solidFill>
                  <a:srgbClr val="000000"/>
                </a:solidFill>
              </a:rPr>
              <a:pPr>
                <a:defRPr/>
              </a:pPr>
              <a:t>5/31/2023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6AA7B-C954-429D-BF1B-B34FC2D70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11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E5162CE-A6A7-4689-B1E6-995E6F03C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90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0B51FC15-9827-4F0D-A099-F12F9F95AEC8}" type="datetimeFigureOut">
              <a:rPr lang="en-US">
                <a:solidFill>
                  <a:srgbClr val="000000"/>
                </a:solidFill>
              </a:rPr>
              <a:pPr>
                <a:defRPr/>
              </a:pPr>
              <a:t>5/31/2023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3AE4A4-FE24-4A56-B8E8-D826221DA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045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65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605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73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319610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731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415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092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255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528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435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09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834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647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06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039097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01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07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303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5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39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30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66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31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80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25885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03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699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52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67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179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693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615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60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120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11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331719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smtClean="0"/>
            </a:lvl1pPr>
          </a:lstStyle>
          <a:p>
            <a:pPr>
              <a:defRPr/>
            </a:pPr>
            <a:fld id="{50AEA40C-3DD3-49D1-8977-39BD57487C3A}" type="datetime10">
              <a:rPr lang="en-US">
                <a:solidFill>
                  <a:prstClr val="black">
                    <a:tint val="75000"/>
                  </a:prstClr>
                </a:solidFill>
              </a:rPr>
              <a:pPr>
                <a:defRPr/>
              </a:pPr>
              <a:t>14:53</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5F11E48-7B4F-4D5E-B072-C0A64AFBD4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931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0059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5145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pPr/>
              <a:t>5/31/2023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39438074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CA4688-3EF6-4C63-B197-3D2A3E9C788F}"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1714599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fld id="{35F420AE-FB55-4DBA-A788-88AB0FB9ABF6}" type="datetimeFigureOut">
              <a:rPr lang="en-US">
                <a:solidFill>
                  <a:srgbClr val="000000"/>
                </a:solidFill>
              </a:rPr>
              <a:pPr defTabSz="914400" fontAlgn="base">
                <a:spcBef>
                  <a:spcPct val="0"/>
                </a:spcBef>
                <a:spcAft>
                  <a:spcPct val="0"/>
                </a:spcAft>
                <a:defRPr/>
              </a:pPr>
              <a:t>5/31/2023</a:t>
            </a:fld>
            <a:endParaRPr lang="en-US">
              <a:solidFill>
                <a:srgbClr val="000000"/>
              </a:solidFill>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A52D73A3-0ED5-4D77-808F-1ADF2B43ED65}"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648558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solidFill>
                  <a:prstClr val="black">
                    <a:tint val="75000"/>
                  </a:prstClr>
                </a:solidFill>
              </a:rPr>
              <a:pPr/>
              <a:t>5/31/2023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44621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CB4C61-9C34-4873-82C7-7069B205C6CD}" type="datetimeFigureOut">
              <a:rPr lang="en-US" smtClean="0">
                <a:solidFill>
                  <a:prstClr val="black">
                    <a:tint val="75000"/>
                  </a:prstClr>
                </a:solidFill>
              </a:rPr>
              <a:pPr defTabSz="914400"/>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F44B8E-20C8-45C5-8995-50162446ABB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891144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1743780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0.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71600" y="1143000"/>
            <a:ext cx="7696201" cy="2514600"/>
          </a:xfrm>
        </p:spPr>
        <p:txBody>
          <a:bodyPr>
            <a:normAutofit/>
          </a:bodyPr>
          <a:lstStyle/>
          <a:p>
            <a:pPr eaLnBrk="1" hangingPunct="1">
              <a:defRPr/>
            </a:pPr>
            <a:r>
              <a:rPr lang="en-US" sz="4600" b="1" dirty="0">
                <a:latin typeface="Times New Roman" pitchFamily="18" charset="0"/>
                <a:cs typeface="Times New Roman" pitchFamily="18" charset="0"/>
              </a:rPr>
              <a:t> NHIỆT LIỆT CHÀO MỪNG CÁC THẦY CÔ TỚI DỰ GIỜ LỚP 6</a:t>
            </a:r>
          </a:p>
        </p:txBody>
      </p:sp>
      <p:graphicFrame>
        <p:nvGraphicFramePr>
          <p:cNvPr id="1026" name="Object 2"/>
          <p:cNvGraphicFramePr>
            <a:graphicFrameLocks noGrp="1" noChangeAspect="1"/>
          </p:cNvGraphicFramePr>
          <p:nvPr>
            <p:ph sz="half" idx="2"/>
          </p:nvPr>
        </p:nvGraphicFramePr>
        <p:xfrm>
          <a:off x="152400" y="76200"/>
          <a:ext cx="2362200" cy="6400800"/>
        </p:xfrm>
        <a:graphic>
          <a:graphicData uri="http://schemas.openxmlformats.org/presentationml/2006/ole">
            <mc:AlternateContent xmlns:mc="http://schemas.openxmlformats.org/markup-compatibility/2006">
              <mc:Choice xmlns:v="urn:schemas-microsoft-com:vml" Requires="v">
                <p:oleObj name="Clip" r:id="rId3" imgW="3535680" imgH="4450080" progId="">
                  <p:embed/>
                </p:oleObj>
              </mc:Choice>
              <mc:Fallback>
                <p:oleObj name="Clip" r:id="rId3" imgW="3535680" imgH="445008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2362200"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3938776" y="4038600"/>
            <a:ext cx="4694427" cy="646331"/>
          </a:xfrm>
          <a:prstGeom prst="rect">
            <a:avLst/>
          </a:prstGeom>
          <a:noFill/>
          <a:ln w="9525">
            <a:noFill/>
            <a:miter lim="800000"/>
            <a:headEnd/>
            <a:tailEnd/>
          </a:ln>
        </p:spPr>
        <p:txBody>
          <a:bodyPr wrap="none">
            <a:spAutoFit/>
          </a:bodyPr>
          <a:lstStyle/>
          <a:p>
            <a:pPr algn="r" defTabSz="914400"/>
            <a:r>
              <a:rPr lang="en-US" sz="3600" b="1" i="1" dirty="0" err="1">
                <a:solidFill>
                  <a:srgbClr val="FF0000"/>
                </a:solidFill>
                <a:latin typeface="Times New Roman" pitchFamily="18" charset="0"/>
                <a:cs typeface="Times New Roman" pitchFamily="18" charset="0"/>
              </a:rPr>
              <a:t>Giáo</a:t>
            </a:r>
            <a:r>
              <a:rPr lang="en-US" sz="3600" b="1" i="1" dirty="0">
                <a:solidFill>
                  <a:srgbClr val="FF0000"/>
                </a:solidFill>
                <a:latin typeface="Times New Roman" pitchFamily="18" charset="0"/>
                <a:cs typeface="Times New Roman" pitchFamily="18" charset="0"/>
              </a:rPr>
              <a:t> </a:t>
            </a:r>
            <a:r>
              <a:rPr lang="en-US" sz="3600" b="1" i="1" err="1">
                <a:solidFill>
                  <a:srgbClr val="FF0000"/>
                </a:solidFill>
                <a:latin typeface="Times New Roman" pitchFamily="18" charset="0"/>
                <a:cs typeface="Times New Roman" pitchFamily="18" charset="0"/>
              </a:rPr>
              <a:t>viên</a:t>
            </a:r>
            <a:r>
              <a:rPr lang="en-US" sz="3600" b="1" i="1">
                <a:solidFill>
                  <a:srgbClr val="FF0000"/>
                </a:solidFill>
                <a:latin typeface="Times New Roman" pitchFamily="18" charset="0"/>
                <a:cs typeface="Times New Roman" pitchFamily="18" charset="0"/>
              </a:rPr>
              <a:t>:Trần Văn Đô</a:t>
            </a:r>
            <a:endParaRPr lang="en-US" sz="3600" b="1" i="1" dirty="0">
              <a:solidFill>
                <a:srgbClr val="FF0000"/>
              </a:solidFill>
              <a:latin typeface="Times New Roman" pitchFamily="18" charset="0"/>
              <a:cs typeface="Times New Roman" pitchFamily="18" charset="0"/>
            </a:endParaRPr>
          </a:p>
        </p:txBody>
      </p:sp>
      <p:sp>
        <p:nvSpPr>
          <p:cNvPr id="3" name="Date Placeholder 2"/>
          <p:cNvSpPr>
            <a:spLocks noGrp="1"/>
          </p:cNvSpPr>
          <p:nvPr>
            <p:ph type="dt" sz="quarter" idx="10"/>
          </p:nvPr>
        </p:nvSpPr>
        <p:spPr>
          <a:xfrm>
            <a:off x="0" y="6569076"/>
            <a:ext cx="685800" cy="365125"/>
          </a:xfrm>
        </p:spPr>
        <p:txBody>
          <a:bodyPr/>
          <a:lstStyle/>
          <a:p>
            <a:pPr>
              <a:defRPr/>
            </a:pPr>
            <a:fld id="{2844FD17-6264-4BE0-BFDF-BB07CF6BCDE0}" type="datetime10">
              <a:rPr lang="en-US">
                <a:solidFill>
                  <a:prstClr val="white">
                    <a:lumMod val="75000"/>
                  </a:prstClr>
                </a:solidFill>
                <a:latin typeface="Times New Roman" pitchFamily="18" charset="0"/>
                <a:cs typeface="Times New Roman" pitchFamily="18" charset="0"/>
              </a:rPr>
              <a:pPr>
                <a:defRPr/>
              </a:pPr>
              <a:t>14:53</a:t>
            </a:fld>
            <a:endParaRPr lang="en-US" dirty="0">
              <a:solidFill>
                <a:prstClr val="white">
                  <a:lumMod val="75000"/>
                </a:prstClr>
              </a:solidFill>
              <a:latin typeface="Times New Roman" pitchFamily="18" charset="0"/>
              <a:cs typeface="Times New Roman" pitchFamily="18" charset="0"/>
            </a:endParaRPr>
          </a:p>
        </p:txBody>
      </p:sp>
    </p:spTree>
    <p:extLst>
      <p:ext uri="{BB962C8B-B14F-4D97-AF65-F5344CB8AC3E}">
        <p14:creationId xmlns:p14="http://schemas.microsoft.com/office/powerpoint/2010/main" val="180872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7" name="Rectangle 6"/>
          <p:cNvSpPr/>
          <p:nvPr/>
        </p:nvSpPr>
        <p:spPr>
          <a:xfrm>
            <a:off x="228600" y="1437281"/>
            <a:ext cx="4953000" cy="1528624"/>
          </a:xfrm>
          <a:prstGeom prst="rect">
            <a:avLst/>
          </a:prstGeom>
        </p:spPr>
        <p:txBody>
          <a:bodyPr wrap="square">
            <a:spAutoFit/>
          </a:bodyPr>
          <a:lstStyle/>
          <a:p>
            <a:pPr lvl="0">
              <a:lnSpc>
                <a:spcPct val="150000"/>
              </a:lnSpc>
              <a:spcAft>
                <a:spcPts val="8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4: </a:t>
            </a:r>
            <a:r>
              <a:rPr lang="en-US" dirty="0" err="1">
                <a:solidFill>
                  <a:srgbClr val="000000"/>
                </a:solidFill>
                <a:latin typeface="Times New Roman"/>
                <a:ea typeface="Calibri"/>
                <a:cs typeface="Times New Roman"/>
              </a:rPr>
              <a:t>Với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vuông</a:t>
            </a:r>
            <a:r>
              <a:rPr lang="en-US" dirty="0">
                <a:solidFill>
                  <a:srgbClr val="000000"/>
                </a:solidFill>
                <a:latin typeface="Times New Roman"/>
                <a:ea typeface="Calibri"/>
                <a:cs typeface="Times New Roman"/>
              </a:rPr>
              <a:t> HKLM ở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5,</a:t>
            </a:r>
          </a:p>
          <a:p>
            <a:pPr lvl="0">
              <a:lnSpc>
                <a:spcPct val="150000"/>
              </a:lnSpc>
              <a:spcAft>
                <a:spcPts val="800"/>
              </a:spcAft>
            </a:pP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hoạt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sau</a:t>
            </a:r>
            <a:endParaRPr lang="en-US" sz="1400" dirty="0">
              <a:solidFill>
                <a:prstClr val="black"/>
              </a:solidFill>
              <a:ea typeface="Calibri"/>
              <a:cs typeface="Times New Roman"/>
            </a:endParaRPr>
          </a:p>
          <a:p>
            <a:pPr>
              <a:lnSpc>
                <a:spcPct val="150000"/>
              </a:lnSpc>
              <a:spcBef>
                <a:spcPts val="600"/>
              </a:spcBef>
              <a:spcAft>
                <a:spcPts val="600"/>
              </a:spcAft>
            </a:pPr>
            <a:endParaRPr lang="en-US" sz="1400" dirty="0">
              <a:ea typeface="Calibri"/>
              <a:cs typeface="Times New Roman"/>
            </a:endParaRPr>
          </a:p>
        </p:txBody>
      </p:sp>
      <p:pic>
        <p:nvPicPr>
          <p:cNvPr id="8" name="Picture 7"/>
          <p:cNvPicPr/>
          <p:nvPr/>
        </p:nvPicPr>
        <p:blipFill>
          <a:blip r:embed="rId2"/>
          <a:stretch>
            <a:fillRect/>
          </a:stretch>
        </p:blipFill>
        <p:spPr>
          <a:xfrm>
            <a:off x="5345906" y="732367"/>
            <a:ext cx="3328988" cy="3200400"/>
          </a:xfrm>
          <a:prstGeom prst="rect">
            <a:avLst/>
          </a:prstGeom>
        </p:spPr>
      </p:pic>
      <p:sp>
        <p:nvSpPr>
          <p:cNvPr id="9" name="Rectangle 8"/>
          <p:cNvSpPr/>
          <p:nvPr/>
        </p:nvSpPr>
        <p:spPr>
          <a:xfrm>
            <a:off x="228600" y="2400600"/>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a)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HK, KL, LM, MH.</a:t>
            </a:r>
            <a:endParaRPr lang="en-US" sz="1400" dirty="0">
              <a:solidFill>
                <a:srgbClr val="0000CC"/>
              </a:solidFill>
              <a:ea typeface="Calibri"/>
              <a:cs typeface="Times New Roman"/>
            </a:endParaRPr>
          </a:p>
        </p:txBody>
      </p:sp>
      <p:sp>
        <p:nvSpPr>
          <p:cNvPr id="10" name="Rectangle 9"/>
          <p:cNvSpPr/>
          <p:nvPr/>
        </p:nvSpPr>
        <p:spPr>
          <a:xfrm>
            <a:off x="228600" y="3276879"/>
            <a:ext cx="4572000" cy="1338828"/>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b) </a:t>
            </a:r>
            <a:r>
              <a:rPr lang="en-US" dirty="0" err="1">
                <a:solidFill>
                  <a:srgbClr val="0000CC"/>
                </a:solidFill>
                <a:latin typeface="Times New Roman"/>
                <a:ea typeface="Calibri"/>
                <a:cs typeface="Times New Roman"/>
              </a:rPr>
              <a:t>Quan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sát</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xem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đối</a:t>
            </a:r>
            <a:r>
              <a:rPr lang="en-US" dirty="0">
                <a:solidFill>
                  <a:srgbClr val="0000CC"/>
                </a:solidFill>
                <a:latin typeface="Times New Roman"/>
                <a:ea typeface="Calibri"/>
                <a:cs typeface="Times New Roman"/>
              </a:rPr>
              <a:t> HK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ML; HM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KL </a:t>
            </a:r>
            <a:r>
              <a:rPr lang="en-US" dirty="0" err="1">
                <a:solidFill>
                  <a:srgbClr val="0000CC"/>
                </a:solidFill>
                <a:latin typeface="Times New Roman"/>
                <a:ea typeface="Calibri"/>
                <a:cs typeface="Times New Roman"/>
              </a:rPr>
              <a:t>của</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hình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HKLM </a:t>
            </a:r>
            <a:r>
              <a:rPr lang="en-US" dirty="0" err="1">
                <a:solidFill>
                  <a:srgbClr val="0000CC"/>
                </a:solidFill>
                <a:latin typeface="Times New Roman"/>
                <a:ea typeface="Calibri"/>
                <a:cs typeface="Times New Roman"/>
              </a:rPr>
              <a:t>có</a:t>
            </a:r>
            <a:r>
              <a:rPr lang="en-US" dirty="0">
                <a:solidFill>
                  <a:srgbClr val="0000CC"/>
                </a:solidFill>
                <a:latin typeface="Times New Roman"/>
                <a:ea typeface="Calibri"/>
                <a:cs typeface="Times New Roman"/>
              </a:rPr>
              <a:t> song </a:t>
            </a:r>
            <a:r>
              <a:rPr lang="en-US" dirty="0" err="1">
                <a:solidFill>
                  <a:srgbClr val="0000CC"/>
                </a:solidFill>
                <a:latin typeface="Times New Roman"/>
                <a:ea typeface="Calibri"/>
                <a:cs typeface="Times New Roman"/>
              </a:rPr>
              <a:t>song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với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nhau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không</a:t>
            </a:r>
            <a:r>
              <a:rPr lang="en-US" dirty="0">
                <a:solidFill>
                  <a:srgbClr val="0000CC"/>
                </a:solidFill>
                <a:latin typeface="Times New Roman"/>
                <a:ea typeface="Calibri"/>
                <a:cs typeface="Times New Roman"/>
              </a:rPr>
              <a:t>? </a:t>
            </a:r>
            <a:endParaRPr lang="en-US" sz="1400" dirty="0">
              <a:solidFill>
                <a:srgbClr val="0000CC"/>
              </a:solidFill>
              <a:ea typeface="Calibri"/>
              <a:cs typeface="Times New Roman"/>
            </a:endParaRPr>
          </a:p>
        </p:txBody>
      </p:sp>
      <p:sp>
        <p:nvSpPr>
          <p:cNvPr id="11" name="Rectangle 10"/>
          <p:cNvSpPr/>
          <p:nvPr/>
        </p:nvSpPr>
        <p:spPr>
          <a:xfrm>
            <a:off x="228600" y="4589971"/>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c)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hai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đường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chéo</a:t>
            </a:r>
            <a:r>
              <a:rPr lang="en-US" dirty="0">
                <a:solidFill>
                  <a:srgbClr val="0000CC"/>
                </a:solidFill>
                <a:latin typeface="Times New Roman"/>
                <a:ea typeface="Calibri"/>
                <a:cs typeface="Times New Roman"/>
              </a:rPr>
              <a:t> KM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HL</a:t>
            </a:r>
            <a:r>
              <a:rPr lang="en-US" dirty="0">
                <a:solidFill>
                  <a:srgbClr val="000000"/>
                </a:solidFill>
                <a:latin typeface="Times New Roman"/>
                <a:ea typeface="Calibri"/>
                <a:cs typeface="Times New Roman"/>
              </a:rPr>
              <a:t>.</a:t>
            </a:r>
            <a:endParaRPr lang="en-US" sz="1400" dirty="0">
              <a:ea typeface="Calibri"/>
              <a:cs typeface="Times New Roman"/>
            </a:endParaRPr>
          </a:p>
        </p:txBody>
      </p:sp>
      <p:sp>
        <p:nvSpPr>
          <p:cNvPr id="13" name="Rectangle 12"/>
          <p:cNvSpPr/>
          <p:nvPr/>
        </p:nvSpPr>
        <p:spPr>
          <a:xfrm>
            <a:off x="228600" y="5513301"/>
            <a:ext cx="4724400" cy="507831"/>
          </a:xfrm>
          <a:prstGeom prst="rect">
            <a:avLst/>
          </a:prstGeom>
        </p:spPr>
        <p:txBody>
          <a:bodyPr wrap="square">
            <a:spAutoFit/>
          </a:bodyPr>
          <a:lstStyle/>
          <a:p>
            <a:pPr>
              <a:lnSpc>
                <a:spcPct val="150000"/>
              </a:lnSpc>
              <a:spcAft>
                <a:spcPts val="800"/>
              </a:spcAft>
            </a:pPr>
            <a:r>
              <a:rPr lang="en-US" dirty="0">
                <a:solidFill>
                  <a:srgbClr val="0000CC"/>
                </a:solidFill>
                <a:latin typeface="Times New Roman"/>
                <a:ea typeface="Calibri"/>
                <a:cs typeface="Times New Roman"/>
              </a:rPr>
              <a:t>d) </a:t>
            </a:r>
            <a:r>
              <a:rPr lang="en-US" dirty="0" err="1">
                <a:solidFill>
                  <a:srgbClr val="0000CC"/>
                </a:solidFill>
                <a:latin typeface="Times New Roman"/>
                <a:ea typeface="Calibri"/>
                <a:cs typeface="Times New Roman"/>
              </a:rPr>
              <a:t>Nêu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đặc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điểm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góc</a:t>
            </a:r>
            <a:r>
              <a:rPr lang="en-US" dirty="0">
                <a:solidFill>
                  <a:srgbClr val="0000CC"/>
                </a:solidFill>
                <a:latin typeface="Times New Roman"/>
                <a:ea typeface="Calibri"/>
                <a:cs typeface="Times New Roman"/>
              </a:rPr>
              <a:t> ở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đỉnh</a:t>
            </a:r>
            <a:r>
              <a:rPr lang="en-US" dirty="0">
                <a:solidFill>
                  <a:srgbClr val="0000CC"/>
                </a:solidFill>
                <a:latin typeface="Times New Roman"/>
                <a:ea typeface="Calibri"/>
                <a:cs typeface="Times New Roman"/>
              </a:rPr>
              <a:t> H, K, L, M.</a:t>
            </a:r>
            <a:endParaRPr lang="en-US" sz="1400" dirty="0">
              <a:solidFill>
                <a:srgbClr val="0000CC"/>
              </a:solidFill>
              <a:ea typeface="Calibri"/>
              <a:cs typeface="Times New Roman"/>
            </a:endParaRPr>
          </a:p>
        </p:txBody>
      </p:sp>
      <p:sp>
        <p:nvSpPr>
          <p:cNvPr id="14" name="Rectangle 13"/>
          <p:cNvSpPr/>
          <p:nvPr/>
        </p:nvSpPr>
        <p:spPr>
          <a:xfrm>
            <a:off x="228600" y="2362200"/>
            <a:ext cx="4876800" cy="507831"/>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a)</a:t>
            </a:r>
            <a:r>
              <a:rPr lang="en-US" dirty="0">
                <a:solidFill>
                  <a:srgbClr val="00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HK=KL=LM=MH</a:t>
            </a:r>
            <a:endParaRPr lang="en-US" sz="1400" dirty="0">
              <a:solidFill>
                <a:srgbClr val="FF0000"/>
              </a:solidFill>
              <a:ea typeface="Calibri"/>
              <a:cs typeface="Times New Roman"/>
            </a:endParaRPr>
          </a:p>
        </p:txBody>
      </p:sp>
      <p:sp>
        <p:nvSpPr>
          <p:cNvPr id="15" name="Rectangle 14"/>
          <p:cNvSpPr/>
          <p:nvPr/>
        </p:nvSpPr>
        <p:spPr>
          <a:xfrm>
            <a:off x="228600" y="3276600"/>
            <a:ext cx="4724400" cy="923330"/>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b)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đối</a:t>
            </a:r>
            <a:r>
              <a:rPr lang="en-US" dirty="0">
                <a:solidFill>
                  <a:srgbClr val="FF0000"/>
                </a:solidFill>
                <a:latin typeface="Times New Roman"/>
                <a:ea typeface="Calibri"/>
                <a:cs typeface="Times New Roman"/>
              </a:rPr>
              <a:t> HK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ML; HM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KL song </a:t>
            </a:r>
            <a:r>
              <a:rPr lang="en-US" dirty="0" err="1">
                <a:solidFill>
                  <a:srgbClr val="FF0000"/>
                </a:solidFill>
                <a:latin typeface="Times New Roman"/>
                <a:ea typeface="Calibri"/>
                <a:cs typeface="Times New Roman"/>
              </a:rPr>
              <a:t>song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với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endParaRPr lang="en-US" sz="1400" dirty="0">
              <a:solidFill>
                <a:srgbClr val="FF0000"/>
              </a:solidFill>
              <a:ea typeface="Calibri"/>
              <a:cs typeface="Times New Roman"/>
            </a:endParaRPr>
          </a:p>
        </p:txBody>
      </p:sp>
      <p:sp>
        <p:nvSpPr>
          <p:cNvPr id="16" name="Rectangle 15"/>
          <p:cNvSpPr/>
          <p:nvPr/>
        </p:nvSpPr>
        <p:spPr>
          <a:xfrm>
            <a:off x="228600" y="4419600"/>
            <a:ext cx="4572000" cy="507831"/>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c)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đường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chéo</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KM= HL</a:t>
            </a:r>
            <a:endParaRPr lang="en-US" sz="1400" dirty="0">
              <a:solidFill>
                <a:srgbClr val="FF0000"/>
              </a:solidFill>
              <a:ea typeface="Calibri"/>
              <a:cs typeface="Times New Roman"/>
            </a:endParaRPr>
          </a:p>
        </p:txBody>
      </p:sp>
      <p:sp>
        <p:nvSpPr>
          <p:cNvPr id="17" name="Rectangle 16"/>
          <p:cNvSpPr/>
          <p:nvPr/>
        </p:nvSpPr>
        <p:spPr>
          <a:xfrm>
            <a:off x="228600" y="5486400"/>
            <a:ext cx="4572000" cy="923330"/>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d)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ở </a:t>
            </a:r>
            <a:r>
              <a:rPr lang="en-US" dirty="0" err="1">
                <a:solidFill>
                  <a:srgbClr val="FF0000"/>
                </a:solidFill>
                <a:latin typeface="Times New Roman"/>
                <a:ea typeface="Calibri"/>
                <a:cs typeface="Times New Roman"/>
              </a:rPr>
              <a:t>các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đỉnh</a:t>
            </a:r>
            <a:r>
              <a:rPr lang="en-US" dirty="0">
                <a:solidFill>
                  <a:srgbClr val="FF0000"/>
                </a:solidFill>
                <a:latin typeface="Times New Roman"/>
                <a:ea typeface="Calibri"/>
                <a:cs typeface="Times New Roman"/>
              </a:rPr>
              <a:t>   H, K, L, M </a:t>
            </a:r>
            <a:r>
              <a:rPr lang="en-US" dirty="0" err="1">
                <a:solidFill>
                  <a:srgbClr val="FF0000"/>
                </a:solidFill>
                <a:latin typeface="Times New Roman"/>
                <a:ea typeface="Calibri"/>
                <a:cs typeface="Times New Roman"/>
              </a:rPr>
              <a:t>là</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vuông</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39638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9"/>
                                        </p:tgtEl>
                                        <p:attrNameLst>
                                          <p:attrName>fillcolor</p:attrName>
                                        </p:attrNameLst>
                                      </p:cBhvr>
                                      <p:to>
                                        <a:srgbClr val="FFFF00"/>
                                      </p:to>
                                    </p:animClr>
                                    <p:set>
                                      <p:cBhvr>
                                        <p:cTn id="47" dur="2000" fill="hold"/>
                                        <p:tgtEl>
                                          <p:spTgt spid="9"/>
                                        </p:tgtEl>
                                        <p:attrNameLst>
                                          <p:attrName>fill.type</p:attrName>
                                        </p:attrNameLst>
                                      </p:cBhvr>
                                      <p:to>
                                        <p:strVal val="solid"/>
                                      </p:to>
                                    </p:set>
                                    <p:set>
                                      <p:cBhvr>
                                        <p:cTn id="48" dur="2000" fill="hold"/>
                                        <p:tgtEl>
                                          <p:spTgt spid="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0"/>
                                        </p:tgtEl>
                                        <p:attrNameLst>
                                          <p:attrName>fillcolor</p:attrName>
                                        </p:attrNameLst>
                                      </p:cBhvr>
                                      <p:to>
                                        <a:srgbClr val="FFFF00"/>
                                      </p:to>
                                    </p:animClr>
                                    <p:set>
                                      <p:cBhvr>
                                        <p:cTn id="63" dur="2000" fill="hold"/>
                                        <p:tgtEl>
                                          <p:spTgt spid="10"/>
                                        </p:tgtEl>
                                        <p:attrNameLst>
                                          <p:attrName>fill.type</p:attrName>
                                        </p:attrNameLst>
                                      </p:cBhvr>
                                      <p:to>
                                        <p:strVal val="solid"/>
                                      </p:to>
                                    </p:set>
                                    <p:set>
                                      <p:cBhvr>
                                        <p:cTn id="64" dur="2000" fill="hold"/>
                                        <p:tgtEl>
                                          <p:spTgt spid="10"/>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11"/>
                                        </p:tgtEl>
                                        <p:attrNameLst>
                                          <p:attrName>fillcolor</p:attrName>
                                        </p:attrNameLst>
                                      </p:cBhvr>
                                      <p:to>
                                        <a:srgbClr val="FFFF00"/>
                                      </p:to>
                                    </p:animClr>
                                    <p:set>
                                      <p:cBhvr>
                                        <p:cTn id="79" dur="2000" fill="hold"/>
                                        <p:tgtEl>
                                          <p:spTgt spid="11"/>
                                        </p:tgtEl>
                                        <p:attrNameLst>
                                          <p:attrName>fill.type</p:attrName>
                                        </p:attrNameLst>
                                      </p:cBhvr>
                                      <p:to>
                                        <p:strVal val="solid"/>
                                      </p:to>
                                    </p:set>
                                    <p:set>
                                      <p:cBhvr>
                                        <p:cTn id="80" dur="2000" fill="hold"/>
                                        <p:tgtEl>
                                          <p:spTgt spid="1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13"/>
                                        </p:tgtEl>
                                        <p:attrNameLst>
                                          <p:attrName>fillcolor</p:attrName>
                                        </p:attrNameLst>
                                      </p:cBhvr>
                                      <p:to>
                                        <a:srgbClr val="FFFF00"/>
                                      </p:to>
                                    </p:animClr>
                                    <p:set>
                                      <p:cBhvr>
                                        <p:cTn id="95" dur="2000" fill="hold"/>
                                        <p:tgtEl>
                                          <p:spTgt spid="13"/>
                                        </p:tgtEl>
                                        <p:attrNameLst>
                                          <p:attrName>fill.type</p:attrName>
                                        </p:attrNameLst>
                                      </p:cBhvr>
                                      <p:to>
                                        <p:strVal val="solid"/>
                                      </p:to>
                                    </p:set>
                                    <p:set>
                                      <p:cBhvr>
                                        <p:cTn id="96" dur="2000" fill="hold"/>
                                        <p:tgtEl>
                                          <p:spTgt spid="13"/>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9" grpId="1"/>
      <p:bldP spid="10" grpId="0"/>
      <p:bldP spid="10" grpId="1"/>
      <p:bldP spid="11" grpId="0"/>
      <p:bldP spid="11" grpId="1"/>
      <p:bldP spid="13" grpId="0"/>
      <p:bldP spid="13" grpId="1"/>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ông thức tính chu vi hình vuông đơn giản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960" y="1295400"/>
            <a:ext cx="5222240"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sp>
        <p:nvSpPr>
          <p:cNvPr id="12" name="Rectangle 11"/>
          <p:cNvSpPr/>
          <p:nvPr/>
        </p:nvSpPr>
        <p:spPr>
          <a:xfrm>
            <a:off x="609600" y="604164"/>
            <a:ext cx="7086600" cy="923330"/>
          </a:xfrm>
          <a:prstGeom prst="rect">
            <a:avLst/>
          </a:prstGeom>
        </p:spPr>
        <p:txBody>
          <a:bodyPr wrap="square">
            <a:spAutoFit/>
          </a:bodyPr>
          <a:lstStyle/>
          <a:p>
            <a:pPr>
              <a:lnSpc>
                <a:spcPct val="150000"/>
              </a:lnSpc>
              <a:spcAft>
                <a:spcPts val="800"/>
              </a:spcAft>
            </a:pPr>
            <a:r>
              <a:rPr lang="en-US" b="1" i="1" dirty="0" err="1">
                <a:solidFill>
                  <a:srgbClr val="FF0000"/>
                </a:solidFill>
                <a:latin typeface="Times New Roman"/>
                <a:ea typeface="Calibri"/>
                <a:cs typeface="Times New Roman"/>
              </a:rPr>
              <a:t>Quan</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sát</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vuông</a:t>
            </a:r>
            <a:r>
              <a:rPr lang="en-US" b="1" i="1" dirty="0">
                <a:solidFill>
                  <a:srgbClr val="FF0000"/>
                </a:solidFill>
                <a:latin typeface="Times New Roman"/>
                <a:ea typeface="Calibri"/>
                <a:cs typeface="Times New Roman"/>
              </a:rPr>
              <a:t> ABCD  </a:t>
            </a:r>
            <a:r>
              <a:rPr lang="en-US" b="1" i="1" dirty="0" err="1">
                <a:solidFill>
                  <a:srgbClr val="FF0000"/>
                </a:solidFill>
                <a:latin typeface="Times New Roman"/>
                <a:ea typeface="Calibri"/>
                <a:cs typeface="Times New Roman"/>
              </a:rPr>
              <a:t>hãy</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nêu</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đặc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điểm</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về</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cạnh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đường</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chéo</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và</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các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góc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của</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endParaRPr lang="en-US" sz="1400" dirty="0">
              <a:ea typeface="Calibri"/>
              <a:cs typeface="Times New Roman"/>
            </a:endParaRPr>
          </a:p>
        </p:txBody>
      </p:sp>
      <p:sp>
        <p:nvSpPr>
          <p:cNvPr id="13" name="Rectangle 12"/>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14" name="Rectangle 13"/>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5" name="Rectangle 14"/>
          <p:cNvSpPr/>
          <p:nvPr/>
        </p:nvSpPr>
        <p:spPr>
          <a:xfrm>
            <a:off x="76200" y="1746354"/>
            <a:ext cx="7086600" cy="2755691"/>
          </a:xfrm>
          <a:prstGeom prst="rect">
            <a:avLst/>
          </a:prstGeom>
        </p:spPr>
        <p:txBody>
          <a:bodyPr wrap="square">
            <a:spAutoFit/>
          </a:bodyPr>
          <a:lstStyle/>
          <a:p>
            <a:pPr>
              <a:lnSpc>
                <a:spcPct val="150000"/>
              </a:lnSpc>
              <a:spcAft>
                <a:spcPts val="800"/>
              </a:spcAft>
            </a:pPr>
            <a:r>
              <a:rPr lang="en-US" sz="2000" b="1" i="1" dirty="0" err="1">
                <a:solidFill>
                  <a:srgbClr val="FF0000"/>
                </a:solidFill>
                <a:latin typeface="Times New Roman"/>
                <a:ea typeface="Calibri"/>
                <a:cs typeface="Times New Roman"/>
              </a:rPr>
              <a:t>Nhận</a:t>
            </a:r>
            <a:r>
              <a:rPr lang="en-US" sz="2000" b="1" i="1" dirty="0">
                <a:solidFill>
                  <a:srgbClr val="FF0000"/>
                </a:solidFill>
                <a:latin typeface="Times New Roman"/>
                <a:ea typeface="Calibri"/>
                <a:cs typeface="Times New Roman"/>
              </a:rPr>
              <a:t> </a:t>
            </a:r>
            <a:r>
              <a:rPr lang="en-US" sz="2000" b="1" i="1" dirty="0" err="1">
                <a:solidFill>
                  <a:srgbClr val="FF0000"/>
                </a:solidFill>
                <a:latin typeface="Times New Roman"/>
                <a:ea typeface="Calibri"/>
                <a:cs typeface="Times New Roman"/>
              </a:rPr>
              <a:t>xét</a:t>
            </a:r>
            <a:r>
              <a:rPr lang="en-US" sz="2000" b="1" i="1" dirty="0">
                <a:solidFill>
                  <a:srgbClr val="FF0000"/>
                </a:solidFill>
                <a:latin typeface="Times New Roman"/>
                <a:ea typeface="Calibri"/>
                <a:cs typeface="Times New Roman"/>
              </a:rPr>
              <a:t>: </a:t>
            </a:r>
            <a:r>
              <a:rPr lang="en-US" sz="2000" i="1" dirty="0" err="1">
                <a:solidFill>
                  <a:srgbClr val="000000"/>
                </a:solidFill>
                <a:latin typeface="Times New Roman"/>
                <a:ea typeface="Calibri"/>
                <a:cs typeface="Times New Roman"/>
              </a:rPr>
              <a:t>Hình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r>
              <a:rPr lang="en-US" sz="2000" i="1" dirty="0">
                <a:solidFill>
                  <a:srgbClr val="000000"/>
                </a:solidFill>
                <a:latin typeface="Times New Roman"/>
                <a:ea typeface="Calibri"/>
                <a:cs typeface="Times New Roman"/>
              </a:rPr>
              <a:t> ABCD </a:t>
            </a:r>
            <a:r>
              <a:rPr lang="en-US" sz="2000" i="1" dirty="0" err="1">
                <a:solidFill>
                  <a:srgbClr val="000000"/>
                </a:solidFill>
                <a:latin typeface="Times New Roman"/>
                <a:ea typeface="Calibri"/>
                <a:cs typeface="Times New Roman"/>
              </a:rPr>
              <a:t>có</a:t>
            </a:r>
            <a:r>
              <a:rPr lang="en-US" sz="2000" i="1" dirty="0">
                <a:solidFill>
                  <a:srgbClr val="000000"/>
                </a:solidFill>
                <a:latin typeface="Times New Roman"/>
                <a:ea typeface="Calibri"/>
                <a:cs typeface="Times New Roman"/>
              </a:rPr>
              <a:t>:</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i="1" dirty="0">
                <a:solidFill>
                  <a:srgbClr val="000000"/>
                </a:solidFill>
                <a:latin typeface="Times New Roman"/>
                <a:ea typeface="Calibri"/>
                <a:cs typeface="Times New Roman"/>
              </a:rPr>
              <a:t>: AB=BC=CD=DA</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đối</a:t>
            </a:r>
            <a:r>
              <a:rPr lang="en-US" sz="2000" i="1" dirty="0">
                <a:solidFill>
                  <a:srgbClr val="000000"/>
                </a:solidFill>
                <a:latin typeface="Times New Roman"/>
                <a:ea typeface="Calibri"/>
                <a:cs typeface="Times New Roman"/>
              </a:rPr>
              <a:t> AB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CD; AD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BC song </a:t>
            </a:r>
            <a:r>
              <a:rPr lang="en-US" sz="2000" i="1" dirty="0" err="1">
                <a:solidFill>
                  <a:srgbClr val="000000"/>
                </a:solidFill>
                <a:latin typeface="Times New Roman"/>
                <a:ea typeface="Calibri"/>
                <a:cs typeface="Times New Roman"/>
              </a:rPr>
              <a:t>song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với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endParaRPr lang="en-US" sz="2000" i="1" dirty="0">
              <a:solidFill>
                <a:srgbClr val="000000"/>
              </a:solidFill>
              <a:latin typeface="Times New Roman"/>
              <a:ea typeface="Calibri"/>
              <a:cs typeface="Times New Roman"/>
            </a:endParaRP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đường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cheo</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dirty="0">
                <a:ea typeface="Calibri"/>
                <a:cs typeface="Times New Roman"/>
              </a:rPr>
              <a:t>: AC= BD</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ở </a:t>
            </a:r>
            <a:r>
              <a:rPr lang="en-US" sz="2000" i="1" dirty="0" err="1">
                <a:solidFill>
                  <a:srgbClr val="000000"/>
                </a:solidFill>
                <a:latin typeface="Times New Roman"/>
                <a:ea typeface="Calibri"/>
                <a:cs typeface="Times New Roman"/>
              </a:rPr>
              <a:t>các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đỉnh</a:t>
            </a:r>
            <a:r>
              <a:rPr lang="en-US" sz="2000" i="1" dirty="0">
                <a:solidFill>
                  <a:srgbClr val="000000"/>
                </a:solidFill>
                <a:latin typeface="Times New Roman"/>
                <a:ea typeface="Calibri"/>
                <a:cs typeface="Times New Roman"/>
              </a:rPr>
              <a:t> A, B, C, D </a:t>
            </a:r>
            <a:r>
              <a:rPr lang="en-US" sz="2000" i="1" dirty="0" err="1">
                <a:solidFill>
                  <a:srgbClr val="000000"/>
                </a:solidFill>
                <a:latin typeface="Times New Roman"/>
                <a:ea typeface="Calibri"/>
                <a:cs typeface="Times New Roman"/>
              </a:rPr>
              <a:t>là</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endParaRPr lang="en-US" sz="2000" i="1" dirty="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1823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D</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B</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A</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C</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AB=7cm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A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AB,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AD= 7cm</a:t>
            </a: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BC=7 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89440" y="5013176"/>
            <a:ext cx="3884600" cy="538206"/>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CD</a:t>
            </a:r>
          </a:p>
        </p:txBody>
      </p:sp>
      <p:sp>
        <p:nvSpPr>
          <p:cNvPr id="181" name="Rectangle 180"/>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Vẽ</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3" name="Rectangle 192"/>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4" name="Rectangle 193"/>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Tree>
    <p:extLst>
      <p:ext uri="{BB962C8B-B14F-4D97-AF65-F5344CB8AC3E}">
        <p14:creationId xmlns:p14="http://schemas.microsoft.com/office/powerpoint/2010/main" val="32946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Effect transition="in" filter="fade">
                                      <p:cBhvr>
                                        <p:cTn id="17" dur="500"/>
                                        <p:tgtEl>
                                          <p:spTgt spid="2949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4"/>
                                        </p:tgtEl>
                                      </p:cBhvr>
                                    </p:animEffect>
                                    <p:set>
                                      <p:cBhvr>
                                        <p:cTn id="22" dur="1" fill="hold">
                                          <p:stCondLst>
                                            <p:cond delay="499"/>
                                          </p:stCondLst>
                                        </p:cTn>
                                        <p:tgtEl>
                                          <p:spTgt spid="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49"/>
                                        </p:tgtEl>
                                        <p:attrNameLst>
                                          <p:attrName>style.visibility</p:attrName>
                                        </p:attrNameLst>
                                      </p:cBhvr>
                                      <p:to>
                                        <p:strVal val="visible"/>
                                      </p:to>
                                    </p:set>
                                    <p:animEffect transition="in" filter="fade">
                                      <p:cBhvr>
                                        <p:cTn id="32" dur="500"/>
                                        <p:tgtEl>
                                          <p:spTgt spid="2949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4944"/>
                                        </p:tgtEl>
                                        <p:attrNameLst>
                                          <p:attrName>style.visibility</p:attrName>
                                        </p:attrNameLst>
                                      </p:cBhvr>
                                      <p:to>
                                        <p:strVal val="visible"/>
                                      </p:to>
                                    </p:set>
                                    <p:animEffect transition="in" filter="fade">
                                      <p:cBhvr>
                                        <p:cTn id="37" dur="500"/>
                                        <p:tgtEl>
                                          <p:spTgt spid="2949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4948"/>
                                        </p:tgtEl>
                                        <p:attrNameLst>
                                          <p:attrName>style.visibility</p:attrName>
                                        </p:attrNameLst>
                                      </p:cBhvr>
                                      <p:to>
                                        <p:strVal val="visible"/>
                                      </p:to>
                                    </p:set>
                                    <p:animEffect transition="in" filter="fade">
                                      <p:cBhvr>
                                        <p:cTn id="42" dur="500"/>
                                        <p:tgtEl>
                                          <p:spTgt spid="2949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6"/>
                                        </p:tgtEl>
                                        <p:attrNameLst>
                                          <p:attrName>style.visibility</p:attrName>
                                        </p:attrNameLst>
                                      </p:cBhvr>
                                      <p:to>
                                        <p:strVal val="visible"/>
                                      </p:to>
                                    </p:set>
                                    <p:animEffect transition="in" filter="fade">
                                      <p:cBhvr>
                                        <p:cTn id="47" dur="500"/>
                                        <p:tgtEl>
                                          <p:spTgt spid="2949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61"/>
                                        </p:tgtEl>
                                        <p:attrNameLst>
                                          <p:attrName>style.visibility</p:attrName>
                                        </p:attrNameLst>
                                      </p:cBhvr>
                                      <p:to>
                                        <p:strVal val="visible"/>
                                      </p:to>
                                    </p:set>
                                    <p:animEffect transition="in" filter="fade">
                                      <p:cBhvr>
                                        <p:cTn id="52" dur="500"/>
                                        <p:tgtEl>
                                          <p:spTgt spid="294961"/>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58385 0.04421 L -0.29306 0.04838 L -0.58385 0.04421 Z " pathEditMode="relative" ptsTypes="AAA">
                                      <p:cBhvr>
                                        <p:cTn id="56" dur="2000" fill="hold"/>
                                        <p:tgtEl>
                                          <p:spTgt spid="9"/>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4915"/>
                                        </p:tgtEl>
                                        <p:attrNameLst>
                                          <p:attrName>style.visibility</p:attrName>
                                        </p:attrNameLst>
                                      </p:cBhvr>
                                      <p:to>
                                        <p:strVal val="visible"/>
                                      </p:to>
                                    </p:set>
                                    <p:animEffect transition="in" filter="fade">
                                      <p:cBhvr>
                                        <p:cTn id="61" dur="500"/>
                                        <p:tgtEl>
                                          <p:spTgt spid="2949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4953"/>
                                        </p:tgtEl>
                                        <p:attrNameLst>
                                          <p:attrName>style.visibility</p:attrName>
                                        </p:attrNameLst>
                                      </p:cBhvr>
                                      <p:to>
                                        <p:strVal val="visible"/>
                                      </p:to>
                                    </p:set>
                                    <p:animEffect transition="in" filter="fade">
                                      <p:cBhvr>
                                        <p:cTn id="66" dur="500"/>
                                        <p:tgtEl>
                                          <p:spTgt spid="2949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47"/>
                                        </p:tgtEl>
                                        <p:attrNameLst>
                                          <p:attrName>style.visibility</p:attrName>
                                        </p:attrNameLst>
                                      </p:cBhvr>
                                      <p:to>
                                        <p:strVal val="visible"/>
                                      </p:to>
                                    </p:set>
                                    <p:animEffect transition="in" filter="fade">
                                      <p:cBhvr>
                                        <p:cTn id="71" dur="500"/>
                                        <p:tgtEl>
                                          <p:spTgt spid="2949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43"/>
                                        </p:tgtEl>
                                        <p:attrNameLst>
                                          <p:attrName>style.visibility</p:attrName>
                                        </p:attrNameLst>
                                      </p:cBhvr>
                                      <p:to>
                                        <p:strVal val="visible"/>
                                      </p:to>
                                    </p:set>
                                    <p:animEffect transition="in" filter="fade">
                                      <p:cBhvr>
                                        <p:cTn id="76" dur="500"/>
                                        <p:tgtEl>
                                          <p:spTgt spid="2949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2"/>
                                        </p:tgtEl>
                                        <p:attrNameLst>
                                          <p:attrName>style.visibility</p:attrName>
                                        </p:attrNameLst>
                                      </p:cBhvr>
                                      <p:to>
                                        <p:strVal val="visible"/>
                                      </p:to>
                                    </p:set>
                                    <p:animEffect transition="in" filter="fade">
                                      <p:cBhvr>
                                        <p:cTn id="86" dur="500"/>
                                        <p:tgtEl>
                                          <p:spTgt spid="18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4962"/>
                                        </p:tgtEl>
                                        <p:attrNameLst>
                                          <p:attrName>style.visibility</p:attrName>
                                        </p:attrNameLst>
                                      </p:cBhvr>
                                      <p:to>
                                        <p:strVal val="visible"/>
                                      </p:to>
                                    </p:set>
                                    <p:animEffect transition="in" filter="fade">
                                      <p:cBhvr>
                                        <p:cTn id="91" dur="500"/>
                                        <p:tgtEl>
                                          <p:spTgt spid="294962"/>
                                        </p:tgtEl>
                                      </p:cBhvr>
                                    </p:animEffec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1.02257 -0.04051 L 0.73178 -0.03842 L 1.02257 -0.04051 Z " pathEditMode="relative" ptsTypes="AAA">
                                      <p:cBhvr>
                                        <p:cTn id="95" dur="2000" fill="hold"/>
                                        <p:tgtEl>
                                          <p:spTgt spid="183"/>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83"/>
                                        </p:tgtEl>
                                      </p:cBhvr>
                                    </p:animEffect>
                                    <p:set>
                                      <p:cBhvr>
                                        <p:cTn id="100" dur="1" fill="hold">
                                          <p:stCondLst>
                                            <p:cond delay="499"/>
                                          </p:stCondLst>
                                        </p:cTn>
                                        <p:tgtEl>
                                          <p:spTgt spid="18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94917"/>
                                        </p:tgtEl>
                                        <p:attrNameLst>
                                          <p:attrName>style.visibility</p:attrName>
                                        </p:attrNameLst>
                                      </p:cBhvr>
                                      <p:to>
                                        <p:strVal val="visible"/>
                                      </p:to>
                                    </p:set>
                                    <p:animEffect transition="in" filter="fade">
                                      <p:cBhvr>
                                        <p:cTn id="105" dur="500"/>
                                        <p:tgtEl>
                                          <p:spTgt spid="294917"/>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94950"/>
                                        </p:tgtEl>
                                        <p:attrNameLst>
                                          <p:attrName>style.visibility</p:attrName>
                                        </p:attrNameLst>
                                      </p:cBhvr>
                                      <p:to>
                                        <p:strVal val="visible"/>
                                      </p:to>
                                    </p:set>
                                    <p:anim calcmode="lin" valueType="num">
                                      <p:cBhvr additive="base">
                                        <p:cTn id="110" dur="500" fill="hold"/>
                                        <p:tgtEl>
                                          <p:spTgt spid="294950"/>
                                        </p:tgtEl>
                                        <p:attrNameLst>
                                          <p:attrName>ppt_x</p:attrName>
                                        </p:attrNameLst>
                                      </p:cBhvr>
                                      <p:tavLst>
                                        <p:tav tm="0">
                                          <p:val>
                                            <p:strVal val="#ppt_x"/>
                                          </p:val>
                                        </p:tav>
                                        <p:tav tm="100000">
                                          <p:val>
                                            <p:strVal val="#ppt_x"/>
                                          </p:val>
                                        </p:tav>
                                      </p:tavLst>
                                    </p:anim>
                                    <p:anim calcmode="lin" valueType="num">
                                      <p:cBhvr additive="base">
                                        <p:cTn id="111"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94945"/>
                                        </p:tgtEl>
                                        <p:attrNameLst>
                                          <p:attrName>style.visibility</p:attrName>
                                        </p:attrNameLst>
                                      </p:cBhvr>
                                      <p:to>
                                        <p:strVal val="visible"/>
                                      </p:to>
                                    </p:set>
                                    <p:animEffect transition="in" filter="fade">
                                      <p:cBhvr>
                                        <p:cTn id="116" dur="500"/>
                                        <p:tgtEl>
                                          <p:spTgt spid="29494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fade">
                                      <p:cBhvr>
                                        <p:cTn id="121" dur="500"/>
                                        <p:tgtEl>
                                          <p:spTgt spid="19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94954"/>
                                        </p:tgtEl>
                                        <p:attrNameLst>
                                          <p:attrName>style.visibility</p:attrName>
                                        </p:attrNameLst>
                                      </p:cBhvr>
                                      <p:to>
                                        <p:strVal val="visible"/>
                                      </p:to>
                                    </p:set>
                                    <p:animEffect transition="in" filter="fade">
                                      <p:cBhvr>
                                        <p:cTn id="126" dur="500"/>
                                        <p:tgtEl>
                                          <p:spTgt spid="29495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92"/>
                                        </p:tgtEl>
                                        <p:attrNameLst>
                                          <p:attrName>style.visibility</p:attrName>
                                        </p:attrNameLst>
                                      </p:cBhvr>
                                      <p:to>
                                        <p:strVal val="visible"/>
                                      </p:to>
                                    </p:set>
                                    <p:animEffect transition="in" filter="fade">
                                      <p:cBhvr>
                                        <p:cTn id="131" dur="500"/>
                                        <p:tgtEl>
                                          <p:spTgt spid="192"/>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I</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G</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E</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H</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EG=7cm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E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EG,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EI= 7cm</a:t>
            </a: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GH=7 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75039" y="5029200"/>
            <a:ext cx="4578561" cy="575864"/>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HI</a:t>
            </a:r>
          </a:p>
        </p:txBody>
      </p:sp>
      <p:sp>
        <p:nvSpPr>
          <p:cNvPr id="181" name="Rectangle 180"/>
          <p:cNvSpPr/>
          <p:nvPr/>
        </p:nvSpPr>
        <p:spPr>
          <a:xfrm>
            <a:off x="639502" y="304801"/>
            <a:ext cx="7990584" cy="1200329"/>
          </a:xfrm>
          <a:prstGeom prst="rect">
            <a:avLst/>
          </a:prstGeom>
        </p:spPr>
        <p:txBody>
          <a:bodyPr wrap="square">
            <a:spAutoFit/>
          </a:bodyPr>
          <a:lstStyle/>
          <a:p>
            <a:pPr>
              <a:lnSpc>
                <a:spcPct val="150000"/>
              </a:lnSpc>
              <a:spcBef>
                <a:spcPts val="600"/>
              </a:spcBef>
            </a:pPr>
            <a:r>
              <a:rPr lang="en-US" sz="2400" b="1" i="1" u="sng" dirty="0" err="1">
                <a:solidFill>
                  <a:srgbClr val="FF0000"/>
                </a:solidFill>
                <a:latin typeface="Times New Roman" pitchFamily="18" charset="0"/>
                <a:ea typeface="Calibri"/>
                <a:cs typeface="Times New Roman" pitchFamily="18" charset="0"/>
              </a:rPr>
              <a:t>Luyện</a:t>
            </a:r>
            <a:r>
              <a:rPr lang="en-US" sz="2400" b="1" i="1" u="sng" dirty="0">
                <a:solidFill>
                  <a:srgbClr val="FF0000"/>
                </a:solidFill>
                <a:latin typeface="Times New Roman" pitchFamily="18" charset="0"/>
                <a:ea typeface="Calibri"/>
                <a:cs typeface="Times New Roman" pitchFamily="18" charset="0"/>
              </a:rPr>
              <a:t> </a:t>
            </a:r>
            <a:r>
              <a:rPr lang="en-US" sz="2400" b="1" i="1" u="sng" dirty="0" err="1">
                <a:solidFill>
                  <a:srgbClr val="FF0000"/>
                </a:solidFill>
                <a:latin typeface="Times New Roman" pitchFamily="18" charset="0"/>
                <a:ea typeface="Calibri"/>
                <a:cs typeface="Times New Roman" pitchFamily="18" charset="0"/>
              </a:rPr>
              <a:t>tập</a:t>
            </a:r>
            <a:r>
              <a:rPr lang="en-US" sz="2400" b="1" i="1" u="sng" dirty="0">
                <a:solidFill>
                  <a:srgbClr val="FF0000"/>
                </a:solidFill>
                <a:latin typeface="Times New Roman" pitchFamily="18" charset="0"/>
                <a:ea typeface="Calibri"/>
                <a:cs typeface="Times New Roman" pitchFamily="18" charset="0"/>
              </a:rPr>
              <a:t> 2</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Dùng</a:t>
            </a:r>
            <a:r>
              <a:rPr lang="en-US" sz="2400" b="1" i="1" dirty="0">
                <a:solidFill>
                  <a:srgbClr val="FF0000"/>
                </a:solidFill>
                <a:latin typeface="Times New Roman" pitchFamily="18" charset="0"/>
                <a:ea typeface="Calibri"/>
                <a:cs typeface="Times New Roman" pitchFamily="18" charset="0"/>
              </a:rPr>
              <a:t> ê </a:t>
            </a:r>
            <a:r>
              <a:rPr lang="en-US" sz="2400" b="1" i="1" dirty="0" err="1">
                <a:solidFill>
                  <a:srgbClr val="FF0000"/>
                </a:solidFill>
                <a:latin typeface="Times New Roman" pitchFamily="18" charset="0"/>
                <a:ea typeface="Calibri"/>
                <a:cs typeface="Times New Roman" pitchFamily="18" charset="0"/>
              </a:rPr>
              <a:t>ke</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vẽ</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hình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vuông</a:t>
            </a:r>
            <a:r>
              <a:rPr lang="en-US" sz="2400" b="1" i="1" dirty="0">
                <a:solidFill>
                  <a:srgbClr val="FF0000"/>
                </a:solidFill>
                <a:latin typeface="Times New Roman" pitchFamily="18" charset="0"/>
                <a:ea typeface="Calibri"/>
                <a:cs typeface="Times New Roman" pitchFamily="18" charset="0"/>
              </a:rPr>
              <a:t> EGHI </a:t>
            </a:r>
            <a:r>
              <a:rPr lang="en-US" sz="2400" b="1" i="1" dirty="0" err="1">
                <a:solidFill>
                  <a:srgbClr val="FF0000"/>
                </a:solidFill>
                <a:latin typeface="Times New Roman" pitchFamily="18" charset="0"/>
                <a:ea typeface="Calibri"/>
                <a:cs typeface="Times New Roman" pitchFamily="18" charset="0"/>
              </a:rPr>
              <a:t>có</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độ</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dài</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cạnh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bằng</a:t>
            </a:r>
            <a:r>
              <a:rPr lang="en-US" sz="2400" b="1" i="1" dirty="0">
                <a:solidFill>
                  <a:srgbClr val="FF0000"/>
                </a:solidFill>
                <a:latin typeface="Times New Roman" pitchFamily="18" charset="0"/>
                <a:ea typeface="Calibri"/>
                <a:cs typeface="Times New Roman" pitchFamily="18" charset="0"/>
              </a:rPr>
              <a:t> 6cm</a:t>
            </a:r>
          </a:p>
        </p:txBody>
      </p:sp>
    </p:spTree>
    <p:extLst>
      <p:ext uri="{BB962C8B-B14F-4D97-AF65-F5344CB8AC3E}">
        <p14:creationId xmlns:p14="http://schemas.microsoft.com/office/powerpoint/2010/main" val="1962804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4961"/>
                                        </p:tgtEl>
                                        <p:attrNameLst>
                                          <p:attrName>style.visibility</p:attrName>
                                        </p:attrNameLst>
                                      </p:cBhvr>
                                      <p:to>
                                        <p:strVal val="visible"/>
                                      </p:to>
                                    </p:set>
                                    <p:animEffect transition="in" filter="fade">
                                      <p:cBhvr>
                                        <p:cTn id="12" dur="500"/>
                                        <p:tgtEl>
                                          <p:spTgt spid="2949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62"/>
                                        </p:tgtEl>
                                        <p:attrNameLst>
                                          <p:attrName>style.visibility</p:attrName>
                                        </p:attrNameLst>
                                      </p:cBhvr>
                                      <p:to>
                                        <p:strVal val="visible"/>
                                      </p:to>
                                    </p:set>
                                    <p:animEffect transition="in" filter="fade">
                                      <p:cBhvr>
                                        <p:cTn id="17" dur="500"/>
                                        <p:tgtEl>
                                          <p:spTgt spid="2949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16"/>
                                        </p:tgtEl>
                                        <p:attrNameLst>
                                          <p:attrName>style.visibility</p:attrName>
                                        </p:attrNameLst>
                                      </p:cBhvr>
                                      <p:to>
                                        <p:strVal val="visible"/>
                                      </p:to>
                                    </p:set>
                                    <p:animEffect transition="in" filter="fade">
                                      <p:cBhvr>
                                        <p:cTn id="32" dur="500"/>
                                        <p:tgtEl>
                                          <p:spTgt spid="2949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9"/>
                                        </p:tgtEl>
                                        <p:attrNameLst>
                                          <p:attrName>style.visibility</p:attrName>
                                        </p:attrNameLst>
                                      </p:cBhvr>
                                      <p:to>
                                        <p:strVal val="visible"/>
                                      </p:to>
                                    </p:set>
                                    <p:animEffect transition="in" filter="fade">
                                      <p:cBhvr>
                                        <p:cTn id="47" dur="500"/>
                                        <p:tgtEl>
                                          <p:spTgt spid="2949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44"/>
                                        </p:tgtEl>
                                        <p:attrNameLst>
                                          <p:attrName>style.visibility</p:attrName>
                                        </p:attrNameLst>
                                      </p:cBhvr>
                                      <p:to>
                                        <p:strVal val="visible"/>
                                      </p:to>
                                    </p:set>
                                    <p:animEffect transition="in" filter="fade">
                                      <p:cBhvr>
                                        <p:cTn id="52" dur="500"/>
                                        <p:tgtEl>
                                          <p:spTgt spid="2949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4948"/>
                                        </p:tgtEl>
                                        <p:attrNameLst>
                                          <p:attrName>style.visibility</p:attrName>
                                        </p:attrNameLst>
                                      </p:cBhvr>
                                      <p:to>
                                        <p:strVal val="visible"/>
                                      </p:to>
                                    </p:set>
                                    <p:animEffect transition="in" filter="fade">
                                      <p:cBhvr>
                                        <p:cTn id="57" dur="500"/>
                                        <p:tgtEl>
                                          <p:spTgt spid="2949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4946"/>
                                        </p:tgtEl>
                                        <p:attrNameLst>
                                          <p:attrName>style.visibility</p:attrName>
                                        </p:attrNameLst>
                                      </p:cBhvr>
                                      <p:to>
                                        <p:strVal val="visible"/>
                                      </p:to>
                                    </p:set>
                                    <p:animEffect transition="in" filter="fade">
                                      <p:cBhvr>
                                        <p:cTn id="62" dur="500"/>
                                        <p:tgtEl>
                                          <p:spTgt spid="294946"/>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58385 0.04421 L -0.29306 0.04838 L -0.58385 0.04421 Z " pathEditMode="relative" ptsTypes="AAA">
                                      <p:cBhvr>
                                        <p:cTn id="66" dur="2000" fill="hold"/>
                                        <p:tgtEl>
                                          <p:spTgt spid="9"/>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15"/>
                                        </p:tgtEl>
                                        <p:attrNameLst>
                                          <p:attrName>style.visibility</p:attrName>
                                        </p:attrNameLst>
                                      </p:cBhvr>
                                      <p:to>
                                        <p:strVal val="visible"/>
                                      </p:to>
                                    </p:set>
                                    <p:animEffect transition="in" filter="fade">
                                      <p:cBhvr>
                                        <p:cTn id="71" dur="500"/>
                                        <p:tgtEl>
                                          <p:spTgt spid="2949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53"/>
                                        </p:tgtEl>
                                        <p:attrNameLst>
                                          <p:attrName>style.visibility</p:attrName>
                                        </p:attrNameLst>
                                      </p:cBhvr>
                                      <p:to>
                                        <p:strVal val="visible"/>
                                      </p:to>
                                    </p:set>
                                    <p:animEffect transition="in" filter="fade">
                                      <p:cBhvr>
                                        <p:cTn id="76" dur="500"/>
                                        <p:tgtEl>
                                          <p:spTgt spid="2949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4947"/>
                                        </p:tgtEl>
                                        <p:attrNameLst>
                                          <p:attrName>style.visibility</p:attrName>
                                        </p:attrNameLst>
                                      </p:cBhvr>
                                      <p:to>
                                        <p:strVal val="visible"/>
                                      </p:to>
                                    </p:set>
                                    <p:animEffect transition="in" filter="fade">
                                      <p:cBhvr>
                                        <p:cTn id="81" dur="500"/>
                                        <p:tgtEl>
                                          <p:spTgt spid="2949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94943"/>
                                        </p:tgtEl>
                                        <p:attrNameLst>
                                          <p:attrName>style.visibility</p:attrName>
                                        </p:attrNameLst>
                                      </p:cBhvr>
                                      <p:to>
                                        <p:strVal val="visible"/>
                                      </p:to>
                                    </p:set>
                                    <p:animEffect transition="in" filter="fade">
                                      <p:cBhvr>
                                        <p:cTn id="86" dur="500"/>
                                        <p:tgtEl>
                                          <p:spTgt spid="2949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2"/>
                                        </p:tgtEl>
                                        <p:attrNameLst>
                                          <p:attrName>style.visibility</p:attrName>
                                        </p:attrNameLst>
                                      </p:cBhvr>
                                      <p:to>
                                        <p:strVal val="visible"/>
                                      </p:to>
                                    </p:set>
                                    <p:animEffect transition="in" filter="fade">
                                      <p:cBhvr>
                                        <p:cTn id="96" dur="500"/>
                                        <p:tgtEl>
                                          <p:spTgt spid="182"/>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1.02257 -0.04051 L 0.73178 -0.03842 L 1.02257 -0.04051 Z " pathEditMode="relative" ptsTypes="AAA">
                                      <p:cBhvr>
                                        <p:cTn id="100" dur="2000" fill="hold"/>
                                        <p:tgtEl>
                                          <p:spTgt spid="183"/>
                                        </p:tgtEl>
                                        <p:attrNameLst>
                                          <p:attrName>ppt_x</p:attrName>
                                          <p:attrName>ppt_y</p:attrName>
                                        </p:attrNameLst>
                                      </p:cBhvr>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183"/>
                                        </p:tgtEl>
                                      </p:cBhvr>
                                    </p:animEffect>
                                    <p:set>
                                      <p:cBhvr>
                                        <p:cTn id="105" dur="1" fill="hold">
                                          <p:stCondLst>
                                            <p:cond delay="499"/>
                                          </p:stCondLst>
                                        </p:cTn>
                                        <p:tgtEl>
                                          <p:spTgt spid="18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4917"/>
                                        </p:tgtEl>
                                        <p:attrNameLst>
                                          <p:attrName>style.visibility</p:attrName>
                                        </p:attrNameLst>
                                      </p:cBhvr>
                                      <p:to>
                                        <p:strVal val="visible"/>
                                      </p:to>
                                    </p:set>
                                    <p:animEffect transition="in" filter="fade">
                                      <p:cBhvr>
                                        <p:cTn id="110" dur="500"/>
                                        <p:tgtEl>
                                          <p:spTgt spid="29491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4950"/>
                                        </p:tgtEl>
                                        <p:attrNameLst>
                                          <p:attrName>style.visibility</p:attrName>
                                        </p:attrNameLst>
                                      </p:cBhvr>
                                      <p:to>
                                        <p:strVal val="visible"/>
                                      </p:to>
                                    </p:set>
                                    <p:anim calcmode="lin" valueType="num">
                                      <p:cBhvr additive="base">
                                        <p:cTn id="115" dur="500" fill="hold"/>
                                        <p:tgtEl>
                                          <p:spTgt spid="294950"/>
                                        </p:tgtEl>
                                        <p:attrNameLst>
                                          <p:attrName>ppt_x</p:attrName>
                                        </p:attrNameLst>
                                      </p:cBhvr>
                                      <p:tavLst>
                                        <p:tav tm="0">
                                          <p:val>
                                            <p:strVal val="#ppt_x"/>
                                          </p:val>
                                        </p:tav>
                                        <p:tav tm="100000">
                                          <p:val>
                                            <p:strVal val="#ppt_x"/>
                                          </p:val>
                                        </p:tav>
                                      </p:tavLst>
                                    </p:anim>
                                    <p:anim calcmode="lin" valueType="num">
                                      <p:cBhvr additive="base">
                                        <p:cTn id="116"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4945"/>
                                        </p:tgtEl>
                                        <p:attrNameLst>
                                          <p:attrName>style.visibility</p:attrName>
                                        </p:attrNameLst>
                                      </p:cBhvr>
                                      <p:to>
                                        <p:strVal val="visible"/>
                                      </p:to>
                                    </p:set>
                                    <p:animEffect transition="in" filter="fade">
                                      <p:cBhvr>
                                        <p:cTn id="121" dur="500"/>
                                        <p:tgtEl>
                                          <p:spTgt spid="29494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91"/>
                                        </p:tgtEl>
                                        <p:attrNameLst>
                                          <p:attrName>style.visibility</p:attrName>
                                        </p:attrNameLst>
                                      </p:cBhvr>
                                      <p:to>
                                        <p:strVal val="visible"/>
                                      </p:to>
                                    </p:set>
                                    <p:animEffect transition="in" filter="fade">
                                      <p:cBhvr>
                                        <p:cTn id="126" dur="500"/>
                                        <p:tgtEl>
                                          <p:spTgt spid="19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94954"/>
                                        </p:tgtEl>
                                        <p:attrNameLst>
                                          <p:attrName>style.visibility</p:attrName>
                                        </p:attrNameLst>
                                      </p:cBhvr>
                                      <p:to>
                                        <p:strVal val="visible"/>
                                      </p:to>
                                    </p:set>
                                    <p:animEffect transition="in" filter="fade">
                                      <p:cBhvr>
                                        <p:cTn id="131" dur="500"/>
                                        <p:tgtEl>
                                          <p:spTgt spid="294954"/>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8" name="Rectangle 7"/>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9" name="Rectangle 8"/>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Vẽ</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0" name="Rectangle 9"/>
          <p:cNvSpPr/>
          <p:nvPr/>
        </p:nvSpPr>
        <p:spPr>
          <a:xfrm>
            <a:off x="228600" y="1639669"/>
            <a:ext cx="54102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3. Chu vi </a:t>
            </a:r>
            <a:r>
              <a:rPr lang="en-US" sz="2400" b="1" dirty="0" err="1">
                <a:solidFill>
                  <a:prstClr val="black"/>
                </a:solidFill>
                <a:latin typeface="Times New Roman" pitchFamily="18" charset="0"/>
                <a:ea typeface="Calibri"/>
                <a:cs typeface="Times New Roman" pitchFamily="18" charset="0"/>
              </a:rPr>
              <a:t>và</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diện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tích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của</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1" name="Rectangle 10"/>
          <p:cNvSpPr/>
          <p:nvPr/>
        </p:nvSpPr>
        <p:spPr>
          <a:xfrm>
            <a:off x="762000" y="2514600"/>
            <a:ext cx="8077200" cy="1297791"/>
          </a:xfrm>
          <a:prstGeom prst="rect">
            <a:avLst/>
          </a:prstGeom>
        </p:spPr>
        <p:txBody>
          <a:bodyPr wrap="square">
            <a:spAutoFit/>
          </a:bodyPr>
          <a:lstStyle/>
          <a:p>
            <a:pPr>
              <a:lnSpc>
                <a:spcPct val="150000"/>
              </a:lnSpc>
              <a:spcAft>
                <a:spcPts val="1000"/>
              </a:spcAft>
              <a:tabLst>
                <a:tab pos="1219200" algn="l"/>
              </a:tabLst>
            </a:pPr>
            <a:r>
              <a:rPr lang="en-US" sz="2800" b="1" dirty="0">
                <a:solidFill>
                  <a:srgbClr val="FF0000"/>
                </a:solidFill>
                <a:latin typeface="Times New Roman"/>
                <a:ea typeface="Calibri"/>
                <a:cs typeface="Times New Roman"/>
              </a:rPr>
              <a:t>- Chu vi </a:t>
            </a:r>
            <a:r>
              <a:rPr lang="en-US" sz="2800" b="1" dirty="0" err="1">
                <a:solidFill>
                  <a:srgbClr val="FF0000"/>
                </a:solidFill>
                <a:latin typeface="Times New Roman"/>
                <a:ea typeface="Calibri"/>
                <a:cs typeface="Times New Roman"/>
              </a:rPr>
              <a:t>hình</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vuông</a:t>
            </a:r>
            <a:r>
              <a:rPr lang="en-US" sz="2800" dirty="0">
                <a:solidFill>
                  <a:srgbClr val="000000"/>
                </a:solidFill>
                <a:latin typeface="Times New Roman"/>
                <a:ea typeface="Calibri"/>
                <a:cs typeface="Times New Roman"/>
              </a:rPr>
              <a:t>: C = 4a</a:t>
            </a:r>
            <a:endParaRPr lang="en-US" sz="2800" dirty="0">
              <a:ea typeface="Calibri"/>
              <a:cs typeface="Times New Roman"/>
            </a:endParaRPr>
          </a:p>
          <a:p>
            <a:r>
              <a:rPr lang="en-US" sz="2800" b="1" dirty="0">
                <a:solidFill>
                  <a:srgbClr val="FF0000"/>
                </a:solidFill>
                <a:latin typeface="Times New Roman"/>
                <a:ea typeface="Calibri"/>
              </a:rPr>
              <a:t>- </a:t>
            </a:r>
            <a:r>
              <a:rPr lang="en-US" sz="2800" b="1" dirty="0" err="1">
                <a:solidFill>
                  <a:srgbClr val="FF0000"/>
                </a:solidFill>
                <a:latin typeface="Times New Roman"/>
                <a:ea typeface="Calibri"/>
              </a:rPr>
              <a:t>Diện</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tích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của</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hình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vuông</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là</a:t>
            </a:r>
            <a:r>
              <a:rPr lang="en-US" sz="2800" b="1" dirty="0">
                <a:solidFill>
                  <a:srgbClr val="FF0000"/>
                </a:solidFill>
                <a:latin typeface="Times New Roman"/>
                <a:ea typeface="Calibri"/>
              </a:rPr>
              <a:t> </a:t>
            </a:r>
            <a:r>
              <a:rPr lang="en-US" sz="2800" dirty="0">
                <a:solidFill>
                  <a:srgbClr val="000000"/>
                </a:solidFill>
                <a:latin typeface="Times New Roman"/>
                <a:ea typeface="Calibri"/>
              </a:rPr>
              <a:t>: S = </a:t>
            </a:r>
            <a:r>
              <a:rPr lang="en-US" sz="2800" dirty="0" err="1">
                <a:solidFill>
                  <a:srgbClr val="000000"/>
                </a:solidFill>
                <a:latin typeface="Times New Roman"/>
                <a:ea typeface="Calibri"/>
              </a:rPr>
              <a:t>a.a</a:t>
            </a:r>
            <a:r>
              <a:rPr lang="en-US" sz="2800" dirty="0">
                <a:solidFill>
                  <a:srgbClr val="000000"/>
                </a:solidFill>
                <a:latin typeface="Times New Roman"/>
                <a:ea typeface="Calibri"/>
              </a:rPr>
              <a:t> = a</a:t>
            </a:r>
            <a:r>
              <a:rPr lang="en-US" sz="2800" baseline="30000" dirty="0">
                <a:solidFill>
                  <a:srgbClr val="000000"/>
                </a:solidFill>
                <a:latin typeface="Times New Roman"/>
                <a:ea typeface="Calibri"/>
              </a:rPr>
              <a:t>2</a:t>
            </a:r>
            <a:endParaRPr lang="en-US" sz="2800" dirty="0"/>
          </a:p>
        </p:txBody>
      </p:sp>
    </p:spTree>
    <p:extLst>
      <p:ext uri="{BB962C8B-B14F-4D97-AF65-F5344CB8AC3E}">
        <p14:creationId xmlns:p14="http://schemas.microsoft.com/office/powerpoint/2010/main" val="13013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52401"/>
            <a:ext cx="3429000" cy="646331"/>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III. LỤC GIÁC ĐỀU</a:t>
            </a:r>
          </a:p>
        </p:txBody>
      </p:sp>
      <p:sp>
        <p:nvSpPr>
          <p:cNvPr id="8" name="Rectangle 7"/>
          <p:cNvSpPr/>
          <p:nvPr/>
        </p:nvSpPr>
        <p:spPr>
          <a:xfrm>
            <a:off x="190500" y="914400"/>
            <a:ext cx="6629400" cy="923330"/>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Thực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hành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ghép</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lục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từ</a:t>
            </a:r>
            <a:r>
              <a:rPr lang="en-US" i="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miếng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phẳng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của</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tam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7 – SGK)</a:t>
            </a:r>
            <a:endParaRPr lang="en-US" sz="1400" dirty="0">
              <a:ea typeface="Calibri"/>
              <a:cs typeface="Times New Roman"/>
            </a:endParaRPr>
          </a:p>
        </p:txBody>
      </p:sp>
      <p:sp>
        <p:nvSpPr>
          <p:cNvPr id="9" name="Rectangle 8"/>
          <p:cNvSpPr/>
          <p:nvPr/>
        </p:nvSpPr>
        <p:spPr>
          <a:xfrm>
            <a:off x="265924" y="2057400"/>
            <a:ext cx="1524776" cy="369332"/>
          </a:xfrm>
          <a:prstGeom prst="rect">
            <a:avLst/>
          </a:prstGeom>
        </p:spPr>
        <p:txBody>
          <a:bodyPr wrap="none">
            <a:spAutoFit/>
          </a:bodyPr>
          <a:lstStyle/>
          <a:p>
            <a:r>
              <a:rPr lang="en-US" b="1" dirty="0" err="1">
                <a:solidFill>
                  <a:srgbClr val="000000"/>
                </a:solidFill>
                <a:latin typeface="Times New Roman"/>
                <a:ea typeface="Calibri"/>
              </a:rPr>
              <a:t>Hoạt</a:t>
            </a:r>
            <a:r>
              <a:rPr lang="en-US" b="1" dirty="0">
                <a:solidFill>
                  <a:srgbClr val="000000"/>
                </a:solidFill>
                <a:latin typeface="Times New Roman"/>
                <a:ea typeface="Calibri"/>
              </a:rPr>
              <a:t> </a:t>
            </a:r>
            <a:r>
              <a:rPr lang="en-US" b="1" dirty="0" err="1">
                <a:solidFill>
                  <a:srgbClr val="000000"/>
                </a:solidFill>
                <a:latin typeface="Times New Roman"/>
                <a:ea typeface="Calibri"/>
              </a:rPr>
              <a:t>động</a:t>
            </a:r>
            <a:r>
              <a:rPr lang="en-US" b="1" dirty="0">
                <a:solidFill>
                  <a:srgbClr val="000000"/>
                </a:solidFill>
                <a:latin typeface="Times New Roman"/>
                <a:ea typeface="Calibri"/>
              </a:rPr>
              <a:t> 7: </a:t>
            </a:r>
            <a:endParaRPr lang="en-US" dirty="0"/>
          </a:p>
        </p:txBody>
      </p:sp>
      <p:sp>
        <p:nvSpPr>
          <p:cNvPr id="10" name="Rectangle 9"/>
          <p:cNvSpPr/>
          <p:nvPr/>
        </p:nvSpPr>
        <p:spPr>
          <a:xfrm>
            <a:off x="337603" y="2450158"/>
            <a:ext cx="3954993" cy="507831"/>
          </a:xfrm>
          <a:prstGeom prst="rect">
            <a:avLst/>
          </a:prstGeom>
        </p:spPr>
        <p:txBody>
          <a:bodyPr wrap="none">
            <a:spAutoFit/>
          </a:bodyPr>
          <a:lstStyle/>
          <a:p>
            <a:pPr>
              <a:lnSpc>
                <a:spcPct val="150000"/>
              </a:lnSpc>
              <a:spcBef>
                <a:spcPts val="600"/>
              </a:spcBef>
              <a:spcAft>
                <a:spcPts val="600"/>
              </a:spcAft>
            </a:pPr>
            <a:r>
              <a:rPr lang="en-US" b="1" i="1" u="sng" dirty="0">
                <a:solidFill>
                  <a:srgbClr val="FF0000"/>
                </a:solidFill>
                <a:latin typeface="Times New Roman"/>
                <a:ea typeface="Calibri"/>
                <a:cs typeface="Times New Roman"/>
              </a:rPr>
              <a:t>*</a:t>
            </a:r>
            <a:r>
              <a:rPr lang="en-US" b="1" i="1" u="sng" dirty="0" err="1">
                <a:solidFill>
                  <a:srgbClr val="FF0000"/>
                </a:solidFill>
                <a:latin typeface="Times New Roman"/>
                <a:ea typeface="Calibri"/>
                <a:cs typeface="Times New Roman"/>
              </a:rPr>
              <a:t>Nhận</a:t>
            </a:r>
            <a:r>
              <a:rPr lang="en-US" b="1" i="1" u="sng" dirty="0">
                <a:solidFill>
                  <a:srgbClr val="FF0000"/>
                </a:solidFill>
                <a:latin typeface="Times New Roman"/>
                <a:ea typeface="Calibri"/>
                <a:cs typeface="Times New Roman"/>
              </a:rPr>
              <a:t> </a:t>
            </a:r>
            <a:r>
              <a:rPr lang="en-US" b="1" i="1" u="sng" dirty="0" err="1">
                <a:solidFill>
                  <a:srgbClr val="FF0000"/>
                </a:solidFill>
                <a:latin typeface="Times New Roman"/>
                <a:ea typeface="Calibri"/>
                <a:cs typeface="Times New Roman"/>
              </a:rPr>
              <a:t>xét</a:t>
            </a:r>
            <a:r>
              <a:rPr lang="en-US" b="1" i="1" u="sng" dirty="0">
                <a:solidFill>
                  <a:srgbClr val="FF0000"/>
                </a:solidFill>
                <a:latin typeface="Times New Roman"/>
                <a:ea typeface="Calibri"/>
                <a:cs typeface="Times New Roman"/>
              </a:rPr>
              <a:t>:</a:t>
            </a:r>
            <a:r>
              <a:rPr lang="en-US" b="1" dirty="0">
                <a:solidFill>
                  <a:srgbClr val="FF0000"/>
                </a:solidFill>
                <a:latin typeface="Times New Roman"/>
                <a:ea typeface="Calibri"/>
                <a:cs typeface="Times New Roman"/>
              </a:rPr>
              <a:t> </a:t>
            </a:r>
            <a:r>
              <a:rPr lang="en-US" b="1" dirty="0" err="1">
                <a:solidFill>
                  <a:srgbClr val="000000"/>
                </a:solidFill>
                <a:latin typeface="Times New Roman"/>
                <a:ea typeface="Calibri"/>
                <a:cs typeface="Times New Roman"/>
              </a:rPr>
              <a:t>Lục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giác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đều</a:t>
            </a:r>
            <a:r>
              <a:rPr lang="en-US" b="1" dirty="0">
                <a:solidFill>
                  <a:srgbClr val="000000"/>
                </a:solidFill>
                <a:latin typeface="Times New Roman"/>
                <a:ea typeface="Calibri"/>
                <a:cs typeface="Times New Roman"/>
              </a:rPr>
              <a:t> ABCDEG </a:t>
            </a:r>
            <a:r>
              <a:rPr lang="en-US" b="1" dirty="0" err="1">
                <a:solidFill>
                  <a:srgbClr val="000000"/>
                </a:solidFill>
                <a:latin typeface="Times New Roman"/>
                <a:ea typeface="Calibri"/>
                <a:cs typeface="Times New Roman"/>
              </a:rPr>
              <a:t>có</a:t>
            </a:r>
            <a:r>
              <a:rPr lang="en-US" b="1" dirty="0">
                <a:solidFill>
                  <a:srgbClr val="000000"/>
                </a:solidFill>
                <a:latin typeface="Times New Roman"/>
                <a:ea typeface="Calibri"/>
                <a:cs typeface="Times New Roman"/>
              </a:rPr>
              <a:t>:</a:t>
            </a:r>
            <a:endParaRPr lang="en-US" sz="1400" dirty="0">
              <a:ea typeface="Calibri"/>
              <a:cs typeface="Times New Roman"/>
            </a:endParaRPr>
          </a:p>
        </p:txBody>
      </p:sp>
      <p:pic>
        <p:nvPicPr>
          <p:cNvPr id="3074" name="Picture 2" descr="Hãy ghép sáu miếng phẳng hình tam giác đều có cạnh bằng nhau để tạo thành  hình lục gi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5566"/>
            <a:ext cx="1666875" cy="15811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Giải câu 1 trang 96 Cánh Diều Toán 6 tập 1 | [Cánh diều] Toán 6 tậ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Giải câu 1 trang 96 Cánh Diều Toán 6 tập 1 | [Cánh diều] Toán 6 tập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Giải câu 1 trang 96 Cánh Diều Toán 6 tập 1 | [Cánh diều] Toán 6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26732"/>
            <a:ext cx="3429000" cy="29064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4472" y="3048000"/>
            <a:ext cx="4513800"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Sáu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cạnh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AB = BC = CD = EG;</a:t>
            </a:r>
            <a:endParaRPr lang="en-US" sz="1400" dirty="0">
              <a:ea typeface="Calibri"/>
              <a:cs typeface="Times New Roman"/>
            </a:endParaRPr>
          </a:p>
        </p:txBody>
      </p:sp>
      <p:sp>
        <p:nvSpPr>
          <p:cNvPr id="14" name="Rectangle 13"/>
          <p:cNvSpPr/>
          <p:nvPr/>
        </p:nvSpPr>
        <p:spPr>
          <a:xfrm>
            <a:off x="407625" y="3584663"/>
            <a:ext cx="4402167"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cắt</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tại</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điểm</a:t>
            </a:r>
            <a:r>
              <a:rPr lang="en-US" b="1" i="1" dirty="0">
                <a:solidFill>
                  <a:srgbClr val="000000"/>
                </a:solidFill>
                <a:latin typeface="Times New Roman"/>
                <a:ea typeface="Calibri"/>
                <a:cs typeface="Times New Roman"/>
              </a:rPr>
              <a:t> O;</a:t>
            </a:r>
            <a:endParaRPr lang="en-US" sz="1400" dirty="0">
              <a:ea typeface="Calibri"/>
              <a:cs typeface="Times New Roman"/>
            </a:endParaRPr>
          </a:p>
        </p:txBody>
      </p:sp>
      <p:sp>
        <p:nvSpPr>
          <p:cNvPr id="15" name="Rectangle 14"/>
          <p:cNvSpPr/>
          <p:nvPr/>
        </p:nvSpPr>
        <p:spPr>
          <a:xfrm>
            <a:off x="407624" y="4188594"/>
            <a:ext cx="5459776" cy="507831"/>
          </a:xfrm>
          <a:prstGeom prst="rect">
            <a:avLst/>
          </a:prstGeom>
        </p:spPr>
        <p:txBody>
          <a:bodyPr wrap="squar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AD = BE = CG;</a:t>
            </a:r>
            <a:endParaRPr lang="en-US" sz="1400" dirty="0">
              <a:ea typeface="Calibri"/>
              <a:cs typeface="Times New Roman"/>
            </a:endParaRPr>
          </a:p>
        </p:txBody>
      </p:sp>
      <p:sp>
        <p:nvSpPr>
          <p:cNvPr id="16" name="Rectangle 15"/>
          <p:cNvSpPr/>
          <p:nvPr/>
        </p:nvSpPr>
        <p:spPr>
          <a:xfrm>
            <a:off x="460375" y="4936187"/>
            <a:ext cx="4572000" cy="646331"/>
          </a:xfrm>
          <a:prstGeom prst="rect">
            <a:avLst/>
          </a:prstGeom>
        </p:spPr>
        <p:txBody>
          <a:bodyPr>
            <a:spAutoFit/>
          </a:bodyPr>
          <a:lstStyle/>
          <a:p>
            <a:r>
              <a:rPr lang="en-US" b="1" i="1" dirty="0">
                <a:solidFill>
                  <a:srgbClr val="000000"/>
                </a:solidFill>
                <a:latin typeface="Times New Roman"/>
                <a:ea typeface="Calibri"/>
              </a:rPr>
              <a:t>- </a:t>
            </a:r>
            <a:r>
              <a:rPr lang="en-US" b="1" i="1" dirty="0" err="1">
                <a:solidFill>
                  <a:srgbClr val="000000"/>
                </a:solidFill>
                <a:latin typeface="Times New Roman"/>
                <a:ea typeface="Calibri"/>
              </a:rPr>
              <a:t>Sáu</a:t>
            </a:r>
            <a:r>
              <a:rPr lang="en-US" b="1" i="1" dirty="0">
                <a:solidFill>
                  <a:srgbClr val="000000"/>
                </a:solidFill>
                <a:latin typeface="Times New Roman"/>
                <a:ea typeface="Calibri"/>
              </a:rPr>
              <a:t> </a:t>
            </a:r>
            <a:r>
              <a:rPr lang="en-US" b="1" i="1" dirty="0" err="1">
                <a:solidFill>
                  <a:srgbClr val="000000"/>
                </a:solidFill>
                <a:latin typeface="Times New Roman"/>
                <a:ea typeface="Calibri"/>
              </a:rPr>
              <a:t>góc</a:t>
            </a:r>
            <a:r>
              <a:rPr lang="en-US" b="1" i="1" dirty="0">
                <a:solidFill>
                  <a:srgbClr val="000000"/>
                </a:solidFill>
                <a:latin typeface="Times New Roman"/>
                <a:ea typeface="Calibri"/>
              </a:rPr>
              <a:t> ở </a:t>
            </a:r>
            <a:r>
              <a:rPr lang="en-US" b="1" i="1" dirty="0" err="1">
                <a:solidFill>
                  <a:srgbClr val="000000"/>
                </a:solidFill>
                <a:latin typeface="Times New Roman"/>
                <a:ea typeface="Calibri"/>
              </a:rPr>
              <a:t>các</a:t>
            </a:r>
            <a:r>
              <a:rPr lang="en-US" b="1" i="1" dirty="0">
                <a:solidFill>
                  <a:srgbClr val="000000"/>
                </a:solidFill>
                <a:latin typeface="Times New Roman"/>
                <a:ea typeface="Calibri"/>
              </a:rPr>
              <a:t> </a:t>
            </a:r>
            <a:r>
              <a:rPr lang="en-US" b="1" i="1" dirty="0" err="1">
                <a:solidFill>
                  <a:srgbClr val="000000"/>
                </a:solidFill>
                <a:latin typeface="Times New Roman"/>
                <a:ea typeface="Calibri"/>
              </a:rPr>
              <a:t>đỉnh</a:t>
            </a:r>
            <a:r>
              <a:rPr lang="en-US" b="1" i="1" dirty="0">
                <a:solidFill>
                  <a:srgbClr val="000000"/>
                </a:solidFill>
                <a:latin typeface="Times New Roman"/>
                <a:ea typeface="Calibri"/>
              </a:rPr>
              <a:t> A, B, C, D, E, G </a:t>
            </a:r>
            <a:r>
              <a:rPr lang="en-US" b="1" i="1" dirty="0" err="1">
                <a:solidFill>
                  <a:srgbClr val="000000"/>
                </a:solidFill>
                <a:latin typeface="Times New Roman"/>
                <a:ea typeface="Calibri"/>
              </a:rPr>
              <a:t>bằng</a:t>
            </a:r>
            <a:r>
              <a:rPr lang="en-US" b="1" i="1" dirty="0">
                <a:solidFill>
                  <a:srgbClr val="000000"/>
                </a:solidFill>
                <a:latin typeface="Times New Roman"/>
                <a:ea typeface="Calibri"/>
              </a:rPr>
              <a:t> </a:t>
            </a:r>
            <a:r>
              <a:rPr lang="en-US" b="1" i="1" dirty="0" err="1">
                <a:solidFill>
                  <a:srgbClr val="000000"/>
                </a:solidFill>
                <a:latin typeface="Times New Roman"/>
                <a:ea typeface="Calibri"/>
              </a:rPr>
              <a:t>nhau</a:t>
            </a:r>
            <a:r>
              <a:rPr lang="en-US" b="1" i="1" dirty="0">
                <a:solidFill>
                  <a:srgbClr val="000000"/>
                </a:solidFill>
                <a:latin typeface="Times New Roman"/>
                <a:ea typeface="Calibri"/>
              </a:rPr>
              <a:t>.</a:t>
            </a:r>
            <a:endParaRPr lang="en-US" dirty="0"/>
          </a:p>
        </p:txBody>
      </p:sp>
      <p:cxnSp>
        <p:nvCxnSpPr>
          <p:cNvPr id="18" name="Straight Connector 17"/>
          <p:cNvCxnSpPr/>
          <p:nvPr/>
        </p:nvCxnSpPr>
        <p:spPr>
          <a:xfrm>
            <a:off x="7239000" y="2881789"/>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7870610" y="3276599"/>
            <a:ext cx="130390" cy="121206"/>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6553200" y="3215996"/>
            <a:ext cx="152400" cy="181809"/>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6477000" y="4067388"/>
            <a:ext cx="152400" cy="2510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228703" y="4454014"/>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7897383" y="4113346"/>
            <a:ext cx="103617" cy="15385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67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fade">
                                      <p:cBhvr>
                                        <p:cTn id="33" dur="500"/>
                                        <p:tgtEl>
                                          <p:spTgt spid="30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25" y="2059725"/>
            <a:ext cx="22367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45433" y="156466"/>
            <a:ext cx="1552575" cy="131699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778" y="4102100"/>
            <a:ext cx="142716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520" y="4114800"/>
            <a:ext cx="1401763"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342" y="190890"/>
            <a:ext cx="23161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069" y="2093063"/>
            <a:ext cx="18954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200" y="4272757"/>
            <a:ext cx="157321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588" y="2078647"/>
            <a:ext cx="19510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7838" y="211368"/>
            <a:ext cx="20669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4658" y="6139191"/>
            <a:ext cx="5109142" cy="523220"/>
          </a:xfrm>
          <a:prstGeom prst="rect">
            <a:avLst/>
          </a:prstGeom>
        </p:spPr>
        <p:txBody>
          <a:bodyPr wrap="square">
            <a:spAutoFit/>
          </a:bodyPr>
          <a:lstStyle/>
          <a:p>
            <a:r>
              <a:rPr lang="nl-NL" sz="2800" b="1" dirty="0">
                <a:latin typeface="Times New Roman"/>
                <a:ea typeface="Calibri"/>
              </a:rPr>
              <a:t>Một số hình ảnh trong thực tế</a:t>
            </a:r>
            <a:endParaRPr lang="en-US" dirty="0"/>
          </a:p>
        </p:txBody>
      </p:sp>
      <p:sp>
        <p:nvSpPr>
          <p:cNvPr id="3" name="Rectangle 2"/>
          <p:cNvSpPr/>
          <p:nvPr/>
        </p:nvSpPr>
        <p:spPr>
          <a:xfrm>
            <a:off x="914400" y="1520426"/>
            <a:ext cx="1281120" cy="369332"/>
          </a:xfrm>
          <a:prstGeom prst="rect">
            <a:avLst/>
          </a:prstGeom>
        </p:spPr>
        <p:txBody>
          <a:bodyPr wrap="none">
            <a:spAutoFit/>
          </a:bodyPr>
          <a:lstStyle/>
          <a:p>
            <a:r>
              <a:rPr lang="nl-NL" b="1" dirty="0">
                <a:solidFill>
                  <a:srgbClr val="FF0000"/>
                </a:solidFill>
                <a:latin typeface="Times New Roman"/>
                <a:ea typeface="Calibri"/>
              </a:rPr>
              <a:t>Khối rubik</a:t>
            </a:r>
            <a:endParaRPr lang="en-US" b="1" dirty="0">
              <a:solidFill>
                <a:srgbClr val="FF0000"/>
              </a:solidFill>
            </a:endParaRPr>
          </a:p>
        </p:txBody>
      </p:sp>
      <p:sp>
        <p:nvSpPr>
          <p:cNvPr id="4" name="Rectangle 3"/>
          <p:cNvSpPr/>
          <p:nvPr/>
        </p:nvSpPr>
        <p:spPr>
          <a:xfrm>
            <a:off x="6969585" y="1589318"/>
            <a:ext cx="1050288" cy="369332"/>
          </a:xfrm>
          <a:prstGeom prst="rect">
            <a:avLst/>
          </a:prstGeom>
        </p:spPr>
        <p:txBody>
          <a:bodyPr wrap="none">
            <a:spAutoFit/>
          </a:bodyPr>
          <a:lstStyle/>
          <a:p>
            <a:r>
              <a:rPr lang="nl-NL" b="1" dirty="0">
                <a:solidFill>
                  <a:srgbClr val="FF0000"/>
                </a:solidFill>
                <a:latin typeface="Times New Roman"/>
                <a:ea typeface="Calibri"/>
              </a:rPr>
              <a:t>Biển báo</a:t>
            </a:r>
            <a:endParaRPr lang="en-US" b="1" dirty="0">
              <a:solidFill>
                <a:srgbClr val="FF0000"/>
              </a:solidFill>
            </a:endParaRPr>
          </a:p>
        </p:txBody>
      </p:sp>
      <p:sp>
        <p:nvSpPr>
          <p:cNvPr id="7" name="Rectangle 6"/>
          <p:cNvSpPr/>
          <p:nvPr/>
        </p:nvSpPr>
        <p:spPr>
          <a:xfrm>
            <a:off x="6988821" y="3601001"/>
            <a:ext cx="1011815" cy="369332"/>
          </a:xfrm>
          <a:prstGeom prst="rect">
            <a:avLst/>
          </a:prstGeom>
        </p:spPr>
        <p:txBody>
          <a:bodyPr wrap="none">
            <a:spAutoFit/>
          </a:bodyPr>
          <a:lstStyle/>
          <a:p>
            <a:r>
              <a:rPr lang="nl-NL" b="1" dirty="0">
                <a:solidFill>
                  <a:srgbClr val="FF0000"/>
                </a:solidFill>
                <a:latin typeface="Times New Roman"/>
                <a:ea typeface="Calibri"/>
              </a:rPr>
              <a:t>Nền nhà</a:t>
            </a:r>
            <a:endParaRPr lang="en-US" b="1" dirty="0">
              <a:solidFill>
                <a:srgbClr val="FF0000"/>
              </a:solidFill>
            </a:endParaRPr>
          </a:p>
        </p:txBody>
      </p:sp>
      <p:sp>
        <p:nvSpPr>
          <p:cNvPr id="11" name="Rectangle 10"/>
          <p:cNvSpPr/>
          <p:nvPr/>
        </p:nvSpPr>
        <p:spPr>
          <a:xfrm>
            <a:off x="4148748" y="1723731"/>
            <a:ext cx="870751" cy="369332"/>
          </a:xfrm>
          <a:prstGeom prst="rect">
            <a:avLst/>
          </a:prstGeom>
        </p:spPr>
        <p:txBody>
          <a:bodyPr wrap="none">
            <a:spAutoFit/>
          </a:bodyPr>
          <a:lstStyle/>
          <a:p>
            <a:r>
              <a:rPr lang="nl-NL" b="1" dirty="0">
                <a:solidFill>
                  <a:srgbClr val="FF0000"/>
                </a:solidFill>
                <a:latin typeface="Times New Roman"/>
                <a:ea typeface="Calibri"/>
              </a:rPr>
              <a:t>Tổ ong</a:t>
            </a:r>
            <a:endParaRPr lang="en-US" b="1" dirty="0">
              <a:solidFill>
                <a:srgbClr val="FF0000"/>
              </a:solidFill>
            </a:endParaRPr>
          </a:p>
        </p:txBody>
      </p:sp>
      <p:sp>
        <p:nvSpPr>
          <p:cNvPr id="13" name="Rectangle 12"/>
          <p:cNvSpPr/>
          <p:nvPr/>
        </p:nvSpPr>
        <p:spPr>
          <a:xfrm>
            <a:off x="5815457" y="5397545"/>
            <a:ext cx="755335" cy="369332"/>
          </a:xfrm>
          <a:prstGeom prst="rect">
            <a:avLst/>
          </a:prstGeom>
        </p:spPr>
        <p:txBody>
          <a:bodyPr wrap="none">
            <a:spAutoFit/>
          </a:bodyPr>
          <a:lstStyle/>
          <a:p>
            <a:r>
              <a:rPr lang="nl-NL" b="1" dirty="0">
                <a:solidFill>
                  <a:srgbClr val="FF0000"/>
                </a:solidFill>
                <a:latin typeface="Times New Roman"/>
                <a:ea typeface="Calibri"/>
              </a:rPr>
              <a:t>Kệ gỗ</a:t>
            </a:r>
            <a:endParaRPr lang="en-US" b="1" dirty="0">
              <a:solidFill>
                <a:srgbClr val="FF0000"/>
              </a:solidFill>
            </a:endParaRPr>
          </a:p>
        </p:txBody>
      </p:sp>
      <p:sp>
        <p:nvSpPr>
          <p:cNvPr id="14" name="Rectangle 13"/>
          <p:cNvSpPr/>
          <p:nvPr/>
        </p:nvSpPr>
        <p:spPr>
          <a:xfrm>
            <a:off x="290714" y="3601001"/>
            <a:ext cx="5867400" cy="646331"/>
          </a:xfrm>
          <a:prstGeom prst="rect">
            <a:avLst/>
          </a:prstGeom>
        </p:spPr>
        <p:txBody>
          <a:bodyPr wrap="square">
            <a:spAutoFit/>
          </a:bodyPr>
          <a:lstStyle/>
          <a:p>
            <a:pPr lvl="0"/>
            <a:r>
              <a:rPr lang="nl-NL" b="1" dirty="0">
                <a:solidFill>
                  <a:srgbClr val="FF0000"/>
                </a:solidFill>
                <a:latin typeface="Times New Roman"/>
                <a:ea typeface="Calibri"/>
              </a:rPr>
              <a:t>Các bức tường ốp bằng gạch có hình tam giác đều, hình lục giác đều, hình vuông</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fade">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500"/>
                                        <p:tgtEl>
                                          <p:spTgt spid="30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fade">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75"/>
                                        </p:tgtEl>
                                        <p:attrNameLst>
                                          <p:attrName>style.visibility</p:attrName>
                                        </p:attrNameLst>
                                      </p:cBhvr>
                                      <p:to>
                                        <p:strVal val="visible"/>
                                      </p:to>
                                    </p:set>
                                    <p:animEffect transition="in" filter="fade">
                                      <p:cBhvr>
                                        <p:cTn id="72" dur="500"/>
                                        <p:tgtEl>
                                          <p:spTgt spid="30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76"/>
                                        </p:tgtEl>
                                        <p:attrNameLst>
                                          <p:attrName>style.visibility</p:attrName>
                                        </p:attrNameLst>
                                      </p:cBhvr>
                                      <p:to>
                                        <p:strVal val="visible"/>
                                      </p:to>
                                    </p:set>
                                    <p:animEffect transition="in" filter="fade">
                                      <p:cBhvr>
                                        <p:cTn id="77" dur="500"/>
                                        <p:tgtEl>
                                          <p:spTgt spid="307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124200"/>
            <a:ext cx="7696200" cy="1815882"/>
          </a:xfrm>
          <a:prstGeom prst="rect">
            <a:avLst/>
          </a:prstGeom>
        </p:spPr>
        <p:txBody>
          <a:bodyPr wrap="square">
            <a:spAutoFit/>
          </a:bodyPr>
          <a:lstStyle/>
          <a:p>
            <a:r>
              <a:rPr lang="nl-NL" sz="2800" b="1" dirty="0">
                <a:solidFill>
                  <a:srgbClr val="FF0000"/>
                </a:solidFill>
                <a:latin typeface="Times New Roman"/>
                <a:ea typeface="Calibri"/>
              </a:rPr>
              <a:t>“Hình vuông, hình tam giác đều, hình thoi,.. là các hình phẳng  quen thuộc trong thực tế. Chúng ta sẽ cùng nhau tìm hiểu các đặc điểm cơ bản của các hình đó ” </a:t>
            </a:r>
            <a:endParaRPr lang="en-US" sz="2800" b="1" dirty="0">
              <a:solidFill>
                <a:srgbClr val="FF0000"/>
              </a:solidFill>
            </a:endParaRPr>
          </a:p>
        </p:txBody>
      </p:sp>
      <p:sp>
        <p:nvSpPr>
          <p:cNvPr id="4" name="Rectangle 3"/>
          <p:cNvSpPr/>
          <p:nvPr/>
        </p:nvSpPr>
        <p:spPr>
          <a:xfrm>
            <a:off x="1140941"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a:ea typeface="Times New Roman"/>
                <a:cs typeface="Times New Roman"/>
              </a:rPr>
              <a:t>CHƯƠNG III: HÌNH HỌC TRỰC QUAN</a:t>
            </a:r>
            <a:endParaRPr lang="en-US" sz="2800" dirty="0">
              <a:solidFill>
                <a:srgbClr val="FF0000"/>
              </a:solidFill>
              <a:ea typeface="Calibri"/>
              <a:cs typeface="Times New Roman"/>
            </a:endParaRPr>
          </a:p>
        </p:txBody>
      </p:sp>
      <p:sp>
        <p:nvSpPr>
          <p:cNvPr id="5" name="Rectangle 4"/>
          <p:cNvSpPr/>
          <p:nvPr/>
        </p:nvSpPr>
        <p:spPr>
          <a:xfrm>
            <a:off x="1752600" y="1219201"/>
            <a:ext cx="6705600" cy="1218090"/>
          </a:xfrm>
          <a:prstGeom prst="rect">
            <a:avLst/>
          </a:prstGeom>
        </p:spPr>
        <p:txBody>
          <a:bodyPr wrap="square">
            <a:spAutoFit/>
          </a:bodyPr>
          <a:lstStyle/>
          <a:p>
            <a:pPr lvl="0" algn="ctr">
              <a:lnSpc>
                <a:spcPct val="150000"/>
              </a:lnSpc>
              <a:spcBef>
                <a:spcPts val="600"/>
              </a:spcBef>
            </a:pPr>
            <a:r>
              <a:rPr lang="nl-NL" sz="2400" b="1" cap="all" dirty="0">
                <a:solidFill>
                  <a:srgbClr val="0000CC"/>
                </a:solidFill>
                <a:latin typeface="Times New Roman"/>
                <a:ea typeface="Times New Roman"/>
                <a:cs typeface="Times New Roman"/>
              </a:rPr>
              <a:t>BÀI 1: TAM GIÁC ĐỀU. HÌNH VUÔNG</a:t>
            </a:r>
          </a:p>
          <a:p>
            <a:pPr lvl="0" algn="ctr">
              <a:lnSpc>
                <a:spcPct val="150000"/>
              </a:lnSpc>
              <a:spcBef>
                <a:spcPts val="600"/>
              </a:spcBef>
            </a:pPr>
            <a:r>
              <a:rPr lang="nl-NL" sz="2400" b="1" cap="all" dirty="0">
                <a:solidFill>
                  <a:srgbClr val="0000CC"/>
                </a:solidFill>
                <a:latin typeface="Times New Roman"/>
                <a:ea typeface="Times New Roman"/>
                <a:cs typeface="Times New Roman"/>
              </a:rPr>
              <a:t> LỤC GIÁC ĐỀU ( 3 TIẾT)</a:t>
            </a:r>
            <a:endParaRPr lang="en-US" sz="2400" dirty="0">
              <a:solidFill>
                <a:srgbClr val="0000CC"/>
              </a:solidFill>
              <a:ea typeface="Calibri"/>
              <a:cs typeface="Times New Roman"/>
            </a:endParaRPr>
          </a:p>
        </p:txBody>
      </p:sp>
      <p:sp>
        <p:nvSpPr>
          <p:cNvPr id="6" name="Rectangle 5"/>
          <p:cNvSpPr/>
          <p:nvPr/>
        </p:nvSpPr>
        <p:spPr>
          <a:xfrm>
            <a:off x="381000" y="2553483"/>
            <a:ext cx="7696200" cy="523220"/>
          </a:xfrm>
          <a:prstGeom prst="rect">
            <a:avLst/>
          </a:prstGeom>
        </p:spPr>
        <p:txBody>
          <a:bodyPr wrap="square">
            <a:spAutoFit/>
          </a:bodyPr>
          <a:lstStyle/>
          <a:p>
            <a:pPr marL="457200" indent="-457200">
              <a:buFont typeface="Arial" pitchFamily="34" charset="0"/>
              <a:buChar char="•"/>
            </a:pPr>
            <a:r>
              <a:rPr lang="nl-NL" sz="2800" b="1" dirty="0">
                <a:latin typeface="Times New Roman"/>
              </a:rPr>
              <a:t>Tam giác đều, hình vuông, lục giác đều</a:t>
            </a:r>
          </a:p>
        </p:txBody>
      </p:sp>
      <p:sp>
        <p:nvSpPr>
          <p:cNvPr id="7" name="Rectangle 6"/>
          <p:cNvSpPr/>
          <p:nvPr/>
        </p:nvSpPr>
        <p:spPr>
          <a:xfrm>
            <a:off x="377658" y="5715000"/>
            <a:ext cx="4422942"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Đối xứng trong thực tiễn</a:t>
            </a:r>
            <a:endParaRPr lang="en-US" sz="2800" b="1" dirty="0">
              <a:solidFill>
                <a:prstClr val="black"/>
              </a:solidFill>
            </a:endParaRPr>
          </a:p>
        </p:txBody>
      </p:sp>
      <p:sp>
        <p:nvSpPr>
          <p:cNvPr id="8" name="Rectangle 7"/>
          <p:cNvSpPr/>
          <p:nvPr/>
        </p:nvSpPr>
        <p:spPr>
          <a:xfrm>
            <a:off x="381000" y="5181600"/>
            <a:ext cx="3975768"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tâm đối xứng</a:t>
            </a:r>
          </a:p>
        </p:txBody>
      </p:sp>
      <p:sp>
        <p:nvSpPr>
          <p:cNvPr id="9" name="Rectangle 8"/>
          <p:cNvSpPr/>
          <p:nvPr/>
        </p:nvSpPr>
        <p:spPr>
          <a:xfrm>
            <a:off x="381000" y="4625405"/>
            <a:ext cx="4014240"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trục đối xứng</a:t>
            </a:r>
          </a:p>
        </p:txBody>
      </p:sp>
      <p:sp>
        <p:nvSpPr>
          <p:cNvPr id="10" name="Rectangle 9"/>
          <p:cNvSpPr/>
          <p:nvPr/>
        </p:nvSpPr>
        <p:spPr>
          <a:xfrm>
            <a:off x="381000" y="4087945"/>
            <a:ext cx="3023585"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thang cân</a:t>
            </a:r>
          </a:p>
        </p:txBody>
      </p:sp>
      <p:sp>
        <p:nvSpPr>
          <p:cNvPr id="11" name="Rectangle 10"/>
          <p:cNvSpPr/>
          <p:nvPr/>
        </p:nvSpPr>
        <p:spPr>
          <a:xfrm>
            <a:off x="342899" y="3599923"/>
            <a:ext cx="3086101"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bình hành</a:t>
            </a:r>
          </a:p>
        </p:txBody>
      </p:sp>
      <p:sp>
        <p:nvSpPr>
          <p:cNvPr id="12" name="Rectangle 11"/>
          <p:cNvSpPr/>
          <p:nvPr/>
        </p:nvSpPr>
        <p:spPr>
          <a:xfrm>
            <a:off x="381000" y="3076703"/>
            <a:ext cx="4448654"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chữ nhật, hình thoi</a:t>
            </a:r>
          </a:p>
        </p:txBody>
      </p:sp>
    </p:spTree>
    <p:extLst>
      <p:ext uri="{BB962C8B-B14F-4D97-AF65-F5344CB8AC3E}">
        <p14:creationId xmlns:p14="http://schemas.microsoft.com/office/powerpoint/2010/main" val="29180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2000" fill="hold"/>
                                        <p:tgtEl>
                                          <p:spTgt spid="6"/>
                                        </p:tgtEl>
                                        <p:attrNameLst>
                                          <p:attrName>fillcolor</p:attrName>
                                        </p:attrNameLst>
                                      </p:cBhvr>
                                      <p:to>
                                        <a:srgbClr val="92D050"/>
                                      </p:to>
                                    </p:animClr>
                                    <p:set>
                                      <p:cBhvr>
                                        <p:cTn id="87" dur="2000" fill="hold"/>
                                        <p:tgtEl>
                                          <p:spTgt spid="6"/>
                                        </p:tgtEl>
                                        <p:attrNameLst>
                                          <p:attrName>fill.type</p:attrName>
                                        </p:attrNameLst>
                                      </p:cBhvr>
                                      <p:to>
                                        <p:strVal val="solid"/>
                                      </p:to>
                                    </p:set>
                                    <p:set>
                                      <p:cBhvr>
                                        <p:cTn id="88" dur="2000" fill="hold"/>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pitchFamily="18" charset="0"/>
                <a:ea typeface="Times New Roman"/>
                <a:cs typeface="Times New Roman" pitchFamily="18" charset="0"/>
              </a:rPr>
              <a:t>CHƯƠNG III: HÌNH HỌC TRỰC QUAN</a:t>
            </a:r>
            <a:endParaRPr lang="en-US"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1524000" y="1219201"/>
            <a:ext cx="6705600" cy="1218090"/>
          </a:xfrm>
          <a:prstGeom prst="rect">
            <a:avLst/>
          </a:prstGeom>
        </p:spPr>
        <p:txBody>
          <a:bodyPr wrap="square">
            <a:spAutoFit/>
          </a:bodyPr>
          <a:lstStyle/>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BÀI 1: TAM GIÁC ĐỀU. HÌNH VUÔNG</a:t>
            </a:r>
          </a:p>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 LỤC GIÁC ĐỀU ( 3 TIẾT)</a:t>
            </a:r>
            <a:endParaRPr lang="en-US" sz="2400" dirty="0">
              <a:solidFill>
                <a:srgbClr val="0000CC"/>
              </a:solidFill>
              <a:latin typeface="Times New Roman" pitchFamily="18" charset="0"/>
              <a:ea typeface="Calibri"/>
              <a:cs typeface="Times New Roman" pitchFamily="18" charset="0"/>
            </a:endParaRPr>
          </a:p>
        </p:txBody>
      </p:sp>
      <p:sp>
        <p:nvSpPr>
          <p:cNvPr id="13" name="Rectangle 12"/>
          <p:cNvSpPr/>
          <p:nvPr/>
        </p:nvSpPr>
        <p:spPr>
          <a:xfrm>
            <a:off x="304800" y="251571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I.TAM GIÁC ĐỀU</a:t>
            </a:r>
          </a:p>
        </p:txBody>
      </p:sp>
      <p:sp>
        <p:nvSpPr>
          <p:cNvPr id="14" name="Rectangle 13"/>
          <p:cNvSpPr/>
          <p:nvPr/>
        </p:nvSpPr>
        <p:spPr>
          <a:xfrm>
            <a:off x="381000" y="3124200"/>
            <a:ext cx="4800600" cy="646331"/>
          </a:xfrm>
          <a:prstGeom prst="rect">
            <a:avLst/>
          </a:prstGeom>
        </p:spPr>
        <p:txBody>
          <a:bodyPr wrap="square">
            <a:spAutoFit/>
          </a:bodyPr>
          <a:lstStyle/>
          <a:p>
            <a:pPr>
              <a:lnSpc>
                <a:spcPct val="150000"/>
              </a:lnSpc>
              <a:spcBef>
                <a:spcPts val="600"/>
              </a:spcBef>
            </a:pPr>
            <a:r>
              <a:rPr lang="en-US" sz="2400" b="1" dirty="0">
                <a:latin typeface="Times New Roman" pitchFamily="18" charset="0"/>
                <a:ea typeface="Calibri"/>
                <a:cs typeface="Times New Roman" pitchFamily="18" charset="0"/>
              </a:rPr>
              <a:t>1. </a:t>
            </a:r>
            <a:r>
              <a:rPr lang="en-US" sz="2400" b="1" dirty="0" err="1">
                <a:latin typeface="Times New Roman" pitchFamily="18" charset="0"/>
                <a:ea typeface="Calibri"/>
                <a:cs typeface="Times New Roman" pitchFamily="18" charset="0"/>
              </a:rPr>
              <a:t>Nhận</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biết</a:t>
            </a:r>
            <a:r>
              <a:rPr lang="en-US" sz="2400" b="1" dirty="0">
                <a:latin typeface="Times New Roman" pitchFamily="18" charset="0"/>
                <a:ea typeface="Calibri"/>
                <a:cs typeface="Times New Roman" pitchFamily="18" charset="0"/>
              </a:rPr>
              <a:t> tam </a:t>
            </a:r>
            <a:r>
              <a:rPr lang="en-US" sz="2400" b="1" dirty="0" err="1">
                <a:latin typeface="Times New Roman" pitchFamily="18" charset="0"/>
                <a:ea typeface="Calibri"/>
                <a:cs typeface="Times New Roman" pitchFamily="18" charset="0"/>
              </a:rPr>
              <a:t>giác</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2" name="Rectangle 1"/>
          <p:cNvSpPr/>
          <p:nvPr/>
        </p:nvSpPr>
        <p:spPr>
          <a:xfrm>
            <a:off x="533400" y="3877270"/>
            <a:ext cx="4572000" cy="923330"/>
          </a:xfrm>
          <a:prstGeom prst="rect">
            <a:avLst/>
          </a:prstGeom>
        </p:spPr>
        <p:txBody>
          <a:bodyPr>
            <a:spAutoFit/>
          </a:bodyPr>
          <a:lstStyle/>
          <a:p>
            <a:pPr lvl="0">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xếp</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chiếc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que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dài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như</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1</a:t>
            </a:r>
            <a:endParaRPr lang="en-US" sz="14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3877270"/>
            <a:ext cx="2633662" cy="121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629400" y="5257800"/>
            <a:ext cx="1497205" cy="463397"/>
          </a:xfrm>
          <a:prstGeom prst="rect">
            <a:avLst/>
          </a:prstGeom>
        </p:spPr>
        <p:txBody>
          <a:bodyPr wrap="none">
            <a:spAutoFit/>
          </a:bodyPr>
          <a:lstStyle/>
          <a:p>
            <a:pPr>
              <a:lnSpc>
                <a:spcPct val="150000"/>
              </a:lnSpc>
              <a:spcBef>
                <a:spcPts val="600"/>
              </a:spcBef>
              <a:spcAft>
                <a:spcPts val="600"/>
              </a:spcAft>
            </a:pPr>
            <a:r>
              <a:rPr lang="en-US" b="1" dirty="0">
                <a:solidFill>
                  <a:srgbClr val="FF0000"/>
                </a:solidFill>
                <a:latin typeface="Times New Roman"/>
                <a:ea typeface="Calibri"/>
                <a:cs typeface="Times New Roman"/>
              </a:rPr>
              <a:t>Tam </a:t>
            </a:r>
            <a:r>
              <a:rPr lang="en-US" b="1" dirty="0" err="1">
                <a:solidFill>
                  <a:srgbClr val="FF0000"/>
                </a:solidFill>
                <a:latin typeface="Times New Roman"/>
                <a:ea typeface="Calibri"/>
                <a:cs typeface="Times New Roman"/>
              </a:rPr>
              <a:t>giác</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đều</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18812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7620000" cy="507831"/>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pitchFamily="18" charset="0"/>
                <a:ea typeface="Calibri"/>
                <a:cs typeface="Times New Roman" pitchFamily="18" charset="0"/>
              </a:rPr>
              <a:t>Hoạt</a:t>
            </a:r>
            <a:r>
              <a:rPr lang="en-US" b="1" dirty="0">
                <a:solidFill>
                  <a:srgbClr val="000000"/>
                </a:solidFill>
                <a:latin typeface="Times New Roman" pitchFamily="18" charset="0"/>
                <a:ea typeface="Calibri"/>
                <a:cs typeface="Times New Roman" pitchFamily="18" charset="0"/>
              </a:rPr>
              <a:t> </a:t>
            </a:r>
            <a:r>
              <a:rPr lang="en-US" b="1" dirty="0" err="1">
                <a:solidFill>
                  <a:srgbClr val="000000"/>
                </a:solidFill>
                <a:latin typeface="Times New Roman" pitchFamily="18" charset="0"/>
                <a:ea typeface="Calibri"/>
                <a:cs typeface="Times New Roman" pitchFamily="18" charset="0"/>
              </a:rPr>
              <a:t>động</a:t>
            </a:r>
            <a:r>
              <a:rPr lang="en-US" b="1" dirty="0">
                <a:solidFill>
                  <a:srgbClr val="000000"/>
                </a:solidFill>
                <a:latin typeface="Times New Roman" pitchFamily="18" charset="0"/>
                <a:ea typeface="Calibri"/>
                <a:cs typeface="Times New Roman" pitchFamily="18" charset="0"/>
              </a:rPr>
              <a:t> 2:</a:t>
            </a:r>
            <a:endParaRPr lang="en-US" sz="1400" dirty="0">
              <a:latin typeface="Times New Roman" pitchFamily="18" charset="0"/>
              <a:ea typeface="Calibri"/>
              <a:cs typeface="Times New Roman" pitchFamily="18" charset="0"/>
            </a:endParaRPr>
          </a:p>
        </p:txBody>
      </p:sp>
      <p:pic>
        <p:nvPicPr>
          <p:cNvPr id="7" name="Picture 6"/>
          <p:cNvPicPr/>
          <p:nvPr/>
        </p:nvPicPr>
        <p:blipFill>
          <a:blip r:embed="rId2"/>
          <a:stretch>
            <a:fillRect/>
          </a:stretch>
        </p:blipFill>
        <p:spPr>
          <a:xfrm>
            <a:off x="152400" y="1081086"/>
            <a:ext cx="1276350" cy="1495425"/>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58946"/>
            <a:ext cx="1923632" cy="149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76400" y="330369"/>
            <a:ext cx="8686800" cy="507831"/>
          </a:xfrm>
          <a:prstGeom prst="rect">
            <a:avLst/>
          </a:prstGeom>
        </p:spPr>
        <p:txBody>
          <a:bodyPr wrap="square">
            <a:spAutoFit/>
          </a:bodyPr>
          <a:lstStyle/>
          <a:p>
            <a:pPr lvl="0">
              <a:lnSpc>
                <a:spcPct val="150000"/>
              </a:lnSpc>
              <a:spcBef>
                <a:spcPts val="600"/>
              </a:spcBef>
              <a:spcAft>
                <a:spcPts val="600"/>
              </a:spcAft>
            </a:pPr>
            <a:r>
              <a:rPr lang="vi-VN" dirty="0">
                <a:solidFill>
                  <a:srgbClr val="000000"/>
                </a:solidFill>
                <a:latin typeface="Times New Roman" pitchFamily="18" charset="0"/>
                <a:cs typeface="Times New Roman" pitchFamily="18" charset="0"/>
              </a:rPr>
              <a:t>Gấp tam giác ABC sao cho cạnh AB trùng với cạnh AC, đỉnh B trùng với đỉnh C</a:t>
            </a:r>
            <a:endParaRPr lang="en-US" dirty="0">
              <a:solidFill>
                <a:srgbClr val="000000"/>
              </a:solidFill>
              <a:latin typeface="Times New Roman" pitchFamily="18" charset="0"/>
              <a:cs typeface="Times New Roman" pitchFamily="18" charset="0"/>
            </a:endParaRPr>
          </a:p>
        </p:txBody>
      </p:sp>
      <p:sp>
        <p:nvSpPr>
          <p:cNvPr id="12" name="Rectangle 11"/>
          <p:cNvSpPr/>
          <p:nvPr/>
        </p:nvSpPr>
        <p:spPr>
          <a:xfrm>
            <a:off x="3962400" y="1367133"/>
            <a:ext cx="4953000"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ACB?</a:t>
            </a:r>
            <a:endParaRPr lang="en-US" sz="1400" b="1" dirty="0">
              <a:solidFill>
                <a:srgbClr val="FF0000"/>
              </a:solidFill>
              <a:latin typeface="Times New Roman" pitchFamily="18" charset="0"/>
              <a:ea typeface="Calibri"/>
              <a:cs typeface="Times New Roman" pitchFamily="18" charset="0"/>
            </a:endParaRPr>
          </a:p>
        </p:txBody>
      </p:sp>
      <p:sp>
        <p:nvSpPr>
          <p:cNvPr id="13" name="Rectangle 12"/>
          <p:cNvSpPr/>
          <p:nvPr/>
        </p:nvSpPr>
        <p:spPr>
          <a:xfrm>
            <a:off x="4534930" y="1482022"/>
            <a:ext cx="4572000" cy="8874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AC</a:t>
            </a:r>
            <a:endParaRPr lang="en-US" sz="1400" b="1" dirty="0">
              <a:solidFill>
                <a:srgbClr val="FF0000"/>
              </a:solidFill>
              <a:latin typeface="Times New Roman" pitchFamily="18" charset="0"/>
              <a:ea typeface="Calibri"/>
              <a:cs typeface="Times New Roman" pitchFamily="18" charset="0"/>
            </a:endParaRPr>
          </a:p>
          <a:p>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ACB</a:t>
            </a:r>
            <a:endParaRPr lang="en-US" b="1" dirty="0">
              <a:solidFill>
                <a:srgbClr val="FF0000"/>
              </a:solidFill>
              <a:latin typeface="Times New Roman" pitchFamily="18" charset="0"/>
              <a:cs typeface="Times New Roman" pitchFamily="18" charset="0"/>
            </a:endParaRPr>
          </a:p>
        </p:txBody>
      </p:sp>
      <p:sp>
        <p:nvSpPr>
          <p:cNvPr id="14" name="Rectangle 13"/>
          <p:cNvSpPr/>
          <p:nvPr/>
        </p:nvSpPr>
        <p:spPr>
          <a:xfrm>
            <a:off x="304800" y="3105835"/>
            <a:ext cx="8229600" cy="369332"/>
          </a:xfrm>
          <a:prstGeom prst="rect">
            <a:avLst/>
          </a:prstGeom>
        </p:spPr>
        <p:txBody>
          <a:bodyPr wrap="square">
            <a:spAutoFit/>
          </a:bodyPr>
          <a:lstStyle/>
          <a:p>
            <a:r>
              <a:rPr lang="vi-VN" dirty="0">
                <a:solidFill>
                  <a:srgbClr val="000000"/>
                </a:solidFill>
                <a:latin typeface="Times New Roman" pitchFamily="18" charset="0"/>
                <a:cs typeface="Times New Roman" pitchFamily="18" charset="0"/>
              </a:rPr>
              <a:t>Gấp tam giác ABC sao cho cạnh BC trùng với cạnh BA, đỉnh C trùng với đỉnh A</a:t>
            </a:r>
            <a:endParaRPr lang="en-US"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7" y="3475167"/>
            <a:ext cx="1274763"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5"/>
          <a:stretch>
            <a:fillRect/>
          </a:stretch>
        </p:blipFill>
        <p:spPr>
          <a:xfrm>
            <a:off x="2304117" y="3429000"/>
            <a:ext cx="1314450" cy="1485900"/>
          </a:xfrm>
          <a:prstGeom prst="rect">
            <a:avLst/>
          </a:prstGeom>
        </p:spPr>
      </p:pic>
      <p:sp>
        <p:nvSpPr>
          <p:cNvPr id="15" name="Rectangle 14"/>
          <p:cNvSpPr/>
          <p:nvPr/>
        </p:nvSpPr>
        <p:spPr>
          <a:xfrm>
            <a:off x="3970638" y="3710285"/>
            <a:ext cx="4944762"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ACB?</a:t>
            </a:r>
            <a:endParaRPr lang="en-US" sz="1400" b="1" dirty="0">
              <a:solidFill>
                <a:srgbClr val="FF0000"/>
              </a:solidFill>
              <a:latin typeface="Times New Roman" pitchFamily="18" charset="0"/>
              <a:ea typeface="Calibri"/>
              <a:cs typeface="Times New Roman" pitchFamily="18" charset="0"/>
            </a:endParaRPr>
          </a:p>
        </p:txBody>
      </p:sp>
      <p:sp>
        <p:nvSpPr>
          <p:cNvPr id="16" name="Rectangle 15"/>
          <p:cNvSpPr/>
          <p:nvPr/>
        </p:nvSpPr>
        <p:spPr>
          <a:xfrm>
            <a:off x="3930478" y="3735952"/>
            <a:ext cx="4572000" cy="10259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BA</a:t>
            </a:r>
            <a:endParaRPr lang="en-US" sz="1400" b="1" dirty="0">
              <a:solidFill>
                <a:srgbClr val="FF0000"/>
              </a:solidFill>
              <a:latin typeface="Times New Roman" pitchFamily="18" charset="0"/>
              <a:ea typeface="Calibri"/>
              <a:cs typeface="Times New Roman" pitchFamily="18" charset="0"/>
            </a:endParaRPr>
          </a:p>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BAC</a:t>
            </a:r>
            <a:endParaRPr lang="en-US" sz="1400" b="1" dirty="0">
              <a:solidFill>
                <a:srgbClr val="FF0000"/>
              </a:solidFill>
              <a:latin typeface="Times New Roman" pitchFamily="18" charset="0"/>
              <a:ea typeface="Calibri"/>
              <a:cs typeface="Times New Roman" pitchFamily="18" charset="0"/>
            </a:endParaRPr>
          </a:p>
        </p:txBody>
      </p:sp>
      <p:sp>
        <p:nvSpPr>
          <p:cNvPr id="20" name="Rectangle 19"/>
          <p:cNvSpPr/>
          <p:nvPr/>
        </p:nvSpPr>
        <p:spPr>
          <a:xfrm>
            <a:off x="609600" y="5360978"/>
            <a:ext cx="8001000" cy="923330"/>
          </a:xfrm>
          <a:prstGeom prst="rect">
            <a:avLst/>
          </a:prstGeom>
        </p:spPr>
        <p:txBody>
          <a:bodyPr wrap="square">
            <a:spAutoFit/>
          </a:bodyPr>
          <a:lstStyle/>
          <a:p>
            <a:pPr>
              <a:lnSpc>
                <a:spcPct val="150000"/>
              </a:lnSpc>
              <a:spcAft>
                <a:spcPts val="800"/>
              </a:spcAft>
            </a:pPr>
            <a:r>
              <a:rPr lang="en-US" b="1" dirty="0">
                <a:solidFill>
                  <a:srgbClr val="FF0000"/>
                </a:solidFill>
                <a:latin typeface="Times New Roman" pitchFamily="18" charset="0"/>
                <a:ea typeface="Calibri"/>
                <a:cs typeface="Times New Roman" pitchFamily="18" charset="0"/>
              </a:rPr>
              <a:t>Qua </a:t>
            </a:r>
            <a:r>
              <a:rPr lang="en-US" b="1" dirty="0" err="1">
                <a:solidFill>
                  <a:srgbClr val="FF0000"/>
                </a:solidFill>
                <a:latin typeface="Times New Roman" pitchFamily="18" charset="0"/>
                <a:ea typeface="Calibri"/>
                <a:cs typeface="Times New Roman" pitchFamily="18" charset="0"/>
              </a:rPr>
              <a:t>hoạt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động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em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có</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xét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gì</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về</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độ</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dài</a:t>
            </a:r>
            <a:r>
              <a:rPr lang="en-US" b="1" dirty="0">
                <a:solidFill>
                  <a:srgbClr val="FF0000"/>
                </a:solidFill>
                <a:latin typeface="Times New Roman" pitchFamily="18" charset="0"/>
                <a:ea typeface="Calibri"/>
                <a:cs typeface="Times New Roman" pitchFamily="18" charset="0"/>
              </a:rPr>
              <a:t> 3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của</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số</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đo</a:t>
            </a:r>
            <a:r>
              <a:rPr lang="en-US" b="1" dirty="0">
                <a:solidFill>
                  <a:srgbClr val="FF0000"/>
                </a:solidFill>
                <a:latin typeface="Times New Roman" pitchFamily="18" charset="0"/>
                <a:ea typeface="Calibri"/>
                <a:cs typeface="Times New Roman" pitchFamily="18" charset="0"/>
              </a:rPr>
              <a:t> 3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của</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endParaRPr lang="en-US" b="1" dirty="0">
              <a:solidFill>
                <a:srgbClr val="FF0000"/>
              </a:solidFill>
              <a:latin typeface="Times New Roman" pitchFamily="18" charset="0"/>
              <a:cs typeface="Times New Roman" pitchFamily="18" charset="0"/>
            </a:endParaRPr>
          </a:p>
        </p:txBody>
      </p:sp>
      <p:sp>
        <p:nvSpPr>
          <p:cNvPr id="18" name="Rectangle 17"/>
          <p:cNvSpPr/>
          <p:nvPr/>
        </p:nvSpPr>
        <p:spPr>
          <a:xfrm>
            <a:off x="1905000" y="5169694"/>
            <a:ext cx="6629400" cy="1231106"/>
          </a:xfrm>
          <a:prstGeom prst="rect">
            <a:avLst/>
          </a:prstGeom>
        </p:spPr>
        <p:txBody>
          <a:bodyPr wrap="square">
            <a:spAutoFit/>
          </a:bodyPr>
          <a:lstStyle/>
          <a:p>
            <a:pPr>
              <a:spcBef>
                <a:spcPts val="600"/>
              </a:spcBef>
              <a:spcAft>
                <a:spcPts val="600"/>
              </a:spcAft>
            </a:pPr>
            <a:r>
              <a:rPr lang="en-US" i="1" u="sng" dirty="0">
                <a:solidFill>
                  <a:srgbClr val="FF0000"/>
                </a:solidFill>
                <a:latin typeface="Times New Roman" pitchFamily="18" charset="0"/>
                <a:ea typeface="Calibri"/>
                <a:cs typeface="Times New Roman" pitchFamily="18" charset="0"/>
              </a:rPr>
              <a:t>*</a:t>
            </a:r>
            <a:r>
              <a:rPr lang="en-US" b="1" i="1" u="sng" dirty="0" err="1">
                <a:solidFill>
                  <a:srgbClr val="FF0000"/>
                </a:solidFill>
                <a:latin typeface="Times New Roman" pitchFamily="18" charset="0"/>
                <a:ea typeface="Calibri"/>
                <a:cs typeface="Times New Roman" pitchFamily="18" charset="0"/>
              </a:rPr>
              <a:t>Nhận</a:t>
            </a:r>
            <a:r>
              <a:rPr lang="en-US" b="1" i="1" u="sng" dirty="0">
                <a:solidFill>
                  <a:srgbClr val="FF0000"/>
                </a:solidFill>
                <a:latin typeface="Times New Roman" pitchFamily="18" charset="0"/>
                <a:ea typeface="Calibri"/>
                <a:cs typeface="Times New Roman" pitchFamily="18" charset="0"/>
              </a:rPr>
              <a:t> </a:t>
            </a:r>
            <a:r>
              <a:rPr lang="en-US" b="1" i="1" u="sng" dirty="0" err="1">
                <a:solidFill>
                  <a:srgbClr val="FF0000"/>
                </a:solidFill>
                <a:latin typeface="Times New Roman" pitchFamily="18" charset="0"/>
                <a:ea typeface="Calibri"/>
                <a:cs typeface="Times New Roman" pitchFamily="18" charset="0"/>
              </a:rPr>
              <a:t>xét</a:t>
            </a:r>
            <a:r>
              <a:rPr lang="en-US" b="1" i="1" u="sng" dirty="0">
                <a:solidFill>
                  <a:srgbClr val="FF0000"/>
                </a:solidFill>
                <a:latin typeface="Times New Roman" pitchFamily="18" charset="0"/>
                <a:ea typeface="Calibri"/>
                <a:cs typeface="Times New Roman" pitchFamily="18" charset="0"/>
              </a:rPr>
              <a:t>:</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r>
              <a:rPr lang="en-US" b="1" dirty="0" err="1">
                <a:solidFill>
                  <a:srgbClr val="FF0000"/>
                </a:solidFill>
                <a:latin typeface="Times New Roman" pitchFamily="18" charset="0"/>
                <a:ea typeface="Calibri"/>
                <a:cs typeface="Times New Roman" pitchFamily="18" charset="0"/>
              </a:rPr>
              <a:t>có</a:t>
            </a:r>
            <a:r>
              <a:rPr lang="en-US" b="1" dirty="0">
                <a:solidFill>
                  <a:srgbClr val="FF0000"/>
                </a:solidFill>
                <a:latin typeface="Times New Roman" pitchFamily="18" charset="0"/>
                <a:ea typeface="Calibri"/>
                <a:cs typeface="Times New Roman" pitchFamily="18" charset="0"/>
              </a:rPr>
              <a:t>: </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 AB = BC = CA.</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ở </a:t>
            </a:r>
            <a:r>
              <a:rPr lang="en-US" b="1" dirty="0" err="1">
                <a:solidFill>
                  <a:srgbClr val="FF0000"/>
                </a:solidFill>
                <a:latin typeface="Times New Roman" pitchFamily="18" charset="0"/>
                <a:ea typeface="Calibri"/>
                <a:cs typeface="Times New Roman" pitchFamily="18" charset="0"/>
              </a:rPr>
              <a:t>các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đỉnh</a:t>
            </a:r>
            <a:r>
              <a:rPr lang="en-US" b="1" dirty="0">
                <a:solidFill>
                  <a:srgbClr val="FF0000"/>
                </a:solidFill>
                <a:latin typeface="Times New Roman" pitchFamily="18" charset="0"/>
                <a:ea typeface="Calibri"/>
                <a:cs typeface="Times New Roman" pitchFamily="18" charset="0"/>
              </a:rPr>
              <a:t> A, B, 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a:t>
            </a:r>
            <a:endParaRPr lang="en-US" sz="14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7218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fade">
                                      <p:cBhvr>
                                        <p:cTn id="47" dur="500"/>
                                        <p:tgtEl>
                                          <p:spTgt spid="51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2" grpId="1"/>
      <p:bldP spid="13" grpId="0"/>
      <p:bldP spid="14" grpId="0"/>
      <p:bldP spid="15" grpId="0"/>
      <p:bldP spid="15" grpId="1"/>
      <p:bldP spid="16" grpId="0"/>
      <p:bldP spid="20" grpId="0"/>
      <p:bldP spid="20" grpId="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38902"/>
            <a:ext cx="8382000" cy="878895"/>
          </a:xfrm>
          <a:prstGeom prst="rect">
            <a:avLst/>
          </a:prstGeom>
        </p:spPr>
        <p:txBody>
          <a:bodyPr wrap="square">
            <a:spAutoFit/>
          </a:bodyPr>
          <a:lstStyle/>
          <a:p>
            <a:pPr>
              <a:lnSpc>
                <a:spcPct val="150000"/>
              </a:lnSpc>
              <a:spcBef>
                <a:spcPts val="600"/>
              </a:spcBef>
              <a:spcAft>
                <a:spcPts val="600"/>
              </a:spcAft>
            </a:pPr>
            <a:r>
              <a:rPr lang="en-US" b="1" i="1" u="sng" dirty="0">
                <a:solidFill>
                  <a:srgbClr val="000000"/>
                </a:solidFill>
                <a:latin typeface="Times New Roman"/>
                <a:ea typeface="Calibri"/>
                <a:cs typeface="Times New Roman"/>
              </a:rPr>
              <a:t>*</a:t>
            </a:r>
            <a:r>
              <a:rPr lang="en-US" b="1" i="1" u="sng" dirty="0" err="1">
                <a:solidFill>
                  <a:srgbClr val="000000"/>
                </a:solidFill>
                <a:latin typeface="Times New Roman"/>
                <a:ea typeface="Calibri"/>
                <a:cs typeface="Times New Roman"/>
              </a:rPr>
              <a:t>Chú</a:t>
            </a:r>
            <a:r>
              <a:rPr lang="en-US" b="1" i="1" u="sng" dirty="0">
                <a:solidFill>
                  <a:srgbClr val="000000"/>
                </a:solidFill>
                <a:latin typeface="Times New Roman"/>
                <a:ea typeface="Calibri"/>
                <a:cs typeface="Times New Roman"/>
              </a:rPr>
              <a:t> ý:</a:t>
            </a:r>
            <a:r>
              <a:rPr lang="en-US" b="1"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Trong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học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nói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chung</a:t>
            </a:r>
            <a:r>
              <a:rPr lang="en-US" dirty="0">
                <a:solidFill>
                  <a:srgbClr val="000000"/>
                </a:solidFill>
                <a:latin typeface="Times New Roman"/>
                <a:ea typeface="Calibri"/>
                <a:cs typeface="Times New Roman"/>
              </a:rPr>
              <a:t>, tam </a:t>
            </a:r>
            <a:r>
              <a:rPr lang="en-US" dirty="0" err="1">
                <a:solidFill>
                  <a:srgbClr val="000000"/>
                </a:solidFill>
                <a:latin typeface="Times New Roman"/>
                <a:ea typeface="Calibri"/>
                <a:cs typeface="Times New Roman"/>
              </a:rPr>
              <a:t>giác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nói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riêng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cạnh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haycác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góc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được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chỉ</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rõ</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hiệu</a:t>
            </a:r>
            <a:r>
              <a:rPr lang="en-US" dirty="0">
                <a:solidFill>
                  <a:srgbClr val="000000"/>
                </a:solidFill>
                <a:latin typeface="Times New Roman"/>
                <a:ea typeface="Calibri"/>
                <a:cs typeface="Times New Roman"/>
              </a:rPr>
              <a:t> (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4)</a:t>
            </a:r>
            <a:endParaRPr lang="en-US" sz="1400" dirty="0">
              <a:ea typeface="Calibri"/>
              <a:cs typeface="Times New Roman"/>
            </a:endParaRPr>
          </a:p>
        </p:txBody>
      </p:sp>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I.TAM GIÁC ĐỀU</a:t>
            </a: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latin typeface="Times New Roman" pitchFamily="18" charset="0"/>
                <a:ea typeface="Calibri"/>
                <a:cs typeface="Times New Roman" pitchFamily="18" charset="0"/>
              </a:rPr>
              <a:t>1. </a:t>
            </a:r>
            <a:r>
              <a:rPr lang="en-US" sz="2400" b="1" dirty="0" err="1">
                <a:latin typeface="Times New Roman" pitchFamily="18" charset="0"/>
                <a:ea typeface="Calibri"/>
                <a:cs typeface="Times New Roman" pitchFamily="18" charset="0"/>
              </a:rPr>
              <a:t>Nhận</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biết</a:t>
            </a:r>
            <a:r>
              <a:rPr lang="en-US" sz="2400" b="1" dirty="0">
                <a:latin typeface="Times New Roman" pitchFamily="18" charset="0"/>
                <a:ea typeface="Calibri"/>
                <a:cs typeface="Times New Roman" pitchFamily="18" charset="0"/>
              </a:rPr>
              <a:t> tam </a:t>
            </a:r>
            <a:r>
              <a:rPr lang="en-US" sz="2400" b="1" dirty="0" err="1">
                <a:latin typeface="Times New Roman" pitchFamily="18" charset="0"/>
                <a:ea typeface="Calibri"/>
                <a:cs typeface="Times New Roman" pitchFamily="18" charset="0"/>
              </a:rPr>
              <a:t>giác</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6" name="Rectangle 5"/>
          <p:cNvSpPr/>
          <p:nvPr/>
        </p:nvSpPr>
        <p:spPr>
          <a:xfrm>
            <a:off x="216243" y="1295400"/>
            <a:ext cx="7086600" cy="1231106"/>
          </a:xfrm>
          <a:prstGeom prst="rect">
            <a:avLst/>
          </a:prstGeom>
        </p:spPr>
        <p:txBody>
          <a:bodyPr wrap="square">
            <a:spAutoFit/>
          </a:bodyPr>
          <a:lstStyle/>
          <a:p>
            <a:pPr>
              <a:spcBef>
                <a:spcPts val="600"/>
              </a:spcBef>
              <a:spcAft>
                <a:spcPts val="600"/>
              </a:spcAft>
            </a:pPr>
            <a:r>
              <a:rPr lang="en-US" i="1" u="sng" dirty="0">
                <a:latin typeface="Times New Roman" pitchFamily="18" charset="0"/>
                <a:ea typeface="Calibri"/>
                <a:cs typeface="Times New Roman" pitchFamily="18" charset="0"/>
              </a:rPr>
              <a:t>*</a:t>
            </a:r>
            <a:r>
              <a:rPr lang="en-US" b="1" i="1" u="sng" dirty="0" err="1">
                <a:latin typeface="Times New Roman" pitchFamily="18" charset="0"/>
                <a:ea typeface="Calibri"/>
                <a:cs typeface="Times New Roman" pitchFamily="18" charset="0"/>
              </a:rPr>
              <a:t>Nhận</a:t>
            </a:r>
            <a:r>
              <a:rPr lang="en-US" b="1" i="1" u="sng" dirty="0">
                <a:latin typeface="Times New Roman" pitchFamily="18" charset="0"/>
                <a:ea typeface="Calibri"/>
                <a:cs typeface="Times New Roman" pitchFamily="18" charset="0"/>
              </a:rPr>
              <a:t> </a:t>
            </a:r>
            <a:r>
              <a:rPr lang="en-US" b="1" i="1" u="sng" dirty="0" err="1">
                <a:latin typeface="Times New Roman" pitchFamily="18" charset="0"/>
                <a:ea typeface="Calibri"/>
                <a:cs typeface="Times New Roman" pitchFamily="18" charset="0"/>
              </a:rPr>
              <a:t>xét</a:t>
            </a:r>
            <a:r>
              <a:rPr lang="en-US" b="1" i="1" u="sng" dirty="0">
                <a:latin typeface="Times New Roman" pitchFamily="18" charset="0"/>
                <a:ea typeface="Calibri"/>
                <a:cs typeface="Times New Roman" pitchFamily="18" charset="0"/>
              </a:rPr>
              <a:t>:</a:t>
            </a:r>
            <a:r>
              <a:rPr lang="en-US" b="1" dirty="0">
                <a:latin typeface="Times New Roman" pitchFamily="18" charset="0"/>
                <a:ea typeface="Calibri"/>
                <a:cs typeface="Times New Roman" pitchFamily="18" charset="0"/>
              </a:rPr>
              <a:t> </a:t>
            </a:r>
            <a:r>
              <a:rPr lang="en-US" dirty="0">
                <a:latin typeface="Times New Roman" pitchFamily="18" charset="0"/>
                <a:ea typeface="Calibri"/>
                <a:cs typeface="Times New Roman" pitchFamily="18" charset="0"/>
              </a:rPr>
              <a:t>Tam </a:t>
            </a:r>
            <a:r>
              <a:rPr lang="en-US" dirty="0" err="1">
                <a:latin typeface="Times New Roman" pitchFamily="18" charset="0"/>
                <a:ea typeface="Calibri"/>
                <a:cs typeface="Times New Roman" pitchFamily="18" charset="0"/>
              </a:rPr>
              <a:t>giác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đều</a:t>
            </a:r>
            <a:r>
              <a:rPr lang="en-US" dirty="0">
                <a:latin typeface="Times New Roman" pitchFamily="18" charset="0"/>
                <a:ea typeface="Calibri"/>
                <a:cs typeface="Times New Roman" pitchFamily="18" charset="0"/>
              </a:rPr>
              <a:t> ABC ở </a:t>
            </a:r>
            <a:r>
              <a:rPr lang="en-US" dirty="0" err="1">
                <a:latin typeface="Times New Roman" pitchFamily="18" charset="0"/>
                <a:ea typeface="Calibri"/>
                <a:cs typeface="Times New Roman" pitchFamily="18" charset="0"/>
              </a:rPr>
              <a:t>Hình</a:t>
            </a:r>
            <a:r>
              <a:rPr lang="en-US" dirty="0">
                <a:latin typeface="Times New Roman" pitchFamily="18" charset="0"/>
                <a:ea typeface="Calibri"/>
                <a:cs typeface="Times New Roman" pitchFamily="18" charset="0"/>
              </a:rPr>
              <a:t> 2 </a:t>
            </a:r>
            <a:r>
              <a:rPr lang="en-US" dirty="0" err="1">
                <a:latin typeface="Times New Roman" pitchFamily="18" charset="0"/>
                <a:ea typeface="Calibri"/>
                <a:cs typeface="Times New Roman" pitchFamily="18" charset="0"/>
              </a:rPr>
              <a:t>có</a:t>
            </a:r>
            <a:r>
              <a:rPr lang="en-US" dirty="0">
                <a:latin typeface="Times New Roman" pitchFamily="18" charset="0"/>
                <a:ea typeface="Calibri"/>
                <a:cs typeface="Times New Roman" pitchFamily="18" charset="0"/>
              </a:rPr>
              <a:t>: </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cạnh</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 AB = BC = CA.</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góc</a:t>
            </a:r>
            <a:r>
              <a:rPr lang="en-US" dirty="0">
                <a:latin typeface="Times New Roman" pitchFamily="18" charset="0"/>
                <a:ea typeface="Calibri"/>
                <a:cs typeface="Times New Roman" pitchFamily="18" charset="0"/>
              </a:rPr>
              <a:t> ở </a:t>
            </a:r>
            <a:r>
              <a:rPr lang="en-US" dirty="0" err="1">
                <a:latin typeface="Times New Roman" pitchFamily="18" charset="0"/>
                <a:ea typeface="Calibri"/>
                <a:cs typeface="Times New Roman" pitchFamily="18" charset="0"/>
              </a:rPr>
              <a:t>các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đỉnh</a:t>
            </a:r>
            <a:r>
              <a:rPr lang="en-US" dirty="0">
                <a:latin typeface="Times New Roman" pitchFamily="18" charset="0"/>
                <a:ea typeface="Calibri"/>
                <a:cs typeface="Times New Roman" pitchFamily="18" charset="0"/>
              </a:rPr>
              <a:t> A, B, C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a:t>
            </a:r>
            <a:endParaRPr lang="en-US" sz="1400" dirty="0">
              <a:latin typeface="Times New Roman" pitchFamily="18" charset="0"/>
              <a:ea typeface="Calibri"/>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62400"/>
            <a:ext cx="2049462" cy="225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398463" y="3157538"/>
            <a:ext cx="4114800" cy="3886200"/>
            <a:chOff x="576" y="960"/>
            <a:chExt cx="1872" cy="1872"/>
          </a:xfrm>
        </p:grpSpPr>
        <p:sp>
          <p:nvSpPr>
            <p:cNvPr id="1846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2205038" y="3141663"/>
            <a:ext cx="4114800" cy="3886200"/>
            <a:chOff x="576" y="960"/>
            <a:chExt cx="1872" cy="1872"/>
          </a:xfrm>
        </p:grpSpPr>
        <p:sp>
          <p:nvSpPr>
            <p:cNvPr id="18466"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3001963"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4" name="Arc 8"/>
          <p:cNvSpPr>
            <a:spLocks/>
          </p:cNvSpPr>
          <p:nvPr/>
        </p:nvSpPr>
        <p:spPr bwMode="auto">
          <a:xfrm>
            <a:off x="2439988"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6" name="Line 10"/>
          <p:cNvSpPr>
            <a:spLocks noChangeShapeType="1"/>
          </p:cNvSpPr>
          <p:nvPr/>
        </p:nvSpPr>
        <p:spPr bwMode="auto">
          <a:xfrm flipH="1">
            <a:off x="2444750"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7" name="Line 11"/>
          <p:cNvSpPr>
            <a:spLocks noChangeShapeType="1"/>
          </p:cNvSpPr>
          <p:nvPr/>
        </p:nvSpPr>
        <p:spPr bwMode="auto">
          <a:xfrm>
            <a:off x="3352800"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8" name="Line 12"/>
          <p:cNvSpPr>
            <a:spLocks noChangeShapeType="1"/>
          </p:cNvSpPr>
          <p:nvPr/>
        </p:nvSpPr>
        <p:spPr bwMode="auto">
          <a:xfrm>
            <a:off x="2825750"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9" name="Line 13"/>
          <p:cNvSpPr>
            <a:spLocks noChangeShapeType="1"/>
          </p:cNvSpPr>
          <p:nvPr/>
        </p:nvSpPr>
        <p:spPr bwMode="auto">
          <a:xfrm flipH="1">
            <a:off x="3749675"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nvGrpSpPr>
          <p:cNvPr id="4" name="Group 51"/>
          <p:cNvGrpSpPr>
            <a:grpSpLocks/>
          </p:cNvGrpSpPr>
          <p:nvPr/>
        </p:nvGrpSpPr>
        <p:grpSpPr bwMode="auto">
          <a:xfrm>
            <a:off x="2425700" y="5029200"/>
            <a:ext cx="1838325" cy="114300"/>
            <a:chOff x="2228850" y="5029200"/>
            <a:chExt cx="1838325" cy="114300"/>
          </a:xfrm>
        </p:grpSpPr>
        <p:grpSp>
          <p:nvGrpSpPr>
            <p:cNvPr id="18461" name="Group 50"/>
            <p:cNvGrpSpPr>
              <a:grpSpLocks/>
            </p:cNvGrpSpPr>
            <p:nvPr/>
          </p:nvGrpSpPr>
          <p:grpSpPr bwMode="auto">
            <a:xfrm>
              <a:off x="2228850" y="5067300"/>
              <a:ext cx="1838325" cy="38100"/>
              <a:chOff x="2228850" y="5067300"/>
              <a:chExt cx="1838325" cy="38100"/>
            </a:xfrm>
          </p:grpSpPr>
          <p:sp>
            <p:nvSpPr>
              <p:cNvPr id="18463"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8464"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sp>
            <p:nvSpPr>
              <p:cNvPr id="18465"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grpSp>
        <p:sp>
          <p:nvSpPr>
            <p:cNvPr id="18462"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sp>
        <p:nvSpPr>
          <p:cNvPr id="9231" name="Rectangle 15"/>
          <p:cNvSpPr>
            <a:spLocks noChangeArrowheads="1"/>
          </p:cNvSpPr>
          <p:nvPr/>
        </p:nvSpPr>
        <p:spPr bwMode="auto">
          <a:xfrm>
            <a:off x="4321175" y="49530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B</a:t>
            </a:r>
            <a:endParaRPr lang="en-US" altLang="en-US" dirty="0">
              <a:solidFill>
                <a:srgbClr val="000000"/>
              </a:solidFill>
            </a:endParaRPr>
          </a:p>
        </p:txBody>
      </p:sp>
      <p:sp>
        <p:nvSpPr>
          <p:cNvPr id="9232" name="Rectangle 16"/>
          <p:cNvSpPr>
            <a:spLocks noChangeArrowheads="1"/>
          </p:cNvSpPr>
          <p:nvPr/>
        </p:nvSpPr>
        <p:spPr bwMode="auto">
          <a:xfrm>
            <a:off x="2235200" y="4962525"/>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A</a:t>
            </a:r>
            <a:endParaRPr lang="en-US" altLang="en-US" dirty="0">
              <a:solidFill>
                <a:srgbClr val="000000"/>
              </a:solidFill>
            </a:endParaRPr>
          </a:p>
        </p:txBody>
      </p:sp>
      <p:sp>
        <p:nvSpPr>
          <p:cNvPr id="9233" name="Rectangle 17"/>
          <p:cNvSpPr>
            <a:spLocks noChangeArrowheads="1"/>
          </p:cNvSpPr>
          <p:nvPr/>
        </p:nvSpPr>
        <p:spPr bwMode="auto">
          <a:xfrm>
            <a:off x="3282950" y="32385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C</a:t>
            </a:r>
            <a:endParaRPr lang="en-US" altLang="en-US" dirty="0">
              <a:solidFill>
                <a:srgbClr val="000000"/>
              </a:solidFill>
            </a:endParaRPr>
          </a:p>
        </p:txBody>
      </p:sp>
      <p:sp>
        <p:nvSpPr>
          <p:cNvPr id="50" name="Oval 18"/>
          <p:cNvSpPr>
            <a:spLocks noChangeArrowheads="1"/>
          </p:cNvSpPr>
          <p:nvPr/>
        </p:nvSpPr>
        <p:spPr bwMode="auto">
          <a:xfrm>
            <a:off x="3321050"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grpSp>
        <p:nvGrpSpPr>
          <p:cNvPr id="6" name="Group 4"/>
          <p:cNvGrpSpPr>
            <a:grpSpLocks/>
          </p:cNvGrpSpPr>
          <p:nvPr/>
        </p:nvGrpSpPr>
        <p:grpSpPr bwMode="auto">
          <a:xfrm rot="2798637">
            <a:off x="372270" y="3132931"/>
            <a:ext cx="4144962" cy="3946525"/>
            <a:chOff x="576" y="960"/>
            <a:chExt cx="1872" cy="1872"/>
          </a:xfrm>
        </p:grpSpPr>
        <p:sp>
          <p:nvSpPr>
            <p:cNvPr id="18459"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4343400" y="1599056"/>
            <a:ext cx="4572000" cy="923330"/>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AB.</a:t>
            </a:r>
            <a:endParaRPr lang="en-US" sz="1400" dirty="0">
              <a:effectLst/>
              <a:latin typeface="Calibri"/>
              <a:ea typeface="Calibri"/>
              <a:cs typeface="Times New Roman"/>
            </a:endParaRPr>
          </a:p>
        </p:txBody>
      </p:sp>
      <p:sp>
        <p:nvSpPr>
          <p:cNvPr id="29" name="Rectangle 28"/>
          <p:cNvSpPr/>
          <p:nvPr/>
        </p:nvSpPr>
        <p:spPr>
          <a:xfrm>
            <a:off x="4343400" y="1091225"/>
            <a:ext cx="5323827" cy="507831"/>
          </a:xfrm>
          <a:prstGeom prst="rect">
            <a:avLst/>
          </a:prstGeom>
        </p:spPr>
        <p:txBody>
          <a:bodyPr wrap="squar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AB = 3cm.</a:t>
            </a:r>
            <a:endParaRPr lang="en-US" sz="1400" dirty="0">
              <a:ea typeface="Calibri"/>
              <a:cs typeface="Times New Roman"/>
            </a:endParaRPr>
          </a:p>
        </p:txBody>
      </p:sp>
      <p:sp>
        <p:nvSpPr>
          <p:cNvPr id="7" name="Rectangle 6"/>
          <p:cNvSpPr/>
          <p:nvPr/>
        </p:nvSpPr>
        <p:spPr>
          <a:xfrm>
            <a:off x="4343400" y="2406855"/>
            <a:ext cx="4572000" cy="1338828"/>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B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BA;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C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8" name="Rectangle 7"/>
          <p:cNvSpPr/>
          <p:nvPr/>
        </p:nvSpPr>
        <p:spPr>
          <a:xfrm>
            <a:off x="4343400" y="3847860"/>
            <a:ext cx="4865499" cy="507831"/>
          </a:xfrm>
          <a:prstGeom prst="rect">
            <a:avLst/>
          </a:prstGeom>
        </p:spPr>
        <p:txBody>
          <a:bodyPr wrap="non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AC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BC.</a:t>
            </a:r>
            <a:endParaRPr lang="en-US" sz="1400" dirty="0">
              <a:effectLst/>
              <a:latin typeface="Calibri"/>
              <a:ea typeface="Calibri"/>
              <a:cs typeface="Times New Roman"/>
            </a:endParaRPr>
          </a:p>
        </p:txBody>
      </p:sp>
      <p:sp>
        <p:nvSpPr>
          <p:cNvPr id="32" name="Rectangle 31"/>
          <p:cNvSpPr/>
          <p:nvPr/>
        </p:nvSpPr>
        <p:spPr>
          <a:xfrm>
            <a:off x="1796278" y="472016"/>
            <a:ext cx="48006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2. </a:t>
            </a:r>
            <a:r>
              <a:rPr lang="en-US" sz="2400" b="1" dirty="0" err="1">
                <a:solidFill>
                  <a:srgbClr val="FF0000"/>
                </a:solidFill>
                <a:latin typeface="Times New Roman" pitchFamily="18" charset="0"/>
                <a:ea typeface="Calibri"/>
                <a:cs typeface="Times New Roman" pitchFamily="18" charset="0"/>
              </a:rPr>
              <a:t>Vẽ</a:t>
            </a:r>
            <a:r>
              <a:rPr lang="en-US" sz="2400" b="1" dirty="0">
                <a:solidFill>
                  <a:srgbClr val="FF0000"/>
                </a:solidFill>
                <a:latin typeface="Times New Roman" pitchFamily="18" charset="0"/>
                <a:ea typeface="Calibri"/>
                <a:cs typeface="Times New Roman" pitchFamily="18" charset="0"/>
              </a:rPr>
              <a:t> tam </a:t>
            </a:r>
            <a:r>
              <a:rPr lang="en-US" sz="2400" b="1" dirty="0" err="1">
                <a:solidFill>
                  <a:srgbClr val="FF0000"/>
                </a:solidFill>
                <a:latin typeface="Times New Roman" pitchFamily="18" charset="0"/>
                <a:ea typeface="Calibri"/>
                <a:cs typeface="Times New Roman" pitchFamily="18" charset="0"/>
              </a:rPr>
              <a:t>giác</a:t>
            </a:r>
            <a:r>
              <a:rPr lang="en-US" sz="2400" b="1" dirty="0">
                <a:solidFill>
                  <a:srgbClr val="FF0000"/>
                </a:solidFill>
                <a:latin typeface="Times New Roman" pitchFamily="18" charset="0"/>
                <a:ea typeface="Calibri"/>
                <a:cs typeface="Times New Roman" pitchFamily="18" charset="0"/>
              </a:rPr>
              <a:t> </a:t>
            </a:r>
            <a:r>
              <a:rPr lang="en-US" sz="2400" b="1" dirty="0" err="1">
                <a:solidFill>
                  <a:srgbClr val="FF0000"/>
                </a:solidFill>
                <a:latin typeface="Times New Roman" pitchFamily="18" charset="0"/>
                <a:ea typeface="Calibri"/>
                <a:cs typeface="Times New Roman" pitchFamily="18" charset="0"/>
              </a:rPr>
              <a:t>đều</a:t>
            </a:r>
            <a:endParaRPr lang="en-US" sz="2400" b="1" dirty="0">
              <a:solidFill>
                <a:srgbClr val="FF0000"/>
              </a:solidFill>
              <a:latin typeface="Times New Roman" pitchFamily="18" charset="0"/>
              <a:ea typeface="Calibri"/>
              <a:cs typeface="Times New Roman" pitchFamily="18" charset="0"/>
            </a:endParaRPr>
          </a:p>
        </p:txBody>
      </p:sp>
      <p:sp>
        <p:nvSpPr>
          <p:cNvPr id="9" name="Rectangle 8"/>
          <p:cNvSpPr/>
          <p:nvPr/>
        </p:nvSpPr>
        <p:spPr>
          <a:xfrm>
            <a:off x="2937304" y="5029200"/>
            <a:ext cx="767491" cy="561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3 cm</a:t>
            </a:r>
          </a:p>
        </p:txBody>
      </p:sp>
      <p:sp>
        <p:nvSpPr>
          <p:cNvPr id="151" name="Rectangle 150"/>
          <p:cNvSpPr/>
          <p:nvPr/>
        </p:nvSpPr>
        <p:spPr>
          <a:xfrm>
            <a:off x="5505435" y="584432"/>
            <a:ext cx="1467068" cy="507831"/>
          </a:xfrm>
          <a:prstGeom prst="rect">
            <a:avLst/>
          </a:prstGeom>
        </p:spPr>
        <p:txBody>
          <a:bodyPr wrap="non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3:</a:t>
            </a:r>
            <a:endParaRPr lang="en-US" sz="1400" dirty="0">
              <a:ea typeface="Calibri"/>
              <a:cs typeface="Times New Roman"/>
            </a:endParaRPr>
          </a:p>
        </p:txBody>
      </p:sp>
      <p:grpSp>
        <p:nvGrpSpPr>
          <p:cNvPr id="269" name="Group 238"/>
          <p:cNvGrpSpPr>
            <a:grpSpLocks/>
          </p:cNvGrpSpPr>
          <p:nvPr/>
        </p:nvGrpSpPr>
        <p:grpSpPr bwMode="auto">
          <a:xfrm>
            <a:off x="2313628" y="5109748"/>
            <a:ext cx="6373172" cy="569325"/>
            <a:chOff x="576" y="816"/>
            <a:chExt cx="5040" cy="576"/>
          </a:xfrm>
        </p:grpSpPr>
        <p:sp>
          <p:nvSpPr>
            <p:cNvPr id="27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3300"/>
                </a:solidFill>
                <a:effectLst/>
                <a:uLnTx/>
                <a:uFillTx/>
              </a:endParaRPr>
            </a:p>
          </p:txBody>
        </p:sp>
        <p:sp>
          <p:nvSpPr>
            <p:cNvPr id="27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0"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1"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2"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3"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4"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5"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7"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8"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9"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0"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1"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2"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3"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4"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5"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7"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8"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9"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0"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1"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2"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3"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4"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5"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6"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8"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9"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0"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1"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2"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5"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6"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0"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1"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2"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3"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4"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5"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6"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7"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8"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9"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0"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1"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2"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3"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4"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5"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6"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7"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8"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9"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0"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1"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2"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3"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4"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5"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6"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7"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8"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9"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0"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1"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2"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3"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4"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5"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6"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7"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8"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9"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0"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1"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2"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3"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4" name="Text Box 333"/>
            <p:cNvSpPr txBox="1">
              <a:spLocks noChangeArrowheads="1"/>
            </p:cNvSpPr>
            <p:nvPr/>
          </p:nvSpPr>
          <p:spPr bwMode="auto">
            <a:xfrm>
              <a:off x="576" y="969"/>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0 Cm</a:t>
              </a:r>
            </a:p>
          </p:txBody>
        </p:sp>
        <p:sp>
          <p:nvSpPr>
            <p:cNvPr id="365"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a:t>
              </a:r>
            </a:p>
          </p:txBody>
        </p:sp>
        <p:sp>
          <p:nvSpPr>
            <p:cNvPr id="366"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2</a:t>
              </a:r>
            </a:p>
          </p:txBody>
        </p:sp>
        <p:sp>
          <p:nvSpPr>
            <p:cNvPr id="367"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3</a:t>
              </a:r>
            </a:p>
          </p:txBody>
        </p:sp>
        <p:sp>
          <p:nvSpPr>
            <p:cNvPr id="368"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4</a:t>
              </a:r>
            </a:p>
          </p:txBody>
        </p:sp>
        <p:sp>
          <p:nvSpPr>
            <p:cNvPr id="369"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5</a:t>
              </a:r>
            </a:p>
          </p:txBody>
        </p:sp>
        <p:sp>
          <p:nvSpPr>
            <p:cNvPr id="370"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6</a:t>
              </a:r>
            </a:p>
          </p:txBody>
        </p:sp>
        <p:sp>
          <p:nvSpPr>
            <p:cNvPr id="371"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7</a:t>
              </a:r>
            </a:p>
          </p:txBody>
        </p:sp>
        <p:sp>
          <p:nvSpPr>
            <p:cNvPr id="372"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8</a:t>
              </a:r>
            </a:p>
          </p:txBody>
        </p:sp>
        <p:sp>
          <p:nvSpPr>
            <p:cNvPr id="373"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9</a:t>
              </a:r>
            </a:p>
          </p:txBody>
        </p:sp>
        <p:sp>
          <p:nvSpPr>
            <p:cNvPr id="374"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5"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6"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7"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8"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9"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0"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1"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2"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10</a:t>
              </a:r>
            </a:p>
          </p:txBody>
        </p:sp>
        <p:sp>
          <p:nvSpPr>
            <p:cNvPr id="383"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charset="0"/>
                  <a:cs typeface="Arial" charset="0"/>
                </a:rPr>
                <a:t>THCS Phulac</a:t>
              </a:r>
            </a:p>
          </p:txBody>
        </p:sp>
        <p:sp>
          <p:nvSpPr>
            <p:cNvPr id="384"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5"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625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5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232"/>
                                        </p:tgtEl>
                                        <p:attrNameLst>
                                          <p:attrName>style.visibility</p:attrName>
                                        </p:attrNameLst>
                                      </p:cBhvr>
                                      <p:to>
                                        <p:strVal val="visible"/>
                                      </p:to>
                                    </p:set>
                                    <p:animEffect transition="in" filter="fade">
                                      <p:cBhvr>
                                        <p:cTn id="26" dur="2000"/>
                                        <p:tgtEl>
                                          <p:spTgt spid="92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31"/>
                                        </p:tgtEl>
                                        <p:attrNameLst>
                                          <p:attrName>style.visibility</p:attrName>
                                        </p:attrNameLst>
                                      </p:cBhvr>
                                      <p:to>
                                        <p:strVal val="visible"/>
                                      </p:to>
                                    </p:set>
                                    <p:animEffect transition="in" filter="fade">
                                      <p:cBhvr>
                                        <p:cTn id="29" dur="2000"/>
                                        <p:tgtEl>
                                          <p:spTgt spid="92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69"/>
                                        </p:tgtEl>
                                      </p:cBhvr>
                                    </p:animEffect>
                                    <p:set>
                                      <p:cBhvr>
                                        <p:cTn id="34" dur="1" fill="hold">
                                          <p:stCondLst>
                                            <p:cond delay="499"/>
                                          </p:stCondLst>
                                        </p:cTn>
                                        <p:tgtEl>
                                          <p:spTgt spid="2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mph" presetSubtype="0" fill="hold" nodeType="clickEffect">
                                  <p:stCondLst>
                                    <p:cond delay="0"/>
                                  </p:stCondLst>
                                  <p:childTnLst>
                                    <p:animRot by="-4200000">
                                      <p:cBhvr>
                                        <p:cTn id="54" dur="500" fill="hold"/>
                                        <p:tgtEl>
                                          <p:spTgt spid="6"/>
                                        </p:tgtEl>
                                        <p:attrNameLst>
                                          <p:attrName>r</p:attrName>
                                        </p:attrNameLst>
                                      </p:cBhvr>
                                    </p:animRot>
                                  </p:childTnLst>
                                </p:cTn>
                              </p:par>
                            </p:childTnLst>
                          </p:cTn>
                        </p:par>
                        <p:par>
                          <p:cTn id="55" fill="hold" nodeType="afterGroup">
                            <p:stCondLst>
                              <p:cond delay="500"/>
                            </p:stCondLst>
                            <p:childTnLst>
                              <p:par>
                                <p:cTn id="56" presetID="10" presetClass="exit" presetSubtype="0" fill="hold" nodeType="after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mph" presetSubtype="0" fill="hold" nodeType="clickEffect">
                                  <p:stCondLst>
                                    <p:cond delay="0"/>
                                  </p:stCondLst>
                                  <p:childTnLst>
                                    <p:animRot by="1800000">
                                      <p:cBhvr>
                                        <p:cTn id="65" dur="1000" fill="hold"/>
                                        <p:tgtEl>
                                          <p:spTgt spid="2"/>
                                        </p:tgtEl>
                                        <p:attrNameLst>
                                          <p:attrName>r</p:attrName>
                                        </p:attrNameLst>
                                      </p:cBhvr>
                                    </p:animRot>
                                  </p:childTnLst>
                                </p:cTn>
                              </p:par>
                              <p:par>
                                <p:cTn id="66" presetID="22" presetClass="entr" presetSubtype="8" fill="hold" grpId="0" nodeType="withEffect">
                                  <p:stCondLst>
                                    <p:cond delay="0"/>
                                  </p:stCondLst>
                                  <p:childTnLst>
                                    <p:set>
                                      <p:cBhvr>
                                        <p:cTn id="67" dur="1" fill="hold">
                                          <p:stCondLst>
                                            <p:cond delay="0"/>
                                          </p:stCondLst>
                                        </p:cTn>
                                        <p:tgtEl>
                                          <p:spTgt spid="9224"/>
                                        </p:tgtEl>
                                        <p:attrNameLst>
                                          <p:attrName>style.visibility</p:attrName>
                                        </p:attrNameLst>
                                      </p:cBhvr>
                                      <p:to>
                                        <p:strVal val="visible"/>
                                      </p:to>
                                    </p:set>
                                    <p:animEffect transition="in" filter="wipe(left)">
                                      <p:cBhvr>
                                        <p:cTn id="68" dur="1000"/>
                                        <p:tgtEl>
                                          <p:spTgt spid="9224"/>
                                        </p:tgtEl>
                                      </p:cBhvr>
                                    </p:animEffec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000"/>
                                        <p:tgtEl>
                                          <p:spTgt spid="2"/>
                                        </p:tgtEl>
                                      </p:cBhvr>
                                    </p:animEffect>
                                    <p:set>
                                      <p:cBhvr>
                                        <p:cTn id="72" dur="1" fill="hold">
                                          <p:stCondLst>
                                            <p:cond delay="1999"/>
                                          </p:stCondLst>
                                        </p:cTn>
                                        <p:tgtEl>
                                          <p:spTgt spid="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mph" presetSubtype="0" fill="hold" nodeType="clickEffect">
                                  <p:stCondLst>
                                    <p:cond delay="0"/>
                                  </p:stCondLst>
                                  <p:childTnLst>
                                    <p:animRot by="4500000">
                                      <p:cBhvr>
                                        <p:cTn id="87" dur="1000" fill="hold"/>
                                        <p:tgtEl>
                                          <p:spTgt spid="3"/>
                                        </p:tgtEl>
                                        <p:attrNameLst>
                                          <p:attrName>r</p:attrName>
                                        </p:attrNameLst>
                                      </p:cBhvr>
                                    </p:animRot>
                                  </p:childTnLst>
                                </p:cTn>
                              </p:par>
                              <p:par>
                                <p:cTn id="88" presetID="22" presetClass="entr" presetSubtype="8" fill="hold" grpId="0" nodeType="withEffect">
                                  <p:stCondLst>
                                    <p:cond delay="500"/>
                                  </p:stCondLst>
                                  <p:childTnLst>
                                    <p:set>
                                      <p:cBhvr>
                                        <p:cTn id="89" dur="1" fill="hold">
                                          <p:stCondLst>
                                            <p:cond delay="0"/>
                                          </p:stCondLst>
                                        </p:cTn>
                                        <p:tgtEl>
                                          <p:spTgt spid="9223"/>
                                        </p:tgtEl>
                                        <p:attrNameLst>
                                          <p:attrName>style.visibility</p:attrName>
                                        </p:attrNameLst>
                                      </p:cBhvr>
                                      <p:to>
                                        <p:strVal val="visible"/>
                                      </p:to>
                                    </p:set>
                                    <p:animEffect transition="in" filter="wipe(left)">
                                      <p:cBhvr>
                                        <p:cTn id="90" dur="600"/>
                                        <p:tgtEl>
                                          <p:spTgt spid="9223"/>
                                        </p:tgtEl>
                                      </p:cBhvr>
                                    </p:animEffect>
                                  </p:childTnLst>
                                </p:cTn>
                              </p:par>
                            </p:childTnLst>
                          </p:cTn>
                        </p:par>
                        <p:par>
                          <p:cTn id="91" fill="hold" nodeType="afterGroup">
                            <p:stCondLst>
                              <p:cond delay="1100"/>
                            </p:stCondLst>
                            <p:childTnLst>
                              <p:par>
                                <p:cTn id="92" presetID="10" presetClass="exit" presetSubtype="0" fill="hold" nodeType="afterEffect">
                                  <p:stCondLst>
                                    <p:cond delay="0"/>
                                  </p:stCondLst>
                                  <p:childTnLst>
                                    <p:animEffect transition="out" filter="fade">
                                      <p:cBhvr>
                                        <p:cTn id="93" dur="2000"/>
                                        <p:tgtEl>
                                          <p:spTgt spid="3"/>
                                        </p:tgtEl>
                                      </p:cBhvr>
                                    </p:animEffect>
                                    <p:set>
                                      <p:cBhvr>
                                        <p:cTn id="94" dur="1" fill="hold">
                                          <p:stCondLst>
                                            <p:cond delay="1999"/>
                                          </p:stCondLst>
                                        </p:cTn>
                                        <p:tgtEl>
                                          <p:spTgt spid="3"/>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233"/>
                                        </p:tgtEl>
                                        <p:attrNameLst>
                                          <p:attrName>style.visibility</p:attrName>
                                        </p:attrNameLst>
                                      </p:cBhvr>
                                      <p:to>
                                        <p:strVal val="visible"/>
                                      </p:to>
                                    </p:set>
                                    <p:animEffect transition="in" filter="fade">
                                      <p:cBhvr>
                                        <p:cTn id="102" dur="500"/>
                                        <p:tgtEl>
                                          <p:spTgt spid="92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5" grpId="0"/>
      <p:bldP spid="29" grpId="0"/>
      <p:bldP spid="7" grpId="0"/>
      <p:bldP spid="8" grpId="0"/>
      <p:bldP spid="3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1295400" y="3157538"/>
            <a:ext cx="4114800" cy="3886200"/>
            <a:chOff x="576" y="960"/>
            <a:chExt cx="1872" cy="1872"/>
          </a:xfrm>
        </p:grpSpPr>
        <p:sp>
          <p:nvSpPr>
            <p:cNvPr id="14367"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solidFill>
                  <a:srgbClr val="000000"/>
                </a:solidFill>
              </a:endParaRPr>
            </a:p>
          </p:txBody>
        </p:sp>
        <p:pic>
          <p:nvPicPr>
            <p:cNvPr id="1436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523875" y="3141663"/>
            <a:ext cx="4114800" cy="3886200"/>
            <a:chOff x="576" y="960"/>
            <a:chExt cx="1872" cy="1872"/>
          </a:xfrm>
        </p:grpSpPr>
        <p:sp>
          <p:nvSpPr>
            <p:cNvPr id="14365"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wrap="none" anchor="ctr"/>
            <a:lstStyle/>
            <a:p>
              <a:pPr defTabSz="914400" fontAlgn="base">
                <a:spcBef>
                  <a:spcPct val="0"/>
                </a:spcBef>
                <a:spcAft>
                  <a:spcPct val="0"/>
                </a:spcAft>
              </a:pPr>
              <a:endParaRPr lang="en-US">
                <a:solidFill>
                  <a:srgbClr val="000000"/>
                </a:solidFill>
              </a:endParaRPr>
            </a:p>
          </p:txBody>
        </p:sp>
        <p:pic>
          <p:nvPicPr>
            <p:cNvPr id="1436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1328738"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4" name="Arc 8"/>
          <p:cNvSpPr>
            <a:spLocks/>
          </p:cNvSpPr>
          <p:nvPr/>
        </p:nvSpPr>
        <p:spPr bwMode="auto">
          <a:xfrm>
            <a:off x="766763"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6" name="Line 10"/>
          <p:cNvSpPr>
            <a:spLocks noChangeShapeType="1"/>
          </p:cNvSpPr>
          <p:nvPr/>
        </p:nvSpPr>
        <p:spPr bwMode="auto">
          <a:xfrm flipH="1">
            <a:off x="771525"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7" name="Line 11"/>
          <p:cNvSpPr>
            <a:spLocks noChangeShapeType="1"/>
          </p:cNvSpPr>
          <p:nvPr/>
        </p:nvSpPr>
        <p:spPr bwMode="auto">
          <a:xfrm>
            <a:off x="1679575"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8" name="Line 12"/>
          <p:cNvSpPr>
            <a:spLocks noChangeShapeType="1"/>
          </p:cNvSpPr>
          <p:nvPr/>
        </p:nvSpPr>
        <p:spPr bwMode="auto">
          <a:xfrm>
            <a:off x="1152525"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9" name="Line 13"/>
          <p:cNvSpPr>
            <a:spLocks noChangeShapeType="1"/>
          </p:cNvSpPr>
          <p:nvPr/>
        </p:nvSpPr>
        <p:spPr bwMode="auto">
          <a:xfrm flipH="1">
            <a:off x="2076450"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nvGrpSpPr>
          <p:cNvPr id="4" name="Group 51"/>
          <p:cNvGrpSpPr>
            <a:grpSpLocks/>
          </p:cNvGrpSpPr>
          <p:nvPr/>
        </p:nvGrpSpPr>
        <p:grpSpPr bwMode="auto">
          <a:xfrm>
            <a:off x="752475" y="5029200"/>
            <a:ext cx="1838325" cy="114300"/>
            <a:chOff x="2228850" y="5029200"/>
            <a:chExt cx="1838325" cy="114300"/>
          </a:xfrm>
        </p:grpSpPr>
        <p:grpSp>
          <p:nvGrpSpPr>
            <p:cNvPr id="14360" name="Group 50"/>
            <p:cNvGrpSpPr>
              <a:grpSpLocks/>
            </p:cNvGrpSpPr>
            <p:nvPr/>
          </p:nvGrpSpPr>
          <p:grpSpPr bwMode="auto">
            <a:xfrm>
              <a:off x="2228850" y="5067300"/>
              <a:ext cx="1838325" cy="38100"/>
              <a:chOff x="2228850" y="5067300"/>
              <a:chExt cx="1838325" cy="38100"/>
            </a:xfrm>
          </p:grpSpPr>
          <p:sp>
            <p:nvSpPr>
              <p:cNvPr id="14362"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4363"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sp>
            <p:nvSpPr>
              <p:cNvPr id="14364"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grpSp>
        <p:sp>
          <p:nvSpPr>
            <p:cNvPr id="14361"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sp>
        <p:nvSpPr>
          <p:cNvPr id="9231" name="Rectangle 15"/>
          <p:cNvSpPr>
            <a:spLocks noChangeArrowheads="1"/>
          </p:cNvSpPr>
          <p:nvPr/>
        </p:nvSpPr>
        <p:spPr bwMode="auto">
          <a:xfrm>
            <a:off x="2633663" y="4983163"/>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G</a:t>
            </a:r>
            <a:endParaRPr lang="en-US" dirty="0">
              <a:solidFill>
                <a:srgbClr val="000000"/>
              </a:solidFill>
            </a:endParaRPr>
          </a:p>
        </p:txBody>
      </p:sp>
      <p:sp>
        <p:nvSpPr>
          <p:cNvPr id="9232" name="Rectangle 16"/>
          <p:cNvSpPr>
            <a:spLocks noChangeArrowheads="1"/>
          </p:cNvSpPr>
          <p:nvPr/>
        </p:nvSpPr>
        <p:spPr bwMode="auto">
          <a:xfrm>
            <a:off x="561975" y="4962525"/>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E</a:t>
            </a:r>
            <a:endParaRPr lang="en-US" dirty="0">
              <a:solidFill>
                <a:srgbClr val="000000"/>
              </a:solidFill>
            </a:endParaRPr>
          </a:p>
        </p:txBody>
      </p:sp>
      <p:sp>
        <p:nvSpPr>
          <p:cNvPr id="9233" name="Rectangle 17"/>
          <p:cNvSpPr>
            <a:spLocks noChangeArrowheads="1"/>
          </p:cNvSpPr>
          <p:nvPr/>
        </p:nvSpPr>
        <p:spPr bwMode="auto">
          <a:xfrm>
            <a:off x="1609725" y="3238500"/>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H</a:t>
            </a:r>
            <a:endParaRPr lang="en-US" dirty="0">
              <a:solidFill>
                <a:srgbClr val="000000"/>
              </a:solidFill>
            </a:endParaRPr>
          </a:p>
        </p:txBody>
      </p:sp>
      <p:sp>
        <p:nvSpPr>
          <p:cNvPr id="50" name="Oval 18"/>
          <p:cNvSpPr>
            <a:spLocks noChangeArrowheads="1"/>
          </p:cNvSpPr>
          <p:nvPr/>
        </p:nvSpPr>
        <p:spPr bwMode="auto">
          <a:xfrm>
            <a:off x="1647825"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grpSp>
        <p:nvGrpSpPr>
          <p:cNvPr id="6" name="Group 4"/>
          <p:cNvGrpSpPr>
            <a:grpSpLocks/>
          </p:cNvGrpSpPr>
          <p:nvPr/>
        </p:nvGrpSpPr>
        <p:grpSpPr bwMode="auto">
          <a:xfrm rot="2798637">
            <a:off x="-1316832" y="3118644"/>
            <a:ext cx="4144963" cy="3946526"/>
            <a:chOff x="576" y="960"/>
            <a:chExt cx="1872" cy="1872"/>
          </a:xfrm>
        </p:grpSpPr>
        <p:sp>
          <p:nvSpPr>
            <p:cNvPr id="1435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defTabSz="914400" fontAlgn="base">
                <a:spcBef>
                  <a:spcPct val="0"/>
                </a:spcBef>
                <a:spcAft>
                  <a:spcPct val="0"/>
                </a:spcAft>
              </a:pPr>
              <a:endParaRPr lang="en-US">
                <a:solidFill>
                  <a:srgbClr val="000000"/>
                </a:solidFill>
              </a:endParaRPr>
            </a:p>
          </p:txBody>
        </p:sp>
        <p:pic>
          <p:nvPicPr>
            <p:cNvPr id="1435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2"/>
          <p:cNvSpPr/>
          <p:nvPr/>
        </p:nvSpPr>
        <p:spPr>
          <a:xfrm>
            <a:off x="457200" y="533400"/>
            <a:ext cx="7556877" cy="1295035"/>
          </a:xfrm>
          <a:prstGeom prst="rect">
            <a:avLst/>
          </a:prstGeom>
        </p:spPr>
        <p:txBody>
          <a:bodyPr wrap="none">
            <a:spAutoFit/>
          </a:bodyPr>
          <a:lstStyle/>
          <a:p>
            <a:pPr>
              <a:lnSpc>
                <a:spcPct val="150000"/>
              </a:lnSpc>
              <a:spcBef>
                <a:spcPts val="600"/>
              </a:spcBef>
              <a:spcAft>
                <a:spcPts val="600"/>
              </a:spcAft>
            </a:pPr>
            <a:r>
              <a:rPr lang="en-US" sz="2400" b="1" i="1" u="sng" dirty="0" err="1">
                <a:solidFill>
                  <a:srgbClr val="FF0000"/>
                </a:solidFill>
                <a:latin typeface="Times New Roman"/>
                <a:ea typeface="Calibri"/>
                <a:cs typeface="Times New Roman"/>
              </a:rPr>
              <a:t>Luyện</a:t>
            </a:r>
            <a:r>
              <a:rPr lang="en-US" sz="2400" b="1" i="1" u="sng" dirty="0">
                <a:solidFill>
                  <a:srgbClr val="FF0000"/>
                </a:solidFill>
                <a:latin typeface="Times New Roman"/>
                <a:ea typeface="Calibri"/>
                <a:cs typeface="Times New Roman"/>
              </a:rPr>
              <a:t> </a:t>
            </a:r>
            <a:r>
              <a:rPr lang="en-US" sz="2400" b="1" i="1" u="sng" dirty="0" err="1">
                <a:solidFill>
                  <a:srgbClr val="FF0000"/>
                </a:solidFill>
                <a:latin typeface="Times New Roman"/>
                <a:ea typeface="Calibri"/>
                <a:cs typeface="Times New Roman"/>
              </a:rPr>
              <a:t>tập</a:t>
            </a:r>
            <a:r>
              <a:rPr lang="en-US" sz="2400" b="1" i="1" u="sng" dirty="0">
                <a:solidFill>
                  <a:srgbClr val="FF0000"/>
                </a:solidFill>
                <a:latin typeface="Times New Roman"/>
                <a:ea typeface="Calibri"/>
                <a:cs typeface="Times New Roman"/>
              </a:rPr>
              <a:t> 1</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Dùng</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thước</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và</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compa</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vẽ</a:t>
            </a:r>
            <a:r>
              <a:rPr lang="en-US" sz="2400" b="1" i="1" dirty="0">
                <a:solidFill>
                  <a:srgbClr val="FF0000"/>
                </a:solidFill>
                <a:latin typeface="Times New Roman"/>
                <a:ea typeface="Calibri"/>
                <a:cs typeface="Times New Roman"/>
              </a:rPr>
              <a:t> tam </a:t>
            </a:r>
            <a:r>
              <a:rPr lang="en-US" sz="2400" b="1" i="1" dirty="0" err="1">
                <a:solidFill>
                  <a:srgbClr val="FF0000"/>
                </a:solidFill>
                <a:latin typeface="Times New Roman"/>
                <a:ea typeface="Calibri"/>
                <a:cs typeface="Times New Roman"/>
              </a:rPr>
              <a:t>giác</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đều</a:t>
            </a:r>
            <a:r>
              <a:rPr lang="en-US" sz="2400" b="1" i="1" dirty="0">
                <a:solidFill>
                  <a:srgbClr val="FF0000"/>
                </a:solidFill>
                <a:latin typeface="Times New Roman"/>
                <a:ea typeface="Calibri"/>
                <a:cs typeface="Times New Roman"/>
              </a:rPr>
              <a:t> EGH </a:t>
            </a:r>
          </a:p>
          <a:p>
            <a:pPr>
              <a:lnSpc>
                <a:spcPct val="150000"/>
              </a:lnSpc>
              <a:spcBef>
                <a:spcPts val="600"/>
              </a:spcBef>
              <a:spcAft>
                <a:spcPts val="600"/>
              </a:spcAft>
            </a:pPr>
            <a:r>
              <a:rPr lang="en-US" sz="2400" b="1" i="1" dirty="0" err="1">
                <a:solidFill>
                  <a:srgbClr val="FF0000"/>
                </a:solidFill>
                <a:latin typeface="Times New Roman"/>
                <a:ea typeface="Calibri"/>
                <a:cs typeface="Times New Roman"/>
              </a:rPr>
              <a:t>có</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độ</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dài</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cạnh</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bằng</a:t>
            </a:r>
            <a:r>
              <a:rPr lang="en-US" sz="2400" b="1" i="1" dirty="0">
                <a:solidFill>
                  <a:srgbClr val="FF0000"/>
                </a:solidFill>
                <a:latin typeface="Times New Roman"/>
                <a:ea typeface="Calibri"/>
                <a:cs typeface="Times New Roman"/>
              </a:rPr>
              <a:t> 4 cm</a:t>
            </a:r>
            <a:endParaRPr lang="en-US" sz="2400" dirty="0">
              <a:solidFill>
                <a:srgbClr val="FF0000"/>
              </a:solidFill>
              <a:ea typeface="Calibri"/>
              <a:cs typeface="Times New Roman"/>
            </a:endParaRPr>
          </a:p>
        </p:txBody>
      </p:sp>
      <p:sp>
        <p:nvSpPr>
          <p:cNvPr id="34" name="Rectangle 33"/>
          <p:cNvSpPr/>
          <p:nvPr/>
        </p:nvSpPr>
        <p:spPr>
          <a:xfrm>
            <a:off x="3975853" y="2230298"/>
            <a:ext cx="5323827" cy="507831"/>
          </a:xfrm>
          <a:prstGeom prst="rect">
            <a:avLst/>
          </a:prstGeom>
        </p:spPr>
        <p:txBody>
          <a:bodyPr wrap="squar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EG = 4 cm.</a:t>
            </a:r>
            <a:endParaRPr lang="en-US" sz="1400" dirty="0">
              <a:ea typeface="Calibri"/>
              <a:cs typeface="Times New Roman"/>
            </a:endParaRPr>
          </a:p>
        </p:txBody>
      </p:sp>
      <p:sp>
        <p:nvSpPr>
          <p:cNvPr id="35" name="Rectangle 34"/>
          <p:cNvSpPr/>
          <p:nvPr/>
        </p:nvSpPr>
        <p:spPr>
          <a:xfrm>
            <a:off x="3975853" y="2915334"/>
            <a:ext cx="4572000" cy="923330"/>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E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EG.</a:t>
            </a:r>
            <a:endParaRPr lang="en-US" sz="1400" dirty="0">
              <a:effectLst/>
              <a:latin typeface="Calibri"/>
              <a:ea typeface="Calibri"/>
              <a:cs typeface="Times New Roman"/>
            </a:endParaRPr>
          </a:p>
        </p:txBody>
      </p:sp>
      <p:sp>
        <p:nvSpPr>
          <p:cNvPr id="36" name="Rectangle 35"/>
          <p:cNvSpPr/>
          <p:nvPr/>
        </p:nvSpPr>
        <p:spPr>
          <a:xfrm>
            <a:off x="4002626" y="4034593"/>
            <a:ext cx="4572000" cy="1338828"/>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G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GE;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H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37" name="Rectangle 36"/>
          <p:cNvSpPr/>
          <p:nvPr/>
        </p:nvSpPr>
        <p:spPr>
          <a:xfrm>
            <a:off x="3955258" y="5509974"/>
            <a:ext cx="4891083" cy="507831"/>
          </a:xfrm>
          <a:prstGeom prst="rect">
            <a:avLst/>
          </a:prstGeom>
        </p:spPr>
        <p:txBody>
          <a:bodyPr wrap="non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HE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HG.</a:t>
            </a:r>
            <a:endParaRPr lang="en-US" sz="1400" dirty="0">
              <a:effectLst/>
              <a:latin typeface="Calibri"/>
              <a:ea typeface="Calibri"/>
              <a:cs typeface="Times New Roman"/>
            </a:endParaRPr>
          </a:p>
        </p:txBody>
      </p:sp>
      <p:sp>
        <p:nvSpPr>
          <p:cNvPr id="38" name="Rectangle 37"/>
          <p:cNvSpPr/>
          <p:nvPr/>
        </p:nvSpPr>
        <p:spPr>
          <a:xfrm>
            <a:off x="1295400" y="5001482"/>
            <a:ext cx="767491" cy="56111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000000"/>
                </a:solidFill>
                <a:latin typeface="Times New Roman" pitchFamily="18" charset="0"/>
                <a:cs typeface="Times New Roman" pitchFamily="18" charset="0"/>
              </a:rPr>
              <a:t>4</a:t>
            </a:r>
            <a:r>
              <a:rPr kumimoji="0" lang="en-US" sz="1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cm</a:t>
            </a:r>
          </a:p>
        </p:txBody>
      </p:sp>
      <p:grpSp>
        <p:nvGrpSpPr>
          <p:cNvPr id="39" name="Group 238"/>
          <p:cNvGrpSpPr>
            <a:grpSpLocks/>
          </p:cNvGrpSpPr>
          <p:nvPr/>
        </p:nvGrpSpPr>
        <p:grpSpPr bwMode="auto">
          <a:xfrm>
            <a:off x="673568" y="5144530"/>
            <a:ext cx="4863940" cy="539353"/>
            <a:chOff x="576" y="816"/>
            <a:chExt cx="5040" cy="576"/>
          </a:xfrm>
        </p:grpSpPr>
        <p:sp>
          <p:nvSpPr>
            <p:cNvPr id="4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3300"/>
                </a:solidFill>
                <a:effectLst/>
                <a:uLnTx/>
                <a:uFillTx/>
              </a:endParaRPr>
            </a:p>
          </p:txBody>
        </p:sp>
        <p:sp>
          <p:nvSpPr>
            <p:cNvPr id="4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Text Box 333"/>
            <p:cNvSpPr txBox="1">
              <a:spLocks noChangeArrowheads="1"/>
            </p:cNvSpPr>
            <p:nvPr/>
          </p:nvSpPr>
          <p:spPr bwMode="auto">
            <a:xfrm>
              <a:off x="576" y="969"/>
              <a:ext cx="32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0</a:t>
              </a:r>
            </a:p>
          </p:txBody>
        </p:sp>
        <p:sp>
          <p:nvSpPr>
            <p:cNvPr id="136"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a:t>
              </a:r>
            </a:p>
          </p:txBody>
        </p:sp>
        <p:sp>
          <p:nvSpPr>
            <p:cNvPr id="137"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2</a:t>
              </a:r>
            </a:p>
          </p:txBody>
        </p:sp>
        <p:sp>
          <p:nvSpPr>
            <p:cNvPr id="138"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3</a:t>
              </a:r>
            </a:p>
          </p:txBody>
        </p:sp>
        <p:sp>
          <p:nvSpPr>
            <p:cNvPr id="139"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4</a:t>
              </a:r>
            </a:p>
          </p:txBody>
        </p:sp>
        <p:sp>
          <p:nvSpPr>
            <p:cNvPr id="140"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5</a:t>
              </a:r>
            </a:p>
          </p:txBody>
        </p:sp>
        <p:sp>
          <p:nvSpPr>
            <p:cNvPr id="141"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6</a:t>
              </a:r>
            </a:p>
          </p:txBody>
        </p:sp>
        <p:sp>
          <p:nvSpPr>
            <p:cNvPr id="142"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7</a:t>
              </a:r>
            </a:p>
          </p:txBody>
        </p:sp>
        <p:sp>
          <p:nvSpPr>
            <p:cNvPr id="143"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8</a:t>
              </a:r>
            </a:p>
          </p:txBody>
        </p:sp>
        <p:sp>
          <p:nvSpPr>
            <p:cNvPr id="144"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9</a:t>
              </a:r>
            </a:p>
          </p:txBody>
        </p:sp>
        <p:sp>
          <p:nvSpPr>
            <p:cNvPr id="145"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10</a:t>
              </a:r>
            </a:p>
          </p:txBody>
        </p:sp>
        <p:sp>
          <p:nvSpPr>
            <p:cNvPr id="154"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charset="0"/>
                  <a:cs typeface="Arial" charset="0"/>
                </a:rPr>
                <a:t>THCS Phulac</a:t>
              </a:r>
            </a:p>
          </p:txBody>
        </p:sp>
        <p:sp>
          <p:nvSpPr>
            <p:cNvPr id="155"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014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232"/>
                                        </p:tgtEl>
                                        <p:attrNameLst>
                                          <p:attrName>style.visibility</p:attrName>
                                        </p:attrNameLst>
                                      </p:cBhvr>
                                      <p:to>
                                        <p:strVal val="visible"/>
                                      </p:to>
                                    </p:set>
                                    <p:animEffect transition="in" filter="fade">
                                      <p:cBhvr>
                                        <p:cTn id="41" dur="2000"/>
                                        <p:tgtEl>
                                          <p:spTgt spid="92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231"/>
                                        </p:tgtEl>
                                        <p:attrNameLst>
                                          <p:attrName>style.visibility</p:attrName>
                                        </p:attrNameLst>
                                      </p:cBhvr>
                                      <p:to>
                                        <p:strVal val="visible"/>
                                      </p:to>
                                    </p:set>
                                    <p:animEffect transition="in" filter="fade">
                                      <p:cBhvr>
                                        <p:cTn id="44" dur="2000"/>
                                        <p:tgtEl>
                                          <p:spTgt spid="92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mph" presetSubtype="0" fill="hold" nodeType="clickEffect">
                                  <p:stCondLst>
                                    <p:cond delay="0"/>
                                  </p:stCondLst>
                                  <p:childTnLst>
                                    <p:animRot by="-4200000">
                                      <p:cBhvr>
                                        <p:cTn id="64" dur="500" fill="hold"/>
                                        <p:tgtEl>
                                          <p:spTgt spid="6"/>
                                        </p:tgtEl>
                                        <p:attrNameLst>
                                          <p:attrName>r</p:attrName>
                                        </p:attrNameLst>
                                      </p:cBhvr>
                                    </p:animRot>
                                  </p:childTnLst>
                                </p:cTn>
                              </p:par>
                            </p:childTnLst>
                          </p:cTn>
                        </p:par>
                        <p:par>
                          <p:cTn id="65" fill="hold" nodeType="afterGroup">
                            <p:stCondLst>
                              <p:cond delay="500"/>
                            </p:stCondLst>
                            <p:childTnLst>
                              <p:par>
                                <p:cTn id="66" presetID="10" presetClass="exit" presetSubtype="0" fill="hold"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mph" presetSubtype="0" fill="hold" nodeType="clickEffect">
                                  <p:stCondLst>
                                    <p:cond delay="0"/>
                                  </p:stCondLst>
                                  <p:childTnLst>
                                    <p:animRot by="1800000">
                                      <p:cBhvr>
                                        <p:cTn id="75" dur="1000" fill="hold"/>
                                        <p:tgtEl>
                                          <p:spTgt spid="2"/>
                                        </p:tgtEl>
                                        <p:attrNameLst>
                                          <p:attrName>r</p:attrName>
                                        </p:attrNameLst>
                                      </p:cBhvr>
                                    </p:animRot>
                                  </p:childTnLst>
                                </p:cTn>
                              </p:par>
                              <p:par>
                                <p:cTn id="76" presetID="22" presetClass="entr" presetSubtype="8" fill="hold" grpId="0" nodeType="withEffect">
                                  <p:stCondLst>
                                    <p:cond delay="0"/>
                                  </p:stCondLst>
                                  <p:childTnLst>
                                    <p:set>
                                      <p:cBhvr>
                                        <p:cTn id="77" dur="1" fill="hold">
                                          <p:stCondLst>
                                            <p:cond delay="0"/>
                                          </p:stCondLst>
                                        </p:cTn>
                                        <p:tgtEl>
                                          <p:spTgt spid="9224"/>
                                        </p:tgtEl>
                                        <p:attrNameLst>
                                          <p:attrName>style.visibility</p:attrName>
                                        </p:attrNameLst>
                                      </p:cBhvr>
                                      <p:to>
                                        <p:strVal val="visible"/>
                                      </p:to>
                                    </p:set>
                                    <p:animEffect transition="in" filter="wipe(left)">
                                      <p:cBhvr>
                                        <p:cTn id="78" dur="1000"/>
                                        <p:tgtEl>
                                          <p:spTgt spid="9224"/>
                                        </p:tgtEl>
                                      </p:cBhvr>
                                    </p:animEffect>
                                  </p:childTnLst>
                                </p:cTn>
                              </p:par>
                            </p:childTnLst>
                          </p:cTn>
                        </p:par>
                        <p:par>
                          <p:cTn id="79" fill="hold" nodeType="afterGroup">
                            <p:stCondLst>
                              <p:cond delay="1000"/>
                            </p:stCondLst>
                            <p:childTnLst>
                              <p:par>
                                <p:cTn id="80" presetID="10" presetClass="exit" presetSubtype="0" fill="hold" nodeType="afterEffect">
                                  <p:stCondLst>
                                    <p:cond delay="0"/>
                                  </p:stCondLst>
                                  <p:childTnLst>
                                    <p:animEffect transition="out" filter="fade">
                                      <p:cBhvr>
                                        <p:cTn id="81" dur="2000"/>
                                        <p:tgtEl>
                                          <p:spTgt spid="2"/>
                                        </p:tgtEl>
                                      </p:cBhvr>
                                    </p:animEffect>
                                    <p:set>
                                      <p:cBhvr>
                                        <p:cTn id="82" dur="1" fill="hold">
                                          <p:stCondLst>
                                            <p:cond delay="1999"/>
                                          </p:stCondLst>
                                        </p:cTn>
                                        <p:tgtEl>
                                          <p:spTgt spid="2"/>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500" fill="hold"/>
                                        <p:tgtEl>
                                          <p:spTgt spid="3"/>
                                        </p:tgtEl>
                                        <p:attrNameLst>
                                          <p:attrName>ppt_w</p:attrName>
                                        </p:attrNameLst>
                                      </p:cBhvr>
                                      <p:tavLst>
                                        <p:tav tm="0">
                                          <p:val>
                                            <p:fltVal val="0"/>
                                          </p:val>
                                        </p:tav>
                                        <p:tav tm="100000">
                                          <p:val>
                                            <p:strVal val="#ppt_w"/>
                                          </p:val>
                                        </p:tav>
                                      </p:tavLst>
                                    </p:anim>
                                    <p:anim calcmode="lin" valueType="num">
                                      <p:cBhvr>
                                        <p:cTn id="8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mph" presetSubtype="0" fill="hold" nodeType="clickEffect">
                                  <p:stCondLst>
                                    <p:cond delay="0"/>
                                  </p:stCondLst>
                                  <p:childTnLst>
                                    <p:animRot by="4500000">
                                      <p:cBhvr>
                                        <p:cTn id="92" dur="1000" fill="hold"/>
                                        <p:tgtEl>
                                          <p:spTgt spid="3"/>
                                        </p:tgtEl>
                                        <p:attrNameLst>
                                          <p:attrName>r</p:attrName>
                                        </p:attrNameLst>
                                      </p:cBhvr>
                                    </p:animRot>
                                  </p:childTnLst>
                                </p:cTn>
                              </p:par>
                              <p:par>
                                <p:cTn id="93" presetID="22" presetClass="entr" presetSubtype="8" fill="hold" grpId="0" nodeType="withEffect">
                                  <p:stCondLst>
                                    <p:cond delay="500"/>
                                  </p:stCondLst>
                                  <p:childTnLst>
                                    <p:set>
                                      <p:cBhvr>
                                        <p:cTn id="94" dur="1" fill="hold">
                                          <p:stCondLst>
                                            <p:cond delay="0"/>
                                          </p:stCondLst>
                                        </p:cTn>
                                        <p:tgtEl>
                                          <p:spTgt spid="9223"/>
                                        </p:tgtEl>
                                        <p:attrNameLst>
                                          <p:attrName>style.visibility</p:attrName>
                                        </p:attrNameLst>
                                      </p:cBhvr>
                                      <p:to>
                                        <p:strVal val="visible"/>
                                      </p:to>
                                    </p:set>
                                    <p:animEffect transition="in" filter="wipe(left)">
                                      <p:cBhvr>
                                        <p:cTn id="95" dur="600"/>
                                        <p:tgtEl>
                                          <p:spTgt spid="9223"/>
                                        </p:tgtEl>
                                      </p:cBhvr>
                                    </p:animEffect>
                                  </p:childTnLst>
                                </p:cTn>
                              </p:par>
                            </p:childTnLst>
                          </p:cTn>
                        </p:par>
                        <p:par>
                          <p:cTn id="96" fill="hold" nodeType="afterGroup">
                            <p:stCondLst>
                              <p:cond delay="1100"/>
                            </p:stCondLst>
                            <p:childTnLst>
                              <p:par>
                                <p:cTn id="97" presetID="10" presetClass="exit" presetSubtype="0" fill="hold" nodeType="afterEffect">
                                  <p:stCondLst>
                                    <p:cond delay="0"/>
                                  </p:stCondLst>
                                  <p:childTnLst>
                                    <p:animEffect transition="out" filter="fade">
                                      <p:cBhvr>
                                        <p:cTn id="98" dur="2000"/>
                                        <p:tgtEl>
                                          <p:spTgt spid="3"/>
                                        </p:tgtEl>
                                      </p:cBhvr>
                                    </p:animEffect>
                                    <p:set>
                                      <p:cBhvr>
                                        <p:cTn id="99" dur="1" fill="hold">
                                          <p:stCondLst>
                                            <p:cond delay="1999"/>
                                          </p:stCondLst>
                                        </p:cTn>
                                        <p:tgtEl>
                                          <p:spTgt spid="3"/>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233"/>
                                        </p:tgtEl>
                                        <p:attrNameLst>
                                          <p:attrName>style.visibility</p:attrName>
                                        </p:attrNameLst>
                                      </p:cBhvr>
                                      <p:to>
                                        <p:strVal val="visible"/>
                                      </p:to>
                                    </p:set>
                                    <p:animEffect transition="in" filter="fade">
                                      <p:cBhvr>
                                        <p:cTn id="107" dur="500"/>
                                        <p:tgtEl>
                                          <p:spTgt spid="923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28600"/>
            <a:ext cx="6248400" cy="646331"/>
          </a:xfrm>
          <a:prstGeom prst="rect">
            <a:avLst/>
          </a:prstGeom>
          <a:solidFill>
            <a:schemeClr val="accent2">
              <a:lumMod val="20000"/>
              <a:lumOff val="80000"/>
            </a:schemeClr>
          </a:solidFill>
          <a:ln w="19050">
            <a:solidFill>
              <a:srgbClr val="7030A0"/>
            </a:solidFill>
          </a:ln>
        </p:spPr>
        <p:txBody>
          <a:bodyPr wrap="square" rtlCol="0">
            <a:spAutoFit/>
          </a:bodyPr>
          <a:lstStyle/>
          <a:p>
            <a:r>
              <a:rPr lang="en-US" sz="3600" b="1" dirty="0">
                <a:solidFill>
                  <a:srgbClr val="FF0000"/>
                </a:solidFill>
                <a:latin typeface="+mj-lt"/>
                <a:cs typeface="Times New Roman" pitchFamily="18" charset="0"/>
              </a:rPr>
              <a:t> </a:t>
            </a:r>
            <a:r>
              <a:rPr lang="vi-VN" sz="3600" b="1" dirty="0">
                <a:solidFill>
                  <a:srgbClr val="FF0000"/>
                </a:solidFill>
                <a:latin typeface="+mj-lt"/>
                <a:cs typeface="Times New Roman" pitchFamily="18" charset="0"/>
              </a:rPr>
              <a:t>HÌNH VUÔNG</a:t>
            </a:r>
            <a:endParaRPr lang="en-US" sz="3600" dirty="0">
              <a:latin typeface="+mj-lt"/>
            </a:endParaRPr>
          </a:p>
        </p:txBody>
      </p:sp>
      <p:pic>
        <p:nvPicPr>
          <p:cNvPr id="5" name="Picture 4">
            <a:extLst>
              <a:ext uri="{FF2B5EF4-FFF2-40B4-BE49-F238E27FC236}">
                <a16:creationId xmlns:a16="http://schemas.microsoft.com/office/drawing/2014/main" id="{CC4DC24F-C11D-4CFB-8147-3B7B577852AD}"/>
              </a:ext>
            </a:extLst>
          </p:cNvPr>
          <p:cNvPicPr>
            <a:picLocks noChangeAspect="1"/>
          </p:cNvPicPr>
          <p:nvPr/>
        </p:nvPicPr>
        <p:blipFill>
          <a:blip r:embed="rId2"/>
          <a:stretch>
            <a:fillRect/>
          </a:stretch>
        </p:blipFill>
        <p:spPr>
          <a:xfrm>
            <a:off x="381000" y="1300936"/>
            <a:ext cx="3181350" cy="2524125"/>
          </a:xfrm>
          <a:prstGeom prst="rect">
            <a:avLst/>
          </a:prstGeom>
        </p:spPr>
      </p:pic>
      <p:pic>
        <p:nvPicPr>
          <p:cNvPr id="7" name="Picture 6">
            <a:extLst>
              <a:ext uri="{FF2B5EF4-FFF2-40B4-BE49-F238E27FC236}">
                <a16:creationId xmlns:a16="http://schemas.microsoft.com/office/drawing/2014/main" id="{19158D7F-9CB4-44A5-BA2D-5168D35AD6EE}"/>
              </a:ext>
            </a:extLst>
          </p:cNvPr>
          <p:cNvPicPr>
            <a:picLocks noChangeAspect="1"/>
          </p:cNvPicPr>
          <p:nvPr/>
        </p:nvPicPr>
        <p:blipFill>
          <a:blip r:embed="rId3"/>
          <a:stretch>
            <a:fillRect/>
          </a:stretch>
        </p:blipFill>
        <p:spPr>
          <a:xfrm>
            <a:off x="4267200" y="1085850"/>
            <a:ext cx="3905250" cy="2343150"/>
          </a:xfrm>
          <a:prstGeom prst="rect">
            <a:avLst/>
          </a:prstGeom>
        </p:spPr>
      </p:pic>
      <p:pic>
        <p:nvPicPr>
          <p:cNvPr id="12" name="Picture 11">
            <a:extLst>
              <a:ext uri="{FF2B5EF4-FFF2-40B4-BE49-F238E27FC236}">
                <a16:creationId xmlns:a16="http://schemas.microsoft.com/office/drawing/2014/main" id="{08803E70-58BE-467B-A5E6-B926FFACB0BA}"/>
              </a:ext>
            </a:extLst>
          </p:cNvPr>
          <p:cNvPicPr>
            <a:picLocks noChangeAspect="1"/>
          </p:cNvPicPr>
          <p:nvPr/>
        </p:nvPicPr>
        <p:blipFill>
          <a:blip r:embed="rId4"/>
          <a:stretch>
            <a:fillRect/>
          </a:stretch>
        </p:blipFill>
        <p:spPr>
          <a:xfrm>
            <a:off x="685800" y="4310108"/>
            <a:ext cx="3676650" cy="2124075"/>
          </a:xfrm>
          <a:prstGeom prst="rect">
            <a:avLst/>
          </a:prstGeom>
        </p:spPr>
      </p:pic>
      <p:pic>
        <p:nvPicPr>
          <p:cNvPr id="14" name="Picture 13">
            <a:extLst>
              <a:ext uri="{FF2B5EF4-FFF2-40B4-BE49-F238E27FC236}">
                <a16:creationId xmlns:a16="http://schemas.microsoft.com/office/drawing/2014/main" id="{C3BF1C22-1938-43A4-9722-1A85F512003D}"/>
              </a:ext>
            </a:extLst>
          </p:cNvPr>
          <p:cNvPicPr>
            <a:picLocks noChangeAspect="1"/>
          </p:cNvPicPr>
          <p:nvPr/>
        </p:nvPicPr>
        <p:blipFill>
          <a:blip r:embed="rId5"/>
          <a:stretch>
            <a:fillRect/>
          </a:stretch>
        </p:blipFill>
        <p:spPr>
          <a:xfrm>
            <a:off x="5029200" y="3813964"/>
            <a:ext cx="2847975" cy="2695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3100</TotalTime>
  <Words>1355</Words>
  <Application>Microsoft Office PowerPoint</Application>
  <PresentationFormat>Trình chiếu Trên màn hình (4:3)</PresentationFormat>
  <Paragraphs>179</Paragraphs>
  <Slides>15</Slides>
  <Notes>3</Notes>
  <HiddenSlides>0</HiddenSlides>
  <MMClips>0</MMClips>
  <ScaleCrop>false</ScaleCrop>
  <HeadingPairs>
    <vt:vector size="8" baseType="variant">
      <vt:variant>
        <vt:lpstr>Phông được Dùng</vt:lpstr>
      </vt:variant>
      <vt:variant>
        <vt:i4>4</vt:i4>
      </vt:variant>
      <vt:variant>
        <vt:lpstr>Chủ đề</vt:lpstr>
      </vt:variant>
      <vt:variant>
        <vt:i4>6</vt:i4>
      </vt:variant>
      <vt:variant>
        <vt:lpstr>Máy chủ nhúng OLE</vt:lpstr>
      </vt:variant>
      <vt:variant>
        <vt:i4>1</vt:i4>
      </vt:variant>
      <vt:variant>
        <vt:lpstr>Tiêu đề Bản chiếu</vt:lpstr>
      </vt:variant>
      <vt:variant>
        <vt:i4>15</vt:i4>
      </vt:variant>
    </vt:vector>
  </HeadingPairs>
  <TitlesOfParts>
    <vt:vector size="26" baseType="lpstr">
      <vt:lpstr>Arial</vt:lpstr>
      <vt:lpstr>Calibri</vt:lpstr>
      <vt:lpstr>Calibri Light</vt:lpstr>
      <vt:lpstr>Times New Roman</vt:lpstr>
      <vt:lpstr>Office Theme</vt:lpstr>
      <vt:lpstr>Default Design</vt:lpstr>
      <vt:lpstr>1_Default Design</vt:lpstr>
      <vt:lpstr>1_Office Theme</vt:lpstr>
      <vt:lpstr>2_Office Theme</vt:lpstr>
      <vt:lpstr>3_Office Theme</vt:lpstr>
      <vt:lpstr>Clip</vt:lpstr>
      <vt:lpstr> NHIỆT LIỆT CHÀO MỪNG CÁC THẦY CÔ TỚI DỰ GIỜ LỚP 6</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Đô Trần</cp:lastModifiedBy>
  <cp:revision>352</cp:revision>
  <dcterms:created xsi:type="dcterms:W3CDTF">2020-08-05T03:57:15Z</dcterms:created>
  <dcterms:modified xsi:type="dcterms:W3CDTF">2023-05-31T07:53:28Z</dcterms:modified>
</cp:coreProperties>
</file>