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7" r:id="rId2"/>
    <p:sldId id="260" r:id="rId3"/>
    <p:sldId id="261" r:id="rId4"/>
    <p:sldId id="262" r:id="rId5"/>
    <p:sldId id="315" r:id="rId6"/>
    <p:sldId id="265" r:id="rId7"/>
    <p:sldId id="264" r:id="rId8"/>
    <p:sldId id="316" r:id="rId9"/>
    <p:sldId id="271" r:id="rId10"/>
    <p:sldId id="272" r:id="rId11"/>
    <p:sldId id="276" r:id="rId12"/>
    <p:sldId id="277" r:id="rId13"/>
    <p:sldId id="278" r:id="rId14"/>
    <p:sldId id="280" r:id="rId15"/>
    <p:sldId id="281" r:id="rId16"/>
    <p:sldId id="312" r:id="rId17"/>
    <p:sldId id="296" r:id="rId18"/>
    <p:sldId id="292" r:id="rId19"/>
    <p:sldId id="291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00FF"/>
    <a:srgbClr val="66FF66"/>
    <a:srgbClr val="CC3300"/>
    <a:srgbClr val="F7A7E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7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D7EE4AC1-20D5-4299-B4D2-CA31468AFCD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BDBFCA6-F711-443E-B682-F83ACB86F02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2429FB9-AC45-436C-B544-470BA3A926E8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1CA476A9-CA3A-44E5-981C-D8A5C96CD53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4FC3D884-56C7-47D6-A366-D811B19E98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00D2358D-92AC-46BC-B260-8119D573DE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D4DD27C-CA7E-4376-A893-812D364C5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D4516AC9-923F-4849-9FFE-F05DDCC78F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108A2C-883F-4DA6-BC4C-120E69101C73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19459" name="Slide Image Placeholder 1">
            <a:extLst>
              <a:ext uri="{FF2B5EF4-FFF2-40B4-BE49-F238E27FC236}">
                <a16:creationId xmlns:a16="http://schemas.microsoft.com/office/drawing/2014/main" id="{60DB9CC8-1335-42E6-8C82-21D63C7B02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60" name="Notes Placeholder 2">
            <a:extLst>
              <a:ext uri="{FF2B5EF4-FFF2-40B4-BE49-F238E27FC236}">
                <a16:creationId xmlns:a16="http://schemas.microsoft.com/office/drawing/2014/main" id="{E55E5B7E-3CAD-4E64-A07F-368F2576B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>
              <a:latin typeface="Arial" panose="020B0604020202020204" pitchFamily="34" charset="0"/>
            </a:endParaRPr>
          </a:p>
        </p:txBody>
      </p:sp>
      <p:sp>
        <p:nvSpPr>
          <p:cNvPr id="19461" name="Slide Number Placeholder 3">
            <a:extLst>
              <a:ext uri="{FF2B5EF4-FFF2-40B4-BE49-F238E27FC236}">
                <a16:creationId xmlns:a16="http://schemas.microsoft.com/office/drawing/2014/main" id="{0950BBBB-85EE-41F3-9FCD-9C0318492170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28BD3EC3-9948-4028-8929-4FC738F250C3}" type="slidenum">
              <a:rPr lang="en-US" altLang="en-US" b="1">
                <a:latin typeface=".VnTime" panose="020B7200000000000000" pitchFamily="34" charset="0"/>
              </a:rPr>
              <a:pPr algn="r">
                <a:spcBef>
                  <a:spcPct val="0"/>
                </a:spcBef>
              </a:pPr>
              <a:t>15</a:t>
            </a:fld>
            <a:endParaRPr lang="en-US" altLang="en-US" b="1">
              <a:latin typeface=".VnTime" panose="020B7200000000000000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4281C9-8B9F-43F4-924A-E0A70F0B3E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FF7B11-F689-41D2-AF63-A8567BFC9C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22F8A6-9843-4D1F-BAC1-2621649382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68A2D-63A8-4996-BA75-A8A44C97E2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582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2E42BB-C8E2-4574-9D24-101FCAD82F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B20303-47A9-4C4C-A278-C431768E84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E08EAC-3813-4875-A5A0-2D9DB4E044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4BDFF-F14C-4751-BA11-918BBBB33F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481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00E5B6-EEE8-414F-A630-8296347D18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1C41FA-6675-4463-9FE7-A0496C684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50A411-5C64-4E2B-AC9D-DAA25F0246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A2BA4-CB1D-4A51-943A-869155577E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452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3E71270-9B2C-4026-90E2-FBF6A68CDE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B47D5AC-1E9C-49D9-9888-806A14AC58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6D1DA3B-3ED8-4E01-879E-7040471434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B2A56-D34C-4A81-8816-3027DB9BD3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59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416159C-2954-4BE5-94A9-343EF99EB1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6D9D06D-3F71-488B-96FF-CF197DA573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9D2FFE9-A7C1-480B-93BF-FA7DFD3F3D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FD263-0FD5-4E75-9C4D-6D1EF8F8C2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1561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D5D129B-F40E-4915-95D1-3CDE8EBF1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0E34C00-A03A-4596-883F-553E9A26EE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F0B114-91DB-4691-8C2F-E285300320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DC443-5F67-4D90-8294-5130925002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877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1276E2-BD42-4DFE-A470-38F6D2B23E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960C24-019D-4F52-8413-1565A32DE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6A4AF3-9D2F-46A6-89A4-E1EB00B38B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C3030-45A9-492B-A6BA-5769E9BF0C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54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2B8B81-38EA-4711-8BD2-5B4E8B6F47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EEE02A-E6C2-4565-B168-00A75AF233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669CBA-DE16-4714-B0E3-3B434B92CB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7ECA1-9E75-4290-A2B3-D1FC31B11C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829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61966-942C-40F1-938A-9049456A33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591538-3D46-4E96-9CF8-A3369C0B7F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976DB3-01FB-4B72-9F35-A3B3036650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6CEBB-C110-4A65-AA36-CF4AFDED35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474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859DEB-63A4-492D-B824-EB5AF6F2B7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E52A5AF-4012-4A1E-8DA3-D9A8AB1D11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602CC09-006C-48E2-8BCF-C12F1ADBB6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AA84C-8B00-40EF-B4A7-950C8307D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691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5DC1DC0-3DD7-4C3A-8ED6-06871667CF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B47533-A65D-449A-8680-00C497B03B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FA9AD1-A8E8-45FC-AD50-F96F058A71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18CD3-BC32-43F0-B003-743C159908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111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46548F-8B1A-4204-8AD8-E923ED81EB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F3F2528-EDC3-4378-A03F-974E318CA0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53746BB-CB68-4A73-9090-52D2245EDA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C079C-2D98-478E-BF68-C7BED9C4B8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749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B18D55-A443-4945-911D-049B7BAF9F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BBF19-0410-4950-B5CB-4C65442FE7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2982E5-CF73-4648-8A0A-F014D397F5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60F8A-441D-4056-BCD3-1390CA8B23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210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C728B0-EE12-4D71-ABEE-C0202A9212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9D66F8-C984-4301-9CF7-9262B615E7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3039E0-BBC0-440B-8910-C660444C21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A181B-DC70-41EA-AF6C-C245F05A56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891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DB7C929-A819-4EB7-A1B2-A0D3BA3800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FED60C7-AF23-4B60-B269-A5BF08BEAA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9BB3BE9-01B1-4020-93B8-093FE971FEA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B8291E2-1BFA-4378-9898-A6AB157941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467B9E4-E791-446A-980F-B7B31150E6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3FA0386-2AFB-4FF7-9565-1DA5CA56A9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3.bin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.wmf"/><Relationship Id="rId4" Type="http://schemas.openxmlformats.org/officeDocument/2006/relationships/image" Target="../media/image8.wmf"/><Relationship Id="rId9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oleObject" Target="../embeddings/oleObject6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wmf"/><Relationship Id="rId10" Type="http://schemas.openxmlformats.org/officeDocument/2006/relationships/image" Target="../media/image15.jpeg"/><Relationship Id="rId4" Type="http://schemas.openxmlformats.org/officeDocument/2006/relationships/oleObject" Target="../embeddings/oleObject8.bin"/><Relationship Id="rId9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gif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>
            <a:extLst>
              <a:ext uri="{FF2B5EF4-FFF2-40B4-BE49-F238E27FC236}">
                <a16:creationId xmlns:a16="http://schemas.microsoft.com/office/drawing/2014/main" id="{57BB634E-E737-40F8-977C-DCFF1F445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438400"/>
            <a:ext cx="700563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/>
              <a:t>LIÊN HỆ GIỮA DÂY VÀ KHOẢNG CÁCH </a:t>
            </a:r>
          </a:p>
          <a:p>
            <a:pPr eaLnBrk="1" hangingPunct="1"/>
            <a:r>
              <a:rPr lang="en-US" altLang="en-US" sz="2800" b="1"/>
              <a:t>             TỪ TÂM ĐẾN DÂY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E491159-03BA-44F0-AB7D-D919EB208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0" y="533400"/>
            <a:ext cx="7016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24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Liên hệ giữa dây và khoảng cách từ tâm đến dây</a:t>
            </a:r>
            <a:r>
              <a:rPr lang="fr-FR" altLang="en-US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3315" name="Object 4">
            <a:extLst>
              <a:ext uri="{FF2B5EF4-FFF2-40B4-BE49-F238E27FC236}">
                <a16:creationId xmlns:a16="http://schemas.microsoft.com/office/drawing/2014/main" id="{61BA387B-D00B-48E0-BA6B-705F0260BA5E}"/>
              </a:ext>
            </a:extLst>
          </p:cNvPr>
          <p:cNvGraphicFramePr>
            <a:graphicFrameLocks noChangeAspect="1"/>
          </p:cNvGraphicFramePr>
          <p:nvPr>
            <p:ph idx="4294967295"/>
          </p:nvPr>
        </p:nvGraphicFramePr>
        <p:xfrm>
          <a:off x="228600" y="1079500"/>
          <a:ext cx="85344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1" name="Equation" r:id="rId3" imgW="4216400" imgH="241300" progId="Equation.DSMT4">
                  <p:embed/>
                </p:oleObj>
              </mc:Choice>
              <mc:Fallback>
                <p:oleObj name="Equation" r:id="rId3" imgW="4216400" imgH="2413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079500"/>
                        <a:ext cx="8534400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Text Box 5">
            <a:extLst>
              <a:ext uri="{FF2B5EF4-FFF2-40B4-BE49-F238E27FC236}">
                <a16:creationId xmlns:a16="http://schemas.microsoft.com/office/drawing/2014/main" id="{E40DF935-780B-4E5F-AB58-8793760C9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590800"/>
            <a:ext cx="1905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tích</a:t>
            </a:r>
          </a:p>
        </p:txBody>
      </p:sp>
      <p:pic>
        <p:nvPicPr>
          <p:cNvPr id="13317" name="Picture 6">
            <a:extLst>
              <a:ext uri="{FF2B5EF4-FFF2-40B4-BE49-F238E27FC236}">
                <a16:creationId xmlns:a16="http://schemas.microsoft.com/office/drawing/2014/main" id="{E2F42237-A762-452B-B2B0-79CB96162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600200"/>
            <a:ext cx="3497263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318" name="Object 8">
            <a:extLst>
              <a:ext uri="{FF2B5EF4-FFF2-40B4-BE49-F238E27FC236}">
                <a16:creationId xmlns:a16="http://schemas.microsoft.com/office/drawing/2014/main" id="{CAEB0134-6D66-4DA0-BF46-B0044884EE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1676400"/>
          <a:ext cx="4419600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Equation" r:id="rId6" imgW="1968500" imgH="431800" progId="Equation.DSMT4">
                  <p:embed/>
                </p:oleObj>
              </mc:Choice>
              <mc:Fallback>
                <p:oleObj name="Equation" r:id="rId6" imgW="1968500" imgH="431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76400"/>
                        <a:ext cx="4419600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19" name="Group 10">
            <a:extLst>
              <a:ext uri="{FF2B5EF4-FFF2-40B4-BE49-F238E27FC236}">
                <a16:creationId xmlns:a16="http://schemas.microsoft.com/office/drawing/2014/main" id="{5BB37A82-582E-4153-92C8-9BA19453378C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114800"/>
            <a:ext cx="1752600" cy="1066800"/>
            <a:chOff x="144" y="2640"/>
            <a:chExt cx="1104" cy="672"/>
          </a:xfrm>
        </p:grpSpPr>
        <p:sp>
          <p:nvSpPr>
            <p:cNvPr id="13339" name="Text Box 11">
              <a:extLst>
                <a:ext uri="{FF2B5EF4-FFF2-40B4-BE49-F238E27FC236}">
                  <a16:creationId xmlns:a16="http://schemas.microsoft.com/office/drawing/2014/main" id="{52B946E0-1C68-41E0-9C7E-C123A07A66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173" y="2812"/>
              <a:ext cx="67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CC3300"/>
                  </a:solidFill>
                  <a:latin typeface=".VnTime" panose="020B7200000000000000" pitchFamily="34" charset="0"/>
                </a:rPr>
                <a:t>=&gt;</a:t>
              </a:r>
            </a:p>
          </p:txBody>
        </p:sp>
        <p:sp>
          <p:nvSpPr>
            <p:cNvPr id="13340" name="Text Box 12">
              <a:extLst>
                <a:ext uri="{FF2B5EF4-FFF2-40B4-BE49-F238E27FC236}">
                  <a16:creationId xmlns:a16="http://schemas.microsoft.com/office/drawing/2014/main" id="{43ADF861-F488-4F4F-87CD-295C7D1FAE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928"/>
              <a:ext cx="11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HB</a:t>
              </a:r>
              <a:r>
                <a:rPr lang="en-US" altLang="en-US" sz="2400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KD</a:t>
              </a:r>
              <a:r>
                <a:rPr lang="en-US" altLang="en-US" sz="2400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320" name="Group 13">
            <a:extLst>
              <a:ext uri="{FF2B5EF4-FFF2-40B4-BE49-F238E27FC236}">
                <a16:creationId xmlns:a16="http://schemas.microsoft.com/office/drawing/2014/main" id="{987FE695-F647-4D77-B10F-B496685A546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895600"/>
            <a:ext cx="4267200" cy="1447800"/>
            <a:chOff x="144" y="1920"/>
            <a:chExt cx="2688" cy="912"/>
          </a:xfrm>
        </p:grpSpPr>
        <p:grpSp>
          <p:nvGrpSpPr>
            <p:cNvPr id="13334" name="Group 14">
              <a:extLst>
                <a:ext uri="{FF2B5EF4-FFF2-40B4-BE49-F238E27FC236}">
                  <a16:creationId xmlns:a16="http://schemas.microsoft.com/office/drawing/2014/main" id="{67064214-2A45-4C80-BF9B-D2948C1B5B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920"/>
              <a:ext cx="1152" cy="912"/>
              <a:chOff x="144" y="1920"/>
              <a:chExt cx="1152" cy="912"/>
            </a:xfrm>
          </p:grpSpPr>
          <p:sp>
            <p:nvSpPr>
              <p:cNvPr id="13336" name="Text Box 15">
                <a:extLst>
                  <a:ext uri="{FF2B5EF4-FFF2-40B4-BE49-F238E27FC236}">
                    <a16:creationId xmlns:a16="http://schemas.microsoft.com/office/drawing/2014/main" id="{4E158B39-697D-4610-A5B5-1D44505D28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" y="1920"/>
                <a:ext cx="110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 = CD</a:t>
                </a:r>
              </a:p>
            </p:txBody>
          </p:sp>
          <p:sp>
            <p:nvSpPr>
              <p:cNvPr id="13337" name="Text Box 16">
                <a:extLst>
                  <a:ext uri="{FF2B5EF4-FFF2-40B4-BE49-F238E27FC236}">
                    <a16:creationId xmlns:a16="http://schemas.microsoft.com/office/drawing/2014/main" id="{812B3210-E484-4EBB-B088-813EB4A4CF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400000">
                <a:off x="212" y="2332"/>
                <a:ext cx="67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CC3300"/>
                    </a:solidFill>
                    <a:latin typeface=".VnTime" panose="020B7200000000000000" pitchFamily="34" charset="0"/>
                  </a:rPr>
                  <a:t>=&gt;</a:t>
                </a:r>
              </a:p>
            </p:txBody>
          </p:sp>
          <p:sp>
            <p:nvSpPr>
              <p:cNvPr id="13338" name="Text Box 17">
                <a:extLst>
                  <a:ext uri="{FF2B5EF4-FFF2-40B4-BE49-F238E27FC236}">
                    <a16:creationId xmlns:a16="http://schemas.microsoft.com/office/drawing/2014/main" id="{5B57B2D1-E64B-47F3-BE2C-ACFFD457F3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" y="2400"/>
                <a:ext cx="11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HB = KD </a:t>
                </a:r>
              </a:p>
            </p:txBody>
          </p:sp>
        </p:grpSp>
        <p:graphicFrame>
          <p:nvGraphicFramePr>
            <p:cNvPr id="13335" name="Object 18">
              <a:extLst>
                <a:ext uri="{FF2B5EF4-FFF2-40B4-BE49-F238E27FC236}">
                  <a16:creationId xmlns:a16="http://schemas.microsoft.com/office/drawing/2014/main" id="{EE1BA2CF-E1AC-4D40-B03D-39C4A7CD35D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0" y="2304"/>
            <a:ext cx="1872" cy="5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3" name="Equation" r:id="rId8" imgW="1726451" imgH="393529" progId="Equation.DSMT4">
                    <p:embed/>
                  </p:oleObj>
                </mc:Choice>
                <mc:Fallback>
                  <p:oleObj name="Equation" r:id="rId8" imgW="1726451" imgH="393529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2304"/>
                          <a:ext cx="1872" cy="5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21" name="Group 20">
            <a:extLst>
              <a:ext uri="{FF2B5EF4-FFF2-40B4-BE49-F238E27FC236}">
                <a16:creationId xmlns:a16="http://schemas.microsoft.com/office/drawing/2014/main" id="{91A8CB98-224C-4528-AF25-DF009F29521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876800"/>
            <a:ext cx="1828800" cy="1066800"/>
            <a:chOff x="144" y="3168"/>
            <a:chExt cx="1152" cy="672"/>
          </a:xfrm>
        </p:grpSpPr>
        <p:sp>
          <p:nvSpPr>
            <p:cNvPr id="13332" name="Text Box 21">
              <a:extLst>
                <a:ext uri="{FF2B5EF4-FFF2-40B4-BE49-F238E27FC236}">
                  <a16:creationId xmlns:a16="http://schemas.microsoft.com/office/drawing/2014/main" id="{1AC77A23-CCC1-42F7-97DD-26C4E7668C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212" y="3340"/>
              <a:ext cx="67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CC3300"/>
                  </a:solidFill>
                  <a:latin typeface=".VnTime" panose="020B7200000000000000" pitchFamily="34" charset="0"/>
                </a:rPr>
                <a:t>=&gt;</a:t>
              </a:r>
            </a:p>
          </p:txBody>
        </p:sp>
        <p:sp>
          <p:nvSpPr>
            <p:cNvPr id="13333" name="Text Box 22">
              <a:extLst>
                <a:ext uri="{FF2B5EF4-FFF2-40B4-BE49-F238E27FC236}">
                  <a16:creationId xmlns:a16="http://schemas.microsoft.com/office/drawing/2014/main" id="{735CCC28-1FFF-4F4D-A52E-C49D1BE1E5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504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OH</a:t>
              </a:r>
              <a:r>
                <a:rPr lang="en-US" altLang="en-US" sz="2400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= OK</a:t>
              </a:r>
              <a:r>
                <a:rPr lang="en-US" altLang="en-US" sz="2400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322" name="Group 24">
            <a:extLst>
              <a:ext uri="{FF2B5EF4-FFF2-40B4-BE49-F238E27FC236}">
                <a16:creationId xmlns:a16="http://schemas.microsoft.com/office/drawing/2014/main" id="{8F990AB5-9660-41F7-882D-A9A206E86CA7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5791200"/>
            <a:ext cx="1905000" cy="1066800"/>
            <a:chOff x="96" y="3648"/>
            <a:chExt cx="1200" cy="672"/>
          </a:xfrm>
        </p:grpSpPr>
        <p:sp>
          <p:nvSpPr>
            <p:cNvPr id="13330" name="Text Box 25">
              <a:extLst>
                <a:ext uri="{FF2B5EF4-FFF2-40B4-BE49-F238E27FC236}">
                  <a16:creationId xmlns:a16="http://schemas.microsoft.com/office/drawing/2014/main" id="{445B7701-E962-4B3F-85AA-5214F2BC9D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164" y="3820"/>
              <a:ext cx="67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CC3300"/>
                  </a:solidFill>
                  <a:latin typeface=".VnTime" panose="020B7200000000000000" pitchFamily="34" charset="0"/>
                </a:rPr>
                <a:t>=&gt;</a:t>
              </a:r>
            </a:p>
          </p:txBody>
        </p:sp>
        <p:sp>
          <p:nvSpPr>
            <p:cNvPr id="13331" name="Text Box 26">
              <a:extLst>
                <a:ext uri="{FF2B5EF4-FFF2-40B4-BE49-F238E27FC236}">
                  <a16:creationId xmlns:a16="http://schemas.microsoft.com/office/drawing/2014/main" id="{4DDC025F-4A97-4406-A9A0-50CC0710E4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888"/>
              <a:ext cx="12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OH = OK</a:t>
              </a:r>
            </a:p>
          </p:txBody>
        </p:sp>
      </p:grpSp>
      <p:grpSp>
        <p:nvGrpSpPr>
          <p:cNvPr id="7" name="Group 27">
            <a:extLst>
              <a:ext uri="{FF2B5EF4-FFF2-40B4-BE49-F238E27FC236}">
                <a16:creationId xmlns:a16="http://schemas.microsoft.com/office/drawing/2014/main" id="{DCA0C66C-71FC-4159-93A4-9D9BFC4857D3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200400"/>
            <a:ext cx="519113" cy="3276600"/>
            <a:chOff x="336" y="2016"/>
            <a:chExt cx="327" cy="2064"/>
          </a:xfrm>
        </p:grpSpPr>
        <p:sp>
          <p:nvSpPr>
            <p:cNvPr id="13326" name="Text Box 28">
              <a:extLst>
                <a:ext uri="{FF2B5EF4-FFF2-40B4-BE49-F238E27FC236}">
                  <a16:creationId xmlns:a16="http://schemas.microsoft.com/office/drawing/2014/main" id="{A67A7E75-E6F9-431F-A8DF-41A871D1C1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236" y="3652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CC3300"/>
                  </a:solidFill>
                  <a:latin typeface=".VnTime" panose="020B7200000000000000" pitchFamily="34" charset="0"/>
                </a:rPr>
                <a:t>&lt;</a:t>
              </a:r>
            </a:p>
          </p:txBody>
        </p:sp>
        <p:sp>
          <p:nvSpPr>
            <p:cNvPr id="13327" name="Text Box 29">
              <a:extLst>
                <a:ext uri="{FF2B5EF4-FFF2-40B4-BE49-F238E27FC236}">
                  <a16:creationId xmlns:a16="http://schemas.microsoft.com/office/drawing/2014/main" id="{668820D5-6677-42D3-92F2-0D86D5649B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236" y="2548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CC3300"/>
                  </a:solidFill>
                  <a:latin typeface=".VnTime" panose="020B7200000000000000" pitchFamily="34" charset="0"/>
                </a:rPr>
                <a:t>&lt;</a:t>
              </a:r>
            </a:p>
          </p:txBody>
        </p:sp>
        <p:sp>
          <p:nvSpPr>
            <p:cNvPr id="13328" name="Text Box 30">
              <a:extLst>
                <a:ext uri="{FF2B5EF4-FFF2-40B4-BE49-F238E27FC236}">
                  <a16:creationId xmlns:a16="http://schemas.microsoft.com/office/drawing/2014/main" id="{FACD1198-92D2-4299-84F0-8AE81EDA05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236" y="3124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CC3300"/>
                  </a:solidFill>
                  <a:latin typeface=".VnTime" panose="020B7200000000000000" pitchFamily="34" charset="0"/>
                </a:rPr>
                <a:t>&lt;</a:t>
              </a:r>
            </a:p>
          </p:txBody>
        </p:sp>
        <p:sp>
          <p:nvSpPr>
            <p:cNvPr id="13329" name="Text Box 31">
              <a:extLst>
                <a:ext uri="{FF2B5EF4-FFF2-40B4-BE49-F238E27FC236}">
                  <a16:creationId xmlns:a16="http://schemas.microsoft.com/office/drawing/2014/main" id="{994D7ECB-480A-4DED-87C2-68DB94D8D3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236" y="2116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CC3300"/>
                  </a:solidFill>
                  <a:latin typeface=".VnTime" panose="020B7200000000000000" pitchFamily="34" charset="0"/>
                </a:rPr>
                <a:t>&lt;</a:t>
              </a:r>
            </a:p>
          </p:txBody>
        </p:sp>
      </p:grpSp>
      <p:sp>
        <p:nvSpPr>
          <p:cNvPr id="5133" name="AutoShape 32">
            <a:extLst>
              <a:ext uri="{FF2B5EF4-FFF2-40B4-BE49-F238E27FC236}">
                <a16:creationId xmlns:a16="http://schemas.microsoft.com/office/drawing/2014/main" id="{6B795449-80DD-4EF3-91E2-48C87B0C9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257800"/>
            <a:ext cx="5029200" cy="1295400"/>
          </a:xfrm>
          <a:prstGeom prst="cloudCallout">
            <a:avLst>
              <a:gd name="adj1" fmla="val -43750"/>
              <a:gd name="adj2" fmla="val 4375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Tương tự ta có suy luận theo chiều ngược lại.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DCD42787-79CE-499A-9611-47C3AF91F3B9}"/>
              </a:ext>
            </a:extLst>
          </p:cNvPr>
          <p:cNvSpPr/>
          <p:nvPr/>
        </p:nvSpPr>
        <p:spPr>
          <a:xfrm>
            <a:off x="0" y="0"/>
            <a:ext cx="9144000" cy="53340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§3.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endParaRPr lang="en-US" sz="2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>
            <a:extLst>
              <a:ext uri="{FF2B5EF4-FFF2-40B4-BE49-F238E27FC236}">
                <a16:creationId xmlns:a16="http://schemas.microsoft.com/office/drawing/2014/main" id="{41B732A9-C805-4502-9B5B-6C123F387AAD}"/>
              </a:ext>
            </a:extLst>
          </p:cNvPr>
          <p:cNvGrpSpPr>
            <a:grpSpLocks/>
          </p:cNvGrpSpPr>
          <p:nvPr/>
        </p:nvGrpSpPr>
        <p:grpSpPr bwMode="auto">
          <a:xfrm>
            <a:off x="0" y="457200"/>
            <a:ext cx="4419600" cy="5105400"/>
            <a:chOff x="144" y="58"/>
            <a:chExt cx="2784" cy="3216"/>
          </a:xfrm>
        </p:grpSpPr>
        <p:pic>
          <p:nvPicPr>
            <p:cNvPr id="14342" name="Picture 15">
              <a:extLst>
                <a:ext uri="{FF2B5EF4-FFF2-40B4-BE49-F238E27FC236}">
                  <a16:creationId xmlns:a16="http://schemas.microsoft.com/office/drawing/2014/main" id="{3BAEF312-33C3-453A-99FA-C1D30539F8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617"/>
              <a:ext cx="2784" cy="1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3" name="Picture 16">
              <a:extLst>
                <a:ext uri="{FF2B5EF4-FFF2-40B4-BE49-F238E27FC236}">
                  <a16:creationId xmlns:a16="http://schemas.microsoft.com/office/drawing/2014/main" id="{6AA8C424-F7EC-4E06-AF02-BAB06A9C90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58"/>
              <a:ext cx="2718" cy="1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339" name="Group 18">
            <a:extLst>
              <a:ext uri="{FF2B5EF4-FFF2-40B4-BE49-F238E27FC236}">
                <a16:creationId xmlns:a16="http://schemas.microsoft.com/office/drawing/2014/main" id="{71461631-3C5C-4C35-8320-F79035197FD1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715000"/>
            <a:ext cx="5791200" cy="1143000"/>
            <a:chOff x="816" y="1920"/>
            <a:chExt cx="3648" cy="720"/>
          </a:xfrm>
        </p:grpSpPr>
        <p:sp>
          <p:nvSpPr>
            <p:cNvPr id="62483" name="AutoShape 19">
              <a:extLst>
                <a:ext uri="{FF2B5EF4-FFF2-40B4-BE49-F238E27FC236}">
                  <a16:creationId xmlns:a16="http://schemas.microsoft.com/office/drawing/2014/main" id="{36B4F86C-E087-4192-9BF4-58CB8FFF9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920"/>
              <a:ext cx="3648" cy="720"/>
            </a:xfrm>
            <a:prstGeom prst="wedgeEllipseCallout">
              <a:avLst>
                <a:gd name="adj1" fmla="val -42981"/>
                <a:gd name="adj2" fmla="val -111528"/>
              </a:avLst>
            </a:prstGeom>
            <a:gradFill rotWithShape="1">
              <a:gsLst>
                <a:gs pos="0">
                  <a:srgbClr val="FF9900"/>
                </a:gs>
                <a:gs pos="50000">
                  <a:schemeClr val="bg1"/>
                </a:gs>
                <a:gs pos="100000">
                  <a:srgbClr val="FF99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2800" b="1">
                <a:latin typeface=".VnTime" pitchFamily="34" charset="0"/>
              </a:endParaRPr>
            </a:p>
          </p:txBody>
        </p:sp>
        <p:sp>
          <p:nvSpPr>
            <p:cNvPr id="14341" name="Text Box 20">
              <a:extLst>
                <a:ext uri="{FF2B5EF4-FFF2-40B4-BE49-F238E27FC236}">
                  <a16:creationId xmlns:a16="http://schemas.microsoft.com/office/drawing/2014/main" id="{1BB58C32-97C8-40F7-A130-54A9396569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968"/>
              <a:ext cx="2278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 lí 1 có đúng trong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hai đường tròn không?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>
            <a:extLst>
              <a:ext uri="{FF2B5EF4-FFF2-40B4-BE49-F238E27FC236}">
                <a16:creationId xmlns:a16="http://schemas.microsoft.com/office/drawing/2014/main" id="{86A4B712-04C5-4BD4-9477-B221152FF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43263"/>
            <a:ext cx="3886200" cy="1600200"/>
          </a:xfrm>
          <a:prstGeom prst="wedgeRoundRectCallout">
            <a:avLst>
              <a:gd name="adj1" fmla="val 52736"/>
              <a:gd name="adj2" fmla="val 54861"/>
              <a:gd name="adj3" fmla="val 16667"/>
            </a:avLst>
          </a:prstGeom>
          <a:gradFill rotWithShape="1"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363" name="AutoShape 3">
            <a:extLst>
              <a:ext uri="{FF2B5EF4-FFF2-40B4-BE49-F238E27FC236}">
                <a16:creationId xmlns:a16="http://schemas.microsoft.com/office/drawing/2014/main" id="{B5FF8B58-C31A-4150-A0C0-ABFD46CA1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681038"/>
            <a:ext cx="4114800" cy="1600200"/>
          </a:xfrm>
          <a:prstGeom prst="wedgeRoundRectCallout">
            <a:avLst>
              <a:gd name="adj1" fmla="val 41472"/>
              <a:gd name="adj2" fmla="val -56347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Chú ý.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Trong hai đường tròn, hai dây bằng nhau chưa chắc đã cách đều tâm. </a:t>
            </a:r>
          </a:p>
        </p:txBody>
      </p:sp>
      <p:pic>
        <p:nvPicPr>
          <p:cNvPr id="15364" name="Picture 5">
            <a:extLst>
              <a:ext uri="{FF2B5EF4-FFF2-40B4-BE49-F238E27FC236}">
                <a16:creationId xmlns:a16="http://schemas.microsoft.com/office/drawing/2014/main" id="{50AE489E-8266-4EC8-9C70-4130CF11A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62250"/>
            <a:ext cx="4419600" cy="263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6">
            <a:extLst>
              <a:ext uri="{FF2B5EF4-FFF2-40B4-BE49-F238E27FC236}">
                <a16:creationId xmlns:a16="http://schemas.microsoft.com/office/drawing/2014/main" id="{B043E183-597A-4F22-94EB-DA9AAF757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4325"/>
            <a:ext cx="4314825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9" name="AutoShape 7">
            <a:extLst>
              <a:ext uri="{FF2B5EF4-FFF2-40B4-BE49-F238E27FC236}">
                <a16:creationId xmlns:a16="http://schemas.microsoft.com/office/drawing/2014/main" id="{E063DBD2-633B-44BA-A44B-C8FE64206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983163"/>
            <a:ext cx="8534400" cy="18288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CC99"/>
              </a:gs>
              <a:gs pos="50000">
                <a:schemeClr val="bg1"/>
              </a:gs>
              <a:gs pos="100000">
                <a:srgbClr val="FFCC9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>
              <a:defRPr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AutoShape 5">
            <a:extLst>
              <a:ext uri="{FF2B5EF4-FFF2-40B4-BE49-F238E27FC236}">
                <a16:creationId xmlns:a16="http://schemas.microsoft.com/office/drawing/2014/main" id="{2D536337-2E51-437A-B35B-45E4E2BB7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427413"/>
            <a:ext cx="3886200" cy="1600200"/>
          </a:xfrm>
          <a:prstGeom prst="wedgeRoundRectCallout">
            <a:avLst>
              <a:gd name="adj1" fmla="val 52736"/>
              <a:gd name="adj2" fmla="val 54861"/>
              <a:gd name="adj3" fmla="val 16667"/>
            </a:avLst>
          </a:prstGeom>
          <a:gradFill rotWithShape="1"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Trong hai đường tròn, hai dây cách đều tâm chưa chắc đã bằng nhau.</a:t>
            </a:r>
          </a:p>
        </p:txBody>
      </p:sp>
      <p:sp>
        <p:nvSpPr>
          <p:cNvPr id="16387" name="AutoShape 7">
            <a:extLst>
              <a:ext uri="{FF2B5EF4-FFF2-40B4-BE49-F238E27FC236}">
                <a16:creationId xmlns:a16="http://schemas.microsoft.com/office/drawing/2014/main" id="{F7B3F37C-5CDC-4A2C-BAC3-0AF45F4E6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760413"/>
            <a:ext cx="4114800" cy="1600200"/>
          </a:xfrm>
          <a:prstGeom prst="wedgeRoundRectCallout">
            <a:avLst>
              <a:gd name="adj1" fmla="val 41472"/>
              <a:gd name="adj2" fmla="val -56347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Chú ý.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Trong hai đường tròn, hai dây bằng nhau chưa chắc đã cách đều tâm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9416" name="AutoShape 24">
            <a:extLst>
              <a:ext uri="{FF2B5EF4-FFF2-40B4-BE49-F238E27FC236}">
                <a16:creationId xmlns:a16="http://schemas.microsoft.com/office/drawing/2014/main" id="{257E8637-97CA-4DF0-A38E-1A721816F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181600"/>
            <a:ext cx="8458200" cy="1676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6389" name="Picture 28">
            <a:extLst>
              <a:ext uri="{FF2B5EF4-FFF2-40B4-BE49-F238E27FC236}">
                <a16:creationId xmlns:a16="http://schemas.microsoft.com/office/drawing/2014/main" id="{FB070E4A-7AAA-4700-9159-0CB380866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946400"/>
            <a:ext cx="4419600" cy="263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29">
            <a:extLst>
              <a:ext uri="{FF2B5EF4-FFF2-40B4-BE49-F238E27FC236}">
                <a16:creationId xmlns:a16="http://schemas.microsoft.com/office/drawing/2014/main" id="{E949D17A-F66E-4D92-A7FD-E7D69A2E1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1488"/>
            <a:ext cx="4314825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9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9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6A3AFEC-3D19-454D-809E-CD538C91E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0" y="533400"/>
            <a:ext cx="81581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2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Liên hệ giữa dây và khoảng cách từ tâm đến dây</a:t>
            </a:r>
            <a:r>
              <a:rPr lang="fr-FR" altLang="en-US" sz="28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7411" name="Object 4">
            <a:extLst>
              <a:ext uri="{FF2B5EF4-FFF2-40B4-BE49-F238E27FC236}">
                <a16:creationId xmlns:a16="http://schemas.microsoft.com/office/drawing/2014/main" id="{A669631C-BF6E-416C-B5AC-0E541C7FC136}"/>
              </a:ext>
            </a:extLst>
          </p:cNvPr>
          <p:cNvGraphicFramePr>
            <a:graphicFrameLocks noChangeAspect="1"/>
          </p:cNvGraphicFramePr>
          <p:nvPr>
            <p:ph sz="half" idx="4294967295"/>
          </p:nvPr>
        </p:nvGraphicFramePr>
        <p:xfrm>
          <a:off x="152400" y="1003300"/>
          <a:ext cx="6096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3" imgW="279400" imgH="228600" progId="Equation.DSMT4">
                  <p:embed/>
                </p:oleObj>
              </mc:Choice>
              <mc:Fallback>
                <p:oleObj name="Equation" r:id="rId3" imgW="2794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003300"/>
                        <a:ext cx="6096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 Box 5">
            <a:extLst>
              <a:ext uri="{FF2B5EF4-FFF2-40B4-BE49-F238E27FC236}">
                <a16:creationId xmlns:a16="http://schemas.microsoft.com/office/drawing/2014/main" id="{12786FA6-9EC3-459D-B046-54DFAF05D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03505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Sử dụng kết quả</a:t>
            </a:r>
          </a:p>
        </p:txBody>
      </p:sp>
      <p:graphicFrame>
        <p:nvGraphicFramePr>
          <p:cNvPr id="17413" name="Object 6">
            <a:extLst>
              <a:ext uri="{FF2B5EF4-FFF2-40B4-BE49-F238E27FC236}">
                <a16:creationId xmlns:a16="http://schemas.microsoft.com/office/drawing/2014/main" id="{5F8AD5FA-E551-4CB3-AD4F-BBAA6B303DD7}"/>
              </a:ext>
            </a:extLst>
          </p:cNvPr>
          <p:cNvGraphicFramePr>
            <a:graphicFrameLocks noChangeAspect="1"/>
          </p:cNvGraphicFramePr>
          <p:nvPr>
            <p:ph sz="half" idx="4294967295"/>
          </p:nvPr>
        </p:nvGraphicFramePr>
        <p:xfrm>
          <a:off x="3200400" y="1066800"/>
          <a:ext cx="3733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tion" r:id="rId5" imgW="1866900" imgH="228600" progId="Equation.DSMT4">
                  <p:embed/>
                </p:oleObj>
              </mc:Choice>
              <mc:Fallback>
                <p:oleObj name="Equation" r:id="rId5" imgW="18669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066800"/>
                        <a:ext cx="3733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 Box 7">
            <a:extLst>
              <a:ext uri="{FF2B5EF4-FFF2-40B4-BE49-F238E27FC236}">
                <a16:creationId xmlns:a16="http://schemas.microsoft.com/office/drawing/2014/main" id="{B9C93320-39B9-4513-94DF-CE4D7C7CF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510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OH và OK, nếu biết AB &gt; CD.</a:t>
            </a:r>
          </a:p>
        </p:txBody>
      </p:sp>
      <p:pic>
        <p:nvPicPr>
          <p:cNvPr id="17415" name="Picture 9">
            <a:extLst>
              <a:ext uri="{FF2B5EF4-FFF2-40B4-BE49-F238E27FC236}">
                <a16:creationId xmlns:a16="http://schemas.microsoft.com/office/drawing/2014/main" id="{4CC0957B-DAA1-4281-8847-96A9718DD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3487738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Rectangle 11">
            <a:extLst>
              <a:ext uri="{FF2B5EF4-FFF2-40B4-BE49-F238E27FC236}">
                <a16:creationId xmlns:a16="http://schemas.microsoft.com/office/drawing/2014/main" id="{C1DB173B-0221-442E-8EE0-C7E6E7A00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828800"/>
            <a:ext cx="4325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.VnTime" panose="020B7200000000000000" pitchFamily="34" charset="0"/>
              </a:rPr>
              <a:t>b)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AB và CD, nếu biết OH &lt; OK.</a:t>
            </a:r>
          </a:p>
        </p:txBody>
      </p:sp>
      <p:sp>
        <p:nvSpPr>
          <p:cNvPr id="17417" name="Rectangle 12">
            <a:extLst>
              <a:ext uri="{FF2B5EF4-FFF2-40B4-BE49-F238E27FC236}">
                <a16:creationId xmlns:a16="http://schemas.microsoft.com/office/drawing/2014/main" id="{C77DE587-3E1D-4564-9356-174580937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066800"/>
            <a:ext cx="1466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để so sánh</a:t>
            </a:r>
          </a:p>
        </p:txBody>
      </p:sp>
      <p:sp>
        <p:nvSpPr>
          <p:cNvPr id="88077" name="AutoShape 13" descr="Blue tissue paper">
            <a:extLst>
              <a:ext uri="{FF2B5EF4-FFF2-40B4-BE49-F238E27FC236}">
                <a16:creationId xmlns:a16="http://schemas.microsoft.com/office/drawing/2014/main" id="{97AAF6D6-D0FE-4101-A51B-C0BF50451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800600"/>
            <a:ext cx="4800600" cy="1066800"/>
          </a:xfrm>
          <a:prstGeom prst="wedgeRoundRectCallout">
            <a:avLst>
              <a:gd name="adj1" fmla="val 53407"/>
              <a:gd name="adj2" fmla="val -91963"/>
              <a:gd name="adj3" fmla="val 16667"/>
            </a:avLst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Nếu AB &gt; CD ta  so sánh được độ dài hai đoạn thẳng nào?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88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7D0E6AE-51F9-4400-BCFA-47C4CAA35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0" y="533400"/>
            <a:ext cx="7016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24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Liên hệ giữa dây và khoảng cách từ tâm đến dây</a:t>
            </a:r>
            <a:r>
              <a:rPr lang="fr-FR" altLang="en-US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8435" name="Object 12">
            <a:extLst>
              <a:ext uri="{FF2B5EF4-FFF2-40B4-BE49-F238E27FC236}">
                <a16:creationId xmlns:a16="http://schemas.microsoft.com/office/drawing/2014/main" id="{915C1C9F-DDB8-4E2C-97CC-A38EA14657FA}"/>
              </a:ext>
            </a:extLst>
          </p:cNvPr>
          <p:cNvGraphicFramePr>
            <a:graphicFrameLocks noChangeAspect="1"/>
          </p:cNvGraphicFramePr>
          <p:nvPr>
            <p:ph sz="half" idx="4294967295"/>
          </p:nvPr>
        </p:nvGraphicFramePr>
        <p:xfrm>
          <a:off x="152400" y="1003300"/>
          <a:ext cx="6096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" name="Equation" r:id="rId4" imgW="279400" imgH="228600" progId="Equation.DSMT4">
                  <p:embed/>
                </p:oleObj>
              </mc:Choice>
              <mc:Fallback>
                <p:oleObj name="Equation" r:id="rId4" imgW="2794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003300"/>
                        <a:ext cx="6096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Text Box 14">
            <a:extLst>
              <a:ext uri="{FF2B5EF4-FFF2-40B4-BE49-F238E27FC236}">
                <a16:creationId xmlns:a16="http://schemas.microsoft.com/office/drawing/2014/main" id="{74A1E9CA-4B83-4D14-B3BB-5297041D8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03505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Sử dụng kết quả</a:t>
            </a:r>
          </a:p>
        </p:txBody>
      </p:sp>
      <p:graphicFrame>
        <p:nvGraphicFramePr>
          <p:cNvPr id="18437" name="Object 21">
            <a:extLst>
              <a:ext uri="{FF2B5EF4-FFF2-40B4-BE49-F238E27FC236}">
                <a16:creationId xmlns:a16="http://schemas.microsoft.com/office/drawing/2014/main" id="{62EEF222-FD07-4CF0-B564-9F9CB063C58C}"/>
              </a:ext>
            </a:extLst>
          </p:cNvPr>
          <p:cNvGraphicFramePr>
            <a:graphicFrameLocks noChangeAspect="1"/>
          </p:cNvGraphicFramePr>
          <p:nvPr>
            <p:ph sz="half" idx="4294967295"/>
          </p:nvPr>
        </p:nvGraphicFramePr>
        <p:xfrm>
          <a:off x="3200400" y="1066800"/>
          <a:ext cx="3733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Equation" r:id="rId6" imgW="1866900" imgH="228600" progId="Equation.DSMT4">
                  <p:embed/>
                </p:oleObj>
              </mc:Choice>
              <mc:Fallback>
                <p:oleObj name="Equation" r:id="rId6" imgW="1866900" imgH="2286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066800"/>
                        <a:ext cx="3733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Text Box 24">
            <a:extLst>
              <a:ext uri="{FF2B5EF4-FFF2-40B4-BE49-F238E27FC236}">
                <a16:creationId xmlns:a16="http://schemas.microsoft.com/office/drawing/2014/main" id="{0C863AA3-8199-4BB1-BF84-63182AA19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510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OH và OK, nếu biết AB &gt; CD</a:t>
            </a:r>
          </a:p>
        </p:txBody>
      </p:sp>
      <p:sp>
        <p:nvSpPr>
          <p:cNvPr id="18439" name="Text Box 25">
            <a:extLst>
              <a:ext uri="{FF2B5EF4-FFF2-40B4-BE49-F238E27FC236}">
                <a16:creationId xmlns:a16="http://schemas.microsoft.com/office/drawing/2014/main" id="{789EF99A-33E6-4EF6-94CE-160DE9B21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752600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tích</a:t>
            </a:r>
            <a:r>
              <a:rPr lang="en-US" altLang="en-US" sz="2800" b="1">
                <a:solidFill>
                  <a:schemeClr val="accent2"/>
                </a:solidFill>
                <a:latin typeface=".VnTime" panose="020B7200000000000000" pitchFamily="34" charset="0"/>
              </a:rPr>
              <a:t> </a:t>
            </a:r>
          </a:p>
        </p:txBody>
      </p:sp>
      <p:pic>
        <p:nvPicPr>
          <p:cNvPr id="18440" name="Picture 44">
            <a:extLst>
              <a:ext uri="{FF2B5EF4-FFF2-40B4-BE49-F238E27FC236}">
                <a16:creationId xmlns:a16="http://schemas.microsoft.com/office/drawing/2014/main" id="{1EA8E27B-B072-4E7D-882F-A91C9C44A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3487738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1" name="Rectangle 48">
            <a:extLst>
              <a:ext uri="{FF2B5EF4-FFF2-40B4-BE49-F238E27FC236}">
                <a16:creationId xmlns:a16="http://schemas.microsoft.com/office/drawing/2014/main" id="{59B23BC4-4739-4900-8552-D1581D090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828800"/>
            <a:ext cx="4325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.VnTime" panose="020B7200000000000000" pitchFamily="34" charset="0"/>
              </a:rPr>
              <a:t>b) 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AB và CD, nếu biết OH &lt; OK</a:t>
            </a:r>
          </a:p>
        </p:txBody>
      </p:sp>
      <p:sp>
        <p:nvSpPr>
          <p:cNvPr id="18442" name="Rectangle 49">
            <a:extLst>
              <a:ext uri="{FF2B5EF4-FFF2-40B4-BE49-F238E27FC236}">
                <a16:creationId xmlns:a16="http://schemas.microsoft.com/office/drawing/2014/main" id="{CB63B393-706A-47D3-9BB4-5FED50C20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066800"/>
            <a:ext cx="1466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để so sánh</a:t>
            </a:r>
          </a:p>
        </p:txBody>
      </p:sp>
      <p:sp>
        <p:nvSpPr>
          <p:cNvPr id="18443" name="Text Box 51">
            <a:extLst>
              <a:ext uri="{FF2B5EF4-FFF2-40B4-BE49-F238E27FC236}">
                <a16:creationId xmlns:a16="http://schemas.microsoft.com/office/drawing/2014/main" id="{6B23837D-CC37-48D7-A480-8515EC4D2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681288"/>
            <a:ext cx="304800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3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&gt; CD</a:t>
            </a:r>
          </a:p>
        </p:txBody>
      </p:sp>
      <p:sp>
        <p:nvSpPr>
          <p:cNvPr id="43061" name="Text Box 53">
            <a:extLst>
              <a:ext uri="{FF2B5EF4-FFF2-40B4-BE49-F238E27FC236}">
                <a16:creationId xmlns:a16="http://schemas.microsoft.com/office/drawing/2014/main" id="{5288018E-D5BD-4E25-B0F7-50F5DB564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519488"/>
            <a:ext cx="213360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300" b="1">
                <a:solidFill>
                  <a:srgbClr val="3333FF"/>
                </a:solidFill>
                <a:latin typeface=".VnTime" panose="020B7200000000000000" pitchFamily="34" charset="0"/>
              </a:rPr>
              <a:t>HB &gt; KD</a:t>
            </a:r>
          </a:p>
        </p:txBody>
      </p:sp>
      <p:sp>
        <p:nvSpPr>
          <p:cNvPr id="43063" name="Text Box 55">
            <a:extLst>
              <a:ext uri="{FF2B5EF4-FFF2-40B4-BE49-F238E27FC236}">
                <a16:creationId xmlns:a16="http://schemas.microsoft.com/office/drawing/2014/main" id="{AF398E01-FD48-4AE5-925E-0D954FEF8E24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003257" y="3436143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</a:p>
        </p:txBody>
      </p:sp>
      <p:sp>
        <p:nvSpPr>
          <p:cNvPr id="43064" name="AutoShape 56" descr="Parchment">
            <a:extLst>
              <a:ext uri="{FF2B5EF4-FFF2-40B4-BE49-F238E27FC236}">
                <a16:creationId xmlns:a16="http://schemas.microsoft.com/office/drawing/2014/main" id="{A50FBD10-6048-4A62-AB3D-7A5CADDF3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715000"/>
            <a:ext cx="4191000" cy="1143000"/>
          </a:xfrm>
          <a:prstGeom prst="horizontalScroll">
            <a:avLst>
              <a:gd name="adj" fmla="val 12500"/>
            </a:avLst>
          </a:prstGeom>
          <a:blipFill dpi="0" rotWithShape="1">
            <a:blip r:embed="rId9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Ta sẽ so sánh được hai hạng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 tử nào trong hệ thức </a:t>
            </a:r>
            <a:r>
              <a:rPr lang="en-US" altLang="en-US" sz="25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(*) ?</a:t>
            </a:r>
          </a:p>
        </p:txBody>
      </p:sp>
      <p:sp>
        <p:nvSpPr>
          <p:cNvPr id="43066" name="Text Box 58">
            <a:extLst>
              <a:ext uri="{FF2B5EF4-FFF2-40B4-BE49-F238E27FC236}">
                <a16:creationId xmlns:a16="http://schemas.microsoft.com/office/drawing/2014/main" id="{A7621507-300E-46AE-8244-CAEBA039E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510088"/>
            <a:ext cx="213360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3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r>
              <a:rPr lang="en-US" altLang="en-US" sz="2300" b="1" baseline="300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3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&gt;KD</a:t>
            </a:r>
            <a:r>
              <a:rPr lang="en-US" altLang="en-US" sz="2300" b="1" baseline="300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300" b="1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067" name="Text Box 59">
            <a:extLst>
              <a:ext uri="{FF2B5EF4-FFF2-40B4-BE49-F238E27FC236}">
                <a16:creationId xmlns:a16="http://schemas.microsoft.com/office/drawing/2014/main" id="{F356406C-83DB-4331-925C-F21D22D8175B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193757" y="4312443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CC3300"/>
                </a:solidFill>
                <a:latin typeface=".VnTime" panose="020B7200000000000000" pitchFamily="34" charset="0"/>
              </a:rPr>
              <a:t>=&gt;</a:t>
            </a:r>
          </a:p>
        </p:txBody>
      </p:sp>
      <p:sp>
        <p:nvSpPr>
          <p:cNvPr id="43070" name="Text Box 62">
            <a:extLst>
              <a:ext uri="{FF2B5EF4-FFF2-40B4-BE49-F238E27FC236}">
                <a16:creationId xmlns:a16="http://schemas.microsoft.com/office/drawing/2014/main" id="{ED147D5C-0CD8-45BC-85DA-36FFC151E342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246144" y="5188744"/>
            <a:ext cx="838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</a:p>
        </p:txBody>
      </p:sp>
      <p:sp>
        <p:nvSpPr>
          <p:cNvPr id="43071" name="Text Box 63">
            <a:extLst>
              <a:ext uri="{FF2B5EF4-FFF2-40B4-BE49-F238E27FC236}">
                <a16:creationId xmlns:a16="http://schemas.microsoft.com/office/drawing/2014/main" id="{6B4D3D6F-97CB-4FDB-850A-CF3655390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410200"/>
            <a:ext cx="3200400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3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en-US" altLang="en-US" sz="2300" b="1" baseline="300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3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OK</a:t>
            </a:r>
            <a:r>
              <a:rPr lang="en-US" altLang="en-US" sz="2300" b="1" baseline="300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300" b="1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074" name="Text Box 66">
            <a:extLst>
              <a:ext uri="{FF2B5EF4-FFF2-40B4-BE49-F238E27FC236}">
                <a16:creationId xmlns:a16="http://schemas.microsoft.com/office/drawing/2014/main" id="{1A60194B-F053-4E24-B952-C8CBEB5FEF07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055644" y="6217444"/>
            <a:ext cx="1219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CC3300"/>
                </a:solidFill>
                <a:latin typeface=".VnTime" panose="020B7200000000000000" pitchFamily="34" charset="0"/>
              </a:rPr>
              <a:t>=&gt;</a:t>
            </a:r>
          </a:p>
        </p:txBody>
      </p:sp>
      <p:sp>
        <p:nvSpPr>
          <p:cNvPr id="43075" name="Text Box 67">
            <a:extLst>
              <a:ext uri="{FF2B5EF4-FFF2-40B4-BE49-F238E27FC236}">
                <a16:creationId xmlns:a16="http://schemas.microsoft.com/office/drawing/2014/main" id="{D508039C-EA2E-4E31-BA80-F4FEB7DFA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262688"/>
            <a:ext cx="182880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3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&lt; OK</a:t>
            </a:r>
          </a:p>
        </p:txBody>
      </p:sp>
      <p:sp>
        <p:nvSpPr>
          <p:cNvPr id="43081" name="AutoShape 73">
            <a:extLst>
              <a:ext uri="{FF2B5EF4-FFF2-40B4-BE49-F238E27FC236}">
                <a16:creationId xmlns:a16="http://schemas.microsoft.com/office/drawing/2014/main" id="{7C564026-DD1A-46AB-A17F-86A8DBB0F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715000"/>
            <a:ext cx="4648200" cy="11430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Ta kết luận được gì về hai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 hạng tử còn lại trong hệ thức </a:t>
            </a:r>
            <a:r>
              <a:rPr lang="en-US" altLang="en-US" sz="25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(*)</a:t>
            </a:r>
            <a:r>
              <a:rPr lang="en-US" alt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3082" name="AutoShape 74">
            <a:extLst>
              <a:ext uri="{FF2B5EF4-FFF2-40B4-BE49-F238E27FC236}">
                <a16:creationId xmlns:a16="http://schemas.microsoft.com/office/drawing/2014/main" id="{A193C9C7-0CA6-428E-B904-405597156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562600"/>
            <a:ext cx="4648200" cy="1066800"/>
          </a:xfrm>
          <a:prstGeom prst="wedgeRoundRectCallout">
            <a:avLst>
              <a:gd name="adj1" fmla="val -50958"/>
              <a:gd name="adj2" fmla="val 58185"/>
              <a:gd name="adj3" fmla="val 16667"/>
            </a:avLst>
          </a:prstGeom>
          <a:solidFill>
            <a:srgbClr val="FFE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Khi đó em có kết luận gì về độ dài OH và OK?</a:t>
            </a:r>
          </a:p>
        </p:txBody>
      </p:sp>
      <p:grpSp>
        <p:nvGrpSpPr>
          <p:cNvPr id="2" name="Group 78">
            <a:extLst>
              <a:ext uri="{FF2B5EF4-FFF2-40B4-BE49-F238E27FC236}">
                <a16:creationId xmlns:a16="http://schemas.microsoft.com/office/drawing/2014/main" id="{8BFEAD2E-22F9-4375-A0B3-B0372A7DE220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2895600"/>
            <a:ext cx="609600" cy="3733800"/>
            <a:chOff x="4608" y="1824"/>
            <a:chExt cx="384" cy="2352"/>
          </a:xfrm>
        </p:grpSpPr>
        <p:sp>
          <p:nvSpPr>
            <p:cNvPr id="18457" name="Text Box 69">
              <a:extLst>
                <a:ext uri="{FF2B5EF4-FFF2-40B4-BE49-F238E27FC236}">
                  <a16:creationId xmlns:a16="http://schemas.microsoft.com/office/drawing/2014/main" id="{24CCF00B-ECC3-4D0E-AA88-CBE88596BC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4517" y="3700"/>
              <a:ext cx="62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CC3300"/>
                  </a:solidFill>
                  <a:latin typeface=".VnTime" panose="020B7200000000000000" pitchFamily="34" charset="0"/>
                </a:rPr>
                <a:t>&lt;</a:t>
              </a:r>
            </a:p>
          </p:txBody>
        </p:sp>
        <p:sp>
          <p:nvSpPr>
            <p:cNvPr id="18458" name="Text Box 75">
              <a:extLst>
                <a:ext uri="{FF2B5EF4-FFF2-40B4-BE49-F238E27FC236}">
                  <a16:creationId xmlns:a16="http://schemas.microsoft.com/office/drawing/2014/main" id="{E8794EFA-C2CC-489F-B6DB-2EFFF4E42C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4508" y="2596"/>
              <a:ext cx="62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CC3300"/>
                  </a:solidFill>
                  <a:latin typeface=".VnTime" panose="020B7200000000000000" pitchFamily="34" charset="0"/>
                </a:rPr>
                <a:t>&lt;</a:t>
              </a:r>
            </a:p>
          </p:txBody>
        </p:sp>
        <p:sp>
          <p:nvSpPr>
            <p:cNvPr id="18459" name="Text Box 76">
              <a:extLst>
                <a:ext uri="{FF2B5EF4-FFF2-40B4-BE49-F238E27FC236}">
                  <a16:creationId xmlns:a16="http://schemas.microsoft.com/office/drawing/2014/main" id="{5121CEA1-BAAB-4B65-B332-7F9696237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4517" y="3172"/>
              <a:ext cx="62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CC3300"/>
                  </a:solidFill>
                  <a:latin typeface=".VnTime" panose="020B7200000000000000" pitchFamily="34" charset="0"/>
                </a:rPr>
                <a:t>&lt;</a:t>
              </a:r>
            </a:p>
          </p:txBody>
        </p:sp>
        <p:sp>
          <p:nvSpPr>
            <p:cNvPr id="18460" name="Text Box 77">
              <a:extLst>
                <a:ext uri="{FF2B5EF4-FFF2-40B4-BE49-F238E27FC236}">
                  <a16:creationId xmlns:a16="http://schemas.microsoft.com/office/drawing/2014/main" id="{29076292-7DC6-4618-BC68-93534BECD5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4460" y="1972"/>
              <a:ext cx="62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CC3300"/>
                  </a:solidFill>
                  <a:latin typeface=".VnTime" panose="020B7200000000000000" pitchFamily="34" charset="0"/>
                </a:rPr>
                <a:t>&lt;</a:t>
              </a:r>
            </a:p>
          </p:txBody>
        </p:sp>
      </p:grpSp>
      <p:sp>
        <p:nvSpPr>
          <p:cNvPr id="43087" name="AutoShape 79" descr="Blue tissue paper">
            <a:extLst>
              <a:ext uri="{FF2B5EF4-FFF2-40B4-BE49-F238E27FC236}">
                <a16:creationId xmlns:a16="http://schemas.microsoft.com/office/drawing/2014/main" id="{64B1CE73-E4DD-415C-BC77-20509B413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562600"/>
            <a:ext cx="4648200" cy="1066800"/>
          </a:xfrm>
          <a:prstGeom prst="wedgeRoundRectCallout">
            <a:avLst>
              <a:gd name="adj1" fmla="val -51569"/>
              <a:gd name="adj2" fmla="val 54912"/>
              <a:gd name="adj3" fmla="val 16667"/>
            </a:avLst>
          </a:prstGeom>
          <a:blipFill dpi="0" rotWithShape="1">
            <a:blip r:embed="rId10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Tương tự ta chứng minh chiều ngược lại</a:t>
            </a:r>
            <a:r>
              <a:rPr lang="en-US" altLang="en-US" sz="2500">
                <a:latin typeface=".VnTime" panose="020B7200000000000000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4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4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43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43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43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4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3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3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4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61" grpId="0"/>
      <p:bldP spid="43063" grpId="0"/>
      <p:bldP spid="43064" grpId="0" animBg="1"/>
      <p:bldP spid="43064" grpId="1" animBg="1"/>
      <p:bldP spid="43066" grpId="0"/>
      <p:bldP spid="43067" grpId="0"/>
      <p:bldP spid="43070" grpId="0"/>
      <p:bldP spid="43071" grpId="0"/>
      <p:bldP spid="43074" grpId="0"/>
      <p:bldP spid="43075" grpId="0"/>
      <p:bldP spid="43081" grpId="0" animBg="1"/>
      <p:bldP spid="43081" grpId="1" animBg="1"/>
      <p:bldP spid="43082" grpId="0" animBg="1"/>
      <p:bldP spid="4308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90A4B0F-CFC0-48F8-92D4-A831921A2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0" y="457200"/>
            <a:ext cx="7591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vi-VN" sz="2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2. Liên hệ giữa dây và khoảng cách từ tâm đến dây </a:t>
            </a:r>
          </a:p>
        </p:txBody>
      </p:sp>
      <p:pic>
        <p:nvPicPr>
          <p:cNvPr id="20483" name="Picture 9">
            <a:extLst>
              <a:ext uri="{FF2B5EF4-FFF2-40B4-BE49-F238E27FC236}">
                <a16:creationId xmlns:a16="http://schemas.microsoft.com/office/drawing/2014/main" id="{D57806E2-E872-454E-8075-09F4AFCC8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32702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Rectangle 27">
            <a:extLst>
              <a:ext uri="{FF2B5EF4-FFF2-40B4-BE49-F238E27FC236}">
                <a16:creationId xmlns:a16="http://schemas.microsoft.com/office/drawing/2014/main" id="{69ED6326-9C9D-4303-9BD0-339D27CE9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643563"/>
            <a:ext cx="3657600" cy="446087"/>
          </a:xfrm>
          <a:prstGeom prst="rect">
            <a:avLst/>
          </a:prstGeom>
          <a:solidFill>
            <a:srgbClr val="FAFF1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b="1">
                <a:solidFill>
                  <a:srgbClr val="3333FF"/>
                </a:solidFill>
                <a:latin typeface=".VnTime" panose="020B7200000000000000" pitchFamily="34" charset="0"/>
              </a:rPr>
              <a:t>     </a:t>
            </a:r>
            <a:r>
              <a:rPr lang="en-US" altLang="en-US" sz="23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altLang="en-US" sz="2300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en-US" sz="23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CD  </a:t>
            </a:r>
            <a:r>
              <a:rPr lang="en-US" altLang="en-US" sz="23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</a:t>
            </a:r>
            <a:r>
              <a:rPr lang="en-US" altLang="en-US" sz="23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OH </a:t>
            </a:r>
            <a:r>
              <a:rPr lang="en-US" altLang="en-US" sz="2300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en-US" sz="23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OK</a:t>
            </a:r>
          </a:p>
        </p:txBody>
      </p:sp>
      <p:sp>
        <p:nvSpPr>
          <p:cNvPr id="76829" name="AutoShape 29">
            <a:extLst>
              <a:ext uri="{FF2B5EF4-FFF2-40B4-BE49-F238E27FC236}">
                <a16:creationId xmlns:a16="http://schemas.microsoft.com/office/drawing/2014/main" id="{449844F1-B913-4AF0-9782-48D2A614B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486400"/>
            <a:ext cx="4495800" cy="1066800"/>
          </a:xfrm>
          <a:prstGeom prst="wedgeRoundRectCallout">
            <a:avLst>
              <a:gd name="adj1" fmla="val -60273"/>
              <a:gd name="adj2" fmla="val 65028"/>
              <a:gd name="adj3" fmla="val 16667"/>
            </a:avLst>
          </a:prstGeom>
          <a:gradFill rotWithShape="1">
            <a:gsLst>
              <a:gs pos="0">
                <a:srgbClr val="FFCC66"/>
              </a:gs>
              <a:gs pos="50000">
                <a:srgbClr val="FFCCFF"/>
              </a:gs>
              <a:gs pos="100000">
                <a:srgbClr val="FFCC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 bài toán ?2 chính là nội dung định lí 2.</a:t>
            </a:r>
          </a:p>
        </p:txBody>
      </p:sp>
      <p:sp>
        <p:nvSpPr>
          <p:cNvPr id="76830" name="AutoShape 30" descr="Blue tissue paper">
            <a:extLst>
              <a:ext uri="{FF2B5EF4-FFF2-40B4-BE49-F238E27FC236}">
                <a16:creationId xmlns:a16="http://schemas.microsoft.com/office/drawing/2014/main" id="{47EA511F-6FE0-4AD0-BC49-3BE555AEB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518" y="793035"/>
            <a:ext cx="5334000" cy="3048000"/>
          </a:xfrm>
          <a:prstGeom prst="horizontalScroll">
            <a:avLst>
              <a:gd name="adj" fmla="val 1250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2400" i="1">
                <a:solidFill>
                  <a:srgbClr val="FC08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hai dây của một đường tròn: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FC08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altLang="en-US" sz="2400" i="1">
                <a:solidFill>
                  <a:srgbClr val="FC08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 nào lớn hơn thì gần tâm hơn.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FC08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altLang="en-US" sz="2400" i="1">
                <a:solidFill>
                  <a:srgbClr val="FC08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 nào gần tâm hơn thì lớn hơn.</a:t>
            </a:r>
          </a:p>
        </p:txBody>
      </p:sp>
      <p:sp>
        <p:nvSpPr>
          <p:cNvPr id="20487" name="Text Box 35">
            <a:extLst>
              <a:ext uri="{FF2B5EF4-FFF2-40B4-BE49-F238E27FC236}">
                <a16:creationId xmlns:a16="http://schemas.microsoft.com/office/drawing/2014/main" id="{5B6260CC-2E1B-40A6-930A-447C4DCCF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14400"/>
            <a:ext cx="434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* Định lí 2  </a:t>
            </a:r>
          </a:p>
        </p:txBody>
      </p:sp>
      <p:pic>
        <p:nvPicPr>
          <p:cNvPr id="76836" name="Picture 36" descr="AG00218_">
            <a:extLst>
              <a:ext uri="{FF2B5EF4-FFF2-40B4-BE49-F238E27FC236}">
                <a16:creationId xmlns:a16="http://schemas.microsoft.com/office/drawing/2014/main" id="{C400EAAD-0DF2-489B-9184-B528046A7C3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990600"/>
            <a:ext cx="5524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11A85D2-FA97-466C-8C1F-F55D6AA71B6C}"/>
              </a:ext>
            </a:extLst>
          </p:cNvPr>
          <p:cNvSpPr/>
          <p:nvPr/>
        </p:nvSpPr>
        <p:spPr>
          <a:xfrm>
            <a:off x="0" y="0"/>
            <a:ext cx="9144000" cy="45720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§3.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endParaRPr lang="en-US" sz="2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1000"/>
                                        <p:tgtEl>
                                          <p:spTgt spid="768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68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68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29" grpId="0" animBg="1"/>
      <p:bldP spid="768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A4FB4129-7363-4435-87F3-EEBE0336E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" y="22225"/>
            <a:ext cx="815975" cy="762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FF00"/>
                </a:solidFill>
                <a:latin typeface="Times New Roman" panose="02020603050405020304" pitchFamily="18" charset="0"/>
              </a:rPr>
              <a:t>?3</a:t>
            </a:r>
            <a:endParaRPr lang="en-US" altLang="en-US" sz="4400" b="1"/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98895D6C-87BB-4F5C-B6AB-2EFCCE726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0"/>
            <a:ext cx="8382000" cy="372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Cho tam giác ABC, O là giao điểm của các đường trung trực của tam giác; D, E, F theo thứ tự là trung điểm của các cạnh AB, BC, AC. Cho biết </a:t>
            </a:r>
            <a:r>
              <a:rPr lang="en-US" altLang="en-US">
                <a:solidFill>
                  <a:srgbClr val="3333FF"/>
                </a:solidFill>
                <a:latin typeface="Times New Roman" panose="02020603050405020304" pitchFamily="18" charset="0"/>
              </a:rPr>
              <a:t>OD &gt; OE, OE = OF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Hãy so sánh các độ dài :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a) BC và AC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b) AB và AC</a:t>
            </a:r>
          </a:p>
        </p:txBody>
      </p:sp>
      <p:pic>
        <p:nvPicPr>
          <p:cNvPr id="59396" name="Picture 4">
            <a:extLst>
              <a:ext uri="{FF2B5EF4-FFF2-40B4-BE49-F238E27FC236}">
                <a16:creationId xmlns:a16="http://schemas.microsoft.com/office/drawing/2014/main" id="{EBBBE29F-0A02-4D0B-B516-7DCC4E1E75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600200"/>
            <a:ext cx="3667125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>
            <a:extLst>
              <a:ext uri="{FF2B5EF4-FFF2-40B4-BE49-F238E27FC236}">
                <a16:creationId xmlns:a16="http://schemas.microsoft.com/office/drawing/2014/main" id="{86D77BF5-24FC-4BB3-9803-82AE74EF8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752600"/>
            <a:ext cx="38481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6" name="Group 2">
            <a:extLst>
              <a:ext uri="{FF2B5EF4-FFF2-40B4-BE49-F238E27FC236}">
                <a16:creationId xmlns:a16="http://schemas.microsoft.com/office/drawing/2014/main" id="{A045A716-6F9E-427E-BDC2-A2F41EAD7775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381000" y="1874838"/>
          <a:ext cx="8001000" cy="4908550"/>
        </p:xfrm>
        <a:graphic>
          <a:graphicData uri="http://schemas.openxmlformats.org/drawingml/2006/table">
            <a:tbl>
              <a:tblPr/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   </a:t>
                      </a: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C¸c kh¼ng ®Þnh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FFF"/>
                        </a:gs>
                        <a:gs pos="50000">
                          <a:srgbClr val="FFFFFF"/>
                        </a:gs>
                        <a:gs pos="100000">
                          <a:srgbClr val="00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Commercial Script" pitchFamily="34" charset="0"/>
                        </a:rPr>
                        <a:t> </a:t>
                      </a: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Commercial Script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§¸p ¸n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H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Trong mét ®­êng trßn hai d©y c¸ch ®Òu t©m th× b»ng nhau 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FFF"/>
                        </a:gs>
                        <a:gs pos="50000">
                          <a:srgbClr val="FFFFFF"/>
                        </a:gs>
                        <a:gs pos="100000">
                          <a:srgbClr val="00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ommercial Script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Trong hai d©y cña mét ®­êng trßn d©y nµo nhá h¬n th× d©y ®ã gÇn t©m h¬n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FFF"/>
                        </a:gs>
                        <a:gs pos="50000">
                          <a:srgbClr val="FFFFFF"/>
                        </a:gs>
                        <a:gs pos="100000">
                          <a:srgbClr val="00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Hai d©y b»ng nhau khi vµ chØ khi kho¶ng c¸ch tõ t©m ®Õn mçi d©y cña chóng b»ng nhau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FFF"/>
                        </a:gs>
                        <a:gs pos="50000">
                          <a:srgbClr val="FFFFFF"/>
                        </a:gs>
                        <a:gs pos="100000">
                          <a:srgbClr val="00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 Trong c¸c d©y cña mét ®­êng trßn d©y nµo gÇn t©m h¬n th× lín h¬n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FFF"/>
                        </a:gs>
                        <a:gs pos="50000">
                          <a:srgbClr val="FFFFFF"/>
                        </a:gs>
                        <a:gs pos="100000">
                          <a:srgbClr val="00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2246" name="Oval 22">
            <a:extLst>
              <a:ext uri="{FF2B5EF4-FFF2-40B4-BE49-F238E27FC236}">
                <a16:creationId xmlns:a16="http://schemas.microsoft.com/office/drawing/2014/main" id="{132308CC-44A3-40DC-B1B5-FFB47362F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941638"/>
            <a:ext cx="673100" cy="43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.VnTime" panose="020B7200000000000000" pitchFamily="34" charset="0"/>
              </a:rPr>
              <a:t>§óng</a:t>
            </a:r>
          </a:p>
        </p:txBody>
      </p:sp>
      <p:sp>
        <p:nvSpPr>
          <p:cNvPr id="52248" name="Oval 24">
            <a:extLst>
              <a:ext uri="{FF2B5EF4-FFF2-40B4-BE49-F238E27FC236}">
                <a16:creationId xmlns:a16="http://schemas.microsoft.com/office/drawing/2014/main" id="{6153EC02-84F4-4DB3-8889-00366C031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50" y="3779838"/>
            <a:ext cx="673100" cy="431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.VnTime" panose="020B7200000000000000" pitchFamily="34" charset="0"/>
              </a:rPr>
              <a:t>Sai</a:t>
            </a:r>
          </a:p>
        </p:txBody>
      </p:sp>
      <p:sp>
        <p:nvSpPr>
          <p:cNvPr id="52250" name="Oval 26">
            <a:extLst>
              <a:ext uri="{FF2B5EF4-FFF2-40B4-BE49-F238E27FC236}">
                <a16:creationId xmlns:a16="http://schemas.microsoft.com/office/drawing/2014/main" id="{B8BB14DB-5BC1-4E69-AE7F-DEE6BFCD9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50" y="6035675"/>
            <a:ext cx="673100" cy="43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.VnTime" panose="020B7200000000000000" pitchFamily="34" charset="0"/>
              </a:rPr>
              <a:t>§óng</a:t>
            </a:r>
          </a:p>
        </p:txBody>
      </p:sp>
      <p:sp>
        <p:nvSpPr>
          <p:cNvPr id="52252" name="Oval 28">
            <a:extLst>
              <a:ext uri="{FF2B5EF4-FFF2-40B4-BE49-F238E27FC236}">
                <a16:creationId xmlns:a16="http://schemas.microsoft.com/office/drawing/2014/main" id="{CF8E650F-B1EE-42F3-A43B-56DE913BB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50" y="4770438"/>
            <a:ext cx="673100" cy="431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.VnTime" panose="020B7200000000000000" pitchFamily="34" charset="0"/>
              </a:rPr>
              <a:t>Sai</a:t>
            </a:r>
          </a:p>
        </p:txBody>
      </p:sp>
      <p:sp>
        <p:nvSpPr>
          <p:cNvPr id="24602" name="Text Box 30">
            <a:extLst>
              <a:ext uri="{FF2B5EF4-FFF2-40B4-BE49-F238E27FC236}">
                <a16:creationId xmlns:a16="http://schemas.microsoft.com/office/drawing/2014/main" id="{EA6E7CB5-45F2-4950-B237-94EEDEEEA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85800"/>
            <a:ext cx="8077200" cy="923925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.VnTime" panose="020B7200000000000000" pitchFamily="34" charset="0"/>
              </a:rPr>
              <a:t> </a:t>
            </a:r>
            <a:r>
              <a:rPr lang="en-US" altLang="en-US" sz="1800">
                <a:solidFill>
                  <a:srgbClr val="0000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5400" b="1">
                <a:solidFill>
                  <a:srgbClr val="0000FF"/>
                </a:solidFill>
                <a:latin typeface=".VnCommercial Script" panose="020B7200000000000000" pitchFamily="34" charset="0"/>
              </a:rPr>
              <a:t>Trong c¸c c©u sau c©u nµo ®óng , sai ?</a:t>
            </a:r>
            <a:endParaRPr lang="en-US" altLang="en-US" sz="5400" b="1">
              <a:latin typeface=".VnCommercial Script" panose="020B7200000000000000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6" grpId="0" animBg="1"/>
      <p:bldP spid="52248" grpId="0" animBg="1"/>
      <p:bldP spid="52250" grpId="0" animBg="1"/>
      <p:bldP spid="5225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D5B882CF-9AFA-4DC2-990A-DD1DDC5D1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304800"/>
            <a:ext cx="8991600" cy="6477000"/>
          </a:xfrm>
          <a:prstGeom prst="rect">
            <a:avLst/>
          </a:prstGeom>
          <a:noFill/>
          <a:ln w="38100" cmpd="dbl">
            <a:solidFill>
              <a:srgbClr val="FF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25603" name="Text Box 4">
            <a:extLst>
              <a:ext uri="{FF2B5EF4-FFF2-40B4-BE49-F238E27FC236}">
                <a16:creationId xmlns:a16="http://schemas.microsoft.com/office/drawing/2014/main" id="{37F346CF-F268-42BC-8132-036596BFF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1331913"/>
            <a:ext cx="3140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25604" name="Text Box 5">
            <a:extLst>
              <a:ext uri="{FF2B5EF4-FFF2-40B4-BE49-F238E27FC236}">
                <a16:creationId xmlns:a16="http://schemas.microsoft.com/office/drawing/2014/main" id="{DBF95436-3B5A-48E8-AACB-80F83CF0C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09600"/>
            <a:ext cx="1873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solidFill>
                  <a:srgbClr val="00666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Luyện tập</a:t>
            </a:r>
            <a:r>
              <a:rPr lang="en-US" altLang="en-US" sz="2400">
                <a:solidFill>
                  <a:srgbClr val="00666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13318" name="Picture 6">
            <a:extLst>
              <a:ext uri="{FF2B5EF4-FFF2-40B4-BE49-F238E27FC236}">
                <a16:creationId xmlns:a16="http://schemas.microsoft.com/office/drawing/2014/main" id="{F8655B68-8684-484F-871D-8BCAE015B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2600"/>
            <a:ext cx="2362200" cy="229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7">
            <a:extLst>
              <a:ext uri="{FF2B5EF4-FFF2-40B4-BE49-F238E27FC236}">
                <a16:creationId xmlns:a16="http://schemas.microsoft.com/office/drawing/2014/main" id="{225262AD-6C99-4A3A-93A8-F1B1BD804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752600"/>
            <a:ext cx="230505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8">
            <a:extLst>
              <a:ext uri="{FF2B5EF4-FFF2-40B4-BE49-F238E27FC236}">
                <a16:creationId xmlns:a16="http://schemas.microsoft.com/office/drawing/2014/main" id="{CFBAC812-88CF-45C4-B4CD-993CE1CD42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676400"/>
            <a:ext cx="2105025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Text Box 9">
            <a:extLst>
              <a:ext uri="{FF2B5EF4-FFF2-40B4-BE49-F238E27FC236}">
                <a16:creationId xmlns:a16="http://schemas.microsoft.com/office/drawing/2014/main" id="{6DFD5A25-3F5F-4A1A-BDF4-1DB31F82E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572000"/>
            <a:ext cx="2057400" cy="376238"/>
          </a:xfrm>
          <a:prstGeom prst="rect">
            <a:avLst/>
          </a:prstGeom>
          <a:noFill/>
          <a:ln w="9525">
            <a:solidFill>
              <a:srgbClr val="00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OF….. OE….. OD</a:t>
            </a:r>
            <a:r>
              <a:rPr lang="en-US" altLang="en-US" sz="1800"/>
              <a:t>     </a:t>
            </a:r>
          </a:p>
        </p:txBody>
      </p:sp>
      <p:sp>
        <p:nvSpPr>
          <p:cNvPr id="13322" name="Text Box 10">
            <a:extLst>
              <a:ext uri="{FF2B5EF4-FFF2-40B4-BE49-F238E27FC236}">
                <a16:creationId xmlns:a16="http://schemas.microsoft.com/office/drawing/2014/main" id="{66ECEC5B-5833-482B-BF2E-03F40C730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572000"/>
            <a:ext cx="1981200" cy="376238"/>
          </a:xfrm>
          <a:prstGeom prst="rect">
            <a:avLst/>
          </a:prstGeom>
          <a:noFill/>
          <a:ln w="9525">
            <a:solidFill>
              <a:srgbClr val="00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BC….. AC….. AB</a:t>
            </a:r>
          </a:p>
        </p:txBody>
      </p:sp>
      <p:sp>
        <p:nvSpPr>
          <p:cNvPr id="13323" name="Text Box 11">
            <a:extLst>
              <a:ext uri="{FF2B5EF4-FFF2-40B4-BE49-F238E27FC236}">
                <a16:creationId xmlns:a16="http://schemas.microsoft.com/office/drawing/2014/main" id="{40A78015-A243-4602-BFF6-8B5FDB215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572000"/>
            <a:ext cx="2057400" cy="376238"/>
          </a:xfrm>
          <a:prstGeom prst="rect">
            <a:avLst/>
          </a:prstGeom>
          <a:noFill/>
          <a:ln w="9525">
            <a:solidFill>
              <a:srgbClr val="00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OI….. OH….. OK</a:t>
            </a:r>
          </a:p>
        </p:txBody>
      </p:sp>
      <p:sp>
        <p:nvSpPr>
          <p:cNvPr id="13324" name="Text Box 12">
            <a:extLst>
              <a:ext uri="{FF2B5EF4-FFF2-40B4-BE49-F238E27FC236}">
                <a16:creationId xmlns:a16="http://schemas.microsoft.com/office/drawing/2014/main" id="{5E926FCC-C743-43C8-994C-B31E6EB83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CC0000"/>
                </a:solidFill>
              </a:rPr>
              <a:t>&lt;</a:t>
            </a:r>
          </a:p>
        </p:txBody>
      </p:sp>
      <p:sp>
        <p:nvSpPr>
          <p:cNvPr id="13325" name="Text Box 13">
            <a:extLst>
              <a:ext uri="{FF2B5EF4-FFF2-40B4-BE49-F238E27FC236}">
                <a16:creationId xmlns:a16="http://schemas.microsoft.com/office/drawing/2014/main" id="{5AF2BE09-7D1F-4F0B-AC42-9987995EA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572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CC0000"/>
                </a:solidFill>
              </a:rPr>
              <a:t>&lt;</a:t>
            </a:r>
          </a:p>
        </p:txBody>
      </p:sp>
      <p:sp>
        <p:nvSpPr>
          <p:cNvPr id="13326" name="Text Box 14">
            <a:extLst>
              <a:ext uri="{FF2B5EF4-FFF2-40B4-BE49-F238E27FC236}">
                <a16:creationId xmlns:a16="http://schemas.microsoft.com/office/drawing/2014/main" id="{ABD35BA5-B3DD-4A98-A17E-FAF1905FF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5862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CC0000"/>
                </a:solidFill>
              </a:rPr>
              <a:t>&lt;</a:t>
            </a:r>
          </a:p>
        </p:txBody>
      </p:sp>
      <p:sp>
        <p:nvSpPr>
          <p:cNvPr id="13327" name="Text Box 15">
            <a:extLst>
              <a:ext uri="{FF2B5EF4-FFF2-40B4-BE49-F238E27FC236}">
                <a16:creationId xmlns:a16="http://schemas.microsoft.com/office/drawing/2014/main" id="{ABDCB7CB-8901-4E50-9408-A9EA76127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572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CC0000"/>
                </a:solidFill>
              </a:rPr>
              <a:t>&gt;</a:t>
            </a:r>
          </a:p>
        </p:txBody>
      </p:sp>
      <p:sp>
        <p:nvSpPr>
          <p:cNvPr id="13328" name="Text Box 16">
            <a:extLst>
              <a:ext uri="{FF2B5EF4-FFF2-40B4-BE49-F238E27FC236}">
                <a16:creationId xmlns:a16="http://schemas.microsoft.com/office/drawing/2014/main" id="{471206EB-D20A-4D49-84B5-7035077F2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572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CC0000"/>
                </a:solidFill>
              </a:rPr>
              <a:t>&gt;</a:t>
            </a:r>
          </a:p>
        </p:txBody>
      </p:sp>
      <p:sp>
        <p:nvSpPr>
          <p:cNvPr id="13329" name="Text Box 17">
            <a:extLst>
              <a:ext uri="{FF2B5EF4-FFF2-40B4-BE49-F238E27FC236}">
                <a16:creationId xmlns:a16="http://schemas.microsoft.com/office/drawing/2014/main" id="{756268EA-D46F-45B6-B91D-AAD6FE113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572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CC0000"/>
                </a:solidFill>
              </a:rPr>
              <a:t>=</a:t>
            </a:r>
          </a:p>
        </p:txBody>
      </p:sp>
      <p:sp>
        <p:nvSpPr>
          <p:cNvPr id="13330" name="Text Box 18">
            <a:extLst>
              <a:ext uri="{FF2B5EF4-FFF2-40B4-BE49-F238E27FC236}">
                <a16:creationId xmlns:a16="http://schemas.microsoft.com/office/drawing/2014/main" id="{C10A3ED2-EB61-4A73-B597-D19626BFC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143000"/>
            <a:ext cx="426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Điền dấu </a:t>
            </a:r>
            <a:r>
              <a:rPr lang="en-US" altLang="en-US" sz="2400">
                <a:solidFill>
                  <a:srgbClr val="CC0000"/>
                </a:solidFill>
                <a:latin typeface="Times New Roman" panose="02020603050405020304" pitchFamily="18" charset="0"/>
              </a:rPr>
              <a:t>&gt;, &lt;, =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vào chỗ trống</a:t>
            </a:r>
          </a:p>
        </p:txBody>
      </p:sp>
      <p:sp>
        <p:nvSpPr>
          <p:cNvPr id="13331" name="Text Box 19">
            <a:extLst>
              <a:ext uri="{FF2B5EF4-FFF2-40B4-BE49-F238E27FC236}">
                <a16:creationId xmlns:a16="http://schemas.microsoft.com/office/drawing/2014/main" id="{BD03FF45-D3C6-49FF-8D0F-021ADAEFF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0386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i="1">
                <a:solidFill>
                  <a:srgbClr val="0000FF"/>
                </a:solidFill>
              </a:rPr>
              <a:t>Hình 1</a:t>
            </a:r>
          </a:p>
        </p:txBody>
      </p:sp>
      <p:sp>
        <p:nvSpPr>
          <p:cNvPr id="13332" name="Text Box 20">
            <a:extLst>
              <a:ext uri="{FF2B5EF4-FFF2-40B4-BE49-F238E27FC236}">
                <a16:creationId xmlns:a16="http://schemas.microsoft.com/office/drawing/2014/main" id="{FE128346-BA41-495F-BBE9-FA2166F2F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0386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i="1">
                <a:solidFill>
                  <a:srgbClr val="0000FF"/>
                </a:solidFill>
              </a:rPr>
              <a:t>Hình 3</a:t>
            </a:r>
          </a:p>
        </p:txBody>
      </p:sp>
      <p:sp>
        <p:nvSpPr>
          <p:cNvPr id="13333" name="Text Box 21">
            <a:extLst>
              <a:ext uri="{FF2B5EF4-FFF2-40B4-BE49-F238E27FC236}">
                <a16:creationId xmlns:a16="http://schemas.microsoft.com/office/drawing/2014/main" id="{204D3833-2950-4F6A-BFC5-EA9287C6B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0386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i="1">
                <a:solidFill>
                  <a:srgbClr val="0000FF"/>
                </a:solidFill>
              </a:rPr>
              <a:t>Hình 2</a:t>
            </a:r>
          </a:p>
        </p:txBody>
      </p:sp>
      <p:pic>
        <p:nvPicPr>
          <p:cNvPr id="13334" name="Picture 22" descr="Vui dung">
            <a:extLst>
              <a:ext uri="{FF2B5EF4-FFF2-40B4-BE49-F238E27FC236}">
                <a16:creationId xmlns:a16="http://schemas.microsoft.com/office/drawing/2014/main" id="{D6AB8433-B946-4C8F-8A46-17F2E08A683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588" y="304800"/>
            <a:ext cx="220821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/>
      <p:bldP spid="13322" grpId="0" animBg="1"/>
      <p:bldP spid="13323" grpId="0" animBg="1"/>
      <p:bldP spid="13324" grpId="0"/>
      <p:bldP spid="13325" grpId="0"/>
      <p:bldP spid="13326" grpId="0"/>
      <p:bldP spid="13327" grpId="0"/>
      <p:bldP spid="13328" grpId="0"/>
      <p:bldP spid="13329" grpId="0"/>
      <p:bldP spid="13330" grpId="0"/>
      <p:bldP spid="13331" grpId="0"/>
      <p:bldP spid="13332" grpId="0"/>
      <p:bldP spid="133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>
            <a:extLst>
              <a:ext uri="{FF2B5EF4-FFF2-40B4-BE49-F238E27FC236}">
                <a16:creationId xmlns:a16="http://schemas.microsoft.com/office/drawing/2014/main" id="{9CA80313-6225-4394-A3C5-053BDE7DD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>
                <a:solidFill>
                  <a:srgbClr val="3333FF"/>
                </a:solidFill>
                <a:latin typeface="Times New Roman" panose="02020603050405020304" pitchFamily="18" charset="0"/>
              </a:rPr>
              <a:t>Câu 1</a:t>
            </a:r>
            <a:r>
              <a:rPr lang="en-US" altLang="en-US">
                <a:latin typeface="Times New Roman" panose="02020603050405020304" pitchFamily="18" charset="0"/>
              </a:rPr>
              <a:t>: Trong một đường tròn dây lớn nhất có độ dài bằng:</a:t>
            </a:r>
          </a:p>
        </p:txBody>
      </p:sp>
      <p:sp>
        <p:nvSpPr>
          <p:cNvPr id="5127" name="AutoShape 7">
            <a:extLst>
              <a:ext uri="{FF2B5EF4-FFF2-40B4-BE49-F238E27FC236}">
                <a16:creationId xmlns:a16="http://schemas.microsoft.com/office/drawing/2014/main" id="{15A6BC22-CFAB-483D-B5E1-90B01D847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676400"/>
            <a:ext cx="7010400" cy="2057400"/>
          </a:xfrm>
          <a:prstGeom prst="roundRect">
            <a:avLst>
              <a:gd name="adj" fmla="val 13843"/>
            </a:avLst>
          </a:prstGeom>
          <a:solidFill>
            <a:schemeClr val="accent1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</p:spPr>
        <p:txBody>
          <a:bodyPr wrap="none" lIns="0" tIns="0" rIns="0" bIns="0">
            <a:flatTx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</a:rPr>
              <a:t>      a. R		 	b. 2R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360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</a:rPr>
              <a:t>      c. 3R		        d. </a:t>
            </a:r>
          </a:p>
        </p:txBody>
      </p:sp>
      <p:sp>
        <p:nvSpPr>
          <p:cNvPr id="9224" name="Oval 8">
            <a:extLst>
              <a:ext uri="{FF2B5EF4-FFF2-40B4-BE49-F238E27FC236}">
                <a16:creationId xmlns:a16="http://schemas.microsoft.com/office/drawing/2014/main" id="{18B9F3B4-5C61-4259-9224-99691396C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27225"/>
            <a:ext cx="381000" cy="381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9225" name="Oval 9">
            <a:extLst>
              <a:ext uri="{FF2B5EF4-FFF2-40B4-BE49-F238E27FC236}">
                <a16:creationId xmlns:a16="http://schemas.microsoft.com/office/drawing/2014/main" id="{2EE87A49-39DD-4C06-B8A7-07166AEF9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873250"/>
            <a:ext cx="381000" cy="381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9226" name="Oval 10">
            <a:extLst>
              <a:ext uri="{FF2B5EF4-FFF2-40B4-BE49-F238E27FC236}">
                <a16:creationId xmlns:a16="http://schemas.microsoft.com/office/drawing/2014/main" id="{3F51CEFF-2815-4592-820D-E9CC544DB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2949575"/>
            <a:ext cx="381000" cy="381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9227" name="Oval 11">
            <a:extLst>
              <a:ext uri="{FF2B5EF4-FFF2-40B4-BE49-F238E27FC236}">
                <a16:creationId xmlns:a16="http://schemas.microsoft.com/office/drawing/2014/main" id="{C2ED8039-400D-4443-9EC1-BB9B2A09A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971800"/>
            <a:ext cx="381000" cy="381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5171" name="Rectangle 52">
            <a:extLst>
              <a:ext uri="{FF2B5EF4-FFF2-40B4-BE49-F238E27FC236}">
                <a16:creationId xmlns:a16="http://schemas.microsoft.com/office/drawing/2014/main" id="{7FC1C204-6D82-421D-A878-1E7538CCD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74320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5172" name="Line 53">
            <a:extLst>
              <a:ext uri="{FF2B5EF4-FFF2-40B4-BE49-F238E27FC236}">
                <a16:creationId xmlns:a16="http://schemas.microsoft.com/office/drawing/2014/main" id="{B91A6CD9-1EFF-4C32-9E68-81C9A9407D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3209925"/>
            <a:ext cx="5334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73" name="Rectangle 54">
            <a:extLst>
              <a:ext uri="{FF2B5EF4-FFF2-40B4-BE49-F238E27FC236}">
                <a16:creationId xmlns:a16="http://schemas.microsoft.com/office/drawing/2014/main" id="{6F732F09-36F2-4695-90E2-34AA5A0D1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2588" y="3155950"/>
            <a:ext cx="3825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FF00"/>
                </a:solidFill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9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ext Box 6">
            <a:extLst>
              <a:ext uri="{FF2B5EF4-FFF2-40B4-BE49-F238E27FC236}">
                <a16:creationId xmlns:a16="http://schemas.microsoft.com/office/drawing/2014/main" id="{6CAF5591-DDA3-4D12-B691-AD49C8F0A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>
                <a:solidFill>
                  <a:srgbClr val="3333FF"/>
                </a:solidFill>
                <a:latin typeface="Times New Roman" panose="02020603050405020304" pitchFamily="18" charset="0"/>
              </a:rPr>
              <a:t>Câu 2</a:t>
            </a:r>
            <a:r>
              <a:rPr lang="en-US" altLang="en-US">
                <a:latin typeface="Times New Roman" panose="02020603050405020304" pitchFamily="18" charset="0"/>
              </a:rPr>
              <a:t>: Điền vào ch</a:t>
            </a:r>
            <a:r>
              <a:rPr lang="en-US" altLang="en-US" sz="2800"/>
              <a:t>ỗ</a:t>
            </a:r>
            <a:r>
              <a:rPr lang="en-US" altLang="en-US">
                <a:latin typeface="Times New Roman" panose="02020603050405020304" pitchFamily="18" charset="0"/>
              </a:rPr>
              <a:t> trống (…….)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Trong một đường tròn, đường kính vuông góc với một dây thì …………………………………………………</a:t>
            </a:r>
          </a:p>
        </p:txBody>
      </p:sp>
      <p:sp>
        <p:nvSpPr>
          <p:cNvPr id="10284" name="Text Box 44">
            <a:extLst>
              <a:ext uri="{FF2B5EF4-FFF2-40B4-BE49-F238E27FC236}">
                <a16:creationId xmlns:a16="http://schemas.microsoft.com/office/drawing/2014/main" id="{4DBDB98E-9297-4FEC-824B-14D455F65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609725"/>
            <a:ext cx="777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3333FF"/>
                </a:solidFill>
                <a:latin typeface="Times New Roman" panose="02020603050405020304" pitchFamily="18" charset="0"/>
              </a:rPr>
              <a:t>đi qua trung điểm của dây ấy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7888D2B6-431F-4004-80AD-7E572546E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7543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u="sng">
                <a:latin typeface="Times New Roman" panose="02020603050405020304" pitchFamily="18" charset="0"/>
              </a:rPr>
              <a:t>Câu 3:</a:t>
            </a:r>
            <a:r>
              <a:rPr lang="en-US" altLang="en-US" sz="3600">
                <a:latin typeface="Times New Roman" panose="02020603050405020304" pitchFamily="18" charset="0"/>
              </a:rPr>
              <a:t> Phát biểu sau đúng hay sai</a:t>
            </a:r>
          </a:p>
        </p:txBody>
      </p:sp>
      <p:sp>
        <p:nvSpPr>
          <p:cNvPr id="7171" name="AutoShape 3">
            <a:extLst>
              <a:ext uri="{FF2B5EF4-FFF2-40B4-BE49-F238E27FC236}">
                <a16:creationId xmlns:a16="http://schemas.microsoft.com/office/drawing/2014/main" id="{1FAA85F2-D3DD-4CAB-B92E-E1ECE6861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7620000" cy="2667000"/>
          </a:xfrm>
          <a:prstGeom prst="roundRect">
            <a:avLst>
              <a:gd name="adj" fmla="val 13843"/>
            </a:avLst>
          </a:prstGeom>
          <a:solidFill>
            <a:schemeClr val="accent1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</p:spPr>
        <p:txBody>
          <a:bodyPr wrap="none" lIns="0" tIns="0" rIns="0" bIns="0">
            <a:flatTx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rgbClr val="FFFF00"/>
                </a:solidFill>
                <a:latin typeface="Times New Roman" panose="02020603050405020304" pitchFamily="18" charset="0"/>
              </a:rPr>
              <a:t>Trong một đường tròn,</a:t>
            </a:r>
          </a:p>
          <a:p>
            <a:pPr lvl="1" algn="just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rgbClr val="FFFF00"/>
                </a:solidFill>
                <a:latin typeface="Times New Roman" panose="02020603050405020304" pitchFamily="18" charset="0"/>
              </a:rPr>
              <a:t>đường kính đi qua trung điểm của một dây </a:t>
            </a:r>
          </a:p>
          <a:p>
            <a:pPr lvl="1" algn="just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rgbClr val="FFFF00"/>
                </a:solidFill>
                <a:latin typeface="Times New Roman" panose="02020603050405020304" pitchFamily="18" charset="0"/>
              </a:rPr>
              <a:t>thì vuông  góc với dây ấy.</a:t>
            </a: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</a:p>
          <a:p>
            <a:pPr lvl="1" algn="just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</a:rPr>
              <a:t>			</a:t>
            </a:r>
            <a:r>
              <a:rPr lang="en-US" altLang="en-US" sz="3600"/>
              <a:t>Đúng 		Sai</a:t>
            </a: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</a:rPr>
              <a:t>     </a:t>
            </a:r>
          </a:p>
        </p:txBody>
      </p:sp>
      <p:sp>
        <p:nvSpPr>
          <p:cNvPr id="11268" name="Oval 4">
            <a:extLst>
              <a:ext uri="{FF2B5EF4-FFF2-40B4-BE49-F238E27FC236}">
                <a16:creationId xmlns:a16="http://schemas.microsoft.com/office/drawing/2014/main" id="{2E1E4AF6-90B0-4D8C-871D-870AAE136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1025" y="3308350"/>
            <a:ext cx="381000" cy="381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1269" name="Oval 5">
            <a:extLst>
              <a:ext uri="{FF2B5EF4-FFF2-40B4-BE49-F238E27FC236}">
                <a16:creationId xmlns:a16="http://schemas.microsoft.com/office/drawing/2014/main" id="{12B04662-9A22-4A5A-9806-A5A6C217A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352800"/>
            <a:ext cx="381000" cy="381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6138824A-8F66-4BF6-90AC-DA38F54D3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81000"/>
            <a:ext cx="64008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Định lí 1: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Trong một đường tròn:</a:t>
            </a: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en-US" sz="2400" b="1" i="1">
                <a:latin typeface="Times New Roman" panose="02020603050405020304" pitchFamily="18" charset="0"/>
              </a:rPr>
              <a:t>Hai dây bằng nhau thì cách đều tâm.</a:t>
            </a: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en-US" sz="2400" b="1" i="1">
                <a:latin typeface="Times New Roman" panose="02020603050405020304" pitchFamily="18" charset="0"/>
              </a:rPr>
              <a:t>Hai dây cách đều tâm thì bằng nhau</a:t>
            </a:r>
            <a:r>
              <a:rPr lang="en-US" altLang="en-US" sz="2400" b="1"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4099" name="Picture 7">
            <a:extLst>
              <a:ext uri="{FF2B5EF4-FFF2-40B4-BE49-F238E27FC236}">
                <a16:creationId xmlns:a16="http://schemas.microsoft.com/office/drawing/2014/main" id="{D6FBAE69-583A-42D6-8407-7CB513A39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743200"/>
            <a:ext cx="3819525" cy="407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Suy nghi">
            <a:extLst>
              <a:ext uri="{FF2B5EF4-FFF2-40B4-BE49-F238E27FC236}">
                <a16:creationId xmlns:a16="http://schemas.microsoft.com/office/drawing/2014/main" id="{778DC3AB-8BFA-445B-AEFB-316B19A9E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384800"/>
            <a:ext cx="21336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3">
            <a:extLst>
              <a:ext uri="{FF2B5EF4-FFF2-40B4-BE49-F238E27FC236}">
                <a16:creationId xmlns:a16="http://schemas.microsoft.com/office/drawing/2014/main" id="{C5F2215E-F820-4357-B6C8-C7ABC4121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33450"/>
            <a:ext cx="5410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Hãy so sánh độ dài của dây AB   và dây CD trên mỗi hình vẽ sau.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BEA1F783-6E23-471A-A73D-5C949FD73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914400"/>
            <a:ext cx="8991600" cy="5867400"/>
          </a:xfrm>
          <a:prstGeom prst="rect">
            <a:avLst/>
          </a:prstGeom>
          <a:noFill/>
          <a:ln w="38100" cmpd="dbl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pic>
        <p:nvPicPr>
          <p:cNvPr id="16389" name="Picture 5">
            <a:extLst>
              <a:ext uri="{FF2B5EF4-FFF2-40B4-BE49-F238E27FC236}">
                <a16:creationId xmlns:a16="http://schemas.microsoft.com/office/drawing/2014/main" id="{835A1DD5-58C9-402F-AC55-ED37F206FC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57425"/>
            <a:ext cx="22860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 Box 6">
            <a:extLst>
              <a:ext uri="{FF2B5EF4-FFF2-40B4-BE49-F238E27FC236}">
                <a16:creationId xmlns:a16="http://schemas.microsoft.com/office/drawing/2014/main" id="{7CB7DC47-85EE-4E11-A548-F486D3890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271963"/>
            <a:ext cx="1524000" cy="466725"/>
          </a:xfrm>
          <a:prstGeom prst="rect">
            <a:avLst/>
          </a:prstGeom>
          <a:noFill/>
          <a:ln w="9525">
            <a:solidFill>
              <a:srgbClr val="00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AB &gt; CD</a:t>
            </a:r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230C3173-5F53-41D4-AE68-A156AE3EC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271963"/>
            <a:ext cx="1600200" cy="466725"/>
          </a:xfrm>
          <a:prstGeom prst="rect">
            <a:avLst/>
          </a:prstGeom>
          <a:noFill/>
          <a:ln w="9525">
            <a:solidFill>
              <a:srgbClr val="00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AB  </a:t>
            </a:r>
            <a:r>
              <a:rPr lang="en-US" altLang="en-US" sz="2400" b="1">
                <a:solidFill>
                  <a:srgbClr val="CC0000"/>
                </a:solidFill>
              </a:rPr>
              <a:t>?</a:t>
            </a:r>
            <a:r>
              <a:rPr lang="en-US" altLang="en-US" sz="2400" b="1">
                <a:solidFill>
                  <a:srgbClr val="0000FF"/>
                </a:solidFill>
              </a:rPr>
              <a:t>  CD</a:t>
            </a:r>
          </a:p>
        </p:txBody>
      </p:sp>
      <p:sp>
        <p:nvSpPr>
          <p:cNvPr id="8200" name="Line 8">
            <a:extLst>
              <a:ext uri="{FF2B5EF4-FFF2-40B4-BE49-F238E27FC236}">
                <a16:creationId xmlns:a16="http://schemas.microsoft.com/office/drawing/2014/main" id="{0528D8FC-E959-4EA9-B8D6-A860ED4D8CB8}"/>
              </a:ext>
            </a:extLst>
          </p:cNvPr>
          <p:cNvSpPr>
            <a:spLocks noChangeShapeType="1"/>
          </p:cNvSpPr>
          <p:nvPr/>
        </p:nvSpPr>
        <p:spPr bwMode="auto">
          <a:xfrm rot="-2044692">
            <a:off x="-1462088" y="7291388"/>
            <a:ext cx="4635501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6393" name="Picture 9">
            <a:extLst>
              <a:ext uri="{FF2B5EF4-FFF2-40B4-BE49-F238E27FC236}">
                <a16:creationId xmlns:a16="http://schemas.microsoft.com/office/drawing/2014/main" id="{57194584-7F95-4784-8CD2-07F9ADE814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73300"/>
            <a:ext cx="19716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Text Box 13">
            <a:extLst>
              <a:ext uri="{FF2B5EF4-FFF2-40B4-BE49-F238E27FC236}">
                <a16:creationId xmlns:a16="http://schemas.microsoft.com/office/drawing/2014/main" id="{B49093D8-D0E5-49AF-A52D-5AC451B5C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3488" y="131763"/>
            <a:ext cx="2919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 suy ngẫm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90" grpId="0" animBg="1"/>
      <p:bldP spid="1639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">
            <a:extLst>
              <a:ext uri="{FF2B5EF4-FFF2-40B4-BE49-F238E27FC236}">
                <a16:creationId xmlns:a16="http://schemas.microsoft.com/office/drawing/2014/main" id="{CF92B73A-7507-49FC-892A-339FDA110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188" y="3059113"/>
            <a:ext cx="765175" cy="76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9219" name="Oval 3">
            <a:extLst>
              <a:ext uri="{FF2B5EF4-FFF2-40B4-BE49-F238E27FC236}">
                <a16:creationId xmlns:a16="http://schemas.microsoft.com/office/drawing/2014/main" id="{4EC90E1F-72DA-44CB-817C-FB2A710A1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550" y="4344988"/>
            <a:ext cx="765175" cy="763587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id="{5784F9F5-EDCB-4E1E-A024-F766FB92C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600200"/>
            <a:ext cx="2590800" cy="255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4">
            <a:extLst>
              <a:ext uri="{FF2B5EF4-FFF2-40B4-BE49-F238E27FC236}">
                <a16:creationId xmlns:a16="http://schemas.microsoft.com/office/drawing/2014/main" id="{084CAB47-7CC4-4A9F-AB27-07427A057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629150"/>
            <a:ext cx="8001000" cy="8223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9F303"/>
                </a:solidFill>
                <a:latin typeface="Times New Roman" panose="02020603050405020304" pitchFamily="18" charset="0"/>
              </a:rPr>
              <a:t>Biết khoảng cách từ tâm của đường tròn đến hai dây, có thể so sánh độ dài hai dây đó được không?</a:t>
            </a:r>
          </a:p>
        </p:txBody>
      </p:sp>
      <p:sp>
        <p:nvSpPr>
          <p:cNvPr id="13318" name="AutoShape 6">
            <a:extLst>
              <a:ext uri="{FF2B5EF4-FFF2-40B4-BE49-F238E27FC236}">
                <a16:creationId xmlns:a16="http://schemas.microsoft.com/office/drawing/2014/main" id="{DB3F7D26-AD22-41AB-8391-B588B40FB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209800"/>
            <a:ext cx="3119438" cy="1143000"/>
          </a:xfrm>
          <a:prstGeom prst="wedgeRoundRectCallout">
            <a:avLst>
              <a:gd name="adj1" fmla="val 113208"/>
              <a:gd name="adj2" fmla="val 44583"/>
              <a:gd name="adj3" fmla="val 16667"/>
            </a:avLst>
          </a:prstGeom>
          <a:solidFill>
            <a:srgbClr val="3333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</a:rPr>
              <a:t>OH là khoảng cách từ tâm O đến dây AB</a:t>
            </a:r>
          </a:p>
        </p:txBody>
      </p:sp>
      <p:sp>
        <p:nvSpPr>
          <p:cNvPr id="13319" name="AutoShape 7">
            <a:extLst>
              <a:ext uri="{FF2B5EF4-FFF2-40B4-BE49-F238E27FC236}">
                <a16:creationId xmlns:a16="http://schemas.microsoft.com/office/drawing/2014/main" id="{26833EBD-BCE4-4568-AC0D-B9D94FF01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04800"/>
            <a:ext cx="3043238" cy="1219200"/>
          </a:xfrm>
          <a:prstGeom prst="wedgeRoundRectCallout">
            <a:avLst>
              <a:gd name="adj1" fmla="val 58921"/>
              <a:gd name="adj2" fmla="val 147398"/>
              <a:gd name="adj3" fmla="val 16667"/>
            </a:avLst>
          </a:prstGeom>
          <a:solidFill>
            <a:srgbClr val="3333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</a:rPr>
              <a:t>OK là khoảng cách từ tâm O đến dây CD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3318" grpId="0" animBg="1"/>
      <p:bldP spid="133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>
            <a:extLst>
              <a:ext uri="{FF2B5EF4-FFF2-40B4-BE49-F238E27FC236}">
                <a16:creationId xmlns:a16="http://schemas.microsoft.com/office/drawing/2014/main" id="{68470A1E-9928-4BE5-8D26-B6BE32488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1331913"/>
            <a:ext cx="3140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0243" name="Text Box 5">
            <a:extLst>
              <a:ext uri="{FF2B5EF4-FFF2-40B4-BE49-F238E27FC236}">
                <a16:creationId xmlns:a16="http://schemas.microsoft.com/office/drawing/2014/main" id="{00ED86B7-E151-403E-BC4F-83B95F41C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069975"/>
            <a:ext cx="4535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en-US" sz="2400" b="1">
                <a:solidFill>
                  <a:srgbClr val="00006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altLang="en-US" sz="2400" b="1">
                <a:solidFill>
                  <a:srgbClr val="00006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vi-VN" altLang="en-US" sz="2400" b="1">
                <a:solidFill>
                  <a:srgbClr val="00006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b="1" u="sng">
                <a:solidFill>
                  <a:srgbClr val="00006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Bài toán:</a:t>
            </a:r>
          </a:p>
        </p:txBody>
      </p:sp>
      <p:sp>
        <p:nvSpPr>
          <p:cNvPr id="10244" name="Text Box 6">
            <a:extLst>
              <a:ext uri="{FF2B5EF4-FFF2-40B4-BE49-F238E27FC236}">
                <a16:creationId xmlns:a16="http://schemas.microsoft.com/office/drawing/2014/main" id="{6C265433-401D-41F8-B043-F2A73265C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0"/>
            <a:ext cx="8153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Cho AB và CD là hai dây (</a:t>
            </a:r>
            <a:r>
              <a:rPr lang="en-US" altLang="en-US" sz="2400" b="1" i="1">
                <a:latin typeface="Times New Roman" panose="02020603050405020304" pitchFamily="18" charset="0"/>
              </a:rPr>
              <a:t>không qua tâm</a:t>
            </a:r>
            <a:r>
              <a:rPr lang="en-US" altLang="en-US" sz="2400" b="1">
                <a:latin typeface="Times New Roman" panose="02020603050405020304" pitchFamily="18" charset="0"/>
              </a:rPr>
              <a:t>) của (O; R). Gọi OH, OK theo thứ tự là khoảng cách từ tâm O đến AB, CD. Chứng minh rằng: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OH</a:t>
            </a:r>
            <a:r>
              <a:rPr lang="en-US" altLang="en-US" sz="24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+ HB</a:t>
            </a:r>
            <a:r>
              <a:rPr lang="en-US" altLang="en-US" sz="24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= OK</a:t>
            </a:r>
            <a:r>
              <a:rPr lang="en-US" altLang="en-US" sz="24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+ KD</a:t>
            </a:r>
            <a:r>
              <a:rPr lang="en-US" altLang="en-US" sz="24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4">
            <a:extLst>
              <a:ext uri="{FF2B5EF4-FFF2-40B4-BE49-F238E27FC236}">
                <a16:creationId xmlns:a16="http://schemas.microsoft.com/office/drawing/2014/main" id="{EB306B48-7882-4748-B2D0-5F3576B0A8C3}"/>
              </a:ext>
            </a:extLst>
          </p:cNvPr>
          <p:cNvGraphicFramePr>
            <a:graphicFrameLocks noChangeAspect="1"/>
          </p:cNvGraphicFramePr>
          <p:nvPr>
            <p:ph idx="4294967295"/>
          </p:nvPr>
        </p:nvGraphicFramePr>
        <p:xfrm>
          <a:off x="228600" y="1066800"/>
          <a:ext cx="85344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Equation" r:id="rId3" imgW="4216400" imgH="241300" progId="Equation.DSMT4">
                  <p:embed/>
                </p:oleObj>
              </mc:Choice>
              <mc:Fallback>
                <p:oleObj name="Equation" r:id="rId3" imgW="4216400" imgH="2413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066800"/>
                        <a:ext cx="8534400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5">
            <a:extLst>
              <a:ext uri="{FF2B5EF4-FFF2-40B4-BE49-F238E27FC236}">
                <a16:creationId xmlns:a16="http://schemas.microsoft.com/office/drawing/2014/main" id="{26CAD3E8-6D71-4E2F-A4B7-7922B34E0B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1676400"/>
          <a:ext cx="4419600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Equation" r:id="rId5" imgW="1968500" imgH="431800" progId="Equation.DSMT4">
                  <p:embed/>
                </p:oleObj>
              </mc:Choice>
              <mc:Fallback>
                <p:oleObj name="Equation" r:id="rId5" imgW="1968500" imgH="431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76400"/>
                        <a:ext cx="4419600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950</Words>
  <Application>Microsoft Office PowerPoint</Application>
  <PresentationFormat>On-screen Show (4:3)</PresentationFormat>
  <Paragraphs>127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Times New Roman</vt:lpstr>
      <vt:lpstr>.VnTime</vt:lpstr>
      <vt:lpstr>Wingdings</vt:lpstr>
      <vt:lpstr>Symbol</vt:lpstr>
      <vt:lpstr>.VnTimeH</vt:lpstr>
      <vt:lpstr>.VnCommercial Script</vt:lpstr>
      <vt:lpstr>Default Design</vt:lpstr>
      <vt:lpstr>MathType 6.0 Equation</vt:lpstr>
      <vt:lpstr>MathType 5.0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An</dc:creator>
  <cp:lastModifiedBy>Admin</cp:lastModifiedBy>
  <cp:revision>44</cp:revision>
  <dcterms:created xsi:type="dcterms:W3CDTF">2013-11-02T09:18:34Z</dcterms:created>
  <dcterms:modified xsi:type="dcterms:W3CDTF">2018-10-30T01:27:47Z</dcterms:modified>
</cp:coreProperties>
</file>