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2" r:id="rId3"/>
    <p:sldId id="258" r:id="rId4"/>
    <p:sldId id="259" r:id="rId5"/>
    <p:sldId id="261" r:id="rId6"/>
    <p:sldId id="277" r:id="rId7"/>
    <p:sldId id="273" r:id="rId8"/>
    <p:sldId id="278" r:id="rId9"/>
    <p:sldId id="274" r:id="rId10"/>
    <p:sldId id="263" r:id="rId11"/>
    <p:sldId id="275" r:id="rId12"/>
    <p:sldId id="279" r:id="rId13"/>
    <p:sldId id="264" r:id="rId14"/>
    <p:sldId id="265" r:id="rId15"/>
    <p:sldId id="266" r:id="rId16"/>
    <p:sldId id="267" r:id="rId17"/>
    <p:sldId id="280" r:id="rId18"/>
    <p:sldId id="268" r:id="rId19"/>
    <p:sldId id="269" r:id="rId20"/>
    <p:sldId id="281" r:id="rId21"/>
    <p:sldId id="270" r:id="rId22"/>
    <p:sldId id="271" r:id="rId23"/>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917"/>
    <a:srgbClr val="1C2C12"/>
    <a:srgbClr val="111B0B"/>
    <a:srgbClr val="233616"/>
    <a:srgbClr val="1D2C12"/>
    <a:srgbClr val="3250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9ED42D-31DF-4464-89DA-06560082BCCB}" type="datetimeFigureOut">
              <a:rPr lang="en-US"/>
              <a:pPr>
                <a:defRPr/>
              </a:pPr>
              <a:t>8/2/2021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B718036-5FC4-4CAC-9B77-37CF3237965A}" type="slidenum">
              <a:rPr lang="en-US"/>
              <a:pPr>
                <a:defRPr/>
              </a:pPr>
              <a:t>‹#›</a:t>
            </a:fld>
            <a:endParaRPr lang="en-US"/>
          </a:p>
        </p:txBody>
      </p:sp>
    </p:spTree>
    <p:extLst>
      <p:ext uri="{BB962C8B-B14F-4D97-AF65-F5344CB8AC3E}">
        <p14:creationId xmlns:p14="http://schemas.microsoft.com/office/powerpoint/2010/main" val="1736869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BA11B33-0252-40C5-9444-D4F810C0B516}" type="datetimeFigureOut">
              <a:rPr lang="en-US"/>
              <a:pPr>
                <a:defRPr/>
              </a:pPr>
              <a:t>8/2/2021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B52F8-C420-440F-94C7-923BCF9A8969}" type="slidenum">
              <a:rPr lang="en-US"/>
              <a:pPr>
                <a:defRPr/>
              </a:pPr>
              <a:t>‹#›</a:t>
            </a:fld>
            <a:endParaRPr lang="en-US"/>
          </a:p>
        </p:txBody>
      </p:sp>
    </p:spTree>
    <p:extLst>
      <p:ext uri="{BB962C8B-B14F-4D97-AF65-F5344CB8AC3E}">
        <p14:creationId xmlns:p14="http://schemas.microsoft.com/office/powerpoint/2010/main" val="230584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AB3A78-FF64-4CF3-AA5D-0CFD4EB7DF8C}" type="datetimeFigureOut">
              <a:rPr lang="en-US"/>
              <a:pPr>
                <a:defRPr/>
              </a:pPr>
              <a:t>8/2/2021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C8DDE-0363-4026-9AF6-EDCE47553EEE}" type="slidenum">
              <a:rPr lang="en-US"/>
              <a:pPr>
                <a:defRPr/>
              </a:pPr>
              <a:t>‹#›</a:t>
            </a:fld>
            <a:endParaRPr lang="en-US"/>
          </a:p>
        </p:txBody>
      </p:sp>
    </p:spTree>
    <p:extLst>
      <p:ext uri="{BB962C8B-B14F-4D97-AF65-F5344CB8AC3E}">
        <p14:creationId xmlns:p14="http://schemas.microsoft.com/office/powerpoint/2010/main" val="3390991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869144-CF7E-4B9F-9FCC-0CC44B8E8BE6}" type="datetimeFigureOut">
              <a:rPr lang="en-US"/>
              <a:pPr>
                <a:defRPr/>
              </a:pPr>
              <a:t>8/2/2021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5CD6FA-715B-4D7E-A3EB-6766F5F2EA68}" type="slidenum">
              <a:rPr lang="en-US"/>
              <a:pPr>
                <a:defRPr/>
              </a:pPr>
              <a:t>‹#›</a:t>
            </a:fld>
            <a:endParaRPr lang="en-US"/>
          </a:p>
        </p:txBody>
      </p:sp>
    </p:spTree>
    <p:extLst>
      <p:ext uri="{BB962C8B-B14F-4D97-AF65-F5344CB8AC3E}">
        <p14:creationId xmlns:p14="http://schemas.microsoft.com/office/powerpoint/2010/main" val="2147086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B0BBA7-E692-4F44-9D56-6A790E4A1F32}" type="datetimeFigureOut">
              <a:rPr lang="en-US"/>
              <a:pPr>
                <a:defRPr/>
              </a:pPr>
              <a:t>8/2/2021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5FE924-B164-4EA2-ACC1-2959C5A82F2A}" type="slidenum">
              <a:rPr lang="en-US"/>
              <a:pPr>
                <a:defRPr/>
              </a:pPr>
              <a:t>‹#›</a:t>
            </a:fld>
            <a:endParaRPr lang="en-US"/>
          </a:p>
        </p:txBody>
      </p:sp>
    </p:spTree>
    <p:extLst>
      <p:ext uri="{BB962C8B-B14F-4D97-AF65-F5344CB8AC3E}">
        <p14:creationId xmlns:p14="http://schemas.microsoft.com/office/powerpoint/2010/main" val="2412164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5CCC9A-2A26-4E28-A1BC-159ED0385F5B}" type="datetimeFigureOut">
              <a:rPr lang="en-US"/>
              <a:pPr>
                <a:defRPr/>
              </a:pPr>
              <a:t>8/2/2021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3FE329-0574-4918-81F0-D832AC944033}" type="slidenum">
              <a:rPr lang="en-US"/>
              <a:pPr>
                <a:defRPr/>
              </a:pPr>
              <a:t>‹#›</a:t>
            </a:fld>
            <a:endParaRPr lang="en-US"/>
          </a:p>
        </p:txBody>
      </p:sp>
    </p:spTree>
    <p:extLst>
      <p:ext uri="{BB962C8B-B14F-4D97-AF65-F5344CB8AC3E}">
        <p14:creationId xmlns:p14="http://schemas.microsoft.com/office/powerpoint/2010/main" val="165658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7D702D-7E72-4C65-B88C-01C99CA7758A}" type="datetimeFigureOut">
              <a:rPr lang="en-US"/>
              <a:pPr>
                <a:defRPr/>
              </a:pPr>
              <a:t>8/2/2021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87B09BE-336F-4247-98BB-B78960832A59}" type="slidenum">
              <a:rPr lang="en-US"/>
              <a:pPr>
                <a:defRPr/>
              </a:pPr>
              <a:t>‹#›</a:t>
            </a:fld>
            <a:endParaRPr lang="en-US"/>
          </a:p>
        </p:txBody>
      </p:sp>
    </p:spTree>
    <p:extLst>
      <p:ext uri="{BB962C8B-B14F-4D97-AF65-F5344CB8AC3E}">
        <p14:creationId xmlns:p14="http://schemas.microsoft.com/office/powerpoint/2010/main" val="852307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3E31752-3D8F-495F-82E5-5E98C93332D7}" type="datetimeFigureOut">
              <a:rPr lang="en-US"/>
              <a:pPr>
                <a:defRPr/>
              </a:pPr>
              <a:t>8/2/2021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40D42F-EDE8-4290-BB3D-6BDF4E725F3B}" type="slidenum">
              <a:rPr lang="en-US"/>
              <a:pPr>
                <a:defRPr/>
              </a:pPr>
              <a:t>‹#›</a:t>
            </a:fld>
            <a:endParaRPr lang="en-US"/>
          </a:p>
        </p:txBody>
      </p:sp>
    </p:spTree>
    <p:extLst>
      <p:ext uri="{BB962C8B-B14F-4D97-AF65-F5344CB8AC3E}">
        <p14:creationId xmlns:p14="http://schemas.microsoft.com/office/powerpoint/2010/main" val="3371824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DC48A7-5CCD-4144-882C-92087037DFD0}" type="datetimeFigureOut">
              <a:rPr lang="en-US"/>
              <a:pPr>
                <a:defRPr/>
              </a:pPr>
              <a:t>8/2/2021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B58718C-AC3B-44AD-93EF-49DE7D0B5C92}" type="slidenum">
              <a:rPr lang="en-US"/>
              <a:pPr>
                <a:defRPr/>
              </a:pPr>
              <a:t>‹#›</a:t>
            </a:fld>
            <a:endParaRPr lang="en-US"/>
          </a:p>
        </p:txBody>
      </p:sp>
    </p:spTree>
    <p:extLst>
      <p:ext uri="{BB962C8B-B14F-4D97-AF65-F5344CB8AC3E}">
        <p14:creationId xmlns:p14="http://schemas.microsoft.com/office/powerpoint/2010/main" val="3456619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F4B58B-82E8-4BA6-9A31-41066825C19E}" type="datetimeFigureOut">
              <a:rPr lang="en-US"/>
              <a:pPr>
                <a:defRPr/>
              </a:pPr>
              <a:t>8/2/2021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3899AA-1287-4101-B361-9655D2DC0D40}" type="slidenum">
              <a:rPr lang="en-US"/>
              <a:pPr>
                <a:defRPr/>
              </a:pPr>
              <a:t>‹#›</a:t>
            </a:fld>
            <a:endParaRPr lang="en-US"/>
          </a:p>
        </p:txBody>
      </p:sp>
    </p:spTree>
    <p:extLst>
      <p:ext uri="{BB962C8B-B14F-4D97-AF65-F5344CB8AC3E}">
        <p14:creationId xmlns:p14="http://schemas.microsoft.com/office/powerpoint/2010/main" val="37827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0278A4A-FA67-464E-AD50-67E75C9089EC}" type="datetimeFigureOut">
              <a:rPr lang="en-US"/>
              <a:pPr>
                <a:defRPr/>
              </a:pPr>
              <a:t>8/2/2021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51A35BF-9EAE-4988-AE78-26C05976D037}" type="slidenum">
              <a:rPr lang="en-US"/>
              <a:pPr>
                <a:defRPr/>
              </a:pPr>
              <a:t>‹#›</a:t>
            </a:fld>
            <a:endParaRPr lang="en-US"/>
          </a:p>
        </p:txBody>
      </p:sp>
    </p:spTree>
    <p:extLst>
      <p:ext uri="{BB962C8B-B14F-4D97-AF65-F5344CB8AC3E}">
        <p14:creationId xmlns:p14="http://schemas.microsoft.com/office/powerpoint/2010/main" val="3202159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cs typeface="Arial" pitchFamily="34" charset="0"/>
              </a:defRPr>
            </a:lvl1pPr>
          </a:lstStyle>
          <a:p>
            <a:pPr>
              <a:defRPr/>
            </a:pPr>
            <a:fld id="{B7EA8432-4A21-4184-BF29-DDA5DAFD4CAD}" type="datetimeFigureOut">
              <a:rPr lang="en-US"/>
              <a:pPr>
                <a:defRPr/>
              </a:pPr>
              <a:t>8/2/2021</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cs typeface="Arial" pitchFamily="34" charset="0"/>
              </a:defRPr>
            </a:lvl1pPr>
          </a:lstStyle>
          <a:p>
            <a:pPr>
              <a:defRPr/>
            </a:pPr>
            <a:fld id="{A93B7F9B-0CFB-48CC-A4CC-CA394C691B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2.bin"/><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sp>
        <p:nvSpPr>
          <p:cNvPr id="5" name="TextBox 4"/>
          <p:cNvSpPr txBox="1"/>
          <p:nvPr/>
        </p:nvSpPr>
        <p:spPr>
          <a:xfrm>
            <a:off x="738188" y="1538288"/>
            <a:ext cx="8062912" cy="4400550"/>
          </a:xfrm>
          <a:prstGeom prst="rect">
            <a:avLst/>
          </a:prstGeom>
          <a:noFill/>
        </p:spPr>
        <p:txBody>
          <a:bodyPr>
            <a:spAutoFit/>
          </a:bodyPr>
          <a:lstStyle/>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Giao</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nhiệm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vụ</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học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endParaRPr lang="en-US" sz="28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17.</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đội</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a:t>
            </a:r>
          </a:p>
          <a:p>
            <a:pPr fontAlgn="auto">
              <a:spcBef>
                <a:spcPts val="0"/>
              </a:spcBef>
              <a:spcAft>
                <a:spcPts val="0"/>
              </a:spcAft>
              <a:defRPr/>
            </a:pPr>
            <a:r>
              <a:rPr lang="en-US" sz="2800" b="1" i="1" dirty="0" err="1">
                <a:latin typeface="Times New Roman" panose="02020603050405020304" pitchFamily="18" charset="0"/>
                <a:cs typeface="Times New Roman" panose="02020603050405020304" pitchFamily="18" charset="0"/>
              </a:rPr>
              <a:t>Đánh</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giá</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hoạt</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chỗ</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p:txBody>
      </p:sp>
      <p:pic>
        <p:nvPicPr>
          <p:cNvPr id="205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1100" y="1444625"/>
            <a:ext cx="3221038" cy="482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61338" y="835025"/>
            <a:ext cx="3886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365125" y="1257300"/>
            <a:ext cx="7578725"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spcBef>
                <a:spcPts val="2700"/>
              </a:spcBef>
            </a:pPr>
            <a:r>
              <a:rPr lang="en-US" sz="2500" i="1">
                <a:latin typeface="Times New Roman" pitchFamily="18" charset="0"/>
                <a:ea typeface="Calibri" pitchFamily="34" charset="0"/>
                <a:cs typeface="Times New Roman" pitchFamily="18" charset="0"/>
              </a:rPr>
              <a:t>- Đặc điểm chung của các mạng lưới là </a:t>
            </a:r>
            <a:r>
              <a:rPr lang="en-US" sz="2500">
                <a:latin typeface="Times New Roman" pitchFamily="18" charset="0"/>
                <a:ea typeface="Calibri" pitchFamily="34" charset="0"/>
                <a:cs typeface="Times New Roman" pitchFamily="18" charset="0"/>
              </a:rPr>
              <a:t>kết nối</a:t>
            </a:r>
            <a:r>
              <a:rPr lang="en-US" sz="2500" i="1">
                <a:latin typeface="Times New Roman" pitchFamily="18" charset="0"/>
                <a:ea typeface="Calibri" pitchFamily="34" charset="0"/>
                <a:cs typeface="Times New Roman" pitchFamily="18" charset="0"/>
              </a:rPr>
              <a:t> và </a:t>
            </a:r>
            <a:r>
              <a:rPr lang="en-US" sz="2500">
                <a:latin typeface="Times New Roman" pitchFamily="18" charset="0"/>
                <a:ea typeface="Calibri" pitchFamily="34" charset="0"/>
                <a:cs typeface="Times New Roman" pitchFamily="18" charset="0"/>
              </a:rPr>
              <a:t>chia sẻ.</a:t>
            </a:r>
          </a:p>
          <a:p>
            <a:pPr algn="just"/>
            <a:r>
              <a:rPr lang="en-US" sz="2500" i="1">
                <a:latin typeface="Times New Roman" pitchFamily="18" charset="0"/>
                <a:ea typeface="Calibri" pitchFamily="34" charset="0"/>
                <a:cs typeface="Times New Roman" pitchFamily="18" charset="0"/>
              </a:rPr>
              <a:t>- Có mạng vận chuyển theo một chiểu và có mạng vận chuyển hai chiểu.</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ea typeface="Calibri" pitchFamily="34" charset="0"/>
                <a:cs typeface="Times New Roman" pitchFamily="18" charset="0"/>
              </a:rPr>
              <a:t>- Hai hay nhiều máy tính và các thiết bị được kết nối để truyền thông tin cho nhau tạo thành một mạng máy tính.</a:t>
            </a:r>
            <a:endParaRPr lang="en-US" sz="2500" u="sng">
              <a:latin typeface="Times New Roman" pitchFamily="18" charset="0"/>
              <a:ea typeface="Calibri" pitchFamily="34" charset="0"/>
              <a:cs typeface="Times New Roman" pitchFamily="18" charset="0"/>
            </a:endParaRPr>
          </a:p>
          <a:p>
            <a:pPr algn="just"/>
            <a:r>
              <a:rPr lang="en-US" sz="2500" i="1">
                <a:latin typeface="Times New Roman" pitchFamily="18" charset="0"/>
                <a:cs typeface="Calibri" pitchFamily="34" charset="0"/>
              </a:rPr>
              <a:t>- Lợi ích của mạng máy tính: Người sử dụng có thể liên lạc với nhau để trao đổi thông tin, chia sẻ dữ liệu và dùng chung các thiết bị trên mạng.</a:t>
            </a:r>
            <a:endParaRPr lang="en-US" sz="2500" u="sng">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kết nối với nhau bằng dây dẫn mạng hoặc không dây </a:t>
            </a:r>
            <a:endParaRPr lang="en-US" sz="2500">
              <a:latin typeface="Times New Roman" pitchFamily="18" charset="0"/>
              <a:cs typeface="Calibri" pitchFamily="34" charset="0"/>
            </a:endParaRPr>
          </a:p>
          <a:p>
            <a:pPr algn="just"/>
            <a:r>
              <a:rPr lang="en-US" sz="2500" i="1">
                <a:latin typeface="Times New Roman" pitchFamily="18" charset="0"/>
                <a:cs typeface="Calibri" pitchFamily="34" charset="0"/>
              </a:rPr>
              <a:t>- Mạng máy tính chia sẻ dữ liệu (tài nguyên mếm) và thiết bị (tài nguyên cứng)</a:t>
            </a:r>
            <a:endParaRPr lang="en-US" sz="2500">
              <a:latin typeface="Times New Roman" pitchFamily="18" charset="0"/>
              <a:cs typeface="Calibri" pitchFamily="34" charset="0"/>
            </a:endParaRPr>
          </a:p>
        </p:txBody>
      </p:sp>
      <p:sp>
        <p:nvSpPr>
          <p:cNvPr id="11268" name="TextBox 8"/>
          <p:cNvSpPr txBox="1">
            <a:spLocks noChangeArrowheads="1"/>
          </p:cNvSpPr>
          <p:nvPr/>
        </p:nvSpPr>
        <p:spPr bwMode="auto">
          <a:xfrm>
            <a:off x="1154113" y="658813"/>
            <a:ext cx="38639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1. Mạng máy tính là gì?</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98750" y="1600200"/>
            <a:ext cx="6794500" cy="4525963"/>
          </a:xfrm>
          <a:noFill/>
        </p:spPr>
      </p:pic>
      <p:sp>
        <p:nvSpPr>
          <p:cNvPr id="5" name="Cloud Callout 4"/>
          <p:cNvSpPr/>
          <p:nvPr/>
        </p:nvSpPr>
        <p:spPr bwMode="auto">
          <a:xfrm flipH="1">
            <a:off x="274638" y="1531938"/>
            <a:ext cx="7107237" cy="3419475"/>
          </a:xfrm>
          <a:prstGeom prst="cloudCallout">
            <a:avLst>
              <a:gd name="adj1" fmla="val 18229"/>
              <a:gd name="adj2" fmla="val 54885"/>
            </a:avLst>
          </a:prstGeom>
          <a:blipFill>
            <a:blip r:embed="rId3"/>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algn="ctr" fontAlgn="auto">
              <a:spcBef>
                <a:spcPts val="0"/>
              </a:spcBef>
              <a:spcAft>
                <a:spcPts val="0"/>
              </a:spcAft>
              <a:defRPr/>
            </a:pPr>
            <a:r>
              <a:rPr lang="en-US" sz="2800" b="1" i="1"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xuất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mọi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lĩnh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cuộc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nối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nhau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như</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có</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thành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gì</a:t>
            </a:r>
            <a:r>
              <a:rPr lang="en-US" sz="2800" dirty="0">
                <a:solidFill>
                  <a:srgbClr val="FF0000"/>
                </a:solidFill>
                <a:latin typeface="Times New Roman" panose="02020603050405020304" pitchFamily="18" charset="0"/>
                <a:cs typeface="Times New Roman" panose="02020603050405020304" pitchFamily="18" charset="0"/>
              </a:rPr>
              <a:t>? </a:t>
            </a:r>
          </a:p>
        </p:txBody>
      </p:sp>
      <p:pic>
        <p:nvPicPr>
          <p:cNvPr id="122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10513" y="0"/>
            <a:ext cx="4281487"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0" y="487363"/>
            <a:ext cx="11969750" cy="7947025"/>
          </a:xfrm>
        </p:spPr>
        <p:txBody>
          <a:bodyPr rtlCol="0">
            <a:spAutoFit/>
          </a:bodyPr>
          <a:lstStyle/>
          <a:p>
            <a:pPr marL="0" indent="0" eaLnBrk="1" fontAlgn="auto" hangingPunct="1">
              <a:spcAft>
                <a:spcPts val="0"/>
              </a:spcAft>
              <a:buFont typeface="Arial" pitchFamily="34" charset="0"/>
              <a:buNone/>
              <a:defRPr/>
            </a:pPr>
            <a:r>
              <a:rPr lang="en-US" sz="2800" b="1" i="1" dirty="0" err="1" smtClean="0">
                <a:solidFill>
                  <a:srgbClr val="FF0000"/>
                </a:solidFill>
                <a:latin typeface="Times New Roman" panose="02020603050405020304" pitchFamily="18" charset="0"/>
                <a:cs typeface="Times New Roman" panose="02020603050405020304" pitchFamily="18" charset="0"/>
              </a:rPr>
              <a:t>Chuyển</a:t>
            </a:r>
            <a:r>
              <a:rPr lang="en-US" sz="2800" b="1" i="1" dirty="0" smtClean="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giao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nhiệm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vụ</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học</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smtClean="0">
                <a:solidFill>
                  <a:srgbClr val="FF0000"/>
                </a:solidFill>
                <a:latin typeface="Times New Roman" panose="02020603050405020304" pitchFamily="18" charset="0"/>
                <a:cs typeface="Times New Roman" panose="02020603050405020304" pitchFamily="18" charset="0"/>
              </a:rPr>
              <a:t>tập</a:t>
            </a:r>
            <a:r>
              <a:rPr lang="en-US" sz="2800" b="1" i="1" dirty="0" smtClean="0">
                <a:solidFill>
                  <a:srgbClr val="FF0000"/>
                </a:solidFill>
                <a:latin typeface="Times New Roman" panose="02020603050405020304" pitchFamily="18" charset="0"/>
                <a:cs typeface="Times New Roman" panose="02020603050405020304" pitchFamily="18" charset="0"/>
              </a:rPr>
              <a:t>: </a:t>
            </a:r>
          </a:p>
          <a:p>
            <a:pPr marL="0" indent="0" eaLnBrk="1" fontAlgn="auto" hangingPunct="1">
              <a:spcAft>
                <a:spcPts val="0"/>
              </a:spcAft>
              <a:buFont typeface="Arial" pitchFamily="34" charset="0"/>
              <a:buNone/>
              <a:defRPr/>
            </a:pPr>
            <a:r>
              <a:rPr lang="vi-VN" sz="2800" dirty="0" smtClean="0">
                <a:solidFill>
                  <a:srgbClr val="FF0000"/>
                </a:solidFill>
                <a:latin typeface="+mj-lt"/>
              </a:rPr>
              <a:t>Chia </a:t>
            </a:r>
            <a:r>
              <a:rPr lang="vi-VN" sz="2800" dirty="0">
                <a:solidFill>
                  <a:srgbClr val="FF0000"/>
                </a:solidFill>
                <a:latin typeface="+mj-lt"/>
              </a:rPr>
              <a:t>lớp thành 4 nhóm </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NV1 </a:t>
            </a:r>
            <a:r>
              <a:rPr lang="vi-VN" sz="2800" dirty="0">
                <a:solidFill>
                  <a:srgbClr val="FF0000"/>
                </a:solidFill>
                <a:latin typeface="+mj-lt"/>
              </a:rPr>
              <a:t>-  Quan sát hình 2.1 sgk - &gt; Trả lời các câu hỏi trong phần 1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NV2 - Đọc thông tin trong SGK  (trang 18) -&gt;Trả lời các câu hỏi trong phần 2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NV3 - Đọc phần văn bản trang 19 sgk -&gt;Trả lời các câu hỏi trong phần 3 phiếu học tập 3.</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b="1" i="1" dirty="0" smtClean="0">
                <a:solidFill>
                  <a:srgbClr val="FF0000"/>
                </a:solidFill>
                <a:latin typeface="+mj-lt"/>
              </a:rPr>
              <a:t>Báo </a:t>
            </a:r>
            <a:r>
              <a:rPr lang="vi-VN" sz="2800" b="1" i="1" dirty="0">
                <a:solidFill>
                  <a:srgbClr val="FF0000"/>
                </a:solidFill>
                <a:latin typeface="+mj-lt"/>
              </a:rPr>
              <a:t>cáo kết quả hoạt động và thảo luận</a:t>
            </a:r>
            <a:endParaRPr lang="en-US" sz="2800" i="1"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Báo cáo theo từng nhiệm vụ</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a:solidFill>
                  <a:srgbClr val="FF0000"/>
                </a:solidFill>
                <a:latin typeface="+mj-lt"/>
              </a:rPr>
              <a:t>NV1, </a:t>
            </a:r>
            <a:r>
              <a:rPr lang="vi-VN" sz="2800" dirty="0" smtClean="0">
                <a:solidFill>
                  <a:srgbClr val="FF0000"/>
                </a:solidFill>
                <a:latin typeface="+mj-lt"/>
              </a:rPr>
              <a:t>2</a:t>
            </a:r>
            <a:r>
              <a:rPr lang="en-US" sz="2800" dirty="0" smtClean="0">
                <a:solidFill>
                  <a:srgbClr val="FF0000"/>
                </a:solidFill>
                <a:latin typeface="+mj-lt"/>
              </a:rPr>
              <a:t>, </a:t>
            </a:r>
            <a:r>
              <a:rPr lang="en-US" sz="2800" dirty="0" smtClean="0">
                <a:solidFill>
                  <a:srgbClr val="FF0000"/>
                </a:solidFill>
                <a:latin typeface="Times New Roman" panose="02020603050405020304" pitchFamily="18" charset="0"/>
                <a:cs typeface="Times New Roman" panose="02020603050405020304" pitchFamily="18" charset="0"/>
              </a:rPr>
              <a:t>3</a:t>
            </a:r>
            <a:r>
              <a:rPr lang="vi-VN" sz="2800" dirty="0" smtClean="0">
                <a:solidFill>
                  <a:srgbClr val="FF0000"/>
                </a:solidFill>
                <a:latin typeface="+mj-lt"/>
              </a:rPr>
              <a:t>- </a:t>
            </a:r>
            <a:r>
              <a:rPr lang="vi-VN" sz="2800" dirty="0">
                <a:solidFill>
                  <a:srgbClr val="FF0000"/>
                </a:solidFill>
                <a:latin typeface="+mj-lt"/>
              </a:rPr>
              <a:t>Nhóm cử đại diện báo cáo tại </a:t>
            </a:r>
            <a:r>
              <a:rPr lang="vi-VN" sz="2800" dirty="0" smtClean="0">
                <a:solidFill>
                  <a:srgbClr val="FF0000"/>
                </a:solidFill>
                <a:latin typeface="+mj-lt"/>
              </a:rPr>
              <a:t>chỗ</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còn lại nhận xét – phản biện.</a:t>
            </a:r>
            <a:endParaRPr lang="en-US" sz="2800" dirty="0">
              <a:solidFill>
                <a:srgbClr val="FF0000"/>
              </a:solidFill>
              <a:latin typeface="+mj-lt"/>
            </a:endParaRPr>
          </a:p>
          <a:p>
            <a:pPr marL="0" indent="0" eaLnBrk="1" fontAlgn="auto" hangingPunct="1">
              <a:spcAft>
                <a:spcPts val="0"/>
              </a:spcAft>
              <a:buFont typeface="Arial" pitchFamily="34" charset="0"/>
              <a:buNone/>
              <a:defRPr/>
            </a:pPr>
            <a:r>
              <a:rPr lang="vi-VN" sz="2800" dirty="0" smtClean="0">
                <a:solidFill>
                  <a:srgbClr val="FF0000"/>
                </a:solidFill>
                <a:latin typeface="+mj-lt"/>
              </a:rPr>
              <a:t>NV3</a:t>
            </a:r>
            <a:r>
              <a:rPr lang="vi-VN" sz="2800" dirty="0">
                <a:solidFill>
                  <a:srgbClr val="FF0000"/>
                </a:solidFill>
                <a:latin typeface="+mj-lt"/>
              </a:rPr>
              <a:t>: </a:t>
            </a: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trao đổi chéo phiếu học </a:t>
            </a:r>
            <a:r>
              <a:rPr lang="vi-VN" sz="2800" dirty="0" smtClean="0">
                <a:solidFill>
                  <a:srgbClr val="FF0000"/>
                </a:solidFill>
                <a:latin typeface="+mj-lt"/>
              </a:rPr>
              <a:t>tập.</a:t>
            </a:r>
            <a:endParaRPr lang="en-US" sz="2800" dirty="0" smtClean="0">
              <a:solidFill>
                <a:srgbClr val="FF0000"/>
              </a:solidFill>
              <a:latin typeface="+mj-lt"/>
            </a:endParaRPr>
          </a:p>
          <a:p>
            <a:pPr marL="0" indent="0" eaLnBrk="1" fontAlgn="auto" hangingPunct="1">
              <a:spcAft>
                <a:spcPts val="0"/>
              </a:spcAft>
              <a:buFont typeface="Arial" pitchFamily="34" charset="0"/>
              <a:buNone/>
              <a:defRPr/>
            </a:pPr>
            <a:r>
              <a:rPr lang="en-US" sz="2800" dirty="0" smtClean="0">
                <a:solidFill>
                  <a:srgbClr val="FF0000"/>
                </a:solidFill>
                <a:latin typeface="+mj-lt"/>
              </a:rPr>
              <a:t>            </a:t>
            </a:r>
            <a:r>
              <a:rPr lang="vi-VN" sz="2800" dirty="0" smtClean="0">
                <a:solidFill>
                  <a:srgbClr val="FF0000"/>
                </a:solidFill>
                <a:latin typeface="+mj-lt"/>
              </a:rPr>
              <a:t>Các </a:t>
            </a:r>
            <a:r>
              <a:rPr lang="vi-VN" sz="2800" dirty="0">
                <a:solidFill>
                  <a:srgbClr val="FF0000"/>
                </a:solidFill>
                <a:latin typeface="+mj-lt"/>
              </a:rPr>
              <a:t>nhóm chấm chéo nhau và báo cáo kết quả cho giáo viên.</a:t>
            </a:r>
            <a:endParaRPr lang="en-US" sz="2800" dirty="0">
              <a:solidFill>
                <a:srgbClr val="FF0000"/>
              </a:solidFill>
              <a:latin typeface="+mj-lt"/>
            </a:endParaRPr>
          </a:p>
          <a:p>
            <a:pPr eaLnBrk="1" fontAlgn="auto" hangingPunct="1">
              <a:spcAft>
                <a:spcPts val="0"/>
              </a:spcAft>
              <a:buFont typeface="Arial" pitchFamily="34" charset="0"/>
              <a:buChar char="•"/>
              <a:defRPr/>
            </a:pPr>
            <a:endParaRPr lang="en-US" sz="2400" dirty="0">
              <a:solidFill>
                <a:srgbClr val="FF0000"/>
              </a:solidFill>
            </a:endParaRPr>
          </a:p>
          <a:p>
            <a:pPr marL="0" indent="0" eaLnBrk="1" fontAlgn="auto" hangingPunct="1">
              <a:spcAft>
                <a:spcPts val="0"/>
              </a:spcAft>
              <a:buFont typeface="Arial" pitchFamily="34" charset="0"/>
              <a:buNone/>
              <a:defRPr/>
            </a:pPr>
            <a:endParaRPr lang="en-US" sz="2800" dirty="0">
              <a:solidFill>
                <a:srgbClr val="FF0000"/>
              </a:solidFill>
              <a:latin typeface="+mj-lt"/>
            </a:endParaRPr>
          </a:p>
          <a:p>
            <a:pPr marL="0" indent="0" eaLnBrk="1" fontAlgn="auto" hangingPunct="1">
              <a:spcAft>
                <a:spcPts val="0"/>
              </a:spcAft>
              <a:buFont typeface="Arial" pitchFamily="34" charset="0"/>
              <a:buNone/>
              <a:defRPr/>
            </a:pP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3315" name="TextBox 6"/>
          <p:cNvSpPr txBox="1">
            <a:spLocks noChangeArrowheads="1"/>
          </p:cNvSpPr>
          <p:nvPr/>
        </p:nvSpPr>
        <p:spPr bwMode="auto">
          <a:xfrm>
            <a:off x="696913" y="115888"/>
            <a:ext cx="7332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696913" y="338138"/>
            <a:ext cx="65738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696913" y="1658938"/>
          <a:ext cx="11087100" cy="4429125"/>
        </p:xfrm>
        <a:graphic>
          <a:graphicData uri="http://schemas.openxmlformats.org/drawingml/2006/table">
            <a:tbl>
              <a:tblPr firstRow="1" bandRow="1">
                <a:tableStyleId>{5C22544A-7EE6-4342-B048-85BDC9FD1C3A}</a:tableStyleId>
              </a:tblPr>
              <a:tblGrid>
                <a:gridCol w="11087100"/>
              </a:tblGrid>
              <a:tr h="576479">
                <a:tc>
                  <a:txBody>
                    <a:bodyPr/>
                    <a:lstStyle/>
                    <a:p>
                      <a:pPr algn="ctr"/>
                      <a:r>
                        <a:rPr lang="en-US" sz="2800" dirty="0" smtClean="0">
                          <a:solidFill>
                            <a:srgbClr val="FF0000"/>
                          </a:solidFill>
                          <a:latin typeface="Times New Roman" panose="02020603050405020304" pitchFamily="18" charset="0"/>
                          <a:cs typeface="Times New Roman" panose="02020603050405020304" pitchFamily="18" charset="0"/>
                        </a:rPr>
                        <a:t>PHIẾU</a:t>
                      </a:r>
                      <a:r>
                        <a:rPr lang="en-US" sz="28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800" dirty="0">
                        <a:solidFill>
                          <a:srgbClr val="FF0000"/>
                        </a:solidFill>
                        <a:latin typeface="Times New Roman" panose="02020603050405020304" pitchFamily="18" charset="0"/>
                        <a:cs typeface="Times New Roman" panose="02020603050405020304" pitchFamily="18" charset="0"/>
                      </a:endParaRPr>
                    </a:p>
                  </a:txBody>
                  <a:tcPr marT="45715" marB="45715">
                    <a:blipFill>
                      <a:blip r:embed="rId2"/>
                      <a:tile tx="0" ty="0" sx="100000" sy="100000" flip="none" algn="tl"/>
                    </a:blipFill>
                  </a:tcPr>
                </a:tc>
              </a:tr>
              <a:tr h="3852646">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kern="1200" dirty="0" err="1" smtClean="0">
                          <a:solidFill>
                            <a:srgbClr val="FF0000"/>
                          </a:solidFill>
                          <a:effectLst/>
                          <a:latin typeface="Times New Roman" panose="02020603050405020304" pitchFamily="18" charset="0"/>
                          <a:ea typeface="+mn-ea"/>
                          <a:cs typeface="Times New Roman" panose="02020603050405020304" pitchFamily="18" charset="0"/>
                        </a:rPr>
                        <a:t>Phần</a:t>
                      </a:r>
                      <a:r>
                        <a:rPr lang="en-US" sz="2800" b="1" i="1"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quan</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sát</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hình</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2.1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sgk</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 &gt;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Trả</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lời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b="1" kern="1200" dirty="0" err="1" smtClean="0">
                          <a:solidFill>
                            <a:srgbClr val="FF0000"/>
                          </a:solidFill>
                          <a:effectLst/>
                          <a:latin typeface="Times New Roman" panose="02020603050405020304" pitchFamily="18" charset="0"/>
                          <a:ea typeface="+mn-ea"/>
                          <a:cs typeface="Times New Roman" panose="02020603050405020304" pitchFamily="18" charset="0"/>
                        </a:rPr>
                        <a:t>hỏi</a:t>
                      </a:r>
                      <a:r>
                        <a:rPr lang="en-US" sz="2800" b="1"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b="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đang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nhau</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như</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i="1" u="sng"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1" u="sng"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vật</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trung</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gian</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kern="1200" dirty="0" smtClean="0">
                          <a:solidFill>
                            <a:srgbClr val="FF0000"/>
                          </a:solidFill>
                          <a:effectLst/>
                          <a:latin typeface="Times New Roman" panose="02020603050405020304" pitchFamily="18" charset="0"/>
                          <a:ea typeface="+mn-ea"/>
                          <a:cs typeface="Times New Roman" panose="02020603050405020304" pitchFamily="18" charset="0"/>
                        </a:rPr>
                        <a:t>?</a:t>
                      </a:r>
                    </a:p>
                  </a:txBody>
                  <a:tcPr marT="45715" marB="45715">
                    <a:blipFill>
                      <a:blip r:embed="rId2"/>
                      <a:tile tx="0" ty="0" sx="100000" sy="100000" flip="none" algn="tl"/>
                    </a:blipFill>
                  </a:tcPr>
                </a:tc>
              </a:tr>
            </a:tbl>
          </a:graphicData>
        </a:graphic>
      </p:graphicFrame>
      <p:sp>
        <p:nvSpPr>
          <p:cNvPr id="7" name="TextBox 6"/>
          <p:cNvSpPr txBox="1"/>
          <p:nvPr/>
        </p:nvSpPr>
        <p:spPr>
          <a:xfrm>
            <a:off x="844550" y="3121025"/>
            <a:ext cx="10837863" cy="3384550"/>
          </a:xfrm>
          <a:prstGeom prst="rect">
            <a:avLst/>
          </a:prstGeom>
          <a:noFill/>
        </p:spPr>
        <p:txBody>
          <a:bodyPr>
            <a:spAutoFit/>
          </a:bodyPr>
          <a:lstStyle/>
          <a:p>
            <a:pPr marL="285750" indent="-285750" fontAlgn="auto">
              <a:spcBef>
                <a:spcPts val="0"/>
              </a:spcBef>
              <a:spcAft>
                <a:spcPts val="0"/>
              </a:spcAft>
              <a:buFont typeface="Symbol" panose="05050102010706020507" pitchFamily="18" charset="2"/>
              <a:buChar char="Þ"/>
              <a:defRPr/>
            </a:pPr>
            <a:r>
              <a:rPr lang="en-US" sz="2800" i="1" dirty="0" err="1">
                <a:latin typeface="Times New Roman" panose="02020603050405020304" pitchFamily="18" charset="0"/>
                <a:cs typeface="Times New Roman" panose="02020603050405020304" pitchFamily="18" charset="0"/>
              </a:rPr>
              <a:t>Tất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có</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2.1 </a:t>
            </a:r>
            <a:r>
              <a:rPr lang="en-US" sz="2800" i="1" dirty="0" err="1">
                <a:latin typeface="Times New Roman" panose="02020603050405020304" pitchFamily="18" charset="0"/>
                <a:cs typeface="Times New Roman" panose="02020603050405020304" pitchFamily="18" charset="0"/>
              </a:rPr>
              <a:t>đều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endParaRPr lang="en-US" sz="2800" i="1"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Chúng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nhau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sóng</a:t>
            </a:r>
            <a:r>
              <a:rPr lang="en-US" sz="2800" i="1" dirty="0">
                <a:latin typeface="Times New Roman" panose="02020603050405020304" pitchFamily="18" charset="0"/>
                <a:cs typeface="Times New Roman" panose="02020603050405020304" pitchFamily="18" charset="0"/>
              </a:rPr>
              <a:t> ô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a:t>
            </a:r>
          </a:p>
          <a:p>
            <a:pPr marL="285750" indent="-285750" fontAlgn="auto">
              <a:spcBef>
                <a:spcPts val="0"/>
              </a:spcBef>
              <a:spcAft>
                <a:spcPts val="0"/>
              </a:spcAft>
              <a:buFont typeface="Symbol" panose="05050102010706020507" pitchFamily="18" charset="2"/>
              <a:buChar char="Þ"/>
              <a:defRPr/>
            </a:pPr>
            <a:endParaRPr lang="en-US" sz="2800" i="1"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800" i="1" dirty="0">
                <a:latin typeface="Times New Roman" panose="02020603050405020304" pitchFamily="18" charset="0"/>
                <a:cs typeface="Times New Roman" panose="02020603050405020304" pitchFamily="18" charset="0"/>
              </a:rPr>
              <a:t>=&gt;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chuyển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bộ</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định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tuyến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dây</a:t>
            </a: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u="sng" dirty="0">
              <a:latin typeface="Times New Roman" panose="02020603050405020304" pitchFamily="18" charset="0"/>
              <a:cs typeface="Times New Roman" panose="02020603050405020304" pitchFamily="18" charset="0"/>
            </a:endParaRPr>
          </a:p>
          <a:p>
            <a:pPr fontAlgn="auto">
              <a:spcBef>
                <a:spcPts val="0"/>
              </a:spcBef>
              <a:spcAft>
                <a:spcPts val="0"/>
              </a:spcAft>
              <a:defRPr/>
            </a:pPr>
            <a:endParaRPr lang="en-US" sz="2800" dirty="0">
              <a:latin typeface="Times New Roman" panose="02020603050405020304" pitchFamily="18" charset="0"/>
              <a:cs typeface="Times New Roman" panose="02020603050405020304" pitchFamily="18" charset="0"/>
            </a:endParaRPr>
          </a:p>
          <a:p>
            <a:pPr marL="285750" indent="-285750" fontAlgn="auto">
              <a:spcBef>
                <a:spcPts val="0"/>
              </a:spcBef>
              <a:spcAft>
                <a:spcPts val="0"/>
              </a:spcAft>
              <a:buFont typeface="Symbol" panose="05050102010706020507" pitchFamily="18" charset="2"/>
              <a:buChar char="Þ"/>
              <a:defRPr/>
            </a:pPr>
            <a:endParaRPr lang="en-US" sz="2000" dirty="0">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4"/>
          <p:cNvSpPr txBox="1">
            <a:spLocks noChangeArrowheads="1"/>
          </p:cNvSpPr>
          <p:nvPr/>
        </p:nvSpPr>
        <p:spPr bwMode="auto">
          <a:xfrm>
            <a:off x="463550" y="-76200"/>
            <a:ext cx="67183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331788" y="468313"/>
          <a:ext cx="11669712" cy="6180137"/>
        </p:xfrm>
        <a:graphic>
          <a:graphicData uri="http://schemas.openxmlformats.org/drawingml/2006/table">
            <a:tbl>
              <a:tblPr firstRow="1" bandRow="1">
                <a:tableStyleId>{5C22544A-7EE6-4342-B048-85BDC9FD1C3A}</a:tableStyleId>
              </a:tblPr>
              <a:tblGrid>
                <a:gridCol w="11669712"/>
              </a:tblGrid>
              <a:tr h="46170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smtClean="0">
                        <a:solidFill>
                          <a:srgbClr val="FF0000"/>
                        </a:solidFill>
                        <a:latin typeface="Times New Roman" panose="02020603050405020304" pitchFamily="18" charset="0"/>
                        <a:cs typeface="Times New Roman" panose="02020603050405020304" pitchFamily="18" charset="0"/>
                      </a:endParaRPr>
                    </a:p>
                  </a:txBody>
                  <a:tcPr marL="91438" marR="91438" marT="45714" marB="45714">
                    <a:blipFill>
                      <a:blip r:embed="rId2"/>
                      <a:tile tx="0" ty="0" sx="100000" sy="100000" flip="none" algn="tl"/>
                    </a:blipFill>
                  </a:tcPr>
                </a:tc>
              </a:tr>
              <a:tr h="5718430">
                <a:tc>
                  <a:txBody>
                    <a:bodyPr/>
                    <a:lstStyle/>
                    <a:p>
                      <a:pPr marL="457200" marR="0" lvl="1" indent="0" algn="just" defTabSz="914400" rtl="0" eaLnBrk="1" fontAlgn="auto" latinLnBrk="0" hangingPunct="1">
                        <a:lnSpc>
                          <a:spcPct val="100000"/>
                        </a:lnSpc>
                        <a:spcBef>
                          <a:spcPts val="0"/>
                        </a:spcBef>
                        <a:spcAft>
                          <a:spcPts val="0"/>
                        </a:spcAft>
                        <a:buClrTx/>
                        <a:buSzTx/>
                        <a:buFontTx/>
                        <a:buNone/>
                        <a:tabLst/>
                        <a:defRPr/>
                      </a:pPr>
                      <a:endParaRPr lang="en-US" sz="2300" dirty="0" smtClean="0">
                        <a:solidFill>
                          <a:schemeClr val="bg1"/>
                        </a:solidFill>
                        <a:effectLst/>
                        <a:latin typeface="Times New Roman" panose="02020603050405020304" pitchFamily="18" charset="0"/>
                        <a:cs typeface="Times New Roman" panose="02020603050405020304" pitchFamily="18" charset="0"/>
                      </a:endParaRPr>
                    </a:p>
                  </a:txBody>
                  <a:tcPr marL="91438" marR="91438" marT="45714" marB="45714">
                    <a:solidFill>
                      <a:srgbClr val="243917"/>
                    </a:solidFill>
                  </a:tcPr>
                </a:tc>
              </a:tr>
            </a:tbl>
          </a:graphicData>
        </a:graphic>
      </p:graphicFrame>
      <p:sp>
        <p:nvSpPr>
          <p:cNvPr id="3" name="TextBox 2"/>
          <p:cNvSpPr txBox="1"/>
          <p:nvPr/>
        </p:nvSpPr>
        <p:spPr>
          <a:xfrm>
            <a:off x="463550" y="1057275"/>
            <a:ext cx="11445875" cy="5478463"/>
          </a:xfrm>
          <a:prstGeom prst="rect">
            <a:avLst/>
          </a:prstGeom>
          <a:blipFill>
            <a:blip r:embed="rId3"/>
            <a:tile tx="0" ty="0" sx="100000" sy="100000" flip="none" algn="tl"/>
          </a:blipFill>
        </p:spPr>
        <p:txBody>
          <a:bodyPr>
            <a:spAutoFit/>
          </a:bodyPr>
          <a:lstStyle/>
          <a:p>
            <a:pPr fontAlgn="auto">
              <a:spcBef>
                <a:spcPts val="0"/>
              </a:spcBef>
              <a:spcAft>
                <a:spcPts val="0"/>
              </a:spcAft>
              <a:buFont typeface="Symbol" pitchFamily="18" charset="2"/>
              <a:buChar char="Þ"/>
              <a:defRPr/>
            </a:pP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3 </a:t>
            </a:r>
            <a:r>
              <a:rPr lang="en-US" sz="2300" i="1" dirty="0" err="1">
                <a:latin typeface="Times New Roman" panose="02020603050405020304" pitchFamily="18" charset="0"/>
                <a:cs typeface="Times New Roman" panose="02020603050405020304" pitchFamily="18" charset="0"/>
              </a:rPr>
              <a:t>thành</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phần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đầu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cuối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thiết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bị</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kết</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nối</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bao</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gồm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cả</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đường</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truyền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dữ</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liệu</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và</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phẩn</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mềm</a:t>
            </a:r>
            <a:r>
              <a:rPr lang="en-US" sz="2300" i="1" dirty="0">
                <a:latin typeface="Times New Roman" panose="02020603050405020304" pitchFamily="18" charset="0"/>
                <a:cs typeface="Times New Roman" panose="02020603050405020304" pitchFamily="18" charset="0"/>
              </a:rPr>
              <a:t> </a:t>
            </a:r>
            <a:r>
              <a:rPr lang="en-US" sz="2300" i="1" dirty="0" err="1">
                <a:latin typeface="Times New Roman" panose="02020603050405020304" pitchFamily="18" charset="0"/>
                <a:cs typeface="Times New Roman" panose="02020603050405020304" pitchFamily="18" charset="0"/>
              </a:rPr>
              <a:t>mạng</a:t>
            </a:r>
            <a:r>
              <a:rPr lang="en-US" sz="2300" i="1" dirty="0">
                <a:latin typeface="Times New Roman" panose="02020603050405020304" pitchFamily="18" charset="0"/>
                <a:cs typeface="Times New Roman" panose="02020603050405020304" pitchFamily="18" charset="0"/>
              </a:rPr>
              <a:t>.</a:t>
            </a:r>
          </a:p>
          <a:p>
            <a:pPr algn="just" fontAlgn="auto">
              <a:spcBef>
                <a:spcPts val="0"/>
              </a:spcBef>
              <a:spcAft>
                <a:spcPts val="0"/>
              </a:spcAft>
              <a:buFont typeface="Symbol" pitchFamily="18" charset="2"/>
              <a:buChar char="Þ"/>
              <a:defRPr/>
            </a:pPr>
            <a:r>
              <a:rPr lang="vi-VN" sz="2300" i="1" dirty="0">
                <a:latin typeface="Times New Roman" panose="02020603050405020304" pitchFamily="18" charset="0"/>
                <a:cs typeface="Times New Roman" panose="02020603050405020304" pitchFamily="18" charset="0"/>
              </a:rPr>
              <a:t>- Thiết bị đầu cuối</a:t>
            </a:r>
            <a:r>
              <a:rPr lang="fr-FR"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như điểm bắt đầu hoặc kết thúc của mạng lưới - gồm các thiết bị trong hình: Máy tính để bàn, máy chủ, điện thoại thông minh …</a:t>
            </a:r>
            <a:endParaRPr lang="en-US" sz="2300" dirty="0">
              <a:latin typeface="Times New Roman" panose="02020603050405020304" pitchFamily="18" charset="0"/>
              <a:cs typeface="Times New Roman" panose="02020603050405020304" pitchFamily="18" charset="0"/>
            </a:endParaRPr>
          </a:p>
          <a:p>
            <a:pPr algn="ctr" fontAlgn="t">
              <a:spcBef>
                <a:spcPts val="0"/>
              </a:spcBef>
              <a:spcAft>
                <a:spcPts val="0"/>
              </a:spcAft>
              <a:defRPr/>
            </a:pPr>
            <a:r>
              <a:rPr lang="en-US" sz="2300"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Thiết bị kết nối: Dùng kết nối các thiết bị đầu cuối với nhau và điều tiết các hoạt động chia sẻ giống như các giao lộ và người cảnh sát giao thông tại mộ</a:t>
            </a:r>
            <a:r>
              <a:rPr lang="en-US" sz="2400" b="1" dirty="0">
                <a:latin typeface="Times New Roman"/>
                <a:cs typeface="Times New Roman"/>
              </a:rPr>
              <a:t>PHIẾU HỌC TẬP SỐ 3</a:t>
            </a:r>
          </a:p>
          <a:p>
            <a:pPr marL="457200" algn="just" fontAlgn="auto">
              <a:spcBef>
                <a:spcPts val="0"/>
              </a:spcBef>
              <a:spcAft>
                <a:spcPts val="0"/>
              </a:spcAft>
              <a:defRPr/>
            </a:pPr>
            <a:r>
              <a:rPr lang="en-US" sz="2400" b="1" i="1" dirty="0" err="1">
                <a:latin typeface="Times New Roman"/>
                <a:cs typeface="Times New Roman"/>
              </a:rPr>
              <a:t>Phần</a:t>
            </a:r>
            <a:r>
              <a:rPr lang="en-US" sz="2400" b="1" i="1" dirty="0">
                <a:latin typeface="Times New Roman"/>
                <a:cs typeface="Times New Roman"/>
              </a:rPr>
              <a:t> 2:</a:t>
            </a:r>
            <a:r>
              <a:rPr lang="en-US" sz="2400" b="1" dirty="0">
                <a:latin typeface="Times New Roman"/>
                <a:cs typeface="Times New Roman"/>
              </a:rPr>
              <a:t> </a:t>
            </a:r>
            <a:r>
              <a:rPr lang="en-US" sz="2400" b="1" dirty="0" err="1">
                <a:latin typeface="Times New Roman"/>
                <a:cs typeface="Times New Roman"/>
              </a:rPr>
              <a:t>Đọc</a:t>
            </a:r>
            <a:r>
              <a:rPr lang="en-US" sz="2400" b="1" dirty="0">
                <a:latin typeface="Times New Roman"/>
                <a:cs typeface="Times New Roman"/>
              </a:rPr>
              <a:t> </a:t>
            </a:r>
            <a:r>
              <a:rPr lang="en-US" sz="2400" b="1" dirty="0" err="1">
                <a:latin typeface="Times New Roman"/>
                <a:cs typeface="Times New Roman"/>
              </a:rPr>
              <a:t>thông</a:t>
            </a:r>
            <a:r>
              <a:rPr lang="en-US" sz="2400" b="1" dirty="0">
                <a:latin typeface="Times New Roman"/>
                <a:cs typeface="Times New Roman"/>
              </a:rPr>
              <a:t> tin </a:t>
            </a:r>
            <a:r>
              <a:rPr lang="en-US" sz="2400" b="1" dirty="0" err="1">
                <a:latin typeface="Times New Roman"/>
                <a:cs typeface="Times New Roman"/>
              </a:rPr>
              <a:t>trong</a:t>
            </a:r>
            <a:r>
              <a:rPr lang="en-US" sz="2400" b="1" dirty="0">
                <a:latin typeface="Times New Roman"/>
                <a:cs typeface="Times New Roman"/>
              </a:rPr>
              <a:t> SGK  (</a:t>
            </a:r>
            <a:r>
              <a:rPr lang="en-US" sz="2400" b="1" dirty="0" err="1">
                <a:latin typeface="Times New Roman"/>
                <a:cs typeface="Times New Roman"/>
              </a:rPr>
              <a:t>trang</a:t>
            </a:r>
            <a:r>
              <a:rPr lang="en-US" sz="2400" b="1" dirty="0">
                <a:latin typeface="Times New Roman"/>
                <a:cs typeface="Times New Roman"/>
              </a:rPr>
              <a:t> 18)- &gt; </a:t>
            </a:r>
            <a:r>
              <a:rPr lang="en-US" sz="2400" b="1" dirty="0" err="1">
                <a:latin typeface="Times New Roman"/>
                <a:cs typeface="Times New Roman"/>
              </a:rPr>
              <a:t>Trả</a:t>
            </a:r>
            <a:r>
              <a:rPr lang="en-US" sz="2400" b="1" dirty="0">
                <a:latin typeface="Times New Roman"/>
                <a:cs typeface="Times New Roman"/>
              </a:rPr>
              <a:t> </a:t>
            </a:r>
            <a:r>
              <a:rPr lang="en-US" sz="2400" b="1" dirty="0" err="1">
                <a:latin typeface="Times New Roman"/>
                <a:cs typeface="Times New Roman"/>
              </a:rPr>
              <a:t>lời</a:t>
            </a:r>
            <a:r>
              <a:rPr lang="en-US" sz="2400" b="1" dirty="0">
                <a:latin typeface="Times New Roman"/>
                <a:cs typeface="Times New Roman"/>
              </a:rPr>
              <a:t> </a:t>
            </a:r>
            <a:r>
              <a:rPr lang="en-US" sz="2400" b="1" dirty="0" err="1">
                <a:latin typeface="Times New Roman"/>
                <a:cs typeface="Times New Roman"/>
              </a:rPr>
              <a:t>các</a:t>
            </a:r>
            <a:r>
              <a:rPr lang="en-US" sz="2400" b="1" dirty="0">
                <a:latin typeface="Times New Roman"/>
                <a:cs typeface="Times New Roman"/>
              </a:rPr>
              <a:t> </a:t>
            </a:r>
            <a:r>
              <a:rPr lang="en-US" sz="2400" b="1" dirty="0" err="1">
                <a:latin typeface="Times New Roman"/>
                <a:cs typeface="Times New Roman"/>
              </a:rPr>
              <a:t>câu</a:t>
            </a:r>
            <a:r>
              <a:rPr lang="en-US" sz="2400" b="1" dirty="0">
                <a:latin typeface="Times New Roman"/>
                <a:cs typeface="Times New Roman"/>
              </a:rPr>
              <a:t> </a:t>
            </a:r>
            <a:r>
              <a:rPr lang="en-US" sz="2400" b="1" dirty="0" err="1">
                <a:latin typeface="Times New Roman"/>
                <a:cs typeface="Times New Roman"/>
              </a:rPr>
              <a:t>hỏi</a:t>
            </a:r>
            <a:r>
              <a:rPr lang="en-US" sz="2400" b="1"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4.</a:t>
            </a:r>
            <a:r>
              <a:rPr lang="fr-FR" sz="2400" u="sng"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chính</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 </a:t>
            </a:r>
            <a:r>
              <a:rPr lang="fr-FR" sz="2400" dirty="0" err="1">
                <a:latin typeface="Times New Roman"/>
                <a:cs typeface="Times New Roman"/>
              </a:rPr>
              <a:t>máy</a:t>
            </a:r>
            <a:r>
              <a:rPr lang="fr-FR" sz="2400" dirty="0">
                <a:latin typeface="Times New Roman"/>
                <a:cs typeface="Times New Roman"/>
              </a:rPr>
              <a:t> </a:t>
            </a:r>
            <a:r>
              <a:rPr lang="fr-FR" sz="2400" dirty="0" err="1">
                <a:latin typeface="Times New Roman"/>
                <a:cs typeface="Times New Roman"/>
              </a:rPr>
              <a:t>tính</a:t>
            </a:r>
            <a:r>
              <a:rPr lang="fr-FR" sz="2400" dirty="0">
                <a:latin typeface="Times New Roman"/>
                <a:cs typeface="Times New Roman"/>
              </a:rPr>
              <a:t>? (</a:t>
            </a:r>
            <a:r>
              <a:rPr lang="fr-FR" sz="2400" dirty="0" err="1">
                <a:latin typeface="Times New Roman"/>
                <a:cs typeface="Times New Roman"/>
              </a:rPr>
              <a:t>kể</a:t>
            </a:r>
            <a:r>
              <a:rPr lang="fr-FR" sz="2400" dirty="0">
                <a:latin typeface="Times New Roman"/>
                <a:cs typeface="Times New Roman"/>
              </a:rPr>
              <a:t> </a:t>
            </a:r>
            <a:r>
              <a:rPr lang="fr-FR" sz="2400" dirty="0" err="1">
                <a:latin typeface="Times New Roman"/>
                <a:cs typeface="Times New Roman"/>
              </a:rPr>
              <a:t>tên</a:t>
            </a:r>
            <a:r>
              <a:rPr lang="fr-FR" sz="2400" dirty="0">
                <a:latin typeface="Times New Roman"/>
                <a:cs typeface="Times New Roman"/>
              </a:rPr>
              <a:t>)</a:t>
            </a:r>
            <a:endParaRPr lang="en-US" sz="2400" u="sng" dirty="0">
              <a:latin typeface="Times New Roman"/>
              <a:cs typeface="Times New Roman"/>
            </a:endParaRPr>
          </a:p>
          <a:p>
            <a:pPr marL="457200" algn="just" fontAlgn="auto">
              <a:spcBef>
                <a:spcPts val="0"/>
              </a:spcBef>
              <a:spcAft>
                <a:spcPts val="0"/>
              </a:spcAft>
              <a:defRPr/>
            </a:pPr>
            <a:r>
              <a:rPr lang="fr-FR" sz="2400" b="1" i="1" u="sng" dirty="0" err="1">
                <a:latin typeface="Times New Roman"/>
                <a:cs typeface="Times New Roman"/>
              </a:rPr>
              <a:t>Câu</a:t>
            </a:r>
            <a:r>
              <a:rPr lang="fr-FR" sz="2400" b="1" i="1" u="sng" dirty="0">
                <a:latin typeface="Times New Roman"/>
                <a:cs typeface="Times New Roman"/>
              </a:rPr>
              <a:t> 5.</a:t>
            </a:r>
            <a:r>
              <a:rPr lang="fr-FR" sz="2400" b="1" i="1" dirty="0">
                <a:latin typeface="Times New Roman"/>
                <a:cs typeface="Times New Roman"/>
              </a:rPr>
              <a:t> </a:t>
            </a:r>
            <a:r>
              <a:rPr lang="fr-FR" sz="2400" i="1" dirty="0">
                <a:latin typeface="Times New Roman"/>
                <a:cs typeface="Times New Roman"/>
              </a:rPr>
              <a:t> </a:t>
            </a:r>
            <a:r>
              <a:rPr lang="fr-FR" sz="2400" dirty="0" err="1">
                <a:latin typeface="Times New Roman"/>
                <a:cs typeface="Times New Roman"/>
              </a:rPr>
              <a:t>Nêu</a:t>
            </a:r>
            <a:r>
              <a:rPr lang="fr-FR" sz="2400" dirty="0">
                <a:latin typeface="Times New Roman"/>
                <a:cs typeface="Times New Roman"/>
              </a:rPr>
              <a:t> </a:t>
            </a:r>
            <a:r>
              <a:rPr lang="fr-FR" sz="2400" dirty="0" err="1">
                <a:latin typeface="Times New Roman"/>
                <a:cs typeface="Times New Roman"/>
              </a:rPr>
              <a:t>cụ</a:t>
            </a:r>
            <a:r>
              <a:rPr lang="fr-FR" sz="2400" dirty="0">
                <a:latin typeface="Times New Roman"/>
                <a:cs typeface="Times New Roman"/>
              </a:rPr>
              <a:t> </a:t>
            </a:r>
            <a:r>
              <a:rPr lang="fr-FR" sz="2400" dirty="0" err="1">
                <a:latin typeface="Times New Roman"/>
                <a:cs typeface="Times New Roman"/>
              </a:rPr>
              <a:t>thể</a:t>
            </a:r>
            <a:r>
              <a:rPr lang="fr-FR" sz="2400" dirty="0">
                <a:latin typeface="Times New Roman"/>
                <a:cs typeface="Times New Roman"/>
              </a:rPr>
              <a:t> </a:t>
            </a:r>
            <a:r>
              <a:rPr lang="fr-FR" sz="2400" dirty="0" err="1">
                <a:latin typeface="Times New Roman"/>
                <a:cs typeface="Times New Roman"/>
              </a:rPr>
              <a:t>các</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đó</a:t>
            </a:r>
            <a:r>
              <a:rPr lang="fr-FR" sz="2400" dirty="0">
                <a:latin typeface="Times New Roman"/>
                <a:cs typeface="Times New Roman"/>
              </a:rPr>
              <a:t> ? (</a:t>
            </a:r>
            <a:r>
              <a:rPr lang="fr-FR" sz="2400" dirty="0" err="1">
                <a:latin typeface="Times New Roman"/>
                <a:cs typeface="Times New Roman"/>
              </a:rPr>
              <a:t>để</a:t>
            </a:r>
            <a:r>
              <a:rPr lang="fr-FR" sz="2400" dirty="0">
                <a:latin typeface="Times New Roman"/>
                <a:cs typeface="Times New Roman"/>
              </a:rPr>
              <a:t> </a:t>
            </a:r>
            <a:r>
              <a:rPr lang="fr-FR" sz="2400" dirty="0" err="1">
                <a:latin typeface="Times New Roman"/>
                <a:cs typeface="Times New Roman"/>
              </a:rPr>
              <a:t>nhận</a:t>
            </a:r>
            <a:r>
              <a:rPr lang="fr-FR" sz="2400" dirty="0">
                <a:latin typeface="Times New Roman"/>
                <a:cs typeface="Times New Roman"/>
              </a:rPr>
              <a:t> </a:t>
            </a:r>
            <a:r>
              <a:rPr lang="fr-FR" sz="2400" dirty="0" err="1">
                <a:latin typeface="Times New Roman"/>
                <a:cs typeface="Times New Roman"/>
              </a:rPr>
              <a:t>dạng</a:t>
            </a:r>
            <a:r>
              <a:rPr lang="fr-FR" sz="2400" dirty="0">
                <a:latin typeface="Times New Roman"/>
                <a:cs typeface="Times New Roman"/>
              </a:rPr>
              <a:t> </a:t>
            </a:r>
            <a:r>
              <a:rPr lang="fr-FR" sz="2400" dirty="0" err="1">
                <a:latin typeface="Times New Roman"/>
                <a:cs typeface="Times New Roman"/>
              </a:rPr>
              <a:t>rõ</a:t>
            </a:r>
            <a:r>
              <a:rPr lang="fr-FR" sz="2400" dirty="0">
                <a:latin typeface="Times New Roman"/>
                <a:cs typeface="Times New Roman"/>
              </a:rPr>
              <a:t> </a:t>
            </a:r>
            <a:r>
              <a:rPr lang="fr-FR" sz="2400" dirty="0" err="1">
                <a:latin typeface="Times New Roman"/>
                <a:cs typeface="Times New Roman"/>
              </a:rPr>
              <a:t>hơn</a:t>
            </a:r>
            <a:r>
              <a:rPr lang="fr-FR" sz="2400" dirty="0">
                <a:latin typeface="Times New Roman"/>
                <a:cs typeface="Times New Roman"/>
              </a:rPr>
              <a:t> </a:t>
            </a:r>
            <a:r>
              <a:rPr lang="fr-FR" sz="2400" dirty="0" err="1">
                <a:latin typeface="Times New Roman"/>
                <a:cs typeface="Times New Roman"/>
              </a:rPr>
              <a:t>từng</a:t>
            </a:r>
            <a:r>
              <a:rPr lang="fr-FR" sz="2400" dirty="0">
                <a:latin typeface="Times New Roman"/>
                <a:cs typeface="Times New Roman"/>
              </a:rPr>
              <a:t> </a:t>
            </a:r>
            <a:r>
              <a:rPr lang="fr-FR" sz="2400" dirty="0" err="1">
                <a:latin typeface="Times New Roman"/>
                <a:cs typeface="Times New Roman"/>
              </a:rPr>
              <a:t>thành</a:t>
            </a:r>
            <a:r>
              <a:rPr lang="fr-FR" sz="2400" dirty="0">
                <a:latin typeface="Times New Roman"/>
                <a:cs typeface="Times New Roman"/>
              </a:rPr>
              <a:t> </a:t>
            </a:r>
            <a:r>
              <a:rPr lang="fr-FR" sz="2400" dirty="0" err="1">
                <a:latin typeface="Times New Roman"/>
                <a:cs typeface="Times New Roman"/>
              </a:rPr>
              <a:t>phần</a:t>
            </a:r>
            <a:r>
              <a:rPr lang="fr-FR" sz="2400" dirty="0">
                <a:latin typeface="Times New Roman"/>
                <a:cs typeface="Times New Roman"/>
              </a:rPr>
              <a:t> </a:t>
            </a:r>
            <a:r>
              <a:rPr lang="fr-FR" sz="2400" dirty="0" err="1">
                <a:latin typeface="Times New Roman"/>
                <a:cs typeface="Times New Roman"/>
              </a:rPr>
              <a:t>trong</a:t>
            </a:r>
            <a:r>
              <a:rPr lang="fr-FR" sz="2400" dirty="0">
                <a:latin typeface="Times New Roman"/>
                <a:cs typeface="Times New Roman"/>
              </a:rPr>
              <a:t> </a:t>
            </a:r>
            <a:r>
              <a:rPr lang="fr-FR" sz="2400" dirty="0" err="1">
                <a:latin typeface="Times New Roman"/>
                <a:cs typeface="Times New Roman"/>
              </a:rPr>
              <a:t>mạng</a:t>
            </a:r>
            <a:r>
              <a:rPr lang="fr-FR" sz="2400" dirty="0">
                <a:latin typeface="Times New Roman"/>
                <a:cs typeface="Times New Roman"/>
              </a:rPr>
              <a:t>)</a:t>
            </a:r>
            <a:r>
              <a:rPr lang="vi-VN" sz="2300" i="1" dirty="0">
                <a:latin typeface="Times New Roman" panose="02020603050405020304" pitchFamily="18" charset="0"/>
                <a:cs typeface="Times New Roman" panose="02020603050405020304" pitchFamily="18" charset="0"/>
              </a:rPr>
              <a:t>t số giao lộ đông đúc. Thiết bị có nhiều loại gồm: Đường truyền (có dây hoặc không dây), bộ chuyển mạch (Switch), bộ định tuyến (Router)….</a:t>
            </a:r>
            <a:endParaRPr lang="en-US" sz="2300" dirty="0">
              <a:latin typeface="Times New Roman" panose="02020603050405020304" pitchFamily="18" charset="0"/>
              <a:cs typeface="Times New Roman" panose="02020603050405020304" pitchFamily="18" charset="0"/>
            </a:endParaRPr>
          </a:p>
          <a:p>
            <a:pPr algn="just" fontAlgn="auto">
              <a:spcBef>
                <a:spcPts val="0"/>
              </a:spcBef>
              <a:spcAft>
                <a:spcPts val="0"/>
              </a:spcAft>
              <a:defRPr/>
            </a:pPr>
            <a:r>
              <a:rPr lang="en-US" sz="2300" i="1" dirty="0">
                <a:latin typeface="Times New Roman" panose="02020603050405020304" pitchFamily="18" charset="0"/>
                <a:cs typeface="Times New Roman" panose="02020603050405020304" pitchFamily="18" charset="0"/>
              </a:rPr>
              <a:t>      </a:t>
            </a:r>
            <a:r>
              <a:rPr lang="vi-VN" sz="2300" i="1" dirty="0">
                <a:latin typeface="Times New Roman" panose="02020603050405020304" pitchFamily="18" charset="0"/>
                <a:cs typeface="Times New Roman" panose="02020603050405020304" pitchFamily="18" charset="0"/>
              </a:rPr>
              <a:t>- Phần mềm mạng: Thành phần phi vật chất, không nhìn thấy được nhưng giống như hệ thống duy trì luật lệ giao thông để mạng lưới giao thông vận hành suôn sẻ. Phần mềm này gồm: ứng dụng truyền thông trên các thiết bị đầu cuối và phần mềm điều khiển quá trình truyền dữ liệu trên các thiết bị kết nối. </a:t>
            </a:r>
            <a:endParaRPr lang="en-US" sz="23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4"/>
          <p:cNvSpPr txBox="1">
            <a:spLocks noChangeArrowheads="1"/>
          </p:cNvSpPr>
          <p:nvPr/>
        </p:nvSpPr>
        <p:spPr bwMode="auto">
          <a:xfrm>
            <a:off x="463550" y="258763"/>
            <a:ext cx="6696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7030A0"/>
                </a:solidFill>
                <a:latin typeface="Times New Roman" pitchFamily="18" charset="0"/>
                <a:cs typeface="Times New Roman" pitchFamily="18" charset="0"/>
              </a:rPr>
              <a:t>2. Các thành phần của mạng máy tính</a:t>
            </a:r>
            <a:endParaRPr lang="en-US" sz="2800">
              <a:solidFill>
                <a:srgbClr val="7030A0"/>
              </a:solidFill>
              <a:latin typeface="Times New Roman" pitchFamily="18" charset="0"/>
              <a:cs typeface="Times New Roman" pitchFamily="18" charset="0"/>
            </a:endParaRPr>
          </a:p>
          <a:p>
            <a:pPr eaLnBrk="1" hangingPunct="1"/>
            <a:endParaRPr lang="en-US" sz="2000">
              <a:solidFill>
                <a:srgbClr val="7030A0"/>
              </a:solidFill>
            </a:endParaRPr>
          </a:p>
        </p:txBody>
      </p:sp>
      <p:graphicFrame>
        <p:nvGraphicFramePr>
          <p:cNvPr id="6" name="Table 5"/>
          <p:cNvGraphicFramePr>
            <a:graphicFrameLocks noGrp="1"/>
          </p:cNvGraphicFramePr>
          <p:nvPr/>
        </p:nvGraphicFramePr>
        <p:xfrm>
          <a:off x="296863" y="1012825"/>
          <a:ext cx="11669712" cy="5030788"/>
        </p:xfrm>
        <a:graphic>
          <a:graphicData uri="http://schemas.openxmlformats.org/drawingml/2006/table">
            <a:tbl>
              <a:tblPr firstRow="1" bandRow="1">
                <a:tableStyleId>{5C22544A-7EE6-4342-B048-85BDC9FD1C3A}</a:tableStyleId>
              </a:tblPr>
              <a:tblGrid>
                <a:gridCol w="11669712"/>
              </a:tblGrid>
              <a:tr h="441999">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3</a:t>
                      </a:r>
                      <a:endParaRPr lang="en-US" sz="2300" dirty="0">
                        <a:solidFill>
                          <a:srgbClr val="FF0000"/>
                        </a:solidFill>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r h="4588789">
                <a:tc>
                  <a:txBody>
                    <a:bodyPr/>
                    <a:lstStyle/>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Phần 3:</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Đọc thông tin trong SGK  (trang 19)</a:t>
                      </a:r>
                      <a:r>
                        <a:rPr lang="en-US" sz="2500" b="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b="1" kern="1200" dirty="0" smtClean="0">
                          <a:solidFill>
                            <a:srgbClr val="FF0000"/>
                          </a:solidFill>
                          <a:effectLst/>
                          <a:latin typeface="Times New Roman" panose="02020603050405020304" pitchFamily="18" charset="0"/>
                          <a:ea typeface="+mn-ea"/>
                          <a:cs typeface="Times New Roman" panose="02020603050405020304" pitchFamily="18" charset="0"/>
                        </a:rPr>
                        <a:t>- &gt; Trả lời các câu hỏi:</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6.</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Đường truyền dữ liệu có mấy loại? Kể tên và lấy ví dụ cụ thể?</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500" b="1" i="1"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vi-VN" sz="2500" b="1" i="1" kern="1200" dirty="0" smtClean="0">
                          <a:solidFill>
                            <a:srgbClr val="FF0000"/>
                          </a:solidFill>
                          <a:effectLst/>
                          <a:latin typeface="Times New Roman" panose="02020603050405020304" pitchFamily="18" charset="0"/>
                          <a:ea typeface="+mn-ea"/>
                          <a:cs typeface="Times New Roman" panose="02020603050405020304" pitchFamily="18" charset="0"/>
                        </a:rPr>
                        <a:t>Câu 7.</a:t>
                      </a:r>
                      <a:r>
                        <a:rPr lang="vi-VN" sz="2500" i="1"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vi-VN" sz="2500" kern="1200" dirty="0" smtClean="0">
                          <a:solidFill>
                            <a:srgbClr val="FF0000"/>
                          </a:solidFill>
                          <a:effectLst/>
                          <a:latin typeface="Times New Roman" panose="02020603050405020304" pitchFamily="18" charset="0"/>
                          <a:ea typeface="+mn-ea"/>
                          <a:cs typeface="Times New Roman" panose="02020603050405020304" pitchFamily="18" charset="0"/>
                        </a:rPr>
                        <a:t> Theo em loại đường truyền nào có nhiều ưu điểm nhất. Lấy ví  dụ minh họ</a:t>
                      </a:r>
                      <a:endParaRPr lang="en-US" sz="25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solidFill>
                          <a:srgbClr val="FF0000"/>
                        </a:solidFill>
                        <a:effectLst/>
                        <a:latin typeface="Times New Roman" panose="02020603050405020304" pitchFamily="18" charset="0"/>
                        <a:cs typeface="Times New Roman" panose="02020603050405020304" pitchFamily="18" charset="0"/>
                      </a:endParaRPr>
                    </a:p>
                  </a:txBody>
                  <a:tcPr marL="91438" marR="91438" marT="45724" marB="45724">
                    <a:blipFill>
                      <a:blip r:embed="rId2"/>
                      <a:tile tx="0" ty="0" sx="100000" sy="100000" flip="none" algn="tl"/>
                    </a:blipFill>
                  </a:tcPr>
                </a:tc>
              </a:tr>
            </a:tbl>
          </a:graphicData>
        </a:graphic>
      </p:graphicFrame>
      <p:sp>
        <p:nvSpPr>
          <p:cNvPr id="3" name="TextBox 2"/>
          <p:cNvSpPr txBox="1">
            <a:spLocks noChangeArrowheads="1"/>
          </p:cNvSpPr>
          <p:nvPr/>
        </p:nvSpPr>
        <p:spPr bwMode="auto">
          <a:xfrm>
            <a:off x="463550" y="2203450"/>
            <a:ext cx="11049000"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Gồm 2 loại : </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Có dây (nhìn thấy) : Dây dẫn mạng ( vd : dây</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cáp quang, cáp xoắn,…).</a:t>
            </a:r>
            <a:endParaRPr lang="en-US" sz="2500" u="sng">
              <a:latin typeface="Times New Roman" pitchFamily="18" charset="0"/>
              <a:cs typeface="Times New Roman" pitchFamily="18" charset="0"/>
            </a:endParaRPr>
          </a:p>
          <a:p>
            <a:pPr lvl="1" eaLnBrk="1" hangingPunct="1"/>
            <a:r>
              <a:rPr lang="vi-VN" sz="2500" i="1">
                <a:latin typeface="Times New Roman" pitchFamily="18" charset="0"/>
                <a:cs typeface="Times New Roman" pitchFamily="18" charset="0"/>
              </a:rPr>
              <a:t>+ Không dây (Không nhìn thấy) : Sử dụng sóng vô tuyến (vd : Wifi, Bluetooth,…)</a:t>
            </a:r>
            <a:endParaRPr lang="en-US" sz="2500" u="sng">
              <a:latin typeface="Times New Roman" pitchFamily="18" charset="0"/>
              <a:cs typeface="Times New Roman" pitchFamily="18" charset="0"/>
            </a:endParaRPr>
          </a:p>
          <a:p>
            <a:pPr eaLnBrk="1" hangingPunct="1"/>
            <a:endParaRPr lang="en-US" sz="2500" i="1">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=&gt; </a:t>
            </a:r>
            <a:r>
              <a:rPr lang="vi-VN" sz="2500" i="1">
                <a:latin typeface="Times New Roman" pitchFamily="18" charset="0"/>
                <a:cs typeface="Times New Roman" pitchFamily="18" charset="0"/>
              </a:rPr>
              <a:t>Đường truyền không dây có nhiều ưu điểm hơn, Các thiết bị trong mạng có thế linh</a:t>
            </a:r>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hoạt thay đổi vị trí mà vẫn duy trì kết nối mạng.</a:t>
            </a:r>
            <a:endParaRPr lang="en-US" sz="2500" u="sng">
              <a:latin typeface="Times New Roman" pitchFamily="18" charset="0"/>
              <a:cs typeface="Times New Roman" pitchFamily="18" charset="0"/>
            </a:endParaRPr>
          </a:p>
          <a:p>
            <a:pPr eaLnBrk="1" hangingPunct="1"/>
            <a:r>
              <a:rPr lang="en-US" sz="2500" i="1">
                <a:latin typeface="Times New Roman" pitchFamily="18" charset="0"/>
                <a:cs typeface="Times New Roman" pitchFamily="18" charset="0"/>
              </a:rPr>
              <a:t>     </a:t>
            </a:r>
            <a:r>
              <a:rPr lang="vi-VN" sz="2500" i="1">
                <a:latin typeface="Times New Roman" pitchFamily="18" charset="0"/>
                <a:cs typeface="Times New Roman" pitchFamily="18" charset="0"/>
              </a:rPr>
              <a:t>VD : T</a:t>
            </a:r>
            <a:r>
              <a:rPr lang="en-US" sz="2500" i="1">
                <a:latin typeface="Times New Roman" pitchFamily="18" charset="0"/>
                <a:cs typeface="Times New Roman" pitchFamily="18" charset="0"/>
              </a:rPr>
              <a:t>rên xe khách, hành khách có thể sử dụng điện thoại di động đẻ truy cập Internet mà không cần dây nối.</a:t>
            </a:r>
            <a:endParaRPr lang="en-US" sz="2500">
              <a:latin typeface="Times New Roman" pitchFamily="18" charset="0"/>
              <a:cs typeface="Times New Roman" pitchFamily="18" charset="0"/>
            </a:endParaRPr>
          </a:p>
          <a:p>
            <a:pPr eaLnBrk="1" hangingPunct="1"/>
            <a:endParaRPr lang="en-US" sz="250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012825"/>
            <a:ext cx="7059613" cy="5627688"/>
          </a:xfrm>
        </p:spPr>
        <p:txBody>
          <a:bodyPr rtlCol="0">
            <a:normAutofit/>
          </a:bodyPr>
          <a:lstStyle/>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Mạng </a:t>
            </a:r>
            <a:r>
              <a:rPr lang="vi-VN" sz="2500" i="1" dirty="0">
                <a:latin typeface="Times New Roman" panose="02020603050405020304" pitchFamily="18" charset="0"/>
                <a:cs typeface="Times New Roman" panose="02020603050405020304" pitchFamily="18" charset="0"/>
              </a:rPr>
              <a:t>máy tính  được kết nối với nhau bằng đường truyền dữ liệu. (giống như con đường trong mạng lưới giao thông) </a:t>
            </a:r>
            <a:endParaRPr lang="en-US" sz="2500"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thành phần của mạng máy tính gồm: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đầu cuối (máy tính, điện thoại, máy in, máy ảnh</a:t>
            </a:r>
            <a:r>
              <a:rPr lang="vi-VN" sz="2500" i="1" dirty="0" smtClean="0">
                <a:latin typeface="Times New Roman" panose="02020603050405020304" pitchFamily="18" charset="0"/>
                <a:cs typeface="Times New Roman" panose="02020603050405020304" pitchFamily="18" charset="0"/>
              </a:rPr>
              <a:t>,...).</a:t>
            </a:r>
            <a:endParaRPr lang="en-US" sz="2500" i="1" dirty="0" smtClean="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en-US" sz="2500" i="1" dirty="0" smtClean="0">
                <a:latin typeface="Times New Roman" panose="02020603050405020304" pitchFamily="18" charset="0"/>
                <a:cs typeface="Times New Roman" panose="02020603050405020304" pitchFamily="18" charset="0"/>
              </a:rPr>
              <a:t>- </a:t>
            </a:r>
            <a:r>
              <a:rPr lang="vi-VN" sz="2500" i="1" dirty="0" smtClean="0">
                <a:latin typeface="Times New Roman" panose="02020603050405020304" pitchFamily="18" charset="0"/>
                <a:cs typeface="Times New Roman" panose="02020603050405020304" pitchFamily="18" charset="0"/>
              </a:rPr>
              <a:t>Các </a:t>
            </a:r>
            <a:r>
              <a:rPr lang="vi-VN" sz="2500" i="1" dirty="0">
                <a:latin typeface="Times New Roman" panose="02020603050405020304" pitchFamily="18" charset="0"/>
                <a:cs typeface="Times New Roman" panose="02020603050405020304" pitchFamily="18" charset="0"/>
              </a:rPr>
              <a:t>thiết bị kết nối (đường truyền dữ liệu, bộ chia, bộ chuyển mạch, bộ định tuyến,...).</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Phần mềm mạng (ứng dụng truyền thông và phần mềm điều khiển quá trình truyền dữ liệu.</a:t>
            </a:r>
            <a:endParaRPr lang="en-US" sz="2500" u="sng" dirty="0">
              <a:latin typeface="Times New Roman" panose="02020603050405020304" pitchFamily="18" charset="0"/>
              <a:cs typeface="Times New Roman" panose="02020603050405020304" pitchFamily="18" charset="0"/>
            </a:endParaRPr>
          </a:p>
          <a:p>
            <a:pPr marL="0" indent="0" algn="just" eaLnBrk="1" fontAlgn="auto" hangingPunct="1">
              <a:spcAft>
                <a:spcPts val="0"/>
              </a:spcAft>
              <a:buFont typeface="Arial" pitchFamily="34" charset="0"/>
              <a:buNone/>
              <a:defRPr/>
            </a:pPr>
            <a:r>
              <a:rPr lang="vi-VN" sz="2500" i="1" dirty="0">
                <a:latin typeface="Times New Roman" panose="02020603050405020304" pitchFamily="18" charset="0"/>
                <a:cs typeface="Times New Roman" panose="02020603050405020304" pitchFamily="18" charset="0"/>
              </a:rPr>
              <a:t>- Đường truyền không dây có nhiều ưu điểm hơn vì các thiết bị trong mạng có thế linh hoạt thay đổi vị trí mà vẫn duy trì kết nối mạng.</a:t>
            </a:r>
            <a:endParaRPr lang="en-US" sz="25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dirty="0"/>
          </a:p>
        </p:txBody>
      </p:sp>
      <p:sp>
        <p:nvSpPr>
          <p:cNvPr id="17411" name="TextBox 3"/>
          <p:cNvSpPr txBox="1">
            <a:spLocks noChangeArrowheads="1"/>
          </p:cNvSpPr>
          <p:nvPr/>
        </p:nvSpPr>
        <p:spPr bwMode="auto">
          <a:xfrm>
            <a:off x="463550" y="258763"/>
            <a:ext cx="64500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800" b="1">
                <a:solidFill>
                  <a:srgbClr val="FF0000"/>
                </a:solidFill>
                <a:latin typeface="Times New Roman" pitchFamily="18" charset="0"/>
                <a:cs typeface="Times New Roman" pitchFamily="18" charset="0"/>
              </a:rPr>
              <a:t>2. Các thành phần của mạng máy tính</a:t>
            </a:r>
            <a:endParaRPr lang="en-US" sz="2800">
              <a:solidFill>
                <a:srgbClr val="FF0000"/>
              </a:solidFill>
              <a:latin typeface="Times New Roman" pitchFamily="18" charset="0"/>
              <a:cs typeface="Times New Roman" pitchFamily="18" charset="0"/>
            </a:endParaRPr>
          </a:p>
          <a:p>
            <a:pPr eaLnBrk="1" hangingPunct="1"/>
            <a:endParaRPr lang="en-US" sz="2000">
              <a:solidFill>
                <a:srgbClr val="FF0000"/>
              </a:solidFill>
            </a:endParaRPr>
          </a:p>
        </p:txBody>
      </p:sp>
      <p:pic>
        <p:nvPicPr>
          <p:cNvPr id="1741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02550" y="814388"/>
            <a:ext cx="43164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18435" name="Content Placeholder 2"/>
          <p:cNvSpPr>
            <a:spLocks noGrp="1"/>
          </p:cNvSpPr>
          <p:nvPr>
            <p:ph idx="1"/>
          </p:nvPr>
        </p:nvSpPr>
        <p:spPr>
          <a:xfrm>
            <a:off x="817563" y="1181100"/>
            <a:ext cx="10515600" cy="4351338"/>
          </a:xfrm>
        </p:spPr>
        <p:txBody>
          <a:bodyPr/>
          <a:lstStyle/>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Chuyển giao nhiệm vụ học tập: </a:t>
            </a:r>
            <a:endParaRPr lang="en-US" sz="2500"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Làm bài tập trên phiếu học tập 4</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Hoàn thành bài tập 1,2 trang 19 sgk</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Thực hiện nhiệm vụ học tập</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HS thực hiện cá nhân, sau đó thảo luận cặp đôi để tự sửa lỗi cho nhau</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b="1" i="1" smtClean="0">
                <a:solidFill>
                  <a:srgbClr val="FF0000"/>
                </a:solidFill>
                <a:latin typeface="Times New Roman" pitchFamily="18" charset="0"/>
                <a:cs typeface="Times New Roman" pitchFamily="18" charset="0"/>
              </a:rPr>
              <a:t>Báo cáo kết quả hoạt động và thảo luận</a:t>
            </a:r>
            <a:endParaRPr lang="en-US" sz="2500" i="1" u="sng" smtClean="0">
              <a:solidFill>
                <a:srgbClr val="FF0000"/>
              </a:solidFill>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Học sinh trả lời các câu hỏi, học sinh khác nhận xét.</a:t>
            </a:r>
            <a:endParaRPr lang="en-US" sz="2500" u="sng" smtClean="0">
              <a:latin typeface="Times New Roman" pitchFamily="18" charset="0"/>
              <a:cs typeface="Times New Roman" pitchFamily="18" charset="0"/>
            </a:endParaRPr>
          </a:p>
          <a:p>
            <a:pPr marL="0" indent="0" eaLnBrk="1" hangingPunct="1">
              <a:buFont typeface="Arial" charset="0"/>
              <a:buNone/>
            </a:pPr>
            <a:r>
              <a:rPr lang="en-US" sz="2500" smtClean="0">
                <a:latin typeface="Times New Roman" pitchFamily="18" charset="0"/>
                <a:cs typeface="Times New Roman" pitchFamily="18" charset="0"/>
              </a:rPr>
              <a:t>- Các học sinh bên cạnh cùng nhau thảo luận và hỗ trợ để giúp bạn hoàn thành nhiệm vụ học tập.</a:t>
            </a:r>
            <a:endParaRPr lang="en-US" sz="2500" u="sng"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graphicFrame>
        <p:nvGraphicFramePr>
          <p:cNvPr id="5" name="Table 4"/>
          <p:cNvGraphicFramePr>
            <a:graphicFrameLocks noGrp="1"/>
          </p:cNvGraphicFramePr>
          <p:nvPr/>
        </p:nvGraphicFramePr>
        <p:xfrm>
          <a:off x="217488" y="1108075"/>
          <a:ext cx="11601450" cy="5335588"/>
        </p:xfrm>
        <a:graphic>
          <a:graphicData uri="http://schemas.openxmlformats.org/drawingml/2006/table">
            <a:tbl>
              <a:tblPr/>
              <a:tblGrid>
                <a:gridCol w="2171700"/>
                <a:gridCol w="1085850"/>
                <a:gridCol w="1404937"/>
                <a:gridCol w="1371600"/>
                <a:gridCol w="1216025"/>
                <a:gridCol w="1450975"/>
                <a:gridCol w="1449388"/>
                <a:gridCol w="1450975"/>
              </a:tblGrid>
              <a:tr h="634998">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500" b="1" i="0" u="none" strike="noStrike" cap="none" normalizeH="0" baseline="0" dirty="0" smtClean="0">
                          <a:ln>
                            <a:noFill/>
                          </a:ln>
                          <a:solidFill>
                            <a:schemeClr val="tx1"/>
                          </a:solidFill>
                          <a:effectLst/>
                          <a:latin typeface="Times New Roman" pitchFamily="18" charset="0"/>
                          <a:cs typeface="Times New Roman" pitchFamily="18" charset="0"/>
                        </a:rPr>
                        <a:t>PHIẾU HỌC TẬP SỐ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8138">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chemeClr val="tx1"/>
                          </a:solidFill>
                          <a:effectLst/>
                          <a:latin typeface="Times New Roman" pitchFamily="18" charset="0"/>
                          <a:cs typeface="Times New Roman" pitchFamily="18" charset="0"/>
                        </a:rPr>
                        <a:t>dụ</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thông tin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Chia sẻ phần cứng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Thiết bị đầu cuối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Thiết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kết</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nối</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hMerge="1">
                  <a:txBody>
                    <a:bodyPr/>
                    <a:lstStyle/>
                    <a:p>
                      <a:endParaRPr lang="en-US"/>
                    </a:p>
                  </a:txBody>
                  <a:tcPr/>
                </a:tc>
                <a:tc rowSpan="3">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Phần mềm mạng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Khác</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gridSpan="2">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Đường truyền dữ liệu</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hMerge="1">
                  <a:txBody>
                    <a:bodyPr/>
                    <a:lstStyle/>
                    <a:p>
                      <a:endParaRPr lang="en-US"/>
                    </a:p>
                  </a:txBody>
                  <a:tcPr/>
                </a:tc>
                <a:tc vMerge="1">
                  <a:txBody>
                    <a:bodyPr/>
                    <a:lstStyle/>
                    <a:p>
                      <a:endParaRPr lang="en-US"/>
                    </a:p>
                  </a:txBody>
                  <a:tcPr/>
                </a:tc>
              </a:tr>
              <a:tr h="33813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Có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Không dây</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vMerge="1">
                  <a:txBody>
                    <a:bodyPr/>
                    <a:lstStyle/>
                    <a:p>
                      <a:endParaRPr lang="en-US"/>
                    </a:p>
                  </a:txBody>
                  <a:tcPr/>
                </a:tc>
              </a:tr>
              <a:tr h="304800">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Dùng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cs typeface="Times New Roman" pitchFamily="18" charset="0"/>
                        </a:rPr>
                        <a:t>máy</a:t>
                      </a: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rPr>
                        <a:t> in</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Máy tính bàn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Điện thoại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it-IT" sz="2000" b="0" i="0" u="none" strike="noStrike" cap="none" normalizeH="0" baseline="0" smtClean="0">
                          <a:ln>
                            <a:noFill/>
                          </a:ln>
                          <a:solidFill>
                            <a:schemeClr val="tx1"/>
                          </a:solidFill>
                          <a:effectLst/>
                          <a:latin typeface="Times New Roman" pitchFamily="18" charset="0"/>
                          <a:cs typeface="Times New Roman" pitchFamily="18" charset="0"/>
                        </a:rPr>
                        <a:t>Cáp quang</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Sóng Wifi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Tivi</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định tuyến</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Bộ chuyển mạch</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Thư điện tử</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Zalo</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r h="338138">
                <a:tc>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Facebook</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c>
                  <a:txBody>
                    <a:body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cs typeface="Times New Roman" pitchFamily="18" charset="0"/>
                          <a:sym typeface="Wingdings" pitchFamily="2" charset="2"/>
                        </a:rPr>
                        <a:t></a:t>
                      </a:r>
                      <a:endParaRPr kumimoji="0" lang="en-US" sz="2000" b="0" i="0" u="sng"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blipFill>
                      <a:blip r:embed="rId2"/>
                      <a:tile tx="0" ty="0" sx="100000" sy="100000" flip="none" algn="tl"/>
                    </a:blipFill>
                  </a:tcPr>
                </a:tc>
              </a:tr>
            </a:tbl>
          </a:graphicData>
        </a:graphic>
      </p:graphicFrame>
      <p:sp>
        <p:nvSpPr>
          <p:cNvPr id="6" name="TextBox 5"/>
          <p:cNvSpPr txBox="1">
            <a:spLocks noChangeArrowheads="1"/>
          </p:cNvSpPr>
          <p:nvPr/>
        </p:nvSpPr>
        <p:spPr bwMode="auto">
          <a:xfrm>
            <a:off x="4000500" y="27543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1" name="TextBox 20"/>
          <p:cNvSpPr txBox="1">
            <a:spLocks noChangeArrowheads="1"/>
          </p:cNvSpPr>
          <p:nvPr/>
        </p:nvSpPr>
        <p:spPr bwMode="auto">
          <a:xfrm>
            <a:off x="5389563" y="305911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2" name="TextBox 21"/>
          <p:cNvSpPr txBox="1">
            <a:spLocks noChangeArrowheads="1"/>
          </p:cNvSpPr>
          <p:nvPr/>
        </p:nvSpPr>
        <p:spPr bwMode="auto">
          <a:xfrm>
            <a:off x="5395913" y="340360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3" name="TextBox 22"/>
          <p:cNvSpPr txBox="1">
            <a:spLocks noChangeArrowheads="1"/>
          </p:cNvSpPr>
          <p:nvPr/>
        </p:nvSpPr>
        <p:spPr bwMode="auto">
          <a:xfrm>
            <a:off x="8032750" y="3746500"/>
            <a:ext cx="33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4" name="TextBox 23"/>
          <p:cNvSpPr txBox="1">
            <a:spLocks noChangeArrowheads="1"/>
          </p:cNvSpPr>
          <p:nvPr/>
        </p:nvSpPr>
        <p:spPr bwMode="auto">
          <a:xfrm>
            <a:off x="9488488" y="4092575"/>
            <a:ext cx="2111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5" name="TextBox 24"/>
          <p:cNvSpPr txBox="1">
            <a:spLocks noChangeArrowheads="1"/>
          </p:cNvSpPr>
          <p:nvPr/>
        </p:nvSpPr>
        <p:spPr bwMode="auto">
          <a:xfrm>
            <a:off x="6707188" y="50927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6" name="TextBox 25"/>
          <p:cNvSpPr txBox="1">
            <a:spLocks noChangeArrowheads="1"/>
          </p:cNvSpPr>
          <p:nvPr/>
        </p:nvSpPr>
        <p:spPr bwMode="auto">
          <a:xfrm>
            <a:off x="2781300" y="5422900"/>
            <a:ext cx="5143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7" name="TextBox 26"/>
          <p:cNvSpPr txBox="1">
            <a:spLocks noChangeArrowheads="1"/>
          </p:cNvSpPr>
          <p:nvPr/>
        </p:nvSpPr>
        <p:spPr bwMode="auto">
          <a:xfrm>
            <a:off x="5411788" y="4398963"/>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8" name="TextBox 27"/>
          <p:cNvSpPr txBox="1">
            <a:spLocks noChangeArrowheads="1"/>
          </p:cNvSpPr>
          <p:nvPr/>
        </p:nvSpPr>
        <p:spPr bwMode="auto">
          <a:xfrm>
            <a:off x="2781300" y="6110288"/>
            <a:ext cx="214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29" name="TextBox 28"/>
          <p:cNvSpPr txBox="1">
            <a:spLocks noChangeArrowheads="1"/>
          </p:cNvSpPr>
          <p:nvPr/>
        </p:nvSpPr>
        <p:spPr bwMode="auto">
          <a:xfrm>
            <a:off x="6707188" y="4757738"/>
            <a:ext cx="2460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0" name="TextBox 29"/>
          <p:cNvSpPr txBox="1">
            <a:spLocks noChangeArrowheads="1"/>
          </p:cNvSpPr>
          <p:nvPr/>
        </p:nvSpPr>
        <p:spPr bwMode="auto">
          <a:xfrm>
            <a:off x="2781300" y="5772150"/>
            <a:ext cx="514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2" name="TextBox 31"/>
          <p:cNvSpPr txBox="1">
            <a:spLocks noChangeArrowheads="1"/>
          </p:cNvSpPr>
          <p:nvPr/>
        </p:nvSpPr>
        <p:spPr bwMode="auto">
          <a:xfrm>
            <a:off x="10936288" y="5772150"/>
            <a:ext cx="269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3" name="TextBox 32"/>
          <p:cNvSpPr txBox="1">
            <a:spLocks noChangeArrowheads="1"/>
          </p:cNvSpPr>
          <p:nvPr/>
        </p:nvSpPr>
        <p:spPr bwMode="auto">
          <a:xfrm>
            <a:off x="10947400" y="6110288"/>
            <a:ext cx="201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
        <p:nvSpPr>
          <p:cNvPr id="34" name="TextBox 33"/>
          <p:cNvSpPr txBox="1">
            <a:spLocks noChangeArrowheads="1"/>
          </p:cNvSpPr>
          <p:nvPr/>
        </p:nvSpPr>
        <p:spPr bwMode="auto">
          <a:xfrm>
            <a:off x="10974388" y="5424488"/>
            <a:ext cx="14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1400" b="1">
                <a:solidFill>
                  <a:srgbClr val="FFFF00"/>
                </a:solidFill>
                <a:latin typeface="Times New Roman" pitchFamily="18" charset="0"/>
                <a:cs typeface="Times New Roman" pitchFamily="18" charset="0"/>
              </a:rPr>
              <a:t>X</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fade">
                                      <p:cBhvr>
                                        <p:cTn id="51" dur="500"/>
                                        <p:tgtEl>
                                          <p:spTgt spid="2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P spid="22" grpId="0"/>
      <p:bldP spid="23" grpId="0"/>
      <p:bldP spid="24" grpId="0"/>
      <p:bldP spid="25" grpId="0"/>
      <p:bldP spid="26" grpId="0"/>
      <p:bldP spid="27" grpId="0"/>
      <p:bldP spid="28" grpId="0"/>
      <p:bldP spid="29" grpId="0"/>
      <p:bldP spid="30" grpId="0"/>
      <p:bldP spid="32" grpId="0"/>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LUYỆN TẬP</a:t>
            </a:r>
            <a:endParaRPr lang="en-US" smtClean="0">
              <a:solidFill>
                <a:srgbClr val="FF0000"/>
              </a:solidFill>
              <a:latin typeface="Times New Roman" pitchFamily="18" charset="0"/>
              <a:cs typeface="Times New Roman" pitchFamily="18" charset="0"/>
            </a:endParaRPr>
          </a:p>
        </p:txBody>
      </p:sp>
      <p:sp>
        <p:nvSpPr>
          <p:cNvPr id="7" name="TextBox 6"/>
          <p:cNvSpPr txBox="1"/>
          <p:nvPr/>
        </p:nvSpPr>
        <p:spPr>
          <a:xfrm>
            <a:off x="641350" y="1149350"/>
            <a:ext cx="6894513" cy="4708525"/>
          </a:xfrm>
          <a:prstGeom prst="rect">
            <a:avLst/>
          </a:prstGeom>
          <a:noFill/>
        </p:spPr>
        <p:txBody>
          <a:bodyPr>
            <a:spAutoFit/>
          </a:bodyPr>
          <a:lstStyle/>
          <a:p>
            <a:pPr marL="342900" indent="-342900" fontAlgn="auto">
              <a:spcBef>
                <a:spcPts val="0"/>
              </a:spcBef>
              <a:spcAft>
                <a:spcPts val="0"/>
              </a:spcAft>
              <a:buFontTx/>
              <a:buAutoNum type="arabicPeriod"/>
              <a:defRPr/>
            </a:pP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với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nhau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A.   </a:t>
            </a:r>
            <a:r>
              <a:rPr lang="en-US" sz="2500" dirty="0" err="1">
                <a:latin typeface="Times New Roman" panose="02020603050405020304" pitchFamily="18" charset="0"/>
                <a:cs typeface="Times New Roman" panose="02020603050405020304" pitchFamily="18" charset="0"/>
              </a:rPr>
              <a:t>Chia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sẻ</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Tiết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kiệm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điện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Trao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đổi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liệu</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Thuận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sửa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chữa</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2. </a:t>
            </a:r>
            <a:r>
              <a:rPr lang="en-US" sz="2500" dirty="0" err="1">
                <a:latin typeface="Times New Roman" panose="02020603050405020304" pitchFamily="18" charset="0"/>
                <a:cs typeface="Times New Roman" panose="02020603050405020304" pitchFamily="18" charset="0"/>
              </a:rPr>
              <a:t>Em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hãy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chọn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phương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án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đúng</a:t>
            </a:r>
            <a:r>
              <a:rPr lang="en-US" sz="2500" dirty="0">
                <a:latin typeface="Times New Roman" panose="02020603050405020304" pitchFamily="18" charset="0"/>
                <a:cs typeface="Times New Roman" panose="02020603050405020304" pitchFamily="18" charset="0"/>
              </a:rPr>
              <a:t>.</a:t>
            </a:r>
          </a:p>
          <a:p>
            <a:pPr fontAlgn="auto">
              <a:spcBef>
                <a:spcPts val="0"/>
              </a:spcBef>
              <a:spcAft>
                <a:spcPts val="0"/>
              </a:spcAft>
              <a:defRPr/>
            </a:pPr>
            <a:r>
              <a:rPr lang="en-US" sz="2500" dirty="0" err="1">
                <a:latin typeface="Times New Roman" panose="02020603050405020304" pitchFamily="18" charset="0"/>
                <a:cs typeface="Times New Roman" panose="02020603050405020304" pitchFamily="18" charset="0"/>
              </a:rPr>
              <a:t>Thiết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nối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không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dây</a:t>
            </a:r>
            <a:r>
              <a:rPr lang="en-US" sz="2500" dirty="0">
                <a:latin typeface="Times New Roman" panose="02020603050405020304" pitchFamily="18" charset="0"/>
                <a:cs typeface="Times New Roman" panose="02020603050405020304" pitchFamily="18" charset="0"/>
              </a:rPr>
              <a:t> ở </a:t>
            </a:r>
            <a:r>
              <a:rPr lang="en-US" sz="2500" dirty="0" err="1">
                <a:latin typeface="Times New Roman" panose="02020603050405020304" pitchFamily="18" charset="0"/>
                <a:cs typeface="Times New Roman" panose="02020603050405020304" pitchFamily="18" charset="0"/>
              </a:rPr>
              <a:t>hình</a:t>
            </a:r>
            <a:r>
              <a:rPr lang="en-US" sz="2500" dirty="0">
                <a:latin typeface="Times New Roman" panose="02020603050405020304" pitchFamily="18" charset="0"/>
                <a:cs typeface="Times New Roman" panose="02020603050405020304" pitchFamily="18" charset="0"/>
              </a:rPr>
              <a:t> 2.2 </a:t>
            </a:r>
            <a:r>
              <a:rPr lang="en-US" sz="2500" dirty="0" err="1">
                <a:latin typeface="Times New Roman" panose="02020603050405020304" pitchFamily="18" charset="0"/>
                <a:cs typeface="Times New Roman" panose="02020603050405020304" pitchFamily="18" charset="0"/>
              </a:rPr>
              <a:t>là</a:t>
            </a:r>
            <a:r>
              <a:rPr lang="en-US" sz="2500" dirty="0">
                <a:latin typeface="Times New Roman" panose="02020603050405020304" pitchFamily="18" charset="0"/>
                <a:cs typeface="Times New Roman" panose="02020603050405020304" pitchFamily="18" charset="0"/>
              </a:rPr>
              <a:t>:</a:t>
            </a:r>
          </a:p>
          <a:p>
            <a:pPr marL="342900" indent="-342900" fontAlgn="auto">
              <a:spcBef>
                <a:spcPts val="0"/>
              </a:spcBef>
              <a:spcAft>
                <a:spcPts val="0"/>
              </a:spcAft>
              <a:buFontTx/>
              <a:buAutoNum type="alphaUcPeriod"/>
              <a:defRPr/>
            </a:pP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để</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bàn</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B.    </a:t>
            </a:r>
            <a:r>
              <a:rPr lang="en-US" sz="2500" dirty="0" err="1">
                <a:latin typeface="Times New Roman" panose="02020603050405020304" pitchFamily="18" charset="0"/>
                <a:cs typeface="Times New Roman" panose="02020603050405020304" pitchFamily="18" charset="0"/>
              </a:rPr>
              <a:t>Máy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xách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tay</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C.    </a:t>
            </a:r>
            <a:r>
              <a:rPr lang="en-US" sz="2500" dirty="0" err="1">
                <a:latin typeface="Times New Roman" panose="02020603050405020304" pitchFamily="18" charset="0"/>
                <a:cs typeface="Times New Roman" panose="02020603050405020304" pitchFamily="18" charset="0"/>
              </a:rPr>
              <a:t>Điện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thoại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di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động</a:t>
            </a:r>
            <a:endParaRPr lang="en-US" sz="2500" dirty="0">
              <a:latin typeface="Times New Roman" panose="02020603050405020304" pitchFamily="18" charset="0"/>
              <a:cs typeface="Times New Roman" panose="02020603050405020304" pitchFamily="18" charset="0"/>
            </a:endParaRPr>
          </a:p>
          <a:p>
            <a:pPr fontAlgn="auto">
              <a:spcBef>
                <a:spcPts val="0"/>
              </a:spcBef>
              <a:spcAft>
                <a:spcPts val="0"/>
              </a:spcAft>
              <a:defRPr/>
            </a:pPr>
            <a:r>
              <a:rPr lang="en-US" sz="2500" dirty="0">
                <a:latin typeface="Times New Roman" panose="02020603050405020304" pitchFamily="18" charset="0"/>
                <a:cs typeface="Times New Roman" panose="02020603050405020304" pitchFamily="18" charset="0"/>
              </a:rPr>
              <a:t>D.    </a:t>
            </a:r>
            <a:r>
              <a:rPr lang="en-US" sz="2500" dirty="0" err="1">
                <a:latin typeface="Times New Roman" panose="02020603050405020304" pitchFamily="18" charset="0"/>
                <a:cs typeface="Times New Roman" panose="02020603050405020304" pitchFamily="18" charset="0"/>
              </a:rPr>
              <a:t>Bộ</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định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tuyến</a:t>
            </a:r>
            <a:endParaRPr lang="en-US" sz="2500" dirty="0">
              <a:latin typeface="Times New Roman" panose="02020603050405020304" pitchFamily="18" charset="0"/>
              <a:cs typeface="Times New Roman" panose="02020603050405020304" pitchFamily="18" charset="0"/>
            </a:endParaRPr>
          </a:p>
        </p:txBody>
      </p:sp>
      <p:pic>
        <p:nvPicPr>
          <p:cNvPr id="2048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42113" y="1012825"/>
            <a:ext cx="50895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11"/>
          <p:cNvSpPr>
            <a:spLocks noChangeArrowheads="1"/>
          </p:cNvSpPr>
          <p:nvPr/>
        </p:nvSpPr>
        <p:spPr bwMode="auto">
          <a:xfrm>
            <a:off x="641350" y="18970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0" name="Oval 11"/>
          <p:cNvSpPr>
            <a:spLocks noChangeArrowheads="1"/>
          </p:cNvSpPr>
          <p:nvPr/>
        </p:nvSpPr>
        <p:spPr bwMode="auto">
          <a:xfrm>
            <a:off x="641350" y="2646363"/>
            <a:ext cx="487363" cy="487362"/>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1" name="Oval 11"/>
          <p:cNvSpPr>
            <a:spLocks noChangeArrowheads="1"/>
          </p:cNvSpPr>
          <p:nvPr/>
        </p:nvSpPr>
        <p:spPr bwMode="auto">
          <a:xfrm>
            <a:off x="658813" y="4603750"/>
            <a:ext cx="487362"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
        <p:nvSpPr>
          <p:cNvPr id="12" name="Oval 11"/>
          <p:cNvSpPr>
            <a:spLocks noChangeArrowheads="1"/>
          </p:cNvSpPr>
          <p:nvPr/>
        </p:nvSpPr>
        <p:spPr bwMode="auto">
          <a:xfrm>
            <a:off x="658813" y="4981575"/>
            <a:ext cx="487362" cy="487363"/>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71038" y="465138"/>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1"/>
          <p:cNvSpPr txBox="1">
            <a:spLocks/>
          </p:cNvSpPr>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KHỞI ĐỘNG</a:t>
            </a:r>
            <a:r>
              <a:rPr lang="en-US" sz="4400" u="sng">
                <a:solidFill>
                  <a:srgbClr val="FF0000"/>
                </a:solidFill>
                <a:latin typeface="Times New Roman" pitchFamily="18" charset="0"/>
                <a:cs typeface="Times New Roman" pitchFamily="18" charset="0"/>
              </a:rPr>
              <a:t/>
            </a:r>
            <a:br>
              <a:rPr lang="en-US" sz="4400" u="sng">
                <a:solidFill>
                  <a:srgbClr val="FF0000"/>
                </a:solidFill>
                <a:latin typeface="Times New Roman" pitchFamily="18" charset="0"/>
                <a:cs typeface="Times New Roman" pitchFamily="18" charset="0"/>
              </a:rPr>
            </a:br>
            <a:endParaRPr lang="en-US" sz="4400">
              <a:solidFill>
                <a:srgbClr val="FF0000"/>
              </a:solidFill>
              <a:latin typeface="Times New Roman" pitchFamily="18" charset="0"/>
              <a:cs typeface="Times New Roman" pitchFamily="18" charset="0"/>
            </a:endParaRPr>
          </a:p>
        </p:txBody>
      </p:sp>
      <p:graphicFrame>
        <p:nvGraphicFramePr>
          <p:cNvPr id="12" name="Table 11"/>
          <p:cNvGraphicFramePr>
            <a:graphicFrameLocks noGrp="1"/>
          </p:cNvGraphicFramePr>
          <p:nvPr/>
        </p:nvGraphicFramePr>
        <p:xfrm>
          <a:off x="601663" y="1771650"/>
          <a:ext cx="10720387" cy="4773613"/>
        </p:xfrm>
        <a:graphic>
          <a:graphicData uri="http://schemas.openxmlformats.org/drawingml/2006/table">
            <a:tbl>
              <a:tblPr firstRow="1" bandRow="1">
                <a:tableStyleId>{5C22544A-7EE6-4342-B048-85BDC9FD1C3A}</a:tableStyleId>
              </a:tblPr>
              <a:tblGrid>
                <a:gridCol w="5405188"/>
                <a:gridCol w="5315199"/>
              </a:tblGrid>
              <a:tr h="2975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1</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biết</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có</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nào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khác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ngoài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giao</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thông</a:t>
                      </a:r>
                      <a:r>
                        <a:rPr lang="en-US" sz="2800" b="0" dirty="0" smtClean="0">
                          <a:solidFill>
                            <a:srgbClr val="7030A0"/>
                          </a:solidFill>
                          <a:latin typeface="Times New Roman" panose="02020603050405020304" pitchFamily="18" charset="0"/>
                          <a:cs typeface="Times New Roman" panose="02020603050405020304" pitchFamily="18" charset="0"/>
                        </a:rPr>
                        <a:t>? </a:t>
                      </a:r>
                    </a:p>
                    <a:p>
                      <a:endParaRPr lang="en-US" sz="2800" b="0" dirty="0">
                        <a:solidFill>
                          <a:schemeClr val="bg1"/>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2</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Những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gì</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được</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vận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chuyển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trên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mạng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lưới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đó</a:t>
                      </a:r>
                      <a:r>
                        <a:rPr lang="en-US" sz="2800" b="0" dirty="0" smtClean="0">
                          <a:solidFill>
                            <a:srgbClr val="7030A0"/>
                          </a:solidFill>
                          <a:latin typeface="Times New Roman" panose="02020603050405020304" pitchFamily="18" charset="0"/>
                          <a:cs typeface="Times New Roman" panose="02020603050405020304" pitchFamily="18" charset="0"/>
                        </a:rPr>
                        <a:t>?</a:t>
                      </a:r>
                    </a:p>
                  </a:txBody>
                  <a:tcPr marL="91444" marR="91444" marT="45725" marB="45725">
                    <a:blipFill>
                      <a:blip r:embed="rId4"/>
                      <a:tile tx="0" ty="0" sx="100000" sy="100000" flip="none" algn="tl"/>
                    </a:blipFill>
                  </a:tcPr>
                </a:tc>
              </a:tr>
              <a:tr h="1798502">
                <a:tc gridSpan="2">
                  <a:txBody>
                    <a:bodyPr/>
                    <a:lstStyle/>
                    <a:p>
                      <a:r>
                        <a:rPr lang="en-US" sz="2800" b="0" u="sng" dirty="0" err="1" smtClean="0">
                          <a:solidFill>
                            <a:srgbClr val="7030A0"/>
                          </a:solidFill>
                          <a:latin typeface="Times New Roman" panose="02020603050405020304" pitchFamily="18" charset="0"/>
                          <a:cs typeface="Times New Roman" panose="02020603050405020304" pitchFamily="18" charset="0"/>
                        </a:rPr>
                        <a:t>Câu</a:t>
                      </a:r>
                      <a:r>
                        <a:rPr lang="en-US" sz="2800" b="0" u="sng" dirty="0" smtClean="0">
                          <a:solidFill>
                            <a:srgbClr val="7030A0"/>
                          </a:solidFill>
                          <a:latin typeface="Times New Roman" panose="02020603050405020304" pitchFamily="18" charset="0"/>
                          <a:cs typeface="Times New Roman" panose="02020603050405020304" pitchFamily="18" charset="0"/>
                        </a:rPr>
                        <a:t> </a:t>
                      </a:r>
                      <a:r>
                        <a:rPr lang="en-US" sz="2800" b="0" u="sng" dirty="0" err="1" smtClean="0">
                          <a:solidFill>
                            <a:srgbClr val="7030A0"/>
                          </a:solidFill>
                          <a:latin typeface="Times New Roman" panose="02020603050405020304" pitchFamily="18" charset="0"/>
                          <a:cs typeface="Times New Roman" panose="02020603050405020304" pitchFamily="18" charset="0"/>
                        </a:rPr>
                        <a:t>hỏi</a:t>
                      </a:r>
                      <a:r>
                        <a:rPr lang="en-US" sz="2800" b="0" u="sng" dirty="0" smtClean="0">
                          <a:solidFill>
                            <a:srgbClr val="7030A0"/>
                          </a:solidFill>
                          <a:latin typeface="Times New Roman" panose="02020603050405020304" pitchFamily="18" charset="0"/>
                          <a:cs typeface="Times New Roman" panose="02020603050405020304" pitchFamily="18" charset="0"/>
                        </a:rPr>
                        <a:t> 3</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Em</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hãy</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chọn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phương</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án</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trả</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lời</a:t>
                      </a:r>
                      <a:r>
                        <a:rPr lang="en-US" sz="2800" b="0" dirty="0" smtClean="0">
                          <a:solidFill>
                            <a:srgbClr val="7030A0"/>
                          </a:solidFill>
                          <a:latin typeface="Times New Roman" panose="02020603050405020304" pitchFamily="18" charset="0"/>
                          <a:cs typeface="Times New Roman" panose="02020603050405020304" pitchFamily="18" charset="0"/>
                        </a:rPr>
                        <a:t> </a:t>
                      </a:r>
                      <a:r>
                        <a:rPr lang="en-US" sz="2800" b="0" dirty="0" err="1" smtClean="0">
                          <a:solidFill>
                            <a:srgbClr val="7030A0"/>
                          </a:solidFill>
                          <a:latin typeface="Times New Roman" panose="02020603050405020304" pitchFamily="18" charset="0"/>
                          <a:cs typeface="Times New Roman" panose="02020603050405020304" pitchFamily="18" charset="0"/>
                        </a:rPr>
                        <a:t>đúng</a:t>
                      </a:r>
                      <a:endParaRPr lang="en-US" sz="2800" b="0" dirty="0" smtClean="0">
                        <a:solidFill>
                          <a:srgbClr val="7030A0"/>
                        </a:solidFill>
                        <a:latin typeface="Times New Roman" panose="02020603050405020304" pitchFamily="18" charset="0"/>
                        <a:cs typeface="Times New Roman" panose="02020603050405020304" pitchFamily="18" charset="0"/>
                      </a:endParaRPr>
                    </a:p>
                    <a:p>
                      <a:r>
                        <a:rPr lang="en-US" sz="2800" b="0" dirty="0" err="1" smtClean="0">
                          <a:solidFill>
                            <a:srgbClr val="7030A0"/>
                          </a:solidFill>
                          <a:latin typeface="Times New Roman" panose="02020603050405020304" pitchFamily="18" charset="0"/>
                          <a:cs typeface="Times New Roman" panose="02020603050405020304" pitchFamily="18" charset="0"/>
                        </a:rPr>
                        <a:t>Điểm</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chung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của</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những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mạng</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lưới</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đó</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là</a:t>
                      </a:r>
                      <a:r>
                        <a:rPr lang="en-US" sz="2800" b="0" baseline="0" dirty="0" smtClean="0">
                          <a:solidFill>
                            <a:srgbClr val="7030A0"/>
                          </a:solidFill>
                          <a:latin typeface="Times New Roman" panose="02020603050405020304" pitchFamily="18" charset="0"/>
                          <a:cs typeface="Times New Roman" panose="02020603050405020304" pitchFamily="18" charset="0"/>
                        </a:rPr>
                        <a:t> </a:t>
                      </a:r>
                      <a:r>
                        <a:rPr lang="en-US" sz="2800" b="0" baseline="0" dirty="0" err="1" smtClean="0">
                          <a:solidFill>
                            <a:srgbClr val="7030A0"/>
                          </a:solidFill>
                          <a:latin typeface="Times New Roman" panose="02020603050405020304" pitchFamily="18" charset="0"/>
                          <a:cs typeface="Times New Roman" panose="02020603050405020304" pitchFamily="18" charset="0"/>
                        </a:rPr>
                        <a:t>gì</a:t>
                      </a:r>
                      <a:r>
                        <a:rPr lang="en-US" sz="2800" b="0" baseline="0" dirty="0" smtClean="0">
                          <a:solidFill>
                            <a:srgbClr val="7030A0"/>
                          </a:solidFill>
                          <a:latin typeface="Times New Roman" panose="02020603050405020304" pitchFamily="18" charset="0"/>
                          <a:cs typeface="Times New Roman" panose="02020603050405020304" pitchFamily="18" charset="0"/>
                        </a:rPr>
                        <a:t> ?</a:t>
                      </a:r>
                      <a:endParaRPr lang="en-US" sz="2800" b="0" dirty="0" smtClean="0">
                        <a:solidFill>
                          <a:srgbClr val="7030A0"/>
                        </a:solidFill>
                        <a:latin typeface="Times New Roman" panose="02020603050405020304" pitchFamily="18" charset="0"/>
                        <a:cs typeface="Times New Roman" panose="02020603050405020304" pitchFamily="18" charset="0"/>
                      </a:endParaRPr>
                    </a:p>
                    <a:p>
                      <a:pPr marL="514350" indent="-514350">
                        <a:buAutoNum type="alphaUcPeriod"/>
                      </a:pP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B. </a:t>
                      </a:r>
                      <a:r>
                        <a:rPr lang="en-US" sz="2800" b="0" dirty="0" err="1" smtClean="0">
                          <a:solidFill>
                            <a:srgbClr val="FF0000"/>
                          </a:solidFill>
                          <a:latin typeface="Times New Roman" panose="02020603050405020304" pitchFamily="18" charset="0"/>
                          <a:cs typeface="Times New Roman" panose="02020603050405020304" pitchFamily="18" charset="0"/>
                        </a:rPr>
                        <a:t>Chia</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sẻ</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tài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nguyên</a:t>
                      </a:r>
                      <a:endParaRPr lang="en-US" sz="2800" b="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800" b="0" dirty="0" smtClean="0">
                          <a:solidFill>
                            <a:srgbClr val="FF0000"/>
                          </a:solidFill>
                          <a:latin typeface="Times New Roman" panose="02020603050405020304" pitchFamily="18" charset="0"/>
                          <a:cs typeface="Times New Roman" panose="02020603050405020304" pitchFamily="18" charset="0"/>
                        </a:rPr>
                        <a:t>C.   </a:t>
                      </a:r>
                      <a:r>
                        <a:rPr lang="en-US" sz="2800" b="0" dirty="0" err="1" smtClean="0">
                          <a:solidFill>
                            <a:srgbClr val="FF0000"/>
                          </a:solidFill>
                          <a:latin typeface="Times New Roman" panose="02020603050405020304" pitchFamily="18" charset="0"/>
                          <a:cs typeface="Times New Roman" panose="02020603050405020304" pitchFamily="18" charset="0"/>
                        </a:rPr>
                        <a:t>Kết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nối</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các</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thành</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viên</a:t>
                      </a:r>
                      <a:r>
                        <a:rPr lang="en-US" sz="2800" b="0" dirty="0" smtClean="0">
                          <a:solidFill>
                            <a:srgbClr val="FF0000"/>
                          </a:solidFill>
                          <a:latin typeface="Times New Roman" panose="02020603050405020304" pitchFamily="18" charset="0"/>
                          <a:cs typeface="Times New Roman" panose="02020603050405020304" pitchFamily="18" charset="0"/>
                        </a:rPr>
                        <a:t>                         D. </a:t>
                      </a:r>
                      <a:r>
                        <a:rPr lang="en-US" sz="2800" b="0" dirty="0" err="1" smtClean="0">
                          <a:solidFill>
                            <a:srgbClr val="FF0000"/>
                          </a:solidFill>
                          <a:latin typeface="Times New Roman" panose="02020603050405020304" pitchFamily="18" charset="0"/>
                          <a:cs typeface="Times New Roman" panose="02020603050405020304" pitchFamily="18" charset="0"/>
                        </a:rPr>
                        <a:t>Có</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nhiều</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đường</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cắt</a:t>
                      </a:r>
                      <a:r>
                        <a:rPr lang="en-US" sz="2800" b="0" dirty="0" smtClean="0">
                          <a:solidFill>
                            <a:srgbClr val="FF0000"/>
                          </a:solidFill>
                          <a:latin typeface="Times New Roman" panose="02020603050405020304" pitchFamily="18" charset="0"/>
                          <a:cs typeface="Times New Roman" panose="02020603050405020304" pitchFamily="18" charset="0"/>
                        </a:rPr>
                        <a:t> </a:t>
                      </a:r>
                      <a:r>
                        <a:rPr lang="en-US" sz="2800" b="0" dirty="0" err="1" smtClean="0">
                          <a:solidFill>
                            <a:srgbClr val="FF0000"/>
                          </a:solidFill>
                          <a:latin typeface="Times New Roman" panose="02020603050405020304" pitchFamily="18" charset="0"/>
                          <a:cs typeface="Times New Roman" panose="02020603050405020304" pitchFamily="18" charset="0"/>
                        </a:rPr>
                        <a:t>nhau</a:t>
                      </a:r>
                      <a:r>
                        <a:rPr lang="en-US" sz="2800" b="0" dirty="0" smtClean="0">
                          <a:solidFill>
                            <a:srgbClr val="FF0000"/>
                          </a:solidFill>
                          <a:latin typeface="Times New Roman" panose="02020603050405020304" pitchFamily="18" charset="0"/>
                          <a:cs typeface="Times New Roman" panose="02020603050405020304" pitchFamily="18" charset="0"/>
                        </a:rPr>
                        <a:t> </a:t>
                      </a:r>
                      <a:endParaRPr lang="en-US" sz="2800" b="0" u="sng" dirty="0" smtClean="0">
                        <a:solidFill>
                          <a:srgbClr val="FF0000"/>
                        </a:solidFill>
                        <a:latin typeface="Times New Roman" panose="02020603050405020304" pitchFamily="18" charset="0"/>
                        <a:cs typeface="Times New Roman" panose="02020603050405020304" pitchFamily="18" charset="0"/>
                      </a:endParaRPr>
                    </a:p>
                  </a:txBody>
                  <a:tcPr marL="91444" marR="91444" marT="45725" marB="45725">
                    <a:blipFill>
                      <a:blip r:embed="rId4"/>
                      <a:tile tx="0" ty="0" sx="100000" sy="100000" flip="none" algn="tl"/>
                    </a:blipFill>
                  </a:tcPr>
                </a:tc>
                <a:tc hMerge="1">
                  <a:txBody>
                    <a:bodyPr/>
                    <a:lstStyle/>
                    <a:p>
                      <a:endParaRPr lang="en-US">
                        <a:solidFill>
                          <a:schemeClr val="tx1"/>
                        </a:solidFill>
                      </a:endParaRPr>
                    </a:p>
                  </a:txBody>
                  <a:tcPr>
                    <a:solidFill>
                      <a:schemeClr val="bg1"/>
                    </a:solidFill>
                  </a:tcPr>
                </a:tc>
              </a:tr>
            </a:tbl>
          </a:graphicData>
        </a:graphic>
      </p:graphicFrame>
      <p:sp>
        <p:nvSpPr>
          <p:cNvPr id="2" name="TextBox 1"/>
          <p:cNvSpPr txBox="1">
            <a:spLocks noChangeArrowheads="1"/>
          </p:cNvSpPr>
          <p:nvPr/>
        </p:nvSpPr>
        <p:spPr bwMode="auto">
          <a:xfrm>
            <a:off x="838200" y="2687638"/>
            <a:ext cx="5011738"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Mạng lưới đường thủy              =&gt;</a:t>
            </a:r>
          </a:p>
          <a:p>
            <a:pPr eaLnBrk="1" hangingPunct="1"/>
            <a:endParaRPr lang="en-US" sz="2500">
              <a:solidFill>
                <a:schemeClr val="bg1"/>
              </a:solidFill>
              <a:latin typeface="Times New Roman" pitchFamily="18" charset="0"/>
              <a:cs typeface="Times New Roman" pitchFamily="18" charset="0"/>
            </a:endParaRPr>
          </a:p>
          <a:p>
            <a:pPr eaLnBrk="1" hangingPunct="1"/>
            <a:r>
              <a:rPr lang="en-US" sz="2500">
                <a:solidFill>
                  <a:srgbClr val="00B050"/>
                </a:solidFill>
                <a:latin typeface="Times New Roman" pitchFamily="18" charset="0"/>
                <a:cs typeface="Times New Roman" pitchFamily="18" charset="0"/>
              </a:rPr>
              <a:t>Mạng ống nước                         =&gt;</a:t>
            </a:r>
          </a:p>
          <a:p>
            <a:pPr eaLnBrk="1" hangingPunct="1"/>
            <a:r>
              <a:rPr lang="en-US" sz="2500">
                <a:solidFill>
                  <a:srgbClr val="002060"/>
                </a:solidFill>
                <a:latin typeface="Times New Roman" pitchFamily="18" charset="0"/>
                <a:cs typeface="Times New Roman" pitchFamily="18" charset="0"/>
              </a:rPr>
              <a:t>Mạng đường sắt                        =&gt;</a:t>
            </a:r>
          </a:p>
          <a:p>
            <a:pPr eaLnBrk="1" hangingPunct="1"/>
            <a:r>
              <a:rPr lang="en-US" sz="2500">
                <a:solidFill>
                  <a:srgbClr val="0070C0"/>
                </a:solidFill>
                <a:latin typeface="Times New Roman" pitchFamily="18" charset="0"/>
                <a:cs typeface="Times New Roman" pitchFamily="18" charset="0"/>
              </a:rPr>
              <a:t>Mạng tải điện,...                        =&gt;</a:t>
            </a:r>
            <a:endParaRPr lang="en-US" sz="2500" u="sng">
              <a:solidFill>
                <a:srgbClr val="0070C0"/>
              </a:solidFill>
              <a:latin typeface="Times New Roman" pitchFamily="18" charset="0"/>
              <a:cs typeface="Times New Roman" pitchFamily="18" charset="0"/>
            </a:endParaRPr>
          </a:p>
        </p:txBody>
      </p:sp>
      <p:sp>
        <p:nvSpPr>
          <p:cNvPr id="3" name="TextBox 2"/>
          <p:cNvSpPr txBox="1">
            <a:spLocks noChangeArrowheads="1"/>
          </p:cNvSpPr>
          <p:nvPr/>
        </p:nvSpPr>
        <p:spPr bwMode="auto">
          <a:xfrm>
            <a:off x="5995988" y="2654300"/>
            <a:ext cx="53689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rgbClr val="FF0000"/>
                </a:solidFill>
                <a:latin typeface="Times New Roman" pitchFamily="18" charset="0"/>
                <a:cs typeface="Times New Roman" pitchFamily="18" charset="0"/>
              </a:rPr>
              <a:t>Tàu, thuyền, ghe, xuồng vận chuyển con người và hàng hóa</a:t>
            </a:r>
          </a:p>
          <a:p>
            <a:pPr eaLnBrk="1" hangingPunct="1"/>
            <a:r>
              <a:rPr lang="en-US" sz="2500">
                <a:solidFill>
                  <a:srgbClr val="00B050"/>
                </a:solidFill>
                <a:latin typeface="Times New Roman" pitchFamily="18" charset="0"/>
                <a:cs typeface="Times New Roman" pitchFamily="18" charset="0"/>
              </a:rPr>
              <a:t>Vận chuyển nước</a:t>
            </a:r>
          </a:p>
          <a:p>
            <a:pPr eaLnBrk="1" hangingPunct="1"/>
            <a:r>
              <a:rPr lang="en-US" sz="2500">
                <a:solidFill>
                  <a:srgbClr val="002060"/>
                </a:solidFill>
                <a:latin typeface="Times New Roman" pitchFamily="18" charset="0"/>
                <a:cs typeface="Times New Roman" pitchFamily="18" charset="0"/>
              </a:rPr>
              <a:t>Tàu vận chuyển con người và hàng hóa</a:t>
            </a:r>
          </a:p>
          <a:p>
            <a:pPr eaLnBrk="1" hangingPunct="1"/>
            <a:r>
              <a:rPr lang="en-US" sz="2500">
                <a:solidFill>
                  <a:srgbClr val="0070C0"/>
                </a:solidFill>
                <a:latin typeface="Times New Roman" pitchFamily="18" charset="0"/>
                <a:cs typeface="Times New Roman" pitchFamily="18" charset="0"/>
              </a:rPr>
              <a:t>Truyền tải và vận chuyển điện năng</a:t>
            </a:r>
          </a:p>
        </p:txBody>
      </p:sp>
      <p:sp>
        <p:nvSpPr>
          <p:cNvPr id="16" name="Oval 11"/>
          <p:cNvSpPr>
            <a:spLocks noChangeArrowheads="1"/>
          </p:cNvSpPr>
          <p:nvPr/>
        </p:nvSpPr>
        <p:spPr bwMode="auto">
          <a:xfrm>
            <a:off x="692150" y="5875338"/>
            <a:ext cx="487363" cy="485775"/>
          </a:xfrm>
          <a:prstGeom prst="ellipse">
            <a:avLst/>
          </a:prstGeom>
          <a:noFill/>
          <a:ln>
            <a:solidFill>
              <a:srgbClr val="FFFF00"/>
            </a:solidFill>
            <a:headEnd/>
            <a:tailEnd/>
          </a:ln>
        </p:spPr>
        <p:style>
          <a:lnRef idx="2">
            <a:schemeClr val="dk1"/>
          </a:lnRef>
          <a:fillRef idx="1">
            <a:schemeClr val="lt1"/>
          </a:fillRef>
          <a:effectRef idx="0">
            <a:schemeClr val="dk1"/>
          </a:effectRef>
          <a:fontRef idx="minor">
            <a:schemeClr val="dk1"/>
          </a:fontRef>
        </p:style>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auto">
              <a:spcBef>
                <a:spcPct val="0"/>
              </a:spcBef>
              <a:spcAft>
                <a:spcPts val="0"/>
              </a:spcAft>
              <a:buFontTx/>
              <a:buNone/>
              <a:defRPr/>
            </a:pPr>
            <a:endParaRPr lang="en-US" altLang="en-US" sz="1800" b="1"/>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1507" name="Content Placeholder 2"/>
          <p:cNvSpPr>
            <a:spLocks noGrp="1"/>
          </p:cNvSpPr>
          <p:nvPr>
            <p:ph idx="1"/>
          </p:nvPr>
        </p:nvSpPr>
        <p:spPr>
          <a:xfrm>
            <a:off x="1289050" y="1524000"/>
            <a:ext cx="9867900" cy="4351338"/>
          </a:xfrm>
        </p:spPr>
        <p:txBody>
          <a:bodyPr/>
          <a:lstStyle/>
          <a:p>
            <a:pPr marL="0" indent="0" eaLnBrk="1" hangingPunct="1">
              <a:buFont typeface="Arial" charset="0"/>
              <a:buNone/>
            </a:pPr>
            <a:r>
              <a:rPr lang="en-US" sz="2800" b="1" smtClean="0">
                <a:latin typeface="Times New Roman" pitchFamily="18" charset="0"/>
                <a:cs typeface="Times New Roman" pitchFamily="18" charset="0"/>
              </a:rPr>
              <a:t>     Chuyển giao nhiệm vụ học tập</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Vận dụng các kiến thức đã học giải quyết 2 tình huống sau SGK trang 19  (về nhà làm vào vở bài tập)</a:t>
            </a:r>
          </a:p>
          <a:p>
            <a:pPr marL="0" indent="0" eaLnBrk="1" hangingPunct="1">
              <a:buFont typeface="Arial" charset="0"/>
              <a:buNone/>
            </a:pPr>
            <a:r>
              <a:rPr lang="en-US" sz="2800" smtClean="0">
                <a:latin typeface="Times New Roman" pitchFamily="18" charset="0"/>
                <a:cs typeface="Times New Roman" pitchFamily="18" charset="0"/>
              </a:rPr>
              <a:t>     Tiết sau báo cáo</a:t>
            </a:r>
          </a:p>
          <a:p>
            <a:pPr marL="0" indent="0" eaLnBrk="1" hangingPunct="1">
              <a:buFont typeface="Arial" charset="0"/>
              <a:buNone/>
            </a:pPr>
            <a:r>
              <a:rPr lang="en-US" sz="2800" b="1" smtClean="0">
                <a:latin typeface="Times New Roman" pitchFamily="18" charset="0"/>
                <a:cs typeface="Times New Roman" pitchFamily="18" charset="0"/>
              </a:rPr>
              <a:t> </a:t>
            </a:r>
            <a:endParaRPr lang="en-US" sz="2800" smtClean="0">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41350" y="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HOẠT ĐỘNG VẬN DỤNG</a:t>
            </a:r>
            <a:endParaRPr lang="en-US" smtClean="0">
              <a:solidFill>
                <a:srgbClr val="FF0000"/>
              </a:solidFill>
              <a:latin typeface="Times New Roman" pitchFamily="18" charset="0"/>
              <a:cs typeface="Times New Roman" pitchFamily="18" charset="0"/>
            </a:endParaRPr>
          </a:p>
        </p:txBody>
      </p:sp>
      <p:sp>
        <p:nvSpPr>
          <p:cNvPr id="22531" name="Rectangle 4"/>
          <p:cNvSpPr>
            <a:spLocks noChangeArrowheads="1"/>
          </p:cNvSpPr>
          <p:nvPr/>
        </p:nvSpPr>
        <p:spPr bwMode="auto">
          <a:xfrm>
            <a:off x="338138" y="995363"/>
            <a:ext cx="11501437" cy="449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en-US" sz="2500">
                <a:latin typeface="Times New Roman" pitchFamily="18" charset="0"/>
                <a:cs typeface="Times New Roman" pitchFamily="18" charset="0"/>
              </a:rPr>
              <a:t>Vận dụng các kiến thức đã học giải quyết 2 tình huống sau: </a:t>
            </a:r>
            <a:endParaRPr lang="en-US" sz="2500" u="sng">
              <a:latin typeface="Times New Roman" pitchFamily="18" charset="0"/>
              <a:cs typeface="Times New Roman" pitchFamily="18" charset="0"/>
            </a:endParaRPr>
          </a:p>
          <a:p>
            <a:pPr algn="just">
              <a:spcAft>
                <a:spcPts val="563"/>
              </a:spcAft>
            </a:pPr>
            <a:r>
              <a:rPr lang="en-US" sz="2800" b="1">
                <a:latin typeface="Times New Roman" pitchFamily="18" charset="0"/>
                <a:cs typeface="Times New Roman" pitchFamily="18" charset="0"/>
              </a:rPr>
              <a:t>? </a:t>
            </a:r>
            <a:r>
              <a:rPr lang="en-US" sz="2500">
                <a:latin typeface="Times New Roman" pitchFamily="18" charset="0"/>
                <a:ea typeface="Arial" charset="0"/>
                <a:cs typeface="Times New Roman" pitchFamily="18" charset="0"/>
              </a:rPr>
              <a:t>TH1: Phòng thư viện của trường có 5 máy tính cần kết nối thành một mạng. Có thế có nhiêu cách kết nối ví dụ như Hình 2.3 sgk.</a:t>
            </a:r>
          </a:p>
          <a:p>
            <a:pPr algn="just">
              <a:spcAft>
                <a:spcPts val="38"/>
              </a:spcAft>
            </a:pPr>
            <a:r>
              <a:rPr lang="en-US" sz="2500">
                <a:latin typeface="Times New Roman" pitchFamily="18" charset="0"/>
                <a:ea typeface="Arial" charset="0"/>
                <a:cs typeface="Times New Roman" pitchFamily="18" charset="0"/>
              </a:rPr>
              <a:t>Em hãy vẽ hai cách khác để kết nối chúng thành một mạng.</a:t>
            </a:r>
          </a:p>
          <a:p>
            <a:pPr algn="just">
              <a:spcAft>
                <a:spcPts val="38"/>
              </a:spcAft>
            </a:pPr>
            <a:r>
              <a:rPr lang="en-US" sz="2500">
                <a:latin typeface="Times New Roman" pitchFamily="18" charset="0"/>
                <a:ea typeface="Arial" charset="0"/>
                <a:cs typeface="Times New Roman" pitchFamily="18" charset="0"/>
              </a:rPr>
              <a:t> </a:t>
            </a:r>
          </a:p>
          <a:p>
            <a:pPr algn="just">
              <a:spcAft>
                <a:spcPts val="38"/>
              </a:spcAft>
            </a:pPr>
            <a:endParaRPr lang="en-US" sz="2500">
              <a:latin typeface="Times New Roman" pitchFamily="18" charset="0"/>
              <a:ea typeface="Arial" charset="0"/>
              <a:cs typeface="Times New Roman" pitchFamily="18" charset="0"/>
            </a:endParaRPr>
          </a:p>
          <a:p>
            <a:pPr algn="just">
              <a:spcAft>
                <a:spcPts val="38"/>
              </a:spcAft>
            </a:pPr>
            <a:endParaRPr lang="en-US" sz="2500">
              <a:latin typeface="Times New Roman" pitchFamily="18" charset="0"/>
              <a:ea typeface="Arial" charset="0"/>
              <a:cs typeface="Times New Roman" pitchFamily="18" charset="0"/>
            </a:endParaRPr>
          </a:p>
          <a:p>
            <a:pPr algn="just"/>
            <a:r>
              <a:rPr lang="en-US" sz="2800" b="1">
                <a:latin typeface="Times New Roman" pitchFamily="18" charset="0"/>
                <a:cs typeface="Times New Roman" pitchFamily="18" charset="0"/>
              </a:rPr>
              <a:t>? </a:t>
            </a:r>
            <a:r>
              <a:rPr lang="en-US" sz="2500">
                <a:latin typeface="Times New Roman" pitchFamily="18" charset="0"/>
                <a:cs typeface="Times New Roman" pitchFamily="18" charset="0"/>
              </a:rPr>
              <a:t>TH2:  Nhà bạn An có điện thoại di động của bố, của mẹ và một máy tính xách tay đang cùng truy cập mạng Internet. Theo em, các thiết bị đó có đang được kết nối thành một mạng máy tính không? Nếu có, em hãy chỉ ra các thiết bị đầu cuối và thiết bị kết nối.</a:t>
            </a:r>
          </a:p>
        </p:txBody>
      </p:sp>
      <p:sp>
        <p:nvSpPr>
          <p:cNvPr id="22532" name="Rectangle 9"/>
          <p:cNvSpPr>
            <a:spLocks noChangeArrowheads="1"/>
          </p:cNvSpPr>
          <p:nvPr/>
        </p:nvSpPr>
        <p:spPr bwMode="auto">
          <a:xfrm>
            <a:off x="539750" y="80327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4" name="Object 13"/>
          <p:cNvGraphicFramePr>
            <a:graphicFrameLocks noChangeAspect="1"/>
          </p:cNvGraphicFramePr>
          <p:nvPr/>
        </p:nvGraphicFramePr>
        <p:xfrm>
          <a:off x="1419225" y="2886075"/>
          <a:ext cx="4276725" cy="860425"/>
        </p:xfrm>
        <a:graphic>
          <a:graphicData uri="http://schemas.openxmlformats.org/presentationml/2006/ole">
            <mc:AlternateContent xmlns:mc="http://schemas.openxmlformats.org/markup-compatibility/2006">
              <mc:Choice xmlns:v="urn:schemas-microsoft-com:vml" Requires="v">
                <p:oleObj spid="_x0000_s22537" name="Bitmap Image" r:id="rId3" imgW="3561905" imgH="752381" progId="Paint.Picture">
                  <p:embed/>
                </p:oleObj>
              </mc:Choice>
              <mc:Fallback>
                <p:oleObj name="Bitmap Image" r:id="rId3" imgW="3561905" imgH="752381"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225" y="2886075"/>
                        <a:ext cx="4276725"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2534" name="Rectangle 13"/>
          <p:cNvSpPr>
            <a:spLocks noChangeArrowheads="1"/>
          </p:cNvSpPr>
          <p:nvPr/>
        </p:nvSpPr>
        <p:spPr bwMode="auto">
          <a:xfrm>
            <a:off x="7304088" y="4670425"/>
            <a:ext cx="12192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8" name="Object 17"/>
          <p:cNvGraphicFramePr>
            <a:graphicFrameLocks noChangeAspect="1"/>
          </p:cNvGraphicFramePr>
          <p:nvPr/>
        </p:nvGraphicFramePr>
        <p:xfrm>
          <a:off x="7083425" y="2886075"/>
          <a:ext cx="2709863" cy="923925"/>
        </p:xfrm>
        <a:graphic>
          <a:graphicData uri="http://schemas.openxmlformats.org/presentationml/2006/ole">
            <mc:AlternateContent xmlns:mc="http://schemas.openxmlformats.org/markup-compatibility/2006">
              <mc:Choice xmlns:v="urn:schemas-microsoft-com:vml" Requires="v">
                <p:oleObj spid="_x0000_s22538" name="Bitmap Image" r:id="rId5" imgW="3228571" imgH="1181265" progId="Paint.Picture">
                  <p:embed/>
                </p:oleObj>
              </mc:Choice>
              <mc:Fallback>
                <p:oleObj name="Bitmap Image" r:id="rId5" imgW="3228571" imgH="1181265"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3425" y="2886075"/>
                        <a:ext cx="27098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TextBox 18"/>
          <p:cNvSpPr txBox="1">
            <a:spLocks noChangeArrowheads="1"/>
          </p:cNvSpPr>
          <p:nvPr/>
        </p:nvSpPr>
        <p:spPr bwMode="auto">
          <a:xfrm>
            <a:off x="419100" y="5387975"/>
            <a:ext cx="11577638" cy="163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a:solidFill>
                  <a:schemeClr val="bg1"/>
                </a:solidFill>
                <a:latin typeface="Times New Roman" pitchFamily="18" charset="0"/>
                <a:cs typeface="Times New Roman" pitchFamily="18" charset="0"/>
              </a:rPr>
              <a:t>- Các thiết bị được kết nối thành mạng.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đầu cuối gồm hai điện thoại thông minh và một máy tính xách tay. </a:t>
            </a:r>
            <a:endParaRPr lang="en-US" sz="2500" u="sng">
              <a:solidFill>
                <a:schemeClr val="bg1"/>
              </a:solidFill>
              <a:latin typeface="Times New Roman" pitchFamily="18" charset="0"/>
              <a:cs typeface="Times New Roman" pitchFamily="18" charset="0"/>
            </a:endParaRPr>
          </a:p>
          <a:p>
            <a:pPr eaLnBrk="1" hangingPunct="1"/>
            <a:r>
              <a:rPr lang="en-US" sz="2500">
                <a:solidFill>
                  <a:schemeClr val="bg1"/>
                </a:solidFill>
                <a:latin typeface="Times New Roman" pitchFamily="18" charset="0"/>
                <a:cs typeface="Times New Roman" pitchFamily="18" charset="0"/>
              </a:rPr>
              <a:t>- Thiết bị kết nối bao gồm modem hoặc bộ định tuyến, dây dẫn</a:t>
            </a:r>
            <a:endParaRPr lang="en-US" sz="2500" u="sng">
              <a:solidFill>
                <a:schemeClr val="bg1"/>
              </a:solidFill>
              <a:latin typeface="Times New Roman" pitchFamily="18" charset="0"/>
              <a:cs typeface="Times New Roman" pitchFamily="18" charset="0"/>
            </a:endParaRPr>
          </a:p>
          <a:p>
            <a:pPr algn="just" eaLnBrk="1" hangingPunct="1"/>
            <a:endParaRPr lang="en-US" sz="2500" u="sng">
              <a:solidFill>
                <a:schemeClr val="bg1"/>
              </a:solidFill>
              <a:latin typeface="Times New Roman" pitchFamily="18" charset="0"/>
              <a:cs typeface="Times New Roman"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19125" y="749300"/>
            <a:ext cx="10515600" cy="869950"/>
          </a:xfrm>
        </p:spPr>
        <p:txBody>
          <a:bodyPr/>
          <a:lstStyle/>
          <a:p>
            <a:pPr eaLnBrk="1" hangingPunct="1"/>
            <a:r>
              <a:rPr lang="en-US" b="1" smtClean="0">
                <a:solidFill>
                  <a:srgbClr val="FF0000"/>
                </a:solidFill>
                <a:latin typeface="Times New Roman" pitchFamily="18" charset="0"/>
                <a:cs typeface="Times New Roman" pitchFamily="18" charset="0"/>
              </a:rPr>
              <a:t>HƯỚNG DẪN HỌC TẬP Ở NHÀ</a:t>
            </a:r>
            <a:endParaRPr lang="en-US"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76388" y="2506663"/>
            <a:ext cx="6664325" cy="1712912"/>
          </a:xfrm>
        </p:spPr>
        <p:txBody>
          <a:bodyPr/>
          <a:lstStyle/>
          <a:p>
            <a:pPr marL="0" indent="0" algn="just" eaLnBrk="1" hangingPunct="1">
              <a:buFont typeface="Arial" charset="0"/>
              <a:buNone/>
            </a:pPr>
            <a:r>
              <a:rPr lang="nb-NO" sz="3000" smtClean="0">
                <a:latin typeface="Times New Roman" pitchFamily="18" charset="0"/>
                <a:cs typeface="Times New Roman" pitchFamily="18" charset="0"/>
              </a:rPr>
              <a:t>Hoàn thành phần vận dụng </a:t>
            </a:r>
          </a:p>
          <a:p>
            <a:pPr marL="0" indent="0" algn="just" eaLnBrk="1" hangingPunct="1">
              <a:buFont typeface="Arial" charset="0"/>
              <a:buNone/>
            </a:pPr>
            <a:r>
              <a:rPr lang="nb-NO" sz="3000" smtClean="0">
                <a:latin typeface="Times New Roman" pitchFamily="18" charset="0"/>
                <a:cs typeface="Times New Roman" pitchFamily="18" charset="0"/>
              </a:rPr>
              <a:t>Làm bài tập 1,2,3 trong sbt,</a:t>
            </a:r>
          </a:p>
          <a:p>
            <a:pPr marL="0" indent="0" algn="just" eaLnBrk="1" hangingPunct="1">
              <a:buFont typeface="Arial" charset="0"/>
              <a:buNone/>
            </a:pPr>
            <a:r>
              <a:rPr lang="nb-NO" sz="3000" smtClean="0">
                <a:latin typeface="Times New Roman" pitchFamily="18" charset="0"/>
                <a:cs typeface="Times New Roman" pitchFamily="18" charset="0"/>
              </a:rPr>
              <a:t>Đọc bài tiếp theo để chuẩn bị tiết sau.</a:t>
            </a:r>
            <a:endParaRPr lang="en-US" sz="3000" u="sng"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b="1" smtClean="0">
                <a:solidFill>
                  <a:srgbClr val="FF0000"/>
                </a:solidFill>
                <a:latin typeface="Times New Roman" pitchFamily="18" charset="0"/>
                <a:cs typeface="Times New Roman" pitchFamily="18" charset="0"/>
              </a:rPr>
              <a:t>HOẠT ĐỘNG KHỞI ĐỘNG</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57213" y="1289050"/>
            <a:ext cx="11285537" cy="4933950"/>
          </a:xfrm>
        </p:spPr>
        <p:txBody>
          <a:bodyPr rtlCol="0">
            <a:normAutofit/>
          </a:bodyPr>
          <a:lstStyle/>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yếu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thống</a:t>
            </a:r>
            <a:endParaRPr lang="en-US" sz="2800" dirty="0" smtClean="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loại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Tx/>
              <a:buChar char="-"/>
              <a:defRPr/>
            </a:pPr>
            <a:r>
              <a:rPr lang="en-US" sz="2800" dirty="0" err="1" smtClean="0">
                <a:latin typeface="Times New Roman" panose="02020603050405020304" pitchFamily="18" charset="0"/>
                <a:cs typeface="Times New Roman" panose="02020603050405020304" pitchFamily="18" charset="0"/>
              </a:rPr>
              <a:t>Cả</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hữu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smtClean="0">
                <a:latin typeface="Times New Roman" panose="02020603050405020304" pitchFamily="18" charset="0"/>
                <a:cs typeface="Times New Roman" panose="02020603050405020304" pitchFamily="18" charset="0"/>
              </a:rPr>
              <a:t>.</a:t>
            </a:r>
          </a:p>
          <a:p>
            <a:pPr marL="0" indent="0" eaLnBrk="1" fontAlgn="auto" hangingPunct="1">
              <a:spcAft>
                <a:spcPts val="0"/>
              </a:spcAft>
              <a:buFontTx/>
              <a:buChar char="-"/>
              <a:defRPr/>
            </a:pPr>
            <a:endParaRPr lang="en-US" sz="2800" u="sng" dirty="0">
              <a:latin typeface="Times New Roman" panose="02020603050405020304" pitchFamily="18" charset="0"/>
              <a:cs typeface="Times New Roman" panose="02020603050405020304" pitchFamily="18" charset="0"/>
            </a:endParaRPr>
          </a:p>
          <a:p>
            <a:pPr marL="0" indent="0" eaLnBrk="1" fontAlgn="auto" hangingPunct="1">
              <a:spcAft>
                <a:spcPts val="0"/>
              </a:spcAft>
              <a:buFont typeface="Arial" pitchFamily="34" charset="0"/>
              <a:buNone/>
              <a:defRP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endParaRPr lang="en-US" sz="2800" u="sng" dirty="0">
              <a:latin typeface="Times New Roman" panose="02020603050405020304" pitchFamily="18" charset="0"/>
              <a:cs typeface="Times New Roman" panose="02020603050405020304" pitchFamily="18" charset="0"/>
            </a:endParaRPr>
          </a:p>
          <a:p>
            <a:pPr eaLnBrk="1" fontAlgn="auto" hangingPunct="1">
              <a:spcAft>
                <a:spcPts val="0"/>
              </a:spcAft>
              <a:buFont typeface="Arial" pitchFamily="34" charset="0"/>
              <a:buChar char="•"/>
              <a:defRPr/>
            </a:pPr>
            <a:endParaRPr lang="en-US" sz="2800" dirty="0">
              <a:latin typeface="Times New Roman" panose="02020603050405020304" pitchFamily="18"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288" y="1219200"/>
            <a:ext cx="1447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42488" y="12192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1" descr="image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7660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2" descr="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6288" y="3200400"/>
            <a:ext cx="17526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13" descr="download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9888" y="2362200"/>
            <a:ext cx="10001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Line 14"/>
          <p:cNvSpPr>
            <a:spLocks noChangeShapeType="1"/>
          </p:cNvSpPr>
          <p:nvPr/>
        </p:nvSpPr>
        <p:spPr bwMode="auto">
          <a:xfrm flipV="1">
            <a:off x="7446963" y="3048000"/>
            <a:ext cx="542925"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15"/>
          <p:cNvSpPr>
            <a:spLocks noChangeShapeType="1"/>
          </p:cNvSpPr>
          <p:nvPr/>
        </p:nvSpPr>
        <p:spPr bwMode="auto">
          <a:xfrm>
            <a:off x="7227888" y="2057400"/>
            <a:ext cx="6858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Line 16"/>
          <p:cNvSpPr>
            <a:spLocks noChangeShapeType="1"/>
          </p:cNvSpPr>
          <p:nvPr/>
        </p:nvSpPr>
        <p:spPr bwMode="auto">
          <a:xfrm flipH="1">
            <a:off x="8980488" y="1905000"/>
            <a:ext cx="762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0" name="Line 17"/>
          <p:cNvSpPr>
            <a:spLocks noChangeShapeType="1"/>
          </p:cNvSpPr>
          <p:nvPr/>
        </p:nvSpPr>
        <p:spPr bwMode="auto">
          <a:xfrm flipH="1" flipV="1">
            <a:off x="9056688" y="3048000"/>
            <a:ext cx="685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1" name="Line 23"/>
          <p:cNvSpPr>
            <a:spLocks noChangeShapeType="1"/>
          </p:cNvSpPr>
          <p:nvPr/>
        </p:nvSpPr>
        <p:spPr bwMode="auto">
          <a:xfrm flipV="1">
            <a:off x="7456488" y="1692275"/>
            <a:ext cx="2286000" cy="206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2" name="Line 23"/>
          <p:cNvSpPr>
            <a:spLocks noChangeShapeType="1"/>
          </p:cNvSpPr>
          <p:nvPr/>
        </p:nvSpPr>
        <p:spPr bwMode="auto">
          <a:xfrm flipV="1">
            <a:off x="7456488" y="3675063"/>
            <a:ext cx="2286000" cy="206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3" name="Line 23"/>
          <p:cNvSpPr>
            <a:spLocks noChangeShapeType="1"/>
          </p:cNvSpPr>
          <p:nvPr/>
        </p:nvSpPr>
        <p:spPr bwMode="auto">
          <a:xfrm>
            <a:off x="6618288" y="2417763"/>
            <a:ext cx="0" cy="7064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34" name="Line 23"/>
          <p:cNvSpPr>
            <a:spLocks noChangeShapeType="1"/>
          </p:cNvSpPr>
          <p:nvPr/>
        </p:nvSpPr>
        <p:spPr bwMode="auto">
          <a:xfrm>
            <a:off x="11190288" y="2362200"/>
            <a:ext cx="0" cy="706438"/>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1" name="Rounded Rectangular Callout 30"/>
          <p:cNvSpPr/>
          <p:nvPr/>
        </p:nvSpPr>
        <p:spPr bwMode="auto">
          <a:xfrm>
            <a:off x="527050" y="757238"/>
            <a:ext cx="4895850" cy="3916362"/>
          </a:xfrm>
          <a:prstGeom prst="wedgeRoundRectCallout">
            <a:avLst>
              <a:gd name="adj1" fmla="val -36883"/>
              <a:gd name="adj2" fmla="val 77768"/>
              <a:gd name="adj3" fmla="val 16667"/>
            </a:avLst>
          </a:prstGeom>
          <a:blipFill>
            <a:blip r:embed="rId5"/>
            <a:tile tx="0" ty="0" sx="100000" sy="100000" flip="none" algn="tl"/>
          </a:blip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spAutoFit/>
          </a:bodyPr>
          <a:lstStyle/>
          <a:p>
            <a:pPr fontAlgn="auto">
              <a:spcBef>
                <a:spcPts val="0"/>
              </a:spcBef>
              <a:spcAft>
                <a:spcPts val="0"/>
              </a:spcAft>
              <a:defRPr/>
            </a:pP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nay, </a:t>
            </a:r>
            <a:r>
              <a:rPr lang="en-US" sz="2800" dirty="0" err="1">
                <a:solidFill>
                  <a:srgbClr val="FF0000"/>
                </a:solidFill>
                <a:latin typeface="Times New Roman" panose="02020603050405020304" pitchFamily="18" charset="0"/>
                <a:cs typeface="Times New Roman" panose="02020603050405020304" pitchFamily="18" charset="0"/>
              </a:rPr>
              <a:t>với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nghệ</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cầu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ngày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càng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lớn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về</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thông</a:t>
            </a:r>
            <a:r>
              <a:rPr lang="en-US" sz="2800" dirty="0">
                <a:solidFill>
                  <a:srgbClr val="FF0000"/>
                </a:solidFill>
                <a:latin typeface="Times New Roman" panose="02020603050405020304" pitchFamily="18" charset="0"/>
                <a:cs typeface="Times New Roman" panose="02020603050405020304" pitchFamily="18" charset="0"/>
              </a:rPr>
              <a:t> tin </a:t>
            </a:r>
            <a:r>
              <a:rPr lang="en-US" sz="2800" dirty="0" err="1">
                <a:solidFill>
                  <a:srgbClr val="FF0000"/>
                </a:solidFill>
                <a:latin typeface="Times New Roman" panose="02020603050405020304" pitchFamily="18" charset="0"/>
                <a:cs typeface="Times New Roman" panose="02020603050405020304" pitchFamily="18" charset="0"/>
              </a:rPr>
              <a:t>thì</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chia</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sẻ</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nguồn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tài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nguyên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máy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tính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Vậy</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hình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thức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nào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giúp</a:t>
            </a:r>
            <a:r>
              <a:rPr lang="en-US" sz="2800" dirty="0">
                <a:solidFill>
                  <a:srgbClr val="FF0000"/>
                </a:solidFill>
                <a:latin typeface="Times New Roman" panose="02020603050405020304" pitchFamily="18" charset="0"/>
                <a:cs typeface="Times New Roman" panose="02020603050405020304" pitchFamily="18" charset="0"/>
              </a:rPr>
              <a:t> con </a:t>
            </a:r>
            <a:r>
              <a:rPr lang="en-US" sz="2800" dirty="0" err="1">
                <a:solidFill>
                  <a:srgbClr val="FF0000"/>
                </a:solidFill>
                <a:latin typeface="Times New Roman" panose="02020603050405020304" pitchFamily="18" charset="0"/>
                <a:cs typeface="Times New Roman" panose="02020603050405020304" pitchFamily="18" charset="0"/>
              </a:rPr>
              <a:t>người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thực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hiện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tất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những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việc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trên</a:t>
            </a:r>
            <a:r>
              <a:rPr lang="en-US" sz="2800" dirty="0">
                <a:solidFill>
                  <a:srgbClr val="FF0000"/>
                </a:solidFill>
                <a:latin typeface="Times New Roman" panose="02020603050405020304" pitchFamily="18" charset="0"/>
                <a:cs typeface="Times New Roman" panose="02020603050405020304" pitchFamily="18" charset="0"/>
              </a:rPr>
              <a:t>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914400" y="1349375"/>
            <a:ext cx="10363200" cy="1470025"/>
          </a:xfrm>
        </p:spPr>
        <p:txBody>
          <a:bodyPr/>
          <a:lstStyle/>
          <a:p>
            <a:pPr eaLnBrk="1" hangingPunct="1"/>
            <a:r>
              <a:rPr lang="en-US" b="1" smtClean="0">
                <a:solidFill>
                  <a:srgbClr val="FF0000"/>
                </a:solidFill>
                <a:latin typeface="Times New Roman" pitchFamily="18" charset="0"/>
                <a:cs typeface="Times New Roman" pitchFamily="18" charset="0"/>
              </a:rPr>
              <a:t>CHỦ ĐỀ 2. MẠNG MÁY TÍNH VÀ INTERNET</a:t>
            </a:r>
            <a:r>
              <a:rPr lang="en-US" smtClean="0">
                <a:solidFill>
                  <a:srgbClr val="FF0000"/>
                </a:solidFill>
                <a:latin typeface="Times New Roman" pitchFamily="18" charset="0"/>
                <a:cs typeface="Times New Roman" pitchFamily="18" charset="0"/>
              </a:rPr>
              <a:t/>
            </a:r>
            <a:br>
              <a:rPr lang="en-US" smtClean="0">
                <a:solidFill>
                  <a:srgbClr val="FF0000"/>
                </a:solidFill>
                <a:latin typeface="Times New Roman" pitchFamily="18" charset="0"/>
                <a:cs typeface="Times New Roman" pitchFamily="18" charset="0"/>
              </a:rPr>
            </a:br>
            <a:r>
              <a:rPr lang="en-US" b="1" smtClean="0">
                <a:solidFill>
                  <a:srgbClr val="FF0000"/>
                </a:solidFill>
                <a:latin typeface="Times New Roman" pitchFamily="18" charset="0"/>
                <a:cs typeface="Times New Roman" pitchFamily="18" charset="0"/>
              </a:rPr>
              <a:t>BÀI 4: MẠNG MÁY TÍNH</a:t>
            </a:r>
            <a:r>
              <a:rPr lang="en-US" smtClean="0">
                <a:solidFill>
                  <a:srgbClr val="FF0000"/>
                </a:solidFill>
              </a:rPr>
              <a:t/>
            </a:r>
            <a:br>
              <a:rPr lang="en-US" smtClean="0">
                <a:solidFill>
                  <a:srgbClr val="FF0000"/>
                </a:solidFill>
              </a:rPr>
            </a:br>
            <a:endParaRPr lang="en-US" smtClean="0">
              <a:solidFill>
                <a:srgbClr val="FF0000"/>
              </a:solidFill>
            </a:endParaRPr>
          </a:p>
        </p:txBody>
      </p:sp>
      <p:pic>
        <p:nvPicPr>
          <p:cNvPr id="614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913"/>
            <a:ext cx="5813425"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15950" y="206375"/>
            <a:ext cx="11353800"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7171" name="Content Placeholder 4"/>
          <p:cNvSpPr>
            <a:spLocks noGrp="1"/>
          </p:cNvSpPr>
          <p:nvPr>
            <p:ph idx="1"/>
          </p:nvPr>
        </p:nvSpPr>
        <p:spPr>
          <a:xfrm>
            <a:off x="688975" y="1624013"/>
            <a:ext cx="7021513" cy="4918075"/>
          </a:xfrm>
        </p:spPr>
        <p:txBody>
          <a:bodyPr>
            <a:spAutoFit/>
          </a:bodyPr>
          <a:lstStyle/>
          <a:p>
            <a:pPr marL="0" indent="0" algn="just"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algn="just" eaLnBrk="1" hangingPunct="1">
              <a:buFont typeface="Arial" charset="0"/>
              <a:buNone/>
            </a:pPr>
            <a:r>
              <a:rPr lang="en-US" sz="2800" smtClean="0">
                <a:latin typeface="Times New Roman" pitchFamily="18" charset="0"/>
                <a:cs typeface="Times New Roman" pitchFamily="18" charset="0"/>
              </a:rPr>
              <a:t>Tham khảo SGK trong 1 phút</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Trả lời câu hỏi của phiếu học tập số 1</a:t>
            </a:r>
            <a:endParaRPr lang="en-US" sz="2800" u="sng" smtClean="0">
              <a:latin typeface="Times New Roman" pitchFamily="18" charset="0"/>
              <a:cs typeface="Times New Roman" pitchFamily="18" charset="0"/>
            </a:endParaRPr>
          </a:p>
          <a:p>
            <a:pPr marL="0" indent="0" algn="just"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algn="just"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algn="just"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7172" name="TextBox 5"/>
          <p:cNvSpPr txBox="1">
            <a:spLocks noChangeArrowheads="1"/>
          </p:cNvSpPr>
          <p:nvPr/>
        </p:nvSpPr>
        <p:spPr bwMode="auto">
          <a:xfrm>
            <a:off x="1077913" y="869950"/>
            <a:ext cx="47879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pic>
        <p:nvPicPr>
          <p:cNvPr id="717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39088" y="1766888"/>
            <a:ext cx="4144962" cy="391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40" name="Picture 12" descr="Digit 6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266363" y="620713"/>
            <a:ext cx="1609725"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txBox="1">
            <a:spLocks/>
          </p:cNvSpPr>
          <p:nvPr/>
        </p:nvSpPr>
        <p:spPr bwMode="auto">
          <a:xfrm>
            <a:off x="463550" y="0"/>
            <a:ext cx="1155065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lnSpc>
                <a:spcPct val="90000"/>
              </a:lnSpc>
            </a:pPr>
            <a:r>
              <a:rPr lang="en-US" sz="4400" b="1">
                <a:solidFill>
                  <a:srgbClr val="FF0000"/>
                </a:solidFill>
                <a:latin typeface="Times New Roman" pitchFamily="18" charset="0"/>
                <a:cs typeface="Times New Roman" pitchFamily="18" charset="0"/>
              </a:rPr>
              <a:t>HOẠT ĐỘNG HÌNH THÀNH KIẾN THỨC</a:t>
            </a:r>
            <a:endParaRPr lang="en-US" sz="4400">
              <a:solidFill>
                <a:srgbClr val="FF0000"/>
              </a:solidFill>
              <a:latin typeface="Times New Roman" pitchFamily="18" charset="0"/>
              <a:cs typeface="Times New Roman" pitchFamily="18" charset="0"/>
            </a:endParaRPr>
          </a:p>
        </p:txBody>
      </p:sp>
      <p:sp>
        <p:nvSpPr>
          <p:cNvPr id="8196" name="TextBox 12"/>
          <p:cNvSpPr txBox="1">
            <a:spLocks noChangeArrowheads="1"/>
          </p:cNvSpPr>
          <p:nvPr/>
        </p:nvSpPr>
        <p:spPr bwMode="auto">
          <a:xfrm>
            <a:off x="1077913" y="869950"/>
            <a:ext cx="47434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4" name="Table 13"/>
          <p:cNvGraphicFramePr>
            <a:graphicFrameLocks noGrp="1"/>
          </p:cNvGraphicFramePr>
          <p:nvPr/>
        </p:nvGraphicFramePr>
        <p:xfrm>
          <a:off x="1063625" y="1816100"/>
          <a:ext cx="10458450" cy="4049713"/>
        </p:xfrm>
        <a:graphic>
          <a:graphicData uri="http://schemas.openxmlformats.org/drawingml/2006/table">
            <a:tbl>
              <a:tblPr firstRow="1" bandRow="1">
                <a:tableStyleId>{5C22544A-7EE6-4342-B048-85BDC9FD1C3A}</a:tableStyleId>
              </a:tblPr>
              <a:tblGrid>
                <a:gridCol w="10458450"/>
              </a:tblGrid>
              <a:tr h="679568">
                <a:tc>
                  <a:txBody>
                    <a:bodyPr/>
                    <a:lstStyle/>
                    <a:p>
                      <a:pPr algn="ctr"/>
                      <a:r>
                        <a:rPr lang="en-US" sz="2500" dirty="0" smtClean="0">
                          <a:solidFill>
                            <a:srgbClr val="FF0000"/>
                          </a:solidFill>
                          <a:latin typeface="Times New Roman" panose="02020603050405020304" pitchFamily="18" charset="0"/>
                          <a:cs typeface="Times New Roman" panose="02020603050405020304" pitchFamily="18" charset="0"/>
                        </a:rPr>
                        <a:t>PHIẾU</a:t>
                      </a:r>
                      <a:r>
                        <a:rPr lang="en-US" sz="2500" baseline="0" dirty="0" smtClean="0">
                          <a:solidFill>
                            <a:srgbClr val="FF0000"/>
                          </a:solidFill>
                          <a:latin typeface="Times New Roman" panose="02020603050405020304" pitchFamily="18" charset="0"/>
                          <a:cs typeface="Times New Roman" panose="02020603050405020304" pitchFamily="18" charset="0"/>
                        </a:rPr>
                        <a:t> HỌC TẬP SỐ 1</a:t>
                      </a:r>
                      <a:endParaRPr lang="en-US" sz="2500" dirty="0">
                        <a:solidFill>
                          <a:srgbClr val="FF0000"/>
                        </a:solidFill>
                        <a:latin typeface="Times New Roman" panose="02020603050405020304" pitchFamily="18" charset="0"/>
                        <a:cs typeface="Times New Roman" panose="02020603050405020304" pitchFamily="18" charset="0"/>
                      </a:endParaRPr>
                    </a:p>
                  </a:txBody>
                  <a:tcPr marT="45723" marB="45723">
                    <a:solidFill>
                      <a:schemeClr val="accent2">
                        <a:lumMod val="20000"/>
                        <a:lumOff val="80000"/>
                      </a:schemeClr>
                    </a:solidFill>
                  </a:tcPr>
                </a:tc>
              </a:tr>
              <a:tr h="3370145">
                <a:tc>
                  <a:txBody>
                    <a:bodyPr/>
                    <a:lstStyle/>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hoạt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động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1,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endPar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vận</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hành</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endPar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r>
                        <a:rPr lang="en-US" sz="2800" b="1" i="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800" b="1"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800" i="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Đặc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điểm</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chung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các</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lưới</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này</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8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8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800" u="sng" kern="1200" dirty="0" smtClean="0">
                        <a:solidFill>
                          <a:srgbClr val="FF0000"/>
                        </a:solidFill>
                        <a:effectLst/>
                        <a:latin typeface="Times New Roman" panose="02020603050405020304" pitchFamily="18" charset="0"/>
                        <a:ea typeface="+mn-ea"/>
                        <a:cs typeface="Times New Roman" panose="02020603050405020304" pitchFamily="18" charset="0"/>
                      </a:endParaRPr>
                    </a:p>
                    <a:p>
                      <a:endParaRPr lang="en-US" sz="2000" dirty="0">
                        <a:solidFill>
                          <a:srgbClr val="FF0000"/>
                        </a:solidFill>
                      </a:endParaRPr>
                    </a:p>
                  </a:txBody>
                  <a:tcPr marT="45723" marB="45723">
                    <a:blipFill>
                      <a:blip r:embed="rId4"/>
                      <a:tile tx="0" ty="0" sx="100000" sy="100000" flip="none" algn="tl"/>
                    </a:blipFill>
                  </a:tcPr>
                </a:tc>
              </a:tr>
            </a:tbl>
          </a:graphicData>
        </a:graphic>
      </p:graphicFrame>
      <p:sp>
        <p:nvSpPr>
          <p:cNvPr id="2" name="TextBox 1"/>
          <p:cNvSpPr txBox="1">
            <a:spLocks noChangeArrowheads="1"/>
          </p:cNvSpPr>
          <p:nvPr/>
        </p:nvSpPr>
        <p:spPr bwMode="auto">
          <a:xfrm>
            <a:off x="1493838" y="2979738"/>
            <a:ext cx="101758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Mạng lưới điện, mạng đường sắt, mạng ống nước,…</a:t>
            </a:r>
            <a:endParaRPr lang="en-US" sz="2500" u="sng">
              <a:solidFill>
                <a:srgbClr val="002060"/>
              </a:solidFill>
              <a:latin typeface="Times New Roman" pitchFamily="18" charset="0"/>
              <a:cs typeface="Times New Roman" pitchFamily="18" charset="0"/>
            </a:endParaRPr>
          </a:p>
        </p:txBody>
      </p:sp>
      <p:sp>
        <p:nvSpPr>
          <p:cNvPr id="16" name="TextBox 15"/>
          <p:cNvSpPr txBox="1">
            <a:spLocks noChangeArrowheads="1"/>
          </p:cNvSpPr>
          <p:nvPr/>
        </p:nvSpPr>
        <p:spPr bwMode="auto">
          <a:xfrm>
            <a:off x="1417638" y="3810000"/>
            <a:ext cx="102838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Có mạng vận chuyển theo một chiểu và có mạng vận chuyển hai chiểu.</a:t>
            </a:r>
            <a:endParaRPr lang="en-US" sz="2500" u="sng">
              <a:solidFill>
                <a:srgbClr val="002060"/>
              </a:solidFill>
              <a:latin typeface="Times New Roman" pitchFamily="18" charset="0"/>
              <a:cs typeface="Times New Roman" pitchFamily="18" charset="0"/>
            </a:endParaRPr>
          </a:p>
        </p:txBody>
      </p:sp>
      <p:sp>
        <p:nvSpPr>
          <p:cNvPr id="17" name="TextBox 16"/>
          <p:cNvSpPr txBox="1">
            <a:spLocks noChangeArrowheads="1"/>
          </p:cNvSpPr>
          <p:nvPr/>
        </p:nvSpPr>
        <p:spPr bwMode="auto">
          <a:xfrm>
            <a:off x="1395413" y="4749800"/>
            <a:ext cx="104552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solidFill>
                  <a:srgbClr val="002060"/>
                </a:solidFill>
                <a:latin typeface="Times New Roman" pitchFamily="18" charset="0"/>
                <a:cs typeface="Times New Roman" pitchFamily="18" charset="0"/>
              </a:rPr>
              <a:t>=&gt; Đặc điểm chung của các mạng lưới này là luôn có sự kết nối và chia sẻ</a:t>
            </a:r>
            <a:endParaRPr lang="en-US" sz="2500" u="sng">
              <a:solidFill>
                <a:srgbClr val="002060"/>
              </a:solidFill>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63000"/>
                                  </p:stCondLst>
                                  <p:iterate type="lt">
                                    <p:tmPct val="5000"/>
                                  </p:iterate>
                                  <p:childTnLst>
                                    <p:anim calcmode="lin" valueType="num">
                                      <p:cBhvr>
                                        <p:cTn id="6" dur="1000"/>
                                        <p:tgtEl>
                                          <p:spTgt spid="22540"/>
                                        </p:tgtEl>
                                        <p:attrNameLst>
                                          <p:attrName>ppt_w</p:attrName>
                                        </p:attrNameLst>
                                      </p:cBhvr>
                                      <p:tavLst>
                                        <p:tav tm="0">
                                          <p:val>
                                            <p:strVal val="ppt_w"/>
                                          </p:val>
                                        </p:tav>
                                        <p:tav tm="100000">
                                          <p:val>
                                            <p:fltVal val="0"/>
                                          </p:val>
                                        </p:tav>
                                      </p:tavLst>
                                    </p:anim>
                                    <p:anim calcmode="lin" valueType="num">
                                      <p:cBhvr>
                                        <p:cTn id="7" dur="1000"/>
                                        <p:tgtEl>
                                          <p:spTgt spid="22540"/>
                                        </p:tgtEl>
                                        <p:attrNameLst>
                                          <p:attrName>ppt_h</p:attrName>
                                        </p:attrNameLst>
                                      </p:cBhvr>
                                      <p:tavLst>
                                        <p:tav tm="0">
                                          <p:val>
                                            <p:strVal val="ppt_h"/>
                                          </p:val>
                                        </p:tav>
                                        <p:tav tm="100000">
                                          <p:val>
                                            <p:fltVal val="0"/>
                                          </p:val>
                                        </p:tav>
                                      </p:tavLst>
                                    </p:anim>
                                    <p:anim calcmode="lin" valueType="num">
                                      <p:cBhvr>
                                        <p:cTn id="8" dur="1000"/>
                                        <p:tgtEl>
                                          <p:spTgt spid="22540"/>
                                        </p:tgtEl>
                                        <p:attrNameLst>
                                          <p:attrName>style.rotation</p:attrName>
                                        </p:attrNameLst>
                                      </p:cBhvr>
                                      <p:tavLst>
                                        <p:tav tm="0">
                                          <p:val>
                                            <p:fltVal val="0"/>
                                          </p:val>
                                        </p:tav>
                                        <p:tav tm="100000">
                                          <p:val>
                                            <p:fltVal val="90"/>
                                          </p:val>
                                        </p:tav>
                                      </p:tavLst>
                                    </p:anim>
                                    <p:animEffect transition="out" filter="fade">
                                      <p:cBhvr>
                                        <p:cTn id="9" dur="1000"/>
                                        <p:tgtEl>
                                          <p:spTgt spid="22540"/>
                                        </p:tgtEl>
                                      </p:cBhvr>
                                    </p:animEffect>
                                    <p:set>
                                      <p:cBhvr>
                                        <p:cTn id="10" dur="1" fill="hold">
                                          <p:stCondLst>
                                            <p:cond delay="999"/>
                                          </p:stCondLst>
                                        </p:cTn>
                                        <p:tgtEl>
                                          <p:spTgt spid="2254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15950" y="206375"/>
            <a:ext cx="11672888" cy="1325563"/>
          </a:xfrm>
        </p:spPr>
        <p:txBody>
          <a:bodyPr/>
          <a:lstStyle/>
          <a:p>
            <a:pPr eaLnBrk="1" hangingPunct="1"/>
            <a:r>
              <a:rPr lang="en-US" b="1" smtClean="0">
                <a:solidFill>
                  <a:srgbClr val="FF0000"/>
                </a:solidFill>
                <a:latin typeface="Times New Roman" pitchFamily="18" charset="0"/>
                <a:cs typeface="Times New Roman" pitchFamily="18" charset="0"/>
              </a:rPr>
              <a:t>HOẠT ĐỘNG HÌNH THÀNH KIẾN THỨC</a:t>
            </a:r>
            <a:r>
              <a:rPr lang="en-US" u="sng" smtClean="0">
                <a:solidFill>
                  <a:srgbClr val="FF0000"/>
                </a:solidFill>
                <a:latin typeface="Times New Roman" pitchFamily="18" charset="0"/>
                <a:cs typeface="Times New Roman" pitchFamily="18" charset="0"/>
              </a:rPr>
              <a:t/>
            </a:r>
            <a:br>
              <a:rPr lang="en-US" u="sng" smtClean="0">
                <a:solidFill>
                  <a:srgbClr val="FF0000"/>
                </a:solidFill>
                <a:latin typeface="Times New Roman" pitchFamily="18" charset="0"/>
                <a:cs typeface="Times New Roman" pitchFamily="18" charset="0"/>
              </a:rPr>
            </a:br>
            <a:endParaRPr lang="en-US" b="1" smtClean="0">
              <a:solidFill>
                <a:srgbClr val="FF0000"/>
              </a:solidFill>
              <a:latin typeface="Times New Roman" pitchFamily="18" charset="0"/>
              <a:cs typeface="Times New Roman" pitchFamily="18" charset="0"/>
            </a:endParaRPr>
          </a:p>
        </p:txBody>
      </p:sp>
      <p:sp>
        <p:nvSpPr>
          <p:cNvPr id="9219" name="Content Placeholder 4"/>
          <p:cNvSpPr>
            <a:spLocks noGrp="1"/>
          </p:cNvSpPr>
          <p:nvPr>
            <p:ph idx="1"/>
          </p:nvPr>
        </p:nvSpPr>
        <p:spPr>
          <a:xfrm>
            <a:off x="838200" y="2141538"/>
            <a:ext cx="10515600" cy="4487862"/>
          </a:xfrm>
        </p:spPr>
        <p:txBody>
          <a:bodyPr>
            <a:spAutoFit/>
          </a:bodyPr>
          <a:lstStyle/>
          <a:p>
            <a:pPr marL="0" indent="0" eaLnBrk="1" hangingPunct="1">
              <a:buFont typeface="Arial" charset="0"/>
              <a:buNone/>
            </a:pPr>
            <a:r>
              <a:rPr lang="en-US" sz="2800" b="1" i="1" smtClean="0">
                <a:latin typeface="Times New Roman" pitchFamily="18" charset="0"/>
                <a:cs typeface="Times New Roman" pitchFamily="18" charset="0"/>
              </a:rPr>
              <a:t>Chuyển giao nhiệm vụ học tập</a:t>
            </a:r>
          </a:p>
          <a:p>
            <a:pPr marL="0" indent="0" eaLnBrk="1" hangingPunct="1">
              <a:buFont typeface="Arial" charset="0"/>
              <a:buNone/>
            </a:pPr>
            <a:r>
              <a:rPr lang="en-US" sz="2800" smtClean="0">
                <a:latin typeface="Times New Roman" pitchFamily="18" charset="0"/>
                <a:cs typeface="Times New Roman" pitchFamily="18" charset="0"/>
              </a:rPr>
              <a:t>Tham khảo SGK trong 2 phút</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Trả lời câu hỏi của phiếu học tập số 2</a:t>
            </a:r>
            <a:endParaRPr lang="en-US" sz="2800" u="sng" smtClean="0">
              <a:latin typeface="Times New Roman" pitchFamily="18" charset="0"/>
              <a:cs typeface="Times New Roman" pitchFamily="18" charset="0"/>
            </a:endParaRPr>
          </a:p>
          <a:p>
            <a:pPr marL="0" indent="0" eaLnBrk="1" hangingPunct="1">
              <a:buFont typeface="Arial" charset="0"/>
              <a:buNone/>
            </a:pPr>
            <a:r>
              <a:rPr lang="en-US" sz="2800" b="1" i="1" smtClean="0">
                <a:latin typeface="Times New Roman" pitchFamily="18" charset="0"/>
                <a:cs typeface="Times New Roman" pitchFamily="18" charset="0"/>
              </a:rPr>
              <a:t>Báo cáo kết quả hoạt động và thảo luận </a:t>
            </a:r>
            <a:endParaRPr lang="en-US" sz="2800" smtClean="0">
              <a:latin typeface="Times New Roman" pitchFamily="18" charset="0"/>
              <a:cs typeface="Times New Roman" pitchFamily="18" charset="0"/>
            </a:endParaRPr>
          </a:p>
          <a:p>
            <a:pPr marL="0" indent="0" eaLnBrk="1" hangingPunct="1">
              <a:buFont typeface="Arial" charset="0"/>
              <a:buNone/>
            </a:pPr>
            <a:r>
              <a:rPr lang="en-US" sz="2800" smtClean="0">
                <a:latin typeface="Times New Roman" pitchFamily="18" charset="0"/>
                <a:cs typeface="Times New Roman" pitchFamily="18" charset="0"/>
              </a:rPr>
              <a:t> Kết thúc thảo luận các nhóm đổi chéo phiếu cho nhau để chấm chéo trong quá trình báo cáo.</a:t>
            </a:r>
          </a:p>
          <a:p>
            <a:pPr marL="0" indent="0" eaLnBrk="1" hangingPunct="1">
              <a:buFont typeface="Arial" charset="0"/>
              <a:buNone/>
            </a:pPr>
            <a:r>
              <a:rPr lang="en-US" sz="2800" smtClean="0">
                <a:latin typeface="Times New Roman" pitchFamily="18" charset="0"/>
                <a:cs typeface="Times New Roman" pitchFamily="18" charset="0"/>
              </a:rPr>
              <a:t>Yêu cầu nhóm cử đại diện trình bày kết quả của nhóm bạn. các nhóm còn lại chấm chéo theo kết luận của GV.</a:t>
            </a:r>
          </a:p>
          <a:p>
            <a:pPr marL="0" indent="0" eaLnBrk="1" hangingPunct="1">
              <a:buFont typeface="Arial" charset="0"/>
              <a:buNone/>
            </a:pPr>
            <a:endParaRPr lang="en-US" sz="2800" smtClean="0">
              <a:latin typeface="Times New Roman" pitchFamily="18" charset="0"/>
              <a:cs typeface="Times New Roman" pitchFamily="18" charset="0"/>
            </a:endParaRPr>
          </a:p>
        </p:txBody>
      </p:sp>
      <p:sp>
        <p:nvSpPr>
          <p:cNvPr id="9220" name="TextBox 5"/>
          <p:cNvSpPr txBox="1">
            <a:spLocks noChangeArrowheads="1"/>
          </p:cNvSpPr>
          <p:nvPr/>
        </p:nvSpPr>
        <p:spPr bwMode="auto">
          <a:xfrm>
            <a:off x="1077913" y="1116013"/>
            <a:ext cx="48101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6" name="Picture 8" descr="Digit 12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869488" y="222250"/>
            <a:ext cx="1797050"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10"/>
          <p:cNvSpPr txBox="1">
            <a:spLocks noChangeArrowheads="1"/>
          </p:cNvSpPr>
          <p:nvPr/>
        </p:nvSpPr>
        <p:spPr bwMode="auto">
          <a:xfrm>
            <a:off x="998538" y="368300"/>
            <a:ext cx="46878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3200" b="1">
                <a:solidFill>
                  <a:srgbClr val="7030A0"/>
                </a:solidFill>
                <a:latin typeface="Times New Roman" pitchFamily="18" charset="0"/>
                <a:cs typeface="Times New Roman" pitchFamily="18" charset="0"/>
              </a:rPr>
              <a:t>1. Mạng máy tính là gì?</a:t>
            </a:r>
            <a:endParaRPr lang="en-US" sz="3200">
              <a:solidFill>
                <a:srgbClr val="7030A0"/>
              </a:solidFill>
              <a:latin typeface="Times New Roman" pitchFamily="18" charset="0"/>
              <a:cs typeface="Times New Roman" pitchFamily="18" charset="0"/>
            </a:endParaRPr>
          </a:p>
          <a:p>
            <a:pPr eaLnBrk="1" hangingPunct="1"/>
            <a:endParaRPr lang="en-US" sz="2400">
              <a:solidFill>
                <a:srgbClr val="7030A0"/>
              </a:solidFill>
            </a:endParaRPr>
          </a:p>
        </p:txBody>
      </p:sp>
      <p:graphicFrame>
        <p:nvGraphicFramePr>
          <p:cNvPr id="12" name="Table 11"/>
          <p:cNvGraphicFramePr>
            <a:graphicFrameLocks noGrp="1"/>
          </p:cNvGraphicFramePr>
          <p:nvPr/>
        </p:nvGraphicFramePr>
        <p:xfrm>
          <a:off x="260350" y="1168400"/>
          <a:ext cx="11731625" cy="5354638"/>
        </p:xfrm>
        <a:graphic>
          <a:graphicData uri="http://schemas.openxmlformats.org/drawingml/2006/table">
            <a:tbl>
              <a:tblPr firstRow="1" bandRow="1">
                <a:tableStyleId>{5C22544A-7EE6-4342-B048-85BDC9FD1C3A}</a:tableStyleId>
              </a:tblPr>
              <a:tblGrid>
                <a:gridCol w="11731625"/>
              </a:tblGrid>
              <a:tr h="609012">
                <a:tc>
                  <a:txBody>
                    <a:bodyPr/>
                    <a:lstStyle/>
                    <a:p>
                      <a:pPr algn="ctr"/>
                      <a:r>
                        <a:rPr lang="en-US" sz="2300" dirty="0" smtClean="0">
                          <a:solidFill>
                            <a:srgbClr val="FF0000"/>
                          </a:solidFill>
                          <a:latin typeface="Times New Roman" panose="02020603050405020304" pitchFamily="18" charset="0"/>
                          <a:cs typeface="Times New Roman" panose="02020603050405020304" pitchFamily="18" charset="0"/>
                        </a:rPr>
                        <a:t>PHIẾU</a:t>
                      </a:r>
                      <a:r>
                        <a:rPr lang="en-US" sz="2300" baseline="0" dirty="0" smtClean="0">
                          <a:solidFill>
                            <a:srgbClr val="FF0000"/>
                          </a:solidFill>
                          <a:latin typeface="Times New Roman" panose="02020603050405020304" pitchFamily="18" charset="0"/>
                          <a:cs typeface="Times New Roman" panose="02020603050405020304" pitchFamily="18" charset="0"/>
                        </a:rPr>
                        <a:t> HỌC TẬP SỐ 2</a:t>
                      </a:r>
                      <a:endParaRPr lang="en-US" sz="2300" dirty="0">
                        <a:solidFill>
                          <a:srgbClr val="FF0000"/>
                        </a:solidFill>
                        <a:latin typeface="Times New Roman" panose="02020603050405020304" pitchFamily="18" charset="0"/>
                        <a:cs typeface="Times New Roman" panose="02020603050405020304" pitchFamily="18" charset="0"/>
                      </a:endParaRPr>
                    </a:p>
                  </a:txBody>
                  <a:tcPr marL="91442" marR="91442" marT="45722" marB="45722">
                    <a:blipFill>
                      <a:blip r:embed="rId4"/>
                      <a:tile tx="0" ty="0" sx="100000" sy="100000" flip="none" algn="tl"/>
                    </a:blipFill>
                  </a:tcPr>
                </a:tc>
              </a:tr>
              <a:tr h="4745626">
                <a:tc>
                  <a:txBody>
                    <a:bodyPr/>
                    <a:lstStyle/>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1.</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hiểu</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thế</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nào</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là</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2.</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chia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sẻ</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những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gì</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endParaRPr lang="en-US" sz="2300"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en-US"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en-US"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3.</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hãy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kể</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số</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en-US"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1" algn="just"/>
                      <a:endParaRPr lang="en-US"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endParaRPr lang="en-US" sz="2300" b="0" i="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0" algn="just"/>
                      <a:r>
                        <a:rPr lang="en-US" sz="2300" b="0" i="0" u="none" strike="noStrike" kern="1200" baseline="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4.</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Theo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in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được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nối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tiếp</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với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không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qua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vỉ</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thì</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hai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thiết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bị</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có</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tạo</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thành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a:t>
                      </a:r>
                    </a:p>
                    <a:p>
                      <a:pPr lvl="0" algn="just"/>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p>
                      <a:pPr lvl="1" algn="just"/>
                      <a:r>
                        <a:rPr lang="fr-FR" sz="2300" b="1" i="1" u="sng"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Câu</a:t>
                      </a:r>
                      <a:r>
                        <a:rPr lang="fr-FR" sz="2300" b="1" i="1" u="sng" strike="noStrike" kern="1200" dirty="0" smtClean="0">
                          <a:solidFill>
                            <a:srgbClr val="FF0000"/>
                          </a:solidFill>
                          <a:effectLst/>
                          <a:latin typeface="Times New Roman" panose="02020603050405020304" pitchFamily="18" charset="0"/>
                          <a:ea typeface="+mn-ea"/>
                          <a:cs typeface="Times New Roman" panose="02020603050405020304" pitchFamily="18" charset="0"/>
                        </a:rPr>
                        <a:t> 5.</a:t>
                      </a:r>
                      <a:r>
                        <a:rPr lang="fr-FR" sz="2300" i="1"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Nêu</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một</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vài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lợi</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ích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của</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mạng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máy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tính</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trong</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thực</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tế</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em</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đã</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r>
                        <a:rPr lang="fr-FR" sz="2300" u="none" strike="noStrike" kern="1200" dirty="0" err="1" smtClean="0">
                          <a:solidFill>
                            <a:srgbClr val="FF0000"/>
                          </a:solidFill>
                          <a:effectLst/>
                          <a:latin typeface="Times New Roman" panose="02020603050405020304" pitchFamily="18" charset="0"/>
                          <a:ea typeface="+mn-ea"/>
                          <a:cs typeface="Times New Roman" panose="02020603050405020304" pitchFamily="18" charset="0"/>
                        </a:rPr>
                        <a:t>thấy</a:t>
                      </a:r>
                      <a:r>
                        <a:rPr lang="fr-FR" sz="2300" u="none" strike="noStrike" kern="1200" dirty="0" smtClean="0">
                          <a:solidFill>
                            <a:srgbClr val="FF0000"/>
                          </a:solidFill>
                          <a:effectLst/>
                          <a:latin typeface="Times New Roman" panose="02020603050405020304" pitchFamily="18" charset="0"/>
                          <a:ea typeface="+mn-ea"/>
                          <a:cs typeface="Times New Roman" panose="02020603050405020304" pitchFamily="18" charset="0"/>
                        </a:rPr>
                        <a:t> ?</a:t>
                      </a:r>
                      <a:endParaRPr lang="en-US" sz="2300" u="sng" strike="noStrike" kern="1200" dirty="0" smtClean="0">
                        <a:solidFill>
                          <a:srgbClr val="FF0000"/>
                        </a:solidFill>
                        <a:effectLst/>
                        <a:latin typeface="Times New Roman" panose="02020603050405020304" pitchFamily="18" charset="0"/>
                        <a:ea typeface="+mn-ea"/>
                        <a:cs typeface="Times New Roman" panose="02020603050405020304" pitchFamily="18" charset="0"/>
                      </a:endParaRPr>
                    </a:p>
                  </a:txBody>
                  <a:tcPr marL="91442" marR="91442" marT="45722" marB="45722">
                    <a:blipFill>
                      <a:blip r:embed="rId4"/>
                      <a:tile tx="0" ty="0" sx="100000" sy="100000" flip="none" algn="tl"/>
                    </a:blipFill>
                  </a:tcPr>
                </a:tc>
              </a:tr>
            </a:tbl>
          </a:graphicData>
        </a:graphic>
      </p:graphicFrame>
      <p:sp>
        <p:nvSpPr>
          <p:cNvPr id="2" name="TextBox 1"/>
          <p:cNvSpPr txBox="1">
            <a:spLocks noChangeArrowheads="1"/>
          </p:cNvSpPr>
          <p:nvPr/>
        </p:nvSpPr>
        <p:spPr bwMode="auto">
          <a:xfrm>
            <a:off x="260350" y="2082800"/>
            <a:ext cx="11730038"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Hai hay nhiều máy tính và các thiết bị được kết nối để truyền thông tin cho nhau để tạo thành 1 mạng máy tính.</a:t>
            </a:r>
            <a:endParaRPr lang="en-US" sz="2500" u="sng">
              <a:latin typeface="Times New Roman" pitchFamily="18" charset="0"/>
              <a:cs typeface="Times New Roman" pitchFamily="18" charset="0"/>
            </a:endParaRPr>
          </a:p>
        </p:txBody>
      </p:sp>
      <p:sp>
        <p:nvSpPr>
          <p:cNvPr id="3" name="TextBox 2"/>
          <p:cNvSpPr txBox="1">
            <a:spLocks noChangeArrowheads="1"/>
          </p:cNvSpPr>
          <p:nvPr/>
        </p:nvSpPr>
        <p:spPr bwMode="auto">
          <a:xfrm>
            <a:off x="163513" y="3170238"/>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500" i="1">
                <a:latin typeface="Times New Roman" pitchFamily="18" charset="0"/>
                <a:cs typeface="Times New Roman" pitchFamily="18" charset="0"/>
              </a:rPr>
              <a:t>=&gt; Mạng máy tính chia sẻ dữ liệu và cho phép người sử dụng dùng chung thiết bị.</a:t>
            </a:r>
            <a:endParaRPr lang="en-US" sz="2500"/>
          </a:p>
        </p:txBody>
      </p:sp>
      <p:sp>
        <p:nvSpPr>
          <p:cNvPr id="4" name="TextBox 3"/>
          <p:cNvSpPr txBox="1">
            <a:spLocks noChangeArrowheads="1"/>
          </p:cNvSpPr>
          <p:nvPr/>
        </p:nvSpPr>
        <p:spPr bwMode="auto">
          <a:xfrm>
            <a:off x="211138" y="3844925"/>
            <a:ext cx="11828462"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Một số lợi ích của mạng: Các mạng lưới (nói chung) cho phép chia sẻ tài nguyên giữa      con người, giữa những vùng địa lí xa nhau, tiết kiệm thời gian.</a:t>
            </a:r>
            <a:endParaRPr lang="en-US" sz="2500">
              <a:latin typeface="Times New Roman" pitchFamily="18" charset="0"/>
              <a:cs typeface="Times New Roman" pitchFamily="18" charset="0"/>
            </a:endParaRPr>
          </a:p>
        </p:txBody>
      </p:sp>
      <p:sp>
        <p:nvSpPr>
          <p:cNvPr id="5" name="TextBox 4"/>
          <p:cNvSpPr txBox="1">
            <a:spLocks noChangeArrowheads="1"/>
          </p:cNvSpPr>
          <p:nvPr/>
        </p:nvSpPr>
        <p:spPr bwMode="auto">
          <a:xfrm>
            <a:off x="163513" y="5283200"/>
            <a:ext cx="44942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Không</a:t>
            </a:r>
            <a:endParaRPr lang="en-US" sz="2500" u="sng">
              <a:latin typeface="Times New Roman" pitchFamily="18" charset="0"/>
              <a:cs typeface="Times New Roman" pitchFamily="18" charset="0"/>
            </a:endParaRPr>
          </a:p>
        </p:txBody>
      </p:sp>
      <p:sp>
        <p:nvSpPr>
          <p:cNvPr id="6" name="TextBox 5"/>
          <p:cNvSpPr txBox="1">
            <a:spLocks noChangeArrowheads="1"/>
          </p:cNvSpPr>
          <p:nvPr/>
        </p:nvSpPr>
        <p:spPr bwMode="auto">
          <a:xfrm>
            <a:off x="163513" y="6045200"/>
            <a:ext cx="11730037"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US" sz="2500" i="1">
                <a:latin typeface="Times New Roman" pitchFamily="18" charset="0"/>
                <a:cs typeface="Times New Roman" pitchFamily="18" charset="0"/>
              </a:rPr>
              <a:t>=&gt; </a:t>
            </a:r>
            <a:r>
              <a:rPr lang="fr-FR" sz="2500" i="1">
                <a:latin typeface="Times New Roman" pitchFamily="18" charset="0"/>
                <a:cs typeface="Times New Roman" pitchFamily="18" charset="0"/>
              </a:rPr>
              <a:t>Trao đổi tài liệu qua mail ; trò chuyện qua zalo, facebook,…</a:t>
            </a:r>
            <a:endParaRPr lang="en-US" sz="2500" u="sng">
              <a:latin typeface="Times New Roman" pitchFamily="18" charset="0"/>
              <a:cs typeface="Times New Roman" pitchFamily="18" charset="0"/>
            </a:endParaRPr>
          </a:p>
        </p:txBody>
      </p:sp>
    </p:spTree>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22536"/>
                                        </p:tgtEl>
                                        <p:attrNameLst>
                                          <p:attrName>ppt_w</p:attrName>
                                        </p:attrNameLst>
                                      </p:cBhvr>
                                      <p:tavLst>
                                        <p:tav tm="0">
                                          <p:val>
                                            <p:strVal val="ppt_w"/>
                                          </p:val>
                                        </p:tav>
                                        <p:tav tm="100000">
                                          <p:val>
                                            <p:fltVal val="0"/>
                                          </p:val>
                                        </p:tav>
                                      </p:tavLst>
                                    </p:anim>
                                    <p:anim calcmode="lin" valueType="num">
                                      <p:cBhvr>
                                        <p:cTn id="7" dur="1000"/>
                                        <p:tgtEl>
                                          <p:spTgt spid="22536"/>
                                        </p:tgtEl>
                                        <p:attrNameLst>
                                          <p:attrName>ppt_h</p:attrName>
                                        </p:attrNameLst>
                                      </p:cBhvr>
                                      <p:tavLst>
                                        <p:tav tm="0">
                                          <p:val>
                                            <p:strVal val="ppt_h"/>
                                          </p:val>
                                        </p:tav>
                                        <p:tav tm="100000">
                                          <p:val>
                                            <p:fltVal val="0"/>
                                          </p:val>
                                        </p:tav>
                                      </p:tavLst>
                                    </p:anim>
                                    <p:anim calcmode="lin" valueType="num">
                                      <p:cBhvr>
                                        <p:cTn id="8" dur="1000"/>
                                        <p:tgtEl>
                                          <p:spTgt spid="22536"/>
                                        </p:tgtEl>
                                        <p:attrNameLst>
                                          <p:attrName>style.rotation</p:attrName>
                                        </p:attrNameLst>
                                      </p:cBhvr>
                                      <p:tavLst>
                                        <p:tav tm="0">
                                          <p:val>
                                            <p:fltVal val="0"/>
                                          </p:val>
                                        </p:tav>
                                        <p:tav tm="100000">
                                          <p:val>
                                            <p:fltVal val="90"/>
                                          </p:val>
                                        </p:tav>
                                      </p:tavLst>
                                    </p:anim>
                                    <p:animEffect transition="out" filter="fade">
                                      <p:cBhvr>
                                        <p:cTn id="9" dur="1000"/>
                                        <p:tgtEl>
                                          <p:spTgt spid="22536"/>
                                        </p:tgtEl>
                                      </p:cBhvr>
                                    </p:animEffect>
                                    <p:set>
                                      <p:cBhvr>
                                        <p:cTn id="10" dur="1" fill="hold">
                                          <p:stCondLst>
                                            <p:cond delay="999"/>
                                          </p:stCondLst>
                                        </p:cTn>
                                        <p:tgtEl>
                                          <p:spTgt spid="2253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350</TotalTime>
  <Words>2168</Words>
  <Application>Microsoft Office PowerPoint</Application>
  <PresentationFormat>Custom</PresentationFormat>
  <Paragraphs>297</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Calibri</vt:lpstr>
      <vt:lpstr>Arial</vt:lpstr>
      <vt:lpstr>Times New Roman</vt:lpstr>
      <vt:lpstr>Symbol</vt:lpstr>
      <vt:lpstr>Wingdings</vt:lpstr>
      <vt:lpstr>Office Theme</vt:lpstr>
      <vt:lpstr>Bitmap Image</vt:lpstr>
      <vt:lpstr>PowerPoint Presentation</vt:lpstr>
      <vt:lpstr>PowerPoint Presentation</vt:lpstr>
      <vt:lpstr>HOẠT ĐỘNG KHỞI ĐỘNG </vt:lpstr>
      <vt:lpstr>PowerPoint Presentation</vt:lpstr>
      <vt:lpstr>CHỦ ĐỀ 2. MẠNG MÁY TÍNH VÀ INTERNET BÀI 4: MẠNG MÁY TÍNH </vt:lpstr>
      <vt:lpstr>HOẠT ĐỘNG HÌNH THÀNH KIẾN THỨC </vt:lpstr>
      <vt:lpstr>PowerPoint Presentation</vt:lpstr>
      <vt:lpstr>HOẠT ĐỘNG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LUYỆN TẬP</vt:lpstr>
      <vt:lpstr>HOẠT ĐỘNG LUYỆN TẬP</vt:lpstr>
      <vt:lpstr>HOẠT ĐỘNG LUYỆN TẬP</vt:lpstr>
      <vt:lpstr>HOẠT ĐỘNG VẬN DỤNG</vt:lpstr>
      <vt:lpstr>HOẠT ĐỘNG VẬN DỤNG</vt:lpstr>
      <vt:lpstr>HƯỚNG DẪN HỌC TẬP Ở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B. MẠNG MÁY TÍNH VÀ INTERNET BÀI 4: MẠNG MÁY TÍNH</dc:title>
  <dc:creator>Admin</dc:creator>
  <cp:lastModifiedBy>Admin</cp:lastModifiedBy>
  <cp:revision>42</cp:revision>
  <dcterms:created xsi:type="dcterms:W3CDTF">2021-07-10T14:44:17Z</dcterms:created>
  <dcterms:modified xsi:type="dcterms:W3CDTF">2021-08-01T17:13:03Z</dcterms:modified>
</cp:coreProperties>
</file>