
<file path=[Content_Types].xml><?xml version="1.0" encoding="utf-8"?>
<Types xmlns="http://schemas.openxmlformats.org/package/2006/content-types">
  <Default Extension="fntdata" ContentType="application/x-fontdata"/>
  <Default Extension="jpeg" ContentType="image/jpeg"/>
  <Default Extension="jpg" ContentType="image/pn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6" r:id="rId2"/>
    <p:sldId id="257" r:id="rId3"/>
    <p:sldId id="258" r:id="rId4"/>
    <p:sldId id="267" r:id="rId5"/>
    <p:sldId id="259" r:id="rId6"/>
    <p:sldId id="268" r:id="rId7"/>
    <p:sldId id="260" r:id="rId8"/>
    <p:sldId id="273" r:id="rId9"/>
    <p:sldId id="274" r:id="rId10"/>
    <p:sldId id="262" r:id="rId11"/>
    <p:sldId id="263" r:id="rId12"/>
    <p:sldId id="269" r:id="rId13"/>
    <p:sldId id="264" r:id="rId14"/>
    <p:sldId id="270" r:id="rId15"/>
    <p:sldId id="277" r:id="rId16"/>
    <p:sldId id="275" r:id="rId17"/>
    <p:sldId id="276" r:id="rId18"/>
    <p:sldId id="271" r:id="rId19"/>
    <p:sldId id="272" r:id="rId20"/>
  </p:sldIdLst>
  <p:sldSz cx="18288000" cy="10287000"/>
  <p:notesSz cx="6858000" cy="9144000"/>
  <p:embeddedFontLst>
    <p:embeddedFont>
      <p:font typeface="Calibri" panose="020F0502020204030204" pitchFamily="34" charset="0"/>
      <p:regular r:id="rId22"/>
      <p:bold r:id="rId23"/>
      <p:italic r:id="rId24"/>
      <p:boldItalic r:id="rId25"/>
    </p:embeddedFont>
    <p:embeddedFont>
      <p:font typeface="Livvic Bold Bold" panose="020B0604020202020204" charset="0"/>
      <p:regular r:id="rId26"/>
    </p:embeddedFont>
    <p:embeddedFont>
      <p:font typeface="Maven Pro Bold" panose="020B0604020202020204" charset="0"/>
      <p:regular r:id="rId27"/>
    </p:embeddedFont>
    <p:embeddedFont>
      <p:font typeface="Maven Pro Bold Bold" panose="020B0604020202020204" charset="0"/>
      <p:regular r:id="rId28"/>
    </p:embeddedFont>
    <p:embeddedFont>
      <p:font typeface="Open Sans Bold" panose="020B0604020202020204" charset="0"/>
      <p:regular r:id="rId29"/>
    </p:embeddedFont>
    <p:embeddedFont>
      <p:font typeface="Open Sans Hebrew Bold" panose="020B0604020202020204" charset="-79"/>
      <p:regular r:id="rId30"/>
    </p:embeddedFont>
    <p:embeddedFont>
      <p:font typeface="Poppins" panose="00000500000000000000" pitchFamily="2" charset="0"/>
      <p:regular r:id="rId31"/>
      <p:bold r:id="rId32"/>
      <p:italic r:id="rId33"/>
      <p:boldItalic r:id="rId34"/>
    </p:embeddedFont>
    <p:embeddedFont>
      <p:font typeface="Vollkorn" panose="020B06040202020202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0" d="100"/>
          <a:sy n="40" d="100"/>
        </p:scale>
        <p:origin x="272"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486DA0-A749-445E-AD7F-7EF22889877F}" type="datetimeFigureOut">
              <a:rPr lang="en-US" smtClean="0"/>
              <a:t>4/4/2023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AA999E-6A2F-48B3-ADCB-908307684110}" type="slidenum">
              <a:rPr lang="en-US" smtClean="0"/>
              <a:t>‹#›</a:t>
            </a:fld>
            <a:endParaRPr lang="en-US"/>
          </a:p>
        </p:txBody>
      </p:sp>
    </p:spTree>
    <p:extLst>
      <p:ext uri="{BB962C8B-B14F-4D97-AF65-F5344CB8AC3E}">
        <p14:creationId xmlns:p14="http://schemas.microsoft.com/office/powerpoint/2010/main" val="198362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image" Target="../media/image6.svg"/><Relationship Id="rId7" Type="http://schemas.openxmlformats.org/officeDocument/2006/relationships/image" Target="../media/image32.svg"/><Relationship Id="rId12"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sv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C69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15658">
            <a:off x="8355664" y="1021504"/>
            <a:ext cx="14031222" cy="8495267"/>
          </a:xfrm>
          <a:prstGeom prst="rect">
            <a:avLst/>
          </a:prstGeom>
        </p:spPr>
      </p:pic>
      <p:sp>
        <p:nvSpPr>
          <p:cNvPr id="3" name="TextBox 3"/>
          <p:cNvSpPr txBox="1"/>
          <p:nvPr/>
        </p:nvSpPr>
        <p:spPr>
          <a:xfrm>
            <a:off x="511934" y="3489688"/>
            <a:ext cx="10997520" cy="3607201"/>
          </a:xfrm>
          <a:prstGeom prst="rect">
            <a:avLst/>
          </a:prstGeom>
        </p:spPr>
        <p:txBody>
          <a:bodyPr lIns="0" tIns="0" rIns="0" bIns="0" rtlCol="0" anchor="t">
            <a:spAutoFit/>
          </a:bodyPr>
          <a:lstStyle/>
          <a:p>
            <a:pPr>
              <a:lnSpc>
                <a:spcPts val="7015"/>
              </a:lnSpc>
            </a:pPr>
            <a:r>
              <a:rPr lang="en-US" sz="7015" spc="70" dirty="0">
                <a:solidFill>
                  <a:srgbClr val="1B512D"/>
                </a:solidFill>
                <a:latin typeface="Maven Pro Bold Bold"/>
              </a:rPr>
              <a:t>BÀI 32: THỰC HÀNH: CHỨNG MINH THÂN VẬN CHUYỂN NƯỚC VÀ </a:t>
            </a:r>
          </a:p>
          <a:p>
            <a:pPr>
              <a:lnSpc>
                <a:spcPts val="7015"/>
              </a:lnSpc>
            </a:pPr>
            <a:r>
              <a:rPr lang="en-US" sz="7015" spc="70" dirty="0">
                <a:solidFill>
                  <a:srgbClr val="1B512D"/>
                </a:solidFill>
                <a:latin typeface="Maven Pro Bold Bold"/>
              </a:rPr>
              <a:t>LÁ THOÁT HƠI NƯỚC</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4046" r="10705"/>
          <a:stretch>
            <a:fillRect/>
          </a:stretch>
        </p:blipFill>
        <p:spPr>
          <a:xfrm>
            <a:off x="12651465" y="999160"/>
            <a:ext cx="7160156" cy="934809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22404"/>
          <a:stretch>
            <a:fillRect/>
          </a:stretch>
        </p:blipFill>
        <p:spPr>
          <a:xfrm>
            <a:off x="10752716" y="5293289"/>
            <a:ext cx="6506584" cy="49937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2404"/>
          <a:stretch>
            <a:fillRect/>
          </a:stretch>
        </p:blipFill>
        <p:spPr>
          <a:xfrm>
            <a:off x="-549803" y="-358970"/>
            <a:ext cx="6506584" cy="499371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14490"/>
          <a:stretch>
            <a:fillRect/>
          </a:stretch>
        </p:blipFill>
        <p:spPr>
          <a:xfrm>
            <a:off x="2129580" y="3859115"/>
            <a:ext cx="2594699" cy="137963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14046" r="10705"/>
          <a:stretch>
            <a:fillRect/>
          </a:stretch>
        </p:blipFill>
        <p:spPr>
          <a:xfrm>
            <a:off x="-2986460" y="3478791"/>
            <a:ext cx="7160156" cy="9348096"/>
          </a:xfrm>
          <a:prstGeom prst="rect">
            <a:avLst/>
          </a:prstGeom>
        </p:spPr>
      </p:pic>
      <p:grpSp>
        <p:nvGrpSpPr>
          <p:cNvPr id="5" name="Group 5"/>
          <p:cNvGrpSpPr/>
          <p:nvPr/>
        </p:nvGrpSpPr>
        <p:grpSpPr>
          <a:xfrm>
            <a:off x="5956781" y="2246553"/>
            <a:ext cx="11298042" cy="6708024"/>
            <a:chOff x="0" y="0"/>
            <a:chExt cx="2159023" cy="1281884"/>
          </a:xfrm>
        </p:grpSpPr>
        <p:sp>
          <p:nvSpPr>
            <p:cNvPr id="6" name="Freeform 6"/>
            <p:cNvSpPr/>
            <p:nvPr/>
          </p:nvSpPr>
          <p:spPr>
            <a:xfrm>
              <a:off x="0" y="0"/>
              <a:ext cx="2159023" cy="1281884"/>
            </a:xfrm>
            <a:custGeom>
              <a:avLst/>
              <a:gdLst/>
              <a:ahLst/>
              <a:cxnLst/>
              <a:rect l="l" t="t" r="r" b="b"/>
              <a:pathLst>
                <a:path w="2159023" h="1281884">
                  <a:moveTo>
                    <a:pt x="0" y="0"/>
                  </a:moveTo>
                  <a:lnTo>
                    <a:pt x="2159023" y="0"/>
                  </a:lnTo>
                  <a:lnTo>
                    <a:pt x="2159023" y="1281884"/>
                  </a:lnTo>
                  <a:lnTo>
                    <a:pt x="0" y="1281884"/>
                  </a:lnTo>
                  <a:close/>
                </a:path>
              </a:pathLst>
            </a:custGeom>
            <a:solidFill>
              <a:srgbClr val="90AC8E"/>
            </a:solidFill>
          </p:spPr>
        </p:sp>
      </p:grpSp>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7995828" y="3859791"/>
            <a:ext cx="1107618" cy="25686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270128">
            <a:off x="3062580" y="8267931"/>
            <a:ext cx="2886474" cy="4233495"/>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973120">
            <a:off x="16169383" y="-2356429"/>
            <a:ext cx="2941834" cy="4314691"/>
          </a:xfrm>
          <a:prstGeom prst="rect">
            <a:avLst/>
          </a:prstGeom>
        </p:spPr>
      </p:pic>
      <p:sp>
        <p:nvSpPr>
          <p:cNvPr id="10" name="TextBox 10"/>
          <p:cNvSpPr txBox="1"/>
          <p:nvPr/>
        </p:nvSpPr>
        <p:spPr>
          <a:xfrm>
            <a:off x="7533186" y="3813715"/>
            <a:ext cx="8850539" cy="3764200"/>
          </a:xfrm>
          <a:prstGeom prst="rect">
            <a:avLst/>
          </a:prstGeom>
        </p:spPr>
        <p:txBody>
          <a:bodyPr lIns="0" tIns="0" rIns="0" bIns="0" rtlCol="0" anchor="t">
            <a:spAutoFit/>
          </a:bodyPr>
          <a:lstStyle/>
          <a:p>
            <a:pPr>
              <a:lnSpc>
                <a:spcPts val="7381"/>
              </a:lnSpc>
            </a:pPr>
            <a:r>
              <a:rPr lang="en-US" sz="7770" dirty="0">
                <a:solidFill>
                  <a:srgbClr val="1B512D"/>
                </a:solidFill>
                <a:latin typeface="Livvic Bold Bold"/>
              </a:rPr>
              <a:t>THÍ NGHIỆM 2: THÍ NGHIỆM CHỨNG MINH LÁ THOÁT HƠI NƯỚC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891472" y="3267378"/>
            <a:ext cx="7513740" cy="4380921"/>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972800" y="3044982"/>
            <a:ext cx="5208843" cy="4740047"/>
          </a:xfrm>
          <a:prstGeom prst="rect">
            <a:avLst/>
          </a:prstGeom>
        </p:spPr>
      </p:pic>
      <p:sp>
        <p:nvSpPr>
          <p:cNvPr id="4" name="TextBox 4"/>
          <p:cNvSpPr txBox="1"/>
          <p:nvPr/>
        </p:nvSpPr>
        <p:spPr>
          <a:xfrm>
            <a:off x="5362085" y="1670933"/>
            <a:ext cx="8772724" cy="886807"/>
          </a:xfrm>
          <a:prstGeom prst="rect">
            <a:avLst/>
          </a:prstGeom>
        </p:spPr>
        <p:txBody>
          <a:bodyPr lIns="0" tIns="0" rIns="0" bIns="0" rtlCol="0" anchor="t">
            <a:spAutoFit/>
          </a:bodyPr>
          <a:lstStyle/>
          <a:p>
            <a:pPr marL="0" lvl="0" indent="0">
              <a:lnSpc>
                <a:spcPts val="6501"/>
              </a:lnSpc>
            </a:pPr>
            <a:r>
              <a:rPr lang="en-US" sz="6772">
                <a:solidFill>
                  <a:srgbClr val="5A5B82"/>
                </a:solidFill>
                <a:latin typeface="Maven Pro Bold"/>
              </a:rPr>
              <a:t>DỤNG CỤ, MẪU VẬT</a:t>
            </a:r>
          </a:p>
        </p:txBody>
      </p:sp>
      <p:sp>
        <p:nvSpPr>
          <p:cNvPr id="5" name="TextBox 5"/>
          <p:cNvSpPr txBox="1"/>
          <p:nvPr/>
        </p:nvSpPr>
        <p:spPr>
          <a:xfrm>
            <a:off x="14134809" y="9635577"/>
            <a:ext cx="5897829" cy="651423"/>
          </a:xfrm>
          <a:prstGeom prst="rect">
            <a:avLst/>
          </a:prstGeom>
        </p:spPr>
        <p:txBody>
          <a:bodyPr lIns="0" tIns="0" rIns="0" bIns="0" rtlCol="0" anchor="t">
            <a:spAutoFit/>
          </a:bodyPr>
          <a:lstStyle/>
          <a:p>
            <a:pPr marL="0" lvl="0" indent="0">
              <a:lnSpc>
                <a:spcPts val="5044"/>
              </a:lnSpc>
              <a:spcBef>
                <a:spcPct val="0"/>
              </a:spcBef>
            </a:pPr>
            <a:r>
              <a:rPr lang="en-US" sz="3603" dirty="0">
                <a:solidFill>
                  <a:srgbClr val="001A47"/>
                </a:solidFill>
                <a:latin typeface="Poppins"/>
              </a:rPr>
              <a:t>KẾT NỐI TRI THỨC</a:t>
            </a:r>
          </a:p>
        </p:txBody>
      </p:sp>
      <p:sp>
        <p:nvSpPr>
          <p:cNvPr id="6" name="TextBox 6"/>
          <p:cNvSpPr txBox="1"/>
          <p:nvPr/>
        </p:nvSpPr>
        <p:spPr>
          <a:xfrm>
            <a:off x="1028700" y="377277"/>
            <a:ext cx="6359893" cy="651423"/>
          </a:xfrm>
          <a:prstGeom prst="rect">
            <a:avLst/>
          </a:prstGeom>
        </p:spPr>
        <p:txBody>
          <a:bodyPr lIns="0" tIns="0" rIns="0" bIns="0" rtlCol="0" anchor="t">
            <a:spAutoFit/>
          </a:bodyPr>
          <a:lstStyle/>
          <a:p>
            <a:pPr marL="0" lvl="0" indent="0" algn="just">
              <a:lnSpc>
                <a:spcPts val="5044"/>
              </a:lnSpc>
              <a:spcBef>
                <a:spcPct val="0"/>
              </a:spcBef>
            </a:pPr>
            <a:r>
              <a:rPr lang="en-US" sz="3603">
                <a:solidFill>
                  <a:srgbClr val="001A47"/>
                </a:solidFill>
                <a:latin typeface="Poppins"/>
              </a:rPr>
              <a:t>KHOA HỌC TỰ NHIÊN 7</a:t>
            </a:r>
          </a:p>
        </p:txBody>
      </p:sp>
      <p:sp>
        <p:nvSpPr>
          <p:cNvPr id="8" name="TextBox 7"/>
          <p:cNvSpPr txBox="1"/>
          <p:nvPr/>
        </p:nvSpPr>
        <p:spPr>
          <a:xfrm>
            <a:off x="1447800" y="7773162"/>
            <a:ext cx="8153400" cy="584775"/>
          </a:xfrm>
          <a:prstGeom prst="rect">
            <a:avLst/>
          </a:prstGeom>
          <a:noFill/>
        </p:spPr>
        <p:txBody>
          <a:bodyPr wrap="square" rtlCol="0">
            <a:spAutoFit/>
          </a:bodyPr>
          <a:lstStyle/>
          <a:p>
            <a:pPr algn="ctr"/>
            <a:r>
              <a:rPr lang="en-US" sz="3200" dirty="0"/>
              <a:t>Hai </a:t>
            </a:r>
            <a:r>
              <a:rPr lang="en-US" sz="3200" dirty="0" err="1"/>
              <a:t>chậu</a:t>
            </a:r>
            <a:r>
              <a:rPr lang="en-US" sz="3200" dirty="0"/>
              <a:t> </a:t>
            </a:r>
            <a:r>
              <a:rPr lang="en-US" sz="3200" dirty="0" err="1"/>
              <a:t>cây</a:t>
            </a:r>
            <a:r>
              <a:rPr lang="en-US" sz="3200" dirty="0"/>
              <a:t> </a:t>
            </a:r>
            <a:r>
              <a:rPr lang="en-US" sz="3200" dirty="0" err="1"/>
              <a:t>trong</a:t>
            </a:r>
            <a:r>
              <a:rPr lang="en-US" sz="3200" dirty="0"/>
              <a:t> </a:t>
            </a:r>
            <a:r>
              <a:rPr lang="en-US" sz="3200" dirty="0" err="1"/>
              <a:t>đó</a:t>
            </a:r>
            <a:r>
              <a:rPr lang="en-US" sz="3200" dirty="0"/>
              <a:t> </a:t>
            </a:r>
            <a:r>
              <a:rPr lang="en-US" sz="3200" dirty="0" err="1"/>
              <a:t>có</a:t>
            </a:r>
            <a:r>
              <a:rPr lang="en-US" sz="3200" dirty="0"/>
              <a:t> </a:t>
            </a:r>
            <a:r>
              <a:rPr lang="en-US" sz="3200" dirty="0" err="1"/>
              <a:t>một</a:t>
            </a:r>
            <a:r>
              <a:rPr lang="en-US" sz="3200" dirty="0"/>
              <a:t> </a:t>
            </a:r>
            <a:r>
              <a:rPr lang="en-US" sz="3200" dirty="0" err="1"/>
              <a:t>chậu</a:t>
            </a:r>
            <a:r>
              <a:rPr lang="en-US" sz="3200" dirty="0"/>
              <a:t> </a:t>
            </a:r>
            <a:r>
              <a:rPr lang="en-US" sz="3200" dirty="0" err="1"/>
              <a:t>ngắt</a:t>
            </a:r>
            <a:r>
              <a:rPr lang="en-US" sz="3200" dirty="0"/>
              <a:t> </a:t>
            </a:r>
            <a:r>
              <a:rPr lang="en-US" sz="3200" dirty="0" err="1"/>
              <a:t>hết</a:t>
            </a:r>
            <a:r>
              <a:rPr lang="en-US" sz="3200" dirty="0"/>
              <a:t> </a:t>
            </a:r>
            <a:r>
              <a:rPr lang="en-US" sz="3200" dirty="0" err="1"/>
              <a:t>lá</a:t>
            </a:r>
            <a:endParaRPr lang="en-US" sz="3200" dirty="0"/>
          </a:p>
        </p:txBody>
      </p:sp>
      <p:sp>
        <p:nvSpPr>
          <p:cNvPr id="9" name="TextBox 8"/>
          <p:cNvSpPr txBox="1"/>
          <p:nvPr/>
        </p:nvSpPr>
        <p:spPr>
          <a:xfrm>
            <a:off x="12344400" y="7785029"/>
            <a:ext cx="3273103" cy="584775"/>
          </a:xfrm>
          <a:prstGeom prst="rect">
            <a:avLst/>
          </a:prstGeom>
          <a:noFill/>
        </p:spPr>
        <p:txBody>
          <a:bodyPr wrap="square" rtlCol="0">
            <a:spAutoFit/>
          </a:bodyPr>
          <a:lstStyle/>
          <a:p>
            <a:r>
              <a:rPr lang="en-US" sz="3200" dirty="0" err="1"/>
              <a:t>Túi</a:t>
            </a:r>
            <a:r>
              <a:rPr lang="en-US" sz="3200" dirty="0"/>
              <a:t> nylon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3571033"/>
              </p:ext>
            </p:extLst>
          </p:nvPr>
        </p:nvGraphicFramePr>
        <p:xfrm>
          <a:off x="2057400" y="12700"/>
          <a:ext cx="14554200" cy="10443541"/>
        </p:xfrm>
        <a:graphic>
          <a:graphicData uri="http://schemas.openxmlformats.org/drawingml/2006/table">
            <a:tbl>
              <a:tblPr firstRow="1" firstCol="1" bandRow="1">
                <a:tableStyleId>{5940675A-B579-460E-94D1-54222C63F5DA}</a:tableStyleId>
              </a:tblPr>
              <a:tblGrid>
                <a:gridCol w="14554200">
                  <a:extLst>
                    <a:ext uri="{9D8B030D-6E8A-4147-A177-3AD203B41FA5}">
                      <a16:colId xmlns:a16="http://schemas.microsoft.com/office/drawing/2014/main" val="2158189350"/>
                    </a:ext>
                  </a:extLst>
                </a:gridCol>
              </a:tblGrid>
              <a:tr h="715314">
                <a:tc>
                  <a:txBody>
                    <a:bodyPr/>
                    <a:lstStyle/>
                    <a:p>
                      <a:pPr algn="ctr">
                        <a:lnSpc>
                          <a:spcPct val="115000"/>
                        </a:lnSpc>
                        <a:spcAft>
                          <a:spcPts val="0"/>
                        </a:spcAft>
                      </a:pPr>
                      <a:r>
                        <a:rPr lang="nl-NL" sz="2600" b="1" dirty="0">
                          <a:effectLst/>
                        </a:rPr>
                        <a:t>PHIẾU HỌC TẬP</a:t>
                      </a:r>
                      <a:endParaRPr lang="en-US" sz="2600" b="1" dirty="0">
                        <a:effectLst/>
                      </a:endParaRPr>
                    </a:p>
                    <a:p>
                      <a:pPr algn="ctr">
                        <a:lnSpc>
                          <a:spcPct val="115000"/>
                        </a:lnSpc>
                        <a:spcAft>
                          <a:spcPts val="0"/>
                        </a:spcAft>
                      </a:pPr>
                      <a:r>
                        <a:rPr lang="nl-NL" sz="2600" b="1" dirty="0">
                          <a:effectLst/>
                        </a:rPr>
                        <a:t>Thực hành: Chứng minh lá thoát hơi nước</a:t>
                      </a:r>
                      <a:endParaRPr lang="en-US" sz="2600" b="1" dirty="0">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tc>
                <a:extLst>
                  <a:ext uri="{0D108BD9-81ED-4DB2-BD59-A6C34878D82A}">
                    <a16:rowId xmlns:a16="http://schemas.microsoft.com/office/drawing/2014/main" val="582417936"/>
                  </a:ext>
                </a:extLst>
              </a:tr>
              <a:tr h="9558986">
                <a:tc>
                  <a:txBody>
                    <a:bodyPr/>
                    <a:lstStyle/>
                    <a:p>
                      <a:pPr algn="just">
                        <a:lnSpc>
                          <a:spcPct val="115000"/>
                        </a:lnSpc>
                        <a:spcAft>
                          <a:spcPts val="0"/>
                        </a:spcAft>
                      </a:pPr>
                      <a:r>
                        <a:rPr lang="nl-NL" sz="2600" b="1" dirty="0">
                          <a:effectLst/>
                        </a:rPr>
                        <a:t>- Họ và tên:</a:t>
                      </a:r>
                      <a:endParaRPr lang="en-US" sz="2600" b="1" dirty="0">
                        <a:effectLst/>
                      </a:endParaRPr>
                    </a:p>
                    <a:p>
                      <a:pPr algn="just">
                        <a:lnSpc>
                          <a:spcPct val="115000"/>
                        </a:lnSpc>
                        <a:spcAft>
                          <a:spcPts val="0"/>
                        </a:spcAft>
                      </a:pPr>
                      <a:r>
                        <a:rPr lang="nl-NL" sz="2600" b="1" dirty="0">
                          <a:effectLst/>
                        </a:rPr>
                        <a:t>- Nhóm:</a:t>
                      </a:r>
                      <a:endParaRPr lang="en-US" sz="2600" b="1" dirty="0">
                        <a:effectLst/>
                      </a:endParaRPr>
                    </a:p>
                    <a:p>
                      <a:pPr algn="just">
                        <a:lnSpc>
                          <a:spcPct val="115000"/>
                        </a:lnSpc>
                        <a:spcAft>
                          <a:spcPts val="0"/>
                        </a:spcAft>
                      </a:pPr>
                      <a:r>
                        <a:rPr lang="nl-NL" sz="2600" b="1" dirty="0">
                          <a:effectLst/>
                        </a:rPr>
                        <a:t>1. Chuẩn bị:</a:t>
                      </a:r>
                      <a:endParaRPr lang="en-US" sz="2600" b="1" dirty="0">
                        <a:effectLst/>
                      </a:endParaRPr>
                    </a:p>
                    <a:p>
                      <a:pPr algn="just">
                        <a:lnSpc>
                          <a:spcPct val="115000"/>
                        </a:lnSpc>
                        <a:spcAft>
                          <a:spcPts val="0"/>
                        </a:spcAft>
                      </a:pPr>
                      <a:r>
                        <a:rPr lang="nl-NL" sz="2600" dirty="0">
                          <a:effectLst/>
                        </a:rPr>
                        <a:t> </a:t>
                      </a:r>
                      <a:endParaRPr lang="en-US" sz="2600" dirty="0">
                        <a:effectLst/>
                      </a:endParaRPr>
                    </a:p>
                    <a:p>
                      <a:pPr algn="just">
                        <a:lnSpc>
                          <a:spcPct val="115000"/>
                        </a:lnSpc>
                        <a:spcAft>
                          <a:spcPts val="0"/>
                        </a:spcAft>
                      </a:pPr>
                      <a:r>
                        <a:rPr lang="nl-NL" sz="2600" dirty="0">
                          <a:effectLst/>
                        </a:rPr>
                        <a:t> </a:t>
                      </a:r>
                      <a:endParaRPr lang="en-US" sz="2600" dirty="0">
                        <a:effectLst/>
                      </a:endParaRPr>
                    </a:p>
                    <a:p>
                      <a:pPr algn="just">
                        <a:lnSpc>
                          <a:spcPct val="115000"/>
                        </a:lnSpc>
                        <a:spcAft>
                          <a:spcPts val="0"/>
                        </a:spcAft>
                      </a:pPr>
                      <a:r>
                        <a:rPr lang="nl-NL" sz="2600" b="1" dirty="0">
                          <a:effectLst/>
                        </a:rPr>
                        <a:t>2. Quy trình</a:t>
                      </a:r>
                      <a:r>
                        <a:rPr lang="nl-NL" sz="2600" dirty="0">
                          <a:effectLst/>
                        </a:rPr>
                        <a:t>:</a:t>
                      </a:r>
                      <a:endParaRPr lang="en-US" sz="2600" dirty="0">
                        <a:effectLst/>
                      </a:endParaRPr>
                    </a:p>
                    <a:p>
                      <a:pPr algn="just">
                        <a:lnSpc>
                          <a:spcPct val="115000"/>
                        </a:lnSpc>
                        <a:spcAft>
                          <a:spcPts val="0"/>
                        </a:spcAft>
                      </a:pPr>
                      <a:r>
                        <a:rPr lang="nl-NL" sz="2600" dirty="0">
                          <a:effectLst/>
                        </a:rPr>
                        <a:t> </a:t>
                      </a:r>
                      <a:endParaRPr lang="en-US" sz="2600" dirty="0">
                        <a:effectLst/>
                      </a:endParaRPr>
                    </a:p>
                    <a:p>
                      <a:pPr algn="just">
                        <a:lnSpc>
                          <a:spcPct val="115000"/>
                        </a:lnSpc>
                        <a:spcAft>
                          <a:spcPts val="0"/>
                        </a:spcAft>
                      </a:pPr>
                      <a:r>
                        <a:rPr lang="nl-NL" sz="2600" dirty="0">
                          <a:effectLst/>
                        </a:rPr>
                        <a:t> </a:t>
                      </a:r>
                      <a:endParaRPr lang="en-US" sz="2600" dirty="0">
                        <a:effectLst/>
                      </a:endParaRPr>
                    </a:p>
                    <a:p>
                      <a:pPr algn="just">
                        <a:lnSpc>
                          <a:spcPct val="115000"/>
                        </a:lnSpc>
                        <a:spcAft>
                          <a:spcPts val="0"/>
                        </a:spcAft>
                      </a:pPr>
                      <a:r>
                        <a:rPr lang="nl-NL" sz="2600" dirty="0">
                          <a:effectLst/>
                        </a:rPr>
                        <a:t> </a:t>
                      </a:r>
                      <a:endParaRPr lang="en-US" sz="2600" dirty="0">
                        <a:effectLst/>
                      </a:endParaRPr>
                    </a:p>
                    <a:p>
                      <a:pPr algn="just">
                        <a:lnSpc>
                          <a:spcPct val="115000"/>
                        </a:lnSpc>
                        <a:spcAft>
                          <a:spcPts val="0"/>
                        </a:spcAft>
                      </a:pPr>
                      <a:r>
                        <a:rPr lang="nl-NL" sz="2600" b="1" dirty="0">
                          <a:effectLst/>
                        </a:rPr>
                        <a:t>3. Hiện tượng/ kết quả:</a:t>
                      </a:r>
                      <a:endParaRPr lang="en-US" sz="2600" b="1" dirty="0">
                        <a:effectLst/>
                      </a:endParaRPr>
                    </a:p>
                    <a:p>
                      <a:pPr algn="just">
                        <a:lnSpc>
                          <a:spcPct val="115000"/>
                        </a:lnSpc>
                        <a:spcAft>
                          <a:spcPts val="0"/>
                        </a:spcAft>
                      </a:pPr>
                      <a:r>
                        <a:rPr lang="nl-NL" sz="2600" dirty="0">
                          <a:effectLst/>
                        </a:rPr>
                        <a:t> </a:t>
                      </a:r>
                      <a:endParaRPr lang="en-US" sz="2600" dirty="0">
                        <a:effectLst/>
                      </a:endParaRPr>
                    </a:p>
                    <a:p>
                      <a:pPr algn="just">
                        <a:lnSpc>
                          <a:spcPct val="115000"/>
                        </a:lnSpc>
                        <a:spcAft>
                          <a:spcPts val="0"/>
                        </a:spcAft>
                      </a:pPr>
                      <a:r>
                        <a:rPr lang="nl-NL" sz="2600" dirty="0">
                          <a:effectLst/>
                        </a:rPr>
                        <a:t> </a:t>
                      </a:r>
                      <a:endParaRPr lang="en-US" sz="2600" dirty="0">
                        <a:effectLst/>
                      </a:endParaRPr>
                    </a:p>
                    <a:p>
                      <a:pPr algn="just">
                        <a:lnSpc>
                          <a:spcPct val="115000"/>
                        </a:lnSpc>
                        <a:spcAft>
                          <a:spcPts val="0"/>
                        </a:spcAft>
                      </a:pPr>
                      <a:r>
                        <a:rPr lang="nl-NL" sz="2600" dirty="0">
                          <a:effectLst/>
                        </a:rPr>
                        <a:t> </a:t>
                      </a:r>
                      <a:endParaRPr lang="en-US" sz="2600" dirty="0">
                        <a:effectLst/>
                      </a:endParaRPr>
                    </a:p>
                    <a:p>
                      <a:pPr algn="just">
                        <a:lnSpc>
                          <a:spcPct val="115000"/>
                        </a:lnSpc>
                        <a:spcAft>
                          <a:spcPts val="0"/>
                        </a:spcAft>
                      </a:pPr>
                      <a:r>
                        <a:rPr lang="nl-NL" sz="2600" dirty="0">
                          <a:effectLst/>
                        </a:rPr>
                        <a:t> </a:t>
                      </a:r>
                      <a:endParaRPr lang="en-US" sz="2600" dirty="0">
                        <a:effectLst/>
                      </a:endParaRPr>
                    </a:p>
                    <a:p>
                      <a:pPr algn="just">
                        <a:lnSpc>
                          <a:spcPct val="115000"/>
                        </a:lnSpc>
                        <a:spcAft>
                          <a:spcPts val="0"/>
                        </a:spcAft>
                      </a:pPr>
                      <a:r>
                        <a:rPr lang="nl-NL" sz="2600" b="1" dirty="0">
                          <a:effectLst/>
                        </a:rPr>
                        <a:t>4. Câu hỏi mở rộng</a:t>
                      </a:r>
                      <a:r>
                        <a:rPr lang="nl-NL" sz="2600" dirty="0">
                          <a:effectLst/>
                        </a:rPr>
                        <a:t>:</a:t>
                      </a:r>
                      <a:endParaRPr lang="en-US" sz="2600" dirty="0">
                        <a:effectLst/>
                      </a:endParaRPr>
                    </a:p>
                    <a:p>
                      <a:pPr algn="just">
                        <a:lnSpc>
                          <a:spcPct val="115000"/>
                        </a:lnSpc>
                        <a:spcAft>
                          <a:spcPts val="0"/>
                        </a:spcAft>
                      </a:pPr>
                      <a:r>
                        <a:rPr lang="nl-NL" sz="2600" dirty="0">
                          <a:effectLst/>
                        </a:rPr>
                        <a:t>a. Tại sao trong thí nghiệm chứng minh lá thoát hơi nước phải trùm túi nylon trong suốt, kín toàn bộ phần lá cây?</a:t>
                      </a:r>
                      <a:endParaRPr lang="en-US" sz="2600" dirty="0">
                        <a:effectLst/>
                      </a:endParaRPr>
                    </a:p>
                    <a:p>
                      <a:pPr algn="just">
                        <a:lnSpc>
                          <a:spcPct val="115000"/>
                        </a:lnSpc>
                        <a:spcAft>
                          <a:spcPts val="0"/>
                        </a:spcAft>
                      </a:pPr>
                      <a:r>
                        <a:rPr lang="nl-NL" sz="2600" dirty="0">
                          <a:effectLst/>
                        </a:rPr>
                        <a:t>b. Tại sao vào những ngày hè nóng bức, đứng dưới bóng cây, chúng ta lại có cảm giác mát mẻ, dễ chịu?</a:t>
                      </a:r>
                      <a:endParaRPr lang="en-US" sz="2600" dirty="0">
                        <a:effectLst/>
                      </a:endParaRPr>
                    </a:p>
                    <a:p>
                      <a:pPr algn="just">
                        <a:lnSpc>
                          <a:spcPct val="115000"/>
                        </a:lnSpc>
                        <a:spcAft>
                          <a:spcPts val="0"/>
                        </a:spcAft>
                      </a:pPr>
                      <a:r>
                        <a:rPr lang="nl-NL" sz="2600" dirty="0">
                          <a:effectLst/>
                        </a:rPr>
                        <a:t>c. Vì sao vào những ngày mùa hè, ta cần tưới nhiều nước hơn cho cây trồng?</a:t>
                      </a:r>
                      <a:endParaRPr lang="en-US" sz="2600" dirty="0">
                        <a:effectLst/>
                      </a:endParaRPr>
                    </a:p>
                    <a:p>
                      <a:pPr algn="just">
                        <a:lnSpc>
                          <a:spcPct val="115000"/>
                        </a:lnSpc>
                        <a:spcAft>
                          <a:spcPts val="0"/>
                        </a:spcAft>
                      </a:pPr>
                      <a:r>
                        <a:rPr lang="nl-NL" sz="2600" dirty="0">
                          <a:effectLst/>
                        </a:rPr>
                        <a:t>d. Tại sao khi tưới cây không nên tưới vào lúc giữa trưa mà nên tưới vào sáng sớm hoặc chiều muộn?</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tc>
                <a:extLst>
                  <a:ext uri="{0D108BD9-81ED-4DB2-BD59-A6C34878D82A}">
                    <a16:rowId xmlns:a16="http://schemas.microsoft.com/office/drawing/2014/main" val="4070989743"/>
                  </a:ext>
                </a:extLst>
              </a:tr>
            </a:tbl>
          </a:graphicData>
        </a:graphic>
      </p:graphicFrame>
    </p:spTree>
    <p:extLst>
      <p:ext uri="{BB962C8B-B14F-4D97-AF65-F5344CB8AC3E}">
        <p14:creationId xmlns:p14="http://schemas.microsoft.com/office/powerpoint/2010/main" val="10875440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sp>
        <p:nvSpPr>
          <p:cNvPr id="6" name="TextBox 6"/>
          <p:cNvSpPr txBox="1"/>
          <p:nvPr/>
        </p:nvSpPr>
        <p:spPr>
          <a:xfrm>
            <a:off x="3625699" y="984080"/>
            <a:ext cx="11036601" cy="1042670"/>
          </a:xfrm>
          <a:prstGeom prst="rect">
            <a:avLst/>
          </a:prstGeom>
        </p:spPr>
        <p:txBody>
          <a:bodyPr lIns="0" tIns="0" rIns="0" bIns="0" rtlCol="0" anchor="t">
            <a:spAutoFit/>
          </a:bodyPr>
          <a:lstStyle/>
          <a:p>
            <a:pPr marL="0" lvl="0" indent="0" algn="ctr">
              <a:lnSpc>
                <a:spcPts val="7840"/>
              </a:lnSpc>
              <a:spcBef>
                <a:spcPct val="0"/>
              </a:spcBef>
            </a:pPr>
            <a:r>
              <a:rPr lang="en-US" sz="8000" spc="-480">
                <a:solidFill>
                  <a:srgbClr val="69484F"/>
                </a:solidFill>
                <a:latin typeface="Open Sans Hebrew Bold"/>
              </a:rPr>
              <a:t>Quy trình</a:t>
            </a:r>
          </a:p>
        </p:txBody>
      </p:sp>
      <p:sp>
        <p:nvSpPr>
          <p:cNvPr id="7" name="TextBox 7"/>
          <p:cNvSpPr txBox="1"/>
          <p:nvPr/>
        </p:nvSpPr>
        <p:spPr>
          <a:xfrm>
            <a:off x="304800" y="6384225"/>
            <a:ext cx="4650909" cy="406458"/>
          </a:xfrm>
          <a:prstGeom prst="rect">
            <a:avLst/>
          </a:prstGeom>
        </p:spPr>
        <p:txBody>
          <a:bodyPr lIns="0" tIns="0" rIns="0" bIns="0" rtlCol="0" anchor="t">
            <a:spAutoFit/>
          </a:bodyPr>
          <a:lstStyle/>
          <a:p>
            <a:pPr marL="0" lvl="0" indent="0" algn="ctr">
              <a:lnSpc>
                <a:spcPts val="3359"/>
              </a:lnSpc>
              <a:spcBef>
                <a:spcPct val="0"/>
              </a:spcBef>
            </a:pPr>
            <a:r>
              <a:rPr lang="en-US" sz="2400" u="none" dirty="0">
                <a:solidFill>
                  <a:srgbClr val="69484F"/>
                </a:solidFill>
                <a:latin typeface="Open Sans Bold"/>
              </a:rPr>
              <a:t>BƯỚC 1</a:t>
            </a:r>
          </a:p>
        </p:txBody>
      </p:sp>
      <p:sp>
        <p:nvSpPr>
          <p:cNvPr id="8" name="TextBox 8"/>
          <p:cNvSpPr txBox="1"/>
          <p:nvPr/>
        </p:nvSpPr>
        <p:spPr>
          <a:xfrm>
            <a:off x="3625699" y="6394509"/>
            <a:ext cx="4650909" cy="406458"/>
          </a:xfrm>
          <a:prstGeom prst="rect">
            <a:avLst/>
          </a:prstGeom>
        </p:spPr>
        <p:txBody>
          <a:bodyPr lIns="0" tIns="0" rIns="0" bIns="0" rtlCol="0" anchor="t">
            <a:spAutoFit/>
          </a:bodyPr>
          <a:lstStyle/>
          <a:p>
            <a:pPr marL="0" lvl="0" indent="0" algn="ctr">
              <a:lnSpc>
                <a:spcPts val="3359"/>
              </a:lnSpc>
              <a:spcBef>
                <a:spcPct val="0"/>
              </a:spcBef>
            </a:pPr>
            <a:r>
              <a:rPr lang="en-US" sz="2400" dirty="0">
                <a:solidFill>
                  <a:srgbClr val="69484F"/>
                </a:solidFill>
                <a:latin typeface="Open Sans Bold"/>
              </a:rPr>
              <a:t>BƯỚC 2</a:t>
            </a:r>
            <a:endParaRPr lang="en-US" sz="2400" u="none" dirty="0">
              <a:solidFill>
                <a:srgbClr val="69484F"/>
              </a:solidFill>
              <a:latin typeface="Open Sans Bold"/>
            </a:endParaRPr>
          </a:p>
        </p:txBody>
      </p:sp>
      <p:sp>
        <p:nvSpPr>
          <p:cNvPr id="9" name="TextBox 9"/>
          <p:cNvSpPr txBox="1"/>
          <p:nvPr/>
        </p:nvSpPr>
        <p:spPr>
          <a:xfrm>
            <a:off x="13097173" y="6576573"/>
            <a:ext cx="4650909" cy="406458"/>
          </a:xfrm>
          <a:prstGeom prst="rect">
            <a:avLst/>
          </a:prstGeom>
        </p:spPr>
        <p:txBody>
          <a:bodyPr lIns="0" tIns="0" rIns="0" bIns="0" rtlCol="0" anchor="t">
            <a:spAutoFit/>
          </a:bodyPr>
          <a:lstStyle/>
          <a:p>
            <a:pPr lvl="0" algn="ctr">
              <a:lnSpc>
                <a:spcPts val="3359"/>
              </a:lnSpc>
              <a:spcBef>
                <a:spcPct val="0"/>
              </a:spcBef>
            </a:pPr>
            <a:r>
              <a:rPr lang="en-US" sz="2400" dirty="0">
                <a:solidFill>
                  <a:srgbClr val="69484F"/>
                </a:solidFill>
                <a:latin typeface="Open Sans Bold"/>
              </a:rPr>
              <a:t>BƯỚC 4</a:t>
            </a:r>
          </a:p>
        </p:txBody>
      </p:sp>
      <p:sp>
        <p:nvSpPr>
          <p:cNvPr id="10" name="TextBox 10"/>
          <p:cNvSpPr txBox="1"/>
          <p:nvPr/>
        </p:nvSpPr>
        <p:spPr>
          <a:xfrm>
            <a:off x="1334854" y="7073504"/>
            <a:ext cx="2590800" cy="1502334"/>
          </a:xfrm>
          <a:prstGeom prst="rect">
            <a:avLst/>
          </a:prstGeom>
        </p:spPr>
        <p:txBody>
          <a:bodyPr wrap="square" lIns="0" tIns="0" rIns="0" bIns="0" rtlCol="0" anchor="t">
            <a:spAutoFit/>
          </a:bodyPr>
          <a:lstStyle/>
          <a:p>
            <a:pPr lvl="0" algn="just">
              <a:lnSpc>
                <a:spcPts val="2940"/>
              </a:lnSpc>
              <a:spcBef>
                <a:spcPct val="0"/>
              </a:spcBef>
            </a:pPr>
            <a:r>
              <a:rPr lang="en-US" sz="2800" dirty="0" err="1">
                <a:latin typeface="Vollkorn" panose="020B0604020202020204" charset="0"/>
                <a:ea typeface="Vollkorn" panose="020B0604020202020204" charset="0"/>
              </a:rPr>
              <a:t>Đánh</a:t>
            </a:r>
            <a:r>
              <a:rPr lang="en-US" sz="2800" dirty="0">
                <a:latin typeface="Vollkorn" panose="020B0604020202020204" charset="0"/>
                <a:ea typeface="Vollkorn" panose="020B0604020202020204" charset="0"/>
              </a:rPr>
              <a:t> </a:t>
            </a:r>
            <a:r>
              <a:rPr lang="en-US" sz="2800" dirty="0" err="1">
                <a:latin typeface="Vollkorn" panose="020B0604020202020204" charset="0"/>
                <a:ea typeface="Vollkorn" panose="020B0604020202020204" charset="0"/>
              </a:rPr>
              <a:t>dấu</a:t>
            </a:r>
            <a:r>
              <a:rPr lang="en-US" sz="2800" dirty="0">
                <a:latin typeface="Vollkorn" panose="020B0604020202020204" charset="0"/>
                <a:ea typeface="Vollkorn" panose="020B0604020202020204" charset="0"/>
              </a:rPr>
              <a:t> </a:t>
            </a:r>
            <a:r>
              <a:rPr lang="en-US" sz="2800" dirty="0" err="1">
                <a:latin typeface="Vollkorn" panose="020B0604020202020204" charset="0"/>
                <a:ea typeface="Vollkorn" panose="020B0604020202020204" charset="0"/>
              </a:rPr>
              <a:t>hai</a:t>
            </a:r>
            <a:r>
              <a:rPr lang="en-US" sz="2800" dirty="0">
                <a:latin typeface="Vollkorn" panose="020B0604020202020204" charset="0"/>
                <a:ea typeface="Vollkorn" panose="020B0604020202020204" charset="0"/>
              </a:rPr>
              <a:t> </a:t>
            </a:r>
            <a:r>
              <a:rPr lang="en-US" sz="2800" dirty="0" err="1">
                <a:latin typeface="Vollkorn" panose="020B0604020202020204" charset="0"/>
                <a:ea typeface="Vollkorn" panose="020B0604020202020204" charset="0"/>
              </a:rPr>
              <a:t>chậu</a:t>
            </a:r>
            <a:r>
              <a:rPr lang="en-US" sz="2800" dirty="0">
                <a:latin typeface="Vollkorn" panose="020B0604020202020204" charset="0"/>
                <a:ea typeface="Vollkorn" panose="020B0604020202020204" charset="0"/>
              </a:rPr>
              <a:t> </a:t>
            </a:r>
            <a:r>
              <a:rPr lang="en-US" sz="2800" dirty="0" err="1">
                <a:latin typeface="Vollkorn" panose="020B0604020202020204" charset="0"/>
                <a:ea typeface="Vollkorn" panose="020B0604020202020204" charset="0"/>
              </a:rPr>
              <a:t>cây</a:t>
            </a:r>
            <a:r>
              <a:rPr lang="en-US" sz="2800" dirty="0">
                <a:latin typeface="Vollkorn" panose="020B0604020202020204" charset="0"/>
                <a:ea typeface="Vollkorn" panose="020B0604020202020204" charset="0"/>
              </a:rPr>
              <a:t> </a:t>
            </a:r>
            <a:r>
              <a:rPr lang="en-US" sz="2800" dirty="0" err="1">
                <a:latin typeface="Vollkorn" panose="020B0604020202020204" charset="0"/>
                <a:ea typeface="Vollkorn" panose="020B0604020202020204" charset="0"/>
              </a:rPr>
              <a:t>là</a:t>
            </a:r>
            <a:r>
              <a:rPr lang="en-US" sz="2800" dirty="0">
                <a:latin typeface="Vollkorn" panose="020B0604020202020204" charset="0"/>
                <a:ea typeface="Vollkorn" panose="020B0604020202020204" charset="0"/>
              </a:rPr>
              <a:t> </a:t>
            </a:r>
            <a:r>
              <a:rPr lang="en-US" sz="2800" dirty="0" err="1">
                <a:latin typeface="Vollkorn" panose="020B0604020202020204" charset="0"/>
                <a:ea typeface="Vollkorn" panose="020B0604020202020204" charset="0"/>
              </a:rPr>
              <a:t>chậu</a:t>
            </a:r>
            <a:r>
              <a:rPr lang="en-US" sz="2800" dirty="0">
                <a:latin typeface="Vollkorn" panose="020B0604020202020204" charset="0"/>
                <a:ea typeface="Vollkorn" panose="020B0604020202020204" charset="0"/>
              </a:rPr>
              <a:t> </a:t>
            </a:r>
            <a:r>
              <a:rPr lang="en-US" sz="2800" dirty="0" err="1">
                <a:latin typeface="Vollkorn" panose="020B0604020202020204" charset="0"/>
                <a:ea typeface="Vollkorn" panose="020B0604020202020204" charset="0"/>
              </a:rPr>
              <a:t>cây</a:t>
            </a:r>
            <a:r>
              <a:rPr lang="en-US" sz="2800" dirty="0">
                <a:latin typeface="Vollkorn" panose="020B0604020202020204" charset="0"/>
                <a:ea typeface="Vollkorn" panose="020B0604020202020204" charset="0"/>
              </a:rPr>
              <a:t> A </a:t>
            </a:r>
            <a:r>
              <a:rPr lang="en-US" sz="2800" dirty="0" err="1">
                <a:latin typeface="Vollkorn" panose="020B0604020202020204" charset="0"/>
                <a:ea typeface="Vollkorn" panose="020B0604020202020204" charset="0"/>
              </a:rPr>
              <a:t>và</a:t>
            </a:r>
            <a:r>
              <a:rPr lang="en-US" sz="2800" dirty="0">
                <a:latin typeface="Vollkorn" panose="020B0604020202020204" charset="0"/>
                <a:ea typeface="Vollkorn" panose="020B0604020202020204" charset="0"/>
              </a:rPr>
              <a:t> </a:t>
            </a:r>
            <a:r>
              <a:rPr lang="en-US" sz="2800" dirty="0" err="1">
                <a:latin typeface="Vollkorn" panose="020B0604020202020204" charset="0"/>
                <a:ea typeface="Vollkorn" panose="020B0604020202020204" charset="0"/>
              </a:rPr>
              <a:t>chậu</a:t>
            </a:r>
            <a:r>
              <a:rPr lang="en-US" sz="2800" dirty="0">
                <a:latin typeface="Vollkorn" panose="020B0604020202020204" charset="0"/>
                <a:ea typeface="Vollkorn" panose="020B0604020202020204" charset="0"/>
              </a:rPr>
              <a:t> </a:t>
            </a:r>
            <a:r>
              <a:rPr lang="en-US" sz="2800" dirty="0" err="1">
                <a:latin typeface="Vollkorn" panose="020B0604020202020204" charset="0"/>
                <a:ea typeface="Vollkorn" panose="020B0604020202020204" charset="0"/>
              </a:rPr>
              <a:t>cây</a:t>
            </a:r>
            <a:r>
              <a:rPr lang="en-US" sz="2800" dirty="0">
                <a:latin typeface="Vollkorn" panose="020B0604020202020204" charset="0"/>
                <a:ea typeface="Vollkorn" panose="020B0604020202020204" charset="0"/>
              </a:rPr>
              <a:t> B</a:t>
            </a:r>
            <a:r>
              <a:rPr lang="en-US" sz="2100" u="none" spc="-65" dirty="0">
                <a:solidFill>
                  <a:srgbClr val="69484F"/>
                </a:solidFill>
                <a:latin typeface="Vollkorn"/>
              </a:rPr>
              <a:t>.</a:t>
            </a:r>
          </a:p>
        </p:txBody>
      </p:sp>
      <p:sp>
        <p:nvSpPr>
          <p:cNvPr id="11" name="TextBox 11"/>
          <p:cNvSpPr txBox="1"/>
          <p:nvPr/>
        </p:nvSpPr>
        <p:spPr>
          <a:xfrm>
            <a:off x="4788267" y="6908962"/>
            <a:ext cx="2133600" cy="1859483"/>
          </a:xfrm>
          <a:prstGeom prst="rect">
            <a:avLst/>
          </a:prstGeom>
        </p:spPr>
        <p:txBody>
          <a:bodyPr wrap="square" lIns="0" tIns="0" rIns="0" bIns="0" rtlCol="0" anchor="t">
            <a:spAutoFit/>
          </a:bodyPr>
          <a:lstStyle/>
          <a:p>
            <a:pPr lvl="0" algn="just">
              <a:lnSpc>
                <a:spcPts val="2940"/>
              </a:lnSpc>
              <a:spcBef>
                <a:spcPct val="0"/>
              </a:spcBef>
            </a:pPr>
            <a:r>
              <a:rPr lang="en-US" sz="2800" dirty="0" err="1">
                <a:latin typeface="Vollkorn" panose="020B0604020202020204" charset="0"/>
                <a:ea typeface="Vollkorn" panose="020B0604020202020204" charset="0"/>
              </a:rPr>
              <a:t>Ngắt</a:t>
            </a:r>
            <a:r>
              <a:rPr lang="en-US" sz="2800" dirty="0">
                <a:latin typeface="Vollkorn" panose="020B0604020202020204" charset="0"/>
                <a:ea typeface="Vollkorn" panose="020B0604020202020204" charset="0"/>
              </a:rPr>
              <a:t> </a:t>
            </a:r>
            <a:r>
              <a:rPr lang="en-US" sz="2800" dirty="0" err="1">
                <a:latin typeface="Vollkorn" panose="020B0604020202020204" charset="0"/>
                <a:ea typeface="Vollkorn" panose="020B0604020202020204" charset="0"/>
              </a:rPr>
              <a:t>toàn</a:t>
            </a:r>
            <a:r>
              <a:rPr lang="en-US" sz="2800" dirty="0">
                <a:latin typeface="Vollkorn" panose="020B0604020202020204" charset="0"/>
                <a:ea typeface="Vollkorn" panose="020B0604020202020204" charset="0"/>
              </a:rPr>
              <a:t> </a:t>
            </a:r>
            <a:r>
              <a:rPr lang="en-US" sz="2800" dirty="0" err="1">
                <a:latin typeface="Vollkorn" panose="020B0604020202020204" charset="0"/>
                <a:ea typeface="Vollkorn" panose="020B0604020202020204" charset="0"/>
              </a:rPr>
              <a:t>bộ</a:t>
            </a:r>
            <a:r>
              <a:rPr lang="en-US" sz="2800" dirty="0">
                <a:latin typeface="Vollkorn" panose="020B0604020202020204" charset="0"/>
                <a:ea typeface="Vollkorn" panose="020B0604020202020204" charset="0"/>
              </a:rPr>
              <a:t> </a:t>
            </a:r>
            <a:r>
              <a:rPr lang="en-US" sz="2800" dirty="0" err="1">
                <a:latin typeface="Vollkorn" panose="020B0604020202020204" charset="0"/>
                <a:ea typeface="Vollkorn" panose="020B0604020202020204" charset="0"/>
              </a:rPr>
              <a:t>lá</a:t>
            </a:r>
            <a:r>
              <a:rPr lang="en-US" sz="2800" dirty="0">
                <a:latin typeface="Vollkorn" panose="020B0604020202020204" charset="0"/>
                <a:ea typeface="Vollkorn" panose="020B0604020202020204" charset="0"/>
              </a:rPr>
              <a:t> </a:t>
            </a:r>
            <a:r>
              <a:rPr lang="en-US" sz="2800" dirty="0" err="1">
                <a:latin typeface="Vollkorn" panose="020B0604020202020204" charset="0"/>
                <a:ea typeface="Vollkorn" panose="020B0604020202020204" charset="0"/>
              </a:rPr>
              <a:t>cây</a:t>
            </a:r>
            <a:r>
              <a:rPr lang="en-US" sz="2800" dirty="0">
                <a:latin typeface="Vollkorn" panose="020B0604020202020204" charset="0"/>
                <a:ea typeface="Vollkorn" panose="020B0604020202020204" charset="0"/>
              </a:rPr>
              <a:t> ở </a:t>
            </a:r>
            <a:r>
              <a:rPr lang="en-US" sz="2800" dirty="0" err="1">
                <a:latin typeface="Vollkorn" panose="020B0604020202020204" charset="0"/>
                <a:ea typeface="Vollkorn" panose="020B0604020202020204" charset="0"/>
              </a:rPr>
              <a:t>chậu</a:t>
            </a:r>
            <a:r>
              <a:rPr lang="en-US" sz="2800" dirty="0">
                <a:latin typeface="Vollkorn" panose="020B0604020202020204" charset="0"/>
                <a:ea typeface="Vollkorn" panose="020B0604020202020204" charset="0"/>
              </a:rPr>
              <a:t> A </a:t>
            </a:r>
            <a:r>
              <a:rPr lang="en-US" sz="2800" dirty="0" err="1">
                <a:latin typeface="Vollkorn" panose="020B0604020202020204" charset="0"/>
                <a:ea typeface="Vollkorn" panose="020B0604020202020204" charset="0"/>
              </a:rPr>
              <a:t>và</a:t>
            </a:r>
            <a:r>
              <a:rPr lang="en-US" sz="2800" dirty="0">
                <a:latin typeface="Vollkorn" panose="020B0604020202020204" charset="0"/>
                <a:ea typeface="Vollkorn" panose="020B0604020202020204" charset="0"/>
              </a:rPr>
              <a:t>  </a:t>
            </a:r>
            <a:r>
              <a:rPr lang="en-US" sz="2800" dirty="0" err="1">
                <a:latin typeface="Vollkorn" panose="020B0604020202020204" charset="0"/>
                <a:ea typeface="Vollkorn" panose="020B0604020202020204" charset="0"/>
              </a:rPr>
              <a:t>cây</a:t>
            </a:r>
            <a:r>
              <a:rPr lang="en-US" sz="2800" dirty="0">
                <a:latin typeface="Vollkorn" panose="020B0604020202020204" charset="0"/>
                <a:ea typeface="Vollkorn" panose="020B0604020202020204" charset="0"/>
              </a:rPr>
              <a:t> ở </a:t>
            </a:r>
            <a:r>
              <a:rPr lang="en-US" sz="2800" dirty="0" err="1">
                <a:latin typeface="Vollkorn" panose="020B0604020202020204" charset="0"/>
                <a:ea typeface="Vollkorn" panose="020B0604020202020204" charset="0"/>
              </a:rPr>
              <a:t>chậu</a:t>
            </a:r>
            <a:r>
              <a:rPr lang="en-US" sz="2800" dirty="0">
                <a:latin typeface="Vollkorn" panose="020B0604020202020204" charset="0"/>
                <a:ea typeface="Vollkorn" panose="020B0604020202020204" charset="0"/>
              </a:rPr>
              <a:t> B  </a:t>
            </a:r>
            <a:r>
              <a:rPr lang="en-US" sz="2800" dirty="0" err="1">
                <a:latin typeface="Vollkorn" panose="020B0604020202020204" charset="0"/>
                <a:ea typeface="Vollkorn" panose="020B0604020202020204" charset="0"/>
              </a:rPr>
              <a:t>giữ</a:t>
            </a:r>
            <a:r>
              <a:rPr lang="en-US" sz="2800" dirty="0">
                <a:latin typeface="Vollkorn" panose="020B0604020202020204" charset="0"/>
                <a:ea typeface="Vollkorn" panose="020B0604020202020204" charset="0"/>
              </a:rPr>
              <a:t> </a:t>
            </a:r>
            <a:r>
              <a:rPr lang="en-US" sz="2800" dirty="0" err="1">
                <a:latin typeface="Vollkorn" panose="020B0604020202020204" charset="0"/>
                <a:ea typeface="Vollkorn" panose="020B0604020202020204" charset="0"/>
              </a:rPr>
              <a:t>nguyên</a:t>
            </a:r>
            <a:r>
              <a:rPr lang="en-US" sz="2800" dirty="0">
                <a:latin typeface="Vollkorn" panose="020B0604020202020204" charset="0"/>
                <a:ea typeface="Vollkorn" panose="020B0604020202020204" charset="0"/>
              </a:rPr>
              <a:t> </a:t>
            </a:r>
            <a:r>
              <a:rPr lang="en-US" sz="2800" dirty="0" err="1">
                <a:latin typeface="Vollkorn" panose="020B0604020202020204" charset="0"/>
                <a:ea typeface="Vollkorn" panose="020B0604020202020204" charset="0"/>
              </a:rPr>
              <a:t>lá</a:t>
            </a:r>
            <a:endParaRPr lang="en-US" sz="2800" u="none" spc="-65" dirty="0">
              <a:solidFill>
                <a:srgbClr val="69484F"/>
              </a:solidFill>
              <a:latin typeface="Vollkorn" panose="020B0604020202020204" charset="0"/>
              <a:ea typeface="Vollkorn" panose="020B0604020202020204" charset="0"/>
            </a:endParaRPr>
          </a:p>
        </p:txBody>
      </p:sp>
      <p:pic>
        <p:nvPicPr>
          <p:cNvPr id="13" name="Picture 2"/>
          <p:cNvPicPr>
            <a:picLocks noChangeAspect="1"/>
          </p:cNvPicPr>
          <p:nvPr/>
        </p:nvPicPr>
        <p:blipFill>
          <a:blip r:embed="rId2"/>
          <a:srcRect/>
          <a:stretch>
            <a:fillRect/>
          </a:stretch>
        </p:blipFill>
        <p:spPr>
          <a:xfrm>
            <a:off x="1600200" y="2970775"/>
            <a:ext cx="5351647" cy="3120302"/>
          </a:xfrm>
          <a:prstGeom prst="rect">
            <a:avLst/>
          </a:prstGeom>
        </p:spPr>
      </p:pic>
      <p:sp>
        <p:nvSpPr>
          <p:cNvPr id="15" name="Rectangle 14"/>
          <p:cNvSpPr/>
          <p:nvPr/>
        </p:nvSpPr>
        <p:spPr>
          <a:xfrm>
            <a:off x="9525000" y="7200900"/>
            <a:ext cx="3142100" cy="1815882"/>
          </a:xfrm>
          <a:prstGeom prst="rect">
            <a:avLst/>
          </a:prstGeom>
        </p:spPr>
        <p:txBody>
          <a:bodyPr wrap="square">
            <a:spAutoFit/>
          </a:bodyPr>
          <a:lstStyle/>
          <a:p>
            <a:pPr algn="just"/>
            <a:r>
              <a:rPr lang="en-US" sz="2800" dirty="0" err="1">
                <a:solidFill>
                  <a:srgbClr val="000000"/>
                </a:solidFill>
                <a:latin typeface="Vollkorn" panose="020B0604020202020204" charset="0"/>
                <a:ea typeface="Vollkorn" panose="020B0604020202020204" charset="0"/>
              </a:rPr>
              <a:t>Trùm</a:t>
            </a:r>
            <a:r>
              <a:rPr lang="en-US" sz="2800" dirty="0">
                <a:solidFill>
                  <a:srgbClr val="000000"/>
                </a:solidFill>
                <a:latin typeface="Vollkorn" panose="020B0604020202020204" charset="0"/>
                <a:ea typeface="Vollkorn" panose="020B0604020202020204" charset="0"/>
              </a:rPr>
              <a:t> </a:t>
            </a:r>
            <a:r>
              <a:rPr lang="en-US" sz="2800" dirty="0" err="1">
                <a:solidFill>
                  <a:srgbClr val="000000"/>
                </a:solidFill>
                <a:latin typeface="Vollkorn" panose="020B0604020202020204" charset="0"/>
                <a:ea typeface="Vollkorn" panose="020B0604020202020204" charset="0"/>
              </a:rPr>
              <a:t>túi</a:t>
            </a:r>
            <a:r>
              <a:rPr lang="en-US" sz="2800" dirty="0">
                <a:solidFill>
                  <a:srgbClr val="000000"/>
                </a:solidFill>
                <a:latin typeface="Vollkorn" panose="020B0604020202020204" charset="0"/>
                <a:ea typeface="Vollkorn" panose="020B0604020202020204" charset="0"/>
              </a:rPr>
              <a:t> nylon </a:t>
            </a:r>
            <a:r>
              <a:rPr lang="en-US" sz="2800" dirty="0" err="1">
                <a:solidFill>
                  <a:srgbClr val="000000"/>
                </a:solidFill>
                <a:latin typeface="Vollkorn" panose="020B0604020202020204" charset="0"/>
                <a:ea typeface="Vollkorn" panose="020B0604020202020204" charset="0"/>
              </a:rPr>
              <a:t>trong</a:t>
            </a:r>
            <a:r>
              <a:rPr lang="en-US" sz="2800" dirty="0">
                <a:solidFill>
                  <a:srgbClr val="000000"/>
                </a:solidFill>
                <a:latin typeface="Vollkorn" panose="020B0604020202020204" charset="0"/>
                <a:ea typeface="Vollkorn" panose="020B0604020202020204" charset="0"/>
              </a:rPr>
              <a:t> </a:t>
            </a:r>
            <a:r>
              <a:rPr lang="en-US" sz="2800" dirty="0" err="1">
                <a:solidFill>
                  <a:srgbClr val="000000"/>
                </a:solidFill>
                <a:latin typeface="Vollkorn" panose="020B0604020202020204" charset="0"/>
                <a:ea typeface="Vollkorn" panose="020B0604020202020204" charset="0"/>
              </a:rPr>
              <a:t>suốt</a:t>
            </a:r>
            <a:r>
              <a:rPr lang="en-US" sz="2800" dirty="0">
                <a:solidFill>
                  <a:srgbClr val="000000"/>
                </a:solidFill>
                <a:latin typeface="Vollkorn" panose="020B0604020202020204" charset="0"/>
                <a:ea typeface="Vollkorn" panose="020B0604020202020204" charset="0"/>
              </a:rPr>
              <a:t> </a:t>
            </a:r>
            <a:r>
              <a:rPr lang="en-US" sz="2800" dirty="0" err="1">
                <a:solidFill>
                  <a:srgbClr val="000000"/>
                </a:solidFill>
                <a:latin typeface="Vollkorn" panose="020B0604020202020204" charset="0"/>
                <a:ea typeface="Vollkorn" panose="020B0604020202020204" charset="0"/>
              </a:rPr>
              <a:t>lên</a:t>
            </a:r>
            <a:r>
              <a:rPr lang="en-US" sz="2800" dirty="0">
                <a:solidFill>
                  <a:srgbClr val="000000"/>
                </a:solidFill>
                <a:latin typeface="Vollkorn" panose="020B0604020202020204" charset="0"/>
                <a:ea typeface="Vollkorn" panose="020B0604020202020204" charset="0"/>
              </a:rPr>
              <a:t> </a:t>
            </a:r>
            <a:r>
              <a:rPr lang="en-US" sz="2800" dirty="0" err="1">
                <a:solidFill>
                  <a:srgbClr val="000000"/>
                </a:solidFill>
                <a:latin typeface="Vollkorn" panose="020B0604020202020204" charset="0"/>
                <a:ea typeface="Vollkorn" panose="020B0604020202020204" charset="0"/>
              </a:rPr>
              <a:t>cây</a:t>
            </a:r>
            <a:r>
              <a:rPr lang="en-US" sz="2800" dirty="0">
                <a:solidFill>
                  <a:srgbClr val="000000"/>
                </a:solidFill>
                <a:latin typeface="Vollkorn" panose="020B0604020202020204" charset="0"/>
                <a:ea typeface="Vollkorn" panose="020B0604020202020204" charset="0"/>
              </a:rPr>
              <a:t> </a:t>
            </a:r>
            <a:r>
              <a:rPr lang="en-US" sz="2800" dirty="0" err="1">
                <a:solidFill>
                  <a:srgbClr val="000000"/>
                </a:solidFill>
                <a:latin typeface="Vollkorn" panose="020B0604020202020204" charset="0"/>
                <a:ea typeface="Vollkorn" panose="020B0604020202020204" charset="0"/>
              </a:rPr>
              <a:t>trong</a:t>
            </a:r>
            <a:r>
              <a:rPr lang="en-US" sz="2800" dirty="0">
                <a:solidFill>
                  <a:srgbClr val="000000"/>
                </a:solidFill>
                <a:latin typeface="Vollkorn" panose="020B0604020202020204" charset="0"/>
                <a:ea typeface="Vollkorn" panose="020B0604020202020204" charset="0"/>
              </a:rPr>
              <a:t> </a:t>
            </a:r>
            <a:r>
              <a:rPr lang="en-US" sz="2800" dirty="0" err="1">
                <a:solidFill>
                  <a:srgbClr val="000000"/>
                </a:solidFill>
                <a:latin typeface="Vollkorn" panose="020B0604020202020204" charset="0"/>
                <a:ea typeface="Vollkorn" panose="020B0604020202020204" charset="0"/>
              </a:rPr>
              <a:t>chậu</a:t>
            </a:r>
            <a:r>
              <a:rPr lang="en-US" sz="2800" dirty="0">
                <a:solidFill>
                  <a:srgbClr val="000000"/>
                </a:solidFill>
                <a:latin typeface="Vollkorn" panose="020B0604020202020204" charset="0"/>
                <a:ea typeface="Vollkorn" panose="020B0604020202020204" charset="0"/>
              </a:rPr>
              <a:t> A </a:t>
            </a:r>
            <a:r>
              <a:rPr lang="en-US" sz="2800" dirty="0" err="1">
                <a:solidFill>
                  <a:srgbClr val="000000"/>
                </a:solidFill>
                <a:latin typeface="Vollkorn" panose="020B0604020202020204" charset="0"/>
                <a:ea typeface="Vollkorn" panose="020B0604020202020204" charset="0"/>
              </a:rPr>
              <a:t>và</a:t>
            </a:r>
            <a:r>
              <a:rPr lang="en-US" sz="2800" dirty="0">
                <a:solidFill>
                  <a:srgbClr val="000000"/>
                </a:solidFill>
                <a:latin typeface="Vollkorn" panose="020B0604020202020204" charset="0"/>
                <a:ea typeface="Vollkorn" panose="020B0604020202020204" charset="0"/>
              </a:rPr>
              <a:t> </a:t>
            </a:r>
            <a:r>
              <a:rPr lang="en-US" sz="2800" dirty="0" err="1">
                <a:solidFill>
                  <a:srgbClr val="000000"/>
                </a:solidFill>
                <a:latin typeface="Vollkorn" panose="020B0604020202020204" charset="0"/>
                <a:ea typeface="Vollkorn" panose="020B0604020202020204" charset="0"/>
              </a:rPr>
              <a:t>chậu</a:t>
            </a:r>
            <a:r>
              <a:rPr lang="en-US" sz="2800" dirty="0">
                <a:solidFill>
                  <a:srgbClr val="000000"/>
                </a:solidFill>
                <a:latin typeface="Vollkorn" panose="020B0604020202020204" charset="0"/>
                <a:ea typeface="Vollkorn" panose="020B0604020202020204" charset="0"/>
              </a:rPr>
              <a:t> B</a:t>
            </a:r>
            <a:endParaRPr lang="en-US" sz="2800" dirty="0">
              <a:latin typeface="Vollkorn" panose="020B0604020202020204" charset="0"/>
              <a:ea typeface="Vollkorn" panose="020B0604020202020204" charset="0"/>
            </a:endParaRPr>
          </a:p>
        </p:txBody>
      </p:sp>
      <p:sp>
        <p:nvSpPr>
          <p:cNvPr id="16" name="Rectangle 15"/>
          <p:cNvSpPr/>
          <p:nvPr/>
        </p:nvSpPr>
        <p:spPr>
          <a:xfrm>
            <a:off x="13952676" y="7006819"/>
            <a:ext cx="3573323" cy="2246769"/>
          </a:xfrm>
          <a:prstGeom prst="rect">
            <a:avLst/>
          </a:prstGeom>
        </p:spPr>
        <p:txBody>
          <a:bodyPr wrap="square">
            <a:spAutoFit/>
          </a:bodyPr>
          <a:lstStyle/>
          <a:p>
            <a:pPr algn="just"/>
            <a:r>
              <a:rPr lang="en-US" sz="2800" dirty="0" err="1">
                <a:solidFill>
                  <a:srgbClr val="000000"/>
                </a:solidFill>
                <a:latin typeface="Vollkorn" panose="020B0604020202020204" charset="0"/>
                <a:ea typeface="Vollkorn" panose="020B0604020202020204" charset="0"/>
              </a:rPr>
              <a:t>Sau</a:t>
            </a:r>
            <a:r>
              <a:rPr lang="en-US" sz="2800" dirty="0">
                <a:solidFill>
                  <a:srgbClr val="000000"/>
                </a:solidFill>
                <a:latin typeface="Vollkorn" panose="020B0604020202020204" charset="0"/>
                <a:ea typeface="Vollkorn" panose="020B0604020202020204" charset="0"/>
              </a:rPr>
              <a:t> </a:t>
            </a:r>
            <a:r>
              <a:rPr lang="en-US" sz="2800" dirty="0" err="1">
                <a:solidFill>
                  <a:srgbClr val="000000"/>
                </a:solidFill>
                <a:latin typeface="Vollkorn" panose="020B0604020202020204" charset="0"/>
                <a:ea typeface="Vollkorn" panose="020B0604020202020204" charset="0"/>
              </a:rPr>
              <a:t>khoảng</a:t>
            </a:r>
            <a:r>
              <a:rPr lang="en-US" sz="2800" dirty="0">
                <a:solidFill>
                  <a:srgbClr val="000000"/>
                </a:solidFill>
                <a:latin typeface="Vollkorn" panose="020B0604020202020204" charset="0"/>
                <a:ea typeface="Vollkorn" panose="020B0604020202020204" charset="0"/>
              </a:rPr>
              <a:t> 15 </a:t>
            </a:r>
            <a:r>
              <a:rPr lang="en-US" sz="2800" dirty="0" err="1">
                <a:solidFill>
                  <a:srgbClr val="000000"/>
                </a:solidFill>
                <a:latin typeface="Vollkorn" panose="020B0604020202020204" charset="0"/>
                <a:ea typeface="Vollkorn" panose="020B0604020202020204" charset="0"/>
              </a:rPr>
              <a:t>phút</a:t>
            </a:r>
            <a:r>
              <a:rPr lang="en-US" sz="2800" dirty="0">
                <a:solidFill>
                  <a:srgbClr val="000000"/>
                </a:solidFill>
                <a:latin typeface="Vollkorn" panose="020B0604020202020204" charset="0"/>
                <a:ea typeface="Vollkorn" panose="020B0604020202020204" charset="0"/>
              </a:rPr>
              <a:t> </a:t>
            </a:r>
            <a:r>
              <a:rPr lang="en-US" sz="2800" dirty="0" err="1">
                <a:solidFill>
                  <a:srgbClr val="000000"/>
                </a:solidFill>
                <a:latin typeface="Vollkorn" panose="020B0604020202020204" charset="0"/>
                <a:ea typeface="Vollkorn" panose="020B0604020202020204" charset="0"/>
              </a:rPr>
              <a:t>đến</a:t>
            </a:r>
            <a:r>
              <a:rPr lang="en-US" sz="2800" dirty="0">
                <a:solidFill>
                  <a:srgbClr val="000000"/>
                </a:solidFill>
                <a:latin typeface="Vollkorn" panose="020B0604020202020204" charset="0"/>
                <a:ea typeface="Vollkorn" panose="020B0604020202020204" charset="0"/>
              </a:rPr>
              <a:t> 30 </a:t>
            </a:r>
            <a:r>
              <a:rPr lang="en-US" sz="2800" dirty="0" err="1">
                <a:solidFill>
                  <a:srgbClr val="000000"/>
                </a:solidFill>
                <a:latin typeface="Vollkorn" panose="020B0604020202020204" charset="0"/>
                <a:ea typeface="Vollkorn" panose="020B0604020202020204" charset="0"/>
              </a:rPr>
              <a:t>phút</a:t>
            </a:r>
            <a:r>
              <a:rPr lang="en-US" sz="2800" dirty="0">
                <a:solidFill>
                  <a:srgbClr val="000000"/>
                </a:solidFill>
                <a:latin typeface="Vollkorn" panose="020B0604020202020204" charset="0"/>
                <a:ea typeface="Vollkorn" panose="020B0604020202020204" charset="0"/>
              </a:rPr>
              <a:t> </a:t>
            </a:r>
            <a:r>
              <a:rPr lang="en-US" sz="2800" dirty="0" err="1">
                <a:solidFill>
                  <a:srgbClr val="000000"/>
                </a:solidFill>
                <a:latin typeface="Vollkorn" panose="020B0604020202020204" charset="0"/>
                <a:ea typeface="Vollkorn" panose="020B0604020202020204" charset="0"/>
              </a:rPr>
              <a:t>quan</a:t>
            </a:r>
            <a:r>
              <a:rPr lang="en-US" sz="2800" dirty="0">
                <a:solidFill>
                  <a:srgbClr val="000000"/>
                </a:solidFill>
                <a:latin typeface="Vollkorn" panose="020B0604020202020204" charset="0"/>
                <a:ea typeface="Vollkorn" panose="020B0604020202020204" charset="0"/>
              </a:rPr>
              <a:t> </a:t>
            </a:r>
            <a:r>
              <a:rPr lang="en-US" sz="2800" dirty="0" err="1">
                <a:solidFill>
                  <a:srgbClr val="000000"/>
                </a:solidFill>
                <a:latin typeface="Vollkorn" panose="020B0604020202020204" charset="0"/>
                <a:ea typeface="Vollkorn" panose="020B0604020202020204" charset="0"/>
              </a:rPr>
              <a:t>sát</a:t>
            </a:r>
            <a:r>
              <a:rPr lang="en-US" sz="2800" dirty="0">
                <a:solidFill>
                  <a:srgbClr val="000000"/>
                </a:solidFill>
                <a:latin typeface="Vollkorn" panose="020B0604020202020204" charset="0"/>
                <a:ea typeface="Vollkorn" panose="020B0604020202020204" charset="0"/>
              </a:rPr>
              <a:t> </a:t>
            </a:r>
            <a:r>
              <a:rPr lang="en-US" sz="2800" dirty="0" err="1">
                <a:solidFill>
                  <a:srgbClr val="000000"/>
                </a:solidFill>
                <a:latin typeface="Vollkorn" panose="020B0604020202020204" charset="0"/>
                <a:ea typeface="Vollkorn" panose="020B0604020202020204" charset="0"/>
              </a:rPr>
              <a:t>hiện</a:t>
            </a:r>
            <a:r>
              <a:rPr lang="en-US" sz="2800" dirty="0">
                <a:solidFill>
                  <a:srgbClr val="000000"/>
                </a:solidFill>
                <a:latin typeface="Vollkorn" panose="020B0604020202020204" charset="0"/>
                <a:ea typeface="Vollkorn" panose="020B0604020202020204" charset="0"/>
              </a:rPr>
              <a:t> </a:t>
            </a:r>
            <a:r>
              <a:rPr lang="en-US" sz="2800" dirty="0" err="1">
                <a:solidFill>
                  <a:srgbClr val="000000"/>
                </a:solidFill>
                <a:latin typeface="Vollkorn" panose="020B0604020202020204" charset="0"/>
                <a:ea typeface="Vollkorn" panose="020B0604020202020204" charset="0"/>
              </a:rPr>
              <a:t>tượng</a:t>
            </a:r>
            <a:r>
              <a:rPr lang="en-US" sz="2800" dirty="0">
                <a:solidFill>
                  <a:srgbClr val="000000"/>
                </a:solidFill>
                <a:latin typeface="Vollkorn" panose="020B0604020202020204" charset="0"/>
                <a:ea typeface="Vollkorn" panose="020B0604020202020204" charset="0"/>
              </a:rPr>
              <a:t> </a:t>
            </a:r>
            <a:r>
              <a:rPr lang="en-US" sz="2800" dirty="0" err="1">
                <a:solidFill>
                  <a:srgbClr val="000000"/>
                </a:solidFill>
                <a:latin typeface="Vollkorn" panose="020B0604020202020204" charset="0"/>
                <a:ea typeface="Vollkorn" panose="020B0604020202020204" charset="0"/>
              </a:rPr>
              <a:t>trong</a:t>
            </a:r>
            <a:r>
              <a:rPr lang="en-US" sz="2800" dirty="0">
                <a:solidFill>
                  <a:srgbClr val="000000"/>
                </a:solidFill>
                <a:latin typeface="Vollkorn" panose="020B0604020202020204" charset="0"/>
                <a:ea typeface="Vollkorn" panose="020B0604020202020204" charset="0"/>
              </a:rPr>
              <a:t> </a:t>
            </a:r>
            <a:r>
              <a:rPr lang="en-US" sz="2800" dirty="0" err="1">
                <a:solidFill>
                  <a:srgbClr val="000000"/>
                </a:solidFill>
                <a:latin typeface="Vollkorn" panose="020B0604020202020204" charset="0"/>
                <a:ea typeface="Vollkorn" panose="020B0604020202020204" charset="0"/>
              </a:rPr>
              <a:t>túi</a:t>
            </a:r>
            <a:r>
              <a:rPr lang="en-US" sz="2800" dirty="0">
                <a:solidFill>
                  <a:srgbClr val="000000"/>
                </a:solidFill>
                <a:latin typeface="Vollkorn" panose="020B0604020202020204" charset="0"/>
                <a:ea typeface="Vollkorn" panose="020B0604020202020204" charset="0"/>
              </a:rPr>
              <a:t> nylon </a:t>
            </a:r>
            <a:r>
              <a:rPr lang="en-US" sz="2800" dirty="0" err="1">
                <a:solidFill>
                  <a:srgbClr val="000000"/>
                </a:solidFill>
                <a:latin typeface="Vollkorn" panose="020B0604020202020204" charset="0"/>
                <a:ea typeface="Vollkorn" panose="020B0604020202020204" charset="0"/>
              </a:rPr>
              <a:t>trùm</a:t>
            </a:r>
            <a:r>
              <a:rPr lang="en-US" sz="2800" dirty="0">
                <a:solidFill>
                  <a:srgbClr val="000000"/>
                </a:solidFill>
                <a:latin typeface="Vollkorn" panose="020B0604020202020204" charset="0"/>
                <a:ea typeface="Vollkorn" panose="020B0604020202020204" charset="0"/>
              </a:rPr>
              <a:t> </a:t>
            </a:r>
            <a:r>
              <a:rPr lang="en-US" sz="2800" dirty="0" err="1">
                <a:solidFill>
                  <a:srgbClr val="000000"/>
                </a:solidFill>
                <a:latin typeface="Vollkorn" panose="020B0604020202020204" charset="0"/>
                <a:ea typeface="Vollkorn" panose="020B0604020202020204" charset="0"/>
              </a:rPr>
              <a:t>trên</a:t>
            </a:r>
            <a:r>
              <a:rPr lang="en-US" sz="2800" dirty="0">
                <a:solidFill>
                  <a:srgbClr val="000000"/>
                </a:solidFill>
                <a:latin typeface="Vollkorn" panose="020B0604020202020204" charset="0"/>
                <a:ea typeface="Vollkorn" panose="020B0604020202020204" charset="0"/>
              </a:rPr>
              <a:t> </a:t>
            </a:r>
            <a:r>
              <a:rPr lang="en-US" sz="2800" dirty="0" err="1">
                <a:solidFill>
                  <a:srgbClr val="000000"/>
                </a:solidFill>
                <a:latin typeface="Vollkorn" panose="020B0604020202020204" charset="0"/>
                <a:ea typeface="Vollkorn" panose="020B0604020202020204" charset="0"/>
              </a:rPr>
              <a:t>cây</a:t>
            </a:r>
            <a:r>
              <a:rPr lang="en-US" sz="2800" dirty="0">
                <a:solidFill>
                  <a:srgbClr val="000000"/>
                </a:solidFill>
                <a:latin typeface="Vollkorn" panose="020B0604020202020204" charset="0"/>
                <a:ea typeface="Vollkorn" panose="020B0604020202020204" charset="0"/>
              </a:rPr>
              <a:t> </a:t>
            </a:r>
            <a:r>
              <a:rPr lang="en-US" sz="2800" dirty="0" err="1">
                <a:solidFill>
                  <a:srgbClr val="000000"/>
                </a:solidFill>
                <a:latin typeface="Vollkorn" panose="020B0604020202020204" charset="0"/>
                <a:ea typeface="Vollkorn" panose="020B0604020202020204" charset="0"/>
              </a:rPr>
              <a:t>chậu</a:t>
            </a:r>
            <a:r>
              <a:rPr lang="en-US" sz="2800" dirty="0">
                <a:solidFill>
                  <a:srgbClr val="000000"/>
                </a:solidFill>
                <a:latin typeface="Vollkorn" panose="020B0604020202020204" charset="0"/>
                <a:ea typeface="Vollkorn" panose="020B0604020202020204" charset="0"/>
              </a:rPr>
              <a:t> A </a:t>
            </a:r>
            <a:r>
              <a:rPr lang="en-US" sz="2800" dirty="0" err="1">
                <a:solidFill>
                  <a:srgbClr val="000000"/>
                </a:solidFill>
                <a:latin typeface="Vollkorn" panose="020B0604020202020204" charset="0"/>
                <a:ea typeface="Vollkorn" panose="020B0604020202020204" charset="0"/>
              </a:rPr>
              <a:t>và</a:t>
            </a:r>
            <a:r>
              <a:rPr lang="en-US" sz="2800" dirty="0">
                <a:solidFill>
                  <a:srgbClr val="000000"/>
                </a:solidFill>
                <a:latin typeface="Vollkorn" panose="020B0604020202020204" charset="0"/>
                <a:ea typeface="Vollkorn" panose="020B0604020202020204" charset="0"/>
              </a:rPr>
              <a:t> </a:t>
            </a:r>
            <a:r>
              <a:rPr lang="en-US" sz="2800" dirty="0" err="1">
                <a:solidFill>
                  <a:srgbClr val="000000"/>
                </a:solidFill>
                <a:latin typeface="Vollkorn" panose="020B0604020202020204" charset="0"/>
                <a:ea typeface="Vollkorn" panose="020B0604020202020204" charset="0"/>
              </a:rPr>
              <a:t>cây</a:t>
            </a:r>
            <a:r>
              <a:rPr lang="en-US" sz="2800" dirty="0">
                <a:solidFill>
                  <a:srgbClr val="000000"/>
                </a:solidFill>
                <a:latin typeface="Vollkorn" panose="020B0604020202020204" charset="0"/>
                <a:ea typeface="Vollkorn" panose="020B0604020202020204" charset="0"/>
              </a:rPr>
              <a:t> </a:t>
            </a:r>
            <a:r>
              <a:rPr lang="en-US" sz="2800" dirty="0" err="1">
                <a:solidFill>
                  <a:srgbClr val="000000"/>
                </a:solidFill>
                <a:latin typeface="Vollkorn" panose="020B0604020202020204" charset="0"/>
                <a:ea typeface="Vollkorn" panose="020B0604020202020204" charset="0"/>
              </a:rPr>
              <a:t>chậu</a:t>
            </a:r>
            <a:r>
              <a:rPr lang="en-US" sz="2800" dirty="0">
                <a:solidFill>
                  <a:srgbClr val="000000"/>
                </a:solidFill>
                <a:latin typeface="Vollkorn" panose="020B0604020202020204" charset="0"/>
                <a:ea typeface="Vollkorn" panose="020B0604020202020204" charset="0"/>
              </a:rPr>
              <a:t> B</a:t>
            </a:r>
            <a:endParaRPr lang="en-US" sz="2800" dirty="0">
              <a:latin typeface="Vollkorn" panose="020B0604020202020204" charset="0"/>
              <a:ea typeface="Vollkorn" panose="020B0604020202020204" charset="0"/>
            </a:endParaRPr>
          </a:p>
        </p:txBody>
      </p:sp>
      <p:sp>
        <p:nvSpPr>
          <p:cNvPr id="17" name="TextBox 9"/>
          <p:cNvSpPr txBox="1"/>
          <p:nvPr/>
        </p:nvSpPr>
        <p:spPr>
          <a:xfrm>
            <a:off x="8514538" y="6525312"/>
            <a:ext cx="4650909" cy="406458"/>
          </a:xfrm>
          <a:prstGeom prst="rect">
            <a:avLst/>
          </a:prstGeom>
        </p:spPr>
        <p:txBody>
          <a:bodyPr lIns="0" tIns="0" rIns="0" bIns="0" rtlCol="0" anchor="t">
            <a:spAutoFit/>
          </a:bodyPr>
          <a:lstStyle/>
          <a:p>
            <a:pPr lvl="0" algn="ctr">
              <a:lnSpc>
                <a:spcPts val="3359"/>
              </a:lnSpc>
              <a:spcBef>
                <a:spcPct val="0"/>
              </a:spcBef>
            </a:pPr>
            <a:r>
              <a:rPr lang="en-US" sz="2400" dirty="0">
                <a:solidFill>
                  <a:srgbClr val="69484F"/>
                </a:solidFill>
                <a:latin typeface="Open Sans Bold"/>
              </a:rPr>
              <a:t>BƯỚC 3</a:t>
            </a:r>
          </a:p>
        </p:txBody>
      </p:sp>
      <p:pic>
        <p:nvPicPr>
          <p:cNvPr id="18" name="Picture 17"/>
          <p:cNvPicPr>
            <a:picLocks noChangeAspect="1"/>
          </p:cNvPicPr>
          <p:nvPr/>
        </p:nvPicPr>
        <p:blipFill>
          <a:blip r:embed="rId3"/>
          <a:stretch>
            <a:fillRect/>
          </a:stretch>
        </p:blipFill>
        <p:spPr>
          <a:xfrm>
            <a:off x="10439400" y="2845881"/>
            <a:ext cx="6108068" cy="354862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0" y="2400300"/>
            <a:ext cx="10287000" cy="3139321"/>
          </a:xfrm>
          <a:prstGeom prst="rect">
            <a:avLst/>
          </a:prstGeom>
          <a:noFill/>
        </p:spPr>
        <p:txBody>
          <a:bodyPr wrap="square" rtlCol="0">
            <a:spAutoFit/>
          </a:bodyPr>
          <a:lstStyle/>
          <a:p>
            <a:r>
              <a:rPr lang="en-US" sz="6600" dirty="0"/>
              <a:t>Video </a:t>
            </a:r>
            <a:r>
              <a:rPr lang="en-US" sz="6600" dirty="0" err="1"/>
              <a:t>thí</a:t>
            </a:r>
            <a:r>
              <a:rPr lang="en-US" sz="6600" dirty="0"/>
              <a:t> </a:t>
            </a:r>
            <a:r>
              <a:rPr lang="en-US" sz="6600" dirty="0" err="1"/>
              <a:t>nghiệm</a:t>
            </a:r>
            <a:r>
              <a:rPr lang="en-US" sz="6600" dirty="0"/>
              <a:t> 2 </a:t>
            </a:r>
            <a:r>
              <a:rPr lang="en-US" sz="6600" dirty="0" err="1"/>
              <a:t>cho</a:t>
            </a:r>
            <a:r>
              <a:rPr lang="en-US" sz="6600" dirty="0"/>
              <a:t> </a:t>
            </a:r>
            <a:r>
              <a:rPr lang="en-US" sz="6600" dirty="0" err="1"/>
              <a:t>học</a:t>
            </a:r>
            <a:r>
              <a:rPr lang="en-US" sz="6600" dirty="0"/>
              <a:t> </a:t>
            </a:r>
            <a:r>
              <a:rPr lang="en-US" sz="6600" dirty="0" err="1"/>
              <a:t>sinh</a:t>
            </a:r>
            <a:r>
              <a:rPr lang="en-US" sz="6600" dirty="0"/>
              <a:t> </a:t>
            </a:r>
            <a:r>
              <a:rPr lang="en-US" sz="6600" dirty="0" err="1"/>
              <a:t>quan</a:t>
            </a:r>
            <a:r>
              <a:rPr lang="en-US" sz="6600" dirty="0"/>
              <a:t> </a:t>
            </a:r>
            <a:r>
              <a:rPr lang="en-US" sz="6600" dirty="0" err="1"/>
              <a:t>sát</a:t>
            </a:r>
            <a:r>
              <a:rPr lang="en-US" sz="6600" dirty="0"/>
              <a:t> </a:t>
            </a:r>
            <a:r>
              <a:rPr lang="en-US" sz="6600" dirty="0" err="1"/>
              <a:t>để</a:t>
            </a:r>
            <a:r>
              <a:rPr lang="en-US" sz="6600" dirty="0"/>
              <a:t> so </a:t>
            </a:r>
            <a:r>
              <a:rPr lang="en-US" sz="6600" dirty="0" err="1"/>
              <a:t>sánh</a:t>
            </a:r>
            <a:r>
              <a:rPr lang="en-US" sz="6600" dirty="0"/>
              <a:t> </a:t>
            </a:r>
            <a:r>
              <a:rPr lang="en-US" sz="6600" dirty="0" err="1"/>
              <a:t>với</a:t>
            </a:r>
            <a:r>
              <a:rPr lang="en-US" sz="6600" dirty="0"/>
              <a:t> </a:t>
            </a:r>
            <a:r>
              <a:rPr lang="en-US" sz="6600" dirty="0" err="1"/>
              <a:t>kết</a:t>
            </a:r>
            <a:r>
              <a:rPr lang="en-US" sz="6600" dirty="0"/>
              <a:t> </a:t>
            </a:r>
            <a:r>
              <a:rPr lang="en-US" sz="6600" dirty="0" err="1"/>
              <a:t>quả</a:t>
            </a:r>
            <a:r>
              <a:rPr lang="en-US" sz="6600" dirty="0"/>
              <a:t> </a:t>
            </a:r>
            <a:r>
              <a:rPr lang="en-US" sz="6600" dirty="0" err="1"/>
              <a:t>của</a:t>
            </a:r>
            <a:r>
              <a:rPr lang="en-US" sz="6600" dirty="0"/>
              <a:t> </a:t>
            </a:r>
            <a:r>
              <a:rPr lang="en-US" sz="6600" dirty="0" err="1"/>
              <a:t>mình</a:t>
            </a:r>
            <a:endParaRPr lang="en-US" sz="6600" dirty="0"/>
          </a:p>
        </p:txBody>
      </p:sp>
    </p:spTree>
    <p:extLst>
      <p:ext uri="{BB962C8B-B14F-4D97-AF65-F5344CB8AC3E}">
        <p14:creationId xmlns:p14="http://schemas.microsoft.com/office/powerpoint/2010/main" val="1919044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68AE86D-6CB5-4143-0659-AF49D1FE641F}"/>
              </a:ext>
            </a:extLst>
          </p:cNvPr>
          <p:cNvGrpSpPr/>
          <p:nvPr/>
        </p:nvGrpSpPr>
        <p:grpSpPr>
          <a:xfrm>
            <a:off x="304800" y="5524500"/>
            <a:ext cx="17526000" cy="4267200"/>
            <a:chOff x="914400" y="1943100"/>
            <a:chExt cx="11968759" cy="1676400"/>
          </a:xfrm>
        </p:grpSpPr>
        <p:pic>
          <p:nvPicPr>
            <p:cNvPr id="3" name="Picture 2">
              <a:extLst>
                <a:ext uri="{FF2B5EF4-FFF2-40B4-BE49-F238E27FC236}">
                  <a16:creationId xmlns:a16="http://schemas.microsoft.com/office/drawing/2014/main" id="{AE89A1DA-AA5D-A3FB-7487-C3302EE1A69E}"/>
                </a:ext>
              </a:extLst>
            </p:cNvPr>
            <p:cNvPicPr>
              <a:picLocks noChangeAspect="1"/>
            </p:cNvPicPr>
            <p:nvPr/>
          </p:nvPicPr>
          <p:blipFill rotWithShape="1">
            <a:blip r:embed="rId2">
              <a:extLst>
                <a:ext uri="{28A0092B-C50C-407E-A947-70E740481C1C}">
                  <a14:useLocalDpi xmlns:a14="http://schemas.microsoft.com/office/drawing/2010/main" val="0"/>
                </a:ext>
              </a:extLst>
            </a:blip>
            <a:srcRect b="82000"/>
            <a:stretch/>
          </p:blipFill>
          <p:spPr>
            <a:xfrm>
              <a:off x="914400" y="1943100"/>
              <a:ext cx="11968759" cy="685800"/>
            </a:xfrm>
            <a:prstGeom prst="rect">
              <a:avLst/>
            </a:prstGeom>
          </p:spPr>
        </p:pic>
        <p:pic>
          <p:nvPicPr>
            <p:cNvPr id="4" name="Picture 3">
              <a:extLst>
                <a:ext uri="{FF2B5EF4-FFF2-40B4-BE49-F238E27FC236}">
                  <a16:creationId xmlns:a16="http://schemas.microsoft.com/office/drawing/2014/main" id="{229901FA-4730-FAF5-B123-D3CE22F76DAA}"/>
                </a:ext>
              </a:extLst>
            </p:cNvPr>
            <p:cNvPicPr>
              <a:picLocks noChangeAspect="1"/>
            </p:cNvPicPr>
            <p:nvPr/>
          </p:nvPicPr>
          <p:blipFill rotWithShape="1">
            <a:blip r:embed="rId2">
              <a:extLst>
                <a:ext uri="{28A0092B-C50C-407E-A947-70E740481C1C}">
                  <a14:useLocalDpi xmlns:a14="http://schemas.microsoft.com/office/drawing/2010/main" val="0"/>
                </a:ext>
              </a:extLst>
            </a:blip>
            <a:srcRect t="74000"/>
            <a:stretch/>
          </p:blipFill>
          <p:spPr>
            <a:xfrm>
              <a:off x="914400" y="2628900"/>
              <a:ext cx="11968759" cy="990600"/>
            </a:xfrm>
            <a:prstGeom prst="rect">
              <a:avLst/>
            </a:prstGeom>
          </p:spPr>
        </p:pic>
      </p:grpSp>
      <p:sp>
        <p:nvSpPr>
          <p:cNvPr id="6" name="TextBox 7">
            <a:extLst>
              <a:ext uri="{FF2B5EF4-FFF2-40B4-BE49-F238E27FC236}">
                <a16:creationId xmlns:a16="http://schemas.microsoft.com/office/drawing/2014/main" id="{E682C59D-8E0E-85D4-FAC8-49D65A7B8A86}"/>
              </a:ext>
            </a:extLst>
          </p:cNvPr>
          <p:cNvSpPr txBox="1"/>
          <p:nvPr/>
        </p:nvSpPr>
        <p:spPr>
          <a:xfrm>
            <a:off x="1780674" y="232999"/>
            <a:ext cx="13009947" cy="679323"/>
          </a:xfrm>
          <a:prstGeom prst="rect">
            <a:avLst/>
          </a:prstGeom>
        </p:spPr>
        <p:txBody>
          <a:bodyPr lIns="0" tIns="0" rIns="0" bIns="0" rtlCol="0" anchor="t">
            <a:spAutoFit/>
          </a:bodyPr>
          <a:lstStyle/>
          <a:p>
            <a:pPr algn="ctr">
              <a:lnSpc>
                <a:spcPts val="5135"/>
              </a:lnSpc>
            </a:pPr>
            <a:r>
              <a:rPr lang="en-US" sz="4799" b="1" spc="604" dirty="0">
                <a:latin typeface="Arial" panose="020B0604020202020204" pitchFamily="34" charset="0"/>
                <a:cs typeface="Arial" panose="020B0604020202020204" pitchFamily="34" charset="0"/>
              </a:rPr>
              <a:t>KẾT QUẢ THÍ NGHIỆM</a:t>
            </a:r>
          </a:p>
        </p:txBody>
      </p:sp>
      <p:pic>
        <p:nvPicPr>
          <p:cNvPr id="7" name="Picture 6">
            <a:extLst>
              <a:ext uri="{FF2B5EF4-FFF2-40B4-BE49-F238E27FC236}">
                <a16:creationId xmlns:a16="http://schemas.microsoft.com/office/drawing/2014/main" id="{60ACEA88-76D4-F0CB-5DD9-6ACA05463786}"/>
              </a:ext>
            </a:extLst>
          </p:cNvPr>
          <p:cNvPicPr>
            <a:picLocks noChangeAspect="1"/>
          </p:cNvPicPr>
          <p:nvPr/>
        </p:nvPicPr>
        <p:blipFill>
          <a:blip r:embed="rId3"/>
          <a:stretch>
            <a:fillRect/>
          </a:stretch>
        </p:blipFill>
        <p:spPr>
          <a:xfrm>
            <a:off x="3048000" y="912322"/>
            <a:ext cx="8750273" cy="4495800"/>
          </a:xfrm>
          <a:prstGeom prst="rect">
            <a:avLst/>
          </a:prstGeom>
        </p:spPr>
      </p:pic>
    </p:spTree>
    <p:extLst>
      <p:ext uri="{BB962C8B-B14F-4D97-AF65-F5344CB8AC3E}">
        <p14:creationId xmlns:p14="http://schemas.microsoft.com/office/powerpoint/2010/main" val="298786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EB1E0EA-C859-C54C-3E9C-39C32424134A}"/>
              </a:ext>
            </a:extLst>
          </p:cNvPr>
          <p:cNvGraphicFramePr>
            <a:graphicFrameLocks noGrp="1"/>
          </p:cNvGraphicFramePr>
          <p:nvPr>
            <p:extLst>
              <p:ext uri="{D42A27DB-BD31-4B8C-83A1-F6EECF244321}">
                <p14:modId xmlns:p14="http://schemas.microsoft.com/office/powerpoint/2010/main" val="3183376027"/>
              </p:ext>
            </p:extLst>
          </p:nvPr>
        </p:nvGraphicFramePr>
        <p:xfrm>
          <a:off x="1419442" y="876300"/>
          <a:ext cx="14049158" cy="928687"/>
        </p:xfrm>
        <a:graphic>
          <a:graphicData uri="http://schemas.openxmlformats.org/drawingml/2006/table">
            <a:tbl>
              <a:tblPr/>
              <a:tblGrid>
                <a:gridCol w="14049158">
                  <a:extLst>
                    <a:ext uri="{9D8B030D-6E8A-4147-A177-3AD203B41FA5}">
                      <a16:colId xmlns:a16="http://schemas.microsoft.com/office/drawing/2014/main" val="465940326"/>
                    </a:ext>
                  </a:extLst>
                </a:gridCol>
              </a:tblGrid>
              <a:tr h="928687">
                <a:tc>
                  <a:txBody>
                    <a:bodyPr/>
                    <a:lstStyle/>
                    <a:p>
                      <a:pPr fontAlgn="t"/>
                      <a:r>
                        <a:rPr lang="en-US" sz="3200" b="1" dirty="0">
                          <a:effectLst/>
                          <a:latin typeface="Arial" panose="020B0604020202020204" pitchFamily="34" charset="0"/>
                          <a:cs typeface="Arial" panose="020B0604020202020204" pitchFamily="34" charset="0"/>
                        </a:rPr>
                        <a:t>2. </a:t>
                      </a:r>
                      <a:r>
                        <a:rPr lang="en-US" sz="3200" b="1" dirty="0" err="1">
                          <a:effectLst/>
                          <a:latin typeface="Arial" panose="020B0604020202020204" pitchFamily="34" charset="0"/>
                          <a:cs typeface="Arial" panose="020B0604020202020204" pitchFamily="34" charset="0"/>
                        </a:rPr>
                        <a:t>Giải</a:t>
                      </a:r>
                      <a:r>
                        <a:rPr lang="en-US" sz="3200" b="1" dirty="0">
                          <a:effectLst/>
                          <a:latin typeface="Arial" panose="020B0604020202020204" pitchFamily="34" charset="0"/>
                          <a:cs typeface="Arial" panose="020B0604020202020204" pitchFamily="34" charset="0"/>
                        </a:rPr>
                        <a:t> </a:t>
                      </a:r>
                      <a:r>
                        <a:rPr lang="en-US" sz="3200" b="1" dirty="0" err="1">
                          <a:effectLst/>
                          <a:latin typeface="Arial" panose="020B0604020202020204" pitchFamily="34" charset="0"/>
                          <a:cs typeface="Arial" panose="020B0604020202020204" pitchFamily="34" charset="0"/>
                        </a:rPr>
                        <a:t>thích</a:t>
                      </a:r>
                      <a:r>
                        <a:rPr lang="en-US" sz="3200" b="1" dirty="0">
                          <a:effectLst/>
                          <a:latin typeface="Arial" panose="020B0604020202020204" pitchFamily="34" charset="0"/>
                          <a:cs typeface="Arial" panose="020B0604020202020204" pitchFamily="34" charset="0"/>
                        </a:rPr>
                        <a:t> </a:t>
                      </a:r>
                      <a:r>
                        <a:rPr lang="en-US" sz="3200" b="1" dirty="0" err="1">
                          <a:effectLst/>
                          <a:latin typeface="Arial" panose="020B0604020202020204" pitchFamily="34" charset="0"/>
                          <a:cs typeface="Arial" panose="020B0604020202020204" pitchFamily="34" charset="0"/>
                        </a:rPr>
                        <a:t>kết</a:t>
                      </a:r>
                      <a:r>
                        <a:rPr lang="en-US" sz="3200" b="1" dirty="0">
                          <a:effectLst/>
                          <a:latin typeface="Arial" panose="020B0604020202020204" pitchFamily="34" charset="0"/>
                          <a:cs typeface="Arial" panose="020B0604020202020204" pitchFamily="34" charset="0"/>
                        </a:rPr>
                        <a:t> </a:t>
                      </a:r>
                      <a:r>
                        <a:rPr lang="en-US" sz="3200" b="1" dirty="0" err="1">
                          <a:effectLst/>
                          <a:latin typeface="Arial" panose="020B0604020202020204" pitchFamily="34" charset="0"/>
                          <a:cs typeface="Arial" panose="020B0604020202020204" pitchFamily="34" charset="0"/>
                        </a:rPr>
                        <a:t>quả</a:t>
                      </a:r>
                      <a:r>
                        <a:rPr lang="en-US" sz="3200" b="1" dirty="0">
                          <a:effectLst/>
                          <a:latin typeface="Arial" panose="020B0604020202020204" pitchFamily="34" charset="0"/>
                          <a:cs typeface="Arial" panose="020B0604020202020204" pitchFamily="34" charset="0"/>
                        </a:rPr>
                        <a:t> </a:t>
                      </a:r>
                      <a:r>
                        <a:rPr lang="en-US" sz="3200" b="1" dirty="0" err="1">
                          <a:effectLst/>
                          <a:latin typeface="Arial" panose="020B0604020202020204" pitchFamily="34" charset="0"/>
                          <a:cs typeface="Arial" panose="020B0604020202020204" pitchFamily="34" charset="0"/>
                        </a:rPr>
                        <a:t>của</a:t>
                      </a:r>
                      <a:r>
                        <a:rPr lang="en-US" sz="3200" b="1" dirty="0">
                          <a:effectLst/>
                          <a:latin typeface="Arial" panose="020B0604020202020204" pitchFamily="34" charset="0"/>
                          <a:cs typeface="Arial" panose="020B0604020202020204" pitchFamily="34" charset="0"/>
                        </a:rPr>
                        <a:t> </a:t>
                      </a:r>
                      <a:r>
                        <a:rPr lang="en-US" sz="3200" b="1" dirty="0" err="1">
                          <a:effectLst/>
                          <a:latin typeface="Arial" panose="020B0604020202020204" pitchFamily="34" charset="0"/>
                          <a:cs typeface="Arial" panose="020B0604020202020204" pitchFamily="34" charset="0"/>
                        </a:rPr>
                        <a:t>thí</a:t>
                      </a:r>
                      <a:r>
                        <a:rPr lang="en-US" sz="3200" b="1" dirty="0">
                          <a:effectLst/>
                          <a:latin typeface="Arial" panose="020B0604020202020204" pitchFamily="34" charset="0"/>
                          <a:cs typeface="Arial" panose="020B0604020202020204" pitchFamily="34" charset="0"/>
                        </a:rPr>
                        <a:t> </a:t>
                      </a:r>
                      <a:r>
                        <a:rPr lang="en-US" sz="3200" b="1" dirty="0" err="1">
                          <a:effectLst/>
                          <a:latin typeface="Arial" panose="020B0604020202020204" pitchFamily="34" charset="0"/>
                          <a:cs typeface="Arial" panose="020B0604020202020204" pitchFamily="34" charset="0"/>
                        </a:rPr>
                        <a:t>nghiệm</a:t>
                      </a:r>
                      <a:r>
                        <a:rPr lang="en-US" sz="3200" b="1" dirty="0">
                          <a:effectLst/>
                          <a:latin typeface="Arial" panose="020B0604020202020204" pitchFamily="34" charset="0"/>
                          <a:cs typeface="Arial" panose="020B0604020202020204" pitchFamily="34" charset="0"/>
                        </a:rPr>
                        <a:t> </a:t>
                      </a:r>
                      <a:r>
                        <a:rPr lang="en-US" sz="3200" b="1" dirty="0" err="1">
                          <a:effectLst/>
                          <a:latin typeface="Arial" panose="020B0604020202020204" pitchFamily="34" charset="0"/>
                          <a:cs typeface="Arial" panose="020B0604020202020204" pitchFamily="34" charset="0"/>
                        </a:rPr>
                        <a:t>và</a:t>
                      </a:r>
                      <a:r>
                        <a:rPr lang="en-US" sz="3200" b="1" dirty="0">
                          <a:effectLst/>
                          <a:latin typeface="Arial" panose="020B0604020202020204" pitchFamily="34" charset="0"/>
                          <a:cs typeface="Arial" panose="020B0604020202020204" pitchFamily="34" charset="0"/>
                        </a:rPr>
                        <a:t> </a:t>
                      </a:r>
                      <a:r>
                        <a:rPr lang="en-US" sz="3200" b="1" dirty="0" err="1">
                          <a:effectLst/>
                          <a:latin typeface="Arial" panose="020B0604020202020204" pitchFamily="34" charset="0"/>
                          <a:cs typeface="Arial" panose="020B0604020202020204" pitchFamily="34" charset="0"/>
                        </a:rPr>
                        <a:t>rút</a:t>
                      </a:r>
                      <a:r>
                        <a:rPr lang="en-US" sz="3200" b="1" dirty="0">
                          <a:effectLst/>
                          <a:latin typeface="Arial" panose="020B0604020202020204" pitchFamily="34" charset="0"/>
                          <a:cs typeface="Arial" panose="020B0604020202020204" pitchFamily="34" charset="0"/>
                        </a:rPr>
                        <a:t> </a:t>
                      </a:r>
                      <a:r>
                        <a:rPr lang="en-US" sz="3200" b="1" dirty="0" err="1">
                          <a:effectLst/>
                          <a:latin typeface="Arial" panose="020B0604020202020204" pitchFamily="34" charset="0"/>
                          <a:cs typeface="Arial" panose="020B0604020202020204" pitchFamily="34" charset="0"/>
                        </a:rPr>
                        <a:t>ra</a:t>
                      </a:r>
                      <a:r>
                        <a:rPr lang="en-US" sz="3200" b="1" dirty="0">
                          <a:effectLst/>
                          <a:latin typeface="Arial" panose="020B0604020202020204" pitchFamily="34" charset="0"/>
                          <a:cs typeface="Arial" panose="020B0604020202020204" pitchFamily="34" charset="0"/>
                        </a:rPr>
                        <a:t> </a:t>
                      </a:r>
                      <a:r>
                        <a:rPr lang="en-US" sz="3200" b="1" dirty="0" err="1">
                          <a:effectLst/>
                          <a:latin typeface="Arial" panose="020B0604020202020204" pitchFamily="34" charset="0"/>
                          <a:cs typeface="Arial" panose="020B0604020202020204" pitchFamily="34" charset="0"/>
                        </a:rPr>
                        <a:t>kết</a:t>
                      </a:r>
                      <a:r>
                        <a:rPr lang="en-US" sz="3200" b="1" dirty="0">
                          <a:effectLst/>
                          <a:latin typeface="Arial" panose="020B0604020202020204" pitchFamily="34" charset="0"/>
                          <a:cs typeface="Arial" panose="020B0604020202020204" pitchFamily="34" charset="0"/>
                        </a:rPr>
                        <a:t> </a:t>
                      </a:r>
                      <a:r>
                        <a:rPr lang="en-US" sz="3200" b="1" dirty="0" err="1">
                          <a:effectLst/>
                          <a:latin typeface="Arial" panose="020B0604020202020204" pitchFamily="34" charset="0"/>
                          <a:cs typeface="Arial" panose="020B0604020202020204" pitchFamily="34" charset="0"/>
                        </a:rPr>
                        <a:t>luận</a:t>
                      </a:r>
                      <a:r>
                        <a:rPr lang="en-US" sz="3200" b="1" dirty="0">
                          <a:effectLst/>
                          <a:latin typeface="Arial" panose="020B0604020202020204" pitchFamily="34" charset="0"/>
                          <a:cs typeface="Arial" panose="020B0604020202020204" pitchFamily="34" charset="0"/>
                        </a:rPr>
                        <a:t>.</a:t>
                      </a:r>
                    </a:p>
                  </a:txBody>
                  <a:tcPr marL="31750" marR="31750" marT="31750" marB="31750">
                    <a:lnL>
                      <a:noFill/>
                    </a:lnL>
                    <a:lnR>
                      <a:noFill/>
                    </a:lnR>
                    <a:lnT>
                      <a:noFill/>
                    </a:lnT>
                    <a:lnB>
                      <a:noFill/>
                    </a:lnB>
                  </a:tcPr>
                </a:tc>
                <a:extLst>
                  <a:ext uri="{0D108BD9-81ED-4DB2-BD59-A6C34878D82A}">
                    <a16:rowId xmlns:a16="http://schemas.microsoft.com/office/drawing/2014/main" val="3957201917"/>
                  </a:ext>
                </a:extLst>
              </a:tr>
            </a:tbl>
          </a:graphicData>
        </a:graphic>
      </p:graphicFrame>
      <p:sp>
        <p:nvSpPr>
          <p:cNvPr id="3" name="Rectangle 1">
            <a:extLst>
              <a:ext uri="{FF2B5EF4-FFF2-40B4-BE49-F238E27FC236}">
                <a16:creationId xmlns:a16="http://schemas.microsoft.com/office/drawing/2014/main" id="{8137CD73-9DB8-E8D2-EA93-39F48233377E}"/>
              </a:ext>
            </a:extLst>
          </p:cNvPr>
          <p:cNvSpPr>
            <a:spLocks noChangeArrowheads="1"/>
          </p:cNvSpPr>
          <p:nvPr/>
        </p:nvSpPr>
        <p:spPr bwMode="auto">
          <a:xfrm>
            <a:off x="1281221" y="2032638"/>
            <a:ext cx="15725558" cy="5714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3600" b="1" i="1" u="sng" strike="noStrike" cap="none" normalizeH="0" baseline="0" dirty="0" err="1">
                <a:ln>
                  <a:noFill/>
                </a:ln>
                <a:solidFill>
                  <a:srgbClr val="000000"/>
                </a:solidFill>
                <a:effectLst/>
                <a:cs typeface="Arial" panose="020B0604020202020204" pitchFamily="34" charset="0"/>
              </a:rPr>
              <a:t>Thí</a:t>
            </a:r>
            <a:r>
              <a:rPr kumimoji="0" lang="en-US" altLang="en-US" sz="3600" b="1" i="1" u="sng" strike="noStrike" cap="none" normalizeH="0" baseline="0" dirty="0">
                <a:ln>
                  <a:noFill/>
                </a:ln>
                <a:solidFill>
                  <a:srgbClr val="000000"/>
                </a:solidFill>
                <a:effectLst/>
                <a:cs typeface="Arial" panose="020B0604020202020204" pitchFamily="34" charset="0"/>
              </a:rPr>
              <a:t> </a:t>
            </a:r>
            <a:r>
              <a:rPr kumimoji="0" lang="en-US" altLang="en-US" sz="3600" b="1" i="1" u="sng" strike="noStrike" cap="none" normalizeH="0" baseline="0" dirty="0" err="1">
                <a:ln>
                  <a:noFill/>
                </a:ln>
                <a:solidFill>
                  <a:srgbClr val="000000"/>
                </a:solidFill>
                <a:effectLst/>
                <a:cs typeface="Arial" panose="020B0604020202020204" pitchFamily="34" charset="0"/>
              </a:rPr>
              <a:t>nghiệm</a:t>
            </a:r>
            <a:r>
              <a:rPr kumimoji="0" lang="en-US" altLang="en-US" sz="3600" b="1" i="1" u="sng" strike="noStrike" cap="none" normalizeH="0" baseline="0" dirty="0">
                <a:ln>
                  <a:noFill/>
                </a:ln>
                <a:solidFill>
                  <a:srgbClr val="000000"/>
                </a:solidFill>
                <a:effectLst/>
                <a:cs typeface="Arial" panose="020B0604020202020204" pitchFamily="34" charset="0"/>
              </a:rPr>
              <a:t> </a:t>
            </a:r>
            <a:r>
              <a:rPr kumimoji="0" lang="en-US" altLang="en-US" sz="3600" b="1" i="1" u="sng" strike="noStrike" cap="none" normalizeH="0" baseline="0" dirty="0" err="1">
                <a:ln>
                  <a:noFill/>
                </a:ln>
                <a:solidFill>
                  <a:srgbClr val="000000"/>
                </a:solidFill>
                <a:effectLst/>
                <a:cs typeface="Arial" panose="020B0604020202020204" pitchFamily="34" charset="0"/>
              </a:rPr>
              <a:t>chứng</a:t>
            </a:r>
            <a:r>
              <a:rPr kumimoji="0" lang="en-US" altLang="en-US" sz="3600" b="1" i="1" u="sng" strike="noStrike" cap="none" normalizeH="0" baseline="0" dirty="0">
                <a:ln>
                  <a:noFill/>
                </a:ln>
                <a:solidFill>
                  <a:srgbClr val="000000"/>
                </a:solidFill>
                <a:effectLst/>
                <a:cs typeface="Arial" panose="020B0604020202020204" pitchFamily="34" charset="0"/>
              </a:rPr>
              <a:t> </a:t>
            </a:r>
            <a:r>
              <a:rPr kumimoji="0" lang="en-US" altLang="en-US" sz="3600" b="1" i="1" u="sng" strike="noStrike" cap="none" normalizeH="0" baseline="0" dirty="0" err="1">
                <a:ln>
                  <a:noFill/>
                </a:ln>
                <a:solidFill>
                  <a:srgbClr val="000000"/>
                </a:solidFill>
                <a:effectLst/>
                <a:cs typeface="Arial" panose="020B0604020202020204" pitchFamily="34" charset="0"/>
              </a:rPr>
              <a:t>minh</a:t>
            </a:r>
            <a:r>
              <a:rPr kumimoji="0" lang="en-US" altLang="en-US" sz="3600" b="1" i="1" u="sng" strike="noStrike" cap="none" normalizeH="0" baseline="0" dirty="0">
                <a:ln>
                  <a:noFill/>
                </a:ln>
                <a:solidFill>
                  <a:srgbClr val="000000"/>
                </a:solidFill>
                <a:effectLst/>
                <a:cs typeface="Arial" panose="020B0604020202020204" pitchFamily="34" charset="0"/>
              </a:rPr>
              <a:t> </a:t>
            </a:r>
            <a:r>
              <a:rPr kumimoji="0" lang="en-US" altLang="en-US" sz="3600" b="1" i="1" u="sng" strike="noStrike" cap="none" normalizeH="0" baseline="0" dirty="0" err="1">
                <a:ln>
                  <a:noFill/>
                </a:ln>
                <a:solidFill>
                  <a:srgbClr val="000000"/>
                </a:solidFill>
                <a:effectLst/>
                <a:cs typeface="Arial" panose="020B0604020202020204" pitchFamily="34" charset="0"/>
              </a:rPr>
              <a:t>lá</a:t>
            </a:r>
            <a:r>
              <a:rPr kumimoji="0" lang="en-US" altLang="en-US" sz="3600" b="1" i="1" u="sng" strike="noStrike" cap="none" normalizeH="0" baseline="0" dirty="0">
                <a:ln>
                  <a:noFill/>
                </a:ln>
                <a:solidFill>
                  <a:srgbClr val="000000"/>
                </a:solidFill>
                <a:effectLst/>
                <a:cs typeface="Arial" panose="020B0604020202020204" pitchFamily="34" charset="0"/>
              </a:rPr>
              <a:t> </a:t>
            </a:r>
            <a:r>
              <a:rPr kumimoji="0" lang="en-US" altLang="en-US" sz="3600" b="1" i="1" u="sng" strike="noStrike" cap="none" normalizeH="0" baseline="0" dirty="0" err="1">
                <a:ln>
                  <a:noFill/>
                </a:ln>
                <a:solidFill>
                  <a:srgbClr val="000000"/>
                </a:solidFill>
                <a:effectLst/>
                <a:cs typeface="Arial" panose="020B0604020202020204" pitchFamily="34" charset="0"/>
              </a:rPr>
              <a:t>thoát</a:t>
            </a:r>
            <a:r>
              <a:rPr kumimoji="0" lang="en-US" altLang="en-US" sz="3600" b="1" i="1" u="sng" strike="noStrike" cap="none" normalizeH="0" baseline="0" dirty="0">
                <a:ln>
                  <a:noFill/>
                </a:ln>
                <a:solidFill>
                  <a:srgbClr val="000000"/>
                </a:solidFill>
                <a:effectLst/>
                <a:cs typeface="Arial" panose="020B0604020202020204" pitchFamily="34" charset="0"/>
              </a:rPr>
              <a:t> </a:t>
            </a:r>
            <a:r>
              <a:rPr kumimoji="0" lang="en-US" altLang="en-US" sz="3600" b="1" i="1" u="sng" strike="noStrike" cap="none" normalizeH="0" baseline="0" dirty="0" err="1">
                <a:ln>
                  <a:noFill/>
                </a:ln>
                <a:solidFill>
                  <a:srgbClr val="000000"/>
                </a:solidFill>
                <a:effectLst/>
                <a:cs typeface="Arial" panose="020B0604020202020204" pitchFamily="34" charset="0"/>
              </a:rPr>
              <a:t>hơi</a:t>
            </a:r>
            <a:r>
              <a:rPr kumimoji="0" lang="en-US" altLang="en-US" sz="3600" b="1" i="1" u="sng" strike="noStrike" cap="none" normalizeH="0" baseline="0" dirty="0">
                <a:ln>
                  <a:noFill/>
                </a:ln>
                <a:solidFill>
                  <a:srgbClr val="000000"/>
                </a:solidFill>
                <a:effectLst/>
                <a:cs typeface="Arial" panose="020B0604020202020204" pitchFamily="34" charset="0"/>
              </a:rPr>
              <a:t> </a:t>
            </a:r>
            <a:r>
              <a:rPr kumimoji="0" lang="en-US" altLang="en-US" sz="3600" b="1" i="1" u="sng" strike="noStrike" cap="none" normalizeH="0" baseline="0" dirty="0" err="1">
                <a:ln>
                  <a:noFill/>
                </a:ln>
                <a:solidFill>
                  <a:srgbClr val="000000"/>
                </a:solidFill>
                <a:effectLst/>
                <a:cs typeface="Arial" panose="020B0604020202020204" pitchFamily="34" charset="0"/>
              </a:rPr>
              <a:t>nước</a:t>
            </a:r>
            <a:endParaRPr kumimoji="0" lang="en-US" altLang="en-US" sz="3600" b="1"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3600" b="1" i="0" u="none" strike="noStrike" cap="none" normalizeH="0" baseline="0" dirty="0">
                <a:ln>
                  <a:noFill/>
                </a:ln>
                <a:solidFill>
                  <a:srgbClr val="C00000"/>
                </a:solidFill>
                <a:effectLst/>
                <a:cs typeface="Arial" panose="020B0604020202020204" pitchFamily="34" charset="0"/>
              </a:rPr>
              <a:t>- </a:t>
            </a:r>
            <a:r>
              <a:rPr kumimoji="0" lang="en-US" altLang="en-US" sz="3600" b="1" i="0" u="none" strike="noStrike" cap="none" normalizeH="0" baseline="0" dirty="0" err="1">
                <a:ln>
                  <a:noFill/>
                </a:ln>
                <a:solidFill>
                  <a:srgbClr val="C00000"/>
                </a:solidFill>
                <a:effectLst/>
                <a:cs typeface="Arial" panose="020B0604020202020204" pitchFamily="34" charset="0"/>
              </a:rPr>
              <a:t>Giải</a:t>
            </a:r>
            <a:r>
              <a:rPr kumimoji="0" lang="en-US" altLang="en-US" sz="3600" b="1" i="0" u="none" strike="noStrike" cap="none" normalizeH="0" baseline="0" dirty="0">
                <a:ln>
                  <a:noFill/>
                </a:ln>
                <a:solidFill>
                  <a:srgbClr val="C00000"/>
                </a:solidFill>
                <a:effectLst/>
                <a:cs typeface="Arial" panose="020B0604020202020204" pitchFamily="34" charset="0"/>
              </a:rPr>
              <a:t> </a:t>
            </a:r>
            <a:r>
              <a:rPr kumimoji="0" lang="en-US" altLang="en-US" sz="3600" b="1" i="0" u="none" strike="noStrike" cap="none" normalizeH="0" baseline="0" dirty="0" err="1">
                <a:ln>
                  <a:noFill/>
                </a:ln>
                <a:solidFill>
                  <a:srgbClr val="C00000"/>
                </a:solidFill>
                <a:effectLst/>
                <a:cs typeface="Arial" panose="020B0604020202020204" pitchFamily="34" charset="0"/>
              </a:rPr>
              <a:t>thích</a:t>
            </a:r>
            <a:r>
              <a:rPr kumimoji="0" lang="en-US" altLang="en-US" sz="3600" b="1" i="0" u="none" strike="noStrike" cap="none" normalizeH="0" baseline="0" dirty="0">
                <a:ln>
                  <a:noFill/>
                </a:ln>
                <a:solidFill>
                  <a:srgbClr val="C00000"/>
                </a:solidFill>
                <a:effectLst/>
                <a:cs typeface="Arial" panose="020B0604020202020204" pitchFamily="34" charset="0"/>
              </a:rPr>
              <a:t>:</a:t>
            </a:r>
          </a:p>
          <a:p>
            <a:pPr marR="0" lvl="0" indent="690563" algn="l" defTabSz="914400" rtl="0" eaLnBrk="0" fontAlgn="base" latinLnBrk="0" hangingPunct="0">
              <a:lnSpc>
                <a:spcPct val="150000"/>
              </a:lnSpc>
              <a:spcBef>
                <a:spcPct val="0"/>
              </a:spcBef>
              <a:spcAft>
                <a:spcPct val="0"/>
              </a:spcAft>
              <a:buClrTx/>
              <a:buSzTx/>
              <a:buFontTx/>
              <a:buNone/>
              <a:tabLst/>
            </a:pPr>
            <a:r>
              <a:rPr kumimoji="0" lang="en-US" altLang="en-US" sz="3600" b="1" i="0" u="none" strike="noStrike" cap="none" normalizeH="0" baseline="0" dirty="0">
                <a:ln>
                  <a:noFill/>
                </a:ln>
                <a:solidFill>
                  <a:srgbClr val="000000"/>
                </a:solidFill>
                <a:effectLst/>
                <a:cs typeface="Arial" panose="020B0604020202020204" pitchFamily="34" charset="0"/>
              </a:rPr>
              <a:t>+ </a:t>
            </a:r>
            <a:r>
              <a:rPr kumimoji="0" lang="en-US" altLang="en-US" sz="3600" b="1" i="0" u="none" strike="noStrike" cap="none" normalizeH="0" baseline="0" dirty="0" err="1">
                <a:ln>
                  <a:noFill/>
                </a:ln>
                <a:solidFill>
                  <a:srgbClr val="000000"/>
                </a:solidFill>
                <a:effectLst/>
                <a:cs typeface="Arial" panose="020B0604020202020204" pitchFamily="34" charset="0"/>
              </a:rPr>
              <a:t>Nước</a:t>
            </a:r>
            <a:r>
              <a:rPr kumimoji="0" lang="en-US" altLang="en-US" sz="3600" b="1" i="0" u="none" strike="noStrike" cap="none" normalizeH="0" baseline="0" dirty="0">
                <a:ln>
                  <a:noFill/>
                </a:ln>
                <a:solidFill>
                  <a:srgbClr val="000000"/>
                </a:solidFill>
                <a:effectLst/>
                <a:cs typeface="Arial" panose="020B0604020202020204" pitchFamily="34" charset="0"/>
              </a:rPr>
              <a:t> </a:t>
            </a:r>
            <a:r>
              <a:rPr kumimoji="0" lang="en-US" altLang="en-US" sz="3600" b="1" i="0" u="none" strike="noStrike" cap="none" normalizeH="0" baseline="0" dirty="0" err="1">
                <a:ln>
                  <a:noFill/>
                </a:ln>
                <a:solidFill>
                  <a:srgbClr val="000000"/>
                </a:solidFill>
                <a:effectLst/>
                <a:cs typeface="Arial" panose="020B0604020202020204" pitchFamily="34" charset="0"/>
              </a:rPr>
              <a:t>sẽ</a:t>
            </a:r>
            <a:r>
              <a:rPr kumimoji="0" lang="en-US" altLang="en-US" sz="3600" b="1" i="0" u="none" strike="noStrike" cap="none" normalizeH="0" baseline="0" dirty="0">
                <a:ln>
                  <a:noFill/>
                </a:ln>
                <a:solidFill>
                  <a:srgbClr val="000000"/>
                </a:solidFill>
                <a:effectLst/>
                <a:cs typeface="Arial" panose="020B0604020202020204" pitchFamily="34" charset="0"/>
              </a:rPr>
              <a:t> </a:t>
            </a:r>
            <a:r>
              <a:rPr kumimoji="0" lang="en-US" altLang="en-US" sz="3600" b="1" i="0" u="none" strike="noStrike" cap="none" normalizeH="0" baseline="0" dirty="0" err="1">
                <a:ln>
                  <a:noFill/>
                </a:ln>
                <a:solidFill>
                  <a:srgbClr val="000000"/>
                </a:solidFill>
                <a:effectLst/>
                <a:cs typeface="Arial" panose="020B0604020202020204" pitchFamily="34" charset="0"/>
              </a:rPr>
              <a:t>vận</a:t>
            </a:r>
            <a:r>
              <a:rPr kumimoji="0" lang="en-US" altLang="en-US" sz="3600" b="1" i="0" u="none" strike="noStrike" cap="none" normalizeH="0" baseline="0" dirty="0">
                <a:ln>
                  <a:noFill/>
                </a:ln>
                <a:solidFill>
                  <a:srgbClr val="000000"/>
                </a:solidFill>
                <a:effectLst/>
                <a:cs typeface="Arial" panose="020B0604020202020204" pitchFamily="34" charset="0"/>
              </a:rPr>
              <a:t> </a:t>
            </a:r>
            <a:r>
              <a:rPr kumimoji="0" lang="en-US" altLang="en-US" sz="3600" b="1" i="0" u="none" strike="noStrike" cap="none" normalizeH="0" baseline="0" dirty="0" err="1">
                <a:ln>
                  <a:noFill/>
                </a:ln>
                <a:solidFill>
                  <a:srgbClr val="000000"/>
                </a:solidFill>
                <a:effectLst/>
                <a:cs typeface="Arial" panose="020B0604020202020204" pitchFamily="34" charset="0"/>
              </a:rPr>
              <a:t>chuyển</a:t>
            </a:r>
            <a:r>
              <a:rPr kumimoji="0" lang="en-US" altLang="en-US" sz="3600" b="1" i="0" u="none" strike="noStrike" cap="none" normalizeH="0" baseline="0" dirty="0">
                <a:ln>
                  <a:noFill/>
                </a:ln>
                <a:solidFill>
                  <a:srgbClr val="000000"/>
                </a:solidFill>
                <a:effectLst/>
                <a:cs typeface="Arial" panose="020B0604020202020204" pitchFamily="34" charset="0"/>
              </a:rPr>
              <a:t> </a:t>
            </a:r>
            <a:r>
              <a:rPr kumimoji="0" lang="en-US" altLang="en-US" sz="3600" b="1" i="0" u="none" strike="noStrike" cap="none" normalizeH="0" baseline="0" dirty="0" err="1">
                <a:ln>
                  <a:noFill/>
                </a:ln>
                <a:solidFill>
                  <a:srgbClr val="000000"/>
                </a:solidFill>
                <a:effectLst/>
                <a:cs typeface="Arial" panose="020B0604020202020204" pitchFamily="34" charset="0"/>
              </a:rPr>
              <a:t>từ</a:t>
            </a:r>
            <a:r>
              <a:rPr kumimoji="0" lang="en-US" altLang="en-US" sz="3600" b="1" i="0" u="none" strike="noStrike" cap="none" normalizeH="0" baseline="0" dirty="0">
                <a:ln>
                  <a:noFill/>
                </a:ln>
                <a:solidFill>
                  <a:srgbClr val="000000"/>
                </a:solidFill>
                <a:effectLst/>
                <a:cs typeface="Arial" panose="020B0604020202020204" pitchFamily="34" charset="0"/>
              </a:rPr>
              <a:t> </a:t>
            </a:r>
            <a:r>
              <a:rPr kumimoji="0" lang="en-US" altLang="en-US" sz="3600" b="1" i="0" u="none" strike="noStrike" cap="none" normalizeH="0" baseline="0" dirty="0" err="1">
                <a:ln>
                  <a:noFill/>
                </a:ln>
                <a:solidFill>
                  <a:srgbClr val="000000"/>
                </a:solidFill>
                <a:effectLst/>
                <a:cs typeface="Arial" panose="020B0604020202020204" pitchFamily="34" charset="0"/>
              </a:rPr>
              <a:t>rễ</a:t>
            </a:r>
            <a:r>
              <a:rPr kumimoji="0" lang="en-US" altLang="en-US" sz="3600" b="1" i="0" u="none" strike="noStrike" cap="none" normalizeH="0" baseline="0" dirty="0">
                <a:ln>
                  <a:noFill/>
                </a:ln>
                <a:solidFill>
                  <a:srgbClr val="000000"/>
                </a:solidFill>
                <a:effectLst/>
                <a:cs typeface="Arial" panose="020B0604020202020204" pitchFamily="34" charset="0"/>
              </a:rPr>
              <a:t> </a:t>
            </a:r>
            <a:r>
              <a:rPr kumimoji="0" lang="en-US" altLang="en-US" sz="3600" b="1" i="0" u="none" strike="noStrike" cap="none" normalizeH="0" baseline="0" dirty="0" err="1">
                <a:ln>
                  <a:noFill/>
                </a:ln>
                <a:solidFill>
                  <a:srgbClr val="000000"/>
                </a:solidFill>
                <a:effectLst/>
                <a:cs typeface="Arial" panose="020B0604020202020204" pitchFamily="34" charset="0"/>
              </a:rPr>
              <a:t>lên</a:t>
            </a:r>
            <a:r>
              <a:rPr kumimoji="0" lang="en-US" altLang="en-US" sz="3600" b="1" i="0" u="none" strike="noStrike" cap="none" normalizeH="0" baseline="0" dirty="0">
                <a:ln>
                  <a:noFill/>
                </a:ln>
                <a:solidFill>
                  <a:srgbClr val="000000"/>
                </a:solidFill>
                <a:effectLst/>
                <a:cs typeface="Arial" panose="020B0604020202020204" pitchFamily="34" charset="0"/>
              </a:rPr>
              <a:t> </a:t>
            </a:r>
            <a:r>
              <a:rPr kumimoji="0" lang="en-US" altLang="en-US" sz="3600" b="1" i="0" u="none" strike="noStrike" cap="none" normalizeH="0" baseline="0" dirty="0" err="1">
                <a:ln>
                  <a:noFill/>
                </a:ln>
                <a:solidFill>
                  <a:srgbClr val="000000"/>
                </a:solidFill>
                <a:effectLst/>
                <a:cs typeface="Arial" panose="020B0604020202020204" pitchFamily="34" charset="0"/>
              </a:rPr>
              <a:t>lá</a:t>
            </a:r>
            <a:r>
              <a:rPr kumimoji="0" lang="en-US" altLang="en-US" sz="3600" b="1" i="0" u="none" strike="noStrike" cap="none" normalizeH="0" baseline="0" dirty="0">
                <a:ln>
                  <a:noFill/>
                </a:ln>
                <a:solidFill>
                  <a:srgbClr val="000000"/>
                </a:solidFill>
                <a:effectLst/>
                <a:cs typeface="Arial" panose="020B0604020202020204" pitchFamily="34" charset="0"/>
              </a:rPr>
              <a:t> </a:t>
            </a:r>
            <a:r>
              <a:rPr kumimoji="0" lang="en-US" altLang="en-US" sz="3600" b="1" i="0" u="none" strike="noStrike" cap="none" normalizeH="0" baseline="0" dirty="0" err="1">
                <a:ln>
                  <a:noFill/>
                </a:ln>
                <a:solidFill>
                  <a:srgbClr val="000000"/>
                </a:solidFill>
                <a:effectLst/>
                <a:cs typeface="Arial" panose="020B0604020202020204" pitchFamily="34" charset="0"/>
              </a:rPr>
              <a:t>theo</a:t>
            </a:r>
            <a:r>
              <a:rPr kumimoji="0" lang="en-US" altLang="en-US" sz="3600" b="1" i="0" u="none" strike="noStrike" cap="none" normalizeH="0" baseline="0" dirty="0">
                <a:ln>
                  <a:noFill/>
                </a:ln>
                <a:solidFill>
                  <a:srgbClr val="000000"/>
                </a:solidFill>
                <a:effectLst/>
                <a:cs typeface="Arial" panose="020B0604020202020204" pitchFamily="34" charset="0"/>
              </a:rPr>
              <a:t> </a:t>
            </a:r>
            <a:r>
              <a:rPr kumimoji="0" lang="en-US" altLang="en-US" sz="3600" b="1" i="0" u="none" strike="noStrike" cap="none" normalizeH="0" baseline="0" dirty="0" err="1">
                <a:ln>
                  <a:noFill/>
                </a:ln>
                <a:solidFill>
                  <a:srgbClr val="000000"/>
                </a:solidFill>
                <a:effectLst/>
                <a:cs typeface="Arial" panose="020B0604020202020204" pitchFamily="34" charset="0"/>
              </a:rPr>
              <a:t>mạch</a:t>
            </a:r>
            <a:r>
              <a:rPr kumimoji="0" lang="en-US" altLang="en-US" sz="3600" b="1" i="0" u="none" strike="noStrike" cap="none" normalizeH="0" baseline="0" dirty="0">
                <a:ln>
                  <a:noFill/>
                </a:ln>
                <a:solidFill>
                  <a:srgbClr val="000000"/>
                </a:solidFill>
                <a:effectLst/>
                <a:cs typeface="Arial" panose="020B0604020202020204" pitchFamily="34" charset="0"/>
              </a:rPr>
              <a:t> </a:t>
            </a:r>
            <a:r>
              <a:rPr kumimoji="0" lang="en-US" altLang="en-US" sz="3600" b="1" i="0" u="none" strike="noStrike" cap="none" normalizeH="0" baseline="0" dirty="0" err="1">
                <a:ln>
                  <a:noFill/>
                </a:ln>
                <a:solidFill>
                  <a:srgbClr val="000000"/>
                </a:solidFill>
                <a:effectLst/>
                <a:cs typeface="Arial" panose="020B0604020202020204" pitchFamily="34" charset="0"/>
              </a:rPr>
              <a:t>gỗ</a:t>
            </a:r>
            <a:r>
              <a:rPr kumimoji="0" lang="en-US" altLang="en-US" sz="3600" b="1" i="0" u="none" strike="noStrike" cap="none" normalizeH="0" baseline="0" dirty="0">
                <a:ln>
                  <a:noFill/>
                </a:ln>
                <a:solidFill>
                  <a:srgbClr val="000000"/>
                </a:solidFill>
                <a:effectLst/>
                <a:cs typeface="Arial" panose="020B0604020202020204" pitchFamily="34" charset="0"/>
              </a:rPr>
              <a:t> </a:t>
            </a:r>
            <a:r>
              <a:rPr kumimoji="0" lang="en-US" altLang="en-US" sz="3600" b="1" i="0" u="none" strike="noStrike" cap="none" normalizeH="0" baseline="0" dirty="0" err="1">
                <a:ln>
                  <a:noFill/>
                </a:ln>
                <a:solidFill>
                  <a:srgbClr val="000000"/>
                </a:solidFill>
                <a:effectLst/>
                <a:cs typeface="Arial" panose="020B0604020202020204" pitchFamily="34" charset="0"/>
              </a:rPr>
              <a:t>của</a:t>
            </a:r>
            <a:r>
              <a:rPr kumimoji="0" lang="en-US" altLang="en-US" sz="3600" b="1" i="0" u="none" strike="noStrike" cap="none" normalizeH="0" baseline="0" dirty="0">
                <a:ln>
                  <a:noFill/>
                </a:ln>
                <a:solidFill>
                  <a:srgbClr val="000000"/>
                </a:solidFill>
                <a:effectLst/>
                <a:cs typeface="Arial" panose="020B0604020202020204" pitchFamily="34" charset="0"/>
              </a:rPr>
              <a:t> </a:t>
            </a:r>
            <a:r>
              <a:rPr kumimoji="0" lang="en-US" altLang="en-US" sz="3600" b="1" i="0" u="none" strike="noStrike" cap="none" normalizeH="0" baseline="0" dirty="0" err="1">
                <a:ln>
                  <a:noFill/>
                </a:ln>
                <a:solidFill>
                  <a:srgbClr val="000000"/>
                </a:solidFill>
                <a:effectLst/>
                <a:cs typeface="Arial" panose="020B0604020202020204" pitchFamily="34" charset="0"/>
              </a:rPr>
              <a:t>cây</a:t>
            </a:r>
            <a:r>
              <a:rPr kumimoji="0" lang="en-US" altLang="en-US" sz="3600" b="1" i="0" u="none" strike="noStrike" cap="none" normalizeH="0" baseline="0" dirty="0">
                <a:ln>
                  <a:noFill/>
                </a:ln>
                <a:solidFill>
                  <a:srgbClr val="000000"/>
                </a:solidFill>
                <a:effectLst/>
                <a:cs typeface="Arial" panose="020B0604020202020204" pitchFamily="34" charset="0"/>
              </a:rPr>
              <a:t> </a:t>
            </a:r>
            <a:r>
              <a:rPr kumimoji="0" lang="en-US" altLang="en-US" sz="3600" b="1" i="0" u="none" strike="noStrike" cap="none" normalizeH="0" baseline="0" dirty="0" err="1">
                <a:ln>
                  <a:noFill/>
                </a:ln>
                <a:solidFill>
                  <a:srgbClr val="000000"/>
                </a:solidFill>
                <a:effectLst/>
                <a:cs typeface="Arial" panose="020B0604020202020204" pitchFamily="34" charset="0"/>
              </a:rPr>
              <a:t>nhờ</a:t>
            </a:r>
            <a:r>
              <a:rPr kumimoji="0" lang="en-US" altLang="en-US" sz="3600" b="1" i="0" u="none" strike="noStrike" cap="none" normalizeH="0" baseline="0" dirty="0">
                <a:ln>
                  <a:noFill/>
                </a:ln>
                <a:solidFill>
                  <a:srgbClr val="000000"/>
                </a:solidFill>
                <a:effectLst/>
                <a:cs typeface="Arial" panose="020B0604020202020204" pitchFamily="34" charset="0"/>
              </a:rPr>
              <a:t> </a:t>
            </a:r>
            <a:r>
              <a:rPr kumimoji="0" lang="en-US" altLang="en-US" sz="3600" b="1" i="0" u="none" strike="noStrike" cap="none" normalizeH="0" baseline="0" dirty="0" err="1">
                <a:ln>
                  <a:noFill/>
                </a:ln>
                <a:solidFill>
                  <a:srgbClr val="000000"/>
                </a:solidFill>
                <a:effectLst/>
                <a:cs typeface="Arial" panose="020B0604020202020204" pitchFamily="34" charset="0"/>
              </a:rPr>
              <a:t>động</a:t>
            </a:r>
            <a:r>
              <a:rPr kumimoji="0" lang="en-US" altLang="en-US" sz="3600" b="1" i="0" u="none" strike="noStrike" cap="none" normalizeH="0" baseline="0" dirty="0">
                <a:ln>
                  <a:noFill/>
                </a:ln>
                <a:solidFill>
                  <a:srgbClr val="000000"/>
                </a:solidFill>
                <a:effectLst/>
                <a:cs typeface="Arial" panose="020B0604020202020204" pitchFamily="34" charset="0"/>
              </a:rPr>
              <a:t> </a:t>
            </a:r>
            <a:r>
              <a:rPr kumimoji="0" lang="en-US" altLang="en-US" sz="3600" b="1" i="0" u="none" strike="noStrike" cap="none" normalizeH="0" baseline="0" dirty="0" err="1">
                <a:ln>
                  <a:noFill/>
                </a:ln>
                <a:solidFill>
                  <a:srgbClr val="000000"/>
                </a:solidFill>
                <a:effectLst/>
                <a:cs typeface="Arial" panose="020B0604020202020204" pitchFamily="34" charset="0"/>
              </a:rPr>
              <a:t>lực</a:t>
            </a:r>
            <a:r>
              <a:rPr kumimoji="0" lang="en-US" altLang="en-US" sz="3600" b="1" i="0" u="none" strike="noStrike" cap="none" normalizeH="0" baseline="0" dirty="0">
                <a:ln>
                  <a:noFill/>
                </a:ln>
                <a:solidFill>
                  <a:srgbClr val="000000"/>
                </a:solidFill>
                <a:effectLst/>
                <a:cs typeface="Arial" panose="020B0604020202020204" pitchFamily="34" charset="0"/>
              </a:rPr>
              <a:t> </a:t>
            </a:r>
            <a:r>
              <a:rPr kumimoji="0" lang="en-US" altLang="en-US" sz="3600" b="1" i="0" u="none" strike="noStrike" cap="none" normalizeH="0" baseline="0" dirty="0" err="1">
                <a:ln>
                  <a:noFill/>
                </a:ln>
                <a:solidFill>
                  <a:srgbClr val="000000"/>
                </a:solidFill>
                <a:effectLst/>
                <a:cs typeface="Arial" panose="020B0604020202020204" pitchFamily="34" charset="0"/>
              </a:rPr>
              <a:t>thoát</a:t>
            </a:r>
            <a:r>
              <a:rPr kumimoji="0" lang="en-US" altLang="en-US" sz="3600" b="1" i="0" u="none" strike="noStrike" cap="none" normalizeH="0" baseline="0" dirty="0">
                <a:ln>
                  <a:noFill/>
                </a:ln>
                <a:solidFill>
                  <a:srgbClr val="000000"/>
                </a:solidFill>
                <a:effectLst/>
                <a:cs typeface="Arial" panose="020B0604020202020204" pitchFamily="34" charset="0"/>
              </a:rPr>
              <a:t> </a:t>
            </a:r>
            <a:r>
              <a:rPr kumimoji="0" lang="en-US" altLang="en-US" sz="3600" b="1" i="0" u="none" strike="noStrike" cap="none" normalizeH="0" baseline="0" dirty="0" err="1">
                <a:ln>
                  <a:noFill/>
                </a:ln>
                <a:solidFill>
                  <a:srgbClr val="000000"/>
                </a:solidFill>
                <a:effectLst/>
                <a:cs typeface="Arial" panose="020B0604020202020204" pitchFamily="34" charset="0"/>
              </a:rPr>
              <a:t>hơi</a:t>
            </a:r>
            <a:r>
              <a:rPr kumimoji="0" lang="en-US" altLang="en-US" sz="3600" b="1" i="0" u="none" strike="noStrike" cap="none" normalizeH="0" baseline="0" dirty="0">
                <a:ln>
                  <a:noFill/>
                </a:ln>
                <a:solidFill>
                  <a:srgbClr val="000000"/>
                </a:solidFill>
                <a:effectLst/>
                <a:cs typeface="Arial" panose="020B0604020202020204" pitchFamily="34" charset="0"/>
              </a:rPr>
              <a:t> </a:t>
            </a:r>
            <a:r>
              <a:rPr kumimoji="0" lang="en-US" altLang="en-US" sz="3600" b="1" i="0" u="none" strike="noStrike" cap="none" normalizeH="0" baseline="0" dirty="0" err="1">
                <a:ln>
                  <a:noFill/>
                </a:ln>
                <a:solidFill>
                  <a:srgbClr val="000000"/>
                </a:solidFill>
                <a:effectLst/>
                <a:cs typeface="Arial" panose="020B0604020202020204" pitchFamily="34" charset="0"/>
              </a:rPr>
              <a:t>nước</a:t>
            </a:r>
            <a:r>
              <a:rPr kumimoji="0" lang="en-US" altLang="en-US" sz="3600" b="1" i="0" u="none" strike="noStrike" cap="none" normalizeH="0" baseline="0" dirty="0">
                <a:ln>
                  <a:noFill/>
                </a:ln>
                <a:solidFill>
                  <a:srgbClr val="000000"/>
                </a:solidFill>
                <a:effectLst/>
                <a:cs typeface="Arial" panose="020B0604020202020204" pitchFamily="34" charset="0"/>
              </a:rPr>
              <a:t> </a:t>
            </a:r>
            <a:r>
              <a:rPr kumimoji="0" lang="en-US" altLang="en-US" sz="3600" b="1" i="0" u="none" strike="noStrike" cap="none" normalizeH="0" baseline="0" dirty="0" err="1">
                <a:ln>
                  <a:noFill/>
                </a:ln>
                <a:solidFill>
                  <a:srgbClr val="000000"/>
                </a:solidFill>
                <a:effectLst/>
                <a:cs typeface="Arial" panose="020B0604020202020204" pitchFamily="34" charset="0"/>
              </a:rPr>
              <a:t>của</a:t>
            </a:r>
            <a:r>
              <a:rPr kumimoji="0" lang="en-US" altLang="en-US" sz="3600" b="1" i="0" u="none" strike="noStrike" cap="none" normalizeH="0" baseline="0" dirty="0">
                <a:ln>
                  <a:noFill/>
                </a:ln>
                <a:solidFill>
                  <a:srgbClr val="000000"/>
                </a:solidFill>
                <a:effectLst/>
                <a:cs typeface="Arial" panose="020B0604020202020204" pitchFamily="34" charset="0"/>
              </a:rPr>
              <a:t> </a:t>
            </a:r>
            <a:r>
              <a:rPr kumimoji="0" lang="en-US" altLang="en-US" sz="3600" b="1" i="0" u="none" strike="noStrike" cap="none" normalizeH="0" baseline="0" dirty="0" err="1">
                <a:ln>
                  <a:noFill/>
                </a:ln>
                <a:solidFill>
                  <a:srgbClr val="000000"/>
                </a:solidFill>
                <a:effectLst/>
                <a:cs typeface="Arial" panose="020B0604020202020204" pitchFamily="34" charset="0"/>
              </a:rPr>
              <a:t>lá</a:t>
            </a:r>
            <a:r>
              <a:rPr kumimoji="0" lang="en-US" altLang="en-US" sz="3600" b="1" i="0" u="none" strike="noStrike" cap="none" normalizeH="0" baseline="0" dirty="0">
                <a:ln>
                  <a:noFill/>
                </a:ln>
                <a:solidFill>
                  <a:srgbClr val="000000"/>
                </a:solidFill>
                <a:effectLst/>
                <a:cs typeface="Arial" panose="020B0604020202020204" pitchFamily="34" charset="0"/>
              </a:rPr>
              <a:t>.</a:t>
            </a:r>
            <a:endParaRPr kumimoji="0" lang="en-US" altLang="en-US" sz="3600" b="1"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3600" b="1" i="0" u="none" strike="noStrike" cap="none" normalizeH="0" baseline="0" dirty="0">
                <a:ln>
                  <a:noFill/>
                </a:ln>
                <a:solidFill>
                  <a:srgbClr val="C00000"/>
                </a:solidFill>
                <a:effectLst/>
                <a:cs typeface="Arial" panose="020B0604020202020204" pitchFamily="34" charset="0"/>
              </a:rPr>
              <a:t>- </a:t>
            </a:r>
            <a:r>
              <a:rPr kumimoji="0" lang="en-US" altLang="en-US" sz="3600" b="1" i="0" u="none" strike="noStrike" cap="none" normalizeH="0" baseline="0" dirty="0" err="1">
                <a:ln>
                  <a:noFill/>
                </a:ln>
                <a:solidFill>
                  <a:srgbClr val="C00000"/>
                </a:solidFill>
                <a:effectLst/>
                <a:cs typeface="Arial" panose="020B0604020202020204" pitchFamily="34" charset="0"/>
              </a:rPr>
              <a:t>Kết</a:t>
            </a:r>
            <a:r>
              <a:rPr kumimoji="0" lang="en-US" altLang="en-US" sz="3600" b="1" i="0" u="none" strike="noStrike" cap="none" normalizeH="0" baseline="0" dirty="0">
                <a:ln>
                  <a:noFill/>
                </a:ln>
                <a:solidFill>
                  <a:srgbClr val="C00000"/>
                </a:solidFill>
                <a:effectLst/>
                <a:cs typeface="Arial" panose="020B0604020202020204" pitchFamily="34" charset="0"/>
              </a:rPr>
              <a:t> </a:t>
            </a:r>
            <a:r>
              <a:rPr kumimoji="0" lang="en-US" altLang="en-US" sz="3600" b="1" i="0" u="none" strike="noStrike" cap="none" normalizeH="0" baseline="0" dirty="0" err="1">
                <a:ln>
                  <a:noFill/>
                </a:ln>
                <a:solidFill>
                  <a:srgbClr val="C00000"/>
                </a:solidFill>
                <a:effectLst/>
                <a:cs typeface="Arial" panose="020B0604020202020204" pitchFamily="34" charset="0"/>
              </a:rPr>
              <a:t>luận</a:t>
            </a:r>
            <a:r>
              <a:rPr kumimoji="0" lang="en-US" altLang="en-US" sz="3600" b="1" i="0" u="none" strike="noStrike" cap="none" normalizeH="0" baseline="0" dirty="0">
                <a:ln>
                  <a:noFill/>
                </a:ln>
                <a:solidFill>
                  <a:srgbClr val="C00000"/>
                </a:solidFill>
                <a:effectLst/>
                <a:cs typeface="Arial" panose="020B0604020202020204" pitchFamily="34" charset="0"/>
              </a:rPr>
              <a:t>:</a:t>
            </a:r>
          </a:p>
          <a:p>
            <a:pPr marR="0" lvl="0" indent="801688" algn="l" defTabSz="914400" rtl="0" eaLnBrk="0" fontAlgn="base" latinLnBrk="0" hangingPunct="0">
              <a:lnSpc>
                <a:spcPct val="150000"/>
              </a:lnSpc>
              <a:spcBef>
                <a:spcPct val="0"/>
              </a:spcBef>
              <a:spcAft>
                <a:spcPct val="0"/>
              </a:spcAft>
              <a:buClrTx/>
              <a:buSzTx/>
              <a:buFontTx/>
              <a:buNone/>
              <a:tabLst/>
            </a:pPr>
            <a:r>
              <a:rPr kumimoji="0" lang="en-US" altLang="en-US" sz="3600" b="1" i="0" u="none" strike="noStrike" cap="none" normalizeH="0" baseline="0" dirty="0">
                <a:ln>
                  <a:noFill/>
                </a:ln>
                <a:solidFill>
                  <a:srgbClr val="000000"/>
                </a:solidFill>
                <a:effectLst/>
                <a:cs typeface="Arial" panose="020B0604020202020204" pitchFamily="34" charset="0"/>
              </a:rPr>
              <a:t>+ </a:t>
            </a:r>
            <a:r>
              <a:rPr kumimoji="0" lang="en-US" altLang="en-US" sz="3600" b="1" i="0" u="none" strike="noStrike" cap="none" normalizeH="0" baseline="0" dirty="0" err="1">
                <a:ln>
                  <a:noFill/>
                </a:ln>
                <a:solidFill>
                  <a:srgbClr val="000000"/>
                </a:solidFill>
                <a:effectLst/>
                <a:cs typeface="Arial" panose="020B0604020202020204" pitchFamily="34" charset="0"/>
              </a:rPr>
              <a:t>Mạch</a:t>
            </a:r>
            <a:r>
              <a:rPr kumimoji="0" lang="en-US" altLang="en-US" sz="3600" b="1" i="0" u="none" strike="noStrike" cap="none" normalizeH="0" baseline="0" dirty="0">
                <a:ln>
                  <a:noFill/>
                </a:ln>
                <a:solidFill>
                  <a:srgbClr val="000000"/>
                </a:solidFill>
                <a:effectLst/>
                <a:cs typeface="Arial" panose="020B0604020202020204" pitchFamily="34" charset="0"/>
              </a:rPr>
              <a:t> </a:t>
            </a:r>
            <a:r>
              <a:rPr kumimoji="0" lang="en-US" altLang="en-US" sz="3600" b="1" i="0" u="none" strike="noStrike" cap="none" normalizeH="0" baseline="0" dirty="0" err="1">
                <a:ln>
                  <a:noFill/>
                </a:ln>
                <a:solidFill>
                  <a:srgbClr val="000000"/>
                </a:solidFill>
                <a:effectLst/>
                <a:cs typeface="Arial" panose="020B0604020202020204" pitchFamily="34" charset="0"/>
              </a:rPr>
              <a:t>gỗ</a:t>
            </a:r>
            <a:r>
              <a:rPr kumimoji="0" lang="en-US" altLang="en-US" sz="3600" b="1" i="0" u="none" strike="noStrike" cap="none" normalizeH="0" baseline="0" dirty="0">
                <a:ln>
                  <a:noFill/>
                </a:ln>
                <a:solidFill>
                  <a:srgbClr val="000000"/>
                </a:solidFill>
                <a:effectLst/>
                <a:cs typeface="Arial" panose="020B0604020202020204" pitchFamily="34" charset="0"/>
              </a:rPr>
              <a:t> </a:t>
            </a:r>
            <a:r>
              <a:rPr kumimoji="0" lang="en-US" altLang="en-US" sz="3600" b="1" i="0" u="none" strike="noStrike" cap="none" normalizeH="0" baseline="0" dirty="0" err="1">
                <a:ln>
                  <a:noFill/>
                </a:ln>
                <a:solidFill>
                  <a:srgbClr val="000000"/>
                </a:solidFill>
                <a:effectLst/>
                <a:cs typeface="Arial" panose="020B0604020202020204" pitchFamily="34" charset="0"/>
              </a:rPr>
              <a:t>của</a:t>
            </a:r>
            <a:r>
              <a:rPr kumimoji="0" lang="en-US" altLang="en-US" sz="3600" b="1" i="0" u="none" strike="noStrike" cap="none" normalizeH="0" baseline="0" dirty="0">
                <a:ln>
                  <a:noFill/>
                </a:ln>
                <a:solidFill>
                  <a:srgbClr val="000000"/>
                </a:solidFill>
                <a:effectLst/>
                <a:cs typeface="Arial" panose="020B0604020202020204" pitchFamily="34" charset="0"/>
              </a:rPr>
              <a:t> </a:t>
            </a:r>
            <a:r>
              <a:rPr kumimoji="0" lang="en-US" altLang="en-US" sz="3600" b="1" i="0" u="none" strike="noStrike" cap="none" normalizeH="0" baseline="0" dirty="0" err="1">
                <a:ln>
                  <a:noFill/>
                </a:ln>
                <a:solidFill>
                  <a:srgbClr val="000000"/>
                </a:solidFill>
                <a:effectLst/>
                <a:cs typeface="Arial" panose="020B0604020202020204" pitchFamily="34" charset="0"/>
              </a:rPr>
              <a:t>cây</a:t>
            </a:r>
            <a:r>
              <a:rPr kumimoji="0" lang="en-US" altLang="en-US" sz="3600" b="1" i="0" u="none" strike="noStrike" cap="none" normalizeH="0" baseline="0" dirty="0">
                <a:ln>
                  <a:noFill/>
                </a:ln>
                <a:solidFill>
                  <a:srgbClr val="000000"/>
                </a:solidFill>
                <a:effectLst/>
                <a:cs typeface="Arial" panose="020B0604020202020204" pitchFamily="34" charset="0"/>
              </a:rPr>
              <a:t> </a:t>
            </a:r>
            <a:r>
              <a:rPr kumimoji="0" lang="en-US" altLang="en-US" sz="3600" b="1" i="0" u="none" strike="noStrike" cap="none" normalizeH="0" baseline="0" dirty="0" err="1">
                <a:ln>
                  <a:noFill/>
                </a:ln>
                <a:solidFill>
                  <a:srgbClr val="000000"/>
                </a:solidFill>
                <a:effectLst/>
                <a:cs typeface="Arial" panose="020B0604020202020204" pitchFamily="34" charset="0"/>
              </a:rPr>
              <a:t>có</a:t>
            </a:r>
            <a:r>
              <a:rPr kumimoji="0" lang="en-US" altLang="en-US" sz="3600" b="1" i="0" u="none" strike="noStrike" cap="none" normalizeH="0" baseline="0" dirty="0">
                <a:ln>
                  <a:noFill/>
                </a:ln>
                <a:solidFill>
                  <a:srgbClr val="000000"/>
                </a:solidFill>
                <a:effectLst/>
                <a:cs typeface="Arial" panose="020B0604020202020204" pitchFamily="34" charset="0"/>
              </a:rPr>
              <a:t> </a:t>
            </a:r>
            <a:r>
              <a:rPr kumimoji="0" lang="en-US" altLang="en-US" sz="3600" b="1" i="0" u="none" strike="noStrike" cap="none" normalizeH="0" baseline="0" dirty="0" err="1">
                <a:ln>
                  <a:noFill/>
                </a:ln>
                <a:solidFill>
                  <a:srgbClr val="000000"/>
                </a:solidFill>
                <a:effectLst/>
                <a:cs typeface="Arial" panose="020B0604020202020204" pitchFamily="34" charset="0"/>
              </a:rPr>
              <a:t>vai</a:t>
            </a:r>
            <a:r>
              <a:rPr kumimoji="0" lang="en-US" altLang="en-US" sz="3600" b="1" i="0" u="none" strike="noStrike" cap="none" normalizeH="0" baseline="0" dirty="0">
                <a:ln>
                  <a:noFill/>
                </a:ln>
                <a:solidFill>
                  <a:srgbClr val="000000"/>
                </a:solidFill>
                <a:effectLst/>
                <a:cs typeface="Arial" panose="020B0604020202020204" pitchFamily="34" charset="0"/>
              </a:rPr>
              <a:t> </a:t>
            </a:r>
            <a:r>
              <a:rPr kumimoji="0" lang="en-US" altLang="en-US" sz="3600" b="1" i="0" u="none" strike="noStrike" cap="none" normalizeH="0" baseline="0" dirty="0" err="1">
                <a:ln>
                  <a:noFill/>
                </a:ln>
                <a:solidFill>
                  <a:srgbClr val="000000"/>
                </a:solidFill>
                <a:effectLst/>
                <a:cs typeface="Arial" panose="020B0604020202020204" pitchFamily="34" charset="0"/>
              </a:rPr>
              <a:t>trò</a:t>
            </a:r>
            <a:r>
              <a:rPr kumimoji="0" lang="en-US" altLang="en-US" sz="3600" b="1" i="0" u="none" strike="noStrike" cap="none" normalizeH="0" baseline="0" dirty="0">
                <a:ln>
                  <a:noFill/>
                </a:ln>
                <a:solidFill>
                  <a:srgbClr val="000000"/>
                </a:solidFill>
                <a:effectLst/>
                <a:cs typeface="Arial" panose="020B0604020202020204" pitchFamily="34" charset="0"/>
              </a:rPr>
              <a:t> </a:t>
            </a:r>
            <a:r>
              <a:rPr kumimoji="0" lang="en-US" altLang="en-US" sz="3600" b="1" i="0" u="none" strike="noStrike" cap="none" normalizeH="0" baseline="0" dirty="0" err="1">
                <a:ln>
                  <a:noFill/>
                </a:ln>
                <a:solidFill>
                  <a:srgbClr val="000000"/>
                </a:solidFill>
                <a:effectLst/>
                <a:cs typeface="Arial" panose="020B0604020202020204" pitchFamily="34" charset="0"/>
              </a:rPr>
              <a:t>vận</a:t>
            </a:r>
            <a:r>
              <a:rPr kumimoji="0" lang="en-US" altLang="en-US" sz="3600" b="1" i="0" u="none" strike="noStrike" cap="none" normalizeH="0" baseline="0" dirty="0">
                <a:ln>
                  <a:noFill/>
                </a:ln>
                <a:solidFill>
                  <a:srgbClr val="000000"/>
                </a:solidFill>
                <a:effectLst/>
                <a:cs typeface="Arial" panose="020B0604020202020204" pitchFamily="34" charset="0"/>
              </a:rPr>
              <a:t> </a:t>
            </a:r>
            <a:r>
              <a:rPr kumimoji="0" lang="en-US" altLang="en-US" sz="3600" b="1" i="0" u="none" strike="noStrike" cap="none" normalizeH="0" baseline="0" dirty="0" err="1">
                <a:ln>
                  <a:noFill/>
                </a:ln>
                <a:solidFill>
                  <a:srgbClr val="000000"/>
                </a:solidFill>
                <a:effectLst/>
                <a:cs typeface="Arial" panose="020B0604020202020204" pitchFamily="34" charset="0"/>
              </a:rPr>
              <a:t>chuyển</a:t>
            </a:r>
            <a:r>
              <a:rPr kumimoji="0" lang="en-US" altLang="en-US" sz="3600" b="1" i="0" u="none" strike="noStrike" cap="none" normalizeH="0" baseline="0" dirty="0">
                <a:ln>
                  <a:noFill/>
                </a:ln>
                <a:solidFill>
                  <a:srgbClr val="000000"/>
                </a:solidFill>
                <a:effectLst/>
                <a:cs typeface="Arial" panose="020B0604020202020204" pitchFamily="34" charset="0"/>
              </a:rPr>
              <a:t> </a:t>
            </a:r>
            <a:r>
              <a:rPr kumimoji="0" lang="en-US" altLang="en-US" sz="3600" b="1" i="0" u="none" strike="noStrike" cap="none" normalizeH="0" baseline="0" dirty="0" err="1">
                <a:ln>
                  <a:noFill/>
                </a:ln>
                <a:solidFill>
                  <a:srgbClr val="000000"/>
                </a:solidFill>
                <a:effectLst/>
                <a:cs typeface="Arial" panose="020B0604020202020204" pitchFamily="34" charset="0"/>
              </a:rPr>
              <a:t>nước</a:t>
            </a:r>
            <a:r>
              <a:rPr kumimoji="0" lang="en-US" altLang="en-US" sz="3600" b="1" i="0" u="none" strike="noStrike" cap="none" normalizeH="0" baseline="0" dirty="0">
                <a:ln>
                  <a:noFill/>
                </a:ln>
                <a:solidFill>
                  <a:srgbClr val="000000"/>
                </a:solidFill>
                <a:effectLst/>
                <a:cs typeface="Arial" panose="020B0604020202020204" pitchFamily="34" charset="0"/>
              </a:rPr>
              <a:t>.</a:t>
            </a:r>
            <a:endParaRPr kumimoji="0" lang="en-US" altLang="en-US" sz="3600" b="1" i="0" u="none" strike="noStrike" cap="none" normalizeH="0" baseline="0" dirty="0">
              <a:ln>
                <a:noFill/>
              </a:ln>
              <a:solidFill>
                <a:schemeClr val="tx1"/>
              </a:solidFill>
              <a:effectLst/>
              <a:cs typeface="Arial" panose="020B0604020202020204" pitchFamily="34" charset="0"/>
            </a:endParaRPr>
          </a:p>
          <a:p>
            <a:pPr marR="0" lvl="0" indent="801688" algn="l" defTabSz="914400" rtl="0" eaLnBrk="0" fontAlgn="base" latinLnBrk="0" hangingPunct="0">
              <a:lnSpc>
                <a:spcPct val="150000"/>
              </a:lnSpc>
              <a:spcBef>
                <a:spcPct val="0"/>
              </a:spcBef>
              <a:spcAft>
                <a:spcPct val="0"/>
              </a:spcAft>
              <a:buClrTx/>
              <a:buSzTx/>
              <a:buFontTx/>
              <a:buNone/>
              <a:tabLst/>
            </a:pPr>
            <a:r>
              <a:rPr kumimoji="0" lang="en-US" altLang="en-US" sz="3600" b="1" i="0" u="none" strike="noStrike" cap="none" normalizeH="0" baseline="0" dirty="0">
                <a:ln>
                  <a:noFill/>
                </a:ln>
                <a:solidFill>
                  <a:srgbClr val="000000"/>
                </a:solidFill>
                <a:effectLst/>
                <a:cs typeface="Arial" panose="020B0604020202020204" pitchFamily="34" charset="0"/>
              </a:rPr>
              <a:t>+ </a:t>
            </a:r>
            <a:r>
              <a:rPr kumimoji="0" lang="en-US" altLang="en-US" sz="3600" b="1" i="0" u="none" strike="noStrike" cap="none" normalizeH="0" baseline="0" dirty="0" err="1">
                <a:ln>
                  <a:noFill/>
                </a:ln>
                <a:solidFill>
                  <a:srgbClr val="000000"/>
                </a:solidFill>
                <a:effectLst/>
                <a:cs typeface="Arial" panose="020B0604020202020204" pitchFamily="34" charset="0"/>
              </a:rPr>
              <a:t>Nước</a:t>
            </a:r>
            <a:r>
              <a:rPr kumimoji="0" lang="en-US" altLang="en-US" sz="3600" b="1" i="0" u="none" strike="noStrike" cap="none" normalizeH="0" baseline="0" dirty="0">
                <a:ln>
                  <a:noFill/>
                </a:ln>
                <a:solidFill>
                  <a:srgbClr val="000000"/>
                </a:solidFill>
                <a:effectLst/>
                <a:cs typeface="Arial" panose="020B0604020202020204" pitchFamily="34" charset="0"/>
              </a:rPr>
              <a:t> </a:t>
            </a:r>
            <a:r>
              <a:rPr kumimoji="0" lang="en-US" altLang="en-US" sz="3600" b="1" i="0" u="none" strike="noStrike" cap="none" normalizeH="0" baseline="0" dirty="0" err="1">
                <a:ln>
                  <a:noFill/>
                </a:ln>
                <a:solidFill>
                  <a:srgbClr val="000000"/>
                </a:solidFill>
                <a:effectLst/>
                <a:cs typeface="Arial" panose="020B0604020202020204" pitchFamily="34" charset="0"/>
              </a:rPr>
              <a:t>được</a:t>
            </a:r>
            <a:r>
              <a:rPr kumimoji="0" lang="en-US" altLang="en-US" sz="3600" b="1" i="0" u="none" strike="noStrike" cap="none" normalizeH="0" baseline="0" dirty="0">
                <a:ln>
                  <a:noFill/>
                </a:ln>
                <a:solidFill>
                  <a:srgbClr val="000000"/>
                </a:solidFill>
                <a:effectLst/>
                <a:cs typeface="Arial" panose="020B0604020202020204" pitchFamily="34" charset="0"/>
              </a:rPr>
              <a:t> </a:t>
            </a:r>
            <a:r>
              <a:rPr kumimoji="0" lang="en-US" altLang="en-US" sz="3600" b="1" i="0" u="none" strike="noStrike" cap="none" normalizeH="0" baseline="0" dirty="0" err="1">
                <a:ln>
                  <a:noFill/>
                </a:ln>
                <a:solidFill>
                  <a:srgbClr val="000000"/>
                </a:solidFill>
                <a:effectLst/>
                <a:cs typeface="Arial" panose="020B0604020202020204" pitchFamily="34" charset="0"/>
              </a:rPr>
              <a:t>vận</a:t>
            </a:r>
            <a:r>
              <a:rPr kumimoji="0" lang="en-US" altLang="en-US" sz="3600" b="1" i="0" u="none" strike="noStrike" cap="none" normalizeH="0" baseline="0" dirty="0">
                <a:ln>
                  <a:noFill/>
                </a:ln>
                <a:solidFill>
                  <a:srgbClr val="000000"/>
                </a:solidFill>
                <a:effectLst/>
                <a:cs typeface="Arial" panose="020B0604020202020204" pitchFamily="34" charset="0"/>
              </a:rPr>
              <a:t> </a:t>
            </a:r>
            <a:r>
              <a:rPr kumimoji="0" lang="en-US" altLang="en-US" sz="3600" b="1" i="0" u="none" strike="noStrike" cap="none" normalizeH="0" baseline="0" dirty="0" err="1">
                <a:ln>
                  <a:noFill/>
                </a:ln>
                <a:solidFill>
                  <a:srgbClr val="000000"/>
                </a:solidFill>
                <a:effectLst/>
                <a:cs typeface="Arial" panose="020B0604020202020204" pitchFamily="34" charset="0"/>
              </a:rPr>
              <a:t>chuyển</a:t>
            </a:r>
            <a:r>
              <a:rPr kumimoji="0" lang="en-US" altLang="en-US" sz="3600" b="1" i="0" u="none" strike="noStrike" cap="none" normalizeH="0" baseline="0" dirty="0">
                <a:ln>
                  <a:noFill/>
                </a:ln>
                <a:solidFill>
                  <a:srgbClr val="000000"/>
                </a:solidFill>
                <a:effectLst/>
                <a:cs typeface="Arial" panose="020B0604020202020204" pitchFamily="34" charset="0"/>
              </a:rPr>
              <a:t> </a:t>
            </a:r>
            <a:r>
              <a:rPr kumimoji="0" lang="en-US" altLang="en-US" sz="3600" b="1" i="0" u="none" strike="noStrike" cap="none" normalizeH="0" baseline="0" dirty="0" err="1">
                <a:ln>
                  <a:noFill/>
                </a:ln>
                <a:solidFill>
                  <a:srgbClr val="000000"/>
                </a:solidFill>
                <a:effectLst/>
                <a:cs typeface="Arial" panose="020B0604020202020204" pitchFamily="34" charset="0"/>
              </a:rPr>
              <a:t>trong</a:t>
            </a:r>
            <a:r>
              <a:rPr kumimoji="0" lang="en-US" altLang="en-US" sz="3600" b="1" i="0" u="none" strike="noStrike" cap="none" normalizeH="0" baseline="0" dirty="0">
                <a:ln>
                  <a:noFill/>
                </a:ln>
                <a:solidFill>
                  <a:srgbClr val="000000"/>
                </a:solidFill>
                <a:effectLst/>
                <a:cs typeface="Arial" panose="020B0604020202020204" pitchFamily="34" charset="0"/>
              </a:rPr>
              <a:t> </a:t>
            </a:r>
            <a:r>
              <a:rPr kumimoji="0" lang="en-US" altLang="en-US" sz="3600" b="1" i="0" u="none" strike="noStrike" cap="none" normalizeH="0" baseline="0" dirty="0" err="1">
                <a:ln>
                  <a:noFill/>
                </a:ln>
                <a:solidFill>
                  <a:srgbClr val="000000"/>
                </a:solidFill>
                <a:effectLst/>
                <a:cs typeface="Arial" panose="020B0604020202020204" pitchFamily="34" charset="0"/>
              </a:rPr>
              <a:t>cây</a:t>
            </a:r>
            <a:r>
              <a:rPr kumimoji="0" lang="en-US" altLang="en-US" sz="3600" b="1" i="0" u="none" strike="noStrike" cap="none" normalizeH="0" baseline="0" dirty="0">
                <a:ln>
                  <a:noFill/>
                </a:ln>
                <a:solidFill>
                  <a:srgbClr val="000000"/>
                </a:solidFill>
                <a:effectLst/>
                <a:cs typeface="Arial" panose="020B0604020202020204" pitchFamily="34" charset="0"/>
              </a:rPr>
              <a:t> </a:t>
            </a:r>
            <a:r>
              <a:rPr kumimoji="0" lang="en-US" altLang="en-US" sz="3600" b="1" i="0" u="none" strike="noStrike" cap="none" normalizeH="0" baseline="0" dirty="0" err="1">
                <a:ln>
                  <a:noFill/>
                </a:ln>
                <a:solidFill>
                  <a:srgbClr val="000000"/>
                </a:solidFill>
                <a:effectLst/>
                <a:cs typeface="Arial" panose="020B0604020202020204" pitchFamily="34" charset="0"/>
              </a:rPr>
              <a:t>nhờ</a:t>
            </a:r>
            <a:r>
              <a:rPr kumimoji="0" lang="en-US" altLang="en-US" sz="3600" b="1" i="0" u="none" strike="noStrike" cap="none" normalizeH="0" baseline="0" dirty="0">
                <a:ln>
                  <a:noFill/>
                </a:ln>
                <a:solidFill>
                  <a:srgbClr val="000000"/>
                </a:solidFill>
                <a:effectLst/>
                <a:cs typeface="Arial" panose="020B0604020202020204" pitchFamily="34" charset="0"/>
              </a:rPr>
              <a:t> </a:t>
            </a:r>
            <a:r>
              <a:rPr kumimoji="0" lang="en-US" altLang="en-US" sz="3600" b="1" i="0" u="none" strike="noStrike" cap="none" normalizeH="0" baseline="0" dirty="0" err="1">
                <a:ln>
                  <a:noFill/>
                </a:ln>
                <a:solidFill>
                  <a:srgbClr val="000000"/>
                </a:solidFill>
                <a:effectLst/>
                <a:cs typeface="Arial" panose="020B0604020202020204" pitchFamily="34" charset="0"/>
              </a:rPr>
              <a:t>lực</a:t>
            </a:r>
            <a:r>
              <a:rPr kumimoji="0" lang="en-US" altLang="en-US" sz="3600" b="1" i="0" u="none" strike="noStrike" cap="none" normalizeH="0" baseline="0" dirty="0">
                <a:ln>
                  <a:noFill/>
                </a:ln>
                <a:solidFill>
                  <a:srgbClr val="000000"/>
                </a:solidFill>
                <a:effectLst/>
                <a:cs typeface="Arial" panose="020B0604020202020204" pitchFamily="34" charset="0"/>
              </a:rPr>
              <a:t> </a:t>
            </a:r>
            <a:r>
              <a:rPr kumimoji="0" lang="en-US" altLang="en-US" sz="3600" b="1" i="0" u="none" strike="noStrike" cap="none" normalizeH="0" baseline="0" dirty="0" err="1">
                <a:ln>
                  <a:noFill/>
                </a:ln>
                <a:solidFill>
                  <a:srgbClr val="000000"/>
                </a:solidFill>
                <a:effectLst/>
                <a:cs typeface="Arial" panose="020B0604020202020204" pitchFamily="34" charset="0"/>
              </a:rPr>
              <a:t>thoát</a:t>
            </a:r>
            <a:r>
              <a:rPr kumimoji="0" lang="en-US" altLang="en-US" sz="3600" b="1" i="0" u="none" strike="noStrike" cap="none" normalizeH="0" baseline="0" dirty="0">
                <a:ln>
                  <a:noFill/>
                </a:ln>
                <a:solidFill>
                  <a:srgbClr val="000000"/>
                </a:solidFill>
                <a:effectLst/>
                <a:cs typeface="Arial" panose="020B0604020202020204" pitchFamily="34" charset="0"/>
              </a:rPr>
              <a:t> </a:t>
            </a:r>
            <a:r>
              <a:rPr kumimoji="0" lang="en-US" altLang="en-US" sz="3600" b="1" i="0" u="none" strike="noStrike" cap="none" normalizeH="0" baseline="0" dirty="0" err="1">
                <a:ln>
                  <a:noFill/>
                </a:ln>
                <a:solidFill>
                  <a:srgbClr val="000000"/>
                </a:solidFill>
                <a:effectLst/>
                <a:cs typeface="Arial" panose="020B0604020202020204" pitchFamily="34" charset="0"/>
              </a:rPr>
              <a:t>hơi</a:t>
            </a:r>
            <a:r>
              <a:rPr kumimoji="0" lang="en-US" altLang="en-US" sz="3600" b="1" i="0" u="none" strike="noStrike" cap="none" normalizeH="0" baseline="0" dirty="0">
                <a:ln>
                  <a:noFill/>
                </a:ln>
                <a:solidFill>
                  <a:srgbClr val="000000"/>
                </a:solidFill>
                <a:effectLst/>
                <a:cs typeface="Arial" panose="020B0604020202020204" pitchFamily="34" charset="0"/>
              </a:rPr>
              <a:t> </a:t>
            </a:r>
            <a:r>
              <a:rPr kumimoji="0" lang="en-US" altLang="en-US" sz="3600" b="1" i="0" u="none" strike="noStrike" cap="none" normalizeH="0" baseline="0" dirty="0" err="1">
                <a:ln>
                  <a:noFill/>
                </a:ln>
                <a:solidFill>
                  <a:srgbClr val="000000"/>
                </a:solidFill>
                <a:effectLst/>
                <a:cs typeface="Arial" panose="020B0604020202020204" pitchFamily="34" charset="0"/>
              </a:rPr>
              <a:t>nước</a:t>
            </a:r>
            <a:r>
              <a:rPr kumimoji="0" lang="en-US" altLang="en-US" sz="3600" b="1" i="0" u="none" strike="noStrike" cap="none" normalizeH="0" baseline="0" dirty="0">
                <a:ln>
                  <a:noFill/>
                </a:ln>
                <a:solidFill>
                  <a:srgbClr val="000000"/>
                </a:solidFill>
                <a:effectLst/>
                <a:cs typeface="Arial" panose="020B0604020202020204" pitchFamily="34" charset="0"/>
              </a:rPr>
              <a:t> ở </a:t>
            </a:r>
            <a:r>
              <a:rPr kumimoji="0" lang="en-US" altLang="en-US" sz="3600" b="1" i="0" u="none" strike="noStrike" cap="none" normalizeH="0" baseline="0" dirty="0" err="1">
                <a:ln>
                  <a:noFill/>
                </a:ln>
                <a:solidFill>
                  <a:srgbClr val="000000"/>
                </a:solidFill>
                <a:effectLst/>
                <a:cs typeface="Arial" panose="020B0604020202020204" pitchFamily="34" charset="0"/>
              </a:rPr>
              <a:t>lá</a:t>
            </a:r>
            <a:r>
              <a:rPr kumimoji="0" lang="en-US" altLang="en-US" sz="3600" b="1" i="0" u="none" strike="noStrike" cap="none" normalizeH="0" baseline="0" dirty="0">
                <a:ln>
                  <a:noFill/>
                </a:ln>
                <a:solidFill>
                  <a:srgbClr val="000000"/>
                </a:solidFill>
                <a:effectLst/>
                <a:cs typeface="Arial" panose="020B0604020202020204" pitchFamily="34" charset="0"/>
              </a:rPr>
              <a:t>.</a:t>
            </a:r>
          </a:p>
        </p:txBody>
      </p:sp>
    </p:spTree>
    <p:extLst>
      <p:ext uri="{BB962C8B-B14F-4D97-AF65-F5344CB8AC3E}">
        <p14:creationId xmlns:p14="http://schemas.microsoft.com/office/powerpoint/2010/main" val="297962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23C455-F028-5BFD-5259-D7819FFFEDFB}"/>
              </a:ext>
            </a:extLst>
          </p:cNvPr>
          <p:cNvSpPr txBox="1"/>
          <p:nvPr/>
        </p:nvSpPr>
        <p:spPr>
          <a:xfrm>
            <a:off x="609600" y="419100"/>
            <a:ext cx="17449800" cy="1305165"/>
          </a:xfrm>
          <a:prstGeom prst="rect">
            <a:avLst/>
          </a:prstGeom>
          <a:noFill/>
        </p:spPr>
        <p:txBody>
          <a:bodyPr wrap="square">
            <a:spAutoFit/>
          </a:bodyPr>
          <a:lstStyle/>
          <a:p>
            <a:pPr algn="l">
              <a:lnSpc>
                <a:spcPct val="150000"/>
              </a:lnSpc>
            </a:pPr>
            <a:r>
              <a:rPr lang="vi-VN" sz="2800" b="1" i="0" dirty="0">
                <a:solidFill>
                  <a:srgbClr val="000000"/>
                </a:solidFill>
                <a:effectLst/>
                <a:latin typeface="Arial" panose="020B0604020202020204" pitchFamily="34" charset="0"/>
                <a:cs typeface="Arial" panose="020B0604020202020204" pitchFamily="34" charset="0"/>
              </a:rPr>
              <a:t>2. Tại sao trong thí nghiệm chứng minh lá thoát hơi nước phải trùm túi nylon trong suốt, kín toàn bộ phần lá cây?</a:t>
            </a:r>
          </a:p>
        </p:txBody>
      </p:sp>
      <p:sp>
        <p:nvSpPr>
          <p:cNvPr id="5" name="TextBox 4">
            <a:extLst>
              <a:ext uri="{FF2B5EF4-FFF2-40B4-BE49-F238E27FC236}">
                <a16:creationId xmlns:a16="http://schemas.microsoft.com/office/drawing/2014/main" id="{1EEC1FF3-26F7-304A-EAD8-19FFFFCAE1DC}"/>
              </a:ext>
            </a:extLst>
          </p:cNvPr>
          <p:cNvSpPr txBox="1"/>
          <p:nvPr/>
        </p:nvSpPr>
        <p:spPr>
          <a:xfrm>
            <a:off x="751973" y="2552700"/>
            <a:ext cx="17165053" cy="5910401"/>
          </a:xfrm>
          <a:prstGeom prst="rect">
            <a:avLst/>
          </a:prstGeom>
          <a:noFill/>
        </p:spPr>
        <p:txBody>
          <a:bodyPr wrap="square">
            <a:spAutoFit/>
          </a:bodyPr>
          <a:lstStyle/>
          <a:p>
            <a:pPr algn="l">
              <a:lnSpc>
                <a:spcPct val="150000"/>
              </a:lnSpc>
            </a:pPr>
            <a:r>
              <a:rPr lang="vi-VN" sz="3200" b="1" i="0" dirty="0">
                <a:solidFill>
                  <a:srgbClr val="C00000"/>
                </a:solidFill>
                <a:effectLst/>
                <a:latin typeface="Arial" panose="020B0604020202020204" pitchFamily="34" charset="0"/>
                <a:cs typeface="Arial" panose="020B0604020202020204" pitchFamily="34" charset="0"/>
              </a:rPr>
              <a:t>2. Trong thí nghiệm chứng minh lá thoát hơi nước ta sử dụng túi nylon trong suốt trùm toàn bộ phần lá cây vì:</a:t>
            </a:r>
          </a:p>
          <a:p>
            <a:pPr algn="l">
              <a:lnSpc>
                <a:spcPct val="150000"/>
              </a:lnSpc>
            </a:pPr>
            <a:r>
              <a:rPr lang="en-US" sz="3200" b="1" i="0" dirty="0">
                <a:solidFill>
                  <a:srgbClr val="C00000"/>
                </a:solidFill>
                <a:effectLst/>
                <a:latin typeface="Arial" panose="020B0604020202020204" pitchFamily="34" charset="0"/>
                <a:cs typeface="Arial" panose="020B0604020202020204" pitchFamily="34" charset="0"/>
              </a:rPr>
              <a:t>	</a:t>
            </a:r>
            <a:r>
              <a:rPr lang="vi-VN" sz="3200" b="1" i="0" dirty="0">
                <a:solidFill>
                  <a:srgbClr val="C00000"/>
                </a:solidFill>
                <a:effectLst/>
                <a:latin typeface="Arial" panose="020B0604020202020204" pitchFamily="34" charset="0"/>
                <a:cs typeface="Arial" panose="020B0604020202020204" pitchFamily="34" charset="0"/>
              </a:rPr>
              <a:t>- Túi trong suốt sẽ cho ánh sáng đi qua, duy trì ổn định quá trình quang hợp của cây → Khí khổng mở → quá trình thoát hơi nước của cây diễn ra bình thường.</a:t>
            </a:r>
          </a:p>
          <a:p>
            <a:pPr algn="l">
              <a:lnSpc>
                <a:spcPct val="150000"/>
              </a:lnSpc>
            </a:pPr>
            <a:r>
              <a:rPr lang="en-US" sz="3200" b="1" i="0" dirty="0">
                <a:solidFill>
                  <a:srgbClr val="C00000"/>
                </a:solidFill>
                <a:effectLst/>
                <a:latin typeface="Arial" panose="020B0604020202020204" pitchFamily="34" charset="0"/>
                <a:cs typeface="Arial" panose="020B0604020202020204" pitchFamily="34" charset="0"/>
              </a:rPr>
              <a:t>	</a:t>
            </a:r>
            <a:r>
              <a:rPr lang="vi-VN" sz="3200" b="1" i="0" dirty="0">
                <a:solidFill>
                  <a:srgbClr val="C00000"/>
                </a:solidFill>
                <a:effectLst/>
                <a:latin typeface="Arial" panose="020B0604020202020204" pitchFamily="34" charset="0"/>
                <a:cs typeface="Arial" panose="020B0604020202020204" pitchFamily="34" charset="0"/>
              </a:rPr>
              <a:t>- Túi trong suốt sẽ giúp chúng ta quan sát hiện tượng hơi nước bám trên thành túi dễ dàng hơn.</a:t>
            </a:r>
          </a:p>
          <a:p>
            <a:pPr algn="l">
              <a:lnSpc>
                <a:spcPct val="150000"/>
              </a:lnSpc>
            </a:pPr>
            <a:r>
              <a:rPr lang="en-US" sz="3200" b="1" i="0" dirty="0">
                <a:solidFill>
                  <a:srgbClr val="C00000"/>
                </a:solidFill>
                <a:effectLst/>
                <a:latin typeface="Arial" panose="020B0604020202020204" pitchFamily="34" charset="0"/>
                <a:cs typeface="Arial" panose="020B0604020202020204" pitchFamily="34" charset="0"/>
              </a:rPr>
              <a:t>	</a:t>
            </a:r>
            <a:r>
              <a:rPr lang="vi-VN" sz="3200" b="1" i="0" dirty="0">
                <a:solidFill>
                  <a:srgbClr val="C00000"/>
                </a:solidFill>
                <a:effectLst/>
                <a:latin typeface="Arial" panose="020B0604020202020204" pitchFamily="34" charset="0"/>
                <a:cs typeface="Arial" panose="020B0604020202020204" pitchFamily="34" charset="0"/>
              </a:rPr>
              <a:t>- Ta cần trùm kín toàn bộ phần lá cây để tránh thất thoát hơi nước, thí nghiệm sẽ khó quan sát hơn.</a:t>
            </a:r>
          </a:p>
        </p:txBody>
      </p:sp>
    </p:spTree>
    <p:extLst>
      <p:ext uri="{BB962C8B-B14F-4D97-AF65-F5344CB8AC3E}">
        <p14:creationId xmlns:p14="http://schemas.microsoft.com/office/powerpoint/2010/main" val="210569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7527" y="485524"/>
            <a:ext cx="17069473" cy="8956298"/>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1</a:t>
            </a:r>
            <a:r>
              <a:rPr lang="vi-VN" sz="3600" b="1" dirty="0">
                <a:latin typeface="Times New Roman" panose="02020603050405020304" pitchFamily="18" charset="0"/>
                <a:cs typeface="Times New Roman" panose="02020603050405020304" pitchFamily="18" charset="0"/>
              </a:rPr>
              <a:t> </a:t>
            </a:r>
            <a:r>
              <a:rPr lang="vi-VN" sz="3600" b="1" dirty="0">
                <a:latin typeface="+mj-lt"/>
              </a:rPr>
              <a:t>: Nước được vận chuyển ở thân chủ yếu</a:t>
            </a:r>
            <a:endParaRPr lang="en-US" sz="3600" b="1" dirty="0">
              <a:latin typeface="+mj-lt"/>
            </a:endParaRPr>
          </a:p>
          <a:p>
            <a:r>
              <a:rPr lang="en-US" sz="3600" dirty="0">
                <a:latin typeface="+mj-lt"/>
              </a:rPr>
              <a:t>	</a:t>
            </a:r>
            <a:r>
              <a:rPr lang="vi-VN" sz="3600" dirty="0">
                <a:latin typeface="+mj-lt"/>
              </a:rPr>
              <a:t>A. </a:t>
            </a:r>
            <a:r>
              <a:rPr lang="en-US" sz="3600" dirty="0">
                <a:latin typeface="+mj-lt"/>
              </a:rPr>
              <a:t>Q</a:t>
            </a:r>
            <a:r>
              <a:rPr lang="vi-VN" sz="3600" dirty="0">
                <a:latin typeface="+mj-lt"/>
              </a:rPr>
              <a:t>ua mạch rây theo chiều từ trên xuống.</a:t>
            </a:r>
            <a:r>
              <a:rPr lang="en-US" sz="3600" dirty="0">
                <a:latin typeface="+mj-lt"/>
              </a:rPr>
              <a:t>        </a:t>
            </a:r>
            <a:r>
              <a:rPr lang="vi-VN" sz="3600" dirty="0">
                <a:latin typeface="+mj-lt"/>
              </a:rPr>
              <a:t>B. Từ mạch gỗ sang mạch rây</a:t>
            </a:r>
            <a:endParaRPr lang="en-US" sz="3600" dirty="0">
              <a:latin typeface="+mj-lt"/>
            </a:endParaRPr>
          </a:p>
          <a:p>
            <a:r>
              <a:rPr lang="en-US" sz="3600" dirty="0">
                <a:latin typeface="+mj-lt"/>
              </a:rPr>
              <a:t>	</a:t>
            </a:r>
            <a:r>
              <a:rPr lang="vi-VN" sz="3600" dirty="0">
                <a:latin typeface="+mj-lt"/>
              </a:rPr>
              <a:t>C. Từ mạch rây sang mạch gỗ</a:t>
            </a:r>
            <a:r>
              <a:rPr lang="en-US" sz="3600" dirty="0">
                <a:latin typeface="+mj-lt"/>
              </a:rPr>
              <a:t>                              </a:t>
            </a:r>
            <a:r>
              <a:rPr lang="vi-VN" sz="3600" dirty="0">
                <a:latin typeface="+mj-lt"/>
              </a:rPr>
              <a:t>D. Qua mạch gỗ</a:t>
            </a:r>
            <a:endParaRPr lang="en-US" sz="3600" dirty="0">
              <a:latin typeface="+mj-lt"/>
            </a:endParaRPr>
          </a:p>
          <a:p>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2:</a:t>
            </a:r>
            <a:r>
              <a:rPr lang="vi-VN" sz="3600" dirty="0">
                <a:latin typeface="Times New Roman" panose="02020603050405020304" pitchFamily="18" charset="0"/>
                <a:cs typeface="Times New Roman" panose="02020603050405020304" pitchFamily="18" charset="0"/>
              </a:rPr>
              <a:t> </a:t>
            </a:r>
            <a:r>
              <a:rPr lang="vi-VN" sz="3600" dirty="0">
                <a:latin typeface="+mj-lt"/>
              </a:rPr>
              <a:t>Một cành hoa bị héo, sau khi ngâm trong nước, hoa bỗng tươi trở lại. Hiện tượng trên phản ánh vai trò của bộ phận nào đối với đời sống thực vật ?</a:t>
            </a:r>
            <a:endParaRPr lang="en-US" sz="3600" dirty="0">
              <a:latin typeface="+mj-lt"/>
            </a:endParaRPr>
          </a:p>
          <a:p>
            <a:r>
              <a:rPr lang="en-US" sz="3600" dirty="0">
                <a:latin typeface="+mj-lt"/>
              </a:rPr>
              <a:t> 	</a:t>
            </a:r>
            <a:r>
              <a:rPr lang="en-US" sz="3600" dirty="0">
                <a:latin typeface="Times New Roman" panose="02020603050405020304" pitchFamily="18" charset="0"/>
                <a:cs typeface="Times New Roman" panose="02020603050405020304" pitchFamily="18" charset="0"/>
              </a:rPr>
              <a:t>A. </a:t>
            </a:r>
            <a:r>
              <a:rPr lang="en-US" sz="3600" dirty="0" err="1">
                <a:latin typeface="Times New Roman" panose="02020603050405020304" pitchFamily="18" charset="0"/>
                <a:cs typeface="Times New Roman" panose="02020603050405020304" pitchFamily="18" charset="0"/>
              </a:rPr>
              <a:t>Mạch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gỗ</a:t>
            </a:r>
            <a:r>
              <a:rPr lang="en-US" sz="3600" dirty="0">
                <a:latin typeface="Times New Roman" panose="02020603050405020304" pitchFamily="18" charset="0"/>
                <a:cs typeface="Times New Roman" panose="02020603050405020304" pitchFamily="18" charset="0"/>
              </a:rPr>
              <a:t>                 B. </a:t>
            </a:r>
            <a:r>
              <a:rPr lang="en-US" sz="3600" dirty="0" err="1">
                <a:latin typeface="Times New Roman" panose="02020603050405020304" pitchFamily="18" charset="0"/>
                <a:cs typeface="Times New Roman" panose="02020603050405020304" pitchFamily="18" charset="0"/>
              </a:rPr>
              <a:t>Mạch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rây</a:t>
            </a:r>
            <a:r>
              <a:rPr lang="en-US" sz="3600" dirty="0">
                <a:latin typeface="Times New Roman" panose="02020603050405020304" pitchFamily="18" charset="0"/>
                <a:cs typeface="Times New Roman" panose="02020603050405020304" pitchFamily="18" charset="0"/>
              </a:rPr>
              <a:t>                 C. </a:t>
            </a:r>
            <a:r>
              <a:rPr lang="en-US" sz="3600" dirty="0" err="1">
                <a:latin typeface="Times New Roman" panose="02020603050405020304" pitchFamily="18" charset="0"/>
                <a:cs typeface="Times New Roman" panose="02020603050405020304" pitchFamily="18" charset="0"/>
              </a:rPr>
              <a:t>Ruột</a:t>
            </a:r>
            <a:r>
              <a:rPr lang="en-US" sz="3600" dirty="0">
                <a:latin typeface="Times New Roman" panose="02020603050405020304" pitchFamily="18" charset="0"/>
                <a:cs typeface="Times New Roman" panose="02020603050405020304" pitchFamily="18" charset="0"/>
              </a:rPr>
              <a:t>               D. </a:t>
            </a:r>
            <a:r>
              <a:rPr lang="en-US" sz="3600" dirty="0" err="1">
                <a:latin typeface="Times New Roman" panose="02020603050405020304" pitchFamily="18" charset="0"/>
                <a:cs typeface="Times New Roman" panose="02020603050405020304" pitchFamily="18" charset="0"/>
              </a:rPr>
              <a:t>Nội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bì</a:t>
            </a:r>
            <a:endParaRPr lang="en-US" sz="3600" dirty="0">
              <a:latin typeface="Times New Roman" panose="02020603050405020304" pitchFamily="18" charset="0"/>
              <a:cs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a:p>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3</a:t>
            </a:r>
            <a:r>
              <a:rPr lang="en-US" sz="3600" dirty="0">
                <a:latin typeface="Times New Roman" panose="02020603050405020304" pitchFamily="18" charset="0"/>
                <a:cs typeface="Times New Roman" panose="02020603050405020304" pitchFamily="18" charset="0"/>
              </a:rPr>
              <a:t>: Khi </a:t>
            </a:r>
            <a:r>
              <a:rPr lang="en-US" sz="3600" dirty="0" err="1">
                <a:latin typeface="Times New Roman" panose="02020603050405020304" pitchFamily="18" charset="0"/>
                <a:cs typeface="Times New Roman" panose="02020603050405020304" pitchFamily="18" charset="0"/>
              </a:rPr>
              <a:t>cắm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dung </a:t>
            </a:r>
            <a:r>
              <a:rPr lang="en-US" sz="3600" dirty="0" err="1">
                <a:latin typeface="Times New Roman" panose="02020603050405020304" pitchFamily="18" charset="0"/>
                <a:cs typeface="Times New Roman" panose="02020603050405020304" pitchFamily="18" charset="0"/>
              </a:rPr>
              <a:t>dịch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sắc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sẽ</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thay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nào</a:t>
            </a:r>
            <a:r>
              <a:rPr lang="en-US" sz="3600" dirty="0">
                <a:latin typeface="Times New Roman" panose="02020603050405020304" pitchFamily="18" charset="0"/>
                <a:cs typeface="Times New Roman" panose="02020603050405020304" pitchFamily="18" charset="0"/>
              </a:rPr>
              <a:t> ?</a:t>
            </a:r>
          </a:p>
          <a:p>
            <a:r>
              <a:rPr lang="en-US" sz="3600" dirty="0">
                <a:latin typeface="Times New Roman" panose="02020603050405020304" pitchFamily="18" charset="0"/>
                <a:cs typeface="Times New Roman" panose="02020603050405020304" pitchFamily="18" charset="0"/>
              </a:rPr>
              <a:t>	A. </a:t>
            </a:r>
            <a:r>
              <a:rPr lang="en-US" sz="3600" dirty="0" err="1">
                <a:latin typeface="Times New Roman" panose="02020603050405020304" pitchFamily="18" charset="0"/>
                <a:cs typeface="Times New Roman" panose="02020603050405020304" pitchFamily="18" charset="0"/>
              </a:rPr>
              <a:t>Cánh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chuyển</a:t>
            </a:r>
            <a:r>
              <a:rPr lang="en-US" sz="3600" dirty="0">
                <a:latin typeface="Times New Roman" panose="02020603050405020304" pitchFamily="18" charset="0"/>
                <a:cs typeface="Times New Roman" panose="02020603050405020304" pitchFamily="18" charset="0"/>
              </a:rPr>
              <a:t> sang </a:t>
            </a:r>
            <a:r>
              <a:rPr lang="en-US" sz="3600" dirty="0" err="1">
                <a:latin typeface="Times New Roman" panose="02020603050405020304" pitchFamily="18" charset="0"/>
                <a:cs typeface="Times New Roman" panose="02020603050405020304" pitchFamily="18" charset="0"/>
              </a:rPr>
              <a:t>màu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xanh</a:t>
            </a:r>
            <a:r>
              <a:rPr lang="en-US" sz="3600" dirty="0">
                <a:latin typeface="Times New Roman" panose="02020603050405020304" pitchFamily="18" charset="0"/>
                <a:cs typeface="Times New Roman" panose="02020603050405020304" pitchFamily="18" charset="0"/>
              </a:rPr>
              <a:t>   		B. </a:t>
            </a:r>
            <a:r>
              <a:rPr lang="en-US" sz="3600" dirty="0" err="1">
                <a:latin typeface="Times New Roman" panose="02020603050405020304" pitchFamily="18" charset="0"/>
                <a:cs typeface="Times New Roman" panose="02020603050405020304" pitchFamily="18" charset="0"/>
              </a:rPr>
              <a:t>Cánh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chuyển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màu</a:t>
            </a:r>
            <a:endParaRPr lang="en-US" sz="3600"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	C. </a:t>
            </a:r>
            <a:r>
              <a:rPr lang="en-US" sz="3600" dirty="0" err="1">
                <a:latin typeface="Times New Roman" panose="02020603050405020304" pitchFamily="18" charset="0"/>
                <a:cs typeface="Times New Roman" panose="02020603050405020304" pitchFamily="18" charset="0"/>
              </a:rPr>
              <a:t>Cánh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chuyển</a:t>
            </a:r>
            <a:r>
              <a:rPr lang="en-US" sz="3600" dirty="0">
                <a:latin typeface="Times New Roman" panose="02020603050405020304" pitchFamily="18" charset="0"/>
                <a:cs typeface="Times New Roman" panose="02020603050405020304" pitchFamily="18" charset="0"/>
              </a:rPr>
              <a:t> sang </a:t>
            </a:r>
            <a:r>
              <a:rPr lang="en-US" sz="3600" dirty="0" err="1">
                <a:latin typeface="Times New Roman" panose="02020603050405020304" pitchFamily="18" charset="0"/>
                <a:cs typeface="Times New Roman" panose="02020603050405020304" pitchFamily="18" charset="0"/>
              </a:rPr>
              <a:t>màu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đỏ</a:t>
            </a:r>
            <a:r>
              <a:rPr lang="en-US" sz="3600" dirty="0">
                <a:latin typeface="Times New Roman" panose="02020603050405020304" pitchFamily="18" charset="0"/>
                <a:cs typeface="Times New Roman" panose="02020603050405020304" pitchFamily="18" charset="0"/>
              </a:rPr>
              <a:t>       		D. </a:t>
            </a:r>
            <a:r>
              <a:rPr lang="en-US" sz="3600" dirty="0" err="1">
                <a:latin typeface="Times New Roman" panose="02020603050405020304" pitchFamily="18" charset="0"/>
                <a:cs typeface="Times New Roman" panose="02020603050405020304" pitchFamily="18" charset="0"/>
              </a:rPr>
              <a:t>Cánh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chuyển</a:t>
            </a:r>
            <a:r>
              <a:rPr lang="en-US" sz="3600" dirty="0">
                <a:latin typeface="Times New Roman" panose="02020603050405020304" pitchFamily="18" charset="0"/>
                <a:cs typeface="Times New Roman" panose="02020603050405020304" pitchFamily="18" charset="0"/>
              </a:rPr>
              <a:t> sang </a:t>
            </a:r>
            <a:r>
              <a:rPr lang="en-US" sz="3600" dirty="0" err="1">
                <a:latin typeface="Times New Roman" panose="02020603050405020304" pitchFamily="18" charset="0"/>
                <a:cs typeface="Times New Roman" panose="02020603050405020304" pitchFamily="18" charset="0"/>
              </a:rPr>
              <a:t>màu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xanh</a:t>
            </a:r>
            <a:endParaRPr lang="en-US" sz="3600" dirty="0">
              <a:latin typeface="Times New Roman" panose="02020603050405020304" pitchFamily="18" charset="0"/>
              <a:cs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a:p>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4:</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Khi </a:t>
            </a:r>
            <a:r>
              <a:rPr lang="en-US" sz="3600" dirty="0" err="1">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tiến</a:t>
            </a:r>
            <a:r>
              <a:rPr lang="en-US" sz="3600" dirty="0">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3600" dirty="0">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thí</a:t>
            </a:r>
            <a:r>
              <a:rPr lang="en-US" sz="3600" dirty="0">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nghiệm</a:t>
            </a:r>
            <a:r>
              <a:rPr lang="en-US" sz="3600" dirty="0">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chứng</a:t>
            </a:r>
            <a:r>
              <a:rPr lang="en-US" sz="3600" dirty="0">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3600" dirty="0" err="1">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lá</a:t>
            </a:r>
            <a:r>
              <a:rPr lang="en-US" sz="3600" dirty="0">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thoát</a:t>
            </a:r>
            <a:r>
              <a:rPr lang="en-US" sz="3600" dirty="0">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hơi</a:t>
            </a:r>
            <a:r>
              <a:rPr lang="en-US" sz="3600" dirty="0">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3600" dirty="0">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3600" dirty="0">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3600" dirty="0">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túi</a:t>
            </a:r>
            <a:r>
              <a:rPr lang="en-US" sz="3600" dirty="0">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600" dirty="0">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3600" dirty="0">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3600" dirty="0">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3600" dirty="0">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600" dirty="0">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trùm</a:t>
            </a:r>
            <a:r>
              <a:rPr lang="en-US" sz="3600" dirty="0">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3600" dirty="0">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lá</a:t>
            </a:r>
            <a:r>
              <a:rPr lang="en-US" sz="3600" dirty="0">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 ?</a:t>
            </a:r>
          </a:p>
          <a:p>
            <a:r>
              <a:rPr lang="en-US" sz="3600" dirty="0">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	A. </a:t>
            </a:r>
            <a:r>
              <a:rPr lang="en-US" sz="3600" dirty="0" err="1">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Túi</a:t>
            </a:r>
            <a:r>
              <a:rPr lang="en-US" sz="3600" dirty="0">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nilon</a:t>
            </a:r>
            <a:r>
              <a:rPr lang="en-US" sz="3600" dirty="0">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kín</a:t>
            </a:r>
            <a:r>
              <a:rPr lang="en-US" sz="3600" dirty="0">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suốt</a:t>
            </a:r>
            <a:r>
              <a:rPr lang="en-US" sz="3600" dirty="0">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                  		B. </a:t>
            </a:r>
            <a:r>
              <a:rPr lang="en-US" sz="3600" dirty="0" err="1">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Túi</a:t>
            </a:r>
            <a:r>
              <a:rPr lang="en-US" sz="3600" dirty="0">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600" dirty="0">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đục</a:t>
            </a:r>
            <a:r>
              <a:rPr lang="en-US" sz="3600" dirty="0">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lỗ</a:t>
            </a:r>
            <a:r>
              <a:rPr lang="en-US" sz="3600" dirty="0">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thủng</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r>
              <a:rPr lang="en-US" sz="3600" dirty="0">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	C. </a:t>
            </a:r>
            <a:r>
              <a:rPr lang="en-US" sz="3600" dirty="0" err="1">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Túi</a:t>
            </a:r>
            <a:r>
              <a:rPr lang="en-US" sz="3600" dirty="0">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nilon</a:t>
            </a:r>
            <a:r>
              <a:rPr lang="en-US" sz="3600" dirty="0">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kín</a:t>
            </a:r>
            <a:r>
              <a:rPr lang="en-US" sz="3600" dirty="0">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3600" dirty="0">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đen</a:t>
            </a:r>
            <a:r>
              <a:rPr lang="en-US" sz="3600" dirty="0">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                     		D. </a:t>
            </a:r>
            <a:r>
              <a:rPr lang="en-US" sz="3600" dirty="0" err="1">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Túi</a:t>
            </a:r>
            <a:r>
              <a:rPr lang="en-US" sz="3600" dirty="0">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vải</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p:cNvSpPr txBox="1"/>
          <p:nvPr/>
        </p:nvSpPr>
        <p:spPr>
          <a:xfrm>
            <a:off x="10386802" y="1019599"/>
            <a:ext cx="509798" cy="646331"/>
          </a:xfrm>
          <a:prstGeom prst="rect">
            <a:avLst/>
          </a:prstGeom>
          <a:noFill/>
        </p:spPr>
        <p:txBody>
          <a:bodyPr wrap="square" rtlCol="0">
            <a:spAutoFit/>
          </a:bodyPr>
          <a:lstStyle/>
          <a:p>
            <a:r>
              <a:rPr lang="en-US" sz="3600" dirty="0">
                <a:solidFill>
                  <a:srgbClr val="FF0000"/>
                </a:solidFill>
                <a:latin typeface="Times New Roman" panose="02020603050405020304" pitchFamily="18" charset="0"/>
                <a:cs typeface="Times New Roman" panose="02020603050405020304" pitchFamily="18" charset="0"/>
              </a:rPr>
              <a:t>B</a:t>
            </a:r>
          </a:p>
        </p:txBody>
      </p:sp>
      <p:sp>
        <p:nvSpPr>
          <p:cNvPr id="6" name="TextBox 5"/>
          <p:cNvSpPr txBox="1"/>
          <p:nvPr/>
        </p:nvSpPr>
        <p:spPr>
          <a:xfrm>
            <a:off x="1752600" y="3222458"/>
            <a:ext cx="606903" cy="646331"/>
          </a:xfrm>
          <a:prstGeom prst="rect">
            <a:avLst/>
          </a:prstGeom>
          <a:noFill/>
        </p:spPr>
        <p:txBody>
          <a:bodyPr wrap="square" rtlCol="0">
            <a:spAutoFit/>
          </a:bodyPr>
          <a:lstStyle/>
          <a:p>
            <a:r>
              <a:rPr lang="en-US" sz="3600" dirty="0">
                <a:solidFill>
                  <a:srgbClr val="FF0000"/>
                </a:solidFill>
                <a:latin typeface="Times New Roman" panose="02020603050405020304" pitchFamily="18" charset="0"/>
                <a:cs typeface="Times New Roman" panose="02020603050405020304" pitchFamily="18" charset="0"/>
              </a:rPr>
              <a:t>A</a:t>
            </a:r>
          </a:p>
        </p:txBody>
      </p:sp>
      <p:sp>
        <p:nvSpPr>
          <p:cNvPr id="7" name="TextBox 6"/>
          <p:cNvSpPr txBox="1"/>
          <p:nvPr/>
        </p:nvSpPr>
        <p:spPr>
          <a:xfrm>
            <a:off x="9989760" y="5981700"/>
            <a:ext cx="509798" cy="646331"/>
          </a:xfrm>
          <a:prstGeom prst="rect">
            <a:avLst/>
          </a:prstGeom>
          <a:noFill/>
        </p:spPr>
        <p:txBody>
          <a:bodyPr wrap="square" rtlCol="0">
            <a:spAutoFit/>
          </a:bodyPr>
          <a:lstStyle/>
          <a:p>
            <a:r>
              <a:rPr lang="en-US" sz="3600" dirty="0">
                <a:solidFill>
                  <a:srgbClr val="FF0000"/>
                </a:solidFill>
                <a:latin typeface="Times New Roman" panose="02020603050405020304" pitchFamily="18" charset="0"/>
                <a:cs typeface="Times New Roman" panose="02020603050405020304" pitchFamily="18" charset="0"/>
              </a:rPr>
              <a:t>D</a:t>
            </a:r>
          </a:p>
        </p:txBody>
      </p:sp>
      <p:sp>
        <p:nvSpPr>
          <p:cNvPr id="8" name="TextBox 7"/>
          <p:cNvSpPr txBox="1"/>
          <p:nvPr/>
        </p:nvSpPr>
        <p:spPr>
          <a:xfrm>
            <a:off x="1757071" y="8175458"/>
            <a:ext cx="631179" cy="646331"/>
          </a:xfrm>
          <a:prstGeom prst="rect">
            <a:avLst/>
          </a:prstGeom>
          <a:noFill/>
        </p:spPr>
        <p:txBody>
          <a:bodyPr wrap="square" rtlCol="0">
            <a:spAutoFit/>
          </a:bodyPr>
          <a:lstStyle/>
          <a:p>
            <a:r>
              <a:rPr lang="en-US" sz="3600" dirty="0">
                <a:solidFill>
                  <a:srgbClr val="FF0000"/>
                </a:solidFill>
                <a:latin typeface="Times New Roman" panose="02020603050405020304" pitchFamily="18" charset="0"/>
                <a:cs typeface="Times New Roman" panose="02020603050405020304" pitchFamily="18" charset="0"/>
              </a:rPr>
              <a:t>A</a:t>
            </a:r>
          </a:p>
        </p:txBody>
      </p:sp>
    </p:spTree>
    <p:extLst>
      <p:ext uri="{BB962C8B-B14F-4D97-AF65-F5344CB8AC3E}">
        <p14:creationId xmlns:p14="http://schemas.microsoft.com/office/powerpoint/2010/main" val="231574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273796" y="571500"/>
            <a:ext cx="10080004" cy="718466"/>
          </a:xfrm>
          <a:prstGeom prst="rect">
            <a:avLst/>
          </a:prstGeom>
        </p:spPr>
        <p:txBody>
          <a:bodyPr wrap="none">
            <a:spAutoFit/>
          </a:bodyPr>
          <a:lstStyle/>
          <a:p>
            <a:pPr algn="just">
              <a:lnSpc>
                <a:spcPct val="107000"/>
              </a:lnSpc>
              <a:spcBef>
                <a:spcPts val="900"/>
              </a:spcBef>
              <a:spcAft>
                <a:spcPts val="900"/>
              </a:spcAft>
            </a:pPr>
            <a:r>
              <a:rPr lang="en-US" sz="4000" b="1" dirty="0" err="1">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dirty="0">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 5 : </a:t>
            </a:r>
            <a:r>
              <a:rPr lang="en-US" sz="4000" b="1" dirty="0" err="1">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4000" b="1" dirty="0">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khẳng</a:t>
            </a:r>
            <a:r>
              <a:rPr lang="en-US" sz="4000" b="1" dirty="0">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4000" b="1" dirty="0">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4000" b="1" dirty="0">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đây</a:t>
            </a:r>
            <a:r>
              <a:rPr lang="en-US" sz="4000" b="1" dirty="0">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đúng</a:t>
            </a:r>
            <a:r>
              <a:rPr lang="en-US" sz="4000" b="1" dirty="0">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 hay </a:t>
            </a:r>
            <a:r>
              <a:rPr lang="en-US" sz="4000" b="1" dirty="0" err="1">
                <a:solidFill>
                  <a:srgbClr val="2C2F34"/>
                </a:solidFill>
                <a:latin typeface="Times New Roman" panose="02020603050405020304" pitchFamily="18" charset="0"/>
                <a:ea typeface="Times New Roman" panose="02020603050405020304" pitchFamily="18" charset="0"/>
                <a:cs typeface="Times New Roman" panose="02020603050405020304" pitchFamily="18" charset="0"/>
              </a:rPr>
              <a:t>sai</a:t>
            </a:r>
            <a:endParaRPr lang="en-US" sz="36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2546731272"/>
              </p:ext>
            </p:extLst>
          </p:nvPr>
        </p:nvGraphicFramePr>
        <p:xfrm>
          <a:off x="762000" y="1730046"/>
          <a:ext cx="16306800" cy="7985454"/>
        </p:xfrm>
        <a:graphic>
          <a:graphicData uri="http://schemas.openxmlformats.org/drawingml/2006/table">
            <a:tbl>
              <a:tblPr firstRow="1" firstCol="1" bandRow="1"/>
              <a:tblGrid>
                <a:gridCol w="1423524">
                  <a:extLst>
                    <a:ext uri="{9D8B030D-6E8A-4147-A177-3AD203B41FA5}">
                      <a16:colId xmlns:a16="http://schemas.microsoft.com/office/drawing/2014/main" val="20000"/>
                    </a:ext>
                  </a:extLst>
                </a:gridCol>
                <a:gridCol w="12536502">
                  <a:extLst>
                    <a:ext uri="{9D8B030D-6E8A-4147-A177-3AD203B41FA5}">
                      <a16:colId xmlns:a16="http://schemas.microsoft.com/office/drawing/2014/main" val="20001"/>
                    </a:ext>
                  </a:extLst>
                </a:gridCol>
                <a:gridCol w="2346774">
                  <a:extLst>
                    <a:ext uri="{9D8B030D-6E8A-4147-A177-3AD203B41FA5}">
                      <a16:colId xmlns:a16="http://schemas.microsoft.com/office/drawing/2014/main" val="20002"/>
                    </a:ext>
                  </a:extLst>
                </a:gridCol>
              </a:tblGrid>
              <a:tr h="616287">
                <a:tc>
                  <a:txBody>
                    <a:bodyPr/>
                    <a:lstStyle/>
                    <a:p>
                      <a:pPr marL="0" marR="0" algn="ctr">
                        <a:lnSpc>
                          <a:spcPct val="107000"/>
                        </a:lnSpc>
                        <a:spcBef>
                          <a:spcPts val="600"/>
                        </a:spcBef>
                        <a:spcAft>
                          <a:spcPts val="600"/>
                        </a:spcAft>
                      </a:pPr>
                      <a:r>
                        <a:rPr lang="en-US" sz="3600" b="1"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600"/>
                        </a:spcBef>
                        <a:spcAft>
                          <a:spcPts val="600"/>
                        </a:spcAft>
                      </a:pPr>
                      <a:r>
                        <a:rPr lang="en-US" sz="3600" b="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Khẳng định</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600"/>
                        </a:spcBef>
                        <a:spcAft>
                          <a:spcPts val="600"/>
                        </a:spcAft>
                      </a:pPr>
                      <a:r>
                        <a:rPr lang="vi-VN" sz="3600" b="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88363">
                <a:tc>
                  <a:txBody>
                    <a:bodyPr/>
                    <a:lstStyle/>
                    <a:p>
                      <a:pPr marL="0" marR="0" algn="just">
                        <a:lnSpc>
                          <a:spcPct val="107000"/>
                        </a:lnSpc>
                        <a:spcBef>
                          <a:spcPts val="600"/>
                        </a:spcBef>
                        <a:spcAft>
                          <a:spcPts val="600"/>
                        </a:spcAft>
                      </a:pPr>
                      <a:r>
                        <a:rPr lang="en-US" sz="360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600"/>
                        </a:spcBef>
                        <a:spcAft>
                          <a:spcPts val="600"/>
                        </a:spcAft>
                      </a:pPr>
                      <a:r>
                        <a:rPr lang="en-US" sz="3600" b="1"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lang="en-US" sz="3600" b="1"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gỗ</a:t>
                      </a:r>
                      <a:r>
                        <a:rPr lang="en-US" sz="3600" b="1"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3600" b="1"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3600" b="1"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600" b="1"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600" b="1"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muối</a:t>
                      </a:r>
                      <a:r>
                        <a:rPr lang="en-US" sz="3600" b="1"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khoáng</a:t>
                      </a:r>
                      <a:r>
                        <a:rPr lang="en-US" sz="3600" b="1"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b="1"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thân</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600"/>
                        </a:spcBef>
                        <a:spcAft>
                          <a:spcPts val="600"/>
                        </a:spcAft>
                      </a:pPr>
                      <a:r>
                        <a:rPr lang="vi-VN" sz="3600" b="1"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32548">
                <a:tc>
                  <a:txBody>
                    <a:bodyPr/>
                    <a:lstStyle/>
                    <a:p>
                      <a:pPr marL="0" marR="0" algn="just">
                        <a:lnSpc>
                          <a:spcPct val="107000"/>
                        </a:lnSpc>
                        <a:spcBef>
                          <a:spcPts val="600"/>
                        </a:spcBef>
                        <a:spcAft>
                          <a:spcPts val="600"/>
                        </a:spcAft>
                      </a:pPr>
                      <a:r>
                        <a:rPr lang="en-US" sz="360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600"/>
                        </a:spcBef>
                        <a:spcAft>
                          <a:spcPts val="600"/>
                        </a:spcAft>
                      </a:pP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thí</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minh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thoát</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ngừng</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tưới</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chậu</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khô</a:t>
                      </a:r>
                      <a:endParaRPr lang="en-US" sz="3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600"/>
                        </a:spcBef>
                        <a:spcAft>
                          <a:spcPts val="600"/>
                        </a:spcAft>
                      </a:pPr>
                      <a:r>
                        <a:rPr lang="vi-VN" sz="3600" b="1"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Sai</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88363">
                <a:tc>
                  <a:txBody>
                    <a:bodyPr/>
                    <a:lstStyle/>
                    <a:p>
                      <a:pPr marL="0" marR="0" algn="just">
                        <a:lnSpc>
                          <a:spcPct val="107000"/>
                        </a:lnSpc>
                        <a:spcBef>
                          <a:spcPts val="600"/>
                        </a:spcBef>
                        <a:spcAft>
                          <a:spcPts val="600"/>
                        </a:spcAft>
                      </a:pP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600"/>
                        </a:spcBef>
                        <a:spcAft>
                          <a:spcPts val="600"/>
                        </a:spcAft>
                      </a:pPr>
                      <a:r>
                        <a:rPr lang="en-US" sz="3600" b="1"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3600" b="1"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600" b="1"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3600" b="1"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3600" b="1"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duy</a:t>
                      </a:r>
                      <a:r>
                        <a:rPr lang="en-US" sz="3600" b="1"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3600" b="1"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b="1"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600" b="1"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600" b="1"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600" b="1"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thoát</a:t>
                      </a:r>
                      <a:r>
                        <a:rPr lang="en-US" sz="3600" b="1"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3600" b="1"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600"/>
                        </a:spcBef>
                        <a:spcAft>
                          <a:spcPts val="600"/>
                        </a:spcAft>
                      </a:pPr>
                      <a:r>
                        <a:rPr lang="vi-VN" sz="3600" b="1"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Sai</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927345">
                <a:tc>
                  <a:txBody>
                    <a:bodyPr/>
                    <a:lstStyle/>
                    <a:p>
                      <a:pPr marL="0" marR="0" algn="just">
                        <a:lnSpc>
                          <a:spcPct val="107000"/>
                        </a:lnSpc>
                        <a:spcBef>
                          <a:spcPts val="600"/>
                        </a:spcBef>
                        <a:spcAft>
                          <a:spcPts val="600"/>
                        </a:spcAft>
                      </a:pPr>
                      <a:r>
                        <a:rPr lang="en-US" sz="360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600"/>
                        </a:spcBef>
                        <a:spcAft>
                          <a:spcPts val="600"/>
                        </a:spcAft>
                      </a:pP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thí</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minh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thoát</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túi</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nilon</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tùy</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600"/>
                        </a:spcBef>
                        <a:spcAft>
                          <a:spcPts val="600"/>
                        </a:spcAft>
                      </a:pPr>
                      <a:r>
                        <a:rPr lang="vi-VN" sz="3600" b="1"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632548">
                <a:tc>
                  <a:txBody>
                    <a:bodyPr/>
                    <a:lstStyle/>
                    <a:p>
                      <a:pPr marL="0" marR="0" algn="just">
                        <a:lnSpc>
                          <a:spcPct val="107000"/>
                        </a:lnSpc>
                        <a:spcBef>
                          <a:spcPts val="600"/>
                        </a:spcBef>
                        <a:spcAft>
                          <a:spcPts val="600"/>
                        </a:spcAft>
                      </a:pPr>
                      <a:r>
                        <a:rPr lang="en-US" sz="3600"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600"/>
                        </a:spcBef>
                        <a:spcAft>
                          <a:spcPts val="600"/>
                        </a:spcAft>
                      </a:pPr>
                      <a:r>
                        <a:rPr lang="en-US" sz="3600" b="1"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3600" b="1"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3600" b="1"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3600" b="1"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cành</a:t>
                      </a:r>
                      <a:r>
                        <a:rPr lang="en-US" sz="3600" b="1"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3600" b="1"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3600" b="1"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trắng</a:t>
                      </a:r>
                      <a:r>
                        <a:rPr lang="en-US" sz="3600" b="1"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b="1"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thí</a:t>
                      </a:r>
                      <a:r>
                        <a:rPr lang="en-US" sz="3600" b="1"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3600" b="1"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3600" b="1"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minh </a:t>
                      </a:r>
                      <a:r>
                        <a:rPr lang="en-US" sz="3600" b="1"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3600" b="1"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3600" b="1"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3600" b="1"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600" b="1"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600"/>
                        </a:spcBef>
                        <a:spcAft>
                          <a:spcPts val="600"/>
                        </a:spcAft>
                      </a:pPr>
                      <a:r>
                        <a:rPr lang="vi-VN" sz="3600" b="1" dirty="0">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2C2F34"/>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2" name="Rectangle 1">
            <a:extLst>
              <a:ext uri="{FF2B5EF4-FFF2-40B4-BE49-F238E27FC236}">
                <a16:creationId xmlns:a16="http://schemas.microsoft.com/office/drawing/2014/main" id="{97B6B25B-9062-531E-A0FB-A3C815E68040}"/>
              </a:ext>
            </a:extLst>
          </p:cNvPr>
          <p:cNvSpPr/>
          <p:nvPr/>
        </p:nvSpPr>
        <p:spPr>
          <a:xfrm>
            <a:off x="15087600" y="2537550"/>
            <a:ext cx="16002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D393583-96B9-F5C0-3331-231AA46B83C3}"/>
              </a:ext>
            </a:extLst>
          </p:cNvPr>
          <p:cNvSpPr/>
          <p:nvPr/>
        </p:nvSpPr>
        <p:spPr>
          <a:xfrm>
            <a:off x="15324221" y="3873244"/>
            <a:ext cx="16002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334B11D-3AB5-D4F7-5925-0A2D9FCB1EBA}"/>
              </a:ext>
            </a:extLst>
          </p:cNvPr>
          <p:cNvSpPr/>
          <p:nvPr/>
        </p:nvSpPr>
        <p:spPr>
          <a:xfrm>
            <a:off x="15324221" y="5269610"/>
            <a:ext cx="16002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9310190-9EBD-E952-C378-546F19DBA4E0}"/>
              </a:ext>
            </a:extLst>
          </p:cNvPr>
          <p:cNvSpPr/>
          <p:nvPr/>
        </p:nvSpPr>
        <p:spPr>
          <a:xfrm>
            <a:off x="15324221" y="6633567"/>
            <a:ext cx="16002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FECC263-BE4C-7B16-A7CD-BA46E463E0E7}"/>
              </a:ext>
            </a:extLst>
          </p:cNvPr>
          <p:cNvSpPr/>
          <p:nvPr/>
        </p:nvSpPr>
        <p:spPr>
          <a:xfrm>
            <a:off x="15246016" y="8343900"/>
            <a:ext cx="16002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8755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t="3684" r="43382" b="-3684"/>
          <a:stretch/>
        </p:blipFill>
        <p:spPr>
          <a:xfrm>
            <a:off x="11887200" y="0"/>
            <a:ext cx="6248400" cy="1036174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229600" y="5981700"/>
            <a:ext cx="3055122" cy="3810964"/>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400" y="-21167"/>
            <a:ext cx="4247535" cy="4114800"/>
          </a:xfrm>
          <a:prstGeom prst="rect">
            <a:avLst/>
          </a:prstGeom>
        </p:spPr>
      </p:pic>
      <p:sp>
        <p:nvSpPr>
          <p:cNvPr id="6" name="TextBox 6"/>
          <p:cNvSpPr txBox="1"/>
          <p:nvPr/>
        </p:nvSpPr>
        <p:spPr>
          <a:xfrm>
            <a:off x="4399934" y="3397716"/>
            <a:ext cx="7041897" cy="2409057"/>
          </a:xfrm>
          <a:prstGeom prst="rect">
            <a:avLst/>
          </a:prstGeom>
        </p:spPr>
        <p:txBody>
          <a:bodyPr wrap="square" lIns="0" tIns="0" rIns="0" bIns="0" rtlCol="0" anchor="t">
            <a:spAutoFit/>
          </a:bodyPr>
          <a:lstStyle/>
          <a:p>
            <a:pPr>
              <a:lnSpc>
                <a:spcPts val="6485"/>
              </a:lnSpc>
            </a:pPr>
            <a:r>
              <a:rPr lang="en-US" sz="4000" b="1" dirty="0">
                <a:solidFill>
                  <a:srgbClr val="1B512D"/>
                </a:solidFill>
                <a:latin typeface="Arial" panose="020B0604020202020204" pitchFamily="34" charset="0"/>
                <a:cs typeface="Arial" panose="020B0604020202020204" pitchFamily="34" charset="0"/>
              </a:rPr>
              <a:t>THÍ NGHIỆM 1: THÍ NGHIỆM CHỨNG MINH THÂN VẬN CHUYỂN NƯỚC</a:t>
            </a:r>
          </a:p>
        </p:txBody>
      </p:sp>
      <p:sp>
        <p:nvSpPr>
          <p:cNvPr id="7" name="TextBox 7"/>
          <p:cNvSpPr txBox="1"/>
          <p:nvPr/>
        </p:nvSpPr>
        <p:spPr>
          <a:xfrm>
            <a:off x="8238067" y="800100"/>
            <a:ext cx="3085707" cy="203835"/>
          </a:xfrm>
          <a:prstGeom prst="rect">
            <a:avLst/>
          </a:prstGeom>
        </p:spPr>
        <p:txBody>
          <a:bodyPr lIns="0" tIns="0" rIns="0" bIns="0" rtlCol="0" anchor="t">
            <a:spAutoFit/>
          </a:bodyPr>
          <a:lstStyle/>
          <a:p>
            <a:pPr>
              <a:lnSpc>
                <a:spcPts val="1365"/>
              </a:lnSpc>
            </a:pPr>
            <a:r>
              <a:rPr lang="en-US" sz="2100" dirty="0">
                <a:solidFill>
                  <a:srgbClr val="000000"/>
                </a:solidFill>
                <a:latin typeface="Livvic Bold Bold"/>
              </a:rPr>
              <a:t>KHOA HỌC TỰ NHIÊN 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a:srcRect l="18915" r="18952"/>
          <a:stretch/>
        </p:blipFill>
        <p:spPr>
          <a:xfrm>
            <a:off x="327191" y="3205720"/>
            <a:ext cx="2739026" cy="4408316"/>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75346" y="3729826"/>
            <a:ext cx="3501087" cy="4114800"/>
          </a:xfrm>
          <a:prstGeom prst="rect">
            <a:avLst/>
          </a:prstGeom>
        </p:spPr>
      </p:pic>
      <p:pic>
        <p:nvPicPr>
          <p:cNvPr id="4" name="Picture 4"/>
          <p:cNvPicPr>
            <a:picLocks noChangeAspect="1"/>
          </p:cNvPicPr>
          <p:nvPr/>
        </p:nvPicPr>
        <p:blipFill>
          <a:blip r:embed="rId5"/>
          <a:srcRect/>
          <a:stretch>
            <a:fillRect/>
          </a:stretch>
        </p:blipFill>
        <p:spPr>
          <a:xfrm rot="20493987">
            <a:off x="5842334" y="4151331"/>
            <a:ext cx="2881665" cy="283844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180805" y="3205720"/>
            <a:ext cx="2259040" cy="4313202"/>
          </a:xfrm>
          <a:prstGeom prst="rect">
            <a:avLst/>
          </a:prstGeom>
        </p:spPr>
      </p:pic>
      <p:pic>
        <p:nvPicPr>
          <p:cNvPr id="6" name="Picture 6"/>
          <p:cNvPicPr>
            <a:picLocks noChangeAspect="1"/>
          </p:cNvPicPr>
          <p:nvPr/>
        </p:nvPicPr>
        <p:blipFill>
          <a:blip r:embed="rId8"/>
          <a:srcRect/>
          <a:stretch>
            <a:fillRect/>
          </a:stretch>
        </p:blipFill>
        <p:spPr>
          <a:xfrm>
            <a:off x="15439845" y="3359529"/>
            <a:ext cx="2848155" cy="4299102"/>
          </a:xfrm>
          <a:prstGeom prst="rect">
            <a:avLst/>
          </a:prstGeom>
        </p:spPr>
      </p:pic>
      <p:pic>
        <p:nvPicPr>
          <p:cNvPr id="7" name="Picture 7"/>
          <p:cNvPicPr>
            <a:picLocks noChangeAspect="1"/>
          </p:cNvPicPr>
          <p:nvPr/>
        </p:nvPicPr>
        <p:blipFill>
          <a:blip r:embed="rId9"/>
          <a:srcRect/>
          <a:stretch>
            <a:fillRect/>
          </a:stretch>
        </p:blipFill>
        <p:spPr>
          <a:xfrm>
            <a:off x="8631268" y="3451679"/>
            <a:ext cx="4711713" cy="4711713"/>
          </a:xfrm>
          <a:prstGeom prst="rect">
            <a:avLst/>
          </a:prstGeom>
        </p:spPr>
      </p:pic>
      <p:sp>
        <p:nvSpPr>
          <p:cNvPr id="8" name="TextBox 8"/>
          <p:cNvSpPr txBox="1"/>
          <p:nvPr/>
        </p:nvSpPr>
        <p:spPr>
          <a:xfrm>
            <a:off x="14310325" y="9635577"/>
            <a:ext cx="5897829" cy="651423"/>
          </a:xfrm>
          <a:prstGeom prst="rect">
            <a:avLst/>
          </a:prstGeom>
        </p:spPr>
        <p:txBody>
          <a:bodyPr lIns="0" tIns="0" rIns="0" bIns="0" rtlCol="0" anchor="t">
            <a:spAutoFit/>
          </a:bodyPr>
          <a:lstStyle/>
          <a:p>
            <a:pPr marL="0" lvl="0" indent="0">
              <a:lnSpc>
                <a:spcPts val="5044"/>
              </a:lnSpc>
              <a:spcBef>
                <a:spcPct val="0"/>
              </a:spcBef>
            </a:pPr>
            <a:r>
              <a:rPr lang="en-US" sz="3603" dirty="0">
                <a:solidFill>
                  <a:srgbClr val="001A47"/>
                </a:solidFill>
                <a:latin typeface="Poppins"/>
              </a:rPr>
              <a:t>KẾT NỐI TRI THỨC</a:t>
            </a:r>
          </a:p>
        </p:txBody>
      </p:sp>
      <p:sp>
        <p:nvSpPr>
          <p:cNvPr id="9" name="TextBox 9"/>
          <p:cNvSpPr txBox="1"/>
          <p:nvPr/>
        </p:nvSpPr>
        <p:spPr>
          <a:xfrm>
            <a:off x="1028700" y="377277"/>
            <a:ext cx="6359893" cy="651423"/>
          </a:xfrm>
          <a:prstGeom prst="rect">
            <a:avLst/>
          </a:prstGeom>
        </p:spPr>
        <p:txBody>
          <a:bodyPr lIns="0" tIns="0" rIns="0" bIns="0" rtlCol="0" anchor="t">
            <a:spAutoFit/>
          </a:bodyPr>
          <a:lstStyle/>
          <a:p>
            <a:pPr marL="0" lvl="0" indent="0" algn="just">
              <a:lnSpc>
                <a:spcPts val="5044"/>
              </a:lnSpc>
              <a:spcBef>
                <a:spcPct val="0"/>
              </a:spcBef>
            </a:pPr>
            <a:r>
              <a:rPr lang="en-US" sz="3603" dirty="0">
                <a:solidFill>
                  <a:srgbClr val="001A47"/>
                </a:solidFill>
                <a:latin typeface="Poppins"/>
              </a:rPr>
              <a:t>KHOA HỌC TỰ NHIÊN 7</a:t>
            </a:r>
          </a:p>
        </p:txBody>
      </p:sp>
      <p:sp>
        <p:nvSpPr>
          <p:cNvPr id="10" name="TextBox 10"/>
          <p:cNvSpPr txBox="1"/>
          <p:nvPr/>
        </p:nvSpPr>
        <p:spPr>
          <a:xfrm>
            <a:off x="9028807" y="4926330"/>
            <a:ext cx="230386" cy="396240"/>
          </a:xfrm>
          <a:prstGeom prst="rect">
            <a:avLst/>
          </a:prstGeom>
        </p:spPr>
        <p:txBody>
          <a:bodyPr lIns="0" tIns="0" rIns="0" bIns="0" rtlCol="0" anchor="t">
            <a:spAutoFit/>
          </a:bodyPr>
          <a:lstStyle/>
          <a:p>
            <a:pPr algn="ctr">
              <a:lnSpc>
                <a:spcPts val="3359"/>
              </a:lnSpc>
              <a:spcBef>
                <a:spcPct val="0"/>
              </a:spcBef>
            </a:pPr>
            <a:r>
              <a:rPr lang="en-US" sz="2400">
                <a:solidFill>
                  <a:srgbClr val="001A47"/>
                </a:solidFill>
                <a:latin typeface="Open Sans Bold"/>
              </a:rPr>
              <a:t>U</a:t>
            </a:r>
          </a:p>
        </p:txBody>
      </p:sp>
      <p:sp>
        <p:nvSpPr>
          <p:cNvPr id="11" name="TextBox 11"/>
          <p:cNvSpPr txBox="1"/>
          <p:nvPr/>
        </p:nvSpPr>
        <p:spPr>
          <a:xfrm>
            <a:off x="9028807" y="4926330"/>
            <a:ext cx="230386" cy="396240"/>
          </a:xfrm>
          <a:prstGeom prst="rect">
            <a:avLst/>
          </a:prstGeom>
        </p:spPr>
        <p:txBody>
          <a:bodyPr lIns="0" tIns="0" rIns="0" bIns="0" rtlCol="0" anchor="t">
            <a:spAutoFit/>
          </a:bodyPr>
          <a:lstStyle/>
          <a:p>
            <a:pPr algn="ctr">
              <a:lnSpc>
                <a:spcPts val="3359"/>
              </a:lnSpc>
              <a:spcBef>
                <a:spcPct val="0"/>
              </a:spcBef>
            </a:pPr>
            <a:r>
              <a:rPr lang="en-US" sz="2400">
                <a:solidFill>
                  <a:srgbClr val="001A47"/>
                </a:solidFill>
                <a:latin typeface="Open Sans Bold"/>
              </a:rPr>
              <a:t>U</a:t>
            </a:r>
          </a:p>
        </p:txBody>
      </p:sp>
      <p:sp>
        <p:nvSpPr>
          <p:cNvPr id="12" name="TextBox 12"/>
          <p:cNvSpPr txBox="1"/>
          <p:nvPr/>
        </p:nvSpPr>
        <p:spPr>
          <a:xfrm>
            <a:off x="4642445" y="1918716"/>
            <a:ext cx="8772724" cy="886807"/>
          </a:xfrm>
          <a:prstGeom prst="rect">
            <a:avLst/>
          </a:prstGeom>
        </p:spPr>
        <p:txBody>
          <a:bodyPr lIns="0" tIns="0" rIns="0" bIns="0" rtlCol="0" anchor="t">
            <a:spAutoFit/>
          </a:bodyPr>
          <a:lstStyle/>
          <a:p>
            <a:pPr marL="0" lvl="0" indent="0">
              <a:lnSpc>
                <a:spcPts val="6501"/>
              </a:lnSpc>
            </a:pPr>
            <a:r>
              <a:rPr lang="en-US" sz="6772">
                <a:solidFill>
                  <a:srgbClr val="5A5B82"/>
                </a:solidFill>
                <a:latin typeface="Maven Pro Bold"/>
              </a:rPr>
              <a:t>DỤNG CỤ, MẪU VẬT</a:t>
            </a:r>
          </a:p>
        </p:txBody>
      </p:sp>
      <p:sp>
        <p:nvSpPr>
          <p:cNvPr id="13" name="TextBox 12"/>
          <p:cNvSpPr txBox="1"/>
          <p:nvPr/>
        </p:nvSpPr>
        <p:spPr>
          <a:xfrm>
            <a:off x="381000" y="7886700"/>
            <a:ext cx="3273103" cy="584775"/>
          </a:xfrm>
          <a:prstGeom prst="rect">
            <a:avLst/>
          </a:prstGeom>
          <a:noFill/>
        </p:spPr>
        <p:txBody>
          <a:bodyPr wrap="square" rtlCol="0">
            <a:spAutoFit/>
          </a:bodyPr>
          <a:lstStyle/>
          <a:p>
            <a:r>
              <a:rPr lang="en-US" sz="3200" dirty="0" err="1"/>
              <a:t>Cốc</a:t>
            </a:r>
            <a:r>
              <a:rPr lang="en-US" sz="3200" dirty="0"/>
              <a:t> </a:t>
            </a:r>
            <a:r>
              <a:rPr lang="en-US" sz="3200" dirty="0" err="1"/>
              <a:t>thủy</a:t>
            </a:r>
            <a:r>
              <a:rPr lang="en-US" sz="3200" dirty="0"/>
              <a:t> </a:t>
            </a:r>
            <a:r>
              <a:rPr lang="en-US" sz="3200" dirty="0" err="1"/>
              <a:t>tinh</a:t>
            </a:r>
            <a:endParaRPr lang="en-US" sz="3200" dirty="0"/>
          </a:p>
        </p:txBody>
      </p:sp>
      <p:sp>
        <p:nvSpPr>
          <p:cNvPr id="14" name="TextBox 13"/>
          <p:cNvSpPr txBox="1"/>
          <p:nvPr/>
        </p:nvSpPr>
        <p:spPr>
          <a:xfrm>
            <a:off x="3653426" y="7865663"/>
            <a:ext cx="3273103" cy="584775"/>
          </a:xfrm>
          <a:prstGeom prst="rect">
            <a:avLst/>
          </a:prstGeom>
          <a:noFill/>
        </p:spPr>
        <p:txBody>
          <a:bodyPr wrap="square" rtlCol="0">
            <a:spAutoFit/>
          </a:bodyPr>
          <a:lstStyle/>
          <a:p>
            <a:r>
              <a:rPr lang="en-US" sz="3200" dirty="0" err="1"/>
              <a:t>Kính</a:t>
            </a:r>
            <a:r>
              <a:rPr lang="en-US" sz="3200" dirty="0"/>
              <a:t> </a:t>
            </a:r>
            <a:r>
              <a:rPr lang="en-US" sz="3200" dirty="0" err="1"/>
              <a:t>lúp</a:t>
            </a:r>
            <a:endParaRPr lang="en-US" sz="3200" dirty="0"/>
          </a:p>
        </p:txBody>
      </p:sp>
      <p:sp>
        <p:nvSpPr>
          <p:cNvPr id="15" name="TextBox 14"/>
          <p:cNvSpPr txBox="1"/>
          <p:nvPr/>
        </p:nvSpPr>
        <p:spPr>
          <a:xfrm>
            <a:off x="5870897" y="7824576"/>
            <a:ext cx="3273103" cy="584775"/>
          </a:xfrm>
          <a:prstGeom prst="rect">
            <a:avLst/>
          </a:prstGeom>
          <a:noFill/>
        </p:spPr>
        <p:txBody>
          <a:bodyPr wrap="square" rtlCol="0">
            <a:spAutoFit/>
          </a:bodyPr>
          <a:lstStyle/>
          <a:p>
            <a:r>
              <a:rPr lang="en-US" sz="3200" dirty="0"/>
              <a:t>Dao </a:t>
            </a:r>
            <a:r>
              <a:rPr lang="en-US" sz="3200" dirty="0" err="1"/>
              <a:t>mổ</a:t>
            </a:r>
            <a:endParaRPr lang="en-US" sz="3200" dirty="0"/>
          </a:p>
        </p:txBody>
      </p:sp>
      <p:sp>
        <p:nvSpPr>
          <p:cNvPr id="16" name="TextBox 15"/>
          <p:cNvSpPr txBox="1"/>
          <p:nvPr/>
        </p:nvSpPr>
        <p:spPr>
          <a:xfrm>
            <a:off x="9326529" y="7850280"/>
            <a:ext cx="3273103" cy="584775"/>
          </a:xfrm>
          <a:prstGeom prst="rect">
            <a:avLst/>
          </a:prstGeom>
          <a:noFill/>
        </p:spPr>
        <p:txBody>
          <a:bodyPr wrap="square" rtlCol="0">
            <a:spAutoFit/>
          </a:bodyPr>
          <a:lstStyle/>
          <a:p>
            <a:r>
              <a:rPr lang="en-US" sz="3200" dirty="0" err="1"/>
              <a:t>Mực</a:t>
            </a:r>
            <a:r>
              <a:rPr lang="en-US" sz="3200" dirty="0"/>
              <a:t> </a:t>
            </a:r>
            <a:r>
              <a:rPr lang="en-US" sz="3200" dirty="0" err="1"/>
              <a:t>pha</a:t>
            </a:r>
            <a:r>
              <a:rPr lang="en-US" sz="3200" dirty="0"/>
              <a:t> </a:t>
            </a:r>
            <a:r>
              <a:rPr lang="en-US" sz="3200" dirty="0" err="1"/>
              <a:t>nước</a:t>
            </a:r>
            <a:endParaRPr lang="en-US" sz="3200" dirty="0"/>
          </a:p>
        </p:txBody>
      </p:sp>
      <p:sp>
        <p:nvSpPr>
          <p:cNvPr id="17" name="TextBox 16"/>
          <p:cNvSpPr txBox="1"/>
          <p:nvPr/>
        </p:nvSpPr>
        <p:spPr>
          <a:xfrm>
            <a:off x="13803293" y="7850279"/>
            <a:ext cx="4332307" cy="584775"/>
          </a:xfrm>
          <a:prstGeom prst="rect">
            <a:avLst/>
          </a:prstGeom>
          <a:noFill/>
        </p:spPr>
        <p:txBody>
          <a:bodyPr wrap="square" rtlCol="0">
            <a:spAutoFit/>
          </a:bodyPr>
          <a:lstStyle/>
          <a:p>
            <a:r>
              <a:rPr lang="en-US" sz="3200" dirty="0" err="1"/>
              <a:t>Cần</a:t>
            </a:r>
            <a:r>
              <a:rPr lang="en-US" sz="3200" dirty="0"/>
              <a:t> </a:t>
            </a:r>
            <a:r>
              <a:rPr lang="en-US" sz="3200" dirty="0" err="1"/>
              <a:t>tay</a:t>
            </a:r>
            <a:r>
              <a:rPr lang="en-US" sz="3200" dirty="0"/>
              <a:t> </a:t>
            </a:r>
            <a:r>
              <a:rPr lang="en-US" sz="3200" dirty="0" err="1"/>
              <a:t>hoặc</a:t>
            </a:r>
            <a:r>
              <a:rPr lang="en-US" sz="3200" dirty="0"/>
              <a:t> </a:t>
            </a:r>
            <a:r>
              <a:rPr lang="en-US" sz="3200" dirty="0" err="1"/>
              <a:t>hoa</a:t>
            </a:r>
            <a:r>
              <a:rPr lang="en-US" sz="3200" dirty="0"/>
              <a:t> </a:t>
            </a:r>
            <a:r>
              <a:rPr lang="en-US" sz="3200" dirty="0" err="1"/>
              <a:t>hồng</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1000"/>
                                        <p:tgtEl>
                                          <p:spTgt spid="5"/>
                                        </p:tgtEl>
                                      </p:cBhvr>
                                    </p:animEffect>
                                    <p:anim calcmode="lin" valueType="num">
                                      <p:cBhvr>
                                        <p:cTn id="46" dur="1000" fill="hold"/>
                                        <p:tgtEl>
                                          <p:spTgt spid="5"/>
                                        </p:tgtEl>
                                        <p:attrNameLst>
                                          <p:attrName>ppt_x</p:attrName>
                                        </p:attrNameLst>
                                      </p:cBhvr>
                                      <p:tavLst>
                                        <p:tav tm="0">
                                          <p:val>
                                            <p:strVal val="#ppt_x"/>
                                          </p:val>
                                        </p:tav>
                                        <p:tav tm="100000">
                                          <p:val>
                                            <p:strVal val="#ppt_x"/>
                                          </p:val>
                                        </p:tav>
                                      </p:tavLst>
                                    </p:anim>
                                    <p:anim calcmode="lin" valueType="num">
                                      <p:cBhvr>
                                        <p:cTn id="47" dur="1000" fill="hold"/>
                                        <p:tgtEl>
                                          <p:spTgt spid="5"/>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1000"/>
                                        <p:tgtEl>
                                          <p:spTgt spid="6"/>
                                        </p:tgtEl>
                                      </p:cBhvr>
                                    </p:animEffect>
                                    <p:anim calcmode="lin" valueType="num">
                                      <p:cBhvr>
                                        <p:cTn id="51" dur="1000" fill="hold"/>
                                        <p:tgtEl>
                                          <p:spTgt spid="6"/>
                                        </p:tgtEl>
                                        <p:attrNameLst>
                                          <p:attrName>ppt_x</p:attrName>
                                        </p:attrNameLst>
                                      </p:cBhvr>
                                      <p:tavLst>
                                        <p:tav tm="0">
                                          <p:val>
                                            <p:strVal val="#ppt_x"/>
                                          </p:val>
                                        </p:tav>
                                        <p:tav tm="100000">
                                          <p:val>
                                            <p:strVal val="#ppt_x"/>
                                          </p:val>
                                        </p:tav>
                                      </p:tavLst>
                                    </p:anim>
                                    <p:anim calcmode="lin" valueType="num">
                                      <p:cBhvr>
                                        <p:cTn id="52" dur="1000" fill="hold"/>
                                        <p:tgtEl>
                                          <p:spTgt spid="6"/>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63084874"/>
              </p:ext>
            </p:extLst>
          </p:nvPr>
        </p:nvGraphicFramePr>
        <p:xfrm>
          <a:off x="457200" y="419100"/>
          <a:ext cx="17602200" cy="9528631"/>
        </p:xfrm>
        <a:graphic>
          <a:graphicData uri="http://schemas.openxmlformats.org/drawingml/2006/table">
            <a:tbl>
              <a:tblPr firstRow="1" firstCol="1" bandRow="1">
                <a:tableStyleId>{5940675A-B579-460E-94D1-54222C63F5DA}</a:tableStyleId>
              </a:tblPr>
              <a:tblGrid>
                <a:gridCol w="17602200">
                  <a:extLst>
                    <a:ext uri="{9D8B030D-6E8A-4147-A177-3AD203B41FA5}">
                      <a16:colId xmlns:a16="http://schemas.microsoft.com/office/drawing/2014/main" val="351023161"/>
                    </a:ext>
                  </a:extLst>
                </a:gridCol>
              </a:tblGrid>
              <a:tr h="780220">
                <a:tc>
                  <a:txBody>
                    <a:bodyPr/>
                    <a:lstStyle/>
                    <a:p>
                      <a:pPr algn="ctr">
                        <a:lnSpc>
                          <a:spcPct val="115000"/>
                        </a:lnSpc>
                        <a:spcAft>
                          <a:spcPts val="0"/>
                        </a:spcAft>
                      </a:pPr>
                      <a:r>
                        <a:rPr lang="nl-NL" sz="2400" b="1" dirty="0">
                          <a:effectLst/>
                        </a:rPr>
                        <a:t>PHIẾU HỌC TẬP</a:t>
                      </a:r>
                      <a:endParaRPr lang="en-US" sz="2400" b="1" dirty="0">
                        <a:effectLst/>
                      </a:endParaRPr>
                    </a:p>
                    <a:p>
                      <a:pPr algn="ctr">
                        <a:lnSpc>
                          <a:spcPct val="115000"/>
                        </a:lnSpc>
                        <a:spcAft>
                          <a:spcPts val="0"/>
                        </a:spcAft>
                      </a:pPr>
                      <a:r>
                        <a:rPr lang="nl-NL" sz="2400" b="1" dirty="0">
                          <a:effectLst/>
                        </a:rPr>
                        <a:t>Thực hành: Chứng minh thân vận chuyển nước</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tc>
                <a:extLst>
                  <a:ext uri="{0D108BD9-81ED-4DB2-BD59-A6C34878D82A}">
                    <a16:rowId xmlns:a16="http://schemas.microsoft.com/office/drawing/2014/main" val="217431786"/>
                  </a:ext>
                </a:extLst>
              </a:tr>
              <a:tr h="8712084">
                <a:tc>
                  <a:txBody>
                    <a:bodyPr/>
                    <a:lstStyle/>
                    <a:p>
                      <a:pPr algn="just">
                        <a:lnSpc>
                          <a:spcPct val="115000"/>
                        </a:lnSpc>
                        <a:spcAft>
                          <a:spcPts val="0"/>
                        </a:spcAft>
                      </a:pPr>
                      <a:r>
                        <a:rPr lang="nl-NL" sz="2400" b="1" dirty="0">
                          <a:effectLst/>
                        </a:rPr>
                        <a:t>- Họ và tên:</a:t>
                      </a:r>
                      <a:endParaRPr lang="en-US" sz="2400" b="1" dirty="0">
                        <a:effectLst/>
                      </a:endParaRPr>
                    </a:p>
                    <a:p>
                      <a:pPr algn="just">
                        <a:lnSpc>
                          <a:spcPct val="115000"/>
                        </a:lnSpc>
                        <a:spcAft>
                          <a:spcPts val="0"/>
                        </a:spcAft>
                      </a:pPr>
                      <a:r>
                        <a:rPr lang="nl-NL" sz="2400" b="1" dirty="0">
                          <a:effectLst/>
                        </a:rPr>
                        <a:t>- Nhóm:</a:t>
                      </a:r>
                      <a:endParaRPr lang="en-US" sz="2400" b="1" dirty="0">
                        <a:effectLst/>
                      </a:endParaRPr>
                    </a:p>
                    <a:p>
                      <a:pPr algn="just">
                        <a:lnSpc>
                          <a:spcPct val="115000"/>
                        </a:lnSpc>
                        <a:spcAft>
                          <a:spcPts val="0"/>
                        </a:spcAft>
                      </a:pPr>
                      <a:r>
                        <a:rPr lang="nl-NL" sz="2400" b="1" dirty="0">
                          <a:effectLst/>
                        </a:rPr>
                        <a:t>1. Chuẩn bị:</a:t>
                      </a:r>
                      <a:endParaRPr lang="en-US" sz="2400" b="1" dirty="0">
                        <a:effectLst/>
                      </a:endParaRPr>
                    </a:p>
                    <a:p>
                      <a:pPr algn="just">
                        <a:lnSpc>
                          <a:spcPct val="115000"/>
                        </a:lnSpc>
                        <a:spcAft>
                          <a:spcPts val="0"/>
                        </a:spcAft>
                      </a:pPr>
                      <a:r>
                        <a:rPr lang="nl-NL" sz="2400" dirty="0">
                          <a:effectLst/>
                        </a:rPr>
                        <a:t> </a:t>
                      </a:r>
                      <a:endParaRPr lang="en-US" sz="2400" dirty="0">
                        <a:effectLst/>
                      </a:endParaRPr>
                    </a:p>
                    <a:p>
                      <a:pPr algn="just">
                        <a:lnSpc>
                          <a:spcPct val="115000"/>
                        </a:lnSpc>
                        <a:spcAft>
                          <a:spcPts val="0"/>
                        </a:spcAft>
                      </a:pPr>
                      <a:r>
                        <a:rPr lang="nl-NL" sz="2400" dirty="0">
                          <a:effectLst/>
                        </a:rPr>
                        <a:t> </a:t>
                      </a:r>
                      <a:endParaRPr lang="en-US" sz="2400" dirty="0">
                        <a:effectLst/>
                      </a:endParaRPr>
                    </a:p>
                    <a:p>
                      <a:pPr algn="just">
                        <a:lnSpc>
                          <a:spcPct val="115000"/>
                        </a:lnSpc>
                        <a:spcAft>
                          <a:spcPts val="0"/>
                        </a:spcAft>
                      </a:pPr>
                      <a:r>
                        <a:rPr lang="nl-NL" sz="2400" b="1" dirty="0">
                          <a:effectLst/>
                        </a:rPr>
                        <a:t>2. Quy trình:</a:t>
                      </a:r>
                      <a:endParaRPr lang="en-US" sz="2400" b="1" dirty="0">
                        <a:effectLst/>
                      </a:endParaRPr>
                    </a:p>
                    <a:p>
                      <a:pPr algn="just">
                        <a:lnSpc>
                          <a:spcPct val="115000"/>
                        </a:lnSpc>
                        <a:spcAft>
                          <a:spcPts val="0"/>
                        </a:spcAft>
                      </a:pPr>
                      <a:r>
                        <a:rPr lang="nl-NL" sz="2400" dirty="0">
                          <a:effectLst/>
                        </a:rPr>
                        <a:t> </a:t>
                      </a:r>
                      <a:endParaRPr lang="en-US" sz="2400" dirty="0">
                        <a:effectLst/>
                      </a:endParaRPr>
                    </a:p>
                    <a:p>
                      <a:pPr algn="just">
                        <a:lnSpc>
                          <a:spcPct val="115000"/>
                        </a:lnSpc>
                        <a:spcAft>
                          <a:spcPts val="0"/>
                        </a:spcAft>
                      </a:pPr>
                      <a:r>
                        <a:rPr lang="nl-NL" sz="2400" dirty="0">
                          <a:effectLst/>
                        </a:rPr>
                        <a:t> </a:t>
                      </a:r>
                      <a:endParaRPr lang="en-US" sz="2400" dirty="0">
                        <a:effectLst/>
                      </a:endParaRPr>
                    </a:p>
                    <a:p>
                      <a:pPr algn="just">
                        <a:lnSpc>
                          <a:spcPct val="115000"/>
                        </a:lnSpc>
                        <a:spcAft>
                          <a:spcPts val="0"/>
                        </a:spcAft>
                      </a:pPr>
                      <a:r>
                        <a:rPr lang="nl-NL" sz="2400" dirty="0">
                          <a:effectLst/>
                        </a:rPr>
                        <a:t> </a:t>
                      </a:r>
                      <a:endParaRPr lang="en-US" sz="2400" dirty="0">
                        <a:effectLst/>
                      </a:endParaRPr>
                    </a:p>
                    <a:p>
                      <a:pPr algn="just">
                        <a:lnSpc>
                          <a:spcPct val="115000"/>
                        </a:lnSpc>
                        <a:spcAft>
                          <a:spcPts val="0"/>
                        </a:spcAft>
                      </a:pPr>
                      <a:r>
                        <a:rPr lang="nl-NL" sz="2400" b="1" dirty="0">
                          <a:effectLst/>
                        </a:rPr>
                        <a:t>3. Hiện tượng/ kết quả:</a:t>
                      </a:r>
                      <a:endParaRPr lang="en-US" sz="2400" b="1" dirty="0">
                        <a:effectLst/>
                      </a:endParaRPr>
                    </a:p>
                    <a:p>
                      <a:pPr algn="just">
                        <a:lnSpc>
                          <a:spcPct val="115000"/>
                        </a:lnSpc>
                        <a:spcAft>
                          <a:spcPts val="0"/>
                        </a:spcAft>
                      </a:pPr>
                      <a:r>
                        <a:rPr lang="nl-NL" sz="2400" dirty="0">
                          <a:effectLst/>
                        </a:rPr>
                        <a:t> </a:t>
                      </a:r>
                      <a:endParaRPr lang="en-US" sz="2400" dirty="0">
                        <a:effectLst/>
                      </a:endParaRPr>
                    </a:p>
                    <a:p>
                      <a:pPr algn="just">
                        <a:lnSpc>
                          <a:spcPct val="115000"/>
                        </a:lnSpc>
                        <a:spcAft>
                          <a:spcPts val="0"/>
                        </a:spcAft>
                      </a:pPr>
                      <a:r>
                        <a:rPr lang="nl-NL" sz="2400" dirty="0">
                          <a:effectLst/>
                        </a:rPr>
                        <a:t> </a:t>
                      </a:r>
                      <a:endParaRPr lang="en-US" sz="2400" dirty="0">
                        <a:effectLst/>
                      </a:endParaRPr>
                    </a:p>
                    <a:p>
                      <a:pPr algn="just">
                        <a:lnSpc>
                          <a:spcPct val="115000"/>
                        </a:lnSpc>
                        <a:spcAft>
                          <a:spcPts val="0"/>
                        </a:spcAft>
                      </a:pPr>
                      <a:r>
                        <a:rPr lang="nl-NL" sz="2400" dirty="0">
                          <a:effectLst/>
                        </a:rPr>
                        <a:t>  </a:t>
                      </a:r>
                      <a:r>
                        <a:rPr lang="nl-NL" sz="2400" b="1" dirty="0">
                          <a:effectLst/>
                        </a:rPr>
                        <a:t>4. Câu hỏi mở rộng:</a:t>
                      </a:r>
                      <a:endParaRPr lang="en-US" sz="2400" b="1" dirty="0">
                        <a:effectLst/>
                      </a:endParaRPr>
                    </a:p>
                    <a:p>
                      <a:pPr algn="just">
                        <a:lnSpc>
                          <a:spcPct val="115000"/>
                        </a:lnSpc>
                        <a:spcAft>
                          <a:spcPts val="0"/>
                        </a:spcAft>
                      </a:pPr>
                      <a:r>
                        <a:rPr lang="nl-NL" sz="2800" b="1" dirty="0">
                          <a:effectLst/>
                        </a:rPr>
                        <a:t>a. Tại sao trong thí nghiệm chứng minh thân vận chuyển nước ta phải sử dụng nước pha màu?</a:t>
                      </a:r>
                      <a:endParaRPr lang="en-US" sz="2800" b="1" dirty="0">
                        <a:effectLst/>
                      </a:endParaRPr>
                    </a:p>
                    <a:p>
                      <a:pPr algn="just">
                        <a:lnSpc>
                          <a:spcPct val="115000"/>
                        </a:lnSpc>
                        <a:spcAft>
                          <a:spcPts val="0"/>
                        </a:spcAft>
                      </a:pPr>
                      <a:r>
                        <a:rPr lang="nl-NL" sz="2800" b="1" dirty="0">
                          <a:effectLst/>
                        </a:rPr>
                        <a:t>b. Đệm mà chúng ta nằm hàng ngày được làm từ mủ của cây cao su, mủ cao su chính là chất hữu cơ được vận chuyển trong mạch rây. Tại sao khi thu hoạch mủ, người ta lại rạch chéo thân cây mà không rạch ngang mặc dù rạch ngang thu được nhiều mủ hơn?</a:t>
                      </a:r>
                      <a:endParaRPr lang="en-US" sz="2800" b="1" dirty="0">
                        <a:effectLst/>
                      </a:endParaRPr>
                    </a:p>
                    <a:p>
                      <a:pPr algn="just">
                        <a:lnSpc>
                          <a:spcPct val="115000"/>
                        </a:lnSpc>
                        <a:spcAft>
                          <a:spcPts val="0"/>
                        </a:spcAft>
                      </a:pPr>
                      <a:r>
                        <a:rPr lang="nl-NL" sz="2800" b="1" dirty="0">
                          <a:effectLst/>
                        </a:rPr>
                        <a:t>c. Tại sao gọi dòng vận chuyển đi lên lại gọi là mạch gỗ? (cấu tạo mạch gỗ có điểm gì đặc biệt)?</a:t>
                      </a:r>
                      <a:endParaRPr lang="en-US" sz="2800" b="1" dirty="0">
                        <a:effectLst/>
                      </a:endParaRPr>
                    </a:p>
                    <a:p>
                      <a:pPr algn="just">
                        <a:lnSpc>
                          <a:spcPct val="115000"/>
                        </a:lnSpc>
                        <a:spcAft>
                          <a:spcPts val="0"/>
                        </a:spcAft>
                      </a:pPr>
                      <a:r>
                        <a:rPr lang="nl-NL" sz="2800" b="1" dirty="0">
                          <a:effectLst/>
                        </a:rPr>
                        <a:t>d. Tại sao gọi dòng vận chuyển đi xuống là mạch rây? (cấu tạo của mạch rây có đặc điểm gì đặc biệt?).</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6362" marR="46362" marT="0" marB="0"/>
                </a:tc>
                <a:extLst>
                  <a:ext uri="{0D108BD9-81ED-4DB2-BD59-A6C34878D82A}">
                    <a16:rowId xmlns:a16="http://schemas.microsoft.com/office/drawing/2014/main" val="3712181440"/>
                  </a:ext>
                </a:extLst>
              </a:tr>
            </a:tbl>
          </a:graphicData>
        </a:graphic>
      </p:graphicFrame>
    </p:spTree>
    <p:extLst>
      <p:ext uri="{BB962C8B-B14F-4D97-AF65-F5344CB8AC3E}">
        <p14:creationId xmlns:p14="http://schemas.microsoft.com/office/powerpoint/2010/main" val="417737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grpSp>
        <p:nvGrpSpPr>
          <p:cNvPr id="2" name="Group 2"/>
          <p:cNvGrpSpPr/>
          <p:nvPr/>
        </p:nvGrpSpPr>
        <p:grpSpPr>
          <a:xfrm>
            <a:off x="-8744" y="0"/>
            <a:ext cx="18288000" cy="10208185"/>
            <a:chOff x="0" y="0"/>
            <a:chExt cx="24384000" cy="13610913"/>
          </a:xfrm>
        </p:grpSpPr>
        <p:sp>
          <p:nvSpPr>
            <p:cNvPr id="3" name="AutoShape 3"/>
            <p:cNvSpPr/>
            <p:nvPr/>
          </p:nvSpPr>
          <p:spPr>
            <a:xfrm>
              <a:off x="0" y="0"/>
              <a:ext cx="12179300" cy="6845300"/>
            </a:xfrm>
            <a:prstGeom prst="rect">
              <a:avLst/>
            </a:prstGeom>
            <a:solidFill>
              <a:srgbClr val="81A453"/>
            </a:solidFill>
          </p:spPr>
        </p:sp>
        <p:sp>
          <p:nvSpPr>
            <p:cNvPr id="4" name="AutoShape 4"/>
            <p:cNvSpPr/>
            <p:nvPr/>
          </p:nvSpPr>
          <p:spPr>
            <a:xfrm>
              <a:off x="12204700" y="0"/>
              <a:ext cx="12179300" cy="6845300"/>
            </a:xfrm>
            <a:prstGeom prst="rect">
              <a:avLst/>
            </a:prstGeom>
            <a:solidFill>
              <a:srgbClr val="81A453"/>
            </a:solidFill>
          </p:spPr>
        </p:sp>
        <p:sp>
          <p:nvSpPr>
            <p:cNvPr id="5" name="AutoShape 5"/>
            <p:cNvSpPr/>
            <p:nvPr/>
          </p:nvSpPr>
          <p:spPr>
            <a:xfrm>
              <a:off x="6414124" y="6765613"/>
              <a:ext cx="12179300" cy="6845300"/>
            </a:xfrm>
            <a:prstGeom prst="rect">
              <a:avLst/>
            </a:prstGeom>
            <a:solidFill>
              <a:srgbClr val="81A453"/>
            </a:solidFill>
          </p:spPr>
        </p:sp>
      </p:grpSp>
      <p:grpSp>
        <p:nvGrpSpPr>
          <p:cNvPr id="7" name="Group 7"/>
          <p:cNvGrpSpPr/>
          <p:nvPr/>
        </p:nvGrpSpPr>
        <p:grpSpPr>
          <a:xfrm>
            <a:off x="1028700" y="1026795"/>
            <a:ext cx="4902070" cy="1128147"/>
            <a:chOff x="0" y="-38100"/>
            <a:chExt cx="6536093" cy="1504196"/>
          </a:xfrm>
        </p:grpSpPr>
        <p:sp>
          <p:nvSpPr>
            <p:cNvPr id="8" name="TextBox 8"/>
            <p:cNvSpPr txBox="1"/>
            <p:nvPr/>
          </p:nvSpPr>
          <p:spPr>
            <a:xfrm>
              <a:off x="0" y="884740"/>
              <a:ext cx="6536093" cy="581356"/>
            </a:xfrm>
            <a:prstGeom prst="rect">
              <a:avLst/>
            </a:prstGeom>
          </p:spPr>
          <p:txBody>
            <a:bodyPr lIns="0" tIns="0" rIns="0" bIns="0" rtlCol="0" anchor="t">
              <a:spAutoFit/>
            </a:bodyPr>
            <a:lstStyle/>
            <a:p>
              <a:pPr marL="0" lvl="0" indent="0" algn="l">
                <a:lnSpc>
                  <a:spcPts val="3359"/>
                </a:lnSpc>
                <a:spcBef>
                  <a:spcPct val="0"/>
                </a:spcBef>
              </a:pPr>
              <a:endParaRPr lang="en-US" sz="2400" u="none" spc="-74" dirty="0">
                <a:solidFill>
                  <a:srgbClr val="FFFFFF"/>
                </a:solidFill>
                <a:latin typeface="Vollkorn"/>
              </a:endParaRPr>
            </a:p>
          </p:txBody>
        </p:sp>
        <p:sp>
          <p:nvSpPr>
            <p:cNvPr id="9" name="TextBox 9"/>
            <p:cNvSpPr txBox="1"/>
            <p:nvPr/>
          </p:nvSpPr>
          <p:spPr>
            <a:xfrm>
              <a:off x="0" y="-38100"/>
              <a:ext cx="6536093" cy="581356"/>
            </a:xfrm>
            <a:prstGeom prst="rect">
              <a:avLst/>
            </a:prstGeom>
          </p:spPr>
          <p:txBody>
            <a:bodyPr lIns="0" tIns="0" rIns="0" bIns="0" rtlCol="0" anchor="t">
              <a:spAutoFit/>
            </a:bodyPr>
            <a:lstStyle/>
            <a:p>
              <a:pPr marL="0" lvl="0" indent="0" algn="l">
                <a:lnSpc>
                  <a:spcPts val="3359"/>
                </a:lnSpc>
                <a:spcBef>
                  <a:spcPct val="0"/>
                </a:spcBef>
              </a:pPr>
              <a:r>
                <a:rPr lang="en-US" sz="3600" u="none" dirty="0" err="1">
                  <a:solidFill>
                    <a:srgbClr val="FFFFFF"/>
                  </a:solidFill>
                  <a:latin typeface="Open Sans Bold"/>
                </a:rPr>
                <a:t>Bước</a:t>
              </a:r>
              <a:r>
                <a:rPr lang="en-US" sz="3600" u="none" dirty="0">
                  <a:solidFill>
                    <a:srgbClr val="FFFFFF"/>
                  </a:solidFill>
                  <a:latin typeface="Open Sans Bold"/>
                </a:rPr>
                <a:t> 1</a:t>
              </a:r>
            </a:p>
          </p:txBody>
        </p:sp>
      </p:grpSp>
      <p:sp>
        <p:nvSpPr>
          <p:cNvPr id="15" name="TextBox 15"/>
          <p:cNvSpPr txBox="1"/>
          <p:nvPr/>
        </p:nvSpPr>
        <p:spPr>
          <a:xfrm>
            <a:off x="12233077" y="7189518"/>
            <a:ext cx="5026223" cy="386715"/>
          </a:xfrm>
          <a:prstGeom prst="rect">
            <a:avLst/>
          </a:prstGeom>
        </p:spPr>
        <p:txBody>
          <a:bodyPr lIns="0" tIns="0" rIns="0" bIns="0" rtlCol="0" anchor="t">
            <a:spAutoFit/>
          </a:bodyPr>
          <a:lstStyle/>
          <a:p>
            <a:pPr marL="0" lvl="0" indent="0" algn="r">
              <a:lnSpc>
                <a:spcPts val="3359"/>
              </a:lnSpc>
              <a:spcBef>
                <a:spcPct val="0"/>
              </a:spcBef>
            </a:pPr>
            <a:r>
              <a:rPr lang="en-US" sz="2400" u="none">
                <a:solidFill>
                  <a:srgbClr val="FFFFFF"/>
                </a:solidFill>
                <a:latin typeface="Open Sans Bold"/>
              </a:rPr>
              <a:t>HANDS-ON PROJECTS</a:t>
            </a:r>
          </a:p>
        </p:txBody>
      </p:sp>
      <p:grpSp>
        <p:nvGrpSpPr>
          <p:cNvPr id="19" name="Group 19"/>
          <p:cNvGrpSpPr/>
          <p:nvPr/>
        </p:nvGrpSpPr>
        <p:grpSpPr>
          <a:xfrm>
            <a:off x="6275890" y="3709315"/>
            <a:ext cx="5736220" cy="2868369"/>
            <a:chOff x="0" y="0"/>
            <a:chExt cx="7648293" cy="3824493"/>
          </a:xfrm>
        </p:grpSpPr>
        <p:grpSp>
          <p:nvGrpSpPr>
            <p:cNvPr id="20" name="Group 20"/>
            <p:cNvGrpSpPr/>
            <p:nvPr/>
          </p:nvGrpSpPr>
          <p:grpSpPr>
            <a:xfrm>
              <a:off x="0" y="0"/>
              <a:ext cx="7648293" cy="3824493"/>
              <a:chOff x="0" y="0"/>
              <a:chExt cx="2404597" cy="1202407"/>
            </a:xfrm>
          </p:grpSpPr>
          <p:sp>
            <p:nvSpPr>
              <p:cNvPr id="21" name="Freeform 21"/>
              <p:cNvSpPr/>
              <p:nvPr/>
            </p:nvSpPr>
            <p:spPr>
              <a:xfrm>
                <a:off x="0" y="0"/>
                <a:ext cx="2404596" cy="1202407"/>
              </a:xfrm>
              <a:custGeom>
                <a:avLst/>
                <a:gdLst/>
                <a:ahLst/>
                <a:cxnLst/>
                <a:rect l="l" t="t" r="r" b="b"/>
                <a:pathLst>
                  <a:path w="2404596" h="1202407">
                    <a:moveTo>
                      <a:pt x="0" y="0"/>
                    </a:moveTo>
                    <a:lnTo>
                      <a:pt x="2404596" y="0"/>
                    </a:lnTo>
                    <a:lnTo>
                      <a:pt x="2404596" y="1202407"/>
                    </a:lnTo>
                    <a:lnTo>
                      <a:pt x="0" y="1202407"/>
                    </a:lnTo>
                    <a:close/>
                  </a:path>
                </a:pathLst>
              </a:custGeom>
              <a:solidFill>
                <a:srgbClr val="FFFFFF"/>
              </a:solidFill>
            </p:spPr>
          </p:sp>
        </p:grpSp>
        <p:sp>
          <p:nvSpPr>
            <p:cNvPr id="22" name="TextBox 22"/>
            <p:cNvSpPr txBox="1"/>
            <p:nvPr/>
          </p:nvSpPr>
          <p:spPr>
            <a:xfrm>
              <a:off x="759140" y="1338017"/>
              <a:ext cx="6130013" cy="1300859"/>
            </a:xfrm>
            <a:prstGeom prst="rect">
              <a:avLst/>
            </a:prstGeom>
          </p:spPr>
          <p:txBody>
            <a:bodyPr lIns="0" tIns="0" rIns="0" bIns="0" rtlCol="0" anchor="t">
              <a:spAutoFit/>
            </a:bodyPr>
            <a:lstStyle/>
            <a:p>
              <a:pPr marL="0" lvl="0" indent="0" algn="ctr">
                <a:lnSpc>
                  <a:spcPts val="7056"/>
                </a:lnSpc>
                <a:spcBef>
                  <a:spcPct val="0"/>
                </a:spcBef>
              </a:pPr>
              <a:r>
                <a:rPr lang="en-US" sz="7200" spc="-511">
                  <a:solidFill>
                    <a:srgbClr val="574839"/>
                  </a:solidFill>
                  <a:latin typeface="Open Sans Hebrew Bold"/>
                </a:rPr>
                <a:t>Quy trình</a:t>
              </a:r>
            </a:p>
          </p:txBody>
        </p:sp>
      </p:grpSp>
      <p:sp>
        <p:nvSpPr>
          <p:cNvPr id="24" name="TextBox 11"/>
          <p:cNvSpPr txBox="1"/>
          <p:nvPr/>
        </p:nvSpPr>
        <p:spPr>
          <a:xfrm>
            <a:off x="1009650" y="1802428"/>
            <a:ext cx="6457950" cy="1744067"/>
          </a:xfrm>
          <a:prstGeom prst="rect">
            <a:avLst/>
          </a:prstGeom>
        </p:spPr>
        <p:txBody>
          <a:bodyPr wrap="square" lIns="0" tIns="0" rIns="0" bIns="0" rtlCol="0" anchor="t">
            <a:spAutoFit/>
          </a:bodyPr>
          <a:lstStyle/>
          <a:p>
            <a:pPr lvl="0">
              <a:lnSpc>
                <a:spcPts val="3359"/>
              </a:lnSpc>
              <a:spcBef>
                <a:spcPct val="0"/>
              </a:spcBef>
            </a:pPr>
            <a:r>
              <a:rPr lang="en-US" sz="3200" dirty="0" err="1">
                <a:solidFill>
                  <a:schemeClr val="bg1"/>
                </a:solidFill>
                <a:latin typeface="Times New Roman" panose="02020603050405020304" pitchFamily="18" charset="0"/>
                <a:cs typeface="Times New Roman" panose="02020603050405020304" pitchFamily="18" charset="0"/>
              </a:rPr>
              <a:t>Dùng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dao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mổ</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cắt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ngang</a:t>
            </a:r>
            <a:r>
              <a:rPr lang="en-US" sz="3200" dirty="0">
                <a:solidFill>
                  <a:schemeClr val="bg1"/>
                </a:solidFill>
                <a:latin typeface="Times New Roman" panose="02020603050405020304" pitchFamily="18" charset="0"/>
                <a:cs typeface="Times New Roman" panose="02020603050405020304" pitchFamily="18" charset="0"/>
              </a:rPr>
              <a:t> qua </a:t>
            </a:r>
            <a:r>
              <a:rPr lang="en-US" sz="3200" dirty="0" err="1">
                <a:solidFill>
                  <a:schemeClr val="bg1"/>
                </a:solidFill>
                <a:latin typeface="Times New Roman" panose="02020603050405020304" pitchFamily="18" charset="0"/>
                <a:cs typeface="Times New Roman" panose="02020603050405020304" pitchFamily="18" charset="0"/>
              </a:rPr>
              <a:t>cuống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là</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cần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tây</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rồi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cắm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vào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cốc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nước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màu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để</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ra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chỗ</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thoáng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từ</a:t>
            </a:r>
            <a:r>
              <a:rPr lang="en-US" sz="3200" dirty="0">
                <a:solidFill>
                  <a:schemeClr val="bg1"/>
                </a:solidFill>
                <a:latin typeface="Times New Roman" panose="02020603050405020304" pitchFamily="18" charset="0"/>
                <a:cs typeface="Times New Roman" panose="02020603050405020304" pitchFamily="18" charset="0"/>
              </a:rPr>
              <a:t> 30 - 60 </a:t>
            </a:r>
            <a:r>
              <a:rPr lang="en-US" sz="3200" dirty="0" err="1">
                <a:solidFill>
                  <a:schemeClr val="bg1"/>
                </a:solidFill>
                <a:latin typeface="Times New Roman" panose="02020603050405020304" pitchFamily="18" charset="0"/>
                <a:cs typeface="Times New Roman" panose="02020603050405020304" pitchFamily="18" charset="0"/>
              </a:rPr>
              <a:t>phút</a:t>
            </a:r>
            <a:r>
              <a:rPr lang="en-US" sz="3200" dirty="0">
                <a:solidFill>
                  <a:schemeClr val="bg1"/>
                </a:solidFill>
                <a:latin typeface="Times New Roman" panose="02020603050405020304" pitchFamily="18" charset="0"/>
                <a:cs typeface="Times New Roman" panose="02020603050405020304" pitchFamily="18" charset="0"/>
              </a:rPr>
              <a:t>,</a:t>
            </a:r>
            <a:r>
              <a:rPr lang="en-US" sz="3200" b="1"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quan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sát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sự</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thay</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đổi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màu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cuống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lá</a:t>
            </a:r>
            <a:r>
              <a:rPr lang="en-US" sz="2400" dirty="0">
                <a:latin typeface="Times New Roman" panose="02020603050405020304" pitchFamily="18" charset="0"/>
                <a:cs typeface="Times New Roman" panose="02020603050405020304" pitchFamily="18" charset="0"/>
              </a:rPr>
              <a:t>.</a:t>
            </a:r>
            <a:endParaRPr lang="en-US" sz="2400" u="none" spc="-74" dirty="0">
              <a:solidFill>
                <a:srgbClr val="FFFFFF"/>
              </a:solidFill>
              <a:latin typeface="Times New Roman" panose="02020603050405020304" pitchFamily="18" charset="0"/>
              <a:cs typeface="Times New Roman" panose="02020603050405020304" pitchFamily="18" charset="0"/>
            </a:endParaRPr>
          </a:p>
        </p:txBody>
      </p:sp>
      <p:grpSp>
        <p:nvGrpSpPr>
          <p:cNvPr id="25" name="Group 7"/>
          <p:cNvGrpSpPr/>
          <p:nvPr/>
        </p:nvGrpSpPr>
        <p:grpSpPr>
          <a:xfrm>
            <a:off x="1172356" y="1167253"/>
            <a:ext cx="18893514" cy="1176803"/>
            <a:chOff x="0" y="-102975"/>
            <a:chExt cx="25191351" cy="1569071"/>
          </a:xfrm>
        </p:grpSpPr>
        <p:sp>
          <p:nvSpPr>
            <p:cNvPr id="26" name="TextBox 8"/>
            <p:cNvSpPr txBox="1"/>
            <p:nvPr/>
          </p:nvSpPr>
          <p:spPr>
            <a:xfrm>
              <a:off x="0" y="884740"/>
              <a:ext cx="6536093" cy="581356"/>
            </a:xfrm>
            <a:prstGeom prst="rect">
              <a:avLst/>
            </a:prstGeom>
          </p:spPr>
          <p:txBody>
            <a:bodyPr lIns="0" tIns="0" rIns="0" bIns="0" rtlCol="0" anchor="t">
              <a:spAutoFit/>
            </a:bodyPr>
            <a:lstStyle/>
            <a:p>
              <a:pPr marL="0" lvl="0" indent="0" algn="l">
                <a:lnSpc>
                  <a:spcPts val="3359"/>
                </a:lnSpc>
                <a:spcBef>
                  <a:spcPct val="0"/>
                </a:spcBef>
              </a:pPr>
              <a:endParaRPr lang="en-US" sz="2400" u="none" spc="-74" dirty="0">
                <a:solidFill>
                  <a:srgbClr val="FFFFFF"/>
                </a:solidFill>
                <a:latin typeface="Vollkorn"/>
              </a:endParaRPr>
            </a:p>
          </p:txBody>
        </p:sp>
        <p:sp>
          <p:nvSpPr>
            <p:cNvPr id="27" name="TextBox 9"/>
            <p:cNvSpPr txBox="1"/>
            <p:nvPr/>
          </p:nvSpPr>
          <p:spPr>
            <a:xfrm>
              <a:off x="18655258" y="-102975"/>
              <a:ext cx="6536093" cy="594864"/>
            </a:xfrm>
            <a:prstGeom prst="rect">
              <a:avLst/>
            </a:prstGeom>
          </p:spPr>
          <p:txBody>
            <a:bodyPr lIns="0" tIns="0" rIns="0" bIns="0" rtlCol="0" anchor="t">
              <a:spAutoFit/>
            </a:bodyPr>
            <a:lstStyle/>
            <a:p>
              <a:pPr marL="0" lvl="0" indent="0" algn="l">
                <a:lnSpc>
                  <a:spcPts val="3359"/>
                </a:lnSpc>
                <a:spcBef>
                  <a:spcPct val="0"/>
                </a:spcBef>
              </a:pPr>
              <a:r>
                <a:rPr lang="en-US" sz="3600" u="none" dirty="0" err="1">
                  <a:solidFill>
                    <a:srgbClr val="FFFFFF"/>
                  </a:solidFill>
                  <a:latin typeface="Open Sans Bold"/>
                </a:rPr>
                <a:t>Bước</a:t>
              </a:r>
              <a:r>
                <a:rPr lang="en-US" sz="3600" u="none" dirty="0">
                  <a:solidFill>
                    <a:srgbClr val="FFFFFF"/>
                  </a:solidFill>
                  <a:latin typeface="Open Sans Bold"/>
                </a:rPr>
                <a:t> 2</a:t>
              </a:r>
            </a:p>
          </p:txBody>
        </p:sp>
      </p:grpSp>
      <p:sp>
        <p:nvSpPr>
          <p:cNvPr id="31" name="TextBox 11"/>
          <p:cNvSpPr txBox="1"/>
          <p:nvPr/>
        </p:nvSpPr>
        <p:spPr>
          <a:xfrm>
            <a:off x="10707349" y="1784259"/>
            <a:ext cx="6457950" cy="1308050"/>
          </a:xfrm>
          <a:prstGeom prst="rect">
            <a:avLst/>
          </a:prstGeom>
        </p:spPr>
        <p:txBody>
          <a:bodyPr wrap="square" lIns="0" tIns="0" rIns="0" bIns="0" rtlCol="0" anchor="t">
            <a:spAutoFit/>
          </a:bodyPr>
          <a:lstStyle/>
          <a:p>
            <a:pPr lvl="0">
              <a:lnSpc>
                <a:spcPts val="3359"/>
              </a:lnSpc>
              <a:spcBef>
                <a:spcPct val="0"/>
              </a:spcBef>
            </a:pPr>
            <a:r>
              <a:rPr lang="en-US" sz="3200" dirty="0" err="1">
                <a:solidFill>
                  <a:schemeClr val="bg1"/>
                </a:solidFill>
                <a:latin typeface="Times New Roman" panose="02020603050405020304" pitchFamily="18" charset="0"/>
                <a:cs typeface="Times New Roman" panose="02020603050405020304" pitchFamily="18" charset="0"/>
              </a:rPr>
              <a:t>Dùng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dao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mổ</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cắt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ngang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phần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cuống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lá</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cần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tây</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có</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lá</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bị</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nhuộm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màu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thành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đoạn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ngắn</a:t>
            </a:r>
            <a:r>
              <a:rPr lang="en-US" sz="3200" dirty="0">
                <a:solidFill>
                  <a:schemeClr val="bg1"/>
                </a:solidFill>
                <a:latin typeface="Times New Roman" panose="02020603050405020304" pitchFamily="18" charset="0"/>
                <a:cs typeface="Times New Roman" panose="02020603050405020304" pitchFamily="18" charset="0"/>
              </a:rPr>
              <a:t>..</a:t>
            </a:r>
            <a:endParaRPr lang="en-US" sz="3200" u="none" spc="-74" dirty="0">
              <a:solidFill>
                <a:schemeClr val="bg1"/>
              </a:solidFill>
              <a:latin typeface="Times New Roman" panose="02020603050405020304" pitchFamily="18" charset="0"/>
              <a:cs typeface="Times New Roman" panose="02020603050405020304" pitchFamily="18" charset="0"/>
            </a:endParaRPr>
          </a:p>
        </p:txBody>
      </p:sp>
      <p:grpSp>
        <p:nvGrpSpPr>
          <p:cNvPr id="33" name="Group 7"/>
          <p:cNvGrpSpPr/>
          <p:nvPr/>
        </p:nvGrpSpPr>
        <p:grpSpPr>
          <a:xfrm>
            <a:off x="8244707" y="6977252"/>
            <a:ext cx="4902070" cy="1128147"/>
            <a:chOff x="0" y="-38100"/>
            <a:chExt cx="6536093" cy="1504196"/>
          </a:xfrm>
        </p:grpSpPr>
        <p:sp>
          <p:nvSpPr>
            <p:cNvPr id="34" name="TextBox 8"/>
            <p:cNvSpPr txBox="1"/>
            <p:nvPr/>
          </p:nvSpPr>
          <p:spPr>
            <a:xfrm>
              <a:off x="0" y="884740"/>
              <a:ext cx="6536093" cy="581356"/>
            </a:xfrm>
            <a:prstGeom prst="rect">
              <a:avLst/>
            </a:prstGeom>
          </p:spPr>
          <p:txBody>
            <a:bodyPr lIns="0" tIns="0" rIns="0" bIns="0" rtlCol="0" anchor="t">
              <a:spAutoFit/>
            </a:bodyPr>
            <a:lstStyle/>
            <a:p>
              <a:pPr marL="0" lvl="0" indent="0" algn="l">
                <a:lnSpc>
                  <a:spcPts val="3359"/>
                </a:lnSpc>
                <a:spcBef>
                  <a:spcPct val="0"/>
                </a:spcBef>
              </a:pPr>
              <a:endParaRPr lang="en-US" sz="2400" u="none" spc="-74" dirty="0">
                <a:solidFill>
                  <a:srgbClr val="FFFFFF"/>
                </a:solidFill>
                <a:latin typeface="Vollkorn"/>
              </a:endParaRPr>
            </a:p>
          </p:txBody>
        </p:sp>
        <p:sp>
          <p:nvSpPr>
            <p:cNvPr id="35" name="TextBox 9"/>
            <p:cNvSpPr txBox="1"/>
            <p:nvPr/>
          </p:nvSpPr>
          <p:spPr>
            <a:xfrm>
              <a:off x="0" y="-38100"/>
              <a:ext cx="6536093" cy="594864"/>
            </a:xfrm>
            <a:prstGeom prst="rect">
              <a:avLst/>
            </a:prstGeom>
          </p:spPr>
          <p:txBody>
            <a:bodyPr lIns="0" tIns="0" rIns="0" bIns="0" rtlCol="0" anchor="t">
              <a:spAutoFit/>
            </a:bodyPr>
            <a:lstStyle/>
            <a:p>
              <a:pPr marL="0" lvl="0" indent="0" algn="l">
                <a:lnSpc>
                  <a:spcPts val="3359"/>
                </a:lnSpc>
                <a:spcBef>
                  <a:spcPct val="0"/>
                </a:spcBef>
              </a:pPr>
              <a:r>
                <a:rPr lang="en-US" sz="3600" u="none" dirty="0" err="1">
                  <a:solidFill>
                    <a:srgbClr val="FFFFFF"/>
                  </a:solidFill>
                  <a:latin typeface="Open Sans Bold"/>
                </a:rPr>
                <a:t>Bước</a:t>
              </a:r>
              <a:r>
                <a:rPr lang="en-US" sz="3600" u="none" dirty="0">
                  <a:solidFill>
                    <a:srgbClr val="FFFFFF"/>
                  </a:solidFill>
                  <a:latin typeface="Open Sans Bold"/>
                </a:rPr>
                <a:t> 3</a:t>
              </a:r>
            </a:p>
          </p:txBody>
        </p:sp>
      </p:grpSp>
      <p:sp>
        <p:nvSpPr>
          <p:cNvPr id="39" name="TextBox 11"/>
          <p:cNvSpPr txBox="1"/>
          <p:nvPr/>
        </p:nvSpPr>
        <p:spPr>
          <a:xfrm>
            <a:off x="6277139" y="7649730"/>
            <a:ext cx="6457950" cy="872034"/>
          </a:xfrm>
          <a:prstGeom prst="rect">
            <a:avLst/>
          </a:prstGeom>
        </p:spPr>
        <p:txBody>
          <a:bodyPr wrap="square" lIns="0" tIns="0" rIns="0" bIns="0" rtlCol="0" anchor="t">
            <a:spAutoFit/>
          </a:bodyPr>
          <a:lstStyle/>
          <a:p>
            <a:pPr lvl="0">
              <a:lnSpc>
                <a:spcPts val="3359"/>
              </a:lnSpc>
              <a:spcBef>
                <a:spcPct val="0"/>
              </a:spcBef>
            </a:pPr>
            <a:r>
              <a:rPr lang="en-US" sz="3200" dirty="0" err="1">
                <a:solidFill>
                  <a:schemeClr val="bg1"/>
                </a:solidFill>
                <a:latin typeface="Times New Roman" panose="02020603050405020304" pitchFamily="18" charset="0"/>
                <a:cs typeface="Times New Roman" panose="02020603050405020304" pitchFamily="18" charset="0"/>
              </a:rPr>
              <a:t>Sử</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dụng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kính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lúp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để</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quan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sát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phần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mạch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dẫn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trong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đoạn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cuống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lá</a:t>
            </a:r>
            <a:r>
              <a:rPr lang="en-US" sz="3200" b="1" dirty="0">
                <a:solidFill>
                  <a:schemeClr val="bg1"/>
                </a:solidFill>
                <a:latin typeface="Times New Roman" panose="02020603050405020304" pitchFamily="18" charset="0"/>
                <a:cs typeface="Times New Roman" panose="02020603050405020304" pitchFamily="18" charset="0"/>
              </a:rPr>
              <a:t>.</a:t>
            </a:r>
            <a:endParaRPr lang="en-US" sz="3200" u="none" spc="-74"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0" y="2400300"/>
            <a:ext cx="10287000" cy="3139321"/>
          </a:xfrm>
          <a:prstGeom prst="rect">
            <a:avLst/>
          </a:prstGeom>
          <a:noFill/>
        </p:spPr>
        <p:txBody>
          <a:bodyPr wrap="square" rtlCol="0">
            <a:spAutoFit/>
          </a:bodyPr>
          <a:lstStyle/>
          <a:p>
            <a:r>
              <a:rPr lang="en-US" sz="6600" dirty="0"/>
              <a:t>Video </a:t>
            </a:r>
            <a:r>
              <a:rPr lang="en-US" sz="6600" dirty="0" err="1"/>
              <a:t>thí</a:t>
            </a:r>
            <a:r>
              <a:rPr lang="en-US" sz="6600" dirty="0"/>
              <a:t> </a:t>
            </a:r>
            <a:r>
              <a:rPr lang="en-US" sz="6600" dirty="0" err="1"/>
              <a:t>nghiệm</a:t>
            </a:r>
            <a:r>
              <a:rPr lang="en-US" sz="6600" dirty="0"/>
              <a:t> 1 </a:t>
            </a:r>
            <a:r>
              <a:rPr lang="en-US" sz="6600" dirty="0" err="1"/>
              <a:t>cho</a:t>
            </a:r>
            <a:r>
              <a:rPr lang="en-US" sz="6600" dirty="0"/>
              <a:t> </a:t>
            </a:r>
            <a:r>
              <a:rPr lang="en-US" sz="6600" dirty="0" err="1"/>
              <a:t>học</a:t>
            </a:r>
            <a:r>
              <a:rPr lang="en-US" sz="6600" dirty="0"/>
              <a:t> </a:t>
            </a:r>
            <a:r>
              <a:rPr lang="en-US" sz="6600" dirty="0" err="1"/>
              <a:t>sinh</a:t>
            </a:r>
            <a:r>
              <a:rPr lang="en-US" sz="6600" dirty="0"/>
              <a:t> </a:t>
            </a:r>
            <a:r>
              <a:rPr lang="en-US" sz="6600" dirty="0" err="1"/>
              <a:t>quan</a:t>
            </a:r>
            <a:r>
              <a:rPr lang="en-US" sz="6600" dirty="0"/>
              <a:t> </a:t>
            </a:r>
            <a:r>
              <a:rPr lang="en-US" sz="6600" dirty="0" err="1"/>
              <a:t>sát</a:t>
            </a:r>
            <a:r>
              <a:rPr lang="en-US" sz="6600" dirty="0"/>
              <a:t> </a:t>
            </a:r>
            <a:r>
              <a:rPr lang="en-US" sz="6600" dirty="0" err="1"/>
              <a:t>để</a:t>
            </a:r>
            <a:r>
              <a:rPr lang="en-US" sz="6600" dirty="0"/>
              <a:t> so </a:t>
            </a:r>
            <a:r>
              <a:rPr lang="en-US" sz="6600" dirty="0" err="1"/>
              <a:t>sánh</a:t>
            </a:r>
            <a:r>
              <a:rPr lang="en-US" sz="6600" dirty="0"/>
              <a:t> </a:t>
            </a:r>
            <a:r>
              <a:rPr lang="en-US" sz="6600" dirty="0" err="1"/>
              <a:t>với</a:t>
            </a:r>
            <a:r>
              <a:rPr lang="en-US" sz="6600" dirty="0"/>
              <a:t> </a:t>
            </a:r>
            <a:r>
              <a:rPr lang="en-US" sz="6600" dirty="0" err="1"/>
              <a:t>kết</a:t>
            </a:r>
            <a:r>
              <a:rPr lang="en-US" sz="6600" dirty="0"/>
              <a:t> </a:t>
            </a:r>
            <a:r>
              <a:rPr lang="en-US" sz="6600" dirty="0" err="1"/>
              <a:t>quả</a:t>
            </a:r>
            <a:r>
              <a:rPr lang="en-US" sz="6600" dirty="0"/>
              <a:t> </a:t>
            </a:r>
            <a:r>
              <a:rPr lang="en-US" sz="6600" dirty="0" err="1"/>
              <a:t>của</a:t>
            </a:r>
            <a:r>
              <a:rPr lang="en-US" sz="6600" dirty="0"/>
              <a:t> </a:t>
            </a:r>
            <a:r>
              <a:rPr lang="en-US" sz="6600" dirty="0" err="1"/>
              <a:t>mình</a:t>
            </a:r>
            <a:endParaRPr lang="en-US" sz="6600" dirty="0"/>
          </a:p>
        </p:txBody>
      </p:sp>
    </p:spTree>
    <p:extLst>
      <p:ext uri="{BB962C8B-B14F-4D97-AF65-F5344CB8AC3E}">
        <p14:creationId xmlns:p14="http://schemas.microsoft.com/office/powerpoint/2010/main" val="245035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8963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7350233" cy="10287000"/>
            <a:chOff x="0" y="0"/>
            <a:chExt cx="2486375" cy="3479800"/>
          </a:xfrm>
        </p:grpSpPr>
        <p:sp>
          <p:nvSpPr>
            <p:cNvPr id="3" name="Freeform 3"/>
            <p:cNvSpPr/>
            <p:nvPr/>
          </p:nvSpPr>
          <p:spPr>
            <a:xfrm>
              <a:off x="0" y="0"/>
              <a:ext cx="2486375" cy="3479800"/>
            </a:xfrm>
            <a:custGeom>
              <a:avLst/>
              <a:gdLst/>
              <a:ahLst/>
              <a:cxnLst/>
              <a:rect l="l" t="t" r="r" b="b"/>
              <a:pathLst>
                <a:path w="2486375" h="3479800">
                  <a:moveTo>
                    <a:pt x="0" y="0"/>
                  </a:moveTo>
                  <a:lnTo>
                    <a:pt x="2486375" y="0"/>
                  </a:lnTo>
                  <a:lnTo>
                    <a:pt x="2486375" y="3479800"/>
                  </a:lnTo>
                  <a:lnTo>
                    <a:pt x="0" y="3479800"/>
                  </a:lnTo>
                  <a:close/>
                </a:path>
              </a:pathLst>
            </a:custGeom>
            <a:solidFill>
              <a:srgbClr val="9CBE5D"/>
            </a:solidFill>
          </p:spPr>
        </p:sp>
      </p:gr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1470" flipH="1">
            <a:off x="15783407" y="3767445"/>
            <a:ext cx="2078539" cy="58718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38600" y="768171"/>
            <a:ext cx="7639652" cy="1967210"/>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270308" y="9491641"/>
            <a:ext cx="4017692" cy="783450"/>
          </a:xfrm>
          <a:prstGeom prst="rect">
            <a:avLst/>
          </a:prstGeom>
        </p:spPr>
      </p:pic>
      <p:sp>
        <p:nvSpPr>
          <p:cNvPr id="16" name="TextBox 16"/>
          <p:cNvSpPr txBox="1"/>
          <p:nvPr/>
        </p:nvSpPr>
        <p:spPr>
          <a:xfrm>
            <a:off x="4724400" y="464077"/>
            <a:ext cx="8428415" cy="1976247"/>
          </a:xfrm>
          <a:prstGeom prst="rect">
            <a:avLst/>
          </a:prstGeom>
        </p:spPr>
        <p:txBody>
          <a:bodyPr lIns="0" tIns="0" rIns="0" bIns="0" rtlCol="0" anchor="t">
            <a:spAutoFit/>
          </a:bodyPr>
          <a:lstStyle/>
          <a:p>
            <a:pPr algn="ctr">
              <a:lnSpc>
                <a:spcPts val="7704"/>
              </a:lnSpc>
            </a:pPr>
            <a:r>
              <a:rPr lang="en-US" sz="7200" b="1" spc="907" dirty="0">
                <a:solidFill>
                  <a:srgbClr val="FFFFFF"/>
                </a:solidFill>
                <a:latin typeface="Times New Roman" panose="02020603050405020304" pitchFamily="18" charset="0"/>
                <a:cs typeface="Times New Roman" panose="02020603050405020304" pitchFamily="18" charset="0"/>
              </a:rPr>
              <a:t>KẾT QUẢ </a:t>
            </a:r>
          </a:p>
          <a:p>
            <a:pPr algn="ctr">
              <a:lnSpc>
                <a:spcPts val="7704"/>
              </a:lnSpc>
            </a:pPr>
            <a:r>
              <a:rPr lang="en-US" sz="7200" b="1" spc="907" dirty="0">
                <a:solidFill>
                  <a:srgbClr val="FFFFFF"/>
                </a:solidFill>
                <a:latin typeface="Times New Roman" panose="02020603050405020304" pitchFamily="18" charset="0"/>
                <a:cs typeface="Times New Roman" panose="02020603050405020304" pitchFamily="18" charset="0"/>
              </a:rPr>
              <a:t>THÍ NGHIỆM</a:t>
            </a:r>
          </a:p>
        </p:txBody>
      </p:sp>
      <p:pic>
        <p:nvPicPr>
          <p:cNvPr id="17" name="Picture 16"/>
          <p:cNvPicPr>
            <a:picLocks noChangeAspect="1"/>
          </p:cNvPicPr>
          <p:nvPr/>
        </p:nvPicPr>
        <p:blipFill>
          <a:blip r:embed="rId8"/>
          <a:stretch>
            <a:fillRect/>
          </a:stretch>
        </p:blipFill>
        <p:spPr>
          <a:xfrm>
            <a:off x="838200" y="2735381"/>
            <a:ext cx="15468600" cy="675626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EB1E0EA-C859-C54C-3E9C-39C32424134A}"/>
              </a:ext>
            </a:extLst>
          </p:cNvPr>
          <p:cNvGraphicFramePr>
            <a:graphicFrameLocks noGrp="1"/>
          </p:cNvGraphicFramePr>
          <p:nvPr>
            <p:extLst>
              <p:ext uri="{D42A27DB-BD31-4B8C-83A1-F6EECF244321}">
                <p14:modId xmlns:p14="http://schemas.microsoft.com/office/powerpoint/2010/main" val="1209877569"/>
              </p:ext>
            </p:extLst>
          </p:nvPr>
        </p:nvGraphicFramePr>
        <p:xfrm>
          <a:off x="457200" y="5402429"/>
          <a:ext cx="16335158" cy="639679"/>
        </p:xfrm>
        <a:graphic>
          <a:graphicData uri="http://schemas.openxmlformats.org/drawingml/2006/table">
            <a:tbl>
              <a:tblPr/>
              <a:tblGrid>
                <a:gridCol w="16335158">
                  <a:extLst>
                    <a:ext uri="{9D8B030D-6E8A-4147-A177-3AD203B41FA5}">
                      <a16:colId xmlns:a16="http://schemas.microsoft.com/office/drawing/2014/main" val="465940326"/>
                    </a:ext>
                  </a:extLst>
                </a:gridCol>
              </a:tblGrid>
              <a:tr h="639679">
                <a:tc>
                  <a:txBody>
                    <a:bodyPr/>
                    <a:lstStyle/>
                    <a:p>
                      <a:pPr fontAlgn="t"/>
                      <a:r>
                        <a:rPr lang="en-US" sz="3200" b="1" dirty="0">
                          <a:solidFill>
                            <a:srgbClr val="FF0000"/>
                          </a:solidFill>
                          <a:effectLst/>
                        </a:rPr>
                        <a:t>2. </a:t>
                      </a:r>
                      <a:r>
                        <a:rPr lang="en-US" sz="3200" b="1" dirty="0" err="1">
                          <a:solidFill>
                            <a:srgbClr val="FF0000"/>
                          </a:solidFill>
                          <a:effectLst/>
                        </a:rPr>
                        <a:t>Giải</a:t>
                      </a:r>
                      <a:r>
                        <a:rPr lang="en-US" sz="3200" b="1" dirty="0">
                          <a:solidFill>
                            <a:srgbClr val="FF0000"/>
                          </a:solidFill>
                          <a:effectLst/>
                        </a:rPr>
                        <a:t> </a:t>
                      </a:r>
                      <a:r>
                        <a:rPr lang="en-US" sz="3200" b="1" dirty="0" err="1">
                          <a:solidFill>
                            <a:srgbClr val="FF0000"/>
                          </a:solidFill>
                          <a:effectLst/>
                        </a:rPr>
                        <a:t>thích</a:t>
                      </a:r>
                      <a:r>
                        <a:rPr lang="en-US" sz="3200" b="1" dirty="0">
                          <a:solidFill>
                            <a:srgbClr val="FF0000"/>
                          </a:solidFill>
                          <a:effectLst/>
                        </a:rPr>
                        <a:t> </a:t>
                      </a:r>
                      <a:r>
                        <a:rPr lang="en-US" sz="3200" b="1" dirty="0" err="1">
                          <a:solidFill>
                            <a:srgbClr val="FF0000"/>
                          </a:solidFill>
                          <a:effectLst/>
                        </a:rPr>
                        <a:t>kết</a:t>
                      </a:r>
                      <a:r>
                        <a:rPr lang="en-US" sz="3200" b="1" dirty="0">
                          <a:solidFill>
                            <a:srgbClr val="FF0000"/>
                          </a:solidFill>
                          <a:effectLst/>
                        </a:rPr>
                        <a:t> </a:t>
                      </a:r>
                      <a:r>
                        <a:rPr lang="en-US" sz="3200" b="1" dirty="0" err="1">
                          <a:solidFill>
                            <a:srgbClr val="FF0000"/>
                          </a:solidFill>
                          <a:effectLst/>
                        </a:rPr>
                        <a:t>quả</a:t>
                      </a:r>
                      <a:r>
                        <a:rPr lang="en-US" sz="3200" b="1" dirty="0">
                          <a:solidFill>
                            <a:srgbClr val="FF0000"/>
                          </a:solidFill>
                          <a:effectLst/>
                        </a:rPr>
                        <a:t> </a:t>
                      </a:r>
                      <a:r>
                        <a:rPr lang="en-US" sz="3200" b="1" dirty="0" err="1">
                          <a:solidFill>
                            <a:srgbClr val="FF0000"/>
                          </a:solidFill>
                          <a:effectLst/>
                        </a:rPr>
                        <a:t>của</a:t>
                      </a:r>
                      <a:r>
                        <a:rPr lang="en-US" sz="3200" b="1" dirty="0">
                          <a:solidFill>
                            <a:srgbClr val="FF0000"/>
                          </a:solidFill>
                          <a:effectLst/>
                        </a:rPr>
                        <a:t> </a:t>
                      </a:r>
                      <a:r>
                        <a:rPr lang="en-US" sz="3200" b="1" dirty="0" err="1">
                          <a:solidFill>
                            <a:srgbClr val="FF0000"/>
                          </a:solidFill>
                          <a:effectLst/>
                        </a:rPr>
                        <a:t>thí</a:t>
                      </a:r>
                      <a:r>
                        <a:rPr lang="en-US" sz="3200" b="1" dirty="0">
                          <a:solidFill>
                            <a:srgbClr val="FF0000"/>
                          </a:solidFill>
                          <a:effectLst/>
                        </a:rPr>
                        <a:t> </a:t>
                      </a:r>
                      <a:r>
                        <a:rPr lang="en-US" sz="3200" b="1" dirty="0" err="1">
                          <a:solidFill>
                            <a:srgbClr val="FF0000"/>
                          </a:solidFill>
                          <a:effectLst/>
                        </a:rPr>
                        <a:t>nghiệm</a:t>
                      </a:r>
                      <a:r>
                        <a:rPr lang="en-US" sz="3200" b="1" dirty="0">
                          <a:solidFill>
                            <a:srgbClr val="FF0000"/>
                          </a:solidFill>
                          <a:effectLst/>
                        </a:rPr>
                        <a:t> </a:t>
                      </a:r>
                      <a:r>
                        <a:rPr lang="en-US" sz="3200" b="1" dirty="0" err="1">
                          <a:solidFill>
                            <a:srgbClr val="FF0000"/>
                          </a:solidFill>
                          <a:effectLst/>
                        </a:rPr>
                        <a:t>và</a:t>
                      </a:r>
                      <a:r>
                        <a:rPr lang="en-US" sz="3200" b="1" dirty="0">
                          <a:solidFill>
                            <a:srgbClr val="FF0000"/>
                          </a:solidFill>
                          <a:effectLst/>
                        </a:rPr>
                        <a:t> </a:t>
                      </a:r>
                      <a:r>
                        <a:rPr lang="en-US" sz="3200" b="1" dirty="0" err="1">
                          <a:solidFill>
                            <a:srgbClr val="FF0000"/>
                          </a:solidFill>
                          <a:effectLst/>
                        </a:rPr>
                        <a:t>rút</a:t>
                      </a:r>
                      <a:r>
                        <a:rPr lang="en-US" sz="3200" b="1" dirty="0">
                          <a:solidFill>
                            <a:srgbClr val="FF0000"/>
                          </a:solidFill>
                          <a:effectLst/>
                        </a:rPr>
                        <a:t> </a:t>
                      </a:r>
                      <a:r>
                        <a:rPr lang="en-US" sz="3200" b="1" dirty="0" err="1">
                          <a:solidFill>
                            <a:srgbClr val="FF0000"/>
                          </a:solidFill>
                          <a:effectLst/>
                        </a:rPr>
                        <a:t>ra</a:t>
                      </a:r>
                      <a:r>
                        <a:rPr lang="en-US" sz="3200" b="1" dirty="0">
                          <a:solidFill>
                            <a:srgbClr val="FF0000"/>
                          </a:solidFill>
                          <a:effectLst/>
                        </a:rPr>
                        <a:t> </a:t>
                      </a:r>
                      <a:r>
                        <a:rPr lang="en-US" sz="3200" b="1" dirty="0" err="1">
                          <a:solidFill>
                            <a:srgbClr val="FF0000"/>
                          </a:solidFill>
                          <a:effectLst/>
                        </a:rPr>
                        <a:t>kết</a:t>
                      </a:r>
                      <a:r>
                        <a:rPr lang="en-US" sz="3200" b="1" dirty="0">
                          <a:solidFill>
                            <a:srgbClr val="FF0000"/>
                          </a:solidFill>
                          <a:effectLst/>
                        </a:rPr>
                        <a:t> </a:t>
                      </a:r>
                      <a:r>
                        <a:rPr lang="en-US" sz="3200" b="1" dirty="0" err="1">
                          <a:solidFill>
                            <a:srgbClr val="FF0000"/>
                          </a:solidFill>
                          <a:effectLst/>
                        </a:rPr>
                        <a:t>luận</a:t>
                      </a:r>
                      <a:r>
                        <a:rPr lang="en-US" sz="3200" b="1" dirty="0">
                          <a:solidFill>
                            <a:srgbClr val="FF0000"/>
                          </a:solidFill>
                          <a:effectLst/>
                        </a:rPr>
                        <a:t>.</a:t>
                      </a:r>
                    </a:p>
                  </a:txBody>
                  <a:tcPr marL="31750" marR="31750" marT="31750" marB="31750">
                    <a:lnL>
                      <a:noFill/>
                    </a:lnL>
                    <a:lnR>
                      <a:noFill/>
                    </a:lnR>
                    <a:lnT>
                      <a:noFill/>
                    </a:lnT>
                    <a:lnB>
                      <a:noFill/>
                    </a:lnB>
                  </a:tcPr>
                </a:tc>
                <a:extLst>
                  <a:ext uri="{0D108BD9-81ED-4DB2-BD59-A6C34878D82A}">
                    <a16:rowId xmlns:a16="http://schemas.microsoft.com/office/drawing/2014/main" val="3957201917"/>
                  </a:ext>
                </a:extLst>
              </a:tr>
            </a:tbl>
          </a:graphicData>
        </a:graphic>
      </p:graphicFrame>
      <p:sp>
        <p:nvSpPr>
          <p:cNvPr id="3" name="Rectangle 1">
            <a:extLst>
              <a:ext uri="{FF2B5EF4-FFF2-40B4-BE49-F238E27FC236}">
                <a16:creationId xmlns:a16="http://schemas.microsoft.com/office/drawing/2014/main" id="{8137CD73-9DB8-E8D2-EA93-39F48233377E}"/>
              </a:ext>
            </a:extLst>
          </p:cNvPr>
          <p:cNvSpPr>
            <a:spLocks noChangeArrowheads="1"/>
          </p:cNvSpPr>
          <p:nvPr/>
        </p:nvSpPr>
        <p:spPr bwMode="auto">
          <a:xfrm>
            <a:off x="762000" y="6042108"/>
            <a:ext cx="17373600" cy="3798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800" b="1" i="1" u="sng" strike="noStrike" cap="none" normalizeH="0" baseline="0" dirty="0" err="1">
                <a:ln>
                  <a:noFill/>
                </a:ln>
                <a:solidFill>
                  <a:srgbClr val="000000"/>
                </a:solidFill>
                <a:effectLst/>
                <a:cs typeface="Arial" panose="020B0604020202020204" pitchFamily="34" charset="0"/>
              </a:rPr>
              <a:t>Thí</a:t>
            </a:r>
            <a:r>
              <a:rPr kumimoji="0" lang="en-US" altLang="en-US" sz="2800" b="1" i="1" u="sng" strike="noStrike" cap="none" normalizeH="0" baseline="0" dirty="0">
                <a:ln>
                  <a:noFill/>
                </a:ln>
                <a:solidFill>
                  <a:srgbClr val="000000"/>
                </a:solidFill>
                <a:effectLst/>
                <a:cs typeface="Arial" panose="020B0604020202020204" pitchFamily="34" charset="0"/>
              </a:rPr>
              <a:t> </a:t>
            </a:r>
            <a:r>
              <a:rPr kumimoji="0" lang="en-US" altLang="en-US" sz="2800" b="1" i="1" u="sng" strike="noStrike" cap="none" normalizeH="0" baseline="0" dirty="0" err="1">
                <a:ln>
                  <a:noFill/>
                </a:ln>
                <a:solidFill>
                  <a:srgbClr val="000000"/>
                </a:solidFill>
                <a:effectLst/>
                <a:cs typeface="Arial" panose="020B0604020202020204" pitchFamily="34" charset="0"/>
              </a:rPr>
              <a:t>nghiệm</a:t>
            </a:r>
            <a:r>
              <a:rPr kumimoji="0" lang="en-US" altLang="en-US" sz="2800" b="1" i="1" u="sng" strike="noStrike" cap="none" normalizeH="0" baseline="0" dirty="0">
                <a:ln>
                  <a:noFill/>
                </a:ln>
                <a:solidFill>
                  <a:srgbClr val="000000"/>
                </a:solidFill>
                <a:effectLst/>
                <a:cs typeface="Arial" panose="020B0604020202020204" pitchFamily="34" charset="0"/>
              </a:rPr>
              <a:t> </a:t>
            </a:r>
            <a:r>
              <a:rPr kumimoji="0" lang="en-US" altLang="en-US" sz="2800" b="1" i="1" u="sng" strike="noStrike" cap="none" normalizeH="0" baseline="0" dirty="0" err="1">
                <a:ln>
                  <a:noFill/>
                </a:ln>
                <a:solidFill>
                  <a:srgbClr val="000000"/>
                </a:solidFill>
                <a:effectLst/>
                <a:cs typeface="Arial" panose="020B0604020202020204" pitchFamily="34" charset="0"/>
              </a:rPr>
              <a:t>chứng</a:t>
            </a:r>
            <a:r>
              <a:rPr kumimoji="0" lang="en-US" altLang="en-US" sz="2800" b="1" i="1" u="sng" strike="noStrike" cap="none" normalizeH="0" baseline="0" dirty="0">
                <a:ln>
                  <a:noFill/>
                </a:ln>
                <a:solidFill>
                  <a:srgbClr val="000000"/>
                </a:solidFill>
                <a:effectLst/>
                <a:cs typeface="Arial" panose="020B0604020202020204" pitchFamily="34" charset="0"/>
              </a:rPr>
              <a:t> </a:t>
            </a:r>
            <a:r>
              <a:rPr kumimoji="0" lang="en-US" altLang="en-US" sz="2800" b="1" i="1" u="sng" strike="noStrike" cap="none" normalizeH="0" baseline="0" dirty="0" err="1">
                <a:ln>
                  <a:noFill/>
                </a:ln>
                <a:solidFill>
                  <a:srgbClr val="000000"/>
                </a:solidFill>
                <a:effectLst/>
                <a:cs typeface="Arial" panose="020B0604020202020204" pitchFamily="34" charset="0"/>
              </a:rPr>
              <a:t>minh</a:t>
            </a:r>
            <a:r>
              <a:rPr kumimoji="0" lang="en-US" altLang="en-US" sz="2800" b="1" i="1" u="sng" strike="noStrike" cap="none" normalizeH="0" baseline="0" dirty="0">
                <a:ln>
                  <a:noFill/>
                </a:ln>
                <a:solidFill>
                  <a:srgbClr val="000000"/>
                </a:solidFill>
                <a:effectLst/>
                <a:cs typeface="Arial" panose="020B0604020202020204" pitchFamily="34" charset="0"/>
              </a:rPr>
              <a:t> </a:t>
            </a:r>
            <a:r>
              <a:rPr kumimoji="0" lang="en-US" altLang="en-US" sz="2800" b="1" i="1" u="sng" strike="noStrike" cap="none" normalizeH="0" baseline="0" dirty="0" err="1">
                <a:ln>
                  <a:noFill/>
                </a:ln>
                <a:solidFill>
                  <a:srgbClr val="000000"/>
                </a:solidFill>
                <a:effectLst/>
                <a:cs typeface="Arial" panose="020B0604020202020204" pitchFamily="34" charset="0"/>
              </a:rPr>
              <a:t>thân</a:t>
            </a:r>
            <a:r>
              <a:rPr kumimoji="0" lang="en-US" altLang="en-US" sz="2800" b="1" i="1" u="sng" strike="noStrike" cap="none" normalizeH="0" baseline="0" dirty="0">
                <a:ln>
                  <a:noFill/>
                </a:ln>
                <a:solidFill>
                  <a:srgbClr val="000000"/>
                </a:solidFill>
                <a:effectLst/>
                <a:cs typeface="Arial" panose="020B0604020202020204" pitchFamily="34" charset="0"/>
              </a:rPr>
              <a:t> </a:t>
            </a:r>
            <a:r>
              <a:rPr kumimoji="0" lang="en-US" altLang="en-US" sz="2800" b="1" i="1" u="sng" strike="noStrike" cap="none" normalizeH="0" baseline="0" dirty="0" err="1">
                <a:ln>
                  <a:noFill/>
                </a:ln>
                <a:solidFill>
                  <a:srgbClr val="000000"/>
                </a:solidFill>
                <a:effectLst/>
                <a:cs typeface="Arial" panose="020B0604020202020204" pitchFamily="34" charset="0"/>
              </a:rPr>
              <a:t>vận</a:t>
            </a:r>
            <a:r>
              <a:rPr kumimoji="0" lang="en-US" altLang="en-US" sz="2800" b="1" i="1" u="sng" strike="noStrike" cap="none" normalizeH="0" baseline="0" dirty="0">
                <a:ln>
                  <a:noFill/>
                </a:ln>
                <a:solidFill>
                  <a:srgbClr val="000000"/>
                </a:solidFill>
                <a:effectLst/>
                <a:cs typeface="Arial" panose="020B0604020202020204" pitchFamily="34" charset="0"/>
              </a:rPr>
              <a:t> </a:t>
            </a:r>
            <a:r>
              <a:rPr kumimoji="0" lang="en-US" altLang="en-US" sz="2800" b="1" i="1" u="sng" strike="noStrike" cap="none" normalizeH="0" baseline="0" dirty="0" err="1">
                <a:ln>
                  <a:noFill/>
                </a:ln>
                <a:solidFill>
                  <a:srgbClr val="000000"/>
                </a:solidFill>
                <a:effectLst/>
                <a:cs typeface="Arial" panose="020B0604020202020204" pitchFamily="34" charset="0"/>
              </a:rPr>
              <a:t>chuyển</a:t>
            </a:r>
            <a:r>
              <a:rPr kumimoji="0" lang="en-US" altLang="en-US" sz="2800" b="1" i="1" u="sng" strike="noStrike" cap="none" normalizeH="0" baseline="0" dirty="0">
                <a:ln>
                  <a:noFill/>
                </a:ln>
                <a:solidFill>
                  <a:srgbClr val="000000"/>
                </a:solidFill>
                <a:effectLst/>
                <a:cs typeface="Arial" panose="020B0604020202020204" pitchFamily="34" charset="0"/>
              </a:rPr>
              <a:t> </a:t>
            </a:r>
            <a:r>
              <a:rPr kumimoji="0" lang="en-US" altLang="en-US" sz="2800" b="1" i="1" u="sng" strike="noStrike" cap="none" normalizeH="0" baseline="0" dirty="0" err="1">
                <a:ln>
                  <a:noFill/>
                </a:ln>
                <a:solidFill>
                  <a:srgbClr val="000000"/>
                </a:solidFill>
                <a:effectLst/>
                <a:cs typeface="Arial" panose="020B0604020202020204" pitchFamily="34" charset="0"/>
              </a:rPr>
              <a:t>nước</a:t>
            </a:r>
            <a:endParaRPr kumimoji="0" lang="en-US" altLang="en-US" sz="2800" b="1"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800" b="1" i="0" u="none" strike="noStrike" cap="none" normalizeH="0" baseline="0" dirty="0">
                <a:ln>
                  <a:noFill/>
                </a:ln>
                <a:solidFill>
                  <a:srgbClr val="000000"/>
                </a:solidFill>
                <a:effectLst/>
                <a:cs typeface="Arial" panose="020B0604020202020204" pitchFamily="34" charset="0"/>
              </a:rPr>
              <a:t>- </a:t>
            </a:r>
            <a:r>
              <a:rPr kumimoji="0" lang="en-US" altLang="en-US" sz="2800" b="1" i="0" u="none" strike="noStrike" cap="none" normalizeH="0" baseline="0" dirty="0" err="1">
                <a:ln>
                  <a:noFill/>
                </a:ln>
                <a:solidFill>
                  <a:srgbClr val="000000"/>
                </a:solidFill>
                <a:effectLst/>
                <a:cs typeface="Arial" panose="020B0604020202020204" pitchFamily="34" charset="0"/>
              </a:rPr>
              <a:t>Giải</a:t>
            </a:r>
            <a:r>
              <a:rPr kumimoji="0" lang="en-US" altLang="en-US" sz="2800" b="1" i="0" u="none" strike="noStrike" cap="none" normalizeH="0" baseline="0" dirty="0">
                <a:ln>
                  <a:noFill/>
                </a:ln>
                <a:solidFill>
                  <a:srgbClr val="000000"/>
                </a:solidFill>
                <a:effectLst/>
                <a:cs typeface="Arial" panose="020B0604020202020204" pitchFamily="34" charset="0"/>
              </a:rPr>
              <a:t> </a:t>
            </a:r>
            <a:r>
              <a:rPr kumimoji="0" lang="en-US" altLang="en-US" sz="2800" b="1" i="0" u="none" strike="noStrike" cap="none" normalizeH="0" baseline="0" dirty="0" err="1">
                <a:ln>
                  <a:noFill/>
                </a:ln>
                <a:solidFill>
                  <a:srgbClr val="000000"/>
                </a:solidFill>
                <a:effectLst/>
                <a:cs typeface="Arial" panose="020B0604020202020204" pitchFamily="34" charset="0"/>
              </a:rPr>
              <a:t>thích</a:t>
            </a:r>
            <a:r>
              <a:rPr kumimoji="0" lang="en-US" altLang="en-US" sz="2800" b="1" i="0" u="none" strike="noStrike" cap="none" normalizeH="0" baseline="0" dirty="0">
                <a:ln>
                  <a:noFill/>
                </a:ln>
                <a:solidFill>
                  <a:srgbClr val="000000"/>
                </a:solidFill>
                <a:effectLst/>
                <a:cs typeface="Arial" panose="020B0604020202020204" pitchFamily="34" charset="0"/>
              </a:rPr>
              <a:t>:</a:t>
            </a:r>
            <a:endParaRPr kumimoji="0" lang="en-US" altLang="en-US" sz="2800" b="1"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800" b="1" i="0" u="none" strike="noStrike" cap="none" normalizeH="0" baseline="0" dirty="0">
                <a:ln>
                  <a:noFill/>
                </a:ln>
                <a:solidFill>
                  <a:srgbClr val="000000"/>
                </a:solidFill>
                <a:effectLst/>
                <a:cs typeface="Arial" panose="020B0604020202020204" pitchFamily="34" charset="0"/>
              </a:rPr>
              <a:t>      + </a:t>
            </a:r>
            <a:r>
              <a:rPr kumimoji="0" lang="en-US" altLang="en-US" sz="2800" b="1" i="0" u="none" strike="noStrike" cap="none" normalizeH="0" baseline="0" dirty="0" err="1">
                <a:ln>
                  <a:noFill/>
                </a:ln>
                <a:solidFill>
                  <a:srgbClr val="000000"/>
                </a:solidFill>
                <a:effectLst/>
                <a:cs typeface="Arial" panose="020B0604020202020204" pitchFamily="34" charset="0"/>
              </a:rPr>
              <a:t>Nước</a:t>
            </a:r>
            <a:r>
              <a:rPr kumimoji="0" lang="en-US" altLang="en-US" sz="2800" b="1" i="0" u="none" strike="noStrike" cap="none" normalizeH="0" baseline="0" dirty="0">
                <a:ln>
                  <a:noFill/>
                </a:ln>
                <a:solidFill>
                  <a:srgbClr val="000000"/>
                </a:solidFill>
                <a:effectLst/>
                <a:cs typeface="Arial" panose="020B0604020202020204" pitchFamily="34" charset="0"/>
              </a:rPr>
              <a:t> </a:t>
            </a:r>
            <a:r>
              <a:rPr kumimoji="0" lang="en-US" altLang="en-US" sz="2800" b="1" i="0" u="none" strike="noStrike" cap="none" normalizeH="0" baseline="0" dirty="0" err="1">
                <a:ln>
                  <a:noFill/>
                </a:ln>
                <a:solidFill>
                  <a:srgbClr val="000000"/>
                </a:solidFill>
                <a:effectLst/>
                <a:cs typeface="Arial" panose="020B0604020202020204" pitchFamily="34" charset="0"/>
              </a:rPr>
              <a:t>sẽ</a:t>
            </a:r>
            <a:r>
              <a:rPr kumimoji="0" lang="en-US" altLang="en-US" sz="2800" b="1" i="0" u="none" strike="noStrike" cap="none" normalizeH="0" baseline="0" dirty="0">
                <a:ln>
                  <a:noFill/>
                </a:ln>
                <a:solidFill>
                  <a:srgbClr val="000000"/>
                </a:solidFill>
                <a:effectLst/>
                <a:cs typeface="Arial" panose="020B0604020202020204" pitchFamily="34" charset="0"/>
              </a:rPr>
              <a:t> </a:t>
            </a:r>
            <a:r>
              <a:rPr kumimoji="0" lang="en-US" altLang="en-US" sz="2800" b="1" i="0" u="none" strike="noStrike" cap="none" normalizeH="0" baseline="0" dirty="0" err="1">
                <a:ln>
                  <a:noFill/>
                </a:ln>
                <a:solidFill>
                  <a:srgbClr val="000000"/>
                </a:solidFill>
                <a:effectLst/>
                <a:cs typeface="Arial" panose="020B0604020202020204" pitchFamily="34" charset="0"/>
              </a:rPr>
              <a:t>vận</a:t>
            </a:r>
            <a:r>
              <a:rPr kumimoji="0" lang="en-US" altLang="en-US" sz="2800" b="1" i="0" u="none" strike="noStrike" cap="none" normalizeH="0" baseline="0" dirty="0">
                <a:ln>
                  <a:noFill/>
                </a:ln>
                <a:solidFill>
                  <a:srgbClr val="000000"/>
                </a:solidFill>
                <a:effectLst/>
                <a:cs typeface="Arial" panose="020B0604020202020204" pitchFamily="34" charset="0"/>
              </a:rPr>
              <a:t> </a:t>
            </a:r>
            <a:r>
              <a:rPr kumimoji="0" lang="en-US" altLang="en-US" sz="2800" b="1" i="0" u="none" strike="noStrike" cap="none" normalizeH="0" baseline="0" dirty="0" err="1">
                <a:ln>
                  <a:noFill/>
                </a:ln>
                <a:solidFill>
                  <a:srgbClr val="000000"/>
                </a:solidFill>
                <a:effectLst/>
                <a:cs typeface="Arial" panose="020B0604020202020204" pitchFamily="34" charset="0"/>
              </a:rPr>
              <a:t>chuyển</a:t>
            </a:r>
            <a:r>
              <a:rPr kumimoji="0" lang="en-US" altLang="en-US" sz="2800" b="1" i="0" u="none" strike="noStrike" cap="none" normalizeH="0" baseline="0" dirty="0">
                <a:ln>
                  <a:noFill/>
                </a:ln>
                <a:solidFill>
                  <a:srgbClr val="000000"/>
                </a:solidFill>
                <a:effectLst/>
                <a:cs typeface="Arial" panose="020B0604020202020204" pitchFamily="34" charset="0"/>
              </a:rPr>
              <a:t> </a:t>
            </a:r>
            <a:r>
              <a:rPr kumimoji="0" lang="en-US" altLang="en-US" sz="2800" b="1" i="0" u="none" strike="noStrike" cap="none" normalizeH="0" baseline="0" dirty="0" err="1">
                <a:ln>
                  <a:noFill/>
                </a:ln>
                <a:solidFill>
                  <a:srgbClr val="000000"/>
                </a:solidFill>
                <a:effectLst/>
                <a:cs typeface="Arial" panose="020B0604020202020204" pitchFamily="34" charset="0"/>
              </a:rPr>
              <a:t>từ</a:t>
            </a:r>
            <a:r>
              <a:rPr kumimoji="0" lang="en-US" altLang="en-US" sz="2800" b="1" i="0" u="none" strike="noStrike" cap="none" normalizeH="0" baseline="0" dirty="0">
                <a:ln>
                  <a:noFill/>
                </a:ln>
                <a:solidFill>
                  <a:srgbClr val="000000"/>
                </a:solidFill>
                <a:effectLst/>
                <a:cs typeface="Arial" panose="020B0604020202020204" pitchFamily="34" charset="0"/>
              </a:rPr>
              <a:t> </a:t>
            </a:r>
            <a:r>
              <a:rPr kumimoji="0" lang="en-US" altLang="en-US" sz="2800" b="1" i="0" u="none" strike="noStrike" cap="none" normalizeH="0" baseline="0" dirty="0" err="1">
                <a:ln>
                  <a:noFill/>
                </a:ln>
                <a:solidFill>
                  <a:srgbClr val="000000"/>
                </a:solidFill>
                <a:effectLst/>
                <a:cs typeface="Arial" panose="020B0604020202020204" pitchFamily="34" charset="0"/>
              </a:rPr>
              <a:t>rễ</a:t>
            </a:r>
            <a:r>
              <a:rPr kumimoji="0" lang="en-US" altLang="en-US" sz="2800" b="1" i="0" u="none" strike="noStrike" cap="none" normalizeH="0" baseline="0" dirty="0">
                <a:ln>
                  <a:noFill/>
                </a:ln>
                <a:solidFill>
                  <a:srgbClr val="000000"/>
                </a:solidFill>
                <a:effectLst/>
                <a:cs typeface="Arial" panose="020B0604020202020204" pitchFamily="34" charset="0"/>
              </a:rPr>
              <a:t> </a:t>
            </a:r>
            <a:r>
              <a:rPr kumimoji="0" lang="en-US" altLang="en-US" sz="2800" b="1" i="0" u="none" strike="noStrike" cap="none" normalizeH="0" baseline="0" dirty="0" err="1">
                <a:ln>
                  <a:noFill/>
                </a:ln>
                <a:solidFill>
                  <a:srgbClr val="000000"/>
                </a:solidFill>
                <a:effectLst/>
                <a:cs typeface="Arial" panose="020B0604020202020204" pitchFamily="34" charset="0"/>
              </a:rPr>
              <a:t>lên</a:t>
            </a:r>
            <a:r>
              <a:rPr kumimoji="0" lang="en-US" altLang="en-US" sz="2800" b="1" i="0" u="none" strike="noStrike" cap="none" normalizeH="0" baseline="0" dirty="0">
                <a:ln>
                  <a:noFill/>
                </a:ln>
                <a:solidFill>
                  <a:srgbClr val="000000"/>
                </a:solidFill>
                <a:effectLst/>
                <a:cs typeface="Arial" panose="020B0604020202020204" pitchFamily="34" charset="0"/>
              </a:rPr>
              <a:t> </a:t>
            </a:r>
            <a:r>
              <a:rPr kumimoji="0" lang="en-US" altLang="en-US" sz="2800" b="1" i="0" u="none" strike="noStrike" cap="none" normalizeH="0" baseline="0" dirty="0" err="1">
                <a:ln>
                  <a:noFill/>
                </a:ln>
                <a:solidFill>
                  <a:srgbClr val="000000"/>
                </a:solidFill>
                <a:effectLst/>
                <a:cs typeface="Arial" panose="020B0604020202020204" pitchFamily="34" charset="0"/>
              </a:rPr>
              <a:t>lá</a:t>
            </a:r>
            <a:r>
              <a:rPr kumimoji="0" lang="en-US" altLang="en-US" sz="2800" b="1" i="0" u="none" strike="noStrike" cap="none" normalizeH="0" baseline="0" dirty="0">
                <a:ln>
                  <a:noFill/>
                </a:ln>
                <a:solidFill>
                  <a:srgbClr val="000000"/>
                </a:solidFill>
                <a:effectLst/>
                <a:cs typeface="Arial" panose="020B0604020202020204" pitchFamily="34" charset="0"/>
              </a:rPr>
              <a:t> </a:t>
            </a:r>
            <a:r>
              <a:rPr kumimoji="0" lang="en-US" altLang="en-US" sz="2800" b="1" i="0" u="none" strike="noStrike" cap="none" normalizeH="0" baseline="0" dirty="0" err="1">
                <a:ln>
                  <a:noFill/>
                </a:ln>
                <a:solidFill>
                  <a:srgbClr val="000000"/>
                </a:solidFill>
                <a:effectLst/>
                <a:cs typeface="Arial" panose="020B0604020202020204" pitchFamily="34" charset="0"/>
              </a:rPr>
              <a:t>theo</a:t>
            </a:r>
            <a:r>
              <a:rPr kumimoji="0" lang="en-US" altLang="en-US" sz="2800" b="1" i="0" u="none" strike="noStrike" cap="none" normalizeH="0" baseline="0" dirty="0">
                <a:ln>
                  <a:noFill/>
                </a:ln>
                <a:solidFill>
                  <a:srgbClr val="000000"/>
                </a:solidFill>
                <a:effectLst/>
                <a:cs typeface="Arial" panose="020B0604020202020204" pitchFamily="34" charset="0"/>
              </a:rPr>
              <a:t> </a:t>
            </a:r>
            <a:r>
              <a:rPr kumimoji="0" lang="en-US" altLang="en-US" sz="2800" b="1" i="0" u="none" strike="noStrike" cap="none" normalizeH="0" baseline="0" dirty="0" err="1">
                <a:ln>
                  <a:noFill/>
                </a:ln>
                <a:solidFill>
                  <a:srgbClr val="000000"/>
                </a:solidFill>
                <a:effectLst/>
                <a:cs typeface="Arial" panose="020B0604020202020204" pitchFamily="34" charset="0"/>
              </a:rPr>
              <a:t>mạch</a:t>
            </a:r>
            <a:r>
              <a:rPr kumimoji="0" lang="en-US" altLang="en-US" sz="2800" b="1" i="0" u="none" strike="noStrike" cap="none" normalizeH="0" baseline="0" dirty="0">
                <a:ln>
                  <a:noFill/>
                </a:ln>
                <a:solidFill>
                  <a:srgbClr val="000000"/>
                </a:solidFill>
                <a:effectLst/>
                <a:cs typeface="Arial" panose="020B0604020202020204" pitchFamily="34" charset="0"/>
              </a:rPr>
              <a:t> </a:t>
            </a:r>
            <a:r>
              <a:rPr kumimoji="0" lang="en-US" altLang="en-US" sz="2800" b="1" i="0" u="none" strike="noStrike" cap="none" normalizeH="0" baseline="0" dirty="0" err="1">
                <a:ln>
                  <a:noFill/>
                </a:ln>
                <a:solidFill>
                  <a:srgbClr val="000000"/>
                </a:solidFill>
                <a:effectLst/>
                <a:cs typeface="Arial" panose="020B0604020202020204" pitchFamily="34" charset="0"/>
              </a:rPr>
              <a:t>gỗ</a:t>
            </a:r>
            <a:r>
              <a:rPr kumimoji="0" lang="en-US" altLang="en-US" sz="2800" b="1" i="0" u="none" strike="noStrike" cap="none" normalizeH="0" baseline="0" dirty="0">
                <a:ln>
                  <a:noFill/>
                </a:ln>
                <a:solidFill>
                  <a:srgbClr val="000000"/>
                </a:solidFill>
                <a:effectLst/>
                <a:cs typeface="Arial" panose="020B0604020202020204" pitchFamily="34" charset="0"/>
              </a:rPr>
              <a:t> </a:t>
            </a:r>
            <a:r>
              <a:rPr kumimoji="0" lang="en-US" altLang="en-US" sz="2800" b="1" i="0" u="none" strike="noStrike" cap="none" normalizeH="0" baseline="0" dirty="0" err="1">
                <a:ln>
                  <a:noFill/>
                </a:ln>
                <a:solidFill>
                  <a:srgbClr val="000000"/>
                </a:solidFill>
                <a:effectLst/>
                <a:cs typeface="Arial" panose="020B0604020202020204" pitchFamily="34" charset="0"/>
              </a:rPr>
              <a:t>của</a:t>
            </a:r>
            <a:r>
              <a:rPr kumimoji="0" lang="en-US" altLang="en-US" sz="2800" b="1" i="0" u="none" strike="noStrike" cap="none" normalizeH="0" baseline="0" dirty="0">
                <a:ln>
                  <a:noFill/>
                </a:ln>
                <a:solidFill>
                  <a:srgbClr val="000000"/>
                </a:solidFill>
                <a:effectLst/>
                <a:cs typeface="Arial" panose="020B0604020202020204" pitchFamily="34" charset="0"/>
              </a:rPr>
              <a:t> </a:t>
            </a:r>
            <a:r>
              <a:rPr kumimoji="0" lang="en-US" altLang="en-US" sz="2800" b="1" i="0" u="none" strike="noStrike" cap="none" normalizeH="0" baseline="0" dirty="0" err="1">
                <a:ln>
                  <a:noFill/>
                </a:ln>
                <a:solidFill>
                  <a:srgbClr val="000000"/>
                </a:solidFill>
                <a:effectLst/>
                <a:cs typeface="Arial" panose="020B0604020202020204" pitchFamily="34" charset="0"/>
              </a:rPr>
              <a:t>cây</a:t>
            </a:r>
            <a:r>
              <a:rPr kumimoji="0" lang="en-US" altLang="en-US" sz="2800" b="1" i="0" u="none" strike="noStrike" cap="none" normalizeH="0" baseline="0" dirty="0">
                <a:ln>
                  <a:noFill/>
                </a:ln>
                <a:solidFill>
                  <a:srgbClr val="000000"/>
                </a:solidFill>
                <a:effectLst/>
                <a:cs typeface="Arial" panose="020B0604020202020204" pitchFamily="34" charset="0"/>
              </a:rPr>
              <a:t> </a:t>
            </a:r>
            <a:r>
              <a:rPr kumimoji="0" lang="en-US" altLang="en-US" sz="2800" b="1" i="0" u="none" strike="noStrike" cap="none" normalizeH="0" baseline="0" dirty="0" err="1">
                <a:ln>
                  <a:noFill/>
                </a:ln>
                <a:solidFill>
                  <a:srgbClr val="000000"/>
                </a:solidFill>
                <a:effectLst/>
                <a:cs typeface="Arial" panose="020B0604020202020204" pitchFamily="34" charset="0"/>
              </a:rPr>
              <a:t>nhờ</a:t>
            </a:r>
            <a:r>
              <a:rPr kumimoji="0" lang="en-US" altLang="en-US" sz="2800" b="1" i="0" u="none" strike="noStrike" cap="none" normalizeH="0" baseline="0" dirty="0">
                <a:ln>
                  <a:noFill/>
                </a:ln>
                <a:solidFill>
                  <a:srgbClr val="000000"/>
                </a:solidFill>
                <a:effectLst/>
                <a:cs typeface="Arial" panose="020B0604020202020204" pitchFamily="34" charset="0"/>
              </a:rPr>
              <a:t> </a:t>
            </a:r>
            <a:r>
              <a:rPr kumimoji="0" lang="en-US" altLang="en-US" sz="2800" b="1" i="0" u="none" strike="noStrike" cap="none" normalizeH="0" baseline="0" dirty="0" err="1">
                <a:ln>
                  <a:noFill/>
                </a:ln>
                <a:solidFill>
                  <a:srgbClr val="000000"/>
                </a:solidFill>
                <a:effectLst/>
                <a:cs typeface="Arial" panose="020B0604020202020204" pitchFamily="34" charset="0"/>
              </a:rPr>
              <a:t>động</a:t>
            </a:r>
            <a:r>
              <a:rPr kumimoji="0" lang="en-US" altLang="en-US" sz="2800" b="1" i="0" u="none" strike="noStrike" cap="none" normalizeH="0" baseline="0" dirty="0">
                <a:ln>
                  <a:noFill/>
                </a:ln>
                <a:solidFill>
                  <a:srgbClr val="000000"/>
                </a:solidFill>
                <a:effectLst/>
                <a:cs typeface="Arial" panose="020B0604020202020204" pitchFamily="34" charset="0"/>
              </a:rPr>
              <a:t> </a:t>
            </a:r>
            <a:r>
              <a:rPr kumimoji="0" lang="en-US" altLang="en-US" sz="2800" b="1" i="0" u="none" strike="noStrike" cap="none" normalizeH="0" baseline="0" dirty="0" err="1">
                <a:ln>
                  <a:noFill/>
                </a:ln>
                <a:solidFill>
                  <a:srgbClr val="000000"/>
                </a:solidFill>
                <a:effectLst/>
                <a:cs typeface="Arial" panose="020B0604020202020204" pitchFamily="34" charset="0"/>
              </a:rPr>
              <a:t>lực</a:t>
            </a:r>
            <a:r>
              <a:rPr kumimoji="0" lang="en-US" altLang="en-US" sz="2800" b="1" i="0" u="none" strike="noStrike" cap="none" normalizeH="0" baseline="0" dirty="0">
                <a:ln>
                  <a:noFill/>
                </a:ln>
                <a:solidFill>
                  <a:srgbClr val="000000"/>
                </a:solidFill>
                <a:effectLst/>
                <a:cs typeface="Arial" panose="020B0604020202020204" pitchFamily="34" charset="0"/>
              </a:rPr>
              <a:t> </a:t>
            </a:r>
            <a:r>
              <a:rPr kumimoji="0" lang="en-US" altLang="en-US" sz="2800" b="1" i="0" u="none" strike="noStrike" cap="none" normalizeH="0" baseline="0" dirty="0" err="1">
                <a:ln>
                  <a:noFill/>
                </a:ln>
                <a:solidFill>
                  <a:srgbClr val="000000"/>
                </a:solidFill>
                <a:effectLst/>
                <a:cs typeface="Arial" panose="020B0604020202020204" pitchFamily="34" charset="0"/>
              </a:rPr>
              <a:t>thoát</a:t>
            </a:r>
            <a:r>
              <a:rPr kumimoji="0" lang="en-US" altLang="en-US" sz="2800" b="1" i="0" u="none" strike="noStrike" cap="none" normalizeH="0" baseline="0" dirty="0">
                <a:ln>
                  <a:noFill/>
                </a:ln>
                <a:solidFill>
                  <a:srgbClr val="000000"/>
                </a:solidFill>
                <a:effectLst/>
                <a:cs typeface="Arial" panose="020B0604020202020204" pitchFamily="34" charset="0"/>
              </a:rPr>
              <a:t> </a:t>
            </a:r>
            <a:r>
              <a:rPr kumimoji="0" lang="en-US" altLang="en-US" sz="2800" b="1" i="0" u="none" strike="noStrike" cap="none" normalizeH="0" baseline="0" dirty="0" err="1">
                <a:ln>
                  <a:noFill/>
                </a:ln>
                <a:solidFill>
                  <a:srgbClr val="000000"/>
                </a:solidFill>
                <a:effectLst/>
                <a:cs typeface="Arial" panose="020B0604020202020204" pitchFamily="34" charset="0"/>
              </a:rPr>
              <a:t>hơi</a:t>
            </a:r>
            <a:r>
              <a:rPr kumimoji="0" lang="en-US" altLang="en-US" sz="2800" b="1" i="0" u="none" strike="noStrike" cap="none" normalizeH="0" baseline="0" dirty="0">
                <a:ln>
                  <a:noFill/>
                </a:ln>
                <a:solidFill>
                  <a:srgbClr val="000000"/>
                </a:solidFill>
                <a:effectLst/>
                <a:cs typeface="Arial" panose="020B0604020202020204" pitchFamily="34" charset="0"/>
              </a:rPr>
              <a:t> </a:t>
            </a:r>
            <a:r>
              <a:rPr kumimoji="0" lang="en-US" altLang="en-US" sz="2800" b="1" i="0" u="none" strike="noStrike" cap="none" normalizeH="0" baseline="0" dirty="0" err="1">
                <a:ln>
                  <a:noFill/>
                </a:ln>
                <a:solidFill>
                  <a:srgbClr val="000000"/>
                </a:solidFill>
                <a:effectLst/>
                <a:cs typeface="Arial" panose="020B0604020202020204" pitchFamily="34" charset="0"/>
              </a:rPr>
              <a:t>nước</a:t>
            </a:r>
            <a:r>
              <a:rPr kumimoji="0" lang="en-US" altLang="en-US" sz="2800" b="1" i="0" u="none" strike="noStrike" cap="none" normalizeH="0" baseline="0" dirty="0">
                <a:ln>
                  <a:noFill/>
                </a:ln>
                <a:solidFill>
                  <a:srgbClr val="000000"/>
                </a:solidFill>
                <a:effectLst/>
                <a:cs typeface="Arial" panose="020B0604020202020204" pitchFamily="34" charset="0"/>
              </a:rPr>
              <a:t> </a:t>
            </a:r>
            <a:r>
              <a:rPr kumimoji="0" lang="en-US" altLang="en-US" sz="2800" b="1" i="0" u="none" strike="noStrike" cap="none" normalizeH="0" baseline="0" dirty="0" err="1">
                <a:ln>
                  <a:noFill/>
                </a:ln>
                <a:solidFill>
                  <a:srgbClr val="000000"/>
                </a:solidFill>
                <a:effectLst/>
                <a:cs typeface="Arial" panose="020B0604020202020204" pitchFamily="34" charset="0"/>
              </a:rPr>
              <a:t>của</a:t>
            </a:r>
            <a:r>
              <a:rPr kumimoji="0" lang="en-US" altLang="en-US" sz="2800" b="1" i="0" u="none" strike="noStrike" cap="none" normalizeH="0" baseline="0" dirty="0">
                <a:ln>
                  <a:noFill/>
                </a:ln>
                <a:solidFill>
                  <a:srgbClr val="000000"/>
                </a:solidFill>
                <a:effectLst/>
                <a:cs typeface="Arial" panose="020B0604020202020204" pitchFamily="34" charset="0"/>
              </a:rPr>
              <a:t> </a:t>
            </a:r>
            <a:r>
              <a:rPr kumimoji="0" lang="en-US" altLang="en-US" sz="2800" b="1" i="0" u="none" strike="noStrike" cap="none" normalizeH="0" baseline="0" dirty="0" err="1">
                <a:ln>
                  <a:noFill/>
                </a:ln>
                <a:solidFill>
                  <a:srgbClr val="000000"/>
                </a:solidFill>
                <a:effectLst/>
                <a:cs typeface="Arial" panose="020B0604020202020204" pitchFamily="34" charset="0"/>
              </a:rPr>
              <a:t>lá</a:t>
            </a:r>
            <a:r>
              <a:rPr kumimoji="0" lang="en-US" altLang="en-US" sz="2800" b="1" i="0" u="none" strike="noStrike" cap="none" normalizeH="0" baseline="0" dirty="0">
                <a:ln>
                  <a:noFill/>
                </a:ln>
                <a:solidFill>
                  <a:srgbClr val="000000"/>
                </a:solidFill>
                <a:effectLst/>
                <a:cs typeface="Arial" panose="020B0604020202020204" pitchFamily="34" charset="0"/>
              </a:rPr>
              <a:t>.</a:t>
            </a:r>
            <a:endParaRPr kumimoji="0" lang="en-US" altLang="en-US" sz="2800" b="1"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800" b="1" i="0" u="none" strike="noStrike" cap="none" normalizeH="0" baseline="0" dirty="0">
                <a:ln>
                  <a:noFill/>
                </a:ln>
                <a:solidFill>
                  <a:srgbClr val="000000"/>
                </a:solidFill>
                <a:effectLst/>
                <a:cs typeface="Arial" panose="020B0604020202020204" pitchFamily="34" charset="0"/>
              </a:rPr>
              <a:t>- </a:t>
            </a:r>
            <a:r>
              <a:rPr kumimoji="0" lang="en-US" altLang="en-US" sz="2800" b="1" i="0" u="none" strike="noStrike" cap="none" normalizeH="0" baseline="0" dirty="0" err="1">
                <a:ln>
                  <a:noFill/>
                </a:ln>
                <a:solidFill>
                  <a:srgbClr val="000000"/>
                </a:solidFill>
                <a:effectLst/>
                <a:cs typeface="Arial" panose="020B0604020202020204" pitchFamily="34" charset="0"/>
              </a:rPr>
              <a:t>Kết</a:t>
            </a:r>
            <a:r>
              <a:rPr kumimoji="0" lang="en-US" altLang="en-US" sz="2800" b="1" i="0" u="none" strike="noStrike" cap="none" normalizeH="0" baseline="0" dirty="0">
                <a:ln>
                  <a:noFill/>
                </a:ln>
                <a:solidFill>
                  <a:srgbClr val="000000"/>
                </a:solidFill>
                <a:effectLst/>
                <a:cs typeface="Arial" panose="020B0604020202020204" pitchFamily="34" charset="0"/>
              </a:rPr>
              <a:t> </a:t>
            </a:r>
            <a:r>
              <a:rPr kumimoji="0" lang="en-US" altLang="en-US" sz="2800" b="1" i="0" u="none" strike="noStrike" cap="none" normalizeH="0" baseline="0" dirty="0" err="1">
                <a:ln>
                  <a:noFill/>
                </a:ln>
                <a:solidFill>
                  <a:srgbClr val="000000"/>
                </a:solidFill>
                <a:effectLst/>
                <a:cs typeface="Arial" panose="020B0604020202020204" pitchFamily="34" charset="0"/>
              </a:rPr>
              <a:t>luận</a:t>
            </a:r>
            <a:r>
              <a:rPr kumimoji="0" lang="en-US" altLang="en-US" sz="2800" b="1" i="0" u="none" strike="noStrike" cap="none" normalizeH="0" baseline="0" dirty="0">
                <a:ln>
                  <a:noFill/>
                </a:ln>
                <a:solidFill>
                  <a:srgbClr val="000000"/>
                </a:solidFill>
                <a:effectLst/>
                <a:cs typeface="Arial" panose="020B0604020202020204" pitchFamily="34" charset="0"/>
              </a:rPr>
              <a:t>:</a:t>
            </a:r>
            <a:endParaRPr kumimoji="0" lang="en-US" altLang="en-US" sz="2800" b="1" i="0" u="none" strike="noStrike" cap="none" normalizeH="0" baseline="0" dirty="0">
              <a:ln>
                <a:noFill/>
              </a:ln>
              <a:solidFill>
                <a:schemeClr val="tx1"/>
              </a:solidFill>
              <a:effectLst/>
              <a:cs typeface="Arial" panose="020B0604020202020204" pitchFamily="34" charset="0"/>
            </a:endParaRPr>
          </a:p>
          <a:p>
            <a:pPr marR="0" lvl="0" indent="465138" algn="l" defTabSz="914400" rtl="0" eaLnBrk="0" fontAlgn="base" latinLnBrk="0" hangingPunct="0">
              <a:lnSpc>
                <a:spcPct val="150000"/>
              </a:lnSpc>
              <a:spcBef>
                <a:spcPct val="0"/>
              </a:spcBef>
              <a:spcAft>
                <a:spcPct val="0"/>
              </a:spcAft>
              <a:buClrTx/>
              <a:buSzTx/>
              <a:buFontTx/>
              <a:buNone/>
              <a:tabLst/>
            </a:pPr>
            <a:r>
              <a:rPr kumimoji="0" lang="en-US" altLang="en-US" sz="2800" b="1" i="0" u="none" strike="noStrike" cap="none" normalizeH="0" baseline="0" dirty="0">
                <a:ln>
                  <a:noFill/>
                </a:ln>
                <a:solidFill>
                  <a:srgbClr val="000000"/>
                </a:solidFill>
                <a:effectLst/>
                <a:cs typeface="Arial" panose="020B0604020202020204" pitchFamily="34" charset="0"/>
              </a:rPr>
              <a:t>+ </a:t>
            </a:r>
            <a:r>
              <a:rPr kumimoji="0" lang="en-US" altLang="en-US" sz="2800" b="1" i="0" u="none" strike="noStrike" cap="none" normalizeH="0" baseline="0" dirty="0" err="1">
                <a:ln>
                  <a:noFill/>
                </a:ln>
                <a:solidFill>
                  <a:srgbClr val="000000"/>
                </a:solidFill>
                <a:effectLst/>
                <a:cs typeface="Arial" panose="020B0604020202020204" pitchFamily="34" charset="0"/>
              </a:rPr>
              <a:t>Mạch</a:t>
            </a:r>
            <a:r>
              <a:rPr kumimoji="0" lang="en-US" altLang="en-US" sz="2800" b="1" i="0" u="none" strike="noStrike" cap="none" normalizeH="0" baseline="0" dirty="0">
                <a:ln>
                  <a:noFill/>
                </a:ln>
                <a:solidFill>
                  <a:srgbClr val="000000"/>
                </a:solidFill>
                <a:effectLst/>
                <a:cs typeface="Arial" panose="020B0604020202020204" pitchFamily="34" charset="0"/>
              </a:rPr>
              <a:t> </a:t>
            </a:r>
            <a:r>
              <a:rPr kumimoji="0" lang="en-US" altLang="en-US" sz="2800" b="1" i="0" u="none" strike="noStrike" cap="none" normalizeH="0" baseline="0" dirty="0" err="1">
                <a:ln>
                  <a:noFill/>
                </a:ln>
                <a:solidFill>
                  <a:srgbClr val="000000"/>
                </a:solidFill>
                <a:effectLst/>
                <a:cs typeface="Arial" panose="020B0604020202020204" pitchFamily="34" charset="0"/>
              </a:rPr>
              <a:t>gỗ</a:t>
            </a:r>
            <a:r>
              <a:rPr kumimoji="0" lang="en-US" altLang="en-US" sz="2800" b="1" i="0" u="none" strike="noStrike" cap="none" normalizeH="0" baseline="0" dirty="0">
                <a:ln>
                  <a:noFill/>
                </a:ln>
                <a:solidFill>
                  <a:srgbClr val="000000"/>
                </a:solidFill>
                <a:effectLst/>
                <a:cs typeface="Arial" panose="020B0604020202020204" pitchFamily="34" charset="0"/>
              </a:rPr>
              <a:t> </a:t>
            </a:r>
            <a:r>
              <a:rPr kumimoji="0" lang="en-US" altLang="en-US" sz="2800" b="1" i="0" u="none" strike="noStrike" cap="none" normalizeH="0" baseline="0" dirty="0" err="1">
                <a:ln>
                  <a:noFill/>
                </a:ln>
                <a:solidFill>
                  <a:srgbClr val="000000"/>
                </a:solidFill>
                <a:effectLst/>
                <a:cs typeface="Arial" panose="020B0604020202020204" pitchFamily="34" charset="0"/>
              </a:rPr>
              <a:t>của</a:t>
            </a:r>
            <a:r>
              <a:rPr kumimoji="0" lang="en-US" altLang="en-US" sz="2800" b="1" i="0" u="none" strike="noStrike" cap="none" normalizeH="0" baseline="0" dirty="0">
                <a:ln>
                  <a:noFill/>
                </a:ln>
                <a:solidFill>
                  <a:srgbClr val="000000"/>
                </a:solidFill>
                <a:effectLst/>
                <a:cs typeface="Arial" panose="020B0604020202020204" pitchFamily="34" charset="0"/>
              </a:rPr>
              <a:t> </a:t>
            </a:r>
            <a:r>
              <a:rPr kumimoji="0" lang="en-US" altLang="en-US" sz="2800" b="1" i="0" u="none" strike="noStrike" cap="none" normalizeH="0" baseline="0" dirty="0" err="1">
                <a:ln>
                  <a:noFill/>
                </a:ln>
                <a:solidFill>
                  <a:srgbClr val="000000"/>
                </a:solidFill>
                <a:effectLst/>
                <a:cs typeface="Arial" panose="020B0604020202020204" pitchFamily="34" charset="0"/>
              </a:rPr>
              <a:t>cây</a:t>
            </a:r>
            <a:r>
              <a:rPr kumimoji="0" lang="en-US" altLang="en-US" sz="2800" b="1" i="0" u="none" strike="noStrike" cap="none" normalizeH="0" baseline="0" dirty="0">
                <a:ln>
                  <a:noFill/>
                </a:ln>
                <a:solidFill>
                  <a:srgbClr val="000000"/>
                </a:solidFill>
                <a:effectLst/>
                <a:cs typeface="Arial" panose="020B0604020202020204" pitchFamily="34" charset="0"/>
              </a:rPr>
              <a:t> </a:t>
            </a:r>
            <a:r>
              <a:rPr kumimoji="0" lang="en-US" altLang="en-US" sz="2800" b="1" i="0" u="none" strike="noStrike" cap="none" normalizeH="0" baseline="0" dirty="0" err="1">
                <a:ln>
                  <a:noFill/>
                </a:ln>
                <a:solidFill>
                  <a:srgbClr val="000000"/>
                </a:solidFill>
                <a:effectLst/>
                <a:cs typeface="Arial" panose="020B0604020202020204" pitchFamily="34" charset="0"/>
              </a:rPr>
              <a:t>có</a:t>
            </a:r>
            <a:r>
              <a:rPr kumimoji="0" lang="en-US" altLang="en-US" sz="2800" b="1" i="0" u="none" strike="noStrike" cap="none" normalizeH="0" baseline="0" dirty="0">
                <a:ln>
                  <a:noFill/>
                </a:ln>
                <a:solidFill>
                  <a:srgbClr val="000000"/>
                </a:solidFill>
                <a:effectLst/>
                <a:cs typeface="Arial" panose="020B0604020202020204" pitchFamily="34" charset="0"/>
              </a:rPr>
              <a:t> </a:t>
            </a:r>
            <a:r>
              <a:rPr kumimoji="0" lang="en-US" altLang="en-US" sz="2800" b="1" i="0" u="none" strike="noStrike" cap="none" normalizeH="0" baseline="0" dirty="0" err="1">
                <a:ln>
                  <a:noFill/>
                </a:ln>
                <a:solidFill>
                  <a:srgbClr val="000000"/>
                </a:solidFill>
                <a:effectLst/>
                <a:cs typeface="Arial" panose="020B0604020202020204" pitchFamily="34" charset="0"/>
              </a:rPr>
              <a:t>vai</a:t>
            </a:r>
            <a:r>
              <a:rPr kumimoji="0" lang="en-US" altLang="en-US" sz="2800" b="1" i="0" u="none" strike="noStrike" cap="none" normalizeH="0" baseline="0" dirty="0">
                <a:ln>
                  <a:noFill/>
                </a:ln>
                <a:solidFill>
                  <a:srgbClr val="000000"/>
                </a:solidFill>
                <a:effectLst/>
                <a:cs typeface="Arial" panose="020B0604020202020204" pitchFamily="34" charset="0"/>
              </a:rPr>
              <a:t> </a:t>
            </a:r>
            <a:r>
              <a:rPr kumimoji="0" lang="en-US" altLang="en-US" sz="2800" b="1" i="0" u="none" strike="noStrike" cap="none" normalizeH="0" baseline="0" dirty="0" err="1">
                <a:ln>
                  <a:noFill/>
                </a:ln>
                <a:solidFill>
                  <a:srgbClr val="000000"/>
                </a:solidFill>
                <a:effectLst/>
                <a:cs typeface="Arial" panose="020B0604020202020204" pitchFamily="34" charset="0"/>
              </a:rPr>
              <a:t>trò</a:t>
            </a:r>
            <a:r>
              <a:rPr kumimoji="0" lang="en-US" altLang="en-US" sz="2800" b="1" i="0" u="none" strike="noStrike" cap="none" normalizeH="0" baseline="0" dirty="0">
                <a:ln>
                  <a:noFill/>
                </a:ln>
                <a:solidFill>
                  <a:srgbClr val="000000"/>
                </a:solidFill>
                <a:effectLst/>
                <a:cs typeface="Arial" panose="020B0604020202020204" pitchFamily="34" charset="0"/>
              </a:rPr>
              <a:t> </a:t>
            </a:r>
            <a:r>
              <a:rPr kumimoji="0" lang="en-US" altLang="en-US" sz="2800" b="1" i="0" u="none" strike="noStrike" cap="none" normalizeH="0" baseline="0" dirty="0" err="1">
                <a:ln>
                  <a:noFill/>
                </a:ln>
                <a:solidFill>
                  <a:srgbClr val="000000"/>
                </a:solidFill>
                <a:effectLst/>
                <a:cs typeface="Arial" panose="020B0604020202020204" pitchFamily="34" charset="0"/>
              </a:rPr>
              <a:t>vận</a:t>
            </a:r>
            <a:r>
              <a:rPr kumimoji="0" lang="en-US" altLang="en-US" sz="2800" b="1" i="0" u="none" strike="noStrike" cap="none" normalizeH="0" baseline="0" dirty="0">
                <a:ln>
                  <a:noFill/>
                </a:ln>
                <a:solidFill>
                  <a:srgbClr val="000000"/>
                </a:solidFill>
                <a:effectLst/>
                <a:cs typeface="Arial" panose="020B0604020202020204" pitchFamily="34" charset="0"/>
              </a:rPr>
              <a:t> </a:t>
            </a:r>
            <a:r>
              <a:rPr kumimoji="0" lang="en-US" altLang="en-US" sz="2800" b="1" i="0" u="none" strike="noStrike" cap="none" normalizeH="0" baseline="0" dirty="0" err="1">
                <a:ln>
                  <a:noFill/>
                </a:ln>
                <a:solidFill>
                  <a:srgbClr val="000000"/>
                </a:solidFill>
                <a:effectLst/>
                <a:cs typeface="Arial" panose="020B0604020202020204" pitchFamily="34" charset="0"/>
              </a:rPr>
              <a:t>chuyển</a:t>
            </a:r>
            <a:r>
              <a:rPr kumimoji="0" lang="en-US" altLang="en-US" sz="2800" b="1" i="0" u="none" strike="noStrike" cap="none" normalizeH="0" baseline="0" dirty="0">
                <a:ln>
                  <a:noFill/>
                </a:ln>
                <a:solidFill>
                  <a:srgbClr val="000000"/>
                </a:solidFill>
                <a:effectLst/>
                <a:cs typeface="Arial" panose="020B0604020202020204" pitchFamily="34" charset="0"/>
              </a:rPr>
              <a:t> </a:t>
            </a:r>
            <a:r>
              <a:rPr kumimoji="0" lang="en-US" altLang="en-US" sz="2800" b="1" i="0" u="none" strike="noStrike" cap="none" normalizeH="0" baseline="0" dirty="0" err="1">
                <a:ln>
                  <a:noFill/>
                </a:ln>
                <a:solidFill>
                  <a:srgbClr val="000000"/>
                </a:solidFill>
                <a:effectLst/>
                <a:cs typeface="Arial" panose="020B0604020202020204" pitchFamily="34" charset="0"/>
              </a:rPr>
              <a:t>nước</a:t>
            </a:r>
            <a:r>
              <a:rPr kumimoji="0" lang="en-US" altLang="en-US" sz="2800" b="1" i="0" u="none" strike="noStrike" cap="none" normalizeH="0" baseline="0" dirty="0">
                <a:ln>
                  <a:noFill/>
                </a:ln>
                <a:solidFill>
                  <a:srgbClr val="000000"/>
                </a:solidFill>
                <a:effectLst/>
                <a:cs typeface="Arial" panose="020B0604020202020204" pitchFamily="34" charset="0"/>
              </a:rPr>
              <a:t>.</a:t>
            </a:r>
            <a:endParaRPr kumimoji="0" lang="en-US" altLang="en-US" sz="2800" b="1" i="0" u="none" strike="noStrike" cap="none" normalizeH="0" baseline="0" dirty="0">
              <a:ln>
                <a:noFill/>
              </a:ln>
              <a:solidFill>
                <a:schemeClr val="tx1"/>
              </a:solidFill>
              <a:effectLst/>
              <a:cs typeface="Arial" panose="020B0604020202020204" pitchFamily="34" charset="0"/>
            </a:endParaRPr>
          </a:p>
          <a:p>
            <a:pPr marR="0" lvl="0" indent="465138" algn="l" defTabSz="914400" rtl="0" eaLnBrk="0" fontAlgn="base" latinLnBrk="0" hangingPunct="0">
              <a:lnSpc>
                <a:spcPct val="150000"/>
              </a:lnSpc>
              <a:spcBef>
                <a:spcPct val="0"/>
              </a:spcBef>
              <a:spcAft>
                <a:spcPct val="0"/>
              </a:spcAft>
              <a:buClrTx/>
              <a:buSzTx/>
              <a:buFontTx/>
              <a:buNone/>
              <a:tabLst/>
            </a:pPr>
            <a:r>
              <a:rPr kumimoji="0" lang="en-US" altLang="en-US" sz="2800" b="1" i="0" u="none" strike="noStrike" cap="none" normalizeH="0" baseline="0" dirty="0">
                <a:ln>
                  <a:noFill/>
                </a:ln>
                <a:solidFill>
                  <a:srgbClr val="000000"/>
                </a:solidFill>
                <a:effectLst/>
                <a:cs typeface="Arial" panose="020B0604020202020204" pitchFamily="34" charset="0"/>
              </a:rPr>
              <a:t>+ </a:t>
            </a:r>
            <a:r>
              <a:rPr kumimoji="0" lang="en-US" altLang="en-US" sz="2800" b="1" i="0" u="none" strike="noStrike" cap="none" normalizeH="0" baseline="0" dirty="0" err="1">
                <a:ln>
                  <a:noFill/>
                </a:ln>
                <a:solidFill>
                  <a:srgbClr val="000000"/>
                </a:solidFill>
                <a:effectLst/>
                <a:cs typeface="Arial" panose="020B0604020202020204" pitchFamily="34" charset="0"/>
              </a:rPr>
              <a:t>Nước</a:t>
            </a:r>
            <a:r>
              <a:rPr kumimoji="0" lang="en-US" altLang="en-US" sz="2800" b="1" i="0" u="none" strike="noStrike" cap="none" normalizeH="0" baseline="0" dirty="0">
                <a:ln>
                  <a:noFill/>
                </a:ln>
                <a:solidFill>
                  <a:srgbClr val="000000"/>
                </a:solidFill>
                <a:effectLst/>
                <a:cs typeface="Arial" panose="020B0604020202020204" pitchFamily="34" charset="0"/>
              </a:rPr>
              <a:t> </a:t>
            </a:r>
            <a:r>
              <a:rPr kumimoji="0" lang="en-US" altLang="en-US" sz="2800" b="1" i="0" u="none" strike="noStrike" cap="none" normalizeH="0" baseline="0" dirty="0" err="1">
                <a:ln>
                  <a:noFill/>
                </a:ln>
                <a:solidFill>
                  <a:srgbClr val="000000"/>
                </a:solidFill>
                <a:effectLst/>
                <a:cs typeface="Arial" panose="020B0604020202020204" pitchFamily="34" charset="0"/>
              </a:rPr>
              <a:t>được</a:t>
            </a:r>
            <a:r>
              <a:rPr kumimoji="0" lang="en-US" altLang="en-US" sz="2800" b="1" i="0" u="none" strike="noStrike" cap="none" normalizeH="0" baseline="0" dirty="0">
                <a:ln>
                  <a:noFill/>
                </a:ln>
                <a:solidFill>
                  <a:srgbClr val="000000"/>
                </a:solidFill>
                <a:effectLst/>
                <a:cs typeface="Arial" panose="020B0604020202020204" pitchFamily="34" charset="0"/>
              </a:rPr>
              <a:t> </a:t>
            </a:r>
            <a:r>
              <a:rPr kumimoji="0" lang="en-US" altLang="en-US" sz="2800" b="1" i="0" u="none" strike="noStrike" cap="none" normalizeH="0" baseline="0" dirty="0" err="1">
                <a:ln>
                  <a:noFill/>
                </a:ln>
                <a:solidFill>
                  <a:srgbClr val="000000"/>
                </a:solidFill>
                <a:effectLst/>
                <a:cs typeface="Arial" panose="020B0604020202020204" pitchFamily="34" charset="0"/>
              </a:rPr>
              <a:t>vận</a:t>
            </a:r>
            <a:r>
              <a:rPr kumimoji="0" lang="en-US" altLang="en-US" sz="2800" b="1" i="0" u="none" strike="noStrike" cap="none" normalizeH="0" baseline="0" dirty="0">
                <a:ln>
                  <a:noFill/>
                </a:ln>
                <a:solidFill>
                  <a:srgbClr val="000000"/>
                </a:solidFill>
                <a:effectLst/>
                <a:cs typeface="Arial" panose="020B0604020202020204" pitchFamily="34" charset="0"/>
              </a:rPr>
              <a:t> </a:t>
            </a:r>
            <a:r>
              <a:rPr kumimoji="0" lang="en-US" altLang="en-US" sz="2800" b="1" i="0" u="none" strike="noStrike" cap="none" normalizeH="0" baseline="0" dirty="0" err="1">
                <a:ln>
                  <a:noFill/>
                </a:ln>
                <a:solidFill>
                  <a:srgbClr val="000000"/>
                </a:solidFill>
                <a:effectLst/>
                <a:cs typeface="Arial" panose="020B0604020202020204" pitchFamily="34" charset="0"/>
              </a:rPr>
              <a:t>chuyển</a:t>
            </a:r>
            <a:r>
              <a:rPr kumimoji="0" lang="en-US" altLang="en-US" sz="2800" b="1" i="0" u="none" strike="noStrike" cap="none" normalizeH="0" baseline="0" dirty="0">
                <a:ln>
                  <a:noFill/>
                </a:ln>
                <a:solidFill>
                  <a:srgbClr val="000000"/>
                </a:solidFill>
                <a:effectLst/>
                <a:cs typeface="Arial" panose="020B0604020202020204" pitchFamily="34" charset="0"/>
              </a:rPr>
              <a:t> </a:t>
            </a:r>
            <a:r>
              <a:rPr kumimoji="0" lang="en-US" altLang="en-US" sz="2800" b="1" i="0" u="none" strike="noStrike" cap="none" normalizeH="0" baseline="0" dirty="0" err="1">
                <a:ln>
                  <a:noFill/>
                </a:ln>
                <a:solidFill>
                  <a:srgbClr val="000000"/>
                </a:solidFill>
                <a:effectLst/>
                <a:cs typeface="Arial" panose="020B0604020202020204" pitchFamily="34" charset="0"/>
              </a:rPr>
              <a:t>trong</a:t>
            </a:r>
            <a:r>
              <a:rPr kumimoji="0" lang="en-US" altLang="en-US" sz="2800" b="1" i="0" u="none" strike="noStrike" cap="none" normalizeH="0" baseline="0" dirty="0">
                <a:ln>
                  <a:noFill/>
                </a:ln>
                <a:solidFill>
                  <a:srgbClr val="000000"/>
                </a:solidFill>
                <a:effectLst/>
                <a:cs typeface="Arial" panose="020B0604020202020204" pitchFamily="34" charset="0"/>
              </a:rPr>
              <a:t> </a:t>
            </a:r>
            <a:r>
              <a:rPr kumimoji="0" lang="en-US" altLang="en-US" sz="2800" b="1" i="0" u="none" strike="noStrike" cap="none" normalizeH="0" baseline="0" dirty="0" err="1">
                <a:ln>
                  <a:noFill/>
                </a:ln>
                <a:solidFill>
                  <a:srgbClr val="000000"/>
                </a:solidFill>
                <a:effectLst/>
                <a:cs typeface="Arial" panose="020B0604020202020204" pitchFamily="34" charset="0"/>
              </a:rPr>
              <a:t>cây</a:t>
            </a:r>
            <a:r>
              <a:rPr kumimoji="0" lang="en-US" altLang="en-US" sz="2800" b="1" i="0" u="none" strike="noStrike" cap="none" normalizeH="0" baseline="0" dirty="0">
                <a:ln>
                  <a:noFill/>
                </a:ln>
                <a:solidFill>
                  <a:srgbClr val="000000"/>
                </a:solidFill>
                <a:effectLst/>
                <a:cs typeface="Arial" panose="020B0604020202020204" pitchFamily="34" charset="0"/>
              </a:rPr>
              <a:t> </a:t>
            </a:r>
            <a:r>
              <a:rPr kumimoji="0" lang="en-US" altLang="en-US" sz="2800" b="1" i="0" u="none" strike="noStrike" cap="none" normalizeH="0" baseline="0" dirty="0" err="1">
                <a:ln>
                  <a:noFill/>
                </a:ln>
                <a:solidFill>
                  <a:srgbClr val="000000"/>
                </a:solidFill>
                <a:effectLst/>
                <a:cs typeface="Arial" panose="020B0604020202020204" pitchFamily="34" charset="0"/>
              </a:rPr>
              <a:t>nhờ</a:t>
            </a:r>
            <a:r>
              <a:rPr kumimoji="0" lang="en-US" altLang="en-US" sz="2800" b="1" i="0" u="none" strike="noStrike" cap="none" normalizeH="0" baseline="0" dirty="0">
                <a:ln>
                  <a:noFill/>
                </a:ln>
                <a:solidFill>
                  <a:srgbClr val="000000"/>
                </a:solidFill>
                <a:effectLst/>
                <a:cs typeface="Arial" panose="020B0604020202020204" pitchFamily="34" charset="0"/>
              </a:rPr>
              <a:t> </a:t>
            </a:r>
            <a:r>
              <a:rPr kumimoji="0" lang="en-US" altLang="en-US" sz="2800" b="1" i="0" u="none" strike="noStrike" cap="none" normalizeH="0" baseline="0" dirty="0" err="1">
                <a:ln>
                  <a:noFill/>
                </a:ln>
                <a:solidFill>
                  <a:srgbClr val="000000"/>
                </a:solidFill>
                <a:effectLst/>
                <a:cs typeface="Arial" panose="020B0604020202020204" pitchFamily="34" charset="0"/>
              </a:rPr>
              <a:t>lực</a:t>
            </a:r>
            <a:r>
              <a:rPr kumimoji="0" lang="en-US" altLang="en-US" sz="2800" b="1" i="0" u="none" strike="noStrike" cap="none" normalizeH="0" baseline="0" dirty="0">
                <a:ln>
                  <a:noFill/>
                </a:ln>
                <a:solidFill>
                  <a:srgbClr val="000000"/>
                </a:solidFill>
                <a:effectLst/>
                <a:cs typeface="Arial" panose="020B0604020202020204" pitchFamily="34" charset="0"/>
              </a:rPr>
              <a:t> </a:t>
            </a:r>
            <a:r>
              <a:rPr kumimoji="0" lang="en-US" altLang="en-US" sz="2800" b="1" i="0" u="none" strike="noStrike" cap="none" normalizeH="0" baseline="0" dirty="0" err="1">
                <a:ln>
                  <a:noFill/>
                </a:ln>
                <a:solidFill>
                  <a:srgbClr val="000000"/>
                </a:solidFill>
                <a:effectLst/>
                <a:cs typeface="Arial" panose="020B0604020202020204" pitchFamily="34" charset="0"/>
              </a:rPr>
              <a:t>thoát</a:t>
            </a:r>
            <a:r>
              <a:rPr kumimoji="0" lang="en-US" altLang="en-US" sz="2800" b="1" i="0" u="none" strike="noStrike" cap="none" normalizeH="0" baseline="0" dirty="0">
                <a:ln>
                  <a:noFill/>
                </a:ln>
                <a:solidFill>
                  <a:srgbClr val="000000"/>
                </a:solidFill>
                <a:effectLst/>
                <a:cs typeface="Arial" panose="020B0604020202020204" pitchFamily="34" charset="0"/>
              </a:rPr>
              <a:t> </a:t>
            </a:r>
            <a:r>
              <a:rPr kumimoji="0" lang="en-US" altLang="en-US" sz="2800" b="1" i="0" u="none" strike="noStrike" cap="none" normalizeH="0" baseline="0" dirty="0" err="1">
                <a:ln>
                  <a:noFill/>
                </a:ln>
                <a:solidFill>
                  <a:srgbClr val="000000"/>
                </a:solidFill>
                <a:effectLst/>
                <a:cs typeface="Arial" panose="020B0604020202020204" pitchFamily="34" charset="0"/>
              </a:rPr>
              <a:t>hơi</a:t>
            </a:r>
            <a:r>
              <a:rPr kumimoji="0" lang="en-US" altLang="en-US" sz="2800" b="1" i="0" u="none" strike="noStrike" cap="none" normalizeH="0" baseline="0" dirty="0">
                <a:ln>
                  <a:noFill/>
                </a:ln>
                <a:solidFill>
                  <a:srgbClr val="000000"/>
                </a:solidFill>
                <a:effectLst/>
                <a:cs typeface="Arial" panose="020B0604020202020204" pitchFamily="34" charset="0"/>
              </a:rPr>
              <a:t> </a:t>
            </a:r>
            <a:r>
              <a:rPr kumimoji="0" lang="en-US" altLang="en-US" sz="2800" b="1" i="0" u="none" strike="noStrike" cap="none" normalizeH="0" baseline="0" dirty="0" err="1">
                <a:ln>
                  <a:noFill/>
                </a:ln>
                <a:solidFill>
                  <a:srgbClr val="000000"/>
                </a:solidFill>
                <a:effectLst/>
                <a:cs typeface="Arial" panose="020B0604020202020204" pitchFamily="34" charset="0"/>
              </a:rPr>
              <a:t>nước</a:t>
            </a:r>
            <a:r>
              <a:rPr kumimoji="0" lang="en-US" altLang="en-US" sz="2800" b="1" i="0" u="none" strike="noStrike" cap="none" normalizeH="0" baseline="0" dirty="0">
                <a:ln>
                  <a:noFill/>
                </a:ln>
                <a:solidFill>
                  <a:srgbClr val="000000"/>
                </a:solidFill>
                <a:effectLst/>
                <a:cs typeface="Arial" panose="020B0604020202020204" pitchFamily="34" charset="0"/>
              </a:rPr>
              <a:t> ở </a:t>
            </a:r>
            <a:r>
              <a:rPr kumimoji="0" lang="en-US" altLang="en-US" sz="2800" b="1" i="0" u="none" strike="noStrike" cap="none" normalizeH="0" baseline="0" dirty="0" err="1">
                <a:ln>
                  <a:noFill/>
                </a:ln>
                <a:solidFill>
                  <a:srgbClr val="000000"/>
                </a:solidFill>
                <a:effectLst/>
                <a:cs typeface="Arial" panose="020B0604020202020204" pitchFamily="34" charset="0"/>
              </a:rPr>
              <a:t>lá</a:t>
            </a:r>
            <a:r>
              <a:rPr kumimoji="0" lang="en-US" altLang="en-US" sz="2800" b="1" i="0" u="none" strike="noStrike" cap="none" normalizeH="0" baseline="0" dirty="0">
                <a:ln>
                  <a:noFill/>
                </a:ln>
                <a:solidFill>
                  <a:srgbClr val="000000"/>
                </a:solidFill>
                <a:effectLst/>
                <a:cs typeface="Arial" panose="020B0604020202020204" pitchFamily="34" charset="0"/>
              </a:rPr>
              <a:t>.</a:t>
            </a:r>
            <a:endParaRPr kumimoji="0" lang="en-US" altLang="en-US" sz="2800" b="1" i="0" u="none" strike="noStrike" cap="none" normalizeH="0" baseline="0" dirty="0">
              <a:ln>
                <a:noFill/>
              </a:ln>
              <a:solidFill>
                <a:schemeClr val="tx1"/>
              </a:solidFill>
              <a:effectLst/>
              <a:cs typeface="Arial" panose="020B0604020202020204" pitchFamily="34" charset="0"/>
            </a:endParaRPr>
          </a:p>
        </p:txBody>
      </p:sp>
      <p:pic>
        <p:nvPicPr>
          <p:cNvPr id="5" name="Picture 4">
            <a:extLst>
              <a:ext uri="{FF2B5EF4-FFF2-40B4-BE49-F238E27FC236}">
                <a16:creationId xmlns:a16="http://schemas.microsoft.com/office/drawing/2014/main" id="{BF204C21-EA8B-C5A3-6991-3E6805CD2EB1}"/>
              </a:ext>
            </a:extLst>
          </p:cNvPr>
          <p:cNvPicPr>
            <a:picLocks noChangeAspect="1"/>
          </p:cNvPicPr>
          <p:nvPr/>
        </p:nvPicPr>
        <p:blipFill rotWithShape="1">
          <a:blip r:embed="rId2">
            <a:extLst>
              <a:ext uri="{28A0092B-C50C-407E-A947-70E740481C1C}">
                <a14:useLocalDpi xmlns:a14="http://schemas.microsoft.com/office/drawing/2010/main" val="0"/>
              </a:ext>
            </a:extLst>
          </a:blip>
          <a:srcRect b="27914"/>
          <a:stretch/>
        </p:blipFill>
        <p:spPr>
          <a:xfrm>
            <a:off x="2743200" y="190501"/>
            <a:ext cx="15268358" cy="5211928"/>
          </a:xfrm>
          <a:prstGeom prst="rect">
            <a:avLst/>
          </a:prstGeom>
        </p:spPr>
      </p:pic>
      <p:sp>
        <p:nvSpPr>
          <p:cNvPr id="6" name="TextBox 5">
            <a:extLst>
              <a:ext uri="{FF2B5EF4-FFF2-40B4-BE49-F238E27FC236}">
                <a16:creationId xmlns:a16="http://schemas.microsoft.com/office/drawing/2014/main" id="{C2AB2FB9-502A-6587-F8AB-A9B201D9D6C3}"/>
              </a:ext>
            </a:extLst>
          </p:cNvPr>
          <p:cNvSpPr txBox="1"/>
          <p:nvPr/>
        </p:nvSpPr>
        <p:spPr>
          <a:xfrm>
            <a:off x="609600" y="800100"/>
            <a:ext cx="1828800" cy="954107"/>
          </a:xfrm>
          <a:prstGeom prst="rect">
            <a:avLst/>
          </a:prstGeom>
          <a:noFill/>
        </p:spPr>
        <p:txBody>
          <a:bodyPr wrap="square" rtlCol="0">
            <a:spAutoFit/>
          </a:bodyPr>
          <a:lstStyle/>
          <a:p>
            <a:r>
              <a:rPr lang="en-US" sz="2800" b="1" dirty="0"/>
              <a:t>1. </a:t>
            </a:r>
            <a:r>
              <a:rPr lang="en-US" sz="2800" b="1" dirty="0" err="1"/>
              <a:t>Kết</a:t>
            </a:r>
            <a:r>
              <a:rPr lang="en-US" sz="2800" b="1" dirty="0"/>
              <a:t> </a:t>
            </a:r>
            <a:r>
              <a:rPr lang="en-US" sz="2800" b="1" dirty="0" err="1"/>
              <a:t>quả</a:t>
            </a:r>
            <a:r>
              <a:rPr lang="en-US" sz="2800" b="1" dirty="0"/>
              <a:t> </a:t>
            </a:r>
            <a:r>
              <a:rPr lang="en-US" sz="2800" b="1" dirty="0" err="1"/>
              <a:t>thí</a:t>
            </a:r>
            <a:r>
              <a:rPr lang="en-US" sz="2800" b="1" dirty="0"/>
              <a:t> </a:t>
            </a:r>
            <a:r>
              <a:rPr lang="en-US" sz="2800" b="1" dirty="0" err="1"/>
              <a:t>nghiệm</a:t>
            </a:r>
            <a:endParaRPr lang="en-US" sz="2800" b="1" dirty="0"/>
          </a:p>
        </p:txBody>
      </p:sp>
    </p:spTree>
    <p:extLst>
      <p:ext uri="{BB962C8B-B14F-4D97-AF65-F5344CB8AC3E}">
        <p14:creationId xmlns:p14="http://schemas.microsoft.com/office/powerpoint/2010/main" val="24305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23C455-F028-5BFD-5259-D7819FFFEDFB}"/>
              </a:ext>
            </a:extLst>
          </p:cNvPr>
          <p:cNvSpPr txBox="1"/>
          <p:nvPr/>
        </p:nvSpPr>
        <p:spPr>
          <a:xfrm>
            <a:off x="733926" y="1104900"/>
            <a:ext cx="16459200" cy="954107"/>
          </a:xfrm>
          <a:prstGeom prst="rect">
            <a:avLst/>
          </a:prstGeom>
          <a:noFill/>
        </p:spPr>
        <p:txBody>
          <a:bodyPr wrap="square">
            <a:spAutoFit/>
          </a:bodyPr>
          <a:lstStyle/>
          <a:p>
            <a:pPr algn="l"/>
            <a:r>
              <a:rPr lang="vi-VN" sz="2800" b="1" i="0" dirty="0">
                <a:solidFill>
                  <a:srgbClr val="000000"/>
                </a:solidFill>
                <a:effectLst/>
                <a:latin typeface="Arial" panose="020B0604020202020204" pitchFamily="34" charset="0"/>
                <a:cs typeface="Arial" panose="020B0604020202020204" pitchFamily="34" charset="0"/>
              </a:rPr>
              <a:t>Trả lời các câu hỏi sau:</a:t>
            </a:r>
            <a:endParaRPr lang="vi-VN" sz="2800" b="0" i="0" dirty="0">
              <a:solidFill>
                <a:srgbClr val="000000"/>
              </a:solidFill>
              <a:effectLst/>
              <a:latin typeface="Arial" panose="020B0604020202020204" pitchFamily="34" charset="0"/>
              <a:cs typeface="Arial" panose="020B0604020202020204" pitchFamily="34" charset="0"/>
            </a:endParaRPr>
          </a:p>
          <a:p>
            <a:pPr algn="l"/>
            <a:r>
              <a:rPr lang="vi-VN" sz="2800" b="1" i="0" dirty="0">
                <a:solidFill>
                  <a:srgbClr val="000000"/>
                </a:solidFill>
                <a:effectLst/>
                <a:latin typeface="Arial" panose="020B0604020202020204" pitchFamily="34" charset="0"/>
                <a:cs typeface="Arial" panose="020B0604020202020204" pitchFamily="34" charset="0"/>
              </a:rPr>
              <a:t>1. </a:t>
            </a:r>
            <a:r>
              <a:rPr lang="vi-VN" sz="2800" b="0" i="0" dirty="0">
                <a:solidFill>
                  <a:srgbClr val="000000"/>
                </a:solidFill>
                <a:effectLst/>
                <a:latin typeface="Arial" panose="020B0604020202020204" pitchFamily="34" charset="0"/>
                <a:cs typeface="Arial" panose="020B0604020202020204" pitchFamily="34" charset="0"/>
              </a:rPr>
              <a:t>Tại sao trong thí nghiệm chứng minh thân vận chuyển nước phải sử dụng nước pha màu?</a:t>
            </a:r>
          </a:p>
        </p:txBody>
      </p:sp>
      <p:sp>
        <p:nvSpPr>
          <p:cNvPr id="5" name="TextBox 4">
            <a:extLst>
              <a:ext uri="{FF2B5EF4-FFF2-40B4-BE49-F238E27FC236}">
                <a16:creationId xmlns:a16="http://schemas.microsoft.com/office/drawing/2014/main" id="{1EEC1FF3-26F7-304A-EAD8-19FFFFCAE1DC}"/>
              </a:ext>
            </a:extLst>
          </p:cNvPr>
          <p:cNvSpPr txBox="1"/>
          <p:nvPr/>
        </p:nvSpPr>
        <p:spPr>
          <a:xfrm>
            <a:off x="762000" y="3373785"/>
            <a:ext cx="16459200" cy="3313664"/>
          </a:xfrm>
          <a:prstGeom prst="rect">
            <a:avLst/>
          </a:prstGeom>
          <a:noFill/>
        </p:spPr>
        <p:txBody>
          <a:bodyPr wrap="square">
            <a:spAutoFit/>
          </a:bodyPr>
          <a:lstStyle/>
          <a:p>
            <a:pPr algn="l">
              <a:lnSpc>
                <a:spcPct val="150000"/>
              </a:lnSpc>
            </a:pPr>
            <a:r>
              <a:rPr lang="vi-VN" sz="3600" b="0" i="0" dirty="0">
                <a:solidFill>
                  <a:srgbClr val="000000"/>
                </a:solidFill>
                <a:effectLst/>
                <a:latin typeface="Arial" panose="020B0604020202020204" pitchFamily="34" charset="0"/>
                <a:cs typeface="Arial" panose="020B0604020202020204" pitchFamily="34" charset="0"/>
              </a:rPr>
              <a:t>1. Chúng ta cần sử dụng nước có pha thêm màu vì:</a:t>
            </a:r>
          </a:p>
          <a:p>
            <a:pPr algn="l">
              <a:lnSpc>
                <a:spcPct val="150000"/>
              </a:lnSpc>
            </a:pPr>
            <a:r>
              <a:rPr lang="vi-VN" sz="3600" b="0" i="0" dirty="0">
                <a:solidFill>
                  <a:srgbClr val="000000"/>
                </a:solidFill>
                <a:effectLst/>
                <a:latin typeface="Arial" panose="020B0604020202020204" pitchFamily="34" charset="0"/>
                <a:cs typeface="Arial" panose="020B0604020202020204" pitchFamily="34" charset="0"/>
              </a:rPr>
              <a:t>- Phân biệt lượng nước được cây hút lên trong quá trình tiến hành thí nghiệm và lượng nước có sẵn trong cây.</a:t>
            </a:r>
          </a:p>
          <a:p>
            <a:pPr algn="l">
              <a:lnSpc>
                <a:spcPct val="150000"/>
              </a:lnSpc>
            </a:pPr>
            <a:r>
              <a:rPr lang="vi-VN" sz="3600" b="0" i="0" dirty="0">
                <a:solidFill>
                  <a:srgbClr val="000000"/>
                </a:solidFill>
                <a:effectLst/>
                <a:latin typeface="Arial" panose="020B0604020202020204" pitchFamily="34" charset="0"/>
                <a:cs typeface="Arial" panose="020B0604020202020204" pitchFamily="34" charset="0"/>
              </a:rPr>
              <a:t>- Màu sắc của nước pha gúp ta dễ quan sát hiện tượng thí nghiệm hơn.</a:t>
            </a:r>
          </a:p>
        </p:txBody>
      </p:sp>
    </p:spTree>
    <p:extLst>
      <p:ext uri="{BB962C8B-B14F-4D97-AF65-F5344CB8AC3E}">
        <p14:creationId xmlns:p14="http://schemas.microsoft.com/office/powerpoint/2010/main" val="397765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TotalTime>
  <Words>1402</Words>
  <Application>Microsoft Office PowerPoint</Application>
  <PresentationFormat>Custom</PresentationFormat>
  <Paragraphs>143</Paragraphs>
  <Slides>19</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Open Sans Hebrew Bold</vt:lpstr>
      <vt:lpstr>Times New Roman</vt:lpstr>
      <vt:lpstr>Calibri</vt:lpstr>
      <vt:lpstr>Maven Pro Bold</vt:lpstr>
      <vt:lpstr>Maven Pro Bold Bold</vt:lpstr>
      <vt:lpstr>Arial</vt:lpstr>
      <vt:lpstr>Vollkorn</vt:lpstr>
      <vt:lpstr>Livvic Bold Bold</vt:lpstr>
      <vt:lpstr>Poppins</vt:lpstr>
      <vt:lpstr>Open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32: Thực hành: chứng minh thân vận chuyển nước và lá thoát hơi nước</dc:title>
  <cp:lastModifiedBy>Hoa Phan</cp:lastModifiedBy>
  <cp:revision>12</cp:revision>
  <dcterms:created xsi:type="dcterms:W3CDTF">2006-08-16T00:00:00Z</dcterms:created>
  <dcterms:modified xsi:type="dcterms:W3CDTF">2023-04-04T07:44:44Z</dcterms:modified>
  <dc:identifier>DAFErFeerj4</dc:identifier>
</cp:coreProperties>
</file>