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3" ContentType="audio/mpeg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7"/>
  </p:notesMasterIdLst>
  <p:sldIdLst>
    <p:sldId id="256" r:id="rId5"/>
    <p:sldId id="258" r:id="rId6"/>
    <p:sldId id="284" r:id="rId7"/>
    <p:sldId id="285" r:id="rId8"/>
    <p:sldId id="286" r:id="rId9"/>
    <p:sldId id="287" r:id="rId10"/>
    <p:sldId id="297" r:id="rId11"/>
    <p:sldId id="270" r:id="rId12"/>
    <p:sldId id="298" r:id="rId13"/>
    <p:sldId id="288" r:id="rId14"/>
    <p:sldId id="271" r:id="rId15"/>
    <p:sldId id="290" r:id="rId16"/>
    <p:sldId id="291" r:id="rId17"/>
    <p:sldId id="292" r:id="rId18"/>
    <p:sldId id="293" r:id="rId19"/>
    <p:sldId id="294" r:id="rId20"/>
    <p:sldId id="295" r:id="rId21"/>
    <p:sldId id="278" r:id="rId22"/>
    <p:sldId id="296" r:id="rId23"/>
    <p:sldId id="280" r:id="rId24"/>
    <p:sldId id="279" r:id="rId25"/>
    <p:sldId id="26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42A"/>
    <a:srgbClr val="FAED3B"/>
    <a:srgbClr val="70AD47"/>
    <a:srgbClr val="A7FDFF"/>
    <a:srgbClr val="3CDFE6"/>
    <a:srgbClr val="0C0D0E"/>
    <a:srgbClr val="1F4E79"/>
    <a:srgbClr val="ED7D31"/>
    <a:srgbClr val="C55A11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56" autoAdjust="0"/>
    <p:restoredTop sz="84954" autoAdjust="0"/>
  </p:normalViewPr>
  <p:slideViewPr>
    <p:cSldViewPr snapToGrid="0">
      <p:cViewPr varScale="1">
        <p:scale>
          <a:sx n="55" d="100"/>
          <a:sy n="55" d="100"/>
        </p:scale>
        <p:origin x="620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4670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3615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6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6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29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52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5.sv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png"/><Relationship Id="rId11" Type="http://schemas.openxmlformats.org/officeDocument/2006/relationships/image" Target="../media/image29.wmf"/><Relationship Id="rId5" Type="http://schemas.openxmlformats.org/officeDocument/2006/relationships/image" Target="../media/image3.svg"/><Relationship Id="rId10" Type="http://schemas.openxmlformats.org/officeDocument/2006/relationships/oleObject" Target="../embeddings/oleObject15.bin"/><Relationship Id="rId4" Type="http://schemas.openxmlformats.org/officeDocument/2006/relationships/image" Target="../media/image2.png"/><Relationship Id="rId9" Type="http://schemas.openxmlformats.org/officeDocument/2006/relationships/image" Target="../media/image28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slide" Target="slide12.xml"/><Relationship Id="rId7" Type="http://schemas.openxmlformats.org/officeDocument/2006/relationships/slide" Target="slide1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4.xml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.pn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9.jpe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15.gif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15.gif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15.gif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2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23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5.svg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png"/><Relationship Id="rId11" Type="http://schemas.openxmlformats.org/officeDocument/2006/relationships/image" Target="../media/image22.wmf"/><Relationship Id="rId5" Type="http://schemas.openxmlformats.org/officeDocument/2006/relationships/image" Target="../media/image3.svg"/><Relationship Id="rId10" Type="http://schemas.openxmlformats.org/officeDocument/2006/relationships/oleObject" Target="../embeddings/oleObject9.bin"/><Relationship Id="rId4" Type="http://schemas.openxmlformats.org/officeDocument/2006/relationships/image" Target="../media/image2.png"/><Relationship Id="rId9" Type="http://schemas.openxmlformats.org/officeDocument/2006/relationships/image" Target="../media/image21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789666"/>
            <a:ext cx="11026470" cy="129435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vi-VN" sz="5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Tiết 7. </a:t>
            </a:r>
            <a:r>
              <a:rPr lang="nl-NL" sz="5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§3</a:t>
            </a:r>
            <a:r>
              <a:rPr lang="nl-NL" sz="5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 PHÉP CỘNG, PHÉP TRỪ CÁC SỐ TỰ </a:t>
            </a:r>
            <a:r>
              <a:rPr lang="nl-NL" sz="5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NHIÊN (tiết 2)</a:t>
            </a:r>
            <a:endParaRPr lang="en-US" sz="5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 descr="Clipboard">
            <a:extLst>
              <a:ext uri="{FF2B5EF4-FFF2-40B4-BE49-F238E27FC236}">
                <a16:creationId xmlns:a16="http://schemas.microsoft.com/office/drawing/2014/main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31394">
            <a:off x="10506159" y="181590"/>
            <a:ext cx="1266377" cy="1266377"/>
          </a:xfrm>
          <a:prstGeom prst="rect">
            <a:avLst/>
          </a:prstGeom>
        </p:spPr>
      </p:pic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itchFamily="34" charset="0"/>
                <a:cs typeface="Arial" pitchFamily="34" charset="0"/>
              </a:rPr>
              <a:t>HOẠT ĐỘNG LUYỆN TẬP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524366" y="689953"/>
            <a:ext cx="83843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Dạng 1: Tính</a:t>
            </a:r>
            <a:endParaRPr lang="en-US" sz="3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Graphic 31" descr="Pencil">
            <a:extLst>
              <a:ext uri="{FF2B5EF4-FFF2-40B4-BE49-F238E27FC236}">
                <a16:creationId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33328" y="187517"/>
            <a:ext cx="744201" cy="74420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DEAC0E1E-50D5-48F7-8449-EF3C31CD2512}"/>
              </a:ext>
            </a:extLst>
          </p:cNvPr>
          <p:cNvSpPr txBox="1"/>
          <p:nvPr/>
        </p:nvSpPr>
        <p:spPr>
          <a:xfrm>
            <a:off x="889945" y="1291349"/>
            <a:ext cx="57977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 </a:t>
            </a:r>
            <a:r>
              <a:rPr lang="en-US" sz="28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 SGK trang 16</a:t>
            </a:r>
            <a:endParaRPr lang="en-US" sz="280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AC0E1E-50D5-48F7-8449-EF3C31CD2512}"/>
              </a:ext>
            </a:extLst>
          </p:cNvPr>
          <p:cNvSpPr txBox="1"/>
          <p:nvPr/>
        </p:nvSpPr>
        <p:spPr>
          <a:xfrm>
            <a:off x="916842" y="1850427"/>
            <a:ext cx="98027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 </a:t>
            </a:r>
            <a:r>
              <a:rPr lang="en-US" sz="28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 SGK trang 16</a:t>
            </a:r>
            <a:endParaRPr lang="en-US" sz="2800" b="1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AC0E1E-50D5-48F7-8449-EF3C31CD2512}"/>
              </a:ext>
            </a:extLst>
          </p:cNvPr>
          <p:cNvSpPr txBox="1"/>
          <p:nvPr/>
        </p:nvSpPr>
        <p:spPr>
          <a:xfrm>
            <a:off x="916842" y="2487501"/>
            <a:ext cx="980273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 </a:t>
            </a:r>
            <a:r>
              <a:rPr lang="en-US" sz="28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 SGK trang </a:t>
            </a:r>
            <a:r>
              <a:rPr lang="en-US" sz="28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16, 17: Hãy tính nhẩm</a:t>
            </a:r>
          </a:p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b) 1454 – 997                c) 561 – 195               d) 2572 – 994 </a:t>
            </a:r>
          </a:p>
          <a:p>
            <a:r>
              <a:rPr lang="en-US" sz="28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Giải:</a:t>
            </a:r>
            <a:endParaRPr lang="en-US" sz="280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8232836"/>
              </p:ext>
            </p:extLst>
          </p:nvPr>
        </p:nvGraphicFramePr>
        <p:xfrm>
          <a:off x="18096" y="3904550"/>
          <a:ext cx="4231053" cy="1783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5" name="Equation" r:id="rId8" imgW="2209800" imgH="685800" progId="Equation.DSMT4">
                  <p:embed/>
                </p:oleObj>
              </mc:Choice>
              <mc:Fallback>
                <p:oleObj name="Equation" r:id="rId8" imgW="2209800" imgH="685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6" y="3904550"/>
                        <a:ext cx="4231053" cy="17838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0869209"/>
              </p:ext>
            </p:extLst>
          </p:nvPr>
        </p:nvGraphicFramePr>
        <p:xfrm>
          <a:off x="4191270" y="3872495"/>
          <a:ext cx="3986696" cy="1783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6" name="Equation" r:id="rId10" imgW="2044700" imgH="685800" progId="Equation.DSMT4">
                  <p:embed/>
                </p:oleObj>
              </mc:Choice>
              <mc:Fallback>
                <p:oleObj name="Equation" r:id="rId10" imgW="2044700" imgH="685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270" y="3872495"/>
                        <a:ext cx="3986696" cy="17838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023416" y="3872490"/>
            <a:ext cx="43657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itchFamily="34" charset="0"/>
                <a:cs typeface="Arial" pitchFamily="34" charset="0"/>
              </a:rPr>
              <a:t>d) 2572 – 994 </a:t>
            </a:r>
          </a:p>
          <a:p>
            <a:r>
              <a:rPr lang="en-US" sz="2800">
                <a:latin typeface="Arial" pitchFamily="34" charset="0"/>
                <a:cs typeface="Arial" pitchFamily="34" charset="0"/>
              </a:rPr>
              <a:t>   = (2572 + 6) – (994 + 6)</a:t>
            </a:r>
          </a:p>
          <a:p>
            <a:r>
              <a:rPr lang="en-US" sz="2800">
                <a:latin typeface="Arial" pitchFamily="34" charset="0"/>
                <a:cs typeface="Arial" pitchFamily="34" charset="0"/>
              </a:rPr>
              <a:t>   = 2578 – 1000 </a:t>
            </a:r>
          </a:p>
          <a:p>
            <a:r>
              <a:rPr lang="en-US" sz="2800">
                <a:latin typeface="Arial" pitchFamily="34" charset="0"/>
                <a:cs typeface="Arial" pitchFamily="34" charset="0"/>
              </a:rPr>
              <a:t>   = 1578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4177555" y="3872496"/>
            <a:ext cx="35859" cy="2331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095132" y="3872490"/>
            <a:ext cx="35859" cy="2331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408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AC0E1E-50D5-48F7-8449-EF3C31CD2512}"/>
              </a:ext>
            </a:extLst>
          </p:cNvPr>
          <p:cNvSpPr txBox="1"/>
          <p:nvPr/>
        </p:nvSpPr>
        <p:spPr>
          <a:xfrm>
            <a:off x="136915" y="902343"/>
            <a:ext cx="117144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Cho bảng giờ tàu HP1 Hà Nội – Hải Phòng tháng 10 năm 2020 như sau:</a:t>
            </a:r>
            <a:endParaRPr lang="en-US" sz="280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001806"/>
              </p:ext>
            </p:extLst>
          </p:nvPr>
        </p:nvGraphicFramePr>
        <p:xfrm>
          <a:off x="161349" y="1498063"/>
          <a:ext cx="11797553" cy="35401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64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2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4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46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46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46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46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746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23044"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Ga đi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Hà</a:t>
                      </a:r>
                      <a:r>
                        <a:rPr lang="en-US" sz="2800" baseline="0" smtClean="0">
                          <a:latin typeface="Arial" pitchFamily="34" charset="0"/>
                          <a:cs typeface="Arial" pitchFamily="34" charset="0"/>
                        </a:rPr>
                        <a:t> Nội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Gia Lâm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Cẩm</a:t>
                      </a:r>
                      <a:r>
                        <a:rPr lang="en-US" sz="2800" baseline="0" smtClean="0">
                          <a:latin typeface="Arial" pitchFamily="34" charset="0"/>
                          <a:cs typeface="Arial" pitchFamily="34" charset="0"/>
                        </a:rPr>
                        <a:t> Giàng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Hải</a:t>
                      </a:r>
                      <a:r>
                        <a:rPr lang="en-US" sz="2800" baseline="0" smtClean="0">
                          <a:latin typeface="Arial" pitchFamily="34" charset="0"/>
                          <a:cs typeface="Arial" pitchFamily="34" charset="0"/>
                        </a:rPr>
                        <a:t> Dương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Phú</a:t>
                      </a:r>
                      <a:r>
                        <a:rPr lang="en-US" sz="2800" baseline="0" smtClean="0">
                          <a:latin typeface="Arial" pitchFamily="34" charset="0"/>
                          <a:cs typeface="Arial" pitchFamily="34" charset="0"/>
                        </a:rPr>
                        <a:t> Thái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Thượng</a:t>
                      </a:r>
                      <a:r>
                        <a:rPr lang="en-US" sz="2800" baseline="0" smtClean="0">
                          <a:latin typeface="Arial" pitchFamily="34" charset="0"/>
                          <a:cs typeface="Arial" pitchFamily="34" charset="0"/>
                        </a:rPr>
                        <a:t> Lý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Hải</a:t>
                      </a:r>
                      <a:r>
                        <a:rPr lang="en-US" sz="2800" baseline="0" smtClean="0">
                          <a:latin typeface="Arial" pitchFamily="34" charset="0"/>
                          <a:cs typeface="Arial" pitchFamily="34" charset="0"/>
                        </a:rPr>
                        <a:t> Phòng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6810"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Quãng</a:t>
                      </a:r>
                      <a:r>
                        <a:rPr lang="en-US" sz="2800" baseline="0" smtClean="0">
                          <a:latin typeface="Arial" pitchFamily="34" charset="0"/>
                          <a:cs typeface="Arial" pitchFamily="34" charset="0"/>
                        </a:rPr>
                        <a:t> đường (km)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57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78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98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102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128"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Giờ</a:t>
                      </a:r>
                      <a:r>
                        <a:rPr lang="en-US" sz="2800" baseline="0" smtClean="0">
                          <a:latin typeface="Arial" pitchFamily="34" charset="0"/>
                          <a:cs typeface="Arial" pitchFamily="34" charset="0"/>
                        </a:rPr>
                        <a:t> đến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06:00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06: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06:</a:t>
                      </a:r>
                      <a:r>
                        <a:rPr lang="en-US" sz="2800" baseline="0" smtClean="0">
                          <a:latin typeface="Arial" pitchFamily="34" charset="0"/>
                          <a:cs typeface="Arial" pitchFamily="34" charset="0"/>
                        </a:rPr>
                        <a:t> 54</a:t>
                      </a:r>
                      <a:endParaRPr lang="en-US" sz="280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07: 15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07:  46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08: 13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08: 25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128"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Giờ</a:t>
                      </a:r>
                      <a:r>
                        <a:rPr lang="en-US" sz="2800" baseline="0" smtClean="0">
                          <a:latin typeface="Arial" pitchFamily="34" charset="0"/>
                          <a:cs typeface="Arial" pitchFamily="34" charset="0"/>
                        </a:rPr>
                        <a:t> đi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06:00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06:</a:t>
                      </a:r>
                      <a:r>
                        <a:rPr lang="en-US" sz="2800" baseline="0" smtClean="0">
                          <a:latin typeface="Arial" pitchFamily="34" charset="0"/>
                          <a:cs typeface="Arial" pitchFamily="34" charset="0"/>
                        </a:rPr>
                        <a:t> 16</a:t>
                      </a:r>
                      <a:endParaRPr lang="en-US" sz="280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06:</a:t>
                      </a:r>
                      <a:r>
                        <a:rPr lang="en-US" sz="2800" baseline="0" smtClean="0">
                          <a:latin typeface="Arial" pitchFamily="34" charset="0"/>
                          <a:cs typeface="Arial" pitchFamily="34" charset="0"/>
                        </a:rPr>
                        <a:t> 56</a:t>
                      </a:r>
                      <a:endParaRPr lang="en-US" sz="280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07:</a:t>
                      </a:r>
                      <a:r>
                        <a:rPr lang="en-US" sz="2800" baseline="0" smtClean="0">
                          <a:latin typeface="Arial" pitchFamily="34" charset="0"/>
                          <a:cs typeface="Arial" pitchFamily="34" charset="0"/>
                        </a:rPr>
                        <a:t> 20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07:  48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08: 15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08: 25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969334" y="349488"/>
            <a:ext cx="6981655" cy="61555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: THỬ TÀI </a:t>
            </a:r>
            <a:r>
              <a:rPr lang="en-US" sz="3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 </a:t>
            </a:r>
            <a:r>
              <a:rPr lang="en-US" sz="3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</a:p>
        </p:txBody>
      </p:sp>
      <p:sp>
        <p:nvSpPr>
          <p:cNvPr id="12" name="Cloud 11">
            <a:hlinkClick r:id="rId3" action="ppaction://hlinksldjump"/>
          </p:cNvPr>
          <p:cNvSpPr/>
          <p:nvPr/>
        </p:nvSpPr>
        <p:spPr>
          <a:xfrm>
            <a:off x="1075769" y="5396673"/>
            <a:ext cx="1290917" cy="82475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80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loud 12">
            <a:hlinkClick r:id="rId4" action="ppaction://hlinksldjump"/>
          </p:cNvPr>
          <p:cNvSpPr/>
          <p:nvPr/>
        </p:nvSpPr>
        <p:spPr>
          <a:xfrm>
            <a:off x="2777143" y="5396673"/>
            <a:ext cx="1290917" cy="82475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80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loud 13">
            <a:hlinkClick r:id="rId5" action="ppaction://hlinksldjump"/>
          </p:cNvPr>
          <p:cNvSpPr/>
          <p:nvPr/>
        </p:nvSpPr>
        <p:spPr>
          <a:xfrm>
            <a:off x="4426648" y="5396671"/>
            <a:ext cx="1290917" cy="82475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80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loud 14">
            <a:hlinkClick r:id="rId6" action="ppaction://hlinksldjump"/>
          </p:cNvPr>
          <p:cNvSpPr/>
          <p:nvPr/>
        </p:nvSpPr>
        <p:spPr>
          <a:xfrm>
            <a:off x="6266335" y="5396673"/>
            <a:ext cx="1290917" cy="82475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pic>
        <p:nvPicPr>
          <p:cNvPr id="16" name="Picture 1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401" y="5701556"/>
            <a:ext cx="952500" cy="103822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107680" y="373585"/>
            <a:ext cx="83843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2: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tế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5434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3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1374" y="5256949"/>
            <a:ext cx="10165973" cy="1537447"/>
          </a:xfrm>
          <a:prstGeom prst="roundRect">
            <a:avLst/>
          </a:prstGeom>
          <a:solidFill>
            <a:schemeClr val="bg1">
              <a:lumMod val="95000"/>
              <a:alpha val="62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Hãy </a:t>
            </a:r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quãng đường từ ga Gia Lâm đến ga Hải Dương, từ ga Hải </a:t>
            </a:r>
            <a:r>
              <a:rPr lang="en-US" alt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ga Hải Phòng.</a:t>
            </a:r>
            <a:endParaRPr lang="en-US" alt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401" y="5791201"/>
            <a:ext cx="952500" cy="1038225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946555"/>
              </p:ext>
            </p:extLst>
          </p:nvPr>
        </p:nvGraphicFramePr>
        <p:xfrm>
          <a:off x="161349" y="1193270"/>
          <a:ext cx="11797553" cy="35401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64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2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4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46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46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46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46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746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23044"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Ga đi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Hà</a:t>
                      </a:r>
                      <a:r>
                        <a:rPr lang="en-US" sz="2800" baseline="0" smtClean="0">
                          <a:latin typeface="Arial" pitchFamily="34" charset="0"/>
                          <a:cs typeface="Arial" pitchFamily="34" charset="0"/>
                        </a:rPr>
                        <a:t> Nội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Gia Lâm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Cẩm</a:t>
                      </a:r>
                      <a:r>
                        <a:rPr lang="en-US" sz="2800" baseline="0" smtClean="0">
                          <a:latin typeface="Arial" pitchFamily="34" charset="0"/>
                          <a:cs typeface="Arial" pitchFamily="34" charset="0"/>
                        </a:rPr>
                        <a:t> Giàng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Hải</a:t>
                      </a:r>
                      <a:r>
                        <a:rPr lang="en-US" sz="2800" baseline="0" smtClean="0">
                          <a:latin typeface="Arial" pitchFamily="34" charset="0"/>
                          <a:cs typeface="Arial" pitchFamily="34" charset="0"/>
                        </a:rPr>
                        <a:t> Dương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Phú</a:t>
                      </a:r>
                      <a:r>
                        <a:rPr lang="en-US" sz="2800" baseline="0" smtClean="0">
                          <a:latin typeface="Arial" pitchFamily="34" charset="0"/>
                          <a:cs typeface="Arial" pitchFamily="34" charset="0"/>
                        </a:rPr>
                        <a:t> Thái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Thượng</a:t>
                      </a:r>
                      <a:r>
                        <a:rPr lang="en-US" sz="2800" baseline="0" smtClean="0">
                          <a:latin typeface="Arial" pitchFamily="34" charset="0"/>
                          <a:cs typeface="Arial" pitchFamily="34" charset="0"/>
                        </a:rPr>
                        <a:t> Lý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Hải</a:t>
                      </a:r>
                      <a:r>
                        <a:rPr lang="en-US" sz="2800" baseline="0" smtClean="0">
                          <a:latin typeface="Arial" pitchFamily="34" charset="0"/>
                          <a:cs typeface="Arial" pitchFamily="34" charset="0"/>
                        </a:rPr>
                        <a:t> Phòng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6810"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Quãng</a:t>
                      </a:r>
                      <a:r>
                        <a:rPr lang="en-US" sz="2800" baseline="0" smtClean="0">
                          <a:latin typeface="Arial" pitchFamily="34" charset="0"/>
                          <a:cs typeface="Arial" pitchFamily="34" charset="0"/>
                        </a:rPr>
                        <a:t> đường (km)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57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78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98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102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128"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Giờ</a:t>
                      </a:r>
                      <a:r>
                        <a:rPr lang="en-US" sz="2800" baseline="0" smtClean="0">
                          <a:latin typeface="Arial" pitchFamily="34" charset="0"/>
                          <a:cs typeface="Arial" pitchFamily="34" charset="0"/>
                        </a:rPr>
                        <a:t> đến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06:00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06: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06:</a:t>
                      </a:r>
                      <a:r>
                        <a:rPr lang="en-US" sz="2800" baseline="0" smtClean="0">
                          <a:latin typeface="Arial" pitchFamily="34" charset="0"/>
                          <a:cs typeface="Arial" pitchFamily="34" charset="0"/>
                        </a:rPr>
                        <a:t> 54</a:t>
                      </a:r>
                      <a:endParaRPr lang="en-US" sz="280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07: 15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07:  46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08: 13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08: 25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128"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Giờ</a:t>
                      </a:r>
                      <a:r>
                        <a:rPr lang="en-US" sz="2800" baseline="0" smtClean="0">
                          <a:latin typeface="Arial" pitchFamily="34" charset="0"/>
                          <a:cs typeface="Arial" pitchFamily="34" charset="0"/>
                        </a:rPr>
                        <a:t> đi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06:00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06:</a:t>
                      </a:r>
                      <a:r>
                        <a:rPr lang="en-US" sz="2800" baseline="0" smtClean="0">
                          <a:latin typeface="Arial" pitchFamily="34" charset="0"/>
                          <a:cs typeface="Arial" pitchFamily="34" charset="0"/>
                        </a:rPr>
                        <a:t> 16</a:t>
                      </a:r>
                      <a:endParaRPr lang="en-US" sz="280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06:</a:t>
                      </a:r>
                      <a:r>
                        <a:rPr lang="en-US" sz="2800" baseline="0" smtClean="0">
                          <a:latin typeface="Arial" pitchFamily="34" charset="0"/>
                          <a:cs typeface="Arial" pitchFamily="34" charset="0"/>
                        </a:rPr>
                        <a:t> 56</a:t>
                      </a:r>
                      <a:endParaRPr lang="en-US" sz="280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07:</a:t>
                      </a:r>
                      <a:r>
                        <a:rPr lang="en-US" sz="2800" baseline="0" smtClean="0">
                          <a:latin typeface="Arial" pitchFamily="34" charset="0"/>
                          <a:cs typeface="Arial" pitchFamily="34" charset="0"/>
                        </a:rPr>
                        <a:t> 20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07:  48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08: 15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08: 25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EAC0E1E-50D5-48F7-8449-EF3C31CD2512}"/>
              </a:ext>
            </a:extLst>
          </p:cNvPr>
          <p:cNvSpPr txBox="1"/>
          <p:nvPr/>
        </p:nvSpPr>
        <p:spPr>
          <a:xfrm>
            <a:off x="34725" y="89645"/>
            <a:ext cx="12192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6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Quãng</a:t>
            </a:r>
            <a:r>
              <a:rPr lang="en-US" sz="2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6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tàu</a:t>
            </a:r>
            <a:r>
              <a:rPr lang="en-US" sz="26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6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6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ga</a:t>
            </a:r>
            <a:r>
              <a:rPr lang="en-US" sz="26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26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Lâm</a:t>
            </a:r>
            <a:r>
              <a:rPr lang="en-US" sz="26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6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ga</a:t>
            </a:r>
            <a:r>
              <a:rPr lang="en-US" sz="26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Hải</a:t>
            </a:r>
            <a:r>
              <a:rPr lang="en-US" sz="26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Dương</a:t>
            </a:r>
            <a:r>
              <a:rPr lang="en-US" sz="26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6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57 </a:t>
            </a:r>
            <a:r>
              <a:rPr lang="en-US" sz="2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– 5 = 52 (km)</a:t>
            </a:r>
            <a:endParaRPr lang="en-US" sz="26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AC0E1E-50D5-48F7-8449-EF3C31CD2512}"/>
              </a:ext>
            </a:extLst>
          </p:cNvPr>
          <p:cNvSpPr txBox="1"/>
          <p:nvPr/>
        </p:nvSpPr>
        <p:spPr>
          <a:xfrm>
            <a:off x="0" y="561296"/>
            <a:ext cx="12192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6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Quãng</a:t>
            </a:r>
            <a:r>
              <a:rPr lang="en-US" sz="2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6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tàu</a:t>
            </a:r>
            <a:r>
              <a:rPr lang="en-US" sz="26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6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6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ga</a:t>
            </a:r>
            <a:r>
              <a:rPr lang="en-US" sz="26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Hải</a:t>
            </a:r>
            <a:r>
              <a:rPr lang="en-US" sz="2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Dương</a:t>
            </a:r>
            <a:r>
              <a:rPr lang="en-US" sz="2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ga</a:t>
            </a:r>
            <a:r>
              <a:rPr lang="en-US" sz="26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Hải</a:t>
            </a:r>
            <a:r>
              <a:rPr lang="en-US" sz="26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Phòng</a:t>
            </a:r>
            <a:r>
              <a:rPr lang="en-US" sz="2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6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102 </a:t>
            </a:r>
            <a:r>
              <a:rPr lang="en-US" sz="2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2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57 </a:t>
            </a:r>
            <a:r>
              <a:rPr lang="en-US" sz="2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2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45 </a:t>
            </a:r>
            <a:r>
              <a:rPr lang="en-US" sz="2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(km)</a:t>
            </a:r>
            <a:endParaRPr lang="en-US" sz="26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12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401" y="5791201"/>
            <a:ext cx="952500" cy="103822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61374" y="5256949"/>
            <a:ext cx="10165973" cy="1537447"/>
          </a:xfrm>
          <a:prstGeom prst="roundRect">
            <a:avLst/>
          </a:prstGeom>
          <a:solidFill>
            <a:schemeClr val="bg1">
              <a:lumMod val="95000"/>
              <a:alpha val="62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Hãy </a:t>
            </a:r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</a:t>
            </a:r>
            <a:r>
              <a:rPr lang="en-US" alt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 tàu đi từ </a:t>
            </a:r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 </a:t>
            </a:r>
            <a:r>
              <a:rPr lang="en-US" alt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 Nội đến </a:t>
            </a:r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 Hải Dương, từ ga </a:t>
            </a:r>
            <a:r>
              <a:rPr lang="en-US" alt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 Nội đến ga Hải Phòng.</a:t>
            </a:r>
            <a:endParaRPr lang="en-US" alt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752786"/>
              </p:ext>
            </p:extLst>
          </p:nvPr>
        </p:nvGraphicFramePr>
        <p:xfrm>
          <a:off x="452331" y="2233167"/>
          <a:ext cx="10879056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1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83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98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98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98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98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98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598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53607"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Arial" pitchFamily="34" charset="0"/>
                          <a:cs typeface="Arial" pitchFamily="34" charset="0"/>
                        </a:rPr>
                        <a:t>Ga đi</a:t>
                      </a:r>
                      <a:endParaRPr lang="en-US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Arial" pitchFamily="34" charset="0"/>
                          <a:cs typeface="Arial" pitchFamily="34" charset="0"/>
                        </a:rPr>
                        <a:t>Hà</a:t>
                      </a:r>
                      <a:r>
                        <a:rPr lang="en-US" sz="2400" baseline="0" smtClean="0">
                          <a:latin typeface="Arial" pitchFamily="34" charset="0"/>
                          <a:cs typeface="Arial" pitchFamily="34" charset="0"/>
                        </a:rPr>
                        <a:t> Nội</a:t>
                      </a:r>
                      <a:endParaRPr lang="en-US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Arial" pitchFamily="34" charset="0"/>
                          <a:cs typeface="Arial" pitchFamily="34" charset="0"/>
                        </a:rPr>
                        <a:t>Gia Lâm</a:t>
                      </a:r>
                      <a:endParaRPr lang="en-US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Arial" pitchFamily="34" charset="0"/>
                          <a:cs typeface="Arial" pitchFamily="34" charset="0"/>
                        </a:rPr>
                        <a:t>Cẩm</a:t>
                      </a:r>
                      <a:r>
                        <a:rPr lang="en-US" sz="2400" baseline="0" smtClean="0">
                          <a:latin typeface="Arial" pitchFamily="34" charset="0"/>
                          <a:cs typeface="Arial" pitchFamily="34" charset="0"/>
                        </a:rPr>
                        <a:t> Giàng</a:t>
                      </a:r>
                      <a:endParaRPr lang="en-US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Arial" pitchFamily="34" charset="0"/>
                          <a:cs typeface="Arial" pitchFamily="34" charset="0"/>
                        </a:rPr>
                        <a:t>Hải</a:t>
                      </a:r>
                      <a:r>
                        <a:rPr lang="en-US" sz="2400" baseline="0" smtClean="0">
                          <a:latin typeface="Arial" pitchFamily="34" charset="0"/>
                          <a:cs typeface="Arial" pitchFamily="34" charset="0"/>
                        </a:rPr>
                        <a:t> Dương</a:t>
                      </a:r>
                      <a:endParaRPr lang="en-US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Arial" pitchFamily="34" charset="0"/>
                          <a:cs typeface="Arial" pitchFamily="34" charset="0"/>
                        </a:rPr>
                        <a:t>Phú</a:t>
                      </a:r>
                      <a:r>
                        <a:rPr lang="en-US" sz="2400" baseline="0" smtClean="0">
                          <a:latin typeface="Arial" pitchFamily="34" charset="0"/>
                          <a:cs typeface="Arial" pitchFamily="34" charset="0"/>
                        </a:rPr>
                        <a:t> Thái</a:t>
                      </a:r>
                      <a:endParaRPr lang="en-US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Arial" pitchFamily="34" charset="0"/>
                          <a:cs typeface="Arial" pitchFamily="34" charset="0"/>
                        </a:rPr>
                        <a:t>Thượng</a:t>
                      </a:r>
                      <a:r>
                        <a:rPr lang="en-US" sz="2400" baseline="0" smtClean="0">
                          <a:latin typeface="Arial" pitchFamily="34" charset="0"/>
                          <a:cs typeface="Arial" pitchFamily="34" charset="0"/>
                        </a:rPr>
                        <a:t> Lý</a:t>
                      </a:r>
                      <a:endParaRPr lang="en-US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Arial" pitchFamily="34" charset="0"/>
                          <a:cs typeface="Arial" pitchFamily="34" charset="0"/>
                        </a:rPr>
                        <a:t>Hải</a:t>
                      </a:r>
                      <a:r>
                        <a:rPr lang="en-US" sz="2400" baseline="0" smtClean="0">
                          <a:latin typeface="Arial" pitchFamily="34" charset="0"/>
                          <a:cs typeface="Arial" pitchFamily="34" charset="0"/>
                        </a:rPr>
                        <a:t> Phòng</a:t>
                      </a:r>
                      <a:endParaRPr lang="en-US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8543"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Arial" pitchFamily="34" charset="0"/>
                          <a:cs typeface="Arial" pitchFamily="34" charset="0"/>
                        </a:rPr>
                        <a:t>Quãng</a:t>
                      </a:r>
                      <a:r>
                        <a:rPr lang="en-US" sz="2400" baseline="0" smtClean="0">
                          <a:latin typeface="Arial" pitchFamily="34" charset="0"/>
                          <a:cs typeface="Arial" pitchFamily="34" charset="0"/>
                        </a:rPr>
                        <a:t> đường (km)</a:t>
                      </a:r>
                      <a:endParaRPr lang="en-US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en-US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Arial" pitchFamily="34" charset="0"/>
                          <a:cs typeface="Arial" pitchFamily="34" charset="0"/>
                        </a:rPr>
                        <a:t>57</a:t>
                      </a:r>
                      <a:endParaRPr lang="en-US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Arial" pitchFamily="34" charset="0"/>
                          <a:cs typeface="Arial" pitchFamily="34" charset="0"/>
                        </a:rPr>
                        <a:t>78</a:t>
                      </a:r>
                      <a:endParaRPr lang="en-US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Arial" pitchFamily="34" charset="0"/>
                          <a:cs typeface="Arial" pitchFamily="34" charset="0"/>
                        </a:rPr>
                        <a:t>98</a:t>
                      </a:r>
                      <a:endParaRPr lang="en-US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Arial" pitchFamily="34" charset="0"/>
                          <a:cs typeface="Arial" pitchFamily="34" charset="0"/>
                        </a:rPr>
                        <a:t>102</a:t>
                      </a:r>
                      <a:endParaRPr lang="en-US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670"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Arial" pitchFamily="34" charset="0"/>
                          <a:cs typeface="Arial" pitchFamily="34" charset="0"/>
                        </a:rPr>
                        <a:t>Giờ</a:t>
                      </a:r>
                      <a:r>
                        <a:rPr lang="en-US" sz="2400" baseline="0" smtClean="0">
                          <a:latin typeface="Arial" pitchFamily="34" charset="0"/>
                          <a:cs typeface="Arial" pitchFamily="34" charset="0"/>
                        </a:rPr>
                        <a:t> đến</a:t>
                      </a:r>
                      <a:endParaRPr lang="en-US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Arial" pitchFamily="34" charset="0"/>
                          <a:cs typeface="Arial" pitchFamily="34" charset="0"/>
                        </a:rPr>
                        <a:t>06:00</a:t>
                      </a:r>
                      <a:endParaRPr lang="en-US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smtClean="0">
                          <a:latin typeface="Arial" pitchFamily="34" charset="0"/>
                          <a:cs typeface="Arial" pitchFamily="34" charset="0"/>
                        </a:rPr>
                        <a:t>06: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smtClean="0">
                          <a:latin typeface="Arial" pitchFamily="34" charset="0"/>
                          <a:cs typeface="Arial" pitchFamily="34" charset="0"/>
                        </a:rPr>
                        <a:t>06:</a:t>
                      </a:r>
                      <a:r>
                        <a:rPr lang="en-US" sz="2400" baseline="0" smtClean="0">
                          <a:latin typeface="Arial" pitchFamily="34" charset="0"/>
                          <a:cs typeface="Arial" pitchFamily="34" charset="0"/>
                        </a:rPr>
                        <a:t> 54</a:t>
                      </a:r>
                      <a:endParaRPr lang="en-US" sz="240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Arial" pitchFamily="34" charset="0"/>
                          <a:cs typeface="Arial" pitchFamily="34" charset="0"/>
                        </a:rPr>
                        <a:t>07: 15</a:t>
                      </a:r>
                      <a:endParaRPr lang="en-US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Arial" pitchFamily="34" charset="0"/>
                          <a:cs typeface="Arial" pitchFamily="34" charset="0"/>
                        </a:rPr>
                        <a:t>07:  46</a:t>
                      </a:r>
                      <a:endParaRPr lang="en-US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Arial" pitchFamily="34" charset="0"/>
                          <a:cs typeface="Arial" pitchFamily="34" charset="0"/>
                        </a:rPr>
                        <a:t>08: 13</a:t>
                      </a:r>
                      <a:endParaRPr lang="en-US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Arial" pitchFamily="34" charset="0"/>
                          <a:cs typeface="Arial" pitchFamily="34" charset="0"/>
                        </a:rPr>
                        <a:t>08: 25</a:t>
                      </a:r>
                      <a:endParaRPr lang="en-US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8670"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Arial" pitchFamily="34" charset="0"/>
                          <a:cs typeface="Arial" pitchFamily="34" charset="0"/>
                        </a:rPr>
                        <a:t>Giờ</a:t>
                      </a:r>
                      <a:r>
                        <a:rPr lang="en-US" sz="2400" baseline="0" smtClean="0">
                          <a:latin typeface="Arial" pitchFamily="34" charset="0"/>
                          <a:cs typeface="Arial" pitchFamily="34" charset="0"/>
                        </a:rPr>
                        <a:t> đi</a:t>
                      </a:r>
                      <a:endParaRPr lang="en-US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smtClean="0">
                          <a:latin typeface="Arial" pitchFamily="34" charset="0"/>
                          <a:cs typeface="Arial" pitchFamily="34" charset="0"/>
                        </a:rPr>
                        <a:t>06:00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smtClean="0">
                          <a:latin typeface="Arial" pitchFamily="34" charset="0"/>
                          <a:cs typeface="Arial" pitchFamily="34" charset="0"/>
                        </a:rPr>
                        <a:t>06:</a:t>
                      </a:r>
                      <a:r>
                        <a:rPr lang="en-US" sz="2400" baseline="0" smtClean="0">
                          <a:latin typeface="Arial" pitchFamily="34" charset="0"/>
                          <a:cs typeface="Arial" pitchFamily="34" charset="0"/>
                        </a:rPr>
                        <a:t> 16</a:t>
                      </a:r>
                      <a:endParaRPr lang="en-US" sz="240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smtClean="0">
                          <a:latin typeface="Arial" pitchFamily="34" charset="0"/>
                          <a:cs typeface="Arial" pitchFamily="34" charset="0"/>
                        </a:rPr>
                        <a:t>06:</a:t>
                      </a:r>
                      <a:r>
                        <a:rPr lang="en-US" sz="2400" baseline="0" smtClean="0">
                          <a:latin typeface="Arial" pitchFamily="34" charset="0"/>
                          <a:cs typeface="Arial" pitchFamily="34" charset="0"/>
                        </a:rPr>
                        <a:t> 56</a:t>
                      </a:r>
                      <a:endParaRPr lang="en-US" sz="240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Arial" pitchFamily="34" charset="0"/>
                          <a:cs typeface="Arial" pitchFamily="34" charset="0"/>
                        </a:rPr>
                        <a:t>07:</a:t>
                      </a:r>
                      <a:r>
                        <a:rPr lang="en-US" sz="2400" baseline="0" smtClean="0">
                          <a:latin typeface="Arial" pitchFamily="34" charset="0"/>
                          <a:cs typeface="Arial" pitchFamily="34" charset="0"/>
                        </a:rPr>
                        <a:t> 20</a:t>
                      </a:r>
                      <a:endParaRPr lang="en-US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Arial" pitchFamily="34" charset="0"/>
                          <a:cs typeface="Arial" pitchFamily="34" charset="0"/>
                        </a:rPr>
                        <a:t>07:  48</a:t>
                      </a:r>
                      <a:endParaRPr lang="en-US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Arial" pitchFamily="34" charset="0"/>
                          <a:cs typeface="Arial" pitchFamily="34" charset="0"/>
                        </a:rPr>
                        <a:t>08: 15</a:t>
                      </a:r>
                      <a:endParaRPr lang="en-US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Arial" pitchFamily="34" charset="0"/>
                          <a:cs typeface="Arial" pitchFamily="34" charset="0"/>
                        </a:rPr>
                        <a:t>08: 25</a:t>
                      </a:r>
                      <a:endParaRPr lang="en-US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EAC0E1E-50D5-48F7-8449-EF3C31CD2512}"/>
              </a:ext>
            </a:extLst>
          </p:cNvPr>
          <p:cNvSpPr txBox="1"/>
          <p:nvPr/>
        </p:nvSpPr>
        <p:spPr>
          <a:xfrm>
            <a:off x="1631593" y="166976"/>
            <a:ext cx="772756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Thời gian tàu đi từ ga </a:t>
            </a:r>
            <a:r>
              <a:rPr lang="en-US" sz="28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HN đến </a:t>
            </a:r>
            <a:r>
              <a:rPr lang="en-US" sz="28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ga </a:t>
            </a:r>
            <a:r>
              <a:rPr lang="en-US" sz="28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HD là: </a:t>
            </a:r>
          </a:p>
          <a:p>
            <a:r>
              <a:rPr lang="en-US" sz="28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7 </a:t>
            </a:r>
            <a:r>
              <a:rPr lang="en-US" sz="28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giờ 15 phút – 6 giờ 00 phút = 1 giờ 15 phút</a:t>
            </a:r>
          </a:p>
          <a:p>
            <a:r>
              <a:rPr lang="en-US" sz="28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Thời gian tàu đi từ ga </a:t>
            </a:r>
            <a:r>
              <a:rPr lang="en-US" sz="28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HN đến </a:t>
            </a:r>
            <a:r>
              <a:rPr lang="en-US" sz="28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ga </a:t>
            </a:r>
            <a:r>
              <a:rPr lang="en-US" sz="28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HP là:</a:t>
            </a:r>
          </a:p>
          <a:p>
            <a:r>
              <a:rPr lang="en-US" sz="28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8 </a:t>
            </a:r>
            <a:r>
              <a:rPr lang="en-US" sz="28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giờ 25 phút – 6 giờ 00 phút = 2 giờ 25 phút</a:t>
            </a:r>
          </a:p>
        </p:txBody>
      </p:sp>
    </p:spTree>
    <p:extLst>
      <p:ext uri="{BB962C8B-B14F-4D97-AF65-F5344CB8AC3E}">
        <p14:creationId xmlns:p14="http://schemas.microsoft.com/office/powerpoint/2010/main" val="416919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401" y="5791201"/>
            <a:ext cx="952500" cy="103822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04807" y="4878773"/>
            <a:ext cx="9825308" cy="1053364"/>
          </a:xfrm>
          <a:prstGeom prst="roundRect">
            <a:avLst/>
          </a:prstGeom>
          <a:solidFill>
            <a:schemeClr val="bg1">
              <a:lumMod val="95000"/>
              <a:alpha val="62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Tàu dừng bao lâu ở ga </a:t>
            </a:r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 </a:t>
            </a:r>
            <a:r>
              <a:rPr lang="en-US" alt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Dương? Ở ga Phú Thái</a:t>
            </a:r>
            <a:endParaRPr lang="en-US" alt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005846"/>
              </p:ext>
            </p:extLst>
          </p:nvPr>
        </p:nvGraphicFramePr>
        <p:xfrm>
          <a:off x="161349" y="1193270"/>
          <a:ext cx="11797553" cy="35401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64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2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4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46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46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46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46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746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23044"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Ga đi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Hà</a:t>
                      </a:r>
                      <a:r>
                        <a:rPr lang="en-US" sz="2800" baseline="0" smtClean="0">
                          <a:latin typeface="Arial" pitchFamily="34" charset="0"/>
                          <a:cs typeface="Arial" pitchFamily="34" charset="0"/>
                        </a:rPr>
                        <a:t> Nội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Gia Lâm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Cẩm</a:t>
                      </a:r>
                      <a:r>
                        <a:rPr lang="en-US" sz="2800" baseline="0" smtClean="0">
                          <a:latin typeface="Arial" pitchFamily="34" charset="0"/>
                          <a:cs typeface="Arial" pitchFamily="34" charset="0"/>
                        </a:rPr>
                        <a:t> Giàng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Hải</a:t>
                      </a:r>
                      <a:r>
                        <a:rPr lang="en-US" sz="2800" baseline="0" smtClean="0">
                          <a:latin typeface="Arial" pitchFamily="34" charset="0"/>
                          <a:cs typeface="Arial" pitchFamily="34" charset="0"/>
                        </a:rPr>
                        <a:t> Dương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Phú</a:t>
                      </a:r>
                      <a:r>
                        <a:rPr lang="en-US" sz="2800" baseline="0" smtClean="0">
                          <a:latin typeface="Arial" pitchFamily="34" charset="0"/>
                          <a:cs typeface="Arial" pitchFamily="34" charset="0"/>
                        </a:rPr>
                        <a:t> Thái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Thượng</a:t>
                      </a:r>
                      <a:r>
                        <a:rPr lang="en-US" sz="2800" baseline="0" smtClean="0">
                          <a:latin typeface="Arial" pitchFamily="34" charset="0"/>
                          <a:cs typeface="Arial" pitchFamily="34" charset="0"/>
                        </a:rPr>
                        <a:t> Lý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Hải</a:t>
                      </a:r>
                      <a:r>
                        <a:rPr lang="en-US" sz="2800" baseline="0" smtClean="0">
                          <a:latin typeface="Arial" pitchFamily="34" charset="0"/>
                          <a:cs typeface="Arial" pitchFamily="34" charset="0"/>
                        </a:rPr>
                        <a:t> Phòng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6810"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Quãng</a:t>
                      </a:r>
                      <a:r>
                        <a:rPr lang="en-US" sz="2800" baseline="0" smtClean="0">
                          <a:latin typeface="Arial" pitchFamily="34" charset="0"/>
                          <a:cs typeface="Arial" pitchFamily="34" charset="0"/>
                        </a:rPr>
                        <a:t> đường (km)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57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78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98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102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128"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Giờ</a:t>
                      </a:r>
                      <a:r>
                        <a:rPr lang="en-US" sz="2800" baseline="0" smtClean="0">
                          <a:latin typeface="Arial" pitchFamily="34" charset="0"/>
                          <a:cs typeface="Arial" pitchFamily="34" charset="0"/>
                        </a:rPr>
                        <a:t> đến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06:00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06: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06:</a:t>
                      </a:r>
                      <a:r>
                        <a:rPr lang="en-US" sz="2800" baseline="0" smtClean="0">
                          <a:latin typeface="Arial" pitchFamily="34" charset="0"/>
                          <a:cs typeface="Arial" pitchFamily="34" charset="0"/>
                        </a:rPr>
                        <a:t> 54</a:t>
                      </a:r>
                      <a:endParaRPr lang="en-US" sz="280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07: 15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07:  46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08: 13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08: 25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128"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Giờ</a:t>
                      </a:r>
                      <a:r>
                        <a:rPr lang="en-US" sz="2800" baseline="0" smtClean="0">
                          <a:latin typeface="Arial" pitchFamily="34" charset="0"/>
                          <a:cs typeface="Arial" pitchFamily="34" charset="0"/>
                        </a:rPr>
                        <a:t> đi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06:00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06:</a:t>
                      </a:r>
                      <a:r>
                        <a:rPr lang="en-US" sz="2800" baseline="0" smtClean="0">
                          <a:latin typeface="Arial" pitchFamily="34" charset="0"/>
                          <a:cs typeface="Arial" pitchFamily="34" charset="0"/>
                        </a:rPr>
                        <a:t> 16</a:t>
                      </a:r>
                      <a:endParaRPr lang="en-US" sz="280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06:</a:t>
                      </a:r>
                      <a:r>
                        <a:rPr lang="en-US" sz="2800" baseline="0" smtClean="0">
                          <a:latin typeface="Arial" pitchFamily="34" charset="0"/>
                          <a:cs typeface="Arial" pitchFamily="34" charset="0"/>
                        </a:rPr>
                        <a:t> 56</a:t>
                      </a:r>
                      <a:endParaRPr lang="en-US" sz="280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07:</a:t>
                      </a:r>
                      <a:r>
                        <a:rPr lang="en-US" sz="2800" baseline="0" smtClean="0">
                          <a:latin typeface="Arial" pitchFamily="34" charset="0"/>
                          <a:cs typeface="Arial" pitchFamily="34" charset="0"/>
                        </a:rPr>
                        <a:t> 20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07:  48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08: 15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08: 25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EAC0E1E-50D5-48F7-8449-EF3C31CD2512}"/>
              </a:ext>
            </a:extLst>
          </p:cNvPr>
          <p:cNvSpPr txBox="1"/>
          <p:nvPr/>
        </p:nvSpPr>
        <p:spPr>
          <a:xfrm>
            <a:off x="256963" y="93770"/>
            <a:ext cx="1160632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Thời</a:t>
            </a:r>
            <a:r>
              <a:rPr lang="en-US" sz="2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gian</a:t>
            </a:r>
            <a:r>
              <a:rPr lang="en-US" sz="2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tàu</a:t>
            </a:r>
            <a:r>
              <a:rPr lang="en-US" sz="2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dừng</a:t>
            </a:r>
            <a:r>
              <a:rPr lang="en-US" sz="26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6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ga</a:t>
            </a:r>
            <a:r>
              <a:rPr lang="en-US" sz="26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Hải</a:t>
            </a:r>
            <a:r>
              <a:rPr lang="en-US" sz="26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Dương</a:t>
            </a:r>
            <a:r>
              <a:rPr lang="en-US" sz="26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 7 </a:t>
            </a:r>
            <a:r>
              <a:rPr lang="en-US" sz="26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giờ</a:t>
            </a:r>
            <a:r>
              <a:rPr lang="en-US" sz="2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20 </a:t>
            </a:r>
            <a:r>
              <a:rPr lang="en-US" sz="26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phút</a:t>
            </a:r>
            <a:r>
              <a:rPr lang="en-US" sz="2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– 7 </a:t>
            </a:r>
            <a:r>
              <a:rPr lang="en-US" sz="26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giờ</a:t>
            </a:r>
            <a:r>
              <a:rPr lang="en-US" sz="2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15 </a:t>
            </a:r>
            <a:r>
              <a:rPr lang="en-US" sz="26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phút</a:t>
            </a:r>
            <a:r>
              <a:rPr lang="en-US" sz="2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en-US" sz="2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en-US" sz="26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phút</a:t>
            </a:r>
            <a:r>
              <a:rPr lang="en-US" sz="26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Thời</a:t>
            </a:r>
            <a:r>
              <a:rPr lang="en-US" sz="2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gian</a:t>
            </a:r>
            <a:r>
              <a:rPr lang="en-US" sz="2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tàu</a:t>
            </a:r>
            <a:r>
              <a:rPr lang="en-US" sz="2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dừng</a:t>
            </a:r>
            <a:r>
              <a:rPr lang="en-US" sz="2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ở </a:t>
            </a:r>
            <a:r>
              <a:rPr lang="en-US" sz="26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ga</a:t>
            </a:r>
            <a:r>
              <a:rPr lang="en-US" sz="2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Phú</a:t>
            </a:r>
            <a:r>
              <a:rPr lang="en-US" sz="2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Thái</a:t>
            </a:r>
            <a:r>
              <a:rPr lang="en-US" sz="26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 7 </a:t>
            </a:r>
            <a:r>
              <a:rPr lang="en-US" sz="26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giờ</a:t>
            </a:r>
            <a:r>
              <a:rPr lang="en-US" sz="2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48 </a:t>
            </a:r>
            <a:r>
              <a:rPr lang="en-US" sz="26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phút</a:t>
            </a:r>
            <a:r>
              <a:rPr lang="en-US" sz="2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– 7 </a:t>
            </a:r>
            <a:r>
              <a:rPr lang="en-US" sz="26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giờ</a:t>
            </a:r>
            <a:r>
              <a:rPr lang="en-US" sz="2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46 </a:t>
            </a:r>
            <a:r>
              <a:rPr lang="en-US" sz="26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phút</a:t>
            </a:r>
            <a:r>
              <a:rPr lang="en-US" sz="2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en-US" sz="26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26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phút</a:t>
            </a:r>
            <a:r>
              <a:rPr lang="en-US" sz="2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6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00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401" y="5791201"/>
            <a:ext cx="952500" cy="103822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61374" y="5629840"/>
            <a:ext cx="10165973" cy="1218343"/>
          </a:xfrm>
          <a:prstGeom prst="roundRect">
            <a:avLst/>
          </a:prstGeom>
          <a:solidFill>
            <a:schemeClr val="bg1">
              <a:lumMod val="95000"/>
              <a:alpha val="62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Tính thời gian tàu thực chạy trên quãng đường từ </a:t>
            </a:r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 Gia Lâm </a:t>
            </a:r>
            <a:r>
              <a:rPr lang="en-US" alt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ga Hải Phòng.</a:t>
            </a:r>
            <a:endParaRPr lang="en-US" alt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812582"/>
              </p:ext>
            </p:extLst>
          </p:nvPr>
        </p:nvGraphicFramePr>
        <p:xfrm>
          <a:off x="215161" y="2572302"/>
          <a:ext cx="11389304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0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4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36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36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36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36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236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236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90770"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Arial" pitchFamily="34" charset="0"/>
                          <a:cs typeface="Arial" pitchFamily="34" charset="0"/>
                        </a:rPr>
                        <a:t>Ga đi</a:t>
                      </a:r>
                      <a:endParaRPr lang="en-US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Arial" pitchFamily="34" charset="0"/>
                          <a:cs typeface="Arial" pitchFamily="34" charset="0"/>
                        </a:rPr>
                        <a:t>Hà</a:t>
                      </a:r>
                      <a:r>
                        <a:rPr lang="en-US" sz="2400" baseline="0" smtClean="0">
                          <a:latin typeface="Arial" pitchFamily="34" charset="0"/>
                          <a:cs typeface="Arial" pitchFamily="34" charset="0"/>
                        </a:rPr>
                        <a:t> Nội</a:t>
                      </a:r>
                      <a:endParaRPr lang="en-US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Arial" pitchFamily="34" charset="0"/>
                          <a:cs typeface="Arial" pitchFamily="34" charset="0"/>
                        </a:rPr>
                        <a:t>Gia Lâm</a:t>
                      </a:r>
                      <a:endParaRPr lang="en-US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Arial" pitchFamily="34" charset="0"/>
                          <a:cs typeface="Arial" pitchFamily="34" charset="0"/>
                        </a:rPr>
                        <a:t>Cẩm</a:t>
                      </a:r>
                      <a:r>
                        <a:rPr lang="en-US" sz="2400" baseline="0" smtClean="0">
                          <a:latin typeface="Arial" pitchFamily="34" charset="0"/>
                          <a:cs typeface="Arial" pitchFamily="34" charset="0"/>
                        </a:rPr>
                        <a:t> Giàng</a:t>
                      </a:r>
                      <a:endParaRPr lang="en-US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Arial" pitchFamily="34" charset="0"/>
                          <a:cs typeface="Arial" pitchFamily="34" charset="0"/>
                        </a:rPr>
                        <a:t>Hải</a:t>
                      </a:r>
                      <a:r>
                        <a:rPr lang="en-US" sz="2400" baseline="0" smtClean="0">
                          <a:latin typeface="Arial" pitchFamily="34" charset="0"/>
                          <a:cs typeface="Arial" pitchFamily="34" charset="0"/>
                        </a:rPr>
                        <a:t> Dương</a:t>
                      </a:r>
                      <a:endParaRPr lang="en-US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Arial" pitchFamily="34" charset="0"/>
                          <a:cs typeface="Arial" pitchFamily="34" charset="0"/>
                        </a:rPr>
                        <a:t>Phú</a:t>
                      </a:r>
                      <a:r>
                        <a:rPr lang="en-US" sz="2400" baseline="0" smtClean="0">
                          <a:latin typeface="Arial" pitchFamily="34" charset="0"/>
                          <a:cs typeface="Arial" pitchFamily="34" charset="0"/>
                        </a:rPr>
                        <a:t> Thái</a:t>
                      </a:r>
                      <a:endParaRPr lang="en-US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Arial" pitchFamily="34" charset="0"/>
                          <a:cs typeface="Arial" pitchFamily="34" charset="0"/>
                        </a:rPr>
                        <a:t>Thượng</a:t>
                      </a:r>
                      <a:r>
                        <a:rPr lang="en-US" sz="2400" baseline="0" smtClean="0">
                          <a:latin typeface="Arial" pitchFamily="34" charset="0"/>
                          <a:cs typeface="Arial" pitchFamily="34" charset="0"/>
                        </a:rPr>
                        <a:t> Lý</a:t>
                      </a:r>
                      <a:endParaRPr lang="en-US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Arial" pitchFamily="34" charset="0"/>
                          <a:cs typeface="Arial" pitchFamily="34" charset="0"/>
                        </a:rPr>
                        <a:t>Hải</a:t>
                      </a:r>
                      <a:r>
                        <a:rPr lang="en-US" sz="2400" baseline="0" smtClean="0">
                          <a:latin typeface="Arial" pitchFamily="34" charset="0"/>
                          <a:cs typeface="Arial" pitchFamily="34" charset="0"/>
                        </a:rPr>
                        <a:t> Phòng</a:t>
                      </a:r>
                      <a:endParaRPr lang="en-US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6858"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Arial" pitchFamily="34" charset="0"/>
                          <a:cs typeface="Arial" pitchFamily="34" charset="0"/>
                        </a:rPr>
                        <a:t>Quãng</a:t>
                      </a:r>
                      <a:r>
                        <a:rPr lang="en-US" sz="2400" baseline="0" smtClean="0">
                          <a:latin typeface="Arial" pitchFamily="34" charset="0"/>
                          <a:cs typeface="Arial" pitchFamily="34" charset="0"/>
                        </a:rPr>
                        <a:t> đường (km)</a:t>
                      </a:r>
                      <a:endParaRPr lang="en-US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en-US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Arial" pitchFamily="34" charset="0"/>
                          <a:cs typeface="Arial" pitchFamily="34" charset="0"/>
                        </a:rPr>
                        <a:t>57</a:t>
                      </a:r>
                      <a:endParaRPr lang="en-US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Arial" pitchFamily="34" charset="0"/>
                          <a:cs typeface="Arial" pitchFamily="34" charset="0"/>
                        </a:rPr>
                        <a:t>78</a:t>
                      </a:r>
                      <a:endParaRPr lang="en-US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Arial" pitchFamily="34" charset="0"/>
                          <a:cs typeface="Arial" pitchFamily="34" charset="0"/>
                        </a:rPr>
                        <a:t>98</a:t>
                      </a:r>
                      <a:endParaRPr lang="en-US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Arial" pitchFamily="34" charset="0"/>
                          <a:cs typeface="Arial" pitchFamily="34" charset="0"/>
                        </a:rPr>
                        <a:t>102</a:t>
                      </a:r>
                      <a:endParaRPr lang="en-US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924"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Arial" pitchFamily="34" charset="0"/>
                          <a:cs typeface="Arial" pitchFamily="34" charset="0"/>
                        </a:rPr>
                        <a:t>Giờ</a:t>
                      </a:r>
                      <a:r>
                        <a:rPr lang="en-US" sz="2400" baseline="0" smtClean="0">
                          <a:latin typeface="Arial" pitchFamily="34" charset="0"/>
                          <a:cs typeface="Arial" pitchFamily="34" charset="0"/>
                        </a:rPr>
                        <a:t> đến</a:t>
                      </a:r>
                      <a:endParaRPr lang="en-US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Arial" pitchFamily="34" charset="0"/>
                          <a:cs typeface="Arial" pitchFamily="34" charset="0"/>
                        </a:rPr>
                        <a:t>06:00</a:t>
                      </a:r>
                      <a:endParaRPr lang="en-US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smtClean="0">
                          <a:latin typeface="Arial" pitchFamily="34" charset="0"/>
                          <a:cs typeface="Arial" pitchFamily="34" charset="0"/>
                        </a:rPr>
                        <a:t>06: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smtClean="0">
                          <a:latin typeface="Arial" pitchFamily="34" charset="0"/>
                          <a:cs typeface="Arial" pitchFamily="34" charset="0"/>
                        </a:rPr>
                        <a:t>06:</a:t>
                      </a:r>
                      <a:r>
                        <a:rPr lang="en-US" sz="2400" baseline="0" smtClean="0">
                          <a:latin typeface="Arial" pitchFamily="34" charset="0"/>
                          <a:cs typeface="Arial" pitchFamily="34" charset="0"/>
                        </a:rPr>
                        <a:t> 54</a:t>
                      </a:r>
                      <a:endParaRPr lang="en-US" sz="240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Arial" pitchFamily="34" charset="0"/>
                          <a:cs typeface="Arial" pitchFamily="34" charset="0"/>
                        </a:rPr>
                        <a:t>07: 15</a:t>
                      </a:r>
                      <a:endParaRPr lang="en-US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Arial" pitchFamily="34" charset="0"/>
                          <a:cs typeface="Arial" pitchFamily="34" charset="0"/>
                        </a:rPr>
                        <a:t>07:  46</a:t>
                      </a:r>
                      <a:endParaRPr lang="en-US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Arial" pitchFamily="34" charset="0"/>
                          <a:cs typeface="Arial" pitchFamily="34" charset="0"/>
                        </a:rPr>
                        <a:t>08: 13</a:t>
                      </a:r>
                      <a:endParaRPr lang="en-US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Arial" pitchFamily="34" charset="0"/>
                          <a:cs typeface="Arial" pitchFamily="34" charset="0"/>
                        </a:rPr>
                        <a:t>08: 25</a:t>
                      </a:r>
                      <a:endParaRPr lang="en-US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924"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Arial" pitchFamily="34" charset="0"/>
                          <a:cs typeface="Arial" pitchFamily="34" charset="0"/>
                        </a:rPr>
                        <a:t>Giờ</a:t>
                      </a:r>
                      <a:r>
                        <a:rPr lang="en-US" sz="2400" baseline="0" smtClean="0">
                          <a:latin typeface="Arial" pitchFamily="34" charset="0"/>
                          <a:cs typeface="Arial" pitchFamily="34" charset="0"/>
                        </a:rPr>
                        <a:t> đi</a:t>
                      </a:r>
                      <a:endParaRPr lang="en-US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smtClean="0">
                          <a:latin typeface="Arial" pitchFamily="34" charset="0"/>
                          <a:cs typeface="Arial" pitchFamily="34" charset="0"/>
                        </a:rPr>
                        <a:t>06:00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06: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16</a:t>
                      </a:r>
                      <a:endParaRPr lang="en-US" sz="2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smtClean="0">
                          <a:latin typeface="Arial" pitchFamily="34" charset="0"/>
                          <a:cs typeface="Arial" pitchFamily="34" charset="0"/>
                        </a:rPr>
                        <a:t>06:</a:t>
                      </a:r>
                      <a:r>
                        <a:rPr lang="en-US" sz="2400" baseline="0" smtClean="0">
                          <a:latin typeface="Arial" pitchFamily="34" charset="0"/>
                          <a:cs typeface="Arial" pitchFamily="34" charset="0"/>
                        </a:rPr>
                        <a:t> 56</a:t>
                      </a:r>
                      <a:endParaRPr lang="en-US" sz="240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Arial" pitchFamily="34" charset="0"/>
                          <a:cs typeface="Arial" pitchFamily="34" charset="0"/>
                        </a:rPr>
                        <a:t>07:</a:t>
                      </a:r>
                      <a:r>
                        <a:rPr lang="en-US" sz="2400" baseline="0" smtClean="0">
                          <a:latin typeface="Arial" pitchFamily="34" charset="0"/>
                          <a:cs typeface="Arial" pitchFamily="34" charset="0"/>
                        </a:rPr>
                        <a:t> 20</a:t>
                      </a:r>
                      <a:endParaRPr lang="en-US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Arial" pitchFamily="34" charset="0"/>
                          <a:cs typeface="Arial" pitchFamily="34" charset="0"/>
                        </a:rPr>
                        <a:t>07:  48</a:t>
                      </a:r>
                      <a:endParaRPr lang="en-US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Arial" pitchFamily="34" charset="0"/>
                          <a:cs typeface="Arial" pitchFamily="34" charset="0"/>
                        </a:rPr>
                        <a:t>08: 15</a:t>
                      </a:r>
                      <a:endParaRPr lang="en-US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08: 25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EAC0E1E-50D5-48F7-8449-EF3C31CD2512}"/>
              </a:ext>
            </a:extLst>
          </p:cNvPr>
          <p:cNvSpPr txBox="1"/>
          <p:nvPr/>
        </p:nvSpPr>
        <p:spPr>
          <a:xfrm>
            <a:off x="466166" y="197219"/>
            <a:ext cx="1134931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Thời gian tàu đi từ ga Gia Lâm đến ga Hải Phòng là:</a:t>
            </a:r>
          </a:p>
          <a:p>
            <a:r>
              <a:rPr lang="en-US" sz="28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8 giờ 25 phút – 6 giờ 16 phút = 2 giờ 9 phút</a:t>
            </a:r>
          </a:p>
          <a:p>
            <a:r>
              <a:rPr lang="en-US" sz="28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Thời gian tàu dừng ở các ga là: 2 + 5+ 2 + 2 = 11 (phút)</a:t>
            </a:r>
          </a:p>
          <a:p>
            <a:r>
              <a:rPr lang="en-US" sz="28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Vậy thời gian tàu thực chạy trên quãng đường từ ga Gia Lâm đến ga Hải Phòng là: 2 giờ 9 phút – 11 phút = 1 giờ 58 phút</a:t>
            </a:r>
            <a:endParaRPr lang="en-US" sz="280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32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6338467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524366" y="385160"/>
            <a:ext cx="83843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2: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tế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AC0E1E-50D5-48F7-8449-EF3C31CD2512}"/>
              </a:ext>
            </a:extLst>
          </p:cNvPr>
          <p:cNvSpPr txBox="1"/>
          <p:nvPr/>
        </p:nvSpPr>
        <p:spPr>
          <a:xfrm>
            <a:off x="495495" y="1027846"/>
            <a:ext cx="36461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 4 </a:t>
            </a:r>
            <a:r>
              <a:rPr lang="en-US" sz="28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SGK trang 17</a:t>
            </a:r>
            <a:endParaRPr lang="en-US" sz="280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AC0E1E-50D5-48F7-8449-EF3C31CD2512}"/>
              </a:ext>
            </a:extLst>
          </p:cNvPr>
          <p:cNvSpPr txBox="1"/>
          <p:nvPr/>
        </p:nvSpPr>
        <p:spPr>
          <a:xfrm>
            <a:off x="504463" y="1538826"/>
            <a:ext cx="1109586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5 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SGK </a:t>
            </a:r>
            <a:r>
              <a:rPr lang="en-US" sz="28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17</a:t>
            </a:r>
          </a:p>
          <a:p>
            <a:r>
              <a:rPr lang="en-US" sz="28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trưởng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khỏe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mạnh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mà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trưởng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mất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khoảng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450 ml qua da (</a:t>
            </a:r>
            <a:r>
              <a:rPr lang="en-US" sz="28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mồ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hôi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), 550 ml qua </a:t>
            </a:r>
            <a:r>
              <a:rPr lang="en-US" sz="28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hít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thở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150 ml qua </a:t>
            </a:r>
            <a:r>
              <a:rPr lang="en-US" sz="28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đại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tiện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350 ml qua </a:t>
            </a:r>
            <a:r>
              <a:rPr lang="en-US" sz="28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trao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đổi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1500 ml qua </a:t>
            </a:r>
            <a:r>
              <a:rPr lang="en-US" sz="28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tiểu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tiện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>
              <a:buAutoNum type="alphaLcParenR"/>
            </a:pPr>
            <a:r>
              <a:rPr lang="en-US" sz="28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mà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trưởng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mất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khoảng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514350" indent="-514350">
              <a:buAutoNum type="alphaLcParenR"/>
            </a:pP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Qua </a:t>
            </a:r>
            <a:r>
              <a:rPr lang="en-US" sz="28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ăn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uống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hấp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thụ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khoảng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1000 ml </a:t>
            </a:r>
            <a:r>
              <a:rPr lang="en-US" sz="28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trưởng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uống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thêm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cân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mất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8014447" y="677547"/>
            <a:ext cx="2689412" cy="1132166"/>
          </a:xfrm>
          <a:prstGeom prst="wedgeEllipseCallout">
            <a:avLst>
              <a:gd name="adj1" fmla="val -25500"/>
              <a:gd name="adj2" fmla="val 735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Hoạt động nhóm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0707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start timer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21" name="Rounded Rectangle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123" name="times up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24" name="Rounded Rectangle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sp>
        <p:nvSpPr>
          <p:cNvPr id="138" name="AutoShape 3"/>
          <p:cNvSpPr>
            <a:spLocks noChangeAspect="1" noChangeArrowheads="1" noTextEdit="1"/>
          </p:cNvSpPr>
          <p:nvPr/>
        </p:nvSpPr>
        <p:spPr bwMode="auto">
          <a:xfrm>
            <a:off x="0" y="11767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9" name="Rectangle 5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0" name="Rectangle 6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1" name="Rectangle 7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2" name="Rectangle 8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3" name="Freeform 9"/>
          <p:cNvSpPr>
            <a:spLocks/>
          </p:cNvSpPr>
          <p:nvPr/>
        </p:nvSpPr>
        <p:spPr bwMode="auto">
          <a:xfrm>
            <a:off x="2498725" y="1633928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4" name="Freeform 10"/>
          <p:cNvSpPr>
            <a:spLocks/>
          </p:cNvSpPr>
          <p:nvPr/>
        </p:nvSpPr>
        <p:spPr bwMode="auto">
          <a:xfrm>
            <a:off x="3525838" y="1881578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5" name="Freeform 11"/>
          <p:cNvSpPr>
            <a:spLocks/>
          </p:cNvSpPr>
          <p:nvPr/>
        </p:nvSpPr>
        <p:spPr bwMode="auto">
          <a:xfrm>
            <a:off x="1027113" y="1860941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6" name="Freeform 12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7" name="Freeform 13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8" name="Freeform 14"/>
          <p:cNvSpPr>
            <a:spLocks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9" name="Freeform 15"/>
          <p:cNvSpPr>
            <a:spLocks/>
          </p:cNvSpPr>
          <p:nvPr/>
        </p:nvSpPr>
        <p:spPr bwMode="auto">
          <a:xfrm>
            <a:off x="4198938" y="2343541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0" name="Freeform 16"/>
          <p:cNvSpPr>
            <a:spLocks/>
          </p:cNvSpPr>
          <p:nvPr/>
        </p:nvSpPr>
        <p:spPr bwMode="auto">
          <a:xfrm>
            <a:off x="3959225" y="2189553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1" name="Freeform 17"/>
          <p:cNvSpPr>
            <a:spLocks/>
          </p:cNvSpPr>
          <p:nvPr/>
        </p:nvSpPr>
        <p:spPr bwMode="auto">
          <a:xfrm>
            <a:off x="457200" y="1349766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2" name="Freeform 18"/>
          <p:cNvSpPr>
            <a:spLocks noEditPoints="1"/>
          </p:cNvSpPr>
          <p:nvPr/>
        </p:nvSpPr>
        <p:spPr bwMode="auto">
          <a:xfrm>
            <a:off x="673100" y="2553091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3" name="Freeform 19"/>
          <p:cNvSpPr>
            <a:spLocks/>
          </p:cNvSpPr>
          <p:nvPr/>
        </p:nvSpPr>
        <p:spPr bwMode="auto">
          <a:xfrm>
            <a:off x="606425" y="1589478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4" name="Freeform 20"/>
          <p:cNvSpPr>
            <a:spLocks/>
          </p:cNvSpPr>
          <p:nvPr/>
        </p:nvSpPr>
        <p:spPr bwMode="auto">
          <a:xfrm>
            <a:off x="1068388" y="5628078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5" name="Freeform 21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6" name="Freeform 22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7" name="Freeform 23"/>
          <p:cNvSpPr>
            <a:spLocks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8" name="Freeform 24"/>
          <p:cNvSpPr>
            <a:spLocks/>
          </p:cNvSpPr>
          <p:nvPr/>
        </p:nvSpPr>
        <p:spPr bwMode="auto">
          <a:xfrm>
            <a:off x="3633788" y="5628078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9" name="Freeform 25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0" name="Freeform 26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1" name="Freeform 27"/>
          <p:cNvSpPr>
            <a:spLocks/>
          </p:cNvSpPr>
          <p:nvPr/>
        </p:nvSpPr>
        <p:spPr bwMode="auto">
          <a:xfrm>
            <a:off x="3795713" y="5899541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17563" y="2264166"/>
            <a:ext cx="3829050" cy="3830638"/>
            <a:chOff x="817563" y="2264166"/>
            <a:chExt cx="3829050" cy="3830638"/>
          </a:xfrm>
        </p:grpSpPr>
        <p:sp>
          <p:nvSpPr>
            <p:cNvPr id="162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9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63" name="Freeform 29"/>
          <p:cNvSpPr>
            <a:spLocks noEditPoints="1"/>
          </p:cNvSpPr>
          <p:nvPr/>
        </p:nvSpPr>
        <p:spPr bwMode="auto">
          <a:xfrm>
            <a:off x="538163" y="1986353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4" name="Freeform 30"/>
          <p:cNvSpPr>
            <a:spLocks noEditPoints="1"/>
          </p:cNvSpPr>
          <p:nvPr/>
        </p:nvSpPr>
        <p:spPr bwMode="auto">
          <a:xfrm>
            <a:off x="711200" y="2157803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5" name="Freeform 31"/>
          <p:cNvSpPr>
            <a:spLocks noEditPoints="1"/>
          </p:cNvSpPr>
          <p:nvPr/>
        </p:nvSpPr>
        <p:spPr bwMode="auto">
          <a:xfrm>
            <a:off x="620713" y="2067316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ADC1153-2F43-486F-96A6-AB4ADCB780F8}"/>
              </a:ext>
            </a:extLst>
          </p:cNvPr>
          <p:cNvGrpSpPr/>
          <p:nvPr/>
        </p:nvGrpSpPr>
        <p:grpSpPr>
          <a:xfrm>
            <a:off x="2455863" y="2411803"/>
            <a:ext cx="566738" cy="566738"/>
            <a:chOff x="2455863" y="2411803"/>
            <a:chExt cx="566738" cy="566738"/>
          </a:xfrm>
        </p:grpSpPr>
        <p:sp>
          <p:nvSpPr>
            <p:cNvPr id="16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1" name="Rectangle 37"/>
            <p:cNvSpPr>
              <a:spLocks noChangeArrowheads="1"/>
            </p:cNvSpPr>
            <p:nvPr/>
          </p:nvSpPr>
          <p:spPr bwMode="auto">
            <a:xfrm>
              <a:off x="2662555" y="2499116"/>
              <a:ext cx="145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74" name="Freeform 40"/>
          <p:cNvSpPr>
            <a:spLocks noEditPoints="1"/>
          </p:cNvSpPr>
          <p:nvPr/>
        </p:nvSpPr>
        <p:spPr bwMode="auto">
          <a:xfrm>
            <a:off x="3244850" y="2851541"/>
            <a:ext cx="20638" cy="122238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0" name="Freeform 46"/>
          <p:cNvSpPr>
            <a:spLocks noEditPoints="1"/>
          </p:cNvSpPr>
          <p:nvPr/>
        </p:nvSpPr>
        <p:spPr bwMode="auto">
          <a:xfrm>
            <a:off x="3786188" y="3272228"/>
            <a:ext cx="46038" cy="188913"/>
          </a:xfrm>
          <a:custGeom>
            <a:avLst/>
            <a:gdLst>
              <a:gd name="T0" fmla="*/ 3 w 19"/>
              <a:gd name="T1" fmla="*/ 76 h 77"/>
              <a:gd name="T2" fmla="*/ 3 w 19"/>
              <a:gd name="T3" fmla="*/ 76 h 77"/>
              <a:gd name="T4" fmla="*/ 3 w 19"/>
              <a:gd name="T5" fmla="*/ 76 h 77"/>
              <a:gd name="T6" fmla="*/ 3 w 19"/>
              <a:gd name="T7" fmla="*/ 75 h 77"/>
              <a:gd name="T8" fmla="*/ 3 w 19"/>
              <a:gd name="T9" fmla="*/ 75 h 77"/>
              <a:gd name="T10" fmla="*/ 3 w 19"/>
              <a:gd name="T11" fmla="*/ 75 h 77"/>
              <a:gd name="T12" fmla="*/ 3 w 19"/>
              <a:gd name="T13" fmla="*/ 74 h 77"/>
              <a:gd name="T14" fmla="*/ 3 w 19"/>
              <a:gd name="T15" fmla="*/ 74 h 77"/>
              <a:gd name="T16" fmla="*/ 3 w 19"/>
              <a:gd name="T17" fmla="*/ 74 h 77"/>
              <a:gd name="T18" fmla="*/ 2 w 19"/>
              <a:gd name="T19" fmla="*/ 73 h 77"/>
              <a:gd name="T20" fmla="*/ 2 w 19"/>
              <a:gd name="T21" fmla="*/ 73 h 77"/>
              <a:gd name="T22" fmla="*/ 2 w 19"/>
              <a:gd name="T23" fmla="*/ 72 h 77"/>
              <a:gd name="T24" fmla="*/ 2 w 19"/>
              <a:gd name="T25" fmla="*/ 72 h 77"/>
              <a:gd name="T26" fmla="*/ 2 w 19"/>
              <a:gd name="T27" fmla="*/ 71 h 77"/>
              <a:gd name="T28" fmla="*/ 2 w 19"/>
              <a:gd name="T29" fmla="*/ 71 h 77"/>
              <a:gd name="T30" fmla="*/ 2 w 19"/>
              <a:gd name="T31" fmla="*/ 71 h 77"/>
              <a:gd name="T32" fmla="*/ 2 w 19"/>
              <a:gd name="T33" fmla="*/ 70 h 77"/>
              <a:gd name="T34" fmla="*/ 2 w 19"/>
              <a:gd name="T35" fmla="*/ 70 h 77"/>
              <a:gd name="T36" fmla="*/ 2 w 19"/>
              <a:gd name="T37" fmla="*/ 69 h 77"/>
              <a:gd name="T38" fmla="*/ 2 w 19"/>
              <a:gd name="T39" fmla="*/ 69 h 77"/>
              <a:gd name="T40" fmla="*/ 2 w 19"/>
              <a:gd name="T41" fmla="*/ 69 h 77"/>
              <a:gd name="T42" fmla="*/ 2 w 19"/>
              <a:gd name="T43" fmla="*/ 68 h 77"/>
              <a:gd name="T44" fmla="*/ 2 w 19"/>
              <a:gd name="T45" fmla="*/ 68 h 77"/>
              <a:gd name="T46" fmla="*/ 2 w 19"/>
              <a:gd name="T47" fmla="*/ 68 h 77"/>
              <a:gd name="T48" fmla="*/ 1 w 19"/>
              <a:gd name="T49" fmla="*/ 67 h 77"/>
              <a:gd name="T50" fmla="*/ 1 w 19"/>
              <a:gd name="T51" fmla="*/ 67 h 77"/>
              <a:gd name="T52" fmla="*/ 1 w 19"/>
              <a:gd name="T53" fmla="*/ 67 h 77"/>
              <a:gd name="T54" fmla="*/ 1 w 19"/>
              <a:gd name="T55" fmla="*/ 66 h 77"/>
              <a:gd name="T56" fmla="*/ 1 w 19"/>
              <a:gd name="T57" fmla="*/ 66 h 77"/>
              <a:gd name="T58" fmla="*/ 1 w 19"/>
              <a:gd name="T59" fmla="*/ 65 h 77"/>
              <a:gd name="T60" fmla="*/ 1 w 19"/>
              <a:gd name="T61" fmla="*/ 65 h 77"/>
              <a:gd name="T62" fmla="*/ 1 w 19"/>
              <a:gd name="T63" fmla="*/ 65 h 77"/>
              <a:gd name="T64" fmla="*/ 1 w 19"/>
              <a:gd name="T65" fmla="*/ 64 h 77"/>
              <a:gd name="T66" fmla="*/ 1 w 19"/>
              <a:gd name="T67" fmla="*/ 64 h 77"/>
              <a:gd name="T68" fmla="*/ 1 w 19"/>
              <a:gd name="T69" fmla="*/ 64 h 77"/>
              <a:gd name="T70" fmla="*/ 1 w 19"/>
              <a:gd name="T71" fmla="*/ 63 h 77"/>
              <a:gd name="T72" fmla="*/ 1 w 19"/>
              <a:gd name="T73" fmla="*/ 63 h 77"/>
              <a:gd name="T74" fmla="*/ 1 w 19"/>
              <a:gd name="T75" fmla="*/ 62 h 77"/>
              <a:gd name="T76" fmla="*/ 1 w 19"/>
              <a:gd name="T77" fmla="*/ 62 h 77"/>
              <a:gd name="T78" fmla="*/ 1 w 19"/>
              <a:gd name="T79" fmla="*/ 61 h 77"/>
              <a:gd name="T80" fmla="*/ 1 w 19"/>
              <a:gd name="T81" fmla="*/ 61 h 77"/>
              <a:gd name="T82" fmla="*/ 1 w 19"/>
              <a:gd name="T83" fmla="*/ 61 h 77"/>
              <a:gd name="T84" fmla="*/ 1 w 19"/>
              <a:gd name="T85" fmla="*/ 60 h 77"/>
              <a:gd name="T86" fmla="*/ 1 w 19"/>
              <a:gd name="T87" fmla="*/ 60 h 77"/>
              <a:gd name="T88" fmla="*/ 1 w 19"/>
              <a:gd name="T89" fmla="*/ 60 h 77"/>
              <a:gd name="T90" fmla="*/ 18 w 19"/>
              <a:gd name="T91" fmla="*/ 0 h 77"/>
              <a:gd name="T92" fmla="*/ 18 w 19"/>
              <a:gd name="T93" fmla="*/ 0 h 77"/>
              <a:gd name="T94" fmla="*/ 19 w 19"/>
              <a:gd name="T95" fmla="*/ 0 h 77"/>
              <a:gd name="T96" fmla="*/ 19 w 19"/>
              <a:gd name="T97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" h="77">
                <a:moveTo>
                  <a:pt x="3" y="77"/>
                </a:moveTo>
                <a:cubicBezTo>
                  <a:pt x="3" y="77"/>
                  <a:pt x="3" y="77"/>
                  <a:pt x="3" y="77"/>
                </a:cubicBezTo>
                <a:cubicBezTo>
                  <a:pt x="3" y="77"/>
                  <a:pt x="3" y="77"/>
                  <a:pt x="3" y="77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4"/>
                </a:moveTo>
                <a:cubicBezTo>
                  <a:pt x="3" y="74"/>
                  <a:pt x="3" y="75"/>
                  <a:pt x="3" y="75"/>
                </a:cubicBezTo>
                <a:cubicBezTo>
                  <a:pt x="3" y="75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2"/>
                </a:moveTo>
                <a:cubicBezTo>
                  <a:pt x="2" y="72"/>
                  <a:pt x="2" y="72"/>
                  <a:pt x="2" y="73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69"/>
                </a:moveTo>
                <a:cubicBezTo>
                  <a:pt x="2" y="69"/>
                  <a:pt x="2" y="70"/>
                  <a:pt x="2" y="70"/>
                </a:cubicBezTo>
                <a:cubicBezTo>
                  <a:pt x="2" y="70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8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1" y="67"/>
                </a:moveTo>
                <a:cubicBezTo>
                  <a:pt x="1" y="67"/>
                  <a:pt x="1" y="67"/>
                  <a:pt x="1" y="68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5"/>
                </a:moveTo>
                <a:cubicBezTo>
                  <a:pt x="1" y="65"/>
                  <a:pt x="1" y="66"/>
                  <a:pt x="1" y="66"/>
                </a:cubicBezTo>
                <a:cubicBezTo>
                  <a:pt x="1" y="66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4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3"/>
                </a:moveTo>
                <a:cubicBezTo>
                  <a:pt x="1" y="63"/>
                  <a:pt x="1" y="63"/>
                  <a:pt x="1" y="64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1"/>
                </a:moveTo>
                <a:cubicBezTo>
                  <a:pt x="1" y="61"/>
                  <a:pt x="1" y="62"/>
                  <a:pt x="1" y="62"/>
                </a:cubicBezTo>
                <a:cubicBezTo>
                  <a:pt x="1" y="62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0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8" y="1"/>
                </a:moveTo>
                <a:cubicBezTo>
                  <a:pt x="6" y="17"/>
                  <a:pt x="0" y="38"/>
                  <a:pt x="1" y="60"/>
                </a:cubicBezTo>
                <a:cubicBezTo>
                  <a:pt x="0" y="38"/>
                  <a:pt x="6" y="17"/>
                  <a:pt x="18" y="1"/>
                </a:cubicBezTo>
                <a:moveTo>
                  <a:pt x="18" y="0"/>
                </a:moveTo>
                <a:cubicBezTo>
                  <a:pt x="18" y="0"/>
                  <a:pt x="18" y="0"/>
                  <a:pt x="18" y="1"/>
                </a:cubicBezTo>
                <a:cubicBezTo>
                  <a:pt x="18" y="0"/>
                  <a:pt x="18" y="0"/>
                  <a:pt x="18" y="0"/>
                </a:cubicBezTo>
                <a:moveTo>
                  <a:pt x="19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AFBB084-0936-4099-AE98-E909E5283190}"/>
              </a:ext>
            </a:extLst>
          </p:cNvPr>
          <p:cNvGrpSpPr/>
          <p:nvPr/>
        </p:nvGrpSpPr>
        <p:grpSpPr>
          <a:xfrm>
            <a:off x="3951475" y="3437374"/>
            <a:ext cx="585788" cy="700042"/>
            <a:chOff x="3951475" y="3437374"/>
            <a:chExt cx="585788" cy="700042"/>
          </a:xfrm>
        </p:grpSpPr>
        <p:sp>
          <p:nvSpPr>
            <p:cNvPr id="178" name="Freeform 44"/>
            <p:cNvSpPr>
              <a:spLocks/>
            </p:cNvSpPr>
            <p:nvPr/>
          </p:nvSpPr>
          <p:spPr bwMode="auto">
            <a:xfrm>
              <a:off x="3951475" y="3437374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9" name="Freeform 45"/>
            <p:cNvSpPr>
              <a:spLocks/>
            </p:cNvSpPr>
            <p:nvPr/>
          </p:nvSpPr>
          <p:spPr bwMode="auto">
            <a:xfrm>
              <a:off x="4010212" y="3492937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1" name="Freeform 47"/>
            <p:cNvSpPr>
              <a:spLocks/>
            </p:cNvSpPr>
            <p:nvPr/>
          </p:nvSpPr>
          <p:spPr bwMode="auto">
            <a:xfrm>
              <a:off x="4014975" y="3537387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2" name="Rectangle 48"/>
            <p:cNvSpPr>
              <a:spLocks noChangeArrowheads="1"/>
            </p:cNvSpPr>
            <p:nvPr/>
          </p:nvSpPr>
          <p:spPr bwMode="auto">
            <a:xfrm>
              <a:off x="4170550" y="3623112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3" name="Rectangle 49"/>
            <p:cNvSpPr>
              <a:spLocks noChangeArrowheads="1"/>
            </p:cNvSpPr>
            <p:nvPr/>
          </p:nvSpPr>
          <p:spPr bwMode="auto">
            <a:xfrm>
              <a:off x="4193410" y="3540562"/>
              <a:ext cx="11381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6" name="Freeform 52"/>
            <p:cNvSpPr>
              <a:spLocks noEditPoints="1"/>
            </p:cNvSpPr>
            <p:nvPr/>
          </p:nvSpPr>
          <p:spPr bwMode="auto">
            <a:xfrm>
              <a:off x="3994150" y="3978666"/>
              <a:ext cx="60325" cy="158750"/>
            </a:xfrm>
            <a:custGeom>
              <a:avLst/>
              <a:gdLst>
                <a:gd name="T0" fmla="*/ 0 w 25"/>
                <a:gd name="T1" fmla="*/ 65 h 65"/>
                <a:gd name="T2" fmla="*/ 0 w 25"/>
                <a:gd name="T3" fmla="*/ 65 h 65"/>
                <a:gd name="T4" fmla="*/ 0 w 25"/>
                <a:gd name="T5" fmla="*/ 65 h 65"/>
                <a:gd name="T6" fmla="*/ 0 w 25"/>
                <a:gd name="T7" fmla="*/ 65 h 65"/>
                <a:gd name="T8" fmla="*/ 0 w 25"/>
                <a:gd name="T9" fmla="*/ 65 h 65"/>
                <a:gd name="T10" fmla="*/ 0 w 25"/>
                <a:gd name="T11" fmla="*/ 65 h 65"/>
                <a:gd name="T12" fmla="*/ 0 w 25"/>
                <a:gd name="T13" fmla="*/ 64 h 65"/>
                <a:gd name="T14" fmla="*/ 0 w 25"/>
                <a:gd name="T15" fmla="*/ 64 h 65"/>
                <a:gd name="T16" fmla="*/ 0 w 25"/>
                <a:gd name="T17" fmla="*/ 64 h 65"/>
                <a:gd name="T18" fmla="*/ 0 w 25"/>
                <a:gd name="T19" fmla="*/ 64 h 65"/>
                <a:gd name="T20" fmla="*/ 0 w 25"/>
                <a:gd name="T21" fmla="*/ 64 h 65"/>
                <a:gd name="T22" fmla="*/ 0 w 25"/>
                <a:gd name="T23" fmla="*/ 64 h 65"/>
                <a:gd name="T24" fmla="*/ 0 w 25"/>
                <a:gd name="T25" fmla="*/ 64 h 65"/>
                <a:gd name="T26" fmla="*/ 0 w 25"/>
                <a:gd name="T27" fmla="*/ 64 h 65"/>
                <a:gd name="T28" fmla="*/ 0 w 25"/>
                <a:gd name="T29" fmla="*/ 64 h 65"/>
                <a:gd name="T30" fmla="*/ 0 w 25"/>
                <a:gd name="T31" fmla="*/ 63 h 65"/>
                <a:gd name="T32" fmla="*/ 0 w 25"/>
                <a:gd name="T33" fmla="*/ 64 h 65"/>
                <a:gd name="T34" fmla="*/ 0 w 25"/>
                <a:gd name="T35" fmla="*/ 64 h 65"/>
                <a:gd name="T36" fmla="*/ 0 w 25"/>
                <a:gd name="T37" fmla="*/ 63 h 65"/>
                <a:gd name="T38" fmla="*/ 25 w 25"/>
                <a:gd name="T39" fmla="*/ 0 h 65"/>
                <a:gd name="T40" fmla="*/ 0 w 25"/>
                <a:gd name="T41" fmla="*/ 63 h 65"/>
                <a:gd name="T42" fmla="*/ 25 w 25"/>
                <a:gd name="T43" fmla="*/ 0 h 65"/>
                <a:gd name="T44" fmla="*/ 25 w 25"/>
                <a:gd name="T45" fmla="*/ 0 h 65"/>
                <a:gd name="T46" fmla="*/ 25 w 25"/>
                <a:gd name="T47" fmla="*/ 0 h 65"/>
                <a:gd name="T48" fmla="*/ 25 w 25"/>
                <a:gd name="T4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" h="65"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3"/>
                  </a:moveTo>
                  <a:cubicBezTo>
                    <a:pt x="0" y="63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3"/>
                    <a:pt x="0" y="63"/>
                  </a:cubicBezTo>
                  <a:moveTo>
                    <a:pt x="25" y="0"/>
                  </a:moveTo>
                  <a:cubicBezTo>
                    <a:pt x="10" y="17"/>
                    <a:pt x="0" y="39"/>
                    <a:pt x="0" y="63"/>
                  </a:cubicBezTo>
                  <a:cubicBezTo>
                    <a:pt x="0" y="39"/>
                    <a:pt x="10" y="17"/>
                    <a:pt x="25" y="0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92" name="Freeform 58"/>
          <p:cNvSpPr>
            <a:spLocks noEditPoints="1"/>
          </p:cNvSpPr>
          <p:nvPr/>
        </p:nvSpPr>
        <p:spPr bwMode="auto">
          <a:xfrm>
            <a:off x="3810000" y="4732728"/>
            <a:ext cx="44450" cy="222250"/>
          </a:xfrm>
          <a:custGeom>
            <a:avLst/>
            <a:gdLst>
              <a:gd name="T0" fmla="*/ 7 w 18"/>
              <a:gd name="T1" fmla="*/ 91 h 91"/>
              <a:gd name="T2" fmla="*/ 7 w 18"/>
              <a:gd name="T3" fmla="*/ 91 h 91"/>
              <a:gd name="T4" fmla="*/ 7 w 18"/>
              <a:gd name="T5" fmla="*/ 91 h 91"/>
              <a:gd name="T6" fmla="*/ 7 w 18"/>
              <a:gd name="T7" fmla="*/ 91 h 91"/>
              <a:gd name="T8" fmla="*/ 7 w 18"/>
              <a:gd name="T9" fmla="*/ 91 h 91"/>
              <a:gd name="T10" fmla="*/ 7 w 18"/>
              <a:gd name="T11" fmla="*/ 91 h 91"/>
              <a:gd name="T12" fmla="*/ 7 w 18"/>
              <a:gd name="T13" fmla="*/ 91 h 91"/>
              <a:gd name="T14" fmla="*/ 7 w 18"/>
              <a:gd name="T15" fmla="*/ 91 h 91"/>
              <a:gd name="T16" fmla="*/ 7 w 18"/>
              <a:gd name="T17" fmla="*/ 91 h 91"/>
              <a:gd name="T18" fmla="*/ 7 w 18"/>
              <a:gd name="T19" fmla="*/ 91 h 91"/>
              <a:gd name="T20" fmla="*/ 7 w 18"/>
              <a:gd name="T21" fmla="*/ 91 h 91"/>
              <a:gd name="T22" fmla="*/ 7 w 18"/>
              <a:gd name="T23" fmla="*/ 91 h 91"/>
              <a:gd name="T24" fmla="*/ 6 w 18"/>
              <a:gd name="T25" fmla="*/ 90 h 91"/>
              <a:gd name="T26" fmla="*/ 7 w 18"/>
              <a:gd name="T27" fmla="*/ 91 h 91"/>
              <a:gd name="T28" fmla="*/ 6 w 18"/>
              <a:gd name="T29" fmla="*/ 90 h 91"/>
              <a:gd name="T30" fmla="*/ 0 w 18"/>
              <a:gd name="T31" fmla="*/ 57 h 91"/>
              <a:gd name="T32" fmla="*/ 6 w 18"/>
              <a:gd name="T33" fmla="*/ 90 h 91"/>
              <a:gd name="T34" fmla="*/ 0 w 18"/>
              <a:gd name="T35" fmla="*/ 57 h 91"/>
              <a:gd name="T36" fmla="*/ 0 w 18"/>
              <a:gd name="T37" fmla="*/ 57 h 91"/>
              <a:gd name="T38" fmla="*/ 0 w 18"/>
              <a:gd name="T39" fmla="*/ 57 h 91"/>
              <a:gd name="T40" fmla="*/ 0 w 18"/>
              <a:gd name="T41" fmla="*/ 57 h 91"/>
              <a:gd name="T42" fmla="*/ 0 w 18"/>
              <a:gd name="T43" fmla="*/ 57 h 91"/>
              <a:gd name="T44" fmla="*/ 0 w 18"/>
              <a:gd name="T45" fmla="*/ 57 h 91"/>
              <a:gd name="T46" fmla="*/ 0 w 18"/>
              <a:gd name="T47" fmla="*/ 57 h 91"/>
              <a:gd name="T48" fmla="*/ 0 w 18"/>
              <a:gd name="T49" fmla="*/ 56 h 91"/>
              <a:gd name="T50" fmla="*/ 0 w 18"/>
              <a:gd name="T51" fmla="*/ 57 h 91"/>
              <a:gd name="T52" fmla="*/ 0 w 18"/>
              <a:gd name="T53" fmla="*/ 56 h 91"/>
              <a:gd name="T54" fmla="*/ 0 w 18"/>
              <a:gd name="T55" fmla="*/ 56 h 91"/>
              <a:gd name="T56" fmla="*/ 0 w 18"/>
              <a:gd name="T57" fmla="*/ 56 h 91"/>
              <a:gd name="T58" fmla="*/ 0 w 18"/>
              <a:gd name="T59" fmla="*/ 56 h 91"/>
              <a:gd name="T60" fmla="*/ 0 w 18"/>
              <a:gd name="T61" fmla="*/ 56 h 91"/>
              <a:gd name="T62" fmla="*/ 0 w 18"/>
              <a:gd name="T63" fmla="*/ 56 h 91"/>
              <a:gd name="T64" fmla="*/ 0 w 18"/>
              <a:gd name="T65" fmla="*/ 56 h 91"/>
              <a:gd name="T66" fmla="*/ 0 w 18"/>
              <a:gd name="T67" fmla="*/ 56 h 91"/>
              <a:gd name="T68" fmla="*/ 0 w 18"/>
              <a:gd name="T69" fmla="*/ 56 h 91"/>
              <a:gd name="T70" fmla="*/ 0 w 18"/>
              <a:gd name="T71" fmla="*/ 56 h 91"/>
              <a:gd name="T72" fmla="*/ 0 w 18"/>
              <a:gd name="T73" fmla="*/ 55 h 91"/>
              <a:gd name="T74" fmla="*/ 0 w 18"/>
              <a:gd name="T75" fmla="*/ 56 h 91"/>
              <a:gd name="T76" fmla="*/ 0 w 18"/>
              <a:gd name="T77" fmla="*/ 56 h 91"/>
              <a:gd name="T78" fmla="*/ 0 w 18"/>
              <a:gd name="T79" fmla="*/ 55 h 91"/>
              <a:gd name="T80" fmla="*/ 18 w 18"/>
              <a:gd name="T81" fmla="*/ 0 h 91"/>
              <a:gd name="T82" fmla="*/ 0 w 18"/>
              <a:gd name="T83" fmla="*/ 55 h 91"/>
              <a:gd name="T84" fmla="*/ 18 w 18"/>
              <a:gd name="T85" fmla="*/ 0 h 91"/>
              <a:gd name="T86" fmla="*/ 18 w 18"/>
              <a:gd name="T87" fmla="*/ 0 h 91"/>
              <a:gd name="T88" fmla="*/ 18 w 18"/>
              <a:gd name="T89" fmla="*/ 0 h 91"/>
              <a:gd name="T90" fmla="*/ 18 w 18"/>
              <a:gd name="T91" fmla="*/ 0 h 91"/>
              <a:gd name="T92" fmla="*/ 18 w 18"/>
              <a:gd name="T93" fmla="*/ 0 h 91"/>
              <a:gd name="T94" fmla="*/ 18 w 18"/>
              <a:gd name="T95" fmla="*/ 0 h 91"/>
              <a:gd name="T96" fmla="*/ 18 w 18"/>
              <a:gd name="T97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" h="91"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6" y="90"/>
                </a:moveTo>
                <a:cubicBezTo>
                  <a:pt x="6" y="90"/>
                  <a:pt x="6" y="90"/>
                  <a:pt x="7" y="91"/>
                </a:cubicBezTo>
                <a:cubicBezTo>
                  <a:pt x="6" y="90"/>
                  <a:pt x="6" y="90"/>
                  <a:pt x="6" y="90"/>
                </a:cubicBezTo>
                <a:moveTo>
                  <a:pt x="0" y="57"/>
                </a:moveTo>
                <a:cubicBezTo>
                  <a:pt x="0" y="69"/>
                  <a:pt x="2" y="80"/>
                  <a:pt x="6" y="90"/>
                </a:cubicBezTo>
                <a:cubicBezTo>
                  <a:pt x="2" y="80"/>
                  <a:pt x="0" y="69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6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5"/>
                </a:moveTo>
                <a:cubicBezTo>
                  <a:pt x="0" y="55"/>
                  <a:pt x="0" y="55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5"/>
                  <a:pt x="0" y="55"/>
                  <a:pt x="0" y="55"/>
                </a:cubicBezTo>
                <a:moveTo>
                  <a:pt x="18" y="0"/>
                </a:moveTo>
                <a:cubicBezTo>
                  <a:pt x="7" y="15"/>
                  <a:pt x="0" y="35"/>
                  <a:pt x="0" y="55"/>
                </a:cubicBezTo>
                <a:cubicBezTo>
                  <a:pt x="0" y="35"/>
                  <a:pt x="7" y="15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904C281-CCA8-4FD4-A293-FE67ED6D76E0}"/>
              </a:ext>
            </a:extLst>
          </p:cNvPr>
          <p:cNvGrpSpPr/>
          <p:nvPr/>
        </p:nvGrpSpPr>
        <p:grpSpPr>
          <a:xfrm>
            <a:off x="3281363" y="5157861"/>
            <a:ext cx="629286" cy="577850"/>
            <a:chOff x="3281363" y="5157861"/>
            <a:chExt cx="629286" cy="577850"/>
          </a:xfrm>
        </p:grpSpPr>
        <p:sp>
          <p:nvSpPr>
            <p:cNvPr id="196" name="Freeform 62"/>
            <p:cNvSpPr>
              <a:spLocks/>
            </p:cNvSpPr>
            <p:nvPr/>
          </p:nvSpPr>
          <p:spPr bwMode="auto">
            <a:xfrm>
              <a:off x="3332799" y="5157861"/>
              <a:ext cx="577850" cy="577850"/>
            </a:xfrm>
            <a:custGeom>
              <a:avLst/>
              <a:gdLst>
                <a:gd name="T0" fmla="*/ 122 w 236"/>
                <a:gd name="T1" fmla="*/ 234 h 236"/>
                <a:gd name="T2" fmla="*/ 234 w 236"/>
                <a:gd name="T3" fmla="*/ 114 h 236"/>
                <a:gd name="T4" fmla="*/ 114 w 236"/>
                <a:gd name="T5" fmla="*/ 2 h 236"/>
                <a:gd name="T6" fmla="*/ 2 w 236"/>
                <a:gd name="T7" fmla="*/ 122 h 236"/>
                <a:gd name="T8" fmla="*/ 122 w 236"/>
                <a:gd name="T9" fmla="*/ 23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6">
                  <a:moveTo>
                    <a:pt x="122" y="234"/>
                  </a:moveTo>
                  <a:cubicBezTo>
                    <a:pt x="186" y="231"/>
                    <a:pt x="236" y="178"/>
                    <a:pt x="234" y="114"/>
                  </a:cubicBezTo>
                  <a:cubicBezTo>
                    <a:pt x="232" y="50"/>
                    <a:pt x="178" y="0"/>
                    <a:pt x="114" y="2"/>
                  </a:cubicBezTo>
                  <a:cubicBezTo>
                    <a:pt x="50" y="4"/>
                    <a:pt x="0" y="58"/>
                    <a:pt x="2" y="122"/>
                  </a:cubicBezTo>
                  <a:cubicBezTo>
                    <a:pt x="4" y="186"/>
                    <a:pt x="58" y="236"/>
                    <a:pt x="122" y="23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7" name="Freeform 63"/>
            <p:cNvSpPr>
              <a:spLocks/>
            </p:cNvSpPr>
            <p:nvPr/>
          </p:nvSpPr>
          <p:spPr bwMode="auto">
            <a:xfrm>
              <a:off x="3389949" y="5215011"/>
              <a:ext cx="465138" cy="463550"/>
            </a:xfrm>
            <a:custGeom>
              <a:avLst/>
              <a:gdLst>
                <a:gd name="T0" fmla="*/ 98 w 190"/>
                <a:gd name="T1" fmla="*/ 188 h 190"/>
                <a:gd name="T2" fmla="*/ 188 w 190"/>
                <a:gd name="T3" fmla="*/ 91 h 190"/>
                <a:gd name="T4" fmla="*/ 92 w 190"/>
                <a:gd name="T5" fmla="*/ 1 h 190"/>
                <a:gd name="T6" fmla="*/ 1 w 190"/>
                <a:gd name="T7" fmla="*/ 98 h 190"/>
                <a:gd name="T8" fmla="*/ 98 w 190"/>
                <a:gd name="T9" fmla="*/ 18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0">
                  <a:moveTo>
                    <a:pt x="98" y="188"/>
                  </a:moveTo>
                  <a:cubicBezTo>
                    <a:pt x="150" y="186"/>
                    <a:pt x="190" y="143"/>
                    <a:pt x="188" y="91"/>
                  </a:cubicBezTo>
                  <a:cubicBezTo>
                    <a:pt x="186" y="40"/>
                    <a:pt x="143" y="0"/>
                    <a:pt x="92" y="1"/>
                  </a:cubicBezTo>
                  <a:cubicBezTo>
                    <a:pt x="40" y="3"/>
                    <a:pt x="0" y="47"/>
                    <a:pt x="1" y="98"/>
                  </a:cubicBezTo>
                  <a:cubicBezTo>
                    <a:pt x="3" y="149"/>
                    <a:pt x="47" y="190"/>
                    <a:pt x="98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8" name="Freeform 64"/>
            <p:cNvSpPr>
              <a:spLocks noEditPoints="1"/>
            </p:cNvSpPr>
            <p:nvPr/>
          </p:nvSpPr>
          <p:spPr bwMode="auto">
            <a:xfrm>
              <a:off x="3281363" y="5326453"/>
              <a:ext cx="17463" cy="168275"/>
            </a:xfrm>
            <a:custGeom>
              <a:avLst/>
              <a:gdLst>
                <a:gd name="T0" fmla="*/ 7 w 7"/>
                <a:gd name="T1" fmla="*/ 69 h 69"/>
                <a:gd name="T2" fmla="*/ 7 w 7"/>
                <a:gd name="T3" fmla="*/ 69 h 69"/>
                <a:gd name="T4" fmla="*/ 7 w 7"/>
                <a:gd name="T5" fmla="*/ 69 h 69"/>
                <a:gd name="T6" fmla="*/ 7 w 7"/>
                <a:gd name="T7" fmla="*/ 68 h 69"/>
                <a:gd name="T8" fmla="*/ 6 w 7"/>
                <a:gd name="T9" fmla="*/ 67 h 69"/>
                <a:gd name="T10" fmla="*/ 6 w 7"/>
                <a:gd name="T11" fmla="*/ 66 h 69"/>
                <a:gd name="T12" fmla="*/ 6 w 7"/>
                <a:gd name="T13" fmla="*/ 66 h 69"/>
                <a:gd name="T14" fmla="*/ 6 w 7"/>
                <a:gd name="T15" fmla="*/ 66 h 69"/>
                <a:gd name="T16" fmla="*/ 6 w 7"/>
                <a:gd name="T17" fmla="*/ 66 h 69"/>
                <a:gd name="T18" fmla="*/ 5 w 7"/>
                <a:gd name="T19" fmla="*/ 65 h 69"/>
                <a:gd name="T20" fmla="*/ 5 w 7"/>
                <a:gd name="T21" fmla="*/ 65 h 69"/>
                <a:gd name="T22" fmla="*/ 5 w 7"/>
                <a:gd name="T23" fmla="*/ 65 h 69"/>
                <a:gd name="T24" fmla="*/ 5 w 7"/>
                <a:gd name="T25" fmla="*/ 64 h 69"/>
                <a:gd name="T26" fmla="*/ 5 w 7"/>
                <a:gd name="T27" fmla="*/ 64 h 69"/>
                <a:gd name="T28" fmla="*/ 5 w 7"/>
                <a:gd name="T29" fmla="*/ 63 h 69"/>
                <a:gd name="T30" fmla="*/ 5 w 7"/>
                <a:gd name="T31" fmla="*/ 63 h 69"/>
                <a:gd name="T32" fmla="*/ 5 w 7"/>
                <a:gd name="T33" fmla="*/ 63 h 69"/>
                <a:gd name="T34" fmla="*/ 5 w 7"/>
                <a:gd name="T35" fmla="*/ 62 h 69"/>
                <a:gd name="T36" fmla="*/ 4 w 7"/>
                <a:gd name="T37" fmla="*/ 62 h 69"/>
                <a:gd name="T38" fmla="*/ 4 w 7"/>
                <a:gd name="T39" fmla="*/ 62 h 69"/>
                <a:gd name="T40" fmla="*/ 4 w 7"/>
                <a:gd name="T41" fmla="*/ 61 h 69"/>
                <a:gd name="T42" fmla="*/ 4 w 7"/>
                <a:gd name="T43" fmla="*/ 60 h 69"/>
                <a:gd name="T44" fmla="*/ 4 w 7"/>
                <a:gd name="T45" fmla="*/ 60 h 69"/>
                <a:gd name="T46" fmla="*/ 4 w 7"/>
                <a:gd name="T47" fmla="*/ 60 h 69"/>
                <a:gd name="T48" fmla="*/ 4 w 7"/>
                <a:gd name="T49" fmla="*/ 60 h 69"/>
                <a:gd name="T50" fmla="*/ 4 w 7"/>
                <a:gd name="T51" fmla="*/ 59 h 69"/>
                <a:gd name="T52" fmla="*/ 4 w 7"/>
                <a:gd name="T53" fmla="*/ 59 h 69"/>
                <a:gd name="T54" fmla="*/ 3 w 7"/>
                <a:gd name="T55" fmla="*/ 59 h 69"/>
                <a:gd name="T56" fmla="*/ 3 w 7"/>
                <a:gd name="T57" fmla="*/ 57 h 69"/>
                <a:gd name="T58" fmla="*/ 3 w 7"/>
                <a:gd name="T59" fmla="*/ 57 h 69"/>
                <a:gd name="T60" fmla="*/ 3 w 7"/>
                <a:gd name="T61" fmla="*/ 56 h 69"/>
                <a:gd name="T62" fmla="*/ 3 w 7"/>
                <a:gd name="T63" fmla="*/ 56 h 69"/>
                <a:gd name="T64" fmla="*/ 3 w 7"/>
                <a:gd name="T65" fmla="*/ 56 h 69"/>
                <a:gd name="T66" fmla="*/ 0 w 7"/>
                <a:gd name="T67" fmla="*/ 40 h 69"/>
                <a:gd name="T68" fmla="*/ 0 w 7"/>
                <a:gd name="T69" fmla="*/ 40 h 69"/>
                <a:gd name="T70" fmla="*/ 0 w 7"/>
                <a:gd name="T71" fmla="*/ 40 h 69"/>
                <a:gd name="T72" fmla="*/ 0 w 7"/>
                <a:gd name="T73" fmla="*/ 40 h 69"/>
                <a:gd name="T74" fmla="*/ 0 w 7"/>
                <a:gd name="T75" fmla="*/ 39 h 69"/>
                <a:gd name="T76" fmla="*/ 0 w 7"/>
                <a:gd name="T77" fmla="*/ 39 h 69"/>
                <a:gd name="T78" fmla="*/ 0 w 7"/>
                <a:gd name="T79" fmla="*/ 39 h 69"/>
                <a:gd name="T80" fmla="*/ 0 w 7"/>
                <a:gd name="T81" fmla="*/ 38 h 69"/>
                <a:gd name="T82" fmla="*/ 0 w 7"/>
                <a:gd name="T83" fmla="*/ 38 h 69"/>
                <a:gd name="T84" fmla="*/ 0 w 7"/>
                <a:gd name="T85" fmla="*/ 38 h 69"/>
                <a:gd name="T86" fmla="*/ 7 w 7"/>
                <a:gd name="T87" fmla="*/ 0 h 69"/>
                <a:gd name="T88" fmla="*/ 7 w 7"/>
                <a:gd name="T89" fmla="*/ 0 h 69"/>
                <a:gd name="T90" fmla="*/ 7 w 7"/>
                <a:gd name="T91" fmla="*/ 0 h 69"/>
                <a:gd name="T92" fmla="*/ 7 w 7"/>
                <a:gd name="T9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" h="69"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moveTo>
                    <a:pt x="6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5" y="65"/>
                  </a:moveTo>
                  <a:cubicBezTo>
                    <a:pt x="5" y="65"/>
                    <a:pt x="6" y="65"/>
                    <a:pt x="6" y="66"/>
                  </a:cubicBezTo>
                  <a:cubicBezTo>
                    <a:pt x="6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2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3" y="59"/>
                  </a:move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6"/>
                  </a:moveTo>
                  <a:cubicBezTo>
                    <a:pt x="3" y="56"/>
                    <a:pt x="3" y="57"/>
                    <a:pt x="3" y="57"/>
                  </a:cubicBezTo>
                  <a:cubicBezTo>
                    <a:pt x="3" y="57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7" y="0"/>
                  </a:moveTo>
                  <a:cubicBezTo>
                    <a:pt x="2" y="12"/>
                    <a:pt x="0" y="24"/>
                    <a:pt x="0" y="38"/>
                  </a:cubicBezTo>
                  <a:cubicBezTo>
                    <a:pt x="0" y="24"/>
                    <a:pt x="2" y="12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9" name="Freeform 65"/>
            <p:cNvSpPr>
              <a:spLocks/>
            </p:cNvSpPr>
            <p:nvPr/>
          </p:nvSpPr>
          <p:spPr bwMode="auto">
            <a:xfrm>
              <a:off x="3391537" y="5248349"/>
              <a:ext cx="201613" cy="425450"/>
            </a:xfrm>
            <a:custGeom>
              <a:avLst/>
              <a:gdLst>
                <a:gd name="T0" fmla="*/ 7 w 82"/>
                <a:gd name="T1" fmla="*/ 46 h 174"/>
                <a:gd name="T2" fmla="*/ 7 w 82"/>
                <a:gd name="T3" fmla="*/ 46 h 174"/>
                <a:gd name="T4" fmla="*/ 7 w 82"/>
                <a:gd name="T5" fmla="*/ 46 h 174"/>
                <a:gd name="T6" fmla="*/ 7 w 82"/>
                <a:gd name="T7" fmla="*/ 46 h 174"/>
                <a:gd name="T8" fmla="*/ 0 w 82"/>
                <a:gd name="T9" fmla="*/ 84 h 174"/>
                <a:gd name="T10" fmla="*/ 0 w 82"/>
                <a:gd name="T11" fmla="*/ 84 h 174"/>
                <a:gd name="T12" fmla="*/ 0 w 82"/>
                <a:gd name="T13" fmla="*/ 84 h 174"/>
                <a:gd name="T14" fmla="*/ 0 w 82"/>
                <a:gd name="T15" fmla="*/ 85 h 174"/>
                <a:gd name="T16" fmla="*/ 0 w 82"/>
                <a:gd name="T17" fmla="*/ 85 h 174"/>
                <a:gd name="T18" fmla="*/ 0 w 82"/>
                <a:gd name="T19" fmla="*/ 85 h 174"/>
                <a:gd name="T20" fmla="*/ 0 w 82"/>
                <a:gd name="T21" fmla="*/ 85 h 174"/>
                <a:gd name="T22" fmla="*/ 0 w 82"/>
                <a:gd name="T23" fmla="*/ 86 h 174"/>
                <a:gd name="T24" fmla="*/ 0 w 82"/>
                <a:gd name="T25" fmla="*/ 86 h 174"/>
                <a:gd name="T26" fmla="*/ 0 w 82"/>
                <a:gd name="T27" fmla="*/ 86 h 174"/>
                <a:gd name="T28" fmla="*/ 0 w 82"/>
                <a:gd name="T29" fmla="*/ 86 h 174"/>
                <a:gd name="T30" fmla="*/ 3 w 82"/>
                <a:gd name="T31" fmla="*/ 102 h 174"/>
                <a:gd name="T32" fmla="*/ 3 w 82"/>
                <a:gd name="T33" fmla="*/ 102 h 174"/>
                <a:gd name="T34" fmla="*/ 3 w 82"/>
                <a:gd name="T35" fmla="*/ 103 h 174"/>
                <a:gd name="T36" fmla="*/ 3 w 82"/>
                <a:gd name="T37" fmla="*/ 103 h 174"/>
                <a:gd name="T38" fmla="*/ 3 w 82"/>
                <a:gd name="T39" fmla="*/ 103 h 174"/>
                <a:gd name="T40" fmla="*/ 3 w 82"/>
                <a:gd name="T41" fmla="*/ 105 h 174"/>
                <a:gd name="T42" fmla="*/ 4 w 82"/>
                <a:gd name="T43" fmla="*/ 105 h 174"/>
                <a:gd name="T44" fmla="*/ 4 w 82"/>
                <a:gd name="T45" fmla="*/ 105 h 174"/>
                <a:gd name="T46" fmla="*/ 4 w 82"/>
                <a:gd name="T47" fmla="*/ 106 h 174"/>
                <a:gd name="T48" fmla="*/ 4 w 82"/>
                <a:gd name="T49" fmla="*/ 106 h 174"/>
                <a:gd name="T50" fmla="*/ 4 w 82"/>
                <a:gd name="T51" fmla="*/ 106 h 174"/>
                <a:gd name="T52" fmla="*/ 4 w 82"/>
                <a:gd name="T53" fmla="*/ 106 h 174"/>
                <a:gd name="T54" fmla="*/ 4 w 82"/>
                <a:gd name="T55" fmla="*/ 107 h 174"/>
                <a:gd name="T56" fmla="*/ 4 w 82"/>
                <a:gd name="T57" fmla="*/ 108 h 174"/>
                <a:gd name="T58" fmla="*/ 4 w 82"/>
                <a:gd name="T59" fmla="*/ 108 h 174"/>
                <a:gd name="T60" fmla="*/ 5 w 82"/>
                <a:gd name="T61" fmla="*/ 109 h 174"/>
                <a:gd name="T62" fmla="*/ 5 w 82"/>
                <a:gd name="T63" fmla="*/ 109 h 174"/>
                <a:gd name="T64" fmla="*/ 5 w 82"/>
                <a:gd name="T65" fmla="*/ 109 h 174"/>
                <a:gd name="T66" fmla="*/ 5 w 82"/>
                <a:gd name="T67" fmla="*/ 109 h 174"/>
                <a:gd name="T68" fmla="*/ 5 w 82"/>
                <a:gd name="T69" fmla="*/ 110 h 174"/>
                <a:gd name="T70" fmla="*/ 5 w 82"/>
                <a:gd name="T71" fmla="*/ 110 h 174"/>
                <a:gd name="T72" fmla="*/ 5 w 82"/>
                <a:gd name="T73" fmla="*/ 111 h 174"/>
                <a:gd name="T74" fmla="*/ 5 w 82"/>
                <a:gd name="T75" fmla="*/ 111 h 174"/>
                <a:gd name="T76" fmla="*/ 6 w 82"/>
                <a:gd name="T77" fmla="*/ 112 h 174"/>
                <a:gd name="T78" fmla="*/ 6 w 82"/>
                <a:gd name="T79" fmla="*/ 112 h 174"/>
                <a:gd name="T80" fmla="*/ 6 w 82"/>
                <a:gd name="T81" fmla="*/ 112 h 174"/>
                <a:gd name="T82" fmla="*/ 6 w 82"/>
                <a:gd name="T83" fmla="*/ 112 h 174"/>
                <a:gd name="T84" fmla="*/ 6 w 82"/>
                <a:gd name="T85" fmla="*/ 112 h 174"/>
                <a:gd name="T86" fmla="*/ 6 w 82"/>
                <a:gd name="T87" fmla="*/ 113 h 174"/>
                <a:gd name="T88" fmla="*/ 7 w 82"/>
                <a:gd name="T89" fmla="*/ 114 h 174"/>
                <a:gd name="T90" fmla="*/ 7 w 82"/>
                <a:gd name="T91" fmla="*/ 115 h 174"/>
                <a:gd name="T92" fmla="*/ 7 w 82"/>
                <a:gd name="T93" fmla="*/ 115 h 174"/>
                <a:gd name="T94" fmla="*/ 7 w 82"/>
                <a:gd name="T95" fmla="*/ 115 h 174"/>
                <a:gd name="T96" fmla="*/ 49 w 82"/>
                <a:gd name="T97" fmla="*/ 153 h 174"/>
                <a:gd name="T98" fmla="*/ 16 w 82"/>
                <a:gd name="T99" fmla="*/ 79 h 174"/>
                <a:gd name="T100" fmla="*/ 28 w 82"/>
                <a:gd name="T101" fmla="*/ 25 h 174"/>
                <a:gd name="T102" fmla="*/ 46 w 82"/>
                <a:gd name="T10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174">
                  <a:moveTo>
                    <a:pt x="46" y="0"/>
                  </a:moveTo>
                  <a:cubicBezTo>
                    <a:pt x="29" y="11"/>
                    <a:pt x="15" y="2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2" y="58"/>
                    <a:pt x="0" y="70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" y="92"/>
                    <a:pt x="2" y="97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4"/>
                    <a:pt x="3" y="104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5" y="108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6" y="111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19" y="146"/>
                    <a:pt x="48" y="169"/>
                    <a:pt x="82" y="174"/>
                  </a:cubicBezTo>
                  <a:cubicBezTo>
                    <a:pt x="70" y="169"/>
                    <a:pt x="59" y="162"/>
                    <a:pt x="49" y="153"/>
                  </a:cubicBezTo>
                  <a:cubicBezTo>
                    <a:pt x="36" y="140"/>
                    <a:pt x="26" y="125"/>
                    <a:pt x="21" y="107"/>
                  </a:cubicBezTo>
                  <a:cubicBezTo>
                    <a:pt x="19" y="98"/>
                    <a:pt x="17" y="89"/>
                    <a:pt x="16" y="79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5" y="59"/>
                    <a:pt x="19" y="41"/>
                    <a:pt x="28" y="25"/>
                  </a:cubicBezTo>
                  <a:cubicBezTo>
                    <a:pt x="34" y="17"/>
                    <a:pt x="39" y="10"/>
                    <a:pt x="44" y="3"/>
                  </a:cubicBezTo>
                  <a:cubicBezTo>
                    <a:pt x="45" y="2"/>
                    <a:pt x="46" y="1"/>
                    <a:pt x="46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0" name="Rectangle 66"/>
            <p:cNvSpPr>
              <a:spLocks noChangeArrowheads="1"/>
            </p:cNvSpPr>
            <p:nvPr/>
          </p:nvSpPr>
          <p:spPr bwMode="auto">
            <a:xfrm>
              <a:off x="3551874" y="5343599"/>
              <a:ext cx="138113" cy="19685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1" name="Rectangle 67"/>
            <p:cNvSpPr>
              <a:spLocks noChangeArrowheads="1"/>
            </p:cNvSpPr>
            <p:nvPr/>
          </p:nvSpPr>
          <p:spPr bwMode="auto">
            <a:xfrm>
              <a:off x="3557907" y="5254699"/>
              <a:ext cx="14106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2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04" name="Freeform 70"/>
          <p:cNvSpPr>
            <a:spLocks noEditPoints="1"/>
          </p:cNvSpPr>
          <p:nvPr/>
        </p:nvSpPr>
        <p:spPr bwMode="auto">
          <a:xfrm>
            <a:off x="1763713" y="2859478"/>
            <a:ext cx="1588" cy="55563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2" name="Freeform 78"/>
          <p:cNvSpPr>
            <a:spLocks noEditPoints="1"/>
          </p:cNvSpPr>
          <p:nvPr/>
        </p:nvSpPr>
        <p:spPr bwMode="auto">
          <a:xfrm>
            <a:off x="1012825" y="4132653"/>
            <a:ext cx="44450" cy="134938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6" name="Freeform 82"/>
          <p:cNvSpPr>
            <a:spLocks noEditPoints="1"/>
          </p:cNvSpPr>
          <p:nvPr/>
        </p:nvSpPr>
        <p:spPr bwMode="auto">
          <a:xfrm>
            <a:off x="1217613" y="4827978"/>
            <a:ext cx="17463" cy="123825"/>
          </a:xfrm>
          <a:custGeom>
            <a:avLst/>
            <a:gdLst>
              <a:gd name="T0" fmla="*/ 7 w 7"/>
              <a:gd name="T1" fmla="*/ 51 h 51"/>
              <a:gd name="T2" fmla="*/ 7 w 7"/>
              <a:gd name="T3" fmla="*/ 50 h 51"/>
              <a:gd name="T4" fmla="*/ 7 w 7"/>
              <a:gd name="T5" fmla="*/ 50 h 51"/>
              <a:gd name="T6" fmla="*/ 7 w 7"/>
              <a:gd name="T7" fmla="*/ 50 h 51"/>
              <a:gd name="T8" fmla="*/ 7 w 7"/>
              <a:gd name="T9" fmla="*/ 49 h 51"/>
              <a:gd name="T10" fmla="*/ 0 w 7"/>
              <a:gd name="T11" fmla="*/ 16 h 51"/>
              <a:gd name="T12" fmla="*/ 0 w 7"/>
              <a:gd name="T13" fmla="*/ 16 h 51"/>
              <a:gd name="T14" fmla="*/ 0 w 7"/>
              <a:gd name="T15" fmla="*/ 16 h 51"/>
              <a:gd name="T16" fmla="*/ 0 w 7"/>
              <a:gd name="T17" fmla="*/ 16 h 51"/>
              <a:gd name="T18" fmla="*/ 0 w 7"/>
              <a:gd name="T19" fmla="*/ 15 h 51"/>
              <a:gd name="T20" fmla="*/ 0 w 7"/>
              <a:gd name="T21" fmla="*/ 15 h 51"/>
              <a:gd name="T22" fmla="*/ 0 w 7"/>
              <a:gd name="T23" fmla="*/ 15 h 51"/>
              <a:gd name="T24" fmla="*/ 0 w 7"/>
              <a:gd name="T25" fmla="*/ 14 h 51"/>
              <a:gd name="T26" fmla="*/ 0 w 7"/>
              <a:gd name="T27" fmla="*/ 14 h 51"/>
              <a:gd name="T28" fmla="*/ 0 w 7"/>
              <a:gd name="T29" fmla="*/ 14 h 51"/>
              <a:gd name="T30" fmla="*/ 0 w 7"/>
              <a:gd name="T31" fmla="*/ 14 h 51"/>
              <a:gd name="T32" fmla="*/ 0 w 7"/>
              <a:gd name="T33" fmla="*/ 13 h 51"/>
              <a:gd name="T34" fmla="*/ 0 w 7"/>
              <a:gd name="T35" fmla="*/ 13 h 51"/>
              <a:gd name="T36" fmla="*/ 0 w 7"/>
              <a:gd name="T37" fmla="*/ 13 h 51"/>
              <a:gd name="T38" fmla="*/ 0 w 7"/>
              <a:gd name="T39" fmla="*/ 12 h 51"/>
              <a:gd name="T40" fmla="*/ 0 w 7"/>
              <a:gd name="T41" fmla="*/ 12 h 51"/>
              <a:gd name="T42" fmla="*/ 0 w 7"/>
              <a:gd name="T43" fmla="*/ 12 h 51"/>
              <a:gd name="T44" fmla="*/ 0 w 7"/>
              <a:gd name="T45" fmla="*/ 12 h 51"/>
              <a:gd name="T46" fmla="*/ 0 w 7"/>
              <a:gd name="T47" fmla="*/ 11 h 51"/>
              <a:gd name="T48" fmla="*/ 0 w 7"/>
              <a:gd name="T49" fmla="*/ 11 h 51"/>
              <a:gd name="T50" fmla="*/ 0 w 7"/>
              <a:gd name="T51" fmla="*/ 11 h 51"/>
              <a:gd name="T52" fmla="*/ 0 w 7"/>
              <a:gd name="T53" fmla="*/ 10 h 51"/>
              <a:gd name="T54" fmla="*/ 0 w 7"/>
              <a:gd name="T55" fmla="*/ 10 h 51"/>
              <a:gd name="T56" fmla="*/ 0 w 7"/>
              <a:gd name="T57" fmla="*/ 10 h 51"/>
              <a:gd name="T58" fmla="*/ 0 w 7"/>
              <a:gd name="T59" fmla="*/ 9 h 51"/>
              <a:gd name="T60" fmla="*/ 0 w 7"/>
              <a:gd name="T61" fmla="*/ 9 h 51"/>
              <a:gd name="T62" fmla="*/ 0 w 7"/>
              <a:gd name="T63" fmla="*/ 9 h 51"/>
              <a:gd name="T64" fmla="*/ 0 w 7"/>
              <a:gd name="T65" fmla="*/ 9 h 51"/>
              <a:gd name="T66" fmla="*/ 0 w 7"/>
              <a:gd name="T67" fmla="*/ 8 h 51"/>
              <a:gd name="T68" fmla="*/ 0 w 7"/>
              <a:gd name="T69" fmla="*/ 8 h 51"/>
              <a:gd name="T70" fmla="*/ 0 w 7"/>
              <a:gd name="T71" fmla="*/ 8 h 51"/>
              <a:gd name="T72" fmla="*/ 0 w 7"/>
              <a:gd name="T73" fmla="*/ 7 h 51"/>
              <a:gd name="T74" fmla="*/ 0 w 7"/>
              <a:gd name="T75" fmla="*/ 7 h 51"/>
              <a:gd name="T76" fmla="*/ 0 w 7"/>
              <a:gd name="T77" fmla="*/ 7 h 51"/>
              <a:gd name="T78" fmla="*/ 0 w 7"/>
              <a:gd name="T79" fmla="*/ 6 h 51"/>
              <a:gd name="T80" fmla="*/ 0 w 7"/>
              <a:gd name="T81" fmla="*/ 6 h 51"/>
              <a:gd name="T82" fmla="*/ 0 w 7"/>
              <a:gd name="T83" fmla="*/ 6 h 51"/>
              <a:gd name="T84" fmla="*/ 0 w 7"/>
              <a:gd name="T85" fmla="*/ 6 h 51"/>
              <a:gd name="T86" fmla="*/ 0 w 7"/>
              <a:gd name="T87" fmla="*/ 5 h 51"/>
              <a:gd name="T88" fmla="*/ 1 w 7"/>
              <a:gd name="T89" fmla="*/ 5 h 51"/>
              <a:gd name="T90" fmla="*/ 1 w 7"/>
              <a:gd name="T91" fmla="*/ 5 h 51"/>
              <a:gd name="T92" fmla="*/ 1 w 7"/>
              <a:gd name="T93" fmla="*/ 4 h 51"/>
              <a:gd name="T94" fmla="*/ 1 w 7"/>
              <a:gd name="T95" fmla="*/ 4 h 51"/>
              <a:gd name="T96" fmla="*/ 1 w 7"/>
              <a:gd name="T97" fmla="*/ 3 h 51"/>
              <a:gd name="T98" fmla="*/ 1 w 7"/>
              <a:gd name="T99" fmla="*/ 3 h 51"/>
              <a:gd name="T100" fmla="*/ 1 w 7"/>
              <a:gd name="T101" fmla="*/ 3 h 51"/>
              <a:gd name="T102" fmla="*/ 1 w 7"/>
              <a:gd name="T103" fmla="*/ 3 h 51"/>
              <a:gd name="T104" fmla="*/ 1 w 7"/>
              <a:gd name="T105" fmla="*/ 2 h 51"/>
              <a:gd name="T106" fmla="*/ 1 w 7"/>
              <a:gd name="T107" fmla="*/ 1 h 51"/>
              <a:gd name="T108" fmla="*/ 1 w 7"/>
              <a:gd name="T109" fmla="*/ 1 h 51"/>
              <a:gd name="T110" fmla="*/ 1 w 7"/>
              <a:gd name="T111" fmla="*/ 1 h 51"/>
              <a:gd name="T112" fmla="*/ 1 w 7"/>
              <a:gd name="T113" fmla="*/ 0 h 51"/>
              <a:gd name="T114" fmla="*/ 1 w 7"/>
              <a:gd name="T115" fmla="*/ 0 h 51"/>
              <a:gd name="T116" fmla="*/ 1 w 7"/>
              <a:gd name="T117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" h="51">
                <a:moveTo>
                  <a:pt x="7" y="51"/>
                </a:moveTo>
                <a:cubicBezTo>
                  <a:pt x="7" y="51"/>
                  <a:pt x="7" y="51"/>
                  <a:pt x="7" y="51"/>
                </a:cubicBezTo>
                <a:cubicBezTo>
                  <a:pt x="7" y="51"/>
                  <a:pt x="7" y="51"/>
                  <a:pt x="7" y="51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49"/>
                </a:moveTo>
                <a:cubicBezTo>
                  <a:pt x="7" y="49"/>
                  <a:pt x="7" y="50"/>
                  <a:pt x="7" y="50"/>
                </a:cubicBezTo>
                <a:cubicBezTo>
                  <a:pt x="7" y="50"/>
                  <a:pt x="7" y="49"/>
                  <a:pt x="7" y="49"/>
                </a:cubicBezTo>
                <a:moveTo>
                  <a:pt x="0" y="16"/>
                </a:moveTo>
                <a:cubicBezTo>
                  <a:pt x="0" y="28"/>
                  <a:pt x="2" y="39"/>
                  <a:pt x="6" y="49"/>
                </a:cubicBezTo>
                <a:cubicBezTo>
                  <a:pt x="2" y="39"/>
                  <a:pt x="0" y="28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1"/>
                  <a:pt x="0" y="11"/>
                  <a:pt x="0" y="12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4" name="Freeform 90"/>
          <p:cNvSpPr>
            <a:spLocks noEditPoints="1"/>
          </p:cNvSpPr>
          <p:nvPr/>
        </p:nvSpPr>
        <p:spPr bwMode="auto">
          <a:xfrm>
            <a:off x="2555875" y="5548703"/>
            <a:ext cx="9525" cy="127000"/>
          </a:xfrm>
          <a:custGeom>
            <a:avLst/>
            <a:gdLst>
              <a:gd name="T0" fmla="*/ 3 w 4"/>
              <a:gd name="T1" fmla="*/ 52 h 52"/>
              <a:gd name="T2" fmla="*/ 3 w 4"/>
              <a:gd name="T3" fmla="*/ 52 h 52"/>
              <a:gd name="T4" fmla="*/ 3 w 4"/>
              <a:gd name="T5" fmla="*/ 52 h 52"/>
              <a:gd name="T6" fmla="*/ 3 w 4"/>
              <a:gd name="T7" fmla="*/ 51 h 52"/>
              <a:gd name="T8" fmla="*/ 2 w 4"/>
              <a:gd name="T9" fmla="*/ 51 h 52"/>
              <a:gd name="T10" fmla="*/ 2 w 4"/>
              <a:gd name="T11" fmla="*/ 51 h 52"/>
              <a:gd name="T12" fmla="*/ 2 w 4"/>
              <a:gd name="T13" fmla="*/ 51 h 52"/>
              <a:gd name="T14" fmla="*/ 2 w 4"/>
              <a:gd name="T15" fmla="*/ 50 h 52"/>
              <a:gd name="T16" fmla="*/ 2 w 4"/>
              <a:gd name="T17" fmla="*/ 50 h 52"/>
              <a:gd name="T18" fmla="*/ 2 w 4"/>
              <a:gd name="T19" fmla="*/ 50 h 52"/>
              <a:gd name="T20" fmla="*/ 2 w 4"/>
              <a:gd name="T21" fmla="*/ 49 h 52"/>
              <a:gd name="T22" fmla="*/ 2 w 4"/>
              <a:gd name="T23" fmla="*/ 49 h 52"/>
              <a:gd name="T24" fmla="*/ 2 w 4"/>
              <a:gd name="T25" fmla="*/ 49 h 52"/>
              <a:gd name="T26" fmla="*/ 2 w 4"/>
              <a:gd name="T27" fmla="*/ 49 h 52"/>
              <a:gd name="T28" fmla="*/ 2 w 4"/>
              <a:gd name="T29" fmla="*/ 49 h 52"/>
              <a:gd name="T30" fmla="*/ 2 w 4"/>
              <a:gd name="T31" fmla="*/ 49 h 52"/>
              <a:gd name="T32" fmla="*/ 2 w 4"/>
              <a:gd name="T33" fmla="*/ 48 h 52"/>
              <a:gd name="T34" fmla="*/ 2 w 4"/>
              <a:gd name="T35" fmla="*/ 48 h 52"/>
              <a:gd name="T36" fmla="*/ 2 w 4"/>
              <a:gd name="T37" fmla="*/ 48 h 52"/>
              <a:gd name="T38" fmla="*/ 0 w 4"/>
              <a:gd name="T39" fmla="*/ 35 h 52"/>
              <a:gd name="T40" fmla="*/ 0 w 4"/>
              <a:gd name="T41" fmla="*/ 35 h 52"/>
              <a:gd name="T42" fmla="*/ 0 w 4"/>
              <a:gd name="T43" fmla="*/ 35 h 52"/>
              <a:gd name="T44" fmla="*/ 0 w 4"/>
              <a:gd name="T45" fmla="*/ 33 h 52"/>
              <a:gd name="T46" fmla="*/ 0 w 4"/>
              <a:gd name="T47" fmla="*/ 33 h 52"/>
              <a:gd name="T48" fmla="*/ 0 w 4"/>
              <a:gd name="T49" fmla="*/ 33 h 52"/>
              <a:gd name="T50" fmla="*/ 0 w 4"/>
              <a:gd name="T51" fmla="*/ 32 h 52"/>
              <a:gd name="T52" fmla="*/ 0 w 4"/>
              <a:gd name="T53" fmla="*/ 32 h 52"/>
              <a:gd name="T54" fmla="*/ 0 w 4"/>
              <a:gd name="T55" fmla="*/ 32 h 52"/>
              <a:gd name="T56" fmla="*/ 0 w 4"/>
              <a:gd name="T57" fmla="*/ 32 h 52"/>
              <a:gd name="T58" fmla="*/ 0 w 4"/>
              <a:gd name="T59" fmla="*/ 32 h 52"/>
              <a:gd name="T60" fmla="*/ 0 w 4"/>
              <a:gd name="T61" fmla="*/ 32 h 52"/>
              <a:gd name="T62" fmla="*/ 0 w 4"/>
              <a:gd name="T63" fmla="*/ 31 h 52"/>
              <a:gd name="T64" fmla="*/ 0 w 4"/>
              <a:gd name="T65" fmla="*/ 31 h 52"/>
              <a:gd name="T66" fmla="*/ 0 w 4"/>
              <a:gd name="T67" fmla="*/ 30 h 52"/>
              <a:gd name="T68" fmla="*/ 0 w 4"/>
              <a:gd name="T69" fmla="*/ 30 h 52"/>
              <a:gd name="T70" fmla="*/ 0 w 4"/>
              <a:gd name="T71" fmla="*/ 30 h 52"/>
              <a:gd name="T72" fmla="*/ 0 w 4"/>
              <a:gd name="T73" fmla="*/ 30 h 52"/>
              <a:gd name="T74" fmla="*/ 0 w 4"/>
              <a:gd name="T75" fmla="*/ 29 h 52"/>
              <a:gd name="T76" fmla="*/ 0 w 4"/>
              <a:gd name="T77" fmla="*/ 29 h 52"/>
              <a:gd name="T78" fmla="*/ 0 w 4"/>
              <a:gd name="T79" fmla="*/ 29 h 52"/>
              <a:gd name="T80" fmla="*/ 0 w 4"/>
              <a:gd name="T81" fmla="*/ 29 h 52"/>
              <a:gd name="T82" fmla="*/ 0 w 4"/>
              <a:gd name="T83" fmla="*/ 29 h 52"/>
              <a:gd name="T84" fmla="*/ 0 w 4"/>
              <a:gd name="T85" fmla="*/ 29 h 52"/>
              <a:gd name="T86" fmla="*/ 0 w 4"/>
              <a:gd name="T87" fmla="*/ 28 h 52"/>
              <a:gd name="T88" fmla="*/ 0 w 4"/>
              <a:gd name="T89" fmla="*/ 28 h 52"/>
              <a:gd name="T90" fmla="*/ 4 w 4"/>
              <a:gd name="T91" fmla="*/ 1 h 52"/>
              <a:gd name="T92" fmla="*/ 4 w 4"/>
              <a:gd name="T93" fmla="*/ 1 h 52"/>
              <a:gd name="T94" fmla="*/ 4 w 4"/>
              <a:gd name="T95" fmla="*/ 1 h 52"/>
              <a:gd name="T96" fmla="*/ 4 w 4"/>
              <a:gd name="T97" fmla="*/ 1 h 52"/>
              <a:gd name="T98" fmla="*/ 4 w 4"/>
              <a:gd name="T99" fmla="*/ 1 h 52"/>
              <a:gd name="T100" fmla="*/ 4 w 4"/>
              <a:gd name="T101" fmla="*/ 1 h 52"/>
              <a:gd name="T102" fmla="*/ 4 w 4"/>
              <a:gd name="T103" fmla="*/ 0 h 52"/>
              <a:gd name="T104" fmla="*/ 4 w 4"/>
              <a:gd name="T105" fmla="*/ 0 h 52"/>
              <a:gd name="T106" fmla="*/ 4 w 4"/>
              <a:gd name="T107" fmla="*/ 0 h 52"/>
              <a:gd name="T108" fmla="*/ 4 w 4"/>
              <a:gd name="T109" fmla="*/ 0 h 52"/>
              <a:gd name="T110" fmla="*/ 4 w 4"/>
              <a:gd name="T111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" h="52">
                <a:moveTo>
                  <a:pt x="3" y="52"/>
                </a:moveTo>
                <a:cubicBezTo>
                  <a:pt x="3" y="52"/>
                  <a:pt x="3" y="52"/>
                  <a:pt x="3" y="52"/>
                </a:cubicBezTo>
                <a:cubicBezTo>
                  <a:pt x="3" y="52"/>
                  <a:pt x="3" y="52"/>
                  <a:pt x="3" y="52"/>
                </a:cubicBezTo>
                <a:moveTo>
                  <a:pt x="3" y="52"/>
                </a:moveTo>
                <a:cubicBezTo>
                  <a:pt x="3" y="52"/>
                  <a:pt x="3" y="52"/>
                  <a:pt x="3" y="52"/>
                </a:cubicBezTo>
                <a:cubicBezTo>
                  <a:pt x="3" y="52"/>
                  <a:pt x="3" y="52"/>
                  <a:pt x="3" y="52"/>
                </a:cubicBezTo>
                <a:moveTo>
                  <a:pt x="3" y="51"/>
                </a:moveTo>
                <a:cubicBezTo>
                  <a:pt x="3" y="51"/>
                  <a:pt x="3" y="51"/>
                  <a:pt x="3" y="51"/>
                </a:cubicBezTo>
                <a:cubicBezTo>
                  <a:pt x="3" y="51"/>
                  <a:pt x="3" y="51"/>
                  <a:pt x="3" y="51"/>
                </a:cubicBezTo>
                <a:moveTo>
                  <a:pt x="2" y="51"/>
                </a:moveTo>
                <a:cubicBezTo>
                  <a:pt x="2" y="51"/>
                  <a:pt x="2" y="51"/>
                  <a:pt x="2" y="51"/>
                </a:cubicBezTo>
                <a:cubicBezTo>
                  <a:pt x="2" y="51"/>
                  <a:pt x="2" y="51"/>
                  <a:pt x="2" y="51"/>
                </a:cubicBezTo>
                <a:moveTo>
                  <a:pt x="2" y="51"/>
                </a:moveTo>
                <a:cubicBezTo>
                  <a:pt x="2" y="51"/>
                  <a:pt x="2" y="51"/>
                  <a:pt x="2" y="51"/>
                </a:cubicBezTo>
                <a:cubicBezTo>
                  <a:pt x="2" y="51"/>
                  <a:pt x="2" y="51"/>
                  <a:pt x="2" y="51"/>
                </a:cubicBezTo>
                <a:moveTo>
                  <a:pt x="2" y="50"/>
                </a:moveTo>
                <a:cubicBezTo>
                  <a:pt x="2" y="50"/>
                  <a:pt x="2" y="51"/>
                  <a:pt x="2" y="51"/>
                </a:cubicBezTo>
                <a:cubicBezTo>
                  <a:pt x="2" y="51"/>
                  <a:pt x="2" y="50"/>
                  <a:pt x="2" y="50"/>
                </a:cubicBezTo>
                <a:moveTo>
                  <a:pt x="2" y="50"/>
                </a:moveTo>
                <a:cubicBezTo>
                  <a:pt x="2" y="50"/>
                  <a:pt x="2" y="50"/>
                  <a:pt x="2" y="50"/>
                </a:cubicBezTo>
                <a:cubicBezTo>
                  <a:pt x="2" y="50"/>
                  <a:pt x="2" y="50"/>
                  <a:pt x="2" y="50"/>
                </a:cubicBezTo>
                <a:moveTo>
                  <a:pt x="2" y="49"/>
                </a:moveTo>
                <a:cubicBezTo>
                  <a:pt x="2" y="50"/>
                  <a:pt x="2" y="50"/>
                  <a:pt x="2" y="50"/>
                </a:cubicBezTo>
                <a:cubicBezTo>
                  <a:pt x="2" y="50"/>
                  <a:pt x="2" y="50"/>
                  <a:pt x="2" y="49"/>
                </a:cubicBezTo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moveTo>
                  <a:pt x="2" y="48"/>
                </a:moveTo>
                <a:cubicBezTo>
                  <a:pt x="2" y="48"/>
                  <a:pt x="2" y="49"/>
                  <a:pt x="2" y="49"/>
                </a:cubicBezTo>
                <a:cubicBezTo>
                  <a:pt x="2" y="49"/>
                  <a:pt x="2" y="48"/>
                  <a:pt x="2" y="48"/>
                </a:cubicBezTo>
                <a:moveTo>
                  <a:pt x="2" y="48"/>
                </a:moveTo>
                <a:cubicBezTo>
                  <a:pt x="2" y="48"/>
                  <a:pt x="2" y="48"/>
                  <a:pt x="2" y="48"/>
                </a:cubicBezTo>
                <a:cubicBezTo>
                  <a:pt x="2" y="48"/>
                  <a:pt x="2" y="48"/>
                  <a:pt x="2" y="48"/>
                </a:cubicBezTo>
                <a:moveTo>
                  <a:pt x="0" y="35"/>
                </a:moveTo>
                <a:cubicBezTo>
                  <a:pt x="0" y="40"/>
                  <a:pt x="1" y="44"/>
                  <a:pt x="2" y="48"/>
                </a:cubicBezTo>
                <a:cubicBezTo>
                  <a:pt x="1" y="44"/>
                  <a:pt x="0" y="40"/>
                  <a:pt x="0" y="35"/>
                </a:cubicBezTo>
                <a:moveTo>
                  <a:pt x="0" y="33"/>
                </a:moveTo>
                <a:cubicBezTo>
                  <a:pt x="0" y="34"/>
                  <a:pt x="0" y="35"/>
                  <a:pt x="0" y="35"/>
                </a:cubicBezTo>
                <a:cubicBezTo>
                  <a:pt x="0" y="35"/>
                  <a:pt x="0" y="34"/>
                  <a:pt x="0" y="33"/>
                </a:cubicBezTo>
                <a:moveTo>
                  <a:pt x="0" y="33"/>
                </a:move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moveTo>
                  <a:pt x="0" y="33"/>
                </a:move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moveTo>
                  <a:pt x="0" y="32"/>
                </a:moveTo>
                <a:cubicBezTo>
                  <a:pt x="0" y="32"/>
                  <a:pt x="0" y="33"/>
                  <a:pt x="0" y="33"/>
                </a:cubicBezTo>
                <a:cubicBezTo>
                  <a:pt x="0" y="33"/>
                  <a:pt x="0" y="32"/>
                  <a:pt x="0" y="32"/>
                </a:cubicBezTo>
                <a:moveTo>
                  <a:pt x="0" y="32"/>
                </a:move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moveTo>
                  <a:pt x="0" y="32"/>
                </a:move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moveTo>
                  <a:pt x="0" y="31"/>
                </a:moveTo>
                <a:cubicBezTo>
                  <a:pt x="0" y="31"/>
                  <a:pt x="0" y="31"/>
                  <a:pt x="0" y="32"/>
                </a:cubicBezTo>
                <a:cubicBezTo>
                  <a:pt x="0" y="31"/>
                  <a:pt x="0" y="31"/>
                  <a:pt x="0" y="31"/>
                </a:cubicBezTo>
                <a:moveTo>
                  <a:pt x="0" y="31"/>
                </a:moveTo>
                <a:cubicBezTo>
                  <a:pt x="0" y="31"/>
                  <a:pt x="0" y="31"/>
                  <a:pt x="0" y="31"/>
                </a:cubicBezTo>
                <a:cubicBezTo>
                  <a:pt x="0" y="31"/>
                  <a:pt x="0" y="31"/>
                  <a:pt x="0" y="31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29"/>
                </a:moveTo>
                <a:cubicBezTo>
                  <a:pt x="0" y="29"/>
                  <a:pt x="0" y="30"/>
                  <a:pt x="0" y="30"/>
                </a:cubicBezTo>
                <a:cubicBezTo>
                  <a:pt x="0" y="30"/>
                  <a:pt x="0" y="29"/>
                  <a:pt x="0" y="29"/>
                </a:cubicBezTo>
                <a:moveTo>
                  <a:pt x="0" y="29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moveTo>
                  <a:pt x="0" y="29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moveTo>
                  <a:pt x="0" y="28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8"/>
                </a:cubicBezTo>
                <a:moveTo>
                  <a:pt x="0" y="28"/>
                </a:move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moveTo>
                  <a:pt x="4" y="1"/>
                </a:moveTo>
                <a:cubicBezTo>
                  <a:pt x="1" y="10"/>
                  <a:pt x="0" y="19"/>
                  <a:pt x="0" y="28"/>
                </a:cubicBezTo>
                <a:cubicBezTo>
                  <a:pt x="0" y="19"/>
                  <a:pt x="1" y="10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1"/>
                  <a:pt x="4" y="1"/>
                </a:cubicBezTo>
                <a:cubicBezTo>
                  <a:pt x="4" y="1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8D2C52C-52FC-4FC3-B1F3-CE6A5B70BDB0}"/>
              </a:ext>
            </a:extLst>
          </p:cNvPr>
          <p:cNvGrpSpPr/>
          <p:nvPr/>
        </p:nvGrpSpPr>
        <p:grpSpPr>
          <a:xfrm>
            <a:off x="931754" y="3389703"/>
            <a:ext cx="571500" cy="622533"/>
            <a:chOff x="931754" y="3389703"/>
            <a:chExt cx="571500" cy="622533"/>
          </a:xfrm>
        </p:grpSpPr>
        <p:sp>
          <p:nvSpPr>
            <p:cNvPr id="202" name="Freeform 68"/>
            <p:cNvSpPr>
              <a:spLocks/>
            </p:cNvSpPr>
            <p:nvPr/>
          </p:nvSpPr>
          <p:spPr bwMode="auto">
            <a:xfrm>
              <a:off x="931754" y="3439148"/>
              <a:ext cx="571500" cy="573088"/>
            </a:xfrm>
            <a:custGeom>
              <a:avLst/>
              <a:gdLst>
                <a:gd name="T0" fmla="*/ 116 w 234"/>
                <a:gd name="T1" fmla="*/ 1 h 234"/>
                <a:gd name="T2" fmla="*/ 233 w 234"/>
                <a:gd name="T3" fmla="*/ 115 h 234"/>
                <a:gd name="T4" fmla="*/ 119 w 234"/>
                <a:gd name="T5" fmla="*/ 233 h 234"/>
                <a:gd name="T6" fmla="*/ 1 w 234"/>
                <a:gd name="T7" fmla="*/ 118 h 234"/>
                <a:gd name="T8" fmla="*/ 116 w 234"/>
                <a:gd name="T9" fmla="*/ 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6" y="1"/>
                  </a:moveTo>
                  <a:cubicBezTo>
                    <a:pt x="179" y="0"/>
                    <a:pt x="232" y="51"/>
                    <a:pt x="233" y="115"/>
                  </a:cubicBezTo>
                  <a:cubicBezTo>
                    <a:pt x="234" y="179"/>
                    <a:pt x="183" y="232"/>
                    <a:pt x="119" y="233"/>
                  </a:cubicBezTo>
                  <a:cubicBezTo>
                    <a:pt x="55" y="234"/>
                    <a:pt x="2" y="182"/>
                    <a:pt x="1" y="118"/>
                  </a:cubicBezTo>
                  <a:cubicBezTo>
                    <a:pt x="0" y="54"/>
                    <a:pt x="52" y="1"/>
                    <a:pt x="116" y="1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3" name="Freeform 69"/>
            <p:cNvSpPr>
              <a:spLocks/>
            </p:cNvSpPr>
            <p:nvPr/>
          </p:nvSpPr>
          <p:spPr bwMode="auto">
            <a:xfrm>
              <a:off x="987317" y="3493123"/>
              <a:ext cx="461963" cy="461963"/>
            </a:xfrm>
            <a:custGeom>
              <a:avLst/>
              <a:gdLst>
                <a:gd name="T0" fmla="*/ 93 w 189"/>
                <a:gd name="T1" fmla="*/ 1 h 189"/>
                <a:gd name="T2" fmla="*/ 188 w 189"/>
                <a:gd name="T3" fmla="*/ 93 h 189"/>
                <a:gd name="T4" fmla="*/ 96 w 189"/>
                <a:gd name="T5" fmla="*/ 188 h 189"/>
                <a:gd name="T6" fmla="*/ 1 w 189"/>
                <a:gd name="T7" fmla="*/ 96 h 189"/>
                <a:gd name="T8" fmla="*/ 93 w 189"/>
                <a:gd name="T9" fmla="*/ 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9">
                  <a:moveTo>
                    <a:pt x="93" y="1"/>
                  </a:moveTo>
                  <a:cubicBezTo>
                    <a:pt x="144" y="0"/>
                    <a:pt x="187" y="42"/>
                    <a:pt x="188" y="93"/>
                  </a:cubicBezTo>
                  <a:cubicBezTo>
                    <a:pt x="189" y="145"/>
                    <a:pt x="147" y="187"/>
                    <a:pt x="96" y="188"/>
                  </a:cubicBezTo>
                  <a:cubicBezTo>
                    <a:pt x="44" y="189"/>
                    <a:pt x="2" y="147"/>
                    <a:pt x="1" y="96"/>
                  </a:cubicBezTo>
                  <a:cubicBezTo>
                    <a:pt x="0" y="44"/>
                    <a:pt x="41" y="2"/>
                    <a:pt x="93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" name="Freeform 71"/>
            <p:cNvSpPr>
              <a:spLocks/>
            </p:cNvSpPr>
            <p:nvPr/>
          </p:nvSpPr>
          <p:spPr bwMode="auto">
            <a:xfrm>
              <a:off x="990492" y="3497885"/>
              <a:ext cx="187325" cy="428625"/>
            </a:xfrm>
            <a:custGeom>
              <a:avLst/>
              <a:gdLst>
                <a:gd name="T0" fmla="*/ 0 w 77"/>
                <a:gd name="T1" fmla="*/ 84 h 175"/>
                <a:gd name="T2" fmla="*/ 0 w 77"/>
                <a:gd name="T3" fmla="*/ 85 h 175"/>
                <a:gd name="T4" fmla="*/ 0 w 77"/>
                <a:gd name="T5" fmla="*/ 85 h 175"/>
                <a:gd name="T6" fmla="*/ 0 w 77"/>
                <a:gd name="T7" fmla="*/ 85 h 175"/>
                <a:gd name="T8" fmla="*/ 0 w 77"/>
                <a:gd name="T9" fmla="*/ 86 h 175"/>
                <a:gd name="T10" fmla="*/ 0 w 77"/>
                <a:gd name="T11" fmla="*/ 87 h 175"/>
                <a:gd name="T12" fmla="*/ 0 w 77"/>
                <a:gd name="T13" fmla="*/ 87 h 175"/>
                <a:gd name="T14" fmla="*/ 0 w 77"/>
                <a:gd name="T15" fmla="*/ 87 h 175"/>
                <a:gd name="T16" fmla="*/ 0 w 77"/>
                <a:gd name="T17" fmla="*/ 88 h 175"/>
                <a:gd name="T18" fmla="*/ 0 w 77"/>
                <a:gd name="T19" fmla="*/ 88 h 175"/>
                <a:gd name="T20" fmla="*/ 0 w 77"/>
                <a:gd name="T21" fmla="*/ 89 h 175"/>
                <a:gd name="T22" fmla="*/ 0 w 77"/>
                <a:gd name="T23" fmla="*/ 89 h 175"/>
                <a:gd name="T24" fmla="*/ 0 w 77"/>
                <a:gd name="T25" fmla="*/ 90 h 175"/>
                <a:gd name="T26" fmla="*/ 0 w 77"/>
                <a:gd name="T27" fmla="*/ 90 h 175"/>
                <a:gd name="T28" fmla="*/ 0 w 77"/>
                <a:gd name="T29" fmla="*/ 91 h 175"/>
                <a:gd name="T30" fmla="*/ 0 w 77"/>
                <a:gd name="T31" fmla="*/ 91 h 175"/>
                <a:gd name="T32" fmla="*/ 0 w 77"/>
                <a:gd name="T33" fmla="*/ 92 h 175"/>
                <a:gd name="T34" fmla="*/ 0 w 77"/>
                <a:gd name="T35" fmla="*/ 92 h 175"/>
                <a:gd name="T36" fmla="*/ 0 w 77"/>
                <a:gd name="T37" fmla="*/ 92 h 175"/>
                <a:gd name="T38" fmla="*/ 0 w 77"/>
                <a:gd name="T39" fmla="*/ 93 h 175"/>
                <a:gd name="T40" fmla="*/ 0 w 77"/>
                <a:gd name="T41" fmla="*/ 93 h 175"/>
                <a:gd name="T42" fmla="*/ 0 w 77"/>
                <a:gd name="T43" fmla="*/ 94 h 175"/>
                <a:gd name="T44" fmla="*/ 0 w 77"/>
                <a:gd name="T45" fmla="*/ 94 h 175"/>
                <a:gd name="T46" fmla="*/ 0 w 77"/>
                <a:gd name="T47" fmla="*/ 95 h 175"/>
                <a:gd name="T48" fmla="*/ 0 w 77"/>
                <a:gd name="T49" fmla="*/ 95 h 175"/>
                <a:gd name="T50" fmla="*/ 0 w 77"/>
                <a:gd name="T51" fmla="*/ 95 h 175"/>
                <a:gd name="T52" fmla="*/ 0 w 77"/>
                <a:gd name="T53" fmla="*/ 96 h 175"/>
                <a:gd name="T54" fmla="*/ 0 w 77"/>
                <a:gd name="T55" fmla="*/ 96 h 175"/>
                <a:gd name="T56" fmla="*/ 0 w 77"/>
                <a:gd name="T57" fmla="*/ 97 h 175"/>
                <a:gd name="T58" fmla="*/ 0 w 77"/>
                <a:gd name="T59" fmla="*/ 97 h 175"/>
                <a:gd name="T60" fmla="*/ 0 w 77"/>
                <a:gd name="T61" fmla="*/ 98 h 175"/>
                <a:gd name="T62" fmla="*/ 0 w 77"/>
                <a:gd name="T63" fmla="*/ 98 h 175"/>
                <a:gd name="T64" fmla="*/ 0 w 77"/>
                <a:gd name="T65" fmla="*/ 98 h 175"/>
                <a:gd name="T66" fmla="*/ 0 w 77"/>
                <a:gd name="T67" fmla="*/ 99 h 175"/>
                <a:gd name="T68" fmla="*/ 0 w 77"/>
                <a:gd name="T69" fmla="*/ 99 h 175"/>
                <a:gd name="T70" fmla="*/ 0 w 77"/>
                <a:gd name="T71" fmla="*/ 100 h 175"/>
                <a:gd name="T72" fmla="*/ 0 w 77"/>
                <a:gd name="T73" fmla="*/ 100 h 175"/>
                <a:gd name="T74" fmla="*/ 0 w 77"/>
                <a:gd name="T75" fmla="*/ 101 h 175"/>
                <a:gd name="T76" fmla="*/ 0 w 77"/>
                <a:gd name="T77" fmla="*/ 101 h 175"/>
                <a:gd name="T78" fmla="*/ 0 w 77"/>
                <a:gd name="T79" fmla="*/ 102 h 175"/>
                <a:gd name="T80" fmla="*/ 0 w 77"/>
                <a:gd name="T81" fmla="*/ 102 h 175"/>
                <a:gd name="T82" fmla="*/ 0 w 77"/>
                <a:gd name="T83" fmla="*/ 102 h 175"/>
                <a:gd name="T84" fmla="*/ 0 w 77"/>
                <a:gd name="T85" fmla="*/ 103 h 175"/>
                <a:gd name="T86" fmla="*/ 0 w 77"/>
                <a:gd name="T87" fmla="*/ 103 h 175"/>
                <a:gd name="T88" fmla="*/ 1 w 77"/>
                <a:gd name="T89" fmla="*/ 104 h 175"/>
                <a:gd name="T90" fmla="*/ 1 w 77"/>
                <a:gd name="T91" fmla="*/ 104 h 175"/>
                <a:gd name="T92" fmla="*/ 1 w 77"/>
                <a:gd name="T93" fmla="*/ 105 h 175"/>
                <a:gd name="T94" fmla="*/ 1 w 77"/>
                <a:gd name="T95" fmla="*/ 105 h 175"/>
                <a:gd name="T96" fmla="*/ 1 w 77"/>
                <a:gd name="T97" fmla="*/ 106 h 175"/>
                <a:gd name="T98" fmla="*/ 1 w 77"/>
                <a:gd name="T99" fmla="*/ 107 h 175"/>
                <a:gd name="T100" fmla="*/ 50 w 77"/>
                <a:gd name="T101" fmla="*/ 175 h 175"/>
                <a:gd name="T102" fmla="*/ 16 w 77"/>
                <a:gd name="T103" fmla="*/ 99 h 175"/>
                <a:gd name="T104" fmla="*/ 45 w 77"/>
                <a:gd name="T105" fmla="*/ 2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75">
                  <a:moveTo>
                    <a:pt x="77" y="0"/>
                  </a:moveTo>
                  <a:cubicBezTo>
                    <a:pt x="36" y="8"/>
                    <a:pt x="4" y="42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6" y="137"/>
                    <a:pt x="24" y="162"/>
                    <a:pt x="50" y="175"/>
                  </a:cubicBezTo>
                  <a:cubicBezTo>
                    <a:pt x="49" y="175"/>
                    <a:pt x="48" y="174"/>
                    <a:pt x="48" y="173"/>
                  </a:cubicBezTo>
                  <a:cubicBezTo>
                    <a:pt x="42" y="166"/>
                    <a:pt x="36" y="159"/>
                    <a:pt x="31" y="152"/>
                  </a:cubicBezTo>
                  <a:cubicBezTo>
                    <a:pt x="21" y="136"/>
                    <a:pt x="16" y="118"/>
                    <a:pt x="16" y="99"/>
                  </a:cubicBezTo>
                  <a:cubicBezTo>
                    <a:pt x="16" y="99"/>
                    <a:pt x="16" y="98"/>
                    <a:pt x="16" y="98"/>
                  </a:cubicBezTo>
                  <a:cubicBezTo>
                    <a:pt x="17" y="88"/>
                    <a:pt x="18" y="79"/>
                    <a:pt x="19" y="70"/>
                  </a:cubicBezTo>
                  <a:cubicBezTo>
                    <a:pt x="24" y="52"/>
                    <a:pt x="32" y="36"/>
                    <a:pt x="45" y="23"/>
                  </a:cubicBezTo>
                  <a:cubicBezTo>
                    <a:pt x="54" y="13"/>
                    <a:pt x="65" y="6"/>
                    <a:pt x="77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" name="Rectangle 94"/>
            <p:cNvSpPr>
              <a:spLocks noChangeArrowheads="1"/>
            </p:cNvSpPr>
            <p:nvPr/>
          </p:nvSpPr>
          <p:spPr bwMode="auto">
            <a:xfrm>
              <a:off x="1093679" y="3655048"/>
              <a:ext cx="255588" cy="150813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" name="Rectangle 95"/>
            <p:cNvSpPr>
              <a:spLocks noChangeArrowheads="1"/>
            </p:cNvSpPr>
            <p:nvPr/>
          </p:nvSpPr>
          <p:spPr bwMode="auto">
            <a:xfrm>
              <a:off x="1122893" y="3520744"/>
              <a:ext cx="14427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4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54EFDBC-7861-49C1-81C9-9A16A96B193B}"/>
              </a:ext>
            </a:extLst>
          </p:cNvPr>
          <p:cNvGrpSpPr/>
          <p:nvPr/>
        </p:nvGrpSpPr>
        <p:grpSpPr>
          <a:xfrm>
            <a:off x="1496945" y="5157861"/>
            <a:ext cx="569913" cy="568325"/>
            <a:chOff x="1496945" y="5157861"/>
            <a:chExt cx="569913" cy="568325"/>
          </a:xfrm>
        </p:grpSpPr>
        <p:sp>
          <p:nvSpPr>
            <p:cNvPr id="214" name="Freeform 80"/>
            <p:cNvSpPr>
              <a:spLocks/>
            </p:cNvSpPr>
            <p:nvPr/>
          </p:nvSpPr>
          <p:spPr bwMode="auto">
            <a:xfrm>
              <a:off x="1496945" y="5157861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" name="Freeform 81"/>
            <p:cNvSpPr>
              <a:spLocks/>
            </p:cNvSpPr>
            <p:nvPr/>
          </p:nvSpPr>
          <p:spPr bwMode="auto">
            <a:xfrm>
              <a:off x="1552508" y="5215011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" name="Freeform 83"/>
            <p:cNvSpPr>
              <a:spLocks/>
            </p:cNvSpPr>
            <p:nvPr/>
          </p:nvSpPr>
          <p:spPr bwMode="auto">
            <a:xfrm>
              <a:off x="1552508" y="5216599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" name="Freeform 86"/>
            <p:cNvSpPr>
              <a:spLocks noEditPoints="1"/>
            </p:cNvSpPr>
            <p:nvPr/>
          </p:nvSpPr>
          <p:spPr bwMode="auto">
            <a:xfrm>
              <a:off x="1724025" y="5348678"/>
              <a:ext cx="9525" cy="117475"/>
            </a:xfrm>
            <a:custGeom>
              <a:avLst/>
              <a:gdLst>
                <a:gd name="T0" fmla="*/ 3 w 4"/>
                <a:gd name="T1" fmla="*/ 47 h 48"/>
                <a:gd name="T2" fmla="*/ 3 w 4"/>
                <a:gd name="T3" fmla="*/ 47 h 48"/>
                <a:gd name="T4" fmla="*/ 2 w 4"/>
                <a:gd name="T5" fmla="*/ 47 h 48"/>
                <a:gd name="T6" fmla="*/ 2 w 4"/>
                <a:gd name="T7" fmla="*/ 46 h 48"/>
                <a:gd name="T8" fmla="*/ 2 w 4"/>
                <a:gd name="T9" fmla="*/ 46 h 48"/>
                <a:gd name="T10" fmla="*/ 0 w 4"/>
                <a:gd name="T11" fmla="*/ 23 h 48"/>
                <a:gd name="T12" fmla="*/ 0 w 4"/>
                <a:gd name="T13" fmla="*/ 22 h 48"/>
                <a:gd name="T14" fmla="*/ 0 w 4"/>
                <a:gd name="T15" fmla="*/ 22 h 48"/>
                <a:gd name="T16" fmla="*/ 0 w 4"/>
                <a:gd name="T17" fmla="*/ 22 h 48"/>
                <a:gd name="T18" fmla="*/ 0 w 4"/>
                <a:gd name="T19" fmla="*/ 22 h 48"/>
                <a:gd name="T20" fmla="*/ 0 w 4"/>
                <a:gd name="T21" fmla="*/ 21 h 48"/>
                <a:gd name="T22" fmla="*/ 0 w 4"/>
                <a:gd name="T23" fmla="*/ 20 h 48"/>
                <a:gd name="T24" fmla="*/ 0 w 4"/>
                <a:gd name="T25" fmla="*/ 20 h 48"/>
                <a:gd name="T26" fmla="*/ 0 w 4"/>
                <a:gd name="T27" fmla="*/ 20 h 48"/>
                <a:gd name="T28" fmla="*/ 0 w 4"/>
                <a:gd name="T29" fmla="*/ 19 h 48"/>
                <a:gd name="T30" fmla="*/ 0 w 4"/>
                <a:gd name="T31" fmla="*/ 19 h 48"/>
                <a:gd name="T32" fmla="*/ 0 w 4"/>
                <a:gd name="T33" fmla="*/ 19 h 48"/>
                <a:gd name="T34" fmla="*/ 0 w 4"/>
                <a:gd name="T35" fmla="*/ 18 h 48"/>
                <a:gd name="T36" fmla="*/ 0 w 4"/>
                <a:gd name="T37" fmla="*/ 18 h 48"/>
                <a:gd name="T38" fmla="*/ 0 w 4"/>
                <a:gd name="T39" fmla="*/ 18 h 48"/>
                <a:gd name="T40" fmla="*/ 1 w 4"/>
                <a:gd name="T41" fmla="*/ 17 h 48"/>
                <a:gd name="T42" fmla="*/ 1 w 4"/>
                <a:gd name="T43" fmla="*/ 17 h 48"/>
                <a:gd name="T44" fmla="*/ 1 w 4"/>
                <a:gd name="T45" fmla="*/ 16 h 48"/>
                <a:gd name="T46" fmla="*/ 1 w 4"/>
                <a:gd name="T47" fmla="*/ 15 h 48"/>
                <a:gd name="T48" fmla="*/ 1 w 4"/>
                <a:gd name="T49" fmla="*/ 15 h 48"/>
                <a:gd name="T50" fmla="*/ 1 w 4"/>
                <a:gd name="T51" fmla="*/ 15 h 48"/>
                <a:gd name="T52" fmla="*/ 1 w 4"/>
                <a:gd name="T53" fmla="*/ 14 h 48"/>
                <a:gd name="T54" fmla="*/ 1 w 4"/>
                <a:gd name="T55" fmla="*/ 14 h 48"/>
                <a:gd name="T56" fmla="*/ 1 w 4"/>
                <a:gd name="T57" fmla="*/ 14 h 48"/>
                <a:gd name="T58" fmla="*/ 1 w 4"/>
                <a:gd name="T59" fmla="*/ 13 h 48"/>
                <a:gd name="T60" fmla="*/ 1 w 4"/>
                <a:gd name="T61" fmla="*/ 13 h 48"/>
                <a:gd name="T62" fmla="*/ 1 w 4"/>
                <a:gd name="T63" fmla="*/ 11 h 48"/>
                <a:gd name="T64" fmla="*/ 1 w 4"/>
                <a:gd name="T65" fmla="*/ 11 h 48"/>
                <a:gd name="T66" fmla="*/ 1 w 4"/>
                <a:gd name="T67" fmla="*/ 11 h 48"/>
                <a:gd name="T68" fmla="*/ 1 w 4"/>
                <a:gd name="T69" fmla="*/ 10 h 48"/>
                <a:gd name="T70" fmla="*/ 1 w 4"/>
                <a:gd name="T71" fmla="*/ 10 h 48"/>
                <a:gd name="T72" fmla="*/ 1 w 4"/>
                <a:gd name="T73" fmla="*/ 10 h 48"/>
                <a:gd name="T74" fmla="*/ 2 w 4"/>
                <a:gd name="T75" fmla="*/ 9 h 48"/>
                <a:gd name="T76" fmla="*/ 2 w 4"/>
                <a:gd name="T77" fmla="*/ 8 h 48"/>
                <a:gd name="T78" fmla="*/ 2 w 4"/>
                <a:gd name="T79" fmla="*/ 8 h 48"/>
                <a:gd name="T80" fmla="*/ 2 w 4"/>
                <a:gd name="T81" fmla="*/ 8 h 48"/>
                <a:gd name="T82" fmla="*/ 2 w 4"/>
                <a:gd name="T83" fmla="*/ 7 h 48"/>
                <a:gd name="T84" fmla="*/ 2 w 4"/>
                <a:gd name="T85" fmla="*/ 7 h 48"/>
                <a:gd name="T86" fmla="*/ 2 w 4"/>
                <a:gd name="T87" fmla="*/ 6 h 48"/>
                <a:gd name="T88" fmla="*/ 2 w 4"/>
                <a:gd name="T89" fmla="*/ 5 h 48"/>
                <a:gd name="T90" fmla="*/ 2 w 4"/>
                <a:gd name="T91" fmla="*/ 5 h 48"/>
                <a:gd name="T92" fmla="*/ 2 w 4"/>
                <a:gd name="T93" fmla="*/ 5 h 48"/>
                <a:gd name="T94" fmla="*/ 3 w 4"/>
                <a:gd name="T95" fmla="*/ 4 h 48"/>
                <a:gd name="T96" fmla="*/ 3 w 4"/>
                <a:gd name="T97" fmla="*/ 4 h 48"/>
                <a:gd name="T98" fmla="*/ 3 w 4"/>
                <a:gd name="T99" fmla="*/ 4 h 48"/>
                <a:gd name="T100" fmla="*/ 3 w 4"/>
                <a:gd name="T101" fmla="*/ 3 h 48"/>
                <a:gd name="T102" fmla="*/ 3 w 4"/>
                <a:gd name="T103" fmla="*/ 3 h 48"/>
                <a:gd name="T104" fmla="*/ 3 w 4"/>
                <a:gd name="T105" fmla="*/ 3 h 48"/>
                <a:gd name="T106" fmla="*/ 3 w 4"/>
                <a:gd name="T107" fmla="*/ 2 h 48"/>
                <a:gd name="T108" fmla="*/ 3 w 4"/>
                <a:gd name="T109" fmla="*/ 2 h 48"/>
                <a:gd name="T110" fmla="*/ 3 w 4"/>
                <a:gd name="T111" fmla="*/ 1 h 48"/>
                <a:gd name="T112" fmla="*/ 3 w 4"/>
                <a:gd name="T113" fmla="*/ 1 h 48"/>
                <a:gd name="T114" fmla="*/ 4 w 4"/>
                <a:gd name="T115" fmla="*/ 1 h 48"/>
                <a:gd name="T116" fmla="*/ 4 w 4"/>
                <a:gd name="T1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" h="48">
                  <a:moveTo>
                    <a:pt x="3" y="48"/>
                  </a:move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3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moveTo>
                    <a:pt x="2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2" y="47"/>
                  </a:cubicBezTo>
                  <a:moveTo>
                    <a:pt x="2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5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5"/>
                  </a:cubicBezTo>
                  <a:moveTo>
                    <a:pt x="0" y="23"/>
                  </a:moveTo>
                  <a:cubicBezTo>
                    <a:pt x="0" y="31"/>
                    <a:pt x="1" y="38"/>
                    <a:pt x="2" y="45"/>
                  </a:cubicBezTo>
                  <a:cubicBezTo>
                    <a:pt x="1" y="38"/>
                    <a:pt x="0" y="31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7"/>
                  </a:move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" y="9"/>
                  </a:move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6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" name="Rectangle 100"/>
            <p:cNvSpPr>
              <a:spLocks noChangeArrowheads="1"/>
            </p:cNvSpPr>
            <p:nvPr/>
          </p:nvSpPr>
          <p:spPr bwMode="auto">
            <a:xfrm>
              <a:off x="1711258" y="5337249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" name="Rectangle 101"/>
            <p:cNvSpPr>
              <a:spLocks noChangeArrowheads="1"/>
            </p:cNvSpPr>
            <p:nvPr/>
          </p:nvSpPr>
          <p:spPr bwMode="auto">
            <a:xfrm>
              <a:off x="1685858" y="5238824"/>
              <a:ext cx="14266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3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41" name="Oval 107"/>
          <p:cNvSpPr>
            <a:spLocks noChangeArrowheads="1"/>
          </p:cNvSpPr>
          <p:nvPr/>
        </p:nvSpPr>
        <p:spPr bwMode="auto">
          <a:xfrm>
            <a:off x="2600325" y="4042166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2" name="Oval 108"/>
          <p:cNvSpPr>
            <a:spLocks noChangeArrowheads="1"/>
          </p:cNvSpPr>
          <p:nvPr/>
        </p:nvSpPr>
        <p:spPr bwMode="auto">
          <a:xfrm>
            <a:off x="2659063" y="4104078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3" name="Freeform 109"/>
          <p:cNvSpPr>
            <a:spLocks/>
          </p:cNvSpPr>
          <p:nvPr/>
        </p:nvSpPr>
        <p:spPr bwMode="auto">
          <a:xfrm>
            <a:off x="1808163" y="1302141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4" name="Freeform 110"/>
          <p:cNvSpPr>
            <a:spLocks/>
          </p:cNvSpPr>
          <p:nvPr/>
        </p:nvSpPr>
        <p:spPr bwMode="auto">
          <a:xfrm>
            <a:off x="1963738" y="1218003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5" name="Freeform 111"/>
          <p:cNvSpPr>
            <a:spLocks/>
          </p:cNvSpPr>
          <p:nvPr/>
        </p:nvSpPr>
        <p:spPr bwMode="auto">
          <a:xfrm>
            <a:off x="30163" y="2205428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6" name="Freeform 112"/>
          <p:cNvSpPr>
            <a:spLocks/>
          </p:cNvSpPr>
          <p:nvPr/>
        </p:nvSpPr>
        <p:spPr bwMode="auto">
          <a:xfrm>
            <a:off x="-104775" y="2321316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7" name="Freeform 113"/>
          <p:cNvSpPr>
            <a:spLocks/>
          </p:cNvSpPr>
          <p:nvPr/>
        </p:nvSpPr>
        <p:spPr bwMode="auto">
          <a:xfrm>
            <a:off x="3340100" y="125927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8" name="Freeform 114"/>
          <p:cNvSpPr>
            <a:spLocks/>
          </p:cNvSpPr>
          <p:nvPr/>
        </p:nvSpPr>
        <p:spPr bwMode="auto">
          <a:xfrm>
            <a:off x="3184525" y="117672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9" name="Freeform 115"/>
          <p:cNvSpPr>
            <a:spLocks/>
          </p:cNvSpPr>
          <p:nvPr/>
        </p:nvSpPr>
        <p:spPr bwMode="auto">
          <a:xfrm>
            <a:off x="3446463" y="1371991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0" name="Freeform 116"/>
          <p:cNvSpPr>
            <a:spLocks/>
          </p:cNvSpPr>
          <p:nvPr/>
        </p:nvSpPr>
        <p:spPr bwMode="auto">
          <a:xfrm>
            <a:off x="4773613" y="26610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1" name="Freeform 117"/>
          <p:cNvSpPr>
            <a:spLocks/>
          </p:cNvSpPr>
          <p:nvPr/>
        </p:nvSpPr>
        <p:spPr bwMode="auto">
          <a:xfrm>
            <a:off x="4495800" y="1611703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0ABB9975-98A3-4E5C-83F0-F5DB5A76FAFE}"/>
              </a:ext>
            </a:extLst>
          </p:cNvPr>
          <p:cNvSpPr txBox="1"/>
          <p:nvPr/>
        </p:nvSpPr>
        <p:spPr>
          <a:xfrm>
            <a:off x="7934640" y="185859"/>
            <a:ext cx="285687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LIMIT: </a:t>
            </a:r>
          </a:p>
          <a:p>
            <a:pPr algn="ctr"/>
            <a:r>
              <a:rPr lang="en-GB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minutes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80095" y="816801"/>
            <a:ext cx="51995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Hoạt động nhóm trong 5 phút, 2 bàn là 1 nhóm</a:t>
            </a:r>
            <a:endParaRPr lang="en-US" sz="280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019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86813" y="99607"/>
            <a:ext cx="11868948" cy="6658786"/>
          </a:xfrm>
          <a:custGeom>
            <a:avLst/>
            <a:gdLst>
              <a:gd name="connsiteX0" fmla="*/ 0 w 11868948"/>
              <a:gd name="connsiteY0" fmla="*/ 0 h 6658786"/>
              <a:gd name="connsiteX1" fmla="*/ 11868948 w 11868948"/>
              <a:gd name="connsiteY1" fmla="*/ 0 h 6658786"/>
              <a:gd name="connsiteX2" fmla="*/ 11868948 w 11868948"/>
              <a:gd name="connsiteY2" fmla="*/ 6658786 h 6658786"/>
              <a:gd name="connsiteX3" fmla="*/ 0 w 11868948"/>
              <a:gd name="connsiteY3" fmla="*/ 6658786 h 6658786"/>
              <a:gd name="connsiteX4" fmla="*/ 0 w 11868948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68948" h="6658786" extrusionOk="0">
                <a:moveTo>
                  <a:pt x="0" y="0"/>
                </a:moveTo>
                <a:cubicBezTo>
                  <a:pt x="2526283" y="118645"/>
                  <a:pt x="8306219" y="116012"/>
                  <a:pt x="11868948" y="0"/>
                </a:cubicBezTo>
                <a:cubicBezTo>
                  <a:pt x="11736066" y="1360470"/>
                  <a:pt x="11953899" y="5310941"/>
                  <a:pt x="11868948" y="6658786"/>
                </a:cubicBezTo>
                <a:cubicBezTo>
                  <a:pt x="6722493" y="6793386"/>
                  <a:pt x="5493896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37353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itchFamily="34" charset="0"/>
                <a:cs typeface="Arial" pitchFamily="34" charset="0"/>
              </a:rPr>
              <a:t>HOẠT ĐỘNG </a:t>
            </a:r>
            <a:r>
              <a:rPr lang="en-US" sz="2800" b="1" smtClean="0">
                <a:latin typeface="Arial" pitchFamily="34" charset="0"/>
                <a:cs typeface="Arial" pitchFamily="34" charset="0"/>
              </a:rPr>
              <a:t>LUYỆN TẬP</a:t>
            </a:r>
            <a:endParaRPr lang="en-US" sz="2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421437" y="3005553"/>
            <a:ext cx="113997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giải</a:t>
            </a: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a)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Lượng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nước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cơ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trưởng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mất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ngày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 450 + 550 + 150 + 350 + 1500 = 2850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(ml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nước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b)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Lượng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nước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trưởng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cần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phải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uống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thêm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lượng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nước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mất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ngày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2850 – 1000 = 1850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(ml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nước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)</a:t>
            </a:r>
            <a:endParaRPr lang="en-US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510649" y="5252322"/>
            <a:ext cx="8910917" cy="150607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Chúng ta cần uống đủ lượng nước và uống nước đúng cách, hợp lí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AC0E1E-50D5-48F7-8449-EF3C31CD2512}"/>
              </a:ext>
            </a:extLst>
          </p:cNvPr>
          <p:cNvSpPr txBox="1"/>
          <p:nvPr/>
        </p:nvSpPr>
        <p:spPr>
          <a:xfrm>
            <a:off x="269839" y="676057"/>
            <a:ext cx="1155129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5 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SGK </a:t>
            </a:r>
            <a:r>
              <a:rPr lang="en-US" sz="2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17</a:t>
            </a:r>
          </a:p>
          <a:p>
            <a:r>
              <a:rPr lang="en-US" sz="2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trưởng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khỏe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mạnh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mà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trưởng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mất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khoảng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450 ml qua da (</a:t>
            </a:r>
            <a:r>
              <a:rPr lang="en-US" sz="2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mồ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hôi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), 550 ml qua </a:t>
            </a:r>
            <a:r>
              <a:rPr lang="en-US" sz="2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hít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thở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150 ml qua </a:t>
            </a:r>
            <a:r>
              <a:rPr lang="en-US" sz="2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đại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tiện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350 ml qua </a:t>
            </a:r>
            <a:r>
              <a:rPr lang="en-US" sz="2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trao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đổi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1500 ml qua </a:t>
            </a:r>
            <a:r>
              <a:rPr lang="en-US" sz="2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tiểu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tiện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>
              <a:buAutoNum type="alphaLcParenR"/>
            </a:pPr>
            <a:r>
              <a:rPr lang="en-US" sz="2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mà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trưởng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mất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khoảng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514350" indent="-514350">
              <a:buAutoNum type="alphaLcParenR"/>
            </a:pP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Qua </a:t>
            </a:r>
            <a:r>
              <a:rPr lang="en-US" sz="2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ăn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uống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hấp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thụ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khoảng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1000 ml </a:t>
            </a:r>
            <a:r>
              <a:rPr lang="en-US" sz="2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trưởng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uống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thêm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cân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mất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473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 descr="Clipboard">
            <a:extLst>
              <a:ext uri="{FF2B5EF4-FFF2-40B4-BE49-F238E27FC236}">
                <a16:creationId xmlns:a16="http://schemas.microsoft.com/office/drawing/2014/main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31394">
            <a:off x="10506159" y="181590"/>
            <a:ext cx="1266377" cy="1266377"/>
          </a:xfrm>
          <a:prstGeom prst="rect">
            <a:avLst/>
          </a:prstGeom>
        </p:spPr>
      </p:pic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itchFamily="34" charset="0"/>
                <a:cs typeface="Arial" pitchFamily="34" charset="0"/>
              </a:rPr>
              <a:t>HOẠT ĐỘNG LUYỆN TẬP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524366" y="779598"/>
            <a:ext cx="83843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Dạng 3: Sử dụng máy tính cầm tay</a:t>
            </a:r>
            <a:endParaRPr lang="en-US" sz="3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Graphic 31" descr="Pencil">
            <a:extLst>
              <a:ext uri="{FF2B5EF4-FFF2-40B4-BE49-F238E27FC236}">
                <a16:creationId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33328" y="187517"/>
            <a:ext cx="744201" cy="74420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DEAC0E1E-50D5-48F7-8449-EF3C31CD2512}"/>
              </a:ext>
            </a:extLst>
          </p:cNvPr>
          <p:cNvSpPr txBox="1"/>
          <p:nvPr/>
        </p:nvSpPr>
        <p:spPr>
          <a:xfrm>
            <a:off x="254818" y="4968075"/>
            <a:ext cx="42813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 6 SGK trang 17</a:t>
            </a:r>
            <a:endParaRPr lang="en-US" sz="280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AC0E1E-50D5-48F7-8449-EF3C31CD2512}"/>
              </a:ext>
            </a:extLst>
          </p:cNvPr>
          <p:cNvSpPr txBox="1"/>
          <p:nvPr/>
        </p:nvSpPr>
        <p:spPr>
          <a:xfrm>
            <a:off x="4350242" y="5329934"/>
            <a:ext cx="429165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lphaLcParenR"/>
            </a:pPr>
            <a:r>
              <a:rPr lang="en-US" sz="2800" smtClean="0">
                <a:latin typeface="Arial" pitchFamily="34" charset="0"/>
                <a:cs typeface="Arial" pitchFamily="34" charset="0"/>
              </a:rPr>
              <a:t>1234 + 567 = </a:t>
            </a:r>
          </a:p>
          <a:p>
            <a:pPr marL="514350" indent="-514350">
              <a:buAutoNum type="alphaLcParenR"/>
            </a:pPr>
            <a:r>
              <a:rPr lang="en-US" sz="2800" smtClean="0">
                <a:latin typeface="Arial" pitchFamily="34" charset="0"/>
                <a:cs typeface="Arial" pitchFamily="34" charset="0"/>
              </a:rPr>
              <a:t>413 – 256 = </a:t>
            </a:r>
          </a:p>
          <a:p>
            <a:pPr marL="514350" indent="-514350">
              <a:buAutoNum type="alphaLcParenR"/>
            </a:pPr>
            <a:r>
              <a:rPr lang="en-US" sz="2800" smtClean="0">
                <a:latin typeface="Arial" pitchFamily="34" charset="0"/>
                <a:cs typeface="Arial" pitchFamily="34" charset="0"/>
              </a:rPr>
              <a:t>654 – 450 – 74 = 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AC0E1E-50D5-48F7-8449-EF3C31CD2512}"/>
              </a:ext>
            </a:extLst>
          </p:cNvPr>
          <p:cNvSpPr txBox="1"/>
          <p:nvPr/>
        </p:nvSpPr>
        <p:spPr>
          <a:xfrm>
            <a:off x="6885947" y="5329934"/>
            <a:ext cx="429165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   1081</a:t>
            </a:r>
          </a:p>
          <a:p>
            <a:r>
              <a:rPr lang="en-US" sz="2800" smtClean="0">
                <a:latin typeface="Arial" pitchFamily="34" charset="0"/>
                <a:cs typeface="Arial" pitchFamily="34" charset="0"/>
              </a:rPr>
              <a:t>157</a:t>
            </a:r>
          </a:p>
          <a:p>
            <a:r>
              <a:rPr lang="en-US" sz="2800" smtClean="0">
                <a:latin typeface="Arial" pitchFamily="34" charset="0"/>
                <a:cs typeface="Arial" pitchFamily="34" charset="0"/>
              </a:rPr>
              <a:t>        130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DCCE3D6-5870-4CB0-B848-D654B7E40D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141" y="1417966"/>
            <a:ext cx="12046734" cy="345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677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!!3" descr="Wondering | Grappige gezichten, Smiley, Grappige plaatjes">
            <a:extLst>
              <a:ext uri="{FF2B5EF4-FFF2-40B4-BE49-F238E27FC236}">
                <a16:creationId xmlns:a16="http://schemas.microsoft.com/office/drawing/2014/main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43" y="1274361"/>
            <a:ext cx="1805792" cy="216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098432" y="561061"/>
            <a:ext cx="104037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Nhắc lại về phép cộng và </a:t>
            </a:r>
            <a:r>
              <a:rPr lang="en-US" sz="3200" b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tính chất của phép cộng?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</a:t>
              </a:r>
              <a:r>
                <a:rPr lang="en-US" sz="2400" b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TÁI HIỆN </a:t>
              </a:r>
              <a:r>
                <a:rPr lang="en-US" sz="2400" b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KIẾN THỨC</a:t>
              </a:r>
              <a:endParaRPr lang="en-US" sz="240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9017117"/>
              </p:ext>
            </p:extLst>
          </p:nvPr>
        </p:nvGraphicFramePr>
        <p:xfrm>
          <a:off x="5715486" y="1528405"/>
          <a:ext cx="2356209" cy="399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3" name="Equation" r:id="rId4" imgW="1066337" imgH="177723" progId="Equation.DSMT4">
                  <p:embed/>
                </p:oleObj>
              </mc:Choice>
              <mc:Fallback>
                <p:oleObj name="Equation" r:id="rId4" imgW="1066337" imgH="17772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486" y="1528405"/>
                        <a:ext cx="2356209" cy="3997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18493"/>
              </p:ext>
            </p:extLst>
          </p:nvPr>
        </p:nvGraphicFramePr>
        <p:xfrm>
          <a:off x="5554460" y="2014437"/>
          <a:ext cx="4270631" cy="568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4" name="Equation" r:id="rId6" imgW="1930400" imgH="254000" progId="Equation.DSMT4">
                  <p:embed/>
                </p:oleObj>
              </mc:Choice>
              <mc:Fallback>
                <p:oleObj name="Equation" r:id="rId6" imgW="1930400" imgH="254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4460" y="2014437"/>
                        <a:ext cx="4270631" cy="5680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294389"/>
              </p:ext>
            </p:extLst>
          </p:nvPr>
        </p:nvGraphicFramePr>
        <p:xfrm>
          <a:off x="5715487" y="2636774"/>
          <a:ext cx="3092524" cy="399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" name="Equation" r:id="rId8" imgW="1396394" imgH="177723" progId="Equation.DSMT4">
                  <p:embed/>
                </p:oleObj>
              </mc:Choice>
              <mc:Fallback>
                <p:oleObj name="Equation" r:id="rId8" imgW="1396394" imgH="177723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487" y="2636774"/>
                        <a:ext cx="3092524" cy="3997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908465" y="1455336"/>
            <a:ext cx="42342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Giao hoán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942972" y="2057122"/>
            <a:ext cx="24054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Kết hợp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914218" y="2597595"/>
            <a:ext cx="28079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Cộng với số 0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461949" y="3435548"/>
            <a:ext cx="52974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Nhắc lại  về phép trừ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7098311"/>
              </p:ext>
            </p:extLst>
          </p:nvPr>
        </p:nvGraphicFramePr>
        <p:xfrm>
          <a:off x="5025568" y="4731716"/>
          <a:ext cx="1565013" cy="1074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6" name="Equation" r:id="rId10" imgW="787058" imgH="545863" progId="Equation.DSMT4">
                  <p:embed/>
                </p:oleObj>
              </mc:Choice>
              <mc:Fallback>
                <p:oleObj name="Equation" r:id="rId10" imgW="787058" imgH="545863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5568" y="4731716"/>
                        <a:ext cx="1565013" cy="10747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932981" y="4186086"/>
            <a:ext cx="59563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a – b = c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thì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a = b + c;   b = a - c 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931469" y="4936065"/>
            <a:ext cx="28079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a + b = c thì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3" grpId="0"/>
      <p:bldP spid="32" grpId="0"/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86813" y="99607"/>
            <a:ext cx="11868948" cy="6658786"/>
          </a:xfrm>
          <a:custGeom>
            <a:avLst/>
            <a:gdLst>
              <a:gd name="connsiteX0" fmla="*/ 0 w 11868948"/>
              <a:gd name="connsiteY0" fmla="*/ 0 h 6658786"/>
              <a:gd name="connsiteX1" fmla="*/ 11868948 w 11868948"/>
              <a:gd name="connsiteY1" fmla="*/ 0 h 6658786"/>
              <a:gd name="connsiteX2" fmla="*/ 11868948 w 11868948"/>
              <a:gd name="connsiteY2" fmla="*/ 6658786 h 6658786"/>
              <a:gd name="connsiteX3" fmla="*/ 0 w 11868948"/>
              <a:gd name="connsiteY3" fmla="*/ 6658786 h 6658786"/>
              <a:gd name="connsiteX4" fmla="*/ 0 w 11868948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68948" h="6658786" extrusionOk="0">
                <a:moveTo>
                  <a:pt x="0" y="0"/>
                </a:moveTo>
                <a:cubicBezTo>
                  <a:pt x="2526283" y="118645"/>
                  <a:pt x="8306219" y="116012"/>
                  <a:pt x="11868948" y="0"/>
                </a:cubicBezTo>
                <a:cubicBezTo>
                  <a:pt x="11736066" y="1360470"/>
                  <a:pt x="11953899" y="5310941"/>
                  <a:pt x="11868948" y="6658786"/>
                </a:cubicBezTo>
                <a:cubicBezTo>
                  <a:pt x="6722493" y="6793386"/>
                  <a:pt x="5493896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37353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454690" y="1345774"/>
            <a:ext cx="1110977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Mẹ </a:t>
            </a:r>
            <a:r>
              <a:rPr lang="en-US" sz="2800">
                <a:latin typeface="Arial" pitchFamily="34" charset="0"/>
                <a:cs typeface="Arial" pitchFamily="34" charset="0"/>
              </a:rPr>
              <a:t>cho 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Minh 20 000 </a:t>
            </a:r>
            <a:r>
              <a:rPr lang="en-US" sz="2800">
                <a:latin typeface="Arial" pitchFamily="34" charset="0"/>
                <a:cs typeface="Arial" pitchFamily="34" charset="0"/>
              </a:rPr>
              <a:t>đồng ra quán mua 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đồ. </a:t>
            </a:r>
            <a:r>
              <a:rPr lang="en-US" sz="2800">
                <a:latin typeface="Arial" pitchFamily="34" charset="0"/>
                <a:cs typeface="Arial" pitchFamily="34" charset="0"/>
              </a:rPr>
              <a:t>Minh đã mua một hộp sữa với giá 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5 000 </a:t>
            </a:r>
            <a:r>
              <a:rPr lang="en-US" sz="2800">
                <a:latin typeface="Arial" pitchFamily="34" charset="0"/>
                <a:cs typeface="Arial" pitchFamily="34" charset="0"/>
              </a:rPr>
              <a:t>đồng, một gói bim bim nhỏ với giá 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2 000 </a:t>
            </a:r>
            <a:r>
              <a:rPr lang="en-US" sz="2800">
                <a:latin typeface="Arial" pitchFamily="34" charset="0"/>
                <a:cs typeface="Arial" pitchFamily="34" charset="0"/>
              </a:rPr>
              <a:t>đồng và mua một que kem 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10 000 </a:t>
            </a:r>
            <a:r>
              <a:rPr lang="en-US" sz="2800">
                <a:latin typeface="Arial" pitchFamily="34" charset="0"/>
                <a:cs typeface="Arial" pitchFamily="34" charset="0"/>
              </a:rPr>
              <a:t>đồng. Hỏi Minh còn bao nhiêu tiền đưa về trả mẹ?</a:t>
            </a:r>
            <a:endParaRPr lang="en-US" sz="2300" b="1">
              <a:solidFill>
                <a:srgbClr val="0070C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pic>
        <p:nvPicPr>
          <p:cNvPr id="8" name="!!3" descr="Wondering | Grappige gezichten, Smiley, Grappige plaatjes">
            <a:extLst>
              <a:ext uri="{FF2B5EF4-FFF2-40B4-BE49-F238E27FC236}">
                <a16:creationId xmlns:a16="http://schemas.microsoft.com/office/drawing/2014/main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6552" y="2926922"/>
            <a:ext cx="1805792" cy="216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52041" y="4873345"/>
            <a:ext cx="87350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n-US" sz="28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ố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Minh </a:t>
            </a:r>
            <a:r>
              <a:rPr lang="en-US" sz="28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đưa</a:t>
            </a: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lvl="1" algn="just"/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20 000 – 17 000 = 3 000 (</a:t>
            </a:r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1290" y="3220096"/>
            <a:ext cx="86057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giải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lvl="1" algn="just"/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Minh </a:t>
            </a:r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mua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sữa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bimbim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kem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lvl="1" algn="just"/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5 000 + 2 000 + 10 000 = 17 000 (</a:t>
            </a:r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2948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2"/>
            <a:ext cx="11943219" cy="6848038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25504" y="95130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itchFamily="34" charset="0"/>
                <a:cs typeface="Arial" pitchFamily="34" charset="0"/>
              </a:rPr>
              <a:t>HƯỚNG DẪN TỰ HỌC Ở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330986" y="1063209"/>
            <a:ext cx="11724775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Học </a:t>
            </a:r>
            <a:r>
              <a:rPr lang="nl-NL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bài theo SGK và vở ghi.</a:t>
            </a:r>
            <a:endParaRPr lang="en-US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nl-NL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Bài tập </a:t>
            </a:r>
            <a:r>
              <a:rPr lang="nl-NL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về </a:t>
            </a:r>
            <a:r>
              <a:rPr lang="nl-NL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nhà:</a:t>
            </a:r>
          </a:p>
          <a:p>
            <a:pPr lvl="1" algn="just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nhanh</a:t>
            </a:r>
            <a:endParaRPr lang="en-US" sz="2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1" algn="just"/>
            <a:endParaRPr lang="en-US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1" algn="just"/>
            <a:endParaRPr lang="en-US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2: </a:t>
            </a:r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nhiên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x </a:t>
            </a:r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biết</a:t>
            </a:r>
            <a:endParaRPr lang="en-US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		</a:t>
            </a:r>
            <a:endParaRPr lang="en-US" sz="2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1" algn="just"/>
            <a:endParaRPr lang="en-US" sz="2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3</a:t>
            </a:r>
            <a:r>
              <a:rPr lang="en-US" sz="28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lvl="1" algn="just"/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“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chia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nhiên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” SGK/18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494687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7414622"/>
              </p:ext>
            </p:extLst>
          </p:nvPr>
        </p:nvGraphicFramePr>
        <p:xfrm>
          <a:off x="4299474" y="2449897"/>
          <a:ext cx="3569354" cy="1399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" name="Equation" r:id="rId4" imgW="1676400" imgH="660400" progId="Equation.DSMT4">
                  <p:embed/>
                </p:oleObj>
              </mc:Choice>
              <mc:Fallback>
                <p:oleObj name="Equation" r:id="rId4" imgW="1676400" imgH="660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9474" y="2449897"/>
                        <a:ext cx="3569354" cy="13993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-494687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1572288"/>
              </p:ext>
            </p:extLst>
          </p:nvPr>
        </p:nvGraphicFramePr>
        <p:xfrm>
          <a:off x="4227710" y="4267209"/>
          <a:ext cx="4387435" cy="932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" name="Equation" r:id="rId6" imgW="2286000" imgH="482600" progId="Equation.DSMT4">
                  <p:embed/>
                </p:oleObj>
              </mc:Choice>
              <mc:Fallback>
                <p:oleObj name="Equation" r:id="rId6" imgW="2286000" imgH="482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7710" y="4267209"/>
                        <a:ext cx="4387435" cy="9323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Remember…</a:t>
            </a:r>
            <a:b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Safety First!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9237" y="0"/>
            <a:ext cx="3648364" cy="1981200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4949" y="451991"/>
            <a:ext cx="477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ONG NHỎ </a:t>
            </a:r>
          </a:p>
          <a:p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VÀ MẬT HOA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289" y="3429000"/>
            <a:ext cx="3524249" cy="33385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0" y="3969268"/>
            <a:ext cx="2946400" cy="27147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315" y="152401"/>
            <a:ext cx="2603211" cy="19383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075" y="1132454"/>
            <a:ext cx="6324600" cy="4743450"/>
          </a:xfrm>
          <a:prstGeom prst="rect">
            <a:avLst/>
          </a:prstGeom>
        </p:spPr>
      </p:pic>
      <p:pic>
        <p:nvPicPr>
          <p:cNvPr id="2" name="ChiOngNauVaEmBeBeat-VA-526277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192000" y="0"/>
            <a:ext cx="8128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69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317" y="2128496"/>
            <a:ext cx="1090593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2517190"/>
            <a:ext cx="1524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970" y="5466361"/>
            <a:ext cx="1090593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620" y="4393378"/>
            <a:ext cx="1090593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621" y="3273180"/>
            <a:ext cx="1090593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047996" y="2308092"/>
            <a:ext cx="3168073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80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101</a:t>
            </a:r>
            <a:endParaRPr lang="en-US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dapanb"/>
          <p:cNvSpPr txBox="1"/>
          <p:nvPr/>
        </p:nvSpPr>
        <p:spPr>
          <a:xfrm>
            <a:off x="3047995" y="3452776"/>
            <a:ext cx="3168072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280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 111</a:t>
            </a:r>
            <a:endParaRPr lang="en-US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3168070" y="4547863"/>
            <a:ext cx="3047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80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 109</a:t>
            </a:r>
            <a:endParaRPr lang="en-US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dapand"/>
          <p:cNvSpPr txBox="1"/>
          <p:nvPr/>
        </p:nvSpPr>
        <p:spPr>
          <a:xfrm>
            <a:off x="3168069" y="5513453"/>
            <a:ext cx="3047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280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80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99</a:t>
            </a:r>
            <a:endParaRPr lang="en-US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2014039" y="105460"/>
            <a:ext cx="80264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nhanb"/>
          <p:cNvSpPr/>
          <p:nvPr/>
        </p:nvSpPr>
        <p:spPr>
          <a:xfrm>
            <a:off x="1654363" y="3175428"/>
            <a:ext cx="12192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nhand"/>
          <p:cNvSpPr/>
          <p:nvPr/>
        </p:nvSpPr>
        <p:spPr>
          <a:xfrm>
            <a:off x="1605012" y="5466360"/>
            <a:ext cx="12192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nhanc"/>
          <p:cNvSpPr/>
          <p:nvPr/>
        </p:nvSpPr>
        <p:spPr>
          <a:xfrm>
            <a:off x="1669316" y="4339980"/>
            <a:ext cx="12192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2824214" y="457200"/>
            <a:ext cx="640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Kết quả phép tính: 417 – 17 – 299 là:</a:t>
            </a:r>
            <a:endParaRPr lang="en-US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208000" y="2893786"/>
            <a:ext cx="8128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094" y="0"/>
            <a:ext cx="1517069" cy="11378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912" y="4615334"/>
            <a:ext cx="2089581" cy="19794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749020" y="1687504"/>
                <a:ext cx="3148682" cy="18158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417−17−299</m:t>
                      </m:r>
                    </m:oMath>
                  </m:oMathPara>
                </a14:m>
                <a:endParaRPr lang="en-US" sz="2800" b="0" smtClean="0"/>
              </a:p>
              <a:p>
                <a:r>
                  <a:rPr lang="en-US" sz="2800" smtClean="0"/>
                  <a:t>= (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417−17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  <m:r>
                      <a:rPr lang="en-US" sz="2800" i="1">
                        <a:latin typeface="Cambria Math"/>
                      </a:rPr>
                      <m:t>−299</m:t>
                    </m:r>
                  </m:oMath>
                </a14:m>
                <a:endParaRPr lang="en-US" sz="2800"/>
              </a:p>
              <a:p>
                <a:r>
                  <a:rPr lang="en-US" sz="2800"/>
                  <a:t>=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400</m:t>
                    </m:r>
                    <m:r>
                      <a:rPr lang="en-US" sz="2800" i="1">
                        <a:latin typeface="Cambria Math"/>
                      </a:rPr>
                      <m:t>−299</m:t>
                    </m:r>
                  </m:oMath>
                </a14:m>
                <a:endParaRPr lang="en-US" sz="2800" smtClean="0"/>
              </a:p>
              <a:p>
                <a:r>
                  <a:rPr lang="en-US" sz="2800" smtClean="0"/>
                  <a:t>= 101</a:t>
                </a:r>
                <a:endParaRPr lang="en-US" sz="280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9020" y="1687504"/>
                <a:ext cx="3148682" cy="1815882"/>
              </a:xfrm>
              <a:prstGeom prst="rect">
                <a:avLst/>
              </a:prstGeom>
              <a:blipFill rotWithShape="1">
                <a:blip r:embed="rId9"/>
                <a:stretch>
                  <a:fillRect l="-3868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162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4347 C 0.0625 -0.05665 0.075 -0.06682 0.08576 -0.0756 C 0.08837 -0.0837 0.10069 -0.10173 0.10816 -0.10797 C 0.11701 -0.13595 0.17066 -0.1452 0.20104 -0.14844 C 0.21615 -0.14774 0.23194 -0.15029 0.24635 -0.14659 C 0.25208 -0.1452 0.25295 -0.13826 0.25642 -0.1341 C 0.26076 -0.12878 0.26406 -0.11699 0.26649 -0.11006 C 0.26823 -0.10474 0.2717 -0.09387 0.2717 -0.09364 C 0.27083 -0.07769 0.27049 -0.0615 0.2691 -0.04532 C 0.2684 -0.03977 0.26441 -0.03792 0.26163 -0.03329 C 0.24549 -0.0074 0.21632 0.00231 0.18125 0.00717 C 0.16059 0.00532 0.16146 0.00833 0.14844 -0.00092 C 0.14236 -0.00532 0.1309 -0.01503 0.1309 -0.0148 C 0.12708 -0.02428 0.12344 -0.04347 0.12344 -0.04323 C 0.12622 -0.08323 0.11823 -0.07214 0.13576 -0.09179 C 0.14722 -0.10474 0.13385 -0.09618 0.14844 -0.10381 C 0.15972 -0.11722 0.17378 -0.12971 0.19097 -0.13826 C 0.19427 -0.13988 0.19774 -0.1415 0.20104 -0.14243 C 0.20781 -0.14428 0.22118 -0.14659 0.22118 -0.14636 C 0.22882 -0.14589 0.23646 -0.14612 0.24392 -0.14451 C 0.24635 -0.14404 0.24722 -0.1415 0.24896 -0.14011 C 0.26042 -0.13225 0.26736 -0.12485 0.27396 -0.11399 C 0.27882 -0.0874 0.29358 -0.0326 0.2717 -0.01503 C 0.25295 -2.19653E-6 0.22413 0.00971 0.19878 0.01318 C 0.18125 0.01133 0.17726 0.01203 0.16597 0.00301 C 0.15851 -0.00971 0.1559 -0.02173 0.15365 -0.03537 C 0.15503 -0.06913 0.14757 -0.08855 0.17118 -0.11191 C 0.17813 -0.11861 0.18003 -0.12323 0.19097 -0.12601 C 0.19878 -0.13017 0.20521 -0.13202 0.21372 -0.1341 C 0.23976 -0.13225 0.23056 -0.13225 0.24132 -0.13225 L 0.21875 -0.11792 L 0.23889 -0.13826 " pathEditMode="relative" rAng="0" ptsTypes="fffffffffffffffffffffffffffffA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74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2" grpId="0" animBg="1"/>
      <p:bldP spid="24" grpId="0" animBg="1"/>
      <p:bldP spid="26" grpId="0" animBg="1"/>
      <p:bldP spid="27" grpId="0" animBg="1"/>
      <p:bldP spid="25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317" y="2128496"/>
            <a:ext cx="1090593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2517190"/>
            <a:ext cx="1524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970" y="5466361"/>
            <a:ext cx="1090593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620" y="4393378"/>
            <a:ext cx="1090593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621" y="3273180"/>
            <a:ext cx="1090593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047996" y="4376965"/>
            <a:ext cx="3168073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80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229</a:t>
            </a:r>
            <a:endParaRPr lang="en-US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dapanb"/>
          <p:cNvSpPr txBox="1"/>
          <p:nvPr/>
        </p:nvSpPr>
        <p:spPr>
          <a:xfrm>
            <a:off x="3047995" y="3452776"/>
            <a:ext cx="3168072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280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 171</a:t>
            </a:r>
            <a:endParaRPr lang="en-US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3108031" y="2255580"/>
            <a:ext cx="3047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80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 129</a:t>
            </a:r>
            <a:endParaRPr lang="en-US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dapand"/>
          <p:cNvSpPr txBox="1"/>
          <p:nvPr/>
        </p:nvSpPr>
        <p:spPr>
          <a:xfrm>
            <a:off x="3168069" y="5513453"/>
            <a:ext cx="3047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280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 371</a:t>
            </a:r>
            <a:endParaRPr lang="en-US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1826512" y="29022"/>
            <a:ext cx="80264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nhanb"/>
          <p:cNvSpPr/>
          <p:nvPr/>
        </p:nvSpPr>
        <p:spPr>
          <a:xfrm>
            <a:off x="1605013" y="3216478"/>
            <a:ext cx="12192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nhand"/>
          <p:cNvSpPr/>
          <p:nvPr/>
        </p:nvSpPr>
        <p:spPr>
          <a:xfrm>
            <a:off x="1700192" y="5436363"/>
            <a:ext cx="12192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nhanc"/>
          <p:cNvSpPr/>
          <p:nvPr/>
        </p:nvSpPr>
        <p:spPr>
          <a:xfrm>
            <a:off x="1605012" y="2059990"/>
            <a:ext cx="12192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uhoi"/>
          <p:cNvSpPr txBox="1"/>
          <p:nvPr/>
        </p:nvSpPr>
        <p:spPr>
          <a:xfrm>
            <a:off x="2784456" y="477078"/>
            <a:ext cx="6101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Kết quả phép tính: </a:t>
            </a:r>
            <a:r>
              <a:rPr lang="en-US" sz="280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981– 781 + 29 </a:t>
            </a:r>
            <a:r>
              <a:rPr lang="en-US" sz="280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là:</a:t>
            </a:r>
            <a:endParaRPr lang="en-US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208000" y="2893786"/>
            <a:ext cx="8128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094" y="0"/>
            <a:ext cx="1517069" cy="113780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911" y="4638575"/>
            <a:ext cx="2089581" cy="19794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7749020" y="1687504"/>
                <a:ext cx="3148682" cy="18158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981−781+29</m:t>
                      </m:r>
                    </m:oMath>
                  </m:oMathPara>
                </a14:m>
                <a:endParaRPr lang="en-US" sz="2800" b="0" smtClean="0"/>
              </a:p>
              <a:p>
                <a:r>
                  <a:rPr lang="en-US" sz="2800" smtClean="0"/>
                  <a:t>= (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981−781</m:t>
                    </m:r>
                    <m:r>
                      <a:rPr lang="en-US" sz="2800" b="0" i="1" smtClean="0">
                        <a:latin typeface="Cambria Math"/>
                      </a:rPr>
                      <m:t>)+</m:t>
                    </m:r>
                    <m:r>
                      <a:rPr lang="en-US" sz="2800" i="1">
                        <a:latin typeface="Cambria Math"/>
                      </a:rPr>
                      <m:t>29</m:t>
                    </m:r>
                  </m:oMath>
                </a14:m>
                <a:endParaRPr lang="en-US" sz="2800"/>
              </a:p>
              <a:p>
                <a:r>
                  <a:rPr lang="en-US" sz="2800"/>
                  <a:t>=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2</m:t>
                    </m:r>
                    <m:r>
                      <a:rPr lang="en-US" sz="2800" b="0" i="1" smtClean="0">
                        <a:latin typeface="Cambria Math"/>
                      </a:rPr>
                      <m:t>00+</m:t>
                    </m:r>
                    <m:r>
                      <a:rPr lang="en-US" sz="2800" i="1">
                        <a:latin typeface="Cambria Math"/>
                      </a:rPr>
                      <m:t>29</m:t>
                    </m:r>
                  </m:oMath>
                </a14:m>
                <a:endParaRPr lang="en-US" sz="2800" smtClean="0"/>
              </a:p>
              <a:p>
                <a:r>
                  <a:rPr lang="en-US" sz="2800" smtClean="0"/>
                  <a:t>= 229</a:t>
                </a:r>
                <a:endParaRPr lang="en-US" sz="280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9020" y="1687504"/>
                <a:ext cx="3148682" cy="1815882"/>
              </a:xfrm>
              <a:prstGeom prst="rect">
                <a:avLst/>
              </a:prstGeom>
              <a:blipFill rotWithShape="1">
                <a:blip r:embed="rId9"/>
                <a:stretch>
                  <a:fillRect l="-3868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453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4 0.25619 C 0.09583 0.24301 0.10833 0.23283 0.1191 0.22405 C 0.1217 0.21596 0.13403 0.19792 0.14149 0.19168 C 0.15035 0.1637 0.20399 0.15445 0.23438 0.15122 C 0.24948 0.15191 0.26528 0.14937 0.27969 0.15307 C 0.28542 0.15445 0.28628 0.16139 0.28976 0.16555 C 0.2941 0.17087 0.2974 0.18266 0.29983 0.1896 C 0.30156 0.19492 0.30503 0.20578 0.30503 0.20601 C 0.30417 0.22197 0.30382 0.23815 0.30243 0.25434 C 0.30174 0.25989 0.29774 0.26174 0.29497 0.26636 C 0.27882 0.29226 0.24965 0.30197 0.21458 0.30682 C 0.19392 0.30497 0.19479 0.30798 0.18177 0.29873 C 0.17569 0.29434 0.16424 0.28463 0.16424 0.28486 C 0.16042 0.27538 0.15677 0.25619 0.15677 0.25642 C 0.15955 0.21642 0.15156 0.22752 0.1691 0.20786 C 0.18056 0.19492 0.16719 0.20347 0.18177 0.19584 C 0.19306 0.18243 0.20712 0.16994 0.22431 0.16139 C 0.2276 0.15977 0.23108 0.15815 0.23438 0.15723 C 0.24115 0.15538 0.25451 0.15307 0.25451 0.1533 C 0.26215 0.15376 0.26979 0.15353 0.27726 0.15515 C 0.27969 0.15561 0.28056 0.15815 0.28229 0.15954 C 0.29375 0.1674 0.30069 0.1748 0.30729 0.18567 C 0.31215 0.21226 0.32691 0.26705 0.30503 0.28463 C 0.28628 0.29966 0.25747 0.30937 0.23212 0.31283 C 0.21458 0.31098 0.21059 0.31168 0.19931 0.30266 C 0.19184 0.28994 0.18924 0.27792 0.18698 0.26428 C 0.18837 0.23052 0.1809 0.2111 0.20451 0.18775 C 0.21146 0.18104 0.21337 0.17642 0.22431 0.17364 C 0.23212 0.16948 0.23854 0.16763 0.24705 0.16555 C 0.27309 0.1674 0.26389 0.1674 0.27465 0.1674 L 0.25208 0.18174 L 0.27222 0.16139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317" y="2128496"/>
            <a:ext cx="1090593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2517190"/>
            <a:ext cx="1524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970" y="5466361"/>
            <a:ext cx="1090593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620" y="4393378"/>
            <a:ext cx="1090593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621" y="3273180"/>
            <a:ext cx="1090593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047996" y="2308092"/>
            <a:ext cx="3168073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. 370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dapanb"/>
          <p:cNvSpPr txBox="1"/>
          <p:nvPr/>
        </p:nvSpPr>
        <p:spPr>
          <a:xfrm>
            <a:off x="3047995" y="3452776"/>
            <a:ext cx="3168072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: 230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3168070" y="4547863"/>
            <a:ext cx="3047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: 330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dapand"/>
          <p:cNvSpPr txBox="1"/>
          <p:nvPr/>
        </p:nvSpPr>
        <p:spPr>
          <a:xfrm>
            <a:off x="3168069" y="5513453"/>
            <a:ext cx="3047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: 270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1826512" y="29022"/>
            <a:ext cx="80264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nhanb"/>
          <p:cNvSpPr/>
          <p:nvPr/>
        </p:nvSpPr>
        <p:spPr>
          <a:xfrm>
            <a:off x="1605013" y="3216478"/>
            <a:ext cx="12192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nhand"/>
          <p:cNvSpPr/>
          <p:nvPr/>
        </p:nvSpPr>
        <p:spPr>
          <a:xfrm>
            <a:off x="1700192" y="5436363"/>
            <a:ext cx="12192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nhanc"/>
          <p:cNvSpPr/>
          <p:nvPr/>
        </p:nvSpPr>
        <p:spPr>
          <a:xfrm>
            <a:off x="1718665" y="4339980"/>
            <a:ext cx="12192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0161" y="2691838"/>
            <a:ext cx="8128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094" y="0"/>
            <a:ext cx="1517069" cy="113780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912" y="4615334"/>
            <a:ext cx="2089581" cy="1979454"/>
          </a:xfrm>
          <a:prstGeom prst="rect">
            <a:avLst/>
          </a:prstGeom>
        </p:spPr>
      </p:pic>
      <p:sp>
        <p:nvSpPr>
          <p:cNvPr id="21" name="cauhoi"/>
          <p:cNvSpPr txBox="1"/>
          <p:nvPr/>
        </p:nvSpPr>
        <p:spPr>
          <a:xfrm>
            <a:off x="2725404" y="506082"/>
            <a:ext cx="6918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Kết quả phép tính: 3</a:t>
            </a:r>
            <a:r>
              <a:rPr lang="en-US" sz="280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31+ 42 – 31 + 28 </a:t>
            </a:r>
            <a:r>
              <a:rPr lang="en-US" sz="280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là:</a:t>
            </a:r>
            <a:endParaRPr lang="en-US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7289887" y="1839619"/>
                <a:ext cx="4181850" cy="18158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3</m:t>
                      </m:r>
                      <m:r>
                        <a:rPr lang="en-US" sz="2800" b="0" i="1" smtClean="0">
                          <a:latin typeface="Cambria Math"/>
                        </a:rPr>
                        <m:t>31+42−31+28</m:t>
                      </m:r>
                    </m:oMath>
                  </m:oMathPara>
                </a14:m>
                <a:endParaRPr lang="en-US" sz="2800" b="0" smtClean="0"/>
              </a:p>
              <a:p>
                <a:r>
                  <a:rPr lang="en-US" sz="2800" smtClean="0"/>
                  <a:t>=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(</m:t>
                    </m:r>
                    <m:r>
                      <a:rPr lang="en-US" sz="2800" i="1">
                        <a:latin typeface="Cambria Math"/>
                      </a:rPr>
                      <m:t>3</m:t>
                    </m:r>
                    <m:r>
                      <a:rPr lang="en-US" sz="2800" b="0" i="1" smtClean="0">
                        <a:latin typeface="Cambria Math"/>
                      </a:rPr>
                      <m:t>3</m:t>
                    </m:r>
                    <m:r>
                      <a:rPr lang="en-US" sz="2800" i="1">
                        <a:latin typeface="Cambria Math"/>
                      </a:rPr>
                      <m:t>1−</m:t>
                    </m:r>
                    <m:r>
                      <a:rPr lang="en-US" sz="2800" b="0" i="1" smtClean="0">
                        <a:latin typeface="Cambria Math"/>
                      </a:rPr>
                      <m:t>3</m:t>
                    </m:r>
                    <m:r>
                      <a:rPr lang="en-US" sz="2800" i="1">
                        <a:latin typeface="Cambria Math"/>
                      </a:rPr>
                      <m:t>1</m:t>
                    </m:r>
                    <m:r>
                      <a:rPr lang="en-US" sz="2800" b="0" i="1" smtClean="0">
                        <a:latin typeface="Cambria Math"/>
                      </a:rPr>
                      <m:t>)+(42+28)</m:t>
                    </m:r>
                  </m:oMath>
                </a14:m>
                <a:endParaRPr lang="en-US" sz="2800"/>
              </a:p>
              <a:p>
                <a:r>
                  <a:rPr lang="en-US" sz="2800"/>
                  <a:t>=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</a:rPr>
                      <m:t>3</m:t>
                    </m:r>
                    <m:r>
                      <a:rPr lang="en-US" sz="2800" b="0" i="1" smtClean="0">
                        <a:latin typeface="Cambria Math"/>
                      </a:rPr>
                      <m:t>00+70</m:t>
                    </m:r>
                  </m:oMath>
                </a14:m>
                <a:endParaRPr lang="en-US" sz="2800" smtClean="0"/>
              </a:p>
              <a:p>
                <a:r>
                  <a:rPr lang="en-US" sz="2800" smtClean="0"/>
                  <a:t>= 370</a:t>
                </a:r>
                <a:endParaRPr lang="en-US" sz="280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9887" y="1839619"/>
                <a:ext cx="4181850" cy="1815882"/>
              </a:xfrm>
              <a:prstGeom prst="rect">
                <a:avLst/>
              </a:prstGeom>
              <a:blipFill rotWithShape="1">
                <a:blip r:embed="rId9"/>
                <a:stretch>
                  <a:fillRect l="-3061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loud 1"/>
          <p:cNvSpPr/>
          <p:nvPr/>
        </p:nvSpPr>
        <p:spPr>
          <a:xfrm>
            <a:off x="7025640" y="3975996"/>
            <a:ext cx="3002280" cy="162906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Thank </a:t>
            </a:r>
            <a:r>
              <a:rPr lang="en-US" sz="280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you!</a:t>
            </a:r>
            <a:endParaRPr lang="en-US" sz="280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97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4347 C 0.0625 -0.05665 0.075 -0.06682 0.08576 -0.0756 C 0.08837 -0.0837 0.10069 -0.10173 0.10816 -0.10797 C 0.11701 -0.13595 0.17066 -0.1452 0.20104 -0.14844 C 0.21615 -0.14774 0.23194 -0.15029 0.24635 -0.14659 C 0.25208 -0.1452 0.25295 -0.13826 0.25642 -0.1341 C 0.26076 -0.12878 0.26406 -0.11699 0.26649 -0.11006 C 0.26823 -0.10474 0.2717 -0.09387 0.2717 -0.09364 C 0.27083 -0.07769 0.27049 -0.0615 0.2691 -0.04532 C 0.2684 -0.03977 0.26441 -0.03792 0.26163 -0.03329 C 0.24549 -0.0074 0.21632 0.00231 0.18125 0.00717 C 0.16059 0.00532 0.16146 0.00833 0.14844 -0.00092 C 0.14236 -0.00532 0.1309 -0.01503 0.1309 -0.0148 C 0.12708 -0.02428 0.12344 -0.04347 0.12344 -0.04323 C 0.12622 -0.08323 0.11823 -0.07214 0.13576 -0.09179 C 0.14722 -0.10474 0.13385 -0.09618 0.14844 -0.10381 C 0.15972 -0.11722 0.17378 -0.12971 0.19097 -0.13826 C 0.19427 -0.13988 0.19774 -0.1415 0.20104 -0.14243 C 0.20781 -0.14428 0.22118 -0.14659 0.22118 -0.14636 C 0.22882 -0.14589 0.23646 -0.14612 0.24392 -0.14451 C 0.24635 -0.14404 0.24722 -0.1415 0.24896 -0.14011 C 0.26042 -0.13225 0.26736 -0.12485 0.27396 -0.11399 C 0.27882 -0.0874 0.29358 -0.0326 0.2717 -0.01503 C 0.25295 -2.19653E-6 0.22413 0.00971 0.19878 0.01318 C 0.18125 0.01133 0.17726 0.01203 0.16597 0.00301 C 0.15851 -0.00971 0.1559 -0.02173 0.15365 -0.03537 C 0.15503 -0.06913 0.14757 -0.08855 0.17118 -0.11191 C 0.17813 -0.11861 0.18003 -0.12323 0.19097 -0.12601 C 0.19878 -0.13017 0.20521 -0.13202 0.21372 -0.1341 C 0.23976 -0.13225 0.23056 -0.13225 0.24132 -0.13225 L 0.21875 -0.11792 L 0.23889 -0.13826 " pathEditMode="relative" rAng="0" ptsTypes="fffffffffffffffffffffffffffffAAA">
                                      <p:cBhvr>
                                        <p:cTn id="7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82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  <p:bldP spid="23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5">
            <a:extLst>
              <a:ext uri="{FF2B5EF4-FFF2-40B4-BE49-F238E27FC236}">
                <a16:creationId xmlns:a16="http://schemas.microsoft.com/office/drawing/2014/main" id="{DB5EF33F-3F43-438D-BE4E-4A4CA7F6D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84083" y="188254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56F5C235-BCCF-4592-98B1-899C73880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84083" y="253024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7">
            <a:extLst>
              <a:ext uri="{FF2B5EF4-FFF2-40B4-BE49-F238E27FC236}">
                <a16:creationId xmlns:a16="http://schemas.microsoft.com/office/drawing/2014/main" id="{C9CBD40C-A75A-4AEC-9E81-70E3494E8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84083" y="279694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8">
            <a:extLst>
              <a:ext uri="{FF2B5EF4-FFF2-40B4-BE49-F238E27FC236}">
                <a16:creationId xmlns:a16="http://schemas.microsoft.com/office/drawing/2014/main" id="{771F20AD-B5B3-460A-A2D8-CF3DF84B4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84083" y="298744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CE3DA644-1328-4862-92E8-B70FBA4D6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84083" y="317794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Rectangle 15">
            <a:extLst>
              <a:ext uri="{FF2B5EF4-FFF2-40B4-BE49-F238E27FC236}">
                <a16:creationId xmlns:a16="http://schemas.microsoft.com/office/drawing/2014/main" id="{B5D14802-3865-49F2-B0E7-B603C38D9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1683" y="268264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Rectangle 16">
            <a:extLst>
              <a:ext uri="{FF2B5EF4-FFF2-40B4-BE49-F238E27FC236}">
                <a16:creationId xmlns:a16="http://schemas.microsoft.com/office/drawing/2014/main" id="{58EC559C-4F04-4644-9D38-7FF32BCE7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1683" y="294934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" name="Rectangle 17">
            <a:extLst>
              <a:ext uri="{FF2B5EF4-FFF2-40B4-BE49-F238E27FC236}">
                <a16:creationId xmlns:a16="http://schemas.microsoft.com/office/drawing/2014/main" id="{6FE42B4F-D767-4258-A417-CFDAB4C38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1683" y="313984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" name="Rectangle 18">
            <a:extLst>
              <a:ext uri="{FF2B5EF4-FFF2-40B4-BE49-F238E27FC236}">
                <a16:creationId xmlns:a16="http://schemas.microsoft.com/office/drawing/2014/main" id="{C58C0A7A-148D-4151-817A-6611BC046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1683" y="333034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36E3A2-7CD6-430B-AE3B-C9947ED1E736}"/>
              </a:ext>
            </a:extLst>
          </p:cNvPr>
          <p:cNvSpPr txBox="1"/>
          <p:nvPr/>
        </p:nvSpPr>
        <p:spPr>
          <a:xfrm>
            <a:off x="824740" y="2843805"/>
            <a:ext cx="106441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thể tính nhẩm tổng bằng cách tách một số hạng thành tổng của hai số khác.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949C14-DAEE-458C-88BB-C191CC089F2D}"/>
              </a:ext>
            </a:extLst>
          </p:cNvPr>
          <p:cNvSpPr txBox="1"/>
          <p:nvPr/>
        </p:nvSpPr>
        <p:spPr>
          <a:xfrm>
            <a:off x="1873467" y="4095163"/>
            <a:ext cx="1436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dụ: 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A69977DF-5FA3-431F-98DB-FA0423494F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5351925"/>
              </p:ext>
            </p:extLst>
          </p:nvPr>
        </p:nvGraphicFramePr>
        <p:xfrm>
          <a:off x="3480734" y="4239291"/>
          <a:ext cx="4175065" cy="547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0" name="Equation" r:id="rId4" imgW="1549080" imgH="203040" progId="Equation.DSMT4">
                  <p:embed/>
                </p:oleObj>
              </mc:Choice>
              <mc:Fallback>
                <p:oleObj name="Equation" r:id="rId4" imgW="15490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80734" y="4239291"/>
                        <a:ext cx="4175065" cy="5476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A9E3B4EC-4E57-40B1-B5C2-76A4D77587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5075771"/>
              </p:ext>
            </p:extLst>
          </p:nvPr>
        </p:nvGraphicFramePr>
        <p:xfrm>
          <a:off x="5096809" y="5007908"/>
          <a:ext cx="2774203" cy="547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1" name="Equation" r:id="rId6" imgW="1028520" imgH="203040" progId="Equation.DSMT4">
                  <p:embed/>
                </p:oleObj>
              </mc:Choice>
              <mc:Fallback>
                <p:oleObj name="Equation" r:id="rId6" imgW="10285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96809" y="5007908"/>
                        <a:ext cx="2774203" cy="5479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54DE76C0-E21E-41A2-A169-5B4A4BA9F3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1106327"/>
              </p:ext>
            </p:extLst>
          </p:nvPr>
        </p:nvGraphicFramePr>
        <p:xfrm>
          <a:off x="5111323" y="5776876"/>
          <a:ext cx="2956912" cy="465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" name="Equation" r:id="rId8" imgW="1130040" imgH="177480" progId="Equation.DSMT4">
                  <p:embed/>
                </p:oleObj>
              </mc:Choice>
              <mc:Fallback>
                <p:oleObj name="Equation" r:id="rId8" imgW="11300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111323" y="5776876"/>
                        <a:ext cx="2956912" cy="4651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itchFamily="34" charset="0"/>
                <a:cs typeface="Arial" pitchFamily="34" charset="0"/>
              </a:rPr>
              <a:t>HOẠT ĐỘNG LUYỆN TẬP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524366" y="689953"/>
            <a:ext cx="83843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Dạng 1: Tính</a:t>
            </a:r>
            <a:endParaRPr lang="en-US" sz="3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AC0E1E-50D5-48F7-8449-EF3C31CD2512}"/>
              </a:ext>
            </a:extLst>
          </p:cNvPr>
          <p:cNvSpPr txBox="1"/>
          <p:nvPr/>
        </p:nvSpPr>
        <p:spPr>
          <a:xfrm>
            <a:off x="889945" y="1291349"/>
            <a:ext cx="42199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 1 SGK trang 16 </a:t>
            </a:r>
            <a:endParaRPr lang="en-US" sz="280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EAC0E1E-50D5-48F7-8449-EF3C31CD2512}"/>
              </a:ext>
            </a:extLst>
          </p:cNvPr>
          <p:cNvSpPr txBox="1"/>
          <p:nvPr/>
        </p:nvSpPr>
        <p:spPr>
          <a:xfrm>
            <a:off x="916842" y="1856116"/>
            <a:ext cx="98027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 </a:t>
            </a:r>
            <a:r>
              <a:rPr lang="en-US" sz="28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 SGK trang </a:t>
            </a:r>
            <a:r>
              <a:rPr lang="en-US" sz="28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0116085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 descr="Clipboard">
            <a:extLst>
              <a:ext uri="{FF2B5EF4-FFF2-40B4-BE49-F238E27FC236}">
                <a16:creationId xmlns:a16="http://schemas.microsoft.com/office/drawing/2014/main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31394">
            <a:off x="10506159" y="181590"/>
            <a:ext cx="1266377" cy="1266377"/>
          </a:xfrm>
          <a:prstGeom prst="rect">
            <a:avLst/>
          </a:prstGeom>
        </p:spPr>
      </p:pic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itchFamily="34" charset="0"/>
                <a:cs typeface="Arial" pitchFamily="34" charset="0"/>
              </a:rPr>
              <a:t>HOẠT ĐỘNG LUYỆN TẬP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524366" y="689953"/>
            <a:ext cx="83843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Dạng 1: Tính</a:t>
            </a:r>
            <a:endParaRPr lang="en-US" sz="3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Graphic 31" descr="Pencil">
            <a:extLst>
              <a:ext uri="{FF2B5EF4-FFF2-40B4-BE49-F238E27FC236}">
                <a16:creationId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33328" y="187517"/>
            <a:ext cx="744201" cy="74420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DEAC0E1E-50D5-48F7-8449-EF3C31CD2512}"/>
              </a:ext>
            </a:extLst>
          </p:cNvPr>
          <p:cNvSpPr txBox="1"/>
          <p:nvPr/>
        </p:nvSpPr>
        <p:spPr>
          <a:xfrm>
            <a:off x="889945" y="1291349"/>
            <a:ext cx="42199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 1 SGK trang 16 </a:t>
            </a:r>
            <a:endParaRPr lang="en-US" sz="280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AC0E1E-50D5-48F7-8449-EF3C31CD2512}"/>
              </a:ext>
            </a:extLst>
          </p:cNvPr>
          <p:cNvSpPr txBox="1"/>
          <p:nvPr/>
        </p:nvSpPr>
        <p:spPr>
          <a:xfrm>
            <a:off x="916842" y="1856116"/>
            <a:ext cx="980273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 </a:t>
            </a:r>
            <a:r>
              <a:rPr lang="en-US" sz="28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 SGK trang </a:t>
            </a:r>
            <a:r>
              <a:rPr lang="en-US" sz="28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16: Hãy tính nhẩm</a:t>
            </a:r>
          </a:p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b. 996 + 45                c. 37 + 198               d. 3492 + 319</a:t>
            </a:r>
          </a:p>
          <a:p>
            <a:r>
              <a:rPr lang="en-US" sz="28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Giải:</a:t>
            </a:r>
            <a:endParaRPr lang="en-US" sz="280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7881459"/>
              </p:ext>
            </p:extLst>
          </p:nvPr>
        </p:nvGraphicFramePr>
        <p:xfrm>
          <a:off x="393833" y="3168803"/>
          <a:ext cx="3412023" cy="1923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" name="Equation" r:id="rId8" imgW="1574800" imgH="889000" progId="Equation.DSMT4">
                  <p:embed/>
                </p:oleObj>
              </mc:Choice>
              <mc:Fallback>
                <p:oleObj name="Equation" r:id="rId8" imgW="1574800" imgH="889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833" y="3168803"/>
                        <a:ext cx="3412023" cy="19231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553676"/>
              </p:ext>
            </p:extLst>
          </p:nvPr>
        </p:nvGraphicFramePr>
        <p:xfrm>
          <a:off x="4056037" y="3154778"/>
          <a:ext cx="3122520" cy="1985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3" name="Equation" r:id="rId10" imgW="1435100" imgH="914400" progId="Equation.DSMT4">
                  <p:embed/>
                </p:oleObj>
              </mc:Choice>
              <mc:Fallback>
                <p:oleObj name="Equation" r:id="rId10" imgW="1435100" imgH="914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6037" y="3154778"/>
                        <a:ext cx="3122520" cy="19851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1016130"/>
              </p:ext>
            </p:extLst>
          </p:nvPr>
        </p:nvGraphicFramePr>
        <p:xfrm>
          <a:off x="7803779" y="3172056"/>
          <a:ext cx="4073750" cy="1985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4" name="Equation" r:id="rId12" imgW="1866900" imgH="914400" progId="Equation.DSMT4">
                  <p:embed/>
                </p:oleObj>
              </mc:Choice>
              <mc:Fallback>
                <p:oleObj name="Equation" r:id="rId12" imgW="1866900" imgH="914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3779" y="3172056"/>
                        <a:ext cx="4073750" cy="19851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5190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5">
            <a:extLst>
              <a:ext uri="{FF2B5EF4-FFF2-40B4-BE49-F238E27FC236}">
                <a16:creationId xmlns:a16="http://schemas.microsoft.com/office/drawing/2014/main" id="{DB5EF33F-3F43-438D-BE4E-4A4CA7F6D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6739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56F5C235-BCCF-4592-98B1-899C73880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150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7">
            <a:extLst>
              <a:ext uri="{FF2B5EF4-FFF2-40B4-BE49-F238E27FC236}">
                <a16:creationId xmlns:a16="http://schemas.microsoft.com/office/drawing/2014/main" id="{C9CBD40C-A75A-4AEC-9E81-70E3494E8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817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8">
            <a:extLst>
              <a:ext uri="{FF2B5EF4-FFF2-40B4-BE49-F238E27FC236}">
                <a16:creationId xmlns:a16="http://schemas.microsoft.com/office/drawing/2014/main" id="{771F20AD-B5B3-460A-A2D8-CF3DF84B4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722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CE3DA644-1328-4862-92E8-B70FBA4D6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627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5">
            <a:extLst>
              <a:ext uri="{FF2B5EF4-FFF2-40B4-BE49-F238E27FC236}">
                <a16:creationId xmlns:a16="http://schemas.microsoft.com/office/drawing/2014/main" id="{B5D14802-3865-49F2-B0E7-B603C38D9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674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16">
            <a:extLst>
              <a:ext uri="{FF2B5EF4-FFF2-40B4-BE49-F238E27FC236}">
                <a16:creationId xmlns:a16="http://schemas.microsoft.com/office/drawing/2014/main" id="{58EC559C-4F04-4644-9D38-7FF32BCE7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7341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17">
            <a:extLst>
              <a:ext uri="{FF2B5EF4-FFF2-40B4-BE49-F238E27FC236}">
                <a16:creationId xmlns:a16="http://schemas.microsoft.com/office/drawing/2014/main" id="{6FE42B4F-D767-4258-A417-CFDAB4C38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246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18">
            <a:extLst>
              <a:ext uri="{FF2B5EF4-FFF2-40B4-BE49-F238E27FC236}">
                <a16:creationId xmlns:a16="http://schemas.microsoft.com/office/drawing/2014/main" id="{C58C0A7A-148D-4151-817A-6611BC046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1151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36E3A2-7CD6-430B-AE3B-C9947ED1E736}"/>
              </a:ext>
            </a:extLst>
          </p:cNvPr>
          <p:cNvSpPr txBox="1"/>
          <p:nvPr/>
        </p:nvSpPr>
        <p:spPr>
          <a:xfrm>
            <a:off x="806825" y="3043361"/>
            <a:ext cx="105365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 thể tính nhẩm </a:t>
            </a:r>
            <a:r>
              <a:rPr lang="en-US" sz="32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bằng cách thêm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vào số bị trừ và số trừ cùng một số thích hợp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949C14-DAEE-458C-88BB-C191CC089F2D}"/>
              </a:ext>
            </a:extLst>
          </p:cNvPr>
          <p:cNvSpPr txBox="1"/>
          <p:nvPr/>
        </p:nvSpPr>
        <p:spPr>
          <a:xfrm>
            <a:off x="1774455" y="4235481"/>
            <a:ext cx="1436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Ví dụ: 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A69977DF-5FA3-431F-98DB-FA0423494F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947609"/>
              </p:ext>
            </p:extLst>
          </p:nvPr>
        </p:nvGraphicFramePr>
        <p:xfrm>
          <a:off x="3275013" y="4343546"/>
          <a:ext cx="5175205" cy="527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1" name="Equation" r:id="rId4" imgW="1993680" imgH="203040" progId="Equation.DSMT4">
                  <p:embed/>
                </p:oleObj>
              </mc:Choice>
              <mc:Fallback>
                <p:oleObj name="Equation" r:id="rId4" imgW="19936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75013" y="4343546"/>
                        <a:ext cx="5175205" cy="5275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A9E3B4EC-4E57-40B1-B5C2-76A4D77587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6417953"/>
              </p:ext>
            </p:extLst>
          </p:nvPr>
        </p:nvGraphicFramePr>
        <p:xfrm>
          <a:off x="4834074" y="4961192"/>
          <a:ext cx="2111706" cy="461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2" name="Equation" r:id="rId6" imgW="812520" imgH="177480" progId="Equation.DSMT4">
                  <p:embed/>
                </p:oleObj>
              </mc:Choice>
              <mc:Fallback>
                <p:oleObj name="Equation" r:id="rId6" imgW="8125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34074" y="4961192"/>
                        <a:ext cx="2111706" cy="4613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54DE76C0-E21E-41A2-A169-5B4A4BA9F3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7932919"/>
              </p:ext>
            </p:extLst>
          </p:nvPr>
        </p:nvGraphicFramePr>
        <p:xfrm>
          <a:off x="4887634" y="5571178"/>
          <a:ext cx="118745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" name="Equation" r:id="rId8" imgW="419040" imgH="177480" progId="Equation.DSMT4">
                  <p:embed/>
                </p:oleObj>
              </mc:Choice>
              <mc:Fallback>
                <p:oleObj name="Equation" r:id="rId8" imgW="4190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87634" y="5571178"/>
                        <a:ext cx="1187450" cy="503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itchFamily="34" charset="0"/>
                <a:cs typeface="Arial" pitchFamily="34" charset="0"/>
              </a:rPr>
              <a:t>HOẠT ĐỘNG LUYỆN TẬP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524366" y="689953"/>
            <a:ext cx="83843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Dạng 1: Tính</a:t>
            </a:r>
            <a:endParaRPr lang="en-US" sz="3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AC0E1E-50D5-48F7-8449-EF3C31CD2512}"/>
              </a:ext>
            </a:extLst>
          </p:cNvPr>
          <p:cNvSpPr txBox="1"/>
          <p:nvPr/>
        </p:nvSpPr>
        <p:spPr>
          <a:xfrm>
            <a:off x="889945" y="1291349"/>
            <a:ext cx="57977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 </a:t>
            </a:r>
            <a:r>
              <a:rPr lang="en-US" sz="28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 SGK trang 16</a:t>
            </a:r>
            <a:endParaRPr lang="en-US" sz="280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EAC0E1E-50D5-48F7-8449-EF3C31CD2512}"/>
              </a:ext>
            </a:extLst>
          </p:cNvPr>
          <p:cNvSpPr txBox="1"/>
          <p:nvPr/>
        </p:nvSpPr>
        <p:spPr>
          <a:xfrm>
            <a:off x="916842" y="1850427"/>
            <a:ext cx="98027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 </a:t>
            </a:r>
            <a:r>
              <a:rPr lang="en-US" sz="28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 SGK trang 16</a:t>
            </a:r>
            <a:endParaRPr lang="en-US" sz="2800" b="1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EAC0E1E-50D5-48F7-8449-EF3C31CD2512}"/>
              </a:ext>
            </a:extLst>
          </p:cNvPr>
          <p:cNvSpPr txBox="1"/>
          <p:nvPr/>
        </p:nvSpPr>
        <p:spPr>
          <a:xfrm>
            <a:off x="916842" y="2487501"/>
            <a:ext cx="98027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 </a:t>
            </a:r>
            <a:r>
              <a:rPr lang="en-US" sz="28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 SGK trang </a:t>
            </a:r>
            <a:r>
              <a:rPr lang="en-US" sz="28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16, 17</a:t>
            </a:r>
          </a:p>
        </p:txBody>
      </p:sp>
    </p:spTree>
    <p:extLst>
      <p:ext uri="{BB962C8B-B14F-4D97-AF65-F5344CB8AC3E}">
        <p14:creationId xmlns:p14="http://schemas.microsoft.com/office/powerpoint/2010/main" val="4978534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096A91-93C8-4C7A-BF68-944591874A6D}">
  <ds:schemaRefs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www.w3.org/XML/1998/namespace"/>
    <ds:schemaRef ds:uri="http://purl.org/dc/elements/1.1/"/>
    <ds:schemaRef ds:uri="http://schemas.microsoft.com/office/2006/metadata/properties"/>
    <ds:schemaRef ds:uri="http://purl.org/dc/dcmitype/"/>
    <ds:schemaRef ds:uri="http://purl.org/dc/terms/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861</TotalTime>
  <Words>1692</Words>
  <Application>Microsoft Office PowerPoint</Application>
  <PresentationFormat>Widescreen</PresentationFormat>
  <Paragraphs>317</Paragraphs>
  <Slides>22</Slides>
  <Notes>10</Notes>
  <HiddenSlides>0</HiddenSlides>
  <MMClips>4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Raleway</vt:lpstr>
      <vt:lpstr>Rockwell</vt:lpstr>
      <vt:lpstr>Tahoma</vt:lpstr>
      <vt:lpstr>Times New Roman</vt:lpstr>
      <vt:lpstr>Office Theme</vt:lpstr>
      <vt:lpstr>Equation</vt:lpstr>
      <vt:lpstr>Tiết 7. §3: PHÉP CỘNG, PHÉP TRỪ CÁC SỐ TỰ NHIÊN (tiết 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Remember… Safety First!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Admin</cp:lastModifiedBy>
  <cp:revision>64</cp:revision>
  <dcterms:created xsi:type="dcterms:W3CDTF">2021-06-07T13:44:30Z</dcterms:created>
  <dcterms:modified xsi:type="dcterms:W3CDTF">2021-09-20T01:52:37Z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