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57" r:id="rId4"/>
    <p:sldId id="264" r:id="rId5"/>
    <p:sldId id="258" r:id="rId6"/>
    <p:sldId id="259" r:id="rId7"/>
    <p:sldId id="260" r:id="rId8"/>
    <p:sldId id="261" r:id="rId9"/>
    <p:sldId id="265" r:id="rId10"/>
    <p:sldId id="266" r:id="rId11"/>
    <p:sldId id="267" r:id="rId12"/>
    <p:sldId id="268" r:id="rId13"/>
    <p:sldId id="269" r:id="rId14"/>
  </p:sldIdLst>
  <p:sldSz cx="12192000" cy="6858000"/>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varScale="1">
        <p:scale>
          <a:sx n="69" d="100"/>
          <a:sy n="69" d="100"/>
        </p:scale>
        <p:origin x="-5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t>20/09/2022</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20/09/2022</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C147B-0ECF-444F-ADBC-8ECEC7D2FC57}"/>
              </a:ext>
            </a:extLst>
          </p:cNvPr>
          <p:cNvSpPr>
            <a:spLocks noGrp="1"/>
          </p:cNvSpPr>
          <p:nvPr>
            <p:ph type="ctrTitle"/>
          </p:nvPr>
        </p:nvSpPr>
        <p:spPr>
          <a:xfrm>
            <a:off x="-395748" y="1643960"/>
            <a:ext cx="5805947" cy="757570"/>
          </a:xfrm>
        </p:spPr>
        <p:txBody>
          <a:bodyPr>
            <a:normAutofit/>
          </a:bodyPr>
          <a:lstStyle/>
          <a:p>
            <a:r>
              <a:rPr lang="vi-VN" sz="3500" b="1" u="sng"/>
              <a:t>Mục tiêu bài học</a:t>
            </a:r>
          </a:p>
        </p:txBody>
      </p:sp>
      <p:sp>
        <p:nvSpPr>
          <p:cNvPr id="3" name="Subtitle 2">
            <a:extLst>
              <a:ext uri="{FF2B5EF4-FFF2-40B4-BE49-F238E27FC236}">
                <a16:creationId xmlns:a16="http://schemas.microsoft.com/office/drawing/2014/main" xmlns="" id="{84A469DE-BD28-4A9C-A770-0CF7D3A595A6}"/>
              </a:ext>
            </a:extLst>
          </p:cNvPr>
          <p:cNvSpPr>
            <a:spLocks noGrp="1"/>
          </p:cNvSpPr>
          <p:nvPr>
            <p:ph type="subTitle" idx="1"/>
          </p:nvPr>
        </p:nvSpPr>
        <p:spPr>
          <a:xfrm>
            <a:off x="791495" y="2601119"/>
            <a:ext cx="9724103" cy="1655762"/>
          </a:xfrm>
        </p:spPr>
        <p:txBody>
          <a:bodyPr>
            <a:noAutofit/>
          </a:bodyPr>
          <a:lstStyle/>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được sơ lược quá trình tiến hóa từ vượn thành người trên Trái đất.</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được những dấu tích của Người tối cổ ở Đông Nam Á.</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Kể tên được những địa điể tìm thấy dấu tích của Người tối cổ trên đất nước Việt Nam.</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vi-VN" sz="2800">
              <a:solidFill>
                <a:srgbClr val="7030A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000" b="1">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3. NGUỒN GỐC LOÀI NGƯỜI</a:t>
            </a:r>
          </a:p>
        </p:txBody>
      </p:sp>
    </p:spTree>
    <p:extLst>
      <p:ext uri="{BB962C8B-B14F-4D97-AF65-F5344CB8AC3E}">
        <p14:creationId xmlns:p14="http://schemas.microsoft.com/office/powerpoint/2010/main" val="7500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F8D6B0D-0B44-4F90-AC63-15EEB525BDC9}"/>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E9F73A98-81AD-413D-B3B7-2D7E6742B85E}"/>
              </a:ext>
            </a:extLst>
          </p:cNvPr>
          <p:cNvSpPr txBox="1"/>
          <p:nvPr/>
        </p:nvSpPr>
        <p:spPr>
          <a:xfrm>
            <a:off x="429490" y="1959591"/>
            <a:ext cx="10820401" cy="3205236"/>
          </a:xfrm>
          <a:prstGeom prst="rect">
            <a:avLst/>
          </a:prstGeom>
          <a:noFill/>
        </p:spPr>
        <p:txBody>
          <a:bodyPr wrap="square">
            <a:spAutoFit/>
          </a:bodyPr>
          <a:lstStyle/>
          <a:p>
            <a:pPr algn="just">
              <a:lnSpc>
                <a:spcPct val="115000"/>
              </a:lnSpc>
              <a:spcBef>
                <a:spcPts val="700"/>
              </a:spcBef>
              <a:spcAft>
                <a:spcPts val="700"/>
              </a:spcAft>
            </a:pPr>
            <a:r>
              <a:rPr lang="en-US" sz="2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Một số dấu tích của Người tối cổ ở Việt Nam: Thẩm Khuyên, Thẩm Hai (Lạng Sơn), Núi Đọ (Thanh Hóa), An Khê (Gia Lai), Xuân Lộc (Đồng Nai).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700"/>
              </a:spcBef>
              <a:spcAft>
                <a:spcPts val="700"/>
              </a:spcAft>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Nhận xét về phạm vi phân bố của các dấu tích Người tối cổ ở Việt Nam: xuất hiện ở cả miền núi và đồng bằng trên lãnh thổ của Việt Nam ngày nay.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8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
        <p:nvSpPr>
          <p:cNvPr id="4" name="TextBox 3">
            <a:extLst>
              <a:ext uri="{FF2B5EF4-FFF2-40B4-BE49-F238E27FC236}">
                <a16:creationId xmlns:a16="http://schemas.microsoft.com/office/drawing/2014/main" xmlns="" id="{3BF8116B-E20B-491D-B4D9-56413782607C}"/>
              </a:ext>
            </a:extLst>
          </p:cNvPr>
          <p:cNvSpPr txBox="1"/>
          <p:nvPr/>
        </p:nvSpPr>
        <p:spPr>
          <a:xfrm>
            <a:off x="813485" y="1702733"/>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sp>
        <p:nvSpPr>
          <p:cNvPr id="6" name="TextBox 5">
            <a:extLst>
              <a:ext uri="{FF2B5EF4-FFF2-40B4-BE49-F238E27FC236}">
                <a16:creationId xmlns:a16="http://schemas.microsoft.com/office/drawing/2014/main" xmlns="" id="{F5842A43-4A35-4D6D-A5B4-5FB20DA4E443}"/>
              </a:ext>
            </a:extLst>
          </p:cNvPr>
          <p:cNvSpPr txBox="1"/>
          <p:nvPr/>
        </p:nvSpPr>
        <p:spPr>
          <a:xfrm>
            <a:off x="928255" y="2593262"/>
            <a:ext cx="10820400" cy="1384995"/>
          </a:xfrm>
          <a:prstGeom prst="rect">
            <a:avLst/>
          </a:prstGeom>
          <a:noFill/>
        </p:spPr>
        <p:txBody>
          <a:bodyPr wrap="square">
            <a:spAutoFit/>
          </a:bodyPr>
          <a:lstStyle/>
          <a:p>
            <a:pPr algn="just"/>
            <a:r>
              <a:rPr lang="nl-NL" sz="2800">
                <a:solidFill>
                  <a:srgbClr val="7030A0"/>
                </a:solidFill>
                <a:effectLst/>
                <a:latin typeface="Times New Roman" panose="02020603050405020304" pitchFamily="18" charset="0"/>
                <a:ea typeface="Calibri" panose="020F0502020204030204" pitchFamily="34" charset="0"/>
              </a:rPr>
              <a:t>Căn cứ vào những thông tin khảo cổ</a:t>
            </a:r>
            <a:r>
              <a:rPr lang="vi-VN" sz="2800">
                <a:solidFill>
                  <a:srgbClr val="7030A0"/>
                </a:solidFill>
                <a:effectLst/>
                <a:latin typeface="Times New Roman" panose="02020603050405020304" pitchFamily="18" charset="0"/>
                <a:ea typeface="Calibri" panose="020F0502020204030204" pitchFamily="34" charset="0"/>
              </a:rPr>
              <a:t> nào</a:t>
            </a:r>
            <a:r>
              <a:rPr lang="nl-NL" sz="2800">
                <a:solidFill>
                  <a:srgbClr val="7030A0"/>
                </a:solidFill>
                <a:effectLst/>
                <a:latin typeface="Times New Roman" panose="02020603050405020304" pitchFamily="18" charset="0"/>
                <a:ea typeface="Calibri" panose="020F0502020204030204" pitchFamily="34" charset="0"/>
              </a:rPr>
              <a:t> để khẳng định rằng khu vực Đông Nam Á (trong đó có Việt Nam) là một trong những nơi con người xuất hiện từ rất </a:t>
            </a:r>
            <a:r>
              <a:rPr lang="vi-VN" sz="2800">
                <a:solidFill>
                  <a:srgbClr val="7030A0"/>
                </a:solidFill>
                <a:effectLst/>
                <a:latin typeface="Times New Roman" panose="02020603050405020304" pitchFamily="18" charset="0"/>
                <a:ea typeface="Calibri" panose="020F0502020204030204" pitchFamily="34" charset="0"/>
              </a:rPr>
              <a:t>sớm?</a:t>
            </a:r>
            <a:endParaRPr lang="vi-VN" sz="2800">
              <a:solidFill>
                <a:srgbClr val="7030A0"/>
              </a:solidFill>
            </a:endParaRPr>
          </a:p>
        </p:txBody>
      </p:sp>
      <p:sp>
        <p:nvSpPr>
          <p:cNvPr id="7" name="TextBox 6">
            <a:extLst>
              <a:ext uri="{FF2B5EF4-FFF2-40B4-BE49-F238E27FC236}">
                <a16:creationId xmlns:a16="http://schemas.microsoft.com/office/drawing/2014/main" xmlns="" id="{EDD31878-A8A4-48D6-8086-DA52500E6983}"/>
              </a:ext>
            </a:extLst>
          </p:cNvPr>
          <p:cNvSpPr txBox="1"/>
          <p:nvPr/>
        </p:nvSpPr>
        <p:spPr>
          <a:xfrm>
            <a:off x="928255" y="600920"/>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6865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solidFill>
                  <a:schemeClr val="accent6">
                    <a:lumMod val="75000"/>
                  </a:schemeClr>
                </a:solidFill>
                <a:latin typeface="Times New Roman" panose="020206030504050203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xmlns="" id="{ECEAE2AB-32AD-45AF-8721-3D0FB5417715}"/>
              </a:ext>
            </a:extLst>
          </p:cNvPr>
          <p:cNvSpPr txBox="1"/>
          <p:nvPr/>
        </p:nvSpPr>
        <p:spPr>
          <a:xfrm>
            <a:off x="235527" y="2159742"/>
            <a:ext cx="5860473" cy="2538515"/>
          </a:xfrm>
          <a:prstGeom prst="rect">
            <a:avLst/>
          </a:prstGeom>
          <a:noFill/>
        </p:spPr>
        <p:txBody>
          <a:bodyPr wrap="square" rtlCol="0">
            <a:spAutoFit/>
          </a:bodyPr>
          <a:lstStyle/>
          <a:p>
            <a:pPr algn="just">
              <a:lnSpc>
                <a:spcPct val="115000"/>
              </a:lnSpc>
              <a:spcBef>
                <a:spcPts val="700"/>
              </a:spcBef>
              <a:spcAft>
                <a:spcPts val="700"/>
              </a:spcAft>
            </a:pPr>
            <a:r>
              <a:rPr lang="nl-NL"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Lấy chủ đề về những chiếc rìu đá đầu tiên của nhân loại (hình 3.5 và hình 3.6), phát biểu cảm nghĩ của em về óc sáng tạo, tinh thần lao động cần mẫn, kiên trì của Người tối cổ</a:t>
            </a:r>
            <a:endParaRPr lang="vi-VN"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73C8AB37-AD10-4EC9-BF62-F1E2A6D958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954" y="1782491"/>
            <a:ext cx="2441864" cy="3509945"/>
          </a:xfrm>
          <a:prstGeom prst="rect">
            <a:avLst/>
          </a:prstGeom>
          <a:noFill/>
          <a:ln>
            <a:noFill/>
          </a:ln>
        </p:spPr>
      </p:pic>
      <p:pic>
        <p:nvPicPr>
          <p:cNvPr id="5" name="Picture 4">
            <a:extLst>
              <a:ext uri="{FF2B5EF4-FFF2-40B4-BE49-F238E27FC236}">
                <a16:creationId xmlns:a16="http://schemas.microsoft.com/office/drawing/2014/main" xmlns="" id="{F734DBD8-6EDC-4F36-9914-B19595F19B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1782491"/>
            <a:ext cx="3380508" cy="3509945"/>
          </a:xfrm>
          <a:prstGeom prst="rect">
            <a:avLst/>
          </a:prstGeom>
          <a:noFill/>
          <a:ln>
            <a:noFill/>
          </a:ln>
        </p:spPr>
      </p:pic>
    </p:spTree>
    <p:extLst>
      <p:ext uri="{BB962C8B-B14F-4D97-AF65-F5344CB8AC3E}">
        <p14:creationId xmlns:p14="http://schemas.microsoft.com/office/powerpoint/2010/main" val="11576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4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pic>
        <p:nvPicPr>
          <p:cNvPr id="5" name="Picture 4">
            <a:extLst>
              <a:ext uri="{FF2B5EF4-FFF2-40B4-BE49-F238E27FC236}">
                <a16:creationId xmlns:a16="http://schemas.microsoft.com/office/drawing/2014/main" xmlns="" id="{F3103308-37A9-41C5-A6D8-F55E6F505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19" y="2798618"/>
            <a:ext cx="2143125" cy="2143125"/>
          </a:xfrm>
          <a:prstGeom prst="rect">
            <a:avLst/>
          </a:prstGeom>
        </p:spPr>
      </p:pic>
      <p:sp>
        <p:nvSpPr>
          <p:cNvPr id="6" name="Rectangle: Rounded Corners 5">
            <a:extLst>
              <a:ext uri="{FF2B5EF4-FFF2-40B4-BE49-F238E27FC236}">
                <a16:creationId xmlns:a16="http://schemas.microsoft.com/office/drawing/2014/main" xmlns="" id="{80C49301-0C0B-4835-A903-89E6AB017880}"/>
              </a:ext>
            </a:extLst>
          </p:cNvPr>
          <p:cNvSpPr/>
          <p:nvPr/>
        </p:nvSpPr>
        <p:spPr>
          <a:xfrm>
            <a:off x="3020291" y="2414501"/>
            <a:ext cx="6179127"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a:latin typeface="Times New Roman" panose="02020603050405020304" pitchFamily="18" charset="0"/>
                <a:cs typeface="Times New Roman" panose="02020603050405020304" pitchFamily="18" charset="0"/>
              </a:rPr>
              <a:t>Em hãy kể tóm tắt một truyền thuyết về nguồn gốc loài người mà em biết</a:t>
            </a:r>
          </a:p>
        </p:txBody>
      </p:sp>
      <p:pic>
        <p:nvPicPr>
          <p:cNvPr id="8" name="Picture 7">
            <a:extLst>
              <a:ext uri="{FF2B5EF4-FFF2-40B4-BE49-F238E27FC236}">
                <a16:creationId xmlns:a16="http://schemas.microsoft.com/office/drawing/2014/main" xmlns="" id="{2C06C8C2-13D9-4471-A380-0D0A657C8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1" y="3185489"/>
            <a:ext cx="3366655" cy="1714500"/>
          </a:xfrm>
          <a:prstGeom prst="rect">
            <a:avLst/>
          </a:prstGeom>
        </p:spPr>
      </p:pic>
      <p:sp>
        <p:nvSpPr>
          <p:cNvPr id="10" name="Cloud 9">
            <a:extLst>
              <a:ext uri="{FF2B5EF4-FFF2-40B4-BE49-F238E27FC236}">
                <a16:creationId xmlns:a16="http://schemas.microsoft.com/office/drawing/2014/main" xmlns="" id="{F342D932-3324-499E-A426-5193885EE424}"/>
              </a:ext>
            </a:extLst>
          </p:cNvPr>
          <p:cNvSpPr/>
          <p:nvPr/>
        </p:nvSpPr>
        <p:spPr>
          <a:xfrm>
            <a:off x="2865924" y="1032686"/>
            <a:ext cx="7691654" cy="229013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15000"/>
              </a:lnSpc>
              <a:spcBef>
                <a:spcPts val="700"/>
              </a:spcBef>
              <a:spcAft>
                <a:spcPts val="700"/>
              </a:spcAft>
            </a:pPr>
            <a:r>
              <a:rPr lang="nl-NL" sz="3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 cả chúng ta có chung nguồn gốc không?</a:t>
            </a:r>
            <a:endParaRPr lang="vi-VN" sz="30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095E0018-27E9-4FB3-B74E-1BEA389E9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425" y="3461471"/>
            <a:ext cx="3136326" cy="2238375"/>
          </a:xfrm>
          <a:prstGeom prst="rect">
            <a:avLst/>
          </a:prstGeom>
        </p:spPr>
      </p:pic>
      <p:pic>
        <p:nvPicPr>
          <p:cNvPr id="14" name="Picture 13">
            <a:extLst>
              <a:ext uri="{FF2B5EF4-FFF2-40B4-BE49-F238E27FC236}">
                <a16:creationId xmlns:a16="http://schemas.microsoft.com/office/drawing/2014/main" xmlns="" id="{1EC7BCC1-7D2F-4239-862A-30050CC19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190" y="3406053"/>
            <a:ext cx="2847975" cy="1600200"/>
          </a:xfrm>
          <a:prstGeom prst="rect">
            <a:avLst/>
          </a:prstGeom>
        </p:spPr>
      </p:pic>
      <p:pic>
        <p:nvPicPr>
          <p:cNvPr id="16" name="Picture 15">
            <a:extLst>
              <a:ext uri="{FF2B5EF4-FFF2-40B4-BE49-F238E27FC236}">
                <a16:creationId xmlns:a16="http://schemas.microsoft.com/office/drawing/2014/main" xmlns="" id="{3471DF01-D3AB-4D5E-9509-4C956AE949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4857" y="3006435"/>
            <a:ext cx="2621914" cy="2818879"/>
          </a:xfrm>
          <a:prstGeom prst="rect">
            <a:avLst/>
          </a:prstGeom>
        </p:spPr>
      </p:pic>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6" grpId="1"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vi-VN" sz="4000" b="1" kern="1200" cap="none" spc="0">
                <a:ln w="22225">
                  <a:solidFill>
                    <a:schemeClr val="accent2"/>
                  </a:solidFill>
                  <a:prstDash val="solid"/>
                </a:ln>
                <a:solidFill>
                  <a:schemeClr val="accent2">
                    <a:lumMod val="40000"/>
                    <a:lumOff val="60000"/>
                  </a:schemeClr>
                </a:solidFill>
                <a:effectLst/>
                <a:latin typeface="+mj-lt"/>
              </a:rPr>
              <a:t>NGUỒN GỐC LOÀI NGƯỜI</a:t>
            </a:r>
          </a:p>
        </p:txBody>
      </p:sp>
      <p:sp>
        <p:nvSpPr>
          <p:cNvPr id="5" name="Arrow: Left 4">
            <a:extLst>
              <a:ext uri="{FF2B5EF4-FFF2-40B4-BE49-F238E27FC236}">
                <a16:creationId xmlns:a16="http://schemas.microsoft.com/office/drawing/2014/main" xmlns="" id="{09B99F86-651B-4A5B-9E20-B47A2FD75929}"/>
              </a:ext>
            </a:extLst>
          </p:cNvPr>
          <p:cNvSpPr/>
          <p:nvPr/>
        </p:nvSpPr>
        <p:spPr>
          <a:xfrm rot="1361460">
            <a:off x="2523065" y="3310760"/>
            <a:ext cx="1115741"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462115" y="2005294"/>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3500" b="0" kern="1200">
                <a:solidFill>
                  <a:srgbClr val="C00000"/>
                </a:solidFill>
                <a:latin typeface="Times New Roman" panose="02020603050405020304" pitchFamily="18" charset="0"/>
                <a:cs typeface="Times New Roman" panose="02020603050405020304" pitchFamily="18" charset="0"/>
              </a:rPr>
              <a:t>1. Quá trình tiến hóa từ vượn thành người</a:t>
            </a:r>
            <a:endParaRPr lang="vi-VN" sz="3500" b="0" kern="120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3500" b="0" kern="1200">
                <a:solidFill>
                  <a:srgbClr val="C00000"/>
                </a:solidFill>
                <a:latin typeface="Times New Roman" panose="02020603050405020304" pitchFamily="18" charset="0"/>
                <a:cs typeface="Times New Roman" panose="02020603050405020304" pitchFamily="18" charset="0"/>
              </a:rPr>
              <a:t>2. Dấu tích của Người tối cổ ở Đông Nam Á</a:t>
            </a:r>
            <a:endParaRPr lang="vi-VN" sz="3500" b="0" kern="120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9502212">
            <a:off x="8681679" y="3355283"/>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3500" b="0" kern="1200">
                <a:solidFill>
                  <a:srgbClr val="C00000"/>
                </a:solidFill>
                <a:latin typeface="Times New Roman" panose="02020603050405020304" pitchFamily="18" charset="0"/>
                <a:cs typeface="Times New Roman" panose="02020603050405020304" pitchFamily="18" charset="0"/>
              </a:rPr>
              <a:t>3.Dấu tích của Người tối cổ ở Việt Nam</a:t>
            </a:r>
            <a:endParaRPr lang="vi-VN" sz="3500" b="0" kern="12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5E96F46-8267-4321-A535-4C968E776B47}"/>
              </a:ext>
            </a:extLst>
          </p:cNvPr>
          <p:cNvSpPr/>
          <p:nvPr/>
        </p:nvSpPr>
        <p:spPr>
          <a:xfrm>
            <a:off x="611895" y="73343"/>
            <a:ext cx="7315199"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nl-NL"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Quá trình tiến hóa từ vượn thành người</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7E1A02D4-EDC0-45AB-A691-1ADB72F801C1}"/>
              </a:ext>
            </a:extLst>
          </p:cNvPr>
          <p:cNvSpPr txBox="1"/>
          <p:nvPr/>
        </p:nvSpPr>
        <p:spPr>
          <a:xfrm>
            <a:off x="979739" y="691350"/>
            <a:ext cx="3426006"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pic>
        <p:nvPicPr>
          <p:cNvPr id="6" name="Picture 5">
            <a:extLst>
              <a:ext uri="{FF2B5EF4-FFF2-40B4-BE49-F238E27FC236}">
                <a16:creationId xmlns:a16="http://schemas.microsoft.com/office/drawing/2014/main" xmlns="" id="{3F7176F4-11C6-4B1A-8342-C9EE0579D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86" y="4127445"/>
            <a:ext cx="5473945" cy="2467319"/>
          </a:xfrm>
          <a:prstGeom prst="rect">
            <a:avLst/>
          </a:prstGeom>
        </p:spPr>
      </p:pic>
      <p:sp>
        <p:nvSpPr>
          <p:cNvPr id="7" name="TextBox 6">
            <a:extLst>
              <a:ext uri="{FF2B5EF4-FFF2-40B4-BE49-F238E27FC236}">
                <a16:creationId xmlns:a16="http://schemas.microsoft.com/office/drawing/2014/main" xmlns="" id="{E0B15C47-35E7-438F-A750-A73A25193D7C}"/>
              </a:ext>
            </a:extLst>
          </p:cNvPr>
          <p:cNvSpPr txBox="1"/>
          <p:nvPr/>
        </p:nvSpPr>
        <p:spPr>
          <a:xfrm>
            <a:off x="548402" y="1477921"/>
            <a:ext cx="11237198" cy="2492990"/>
          </a:xfrm>
          <a:prstGeom prst="rect">
            <a:avLst/>
          </a:prstGeom>
          <a:noFill/>
        </p:spPr>
        <p:txBody>
          <a:bodyPr wrap="square" rtlCol="0">
            <a:spAutoFit/>
          </a:bodyPr>
          <a:lstStyle/>
          <a:p>
            <a:pPr algn="just"/>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vi-VN" sz="2600">
                <a:solidFill>
                  <a:schemeClr val="accent5">
                    <a:lumMod val="50000"/>
                  </a:schemeClr>
                </a:solidFill>
                <a:latin typeface="Times New Roman" panose="02020603050405020304" pitchFamily="18" charset="0"/>
                <a:cs typeface="Times New Roman" panose="02020603050405020304" pitchFamily="18" charset="0"/>
              </a:rPr>
              <a:t>sát hình 3.1 và</a:t>
            </a: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 biết quá trình tiến hóa từ vượn thành người trên Trái đất diễn ra như thế nào? Nêu đặc điểm tiến hóa về cấu tạo cơ thể của vượn người, Người tối cổ, Người tinh khôn. </a:t>
            </a:r>
          </a:p>
          <a:p>
            <a:pPr algn="just"/>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vi-VN" sz="2600">
                <a:solidFill>
                  <a:schemeClr val="accent5">
                    <a:lumMod val="50000"/>
                  </a:schemeClr>
                </a:solidFill>
                <a:latin typeface="Times New Roman" panose="02020603050405020304" pitchFamily="18" charset="0"/>
                <a:cs typeface="Times New Roman" panose="02020603050405020304" pitchFamily="18" charset="0"/>
              </a:rPr>
              <a:t>sát hình 3.2, 3.3 và</a:t>
            </a: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 biết </a:t>
            </a:r>
            <a:r>
              <a:rPr lang="vi-VN" sz="2600">
                <a:solidFill>
                  <a:schemeClr val="accent5">
                    <a:lumMod val="50000"/>
                  </a:schemeClr>
                </a:solidFill>
                <a:latin typeface="Times New Roman" panose="02020603050405020304" pitchFamily="18" charset="0"/>
                <a:cs typeface="Times New Roman" panose="02020603050405020304" pitchFamily="18" charset="0"/>
              </a:rPr>
              <a:t>Những phát hiện khảo cổ về người Nê-an-đéc-tan, Cô gái Lu-cy có ý nghĩa như thế nào trong việc giải thích nguồn gốc và quá trình tiến hóa của loài người?</a:t>
            </a:r>
          </a:p>
        </p:txBody>
      </p:sp>
      <p:sp>
        <p:nvSpPr>
          <p:cNvPr id="8" name="TextBox 7">
            <a:extLst>
              <a:ext uri="{FF2B5EF4-FFF2-40B4-BE49-F238E27FC236}">
                <a16:creationId xmlns:a16="http://schemas.microsoft.com/office/drawing/2014/main" xmlns="" id="{BD27D2C4-64D7-488C-A907-41DCD8A35B52}"/>
              </a:ext>
            </a:extLst>
          </p:cNvPr>
          <p:cNvSpPr txBox="1"/>
          <p:nvPr/>
        </p:nvSpPr>
        <p:spPr>
          <a:xfrm>
            <a:off x="4059382" y="1212944"/>
            <a:ext cx="1357746" cy="369332"/>
          </a:xfrm>
          <a:prstGeom prst="rect">
            <a:avLst/>
          </a:prstGeom>
          <a:noFill/>
        </p:spPr>
        <p:txBody>
          <a:bodyPr wrap="square" rtlCol="0">
            <a:spAutoFit/>
          </a:bodyPr>
          <a:lstStyle/>
          <a:p>
            <a:endParaRPr lang="vi-VN"/>
          </a:p>
        </p:txBody>
      </p:sp>
      <p:pic>
        <p:nvPicPr>
          <p:cNvPr id="9" name="Picture 8">
            <a:extLst>
              <a:ext uri="{FF2B5EF4-FFF2-40B4-BE49-F238E27FC236}">
                <a16:creationId xmlns:a16="http://schemas.microsoft.com/office/drawing/2014/main" xmlns="" id="{4C9DCA8E-905D-49EB-883D-1A37354754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5984"/>
            <a:ext cx="2299855" cy="2698780"/>
          </a:xfrm>
          <a:prstGeom prst="rect">
            <a:avLst/>
          </a:prstGeom>
          <a:noFill/>
          <a:ln>
            <a:noFill/>
          </a:ln>
        </p:spPr>
      </p:pic>
      <p:pic>
        <p:nvPicPr>
          <p:cNvPr id="10" name="Picture 9">
            <a:extLst>
              <a:ext uri="{FF2B5EF4-FFF2-40B4-BE49-F238E27FC236}">
                <a16:creationId xmlns:a16="http://schemas.microsoft.com/office/drawing/2014/main" xmlns="" id="{44DE9F0D-9F4B-44AE-9E51-0F4E8D8E7E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86124" y="4274129"/>
            <a:ext cx="3439621" cy="2320636"/>
          </a:xfrm>
          <a:prstGeom prst="rect">
            <a:avLst/>
          </a:prstGeom>
          <a:noFill/>
          <a:ln>
            <a:noFill/>
          </a:ln>
        </p:spPr>
      </p:pic>
    </p:spTree>
    <p:extLst>
      <p:ext uri="{BB962C8B-B14F-4D97-AF65-F5344CB8AC3E}">
        <p14:creationId xmlns:p14="http://schemas.microsoft.com/office/powerpoint/2010/main" val="32459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769675-331C-456C-9229-31C4E159D34E}"/>
              </a:ext>
            </a:extLst>
          </p:cNvPr>
          <p:cNvSpPr/>
          <p:nvPr/>
        </p:nvSpPr>
        <p:spPr>
          <a:xfrm>
            <a:off x="514912" y="106642"/>
            <a:ext cx="7315199"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nl-NL"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Quá trình tiến hóa từ vượn thành người</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xmlns="" id="{BDF2E8F3-BD7D-4A3A-858F-4EDD6632A9A3}"/>
              </a:ext>
            </a:extLst>
          </p:cNvPr>
          <p:cNvGraphicFramePr>
            <a:graphicFrameLocks noGrp="1"/>
          </p:cNvGraphicFramePr>
          <p:nvPr>
            <p:extLst>
              <p:ext uri="{D42A27DB-BD31-4B8C-83A1-F6EECF244321}">
                <p14:modId xmlns:p14="http://schemas.microsoft.com/office/powerpoint/2010/main" val="366829534"/>
              </p:ext>
            </p:extLst>
          </p:nvPr>
        </p:nvGraphicFramePr>
        <p:xfrm>
          <a:off x="277091" y="841709"/>
          <a:ext cx="11914909" cy="5990115"/>
        </p:xfrm>
        <a:graphic>
          <a:graphicData uri="http://schemas.openxmlformats.org/drawingml/2006/table">
            <a:tbl>
              <a:tblPr firstRow="1">
                <a:tableStyleId>{775DCB02-9BB8-47FD-8907-85C794F793BA}</a:tableStyleId>
              </a:tblPr>
              <a:tblGrid>
                <a:gridCol w="2553195">
                  <a:extLst>
                    <a:ext uri="{9D8B030D-6E8A-4147-A177-3AD203B41FA5}">
                      <a16:colId xmlns:a16="http://schemas.microsoft.com/office/drawing/2014/main" xmlns="" val="1043710847"/>
                    </a:ext>
                  </a:extLst>
                </a:gridCol>
                <a:gridCol w="4207823">
                  <a:extLst>
                    <a:ext uri="{9D8B030D-6E8A-4147-A177-3AD203B41FA5}">
                      <a16:colId xmlns:a16="http://schemas.microsoft.com/office/drawing/2014/main" xmlns="" val="2493973947"/>
                    </a:ext>
                  </a:extLst>
                </a:gridCol>
                <a:gridCol w="5153891">
                  <a:extLst>
                    <a:ext uri="{9D8B030D-6E8A-4147-A177-3AD203B41FA5}">
                      <a16:colId xmlns:a16="http://schemas.microsoft.com/office/drawing/2014/main" xmlns="" val="398676655"/>
                    </a:ext>
                  </a:extLst>
                </a:gridCol>
              </a:tblGrid>
              <a:tr h="897960">
                <a:tc>
                  <a:txBody>
                    <a:bodyPr/>
                    <a:lstStyle/>
                    <a:p>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sz="2800">
                          <a:solidFill>
                            <a:srgbClr val="000000"/>
                          </a:solidFill>
                          <a:effectLst/>
                          <a:latin typeface="Times New Roman" panose="02020603050405020304" pitchFamily="18" charset="0"/>
                          <a:cs typeface="Times New Roman" panose="02020603050405020304" pitchFamily="18" charset="0"/>
                        </a:rPr>
                        <a:t>Quá trình tiến hóa </a:t>
                      </a:r>
                      <a:endParaRPr lang="vi-VN"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sz="2800">
                          <a:solidFill>
                            <a:srgbClr val="000000"/>
                          </a:solidFill>
                          <a:effectLst/>
                          <a:latin typeface="Times New Roman" panose="02020603050405020304" pitchFamily="18" charset="0"/>
                          <a:cs typeface="Times New Roman" panose="02020603050405020304" pitchFamily="18" charset="0"/>
                        </a:rPr>
                        <a:t>Điểm tiến hóa về cấu tạo cơ thể </a:t>
                      </a:r>
                      <a:endParaRPr lang="vi-VN"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622512322"/>
                  </a:ext>
                </a:extLst>
              </a:tr>
              <a:tr h="1303491">
                <a:tc>
                  <a:txBody>
                    <a:bodyPr/>
                    <a:lstStyle/>
                    <a:p>
                      <a:pPr algn="ctr"/>
                      <a:r>
                        <a:rPr lang="nl-NL" sz="2800" b="1">
                          <a:solidFill>
                            <a:srgbClr val="000000"/>
                          </a:solidFill>
                          <a:effectLst/>
                          <a:latin typeface="Times New Roman" panose="02020603050405020304" pitchFamily="18" charset="0"/>
                          <a:cs typeface="Times New Roman" panose="02020603050405020304" pitchFamily="18" charset="0"/>
                        </a:rPr>
                        <a:t>Vượn người</a:t>
                      </a:r>
                      <a:r>
                        <a:rPr lang="vi-VN" sz="2800" b="1">
                          <a:solidFill>
                            <a:srgbClr val="000000"/>
                          </a:solidFill>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a:solidFill>
                            <a:srgbClr val="000000"/>
                          </a:solidFill>
                          <a:latin typeface="Times New Roman" panose="02020603050405020304" pitchFamily="18" charset="0"/>
                          <a:cs typeface="Times New Roman" panose="02020603050405020304" pitchFamily="18" charset="0"/>
                        </a:rPr>
                        <a:t>Xuất hiện c</a:t>
                      </a:r>
                      <a:r>
                        <a:rPr lang="nl-NL" sz="2800">
                          <a:solidFill>
                            <a:srgbClr val="000000"/>
                          </a:solidFill>
                          <a:effectLst/>
                          <a:latin typeface="Times New Roman" panose="02020603050405020304" pitchFamily="18" charset="0"/>
                          <a:cs typeface="Times New Roman" panose="02020603050405020304" pitchFamily="18" charset="0"/>
                        </a:rPr>
                        <a:t>ách đây khoảng từ 5-6 triệu </a:t>
                      </a:r>
                      <a:r>
                        <a:rPr lang="vi-VN" sz="2800">
                          <a:solidFill>
                            <a:srgbClr val="000000"/>
                          </a:solidFill>
                          <a:effectLst/>
                          <a:latin typeface="Times New Roman" panose="02020603050405020304" pitchFamily="18" charset="0"/>
                          <a:cs typeface="Times New Roman" panose="02020603050405020304" pitchFamily="18" charset="0"/>
                        </a:rPr>
                        <a:t>năm.</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nl-NL" sz="2800">
                          <a:solidFill>
                            <a:srgbClr val="000000"/>
                          </a:solidFill>
                          <a:effectLst/>
                          <a:latin typeface="Times New Roman" panose="02020603050405020304" pitchFamily="18" charset="0"/>
                          <a:cs typeface="Times New Roman" panose="02020603050405020304" pitchFamily="18" charset="0"/>
                        </a:rPr>
                        <a:t>Di chuyển bằng hai chi sau, thể tích hộp sọ trung bình 400 cm</a:t>
                      </a:r>
                      <a:r>
                        <a:rPr lang="nl-NL" sz="2800" baseline="30000">
                          <a:solidFill>
                            <a:srgbClr val="000000"/>
                          </a:solidFill>
                          <a:effectLst/>
                          <a:latin typeface="Times New Roman" panose="02020603050405020304" pitchFamily="18" charset="0"/>
                          <a:cs typeface="Times New Roman" panose="02020603050405020304" pitchFamily="18" charset="0"/>
                        </a:rPr>
                        <a:t>3</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3780128534"/>
                  </a:ext>
                </a:extLst>
              </a:tr>
              <a:tr h="1469229">
                <a:tc>
                  <a:txBody>
                    <a:bodyPr/>
                    <a:lstStyle/>
                    <a:p>
                      <a:pPr algn="ctr"/>
                      <a:r>
                        <a:rPr lang="nl-NL" sz="2800" b="1">
                          <a:solidFill>
                            <a:srgbClr val="000000"/>
                          </a:solidFill>
                          <a:effectLst/>
                          <a:latin typeface="Times New Roman" panose="02020603050405020304" pitchFamily="18" charset="0"/>
                          <a:cs typeface="Times New Roman" panose="02020603050405020304" pitchFamily="18" charset="0"/>
                        </a:rPr>
                        <a:t>Người tối cổ </a:t>
                      </a: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vi-VN" sz="2800">
                          <a:solidFill>
                            <a:srgbClr val="000000"/>
                          </a:solidFill>
                          <a:effectLst/>
                          <a:latin typeface="Times New Roman" panose="02020603050405020304" pitchFamily="18" charset="0"/>
                          <a:cs typeface="Times New Roman" panose="02020603050405020304" pitchFamily="18" charset="0"/>
                        </a:rPr>
                        <a:t>X</a:t>
                      </a:r>
                      <a:r>
                        <a:rPr lang="vi-VN" sz="2800">
                          <a:solidFill>
                            <a:srgbClr val="000000"/>
                          </a:solidFill>
                          <a:latin typeface="Times New Roman" panose="02020603050405020304" pitchFamily="18" charset="0"/>
                          <a:cs typeface="Times New Roman" panose="02020603050405020304" pitchFamily="18" charset="0"/>
                        </a:rPr>
                        <a:t>uất hiện </a:t>
                      </a:r>
                      <a:r>
                        <a:rPr lang="nl-NL" sz="2800">
                          <a:solidFill>
                            <a:srgbClr val="000000"/>
                          </a:solidFill>
                          <a:effectLst/>
                          <a:latin typeface="Times New Roman" panose="02020603050405020304" pitchFamily="18" charset="0"/>
                          <a:cs typeface="Times New Roman" panose="02020603050405020304" pitchFamily="18" charset="0"/>
                        </a:rPr>
                        <a:t>khoảng 4 triệu năm trước</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lnSpc>
                          <a:spcPct val="115000"/>
                        </a:lnSpc>
                      </a:pPr>
                      <a:r>
                        <a:rPr lang="nl-NL" sz="2800">
                          <a:solidFill>
                            <a:srgbClr val="000000"/>
                          </a:solidFill>
                          <a:effectLst/>
                          <a:latin typeface="Times New Roman" panose="02020603050405020304" pitchFamily="18" charset="0"/>
                          <a:cs typeface="Times New Roman" panose="02020603050405020304" pitchFamily="18" charset="0"/>
                        </a:rPr>
                        <a:t>Hoàn toàn đi đứng bằng hai chân, thể tích hộp sọ trung bình 650 cm</a:t>
                      </a:r>
                      <a:r>
                        <a:rPr lang="nl-NL" sz="2800" baseline="30000">
                          <a:solidFill>
                            <a:srgbClr val="000000"/>
                          </a:solidFill>
                          <a:effectLst/>
                          <a:latin typeface="Times New Roman" panose="02020603050405020304" pitchFamily="18" charset="0"/>
                          <a:cs typeface="Times New Roman" panose="02020603050405020304" pitchFamily="18" charset="0"/>
                        </a:rPr>
                        <a:t>3 </a:t>
                      </a:r>
                      <a:r>
                        <a:rPr lang="nl-NL" sz="2800">
                          <a:solidFill>
                            <a:srgbClr val="000000"/>
                          </a:solidFill>
                          <a:effectLst/>
                          <a:latin typeface="Times New Roman" panose="02020603050405020304" pitchFamily="18" charset="0"/>
                          <a:cs typeface="Times New Roman" panose="02020603050405020304" pitchFamily="18" charset="0"/>
                        </a:rPr>
                        <a:t>đến 1200 cm</a:t>
                      </a:r>
                      <a:r>
                        <a:rPr lang="nl-NL" sz="2800" baseline="30000">
                          <a:solidFill>
                            <a:srgbClr val="000000"/>
                          </a:solidFill>
                          <a:effectLst/>
                          <a:latin typeface="Times New Roman" panose="02020603050405020304" pitchFamily="18" charset="0"/>
                          <a:cs typeface="Times New Roman" panose="02020603050405020304" pitchFamily="18" charset="0"/>
                        </a:rPr>
                        <a:t>3.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2336217010"/>
                  </a:ext>
                </a:extLst>
              </a:tr>
              <a:tr h="1688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a:solidFill>
                            <a:srgbClr val="000000"/>
                          </a:solidFill>
                          <a:effectLst/>
                          <a:latin typeface="Times New Roman" panose="02020603050405020304" pitchFamily="18" charset="0"/>
                          <a:cs typeface="Times New Roman" panose="02020603050405020304" pitchFamily="18" charset="0"/>
                        </a:rPr>
                        <a:t>Người tinh khôn</a:t>
                      </a:r>
                      <a:endParaRPr lang="vi-VN" sz="2800" b="1">
                        <a:latin typeface="Times New Roman" panose="02020603050405020304" pitchFamily="18" charset="0"/>
                        <a:cs typeface="Times New Roman" panose="02020603050405020304" pitchFamily="18" charset="0"/>
                      </a:endParaRPr>
                    </a:p>
                    <a:p>
                      <a:pPr algn="ct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a:solidFill>
                            <a:srgbClr val="000000"/>
                          </a:solidFill>
                          <a:effectLst/>
                          <a:latin typeface="Times New Roman" panose="02020603050405020304" pitchFamily="18" charset="0"/>
                          <a:cs typeface="Times New Roman" panose="02020603050405020304" pitchFamily="18" charset="0"/>
                        </a:rPr>
                        <a:t>X</a:t>
                      </a:r>
                      <a:r>
                        <a:rPr lang="vi-VN" sz="2800">
                          <a:solidFill>
                            <a:srgbClr val="000000"/>
                          </a:solidFill>
                          <a:latin typeface="Times New Roman" panose="02020603050405020304" pitchFamily="18" charset="0"/>
                          <a:cs typeface="Times New Roman" panose="02020603050405020304" pitchFamily="18" charset="0"/>
                        </a:rPr>
                        <a:t>uất hiện </a:t>
                      </a:r>
                      <a:r>
                        <a:rPr lang="nl-NL" sz="2800">
                          <a:solidFill>
                            <a:srgbClr val="000000"/>
                          </a:solidFill>
                          <a:effectLst/>
                          <a:latin typeface="Times New Roman" panose="02020603050405020304" pitchFamily="18" charset="0"/>
                          <a:cs typeface="Times New Roman" panose="02020603050405020304" pitchFamily="18" charset="0"/>
                        </a:rPr>
                        <a:t>khoảng 150.000 năm trước</a:t>
                      </a:r>
                      <a:endParaRPr lang="vi-VN" sz="2800">
                        <a:solidFill>
                          <a:srgbClr val="000000"/>
                        </a:solidFill>
                        <a:effectLst/>
                        <a:latin typeface="Times New Roman" panose="02020603050405020304" pitchFamily="18" charset="0"/>
                        <a:cs typeface="Times New Roman" panose="02020603050405020304" pitchFamily="18" charset="0"/>
                      </a:endParaRPr>
                    </a:p>
                    <a:p>
                      <a:pPr algn="l"/>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nl-NL" sz="2800">
                          <a:solidFill>
                            <a:srgbClr val="000000"/>
                          </a:solidFill>
                          <a:effectLst/>
                          <a:latin typeface="Times New Roman" panose="02020603050405020304" pitchFamily="18" charset="0"/>
                          <a:cs typeface="Times New Roman" panose="02020603050405020304" pitchFamily="18" charset="0"/>
                        </a:rPr>
                        <a:t>Hình dáng, cấu tạo cơ thể cơ bản giống người ngày nay, còn được gọi là</a:t>
                      </a:r>
                      <a:r>
                        <a:rPr lang="vi-VN" sz="2800">
                          <a:solidFill>
                            <a:srgbClr val="000000"/>
                          </a:solidFill>
                          <a:effectLst/>
                          <a:latin typeface="Times New Roman" panose="02020603050405020304" pitchFamily="18" charset="0"/>
                          <a:cs typeface="Times New Roman" panose="02020603050405020304" pitchFamily="18" charset="0"/>
                        </a:rPr>
                        <a:t> Người hiện đại. Thể tích hộp sọ trung bình khoảng 1400 cm3.</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393469031"/>
                  </a:ext>
                </a:extLst>
              </a:tr>
            </a:tbl>
          </a:graphicData>
        </a:graphic>
      </p:graphicFrame>
    </p:spTree>
    <p:extLst>
      <p:ext uri="{BB962C8B-B14F-4D97-AF65-F5344CB8AC3E}">
        <p14:creationId xmlns:p14="http://schemas.microsoft.com/office/powerpoint/2010/main" val="28994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6F816B-9B55-4878-9D42-E4E8525889C3}"/>
              </a:ext>
            </a:extLst>
          </p:cNvPr>
          <p:cNvSpPr/>
          <p:nvPr/>
        </p:nvSpPr>
        <p:spPr>
          <a:xfrm>
            <a:off x="415637" y="263236"/>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Dấu tích của Người tối cổ ở Đông Nam Á</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4EB45BFA-8351-4B66-BB63-ABAA3B3C5E4C}"/>
              </a:ext>
            </a:extLst>
          </p:cNvPr>
          <p:cNvSpPr txBox="1"/>
          <p:nvPr/>
        </p:nvSpPr>
        <p:spPr>
          <a:xfrm>
            <a:off x="682856" y="869558"/>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sp>
        <p:nvSpPr>
          <p:cNvPr id="5" name="TextBox 4">
            <a:extLst>
              <a:ext uri="{FF2B5EF4-FFF2-40B4-BE49-F238E27FC236}">
                <a16:creationId xmlns:a16="http://schemas.microsoft.com/office/drawing/2014/main" xmlns="" id="{72662377-59FB-49E8-83D7-11D10A5CCF8F}"/>
              </a:ext>
            </a:extLst>
          </p:cNvPr>
          <p:cNvSpPr txBox="1"/>
          <p:nvPr/>
        </p:nvSpPr>
        <p:spPr>
          <a:xfrm>
            <a:off x="415636" y="1653815"/>
            <a:ext cx="11776364" cy="1051955"/>
          </a:xfrm>
          <a:prstGeom prst="rect">
            <a:avLst/>
          </a:prstGeom>
          <a:noFill/>
        </p:spPr>
        <p:txBody>
          <a:bodyPr wrap="square">
            <a:spAutoFit/>
          </a:bodyPr>
          <a:lstStyle/>
          <a:p>
            <a:pPr algn="just">
              <a:lnSpc>
                <a:spcPct val="115000"/>
              </a:lnSpc>
            </a:pPr>
            <a:r>
              <a:rPr lang="en-US" sz="280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uan sát Bảng các dấu tích Người tối cổ ở Đông Nam Á và trả lời câu hỏi: </a:t>
            </a: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Hãy cho biết những dấu tích của Người tối cổ ở Đông Nam Á</a:t>
            </a:r>
            <a:endParaRPr lang="vi-VN"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947AF8CD-8A04-4F8A-B4CA-390CFFFA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3" y="2840182"/>
            <a:ext cx="5546466" cy="3754581"/>
          </a:xfrm>
          <a:prstGeom prst="rect">
            <a:avLst/>
          </a:prstGeom>
        </p:spPr>
      </p:pic>
      <p:pic>
        <p:nvPicPr>
          <p:cNvPr id="11" name="Picture 10">
            <a:extLst>
              <a:ext uri="{FF2B5EF4-FFF2-40B4-BE49-F238E27FC236}">
                <a16:creationId xmlns:a16="http://schemas.microsoft.com/office/drawing/2014/main" xmlns="" id="{A1C4ACEF-9940-46A4-8618-F2DB202F0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35" y="2840183"/>
            <a:ext cx="5914619" cy="3612505"/>
          </a:xfrm>
          <a:prstGeom prst="rect">
            <a:avLst/>
          </a:prstGeom>
        </p:spPr>
      </p:pic>
    </p:spTree>
    <p:extLst>
      <p:ext uri="{BB962C8B-B14F-4D97-AF65-F5344CB8AC3E}">
        <p14:creationId xmlns:p14="http://schemas.microsoft.com/office/powerpoint/2010/main" val="155752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9C2E92-442D-4EC0-88B9-ACA7B5E74DC1}"/>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Dấu tích của Người tối cổ ở Đông Nam Á</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06F7A1A8-CC6E-4DA9-9B09-92AA4B4C1A06}"/>
              </a:ext>
            </a:extLst>
          </p:cNvPr>
          <p:cNvSpPr txBox="1"/>
          <p:nvPr/>
        </p:nvSpPr>
        <p:spPr>
          <a:xfrm>
            <a:off x="1344220" y="2655262"/>
            <a:ext cx="9503559" cy="1547475"/>
          </a:xfrm>
          <a:prstGeom prst="rect">
            <a:avLst/>
          </a:prstGeom>
          <a:noFill/>
        </p:spPr>
        <p:txBody>
          <a:bodyPr wrap="square">
            <a:spAutoFit/>
          </a:bodyPr>
          <a:lstStyle/>
          <a:p>
            <a:pPr algn="just">
              <a:lnSpc>
                <a:spcPct val="115000"/>
              </a:lnSpc>
              <a:spcBef>
                <a:spcPts val="700"/>
              </a:spcBef>
              <a:spcAft>
                <a:spcPts val="700"/>
              </a:spcAft>
            </a:pPr>
            <a:r>
              <a:rPr lang="en-US" sz="2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 dấu tích của Người tối cổ ở Đông Nam Á: đảo Gia-va (In-đô-nê-xi-a); Pôn-a-ung (Mi-an-ma), Sa-ra-wak (Ma-lai-xi-a); Gia Lai, Đồng Nai, Thẩm Khuyên, Thẩm Hai (Việt Nam),...</a:t>
            </a:r>
            <a:endParaRPr lang="vi-VN"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34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C503BC-5330-48A0-9187-7ACE33D33591}"/>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554875E8-AE97-4944-8DA9-BB2E8AD748B6}"/>
              </a:ext>
            </a:extLst>
          </p:cNvPr>
          <p:cNvSpPr txBox="1"/>
          <p:nvPr/>
        </p:nvSpPr>
        <p:spPr>
          <a:xfrm>
            <a:off x="1021303" y="1356369"/>
            <a:ext cx="3329023"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sp>
        <p:nvSpPr>
          <p:cNvPr id="5" name="TextBox 4">
            <a:extLst>
              <a:ext uri="{FF2B5EF4-FFF2-40B4-BE49-F238E27FC236}">
                <a16:creationId xmlns:a16="http://schemas.microsoft.com/office/drawing/2014/main" xmlns="" id="{1154A3BC-CC4B-46A7-97B6-1245F9B4D178}"/>
              </a:ext>
            </a:extLst>
          </p:cNvPr>
          <p:cNvSpPr txBox="1"/>
          <p:nvPr/>
        </p:nvSpPr>
        <p:spPr>
          <a:xfrm>
            <a:off x="744212" y="1980411"/>
            <a:ext cx="6179102" cy="3025700"/>
          </a:xfrm>
          <a:prstGeom prst="rect">
            <a:avLst/>
          </a:prstGeom>
          <a:noFill/>
        </p:spPr>
        <p:txBody>
          <a:bodyPr wrap="square">
            <a:spAutoFit/>
          </a:bodyPr>
          <a:lstStyle/>
          <a:p>
            <a:pPr algn="just">
              <a:lnSpc>
                <a:spcPct val="115000"/>
              </a:lnSpc>
            </a:pPr>
            <a:r>
              <a:rPr lang="en-US" sz="280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uan sát Lược đồ Hình 3.4 và trả lời câu hỏi:</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Nêu một số dấu tích của Người tối cổ ở Việt Nam.</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Nhận xét về phạm vi phân bố của các dấu tích Người tối cổ ở Việt Nam.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6E438682-9677-419C-9756-CF33497F33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13068" y="1052946"/>
            <a:ext cx="4829550" cy="5333999"/>
          </a:xfrm>
          <a:prstGeom prst="rect">
            <a:avLst/>
          </a:prstGeom>
          <a:noFill/>
          <a:ln>
            <a:noFill/>
          </a:ln>
        </p:spPr>
      </p:pic>
    </p:spTree>
    <p:extLst>
      <p:ext uri="{BB962C8B-B14F-4D97-AF65-F5344CB8AC3E}">
        <p14:creationId xmlns:p14="http://schemas.microsoft.com/office/powerpoint/2010/main" val="20423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6A657A-7F5A-44CB-93A6-9DFF2955A52B}"/>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EC952770-F5C5-4DAB-A818-17860460A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94" y="1859680"/>
            <a:ext cx="8333012" cy="3360312"/>
          </a:xfrm>
          <a:prstGeom prst="rect">
            <a:avLst/>
          </a:prstGeom>
        </p:spPr>
      </p:pic>
    </p:spTree>
    <p:extLst>
      <p:ext uri="{BB962C8B-B14F-4D97-AF65-F5344CB8AC3E}">
        <p14:creationId xmlns:p14="http://schemas.microsoft.com/office/powerpoint/2010/main" val="9865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695</Words>
  <Application>Microsoft Office PowerPoint</Application>
  <PresentationFormat>Custom</PresentationFormat>
  <Paragraphs>49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Admin</cp:lastModifiedBy>
  <cp:revision>35</cp:revision>
  <dcterms:created xsi:type="dcterms:W3CDTF">2021-07-25T09:08:06Z</dcterms:created>
  <dcterms:modified xsi:type="dcterms:W3CDTF">2022-09-20T03:03:16Z</dcterms:modified>
</cp:coreProperties>
</file>