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8" r:id="rId3"/>
    <p:sldId id="361" r:id="rId4"/>
    <p:sldId id="370" r:id="rId5"/>
    <p:sldId id="357" r:id="rId6"/>
    <p:sldId id="376" r:id="rId7"/>
    <p:sldId id="372" r:id="rId8"/>
    <p:sldId id="379" r:id="rId9"/>
    <p:sldId id="380" r:id="rId10"/>
    <p:sldId id="388" r:id="rId11"/>
    <p:sldId id="365" r:id="rId12"/>
    <p:sldId id="366" r:id="rId13"/>
    <p:sldId id="382" r:id="rId14"/>
    <p:sldId id="383" r:id="rId15"/>
    <p:sldId id="384" r:id="rId16"/>
    <p:sldId id="385" r:id="rId17"/>
    <p:sldId id="387" r:id="rId18"/>
    <p:sldId id="386" r:id="rId19"/>
    <p:sldId id="322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D3A"/>
    <a:srgbClr val="62ECEC"/>
    <a:srgbClr val="AFF80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1818" autoAdjust="0"/>
  </p:normalViewPr>
  <p:slideViewPr>
    <p:cSldViewPr snapToGrid="0">
      <p:cViewPr varScale="1">
        <p:scale>
          <a:sx n="67" d="100"/>
          <a:sy n="67" d="100"/>
        </p:scale>
        <p:origin x="10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vũ lê" userId="cdd86a19a8227eef" providerId="LiveId" clId="{F8C790AB-045F-424E-A59B-2EB00C0F7EAE}"/>
    <pc:docChg chg="custSel delSld modSld">
      <pc:chgData name="phương vũ lê" userId="cdd86a19a8227eef" providerId="LiveId" clId="{F8C790AB-045F-424E-A59B-2EB00C0F7EAE}" dt="2023-07-19T09:46:17.088" v="1" actId="478"/>
      <pc:docMkLst>
        <pc:docMk/>
      </pc:docMkLst>
      <pc:sldChg chg="delSp mod">
        <pc:chgData name="phương vũ lê" userId="cdd86a19a8227eef" providerId="LiveId" clId="{F8C790AB-045F-424E-A59B-2EB00C0F7EAE}" dt="2023-07-19T09:46:17.088" v="1" actId="478"/>
        <pc:sldMkLst>
          <pc:docMk/>
          <pc:sldMk cId="2163873970" sldId="256"/>
        </pc:sldMkLst>
        <pc:spChg chg="del">
          <ac:chgData name="phương vũ lê" userId="cdd86a19a8227eef" providerId="LiveId" clId="{F8C790AB-045F-424E-A59B-2EB00C0F7EAE}" dt="2023-07-19T09:46:17.088" v="1" actId="478"/>
          <ac:spMkLst>
            <pc:docMk/>
            <pc:sldMk cId="2163873970" sldId="256"/>
            <ac:spMk id="6" creationId="{00000000-0000-0000-0000-000000000000}"/>
          </ac:spMkLst>
        </pc:spChg>
      </pc:sldChg>
      <pc:sldChg chg="del">
        <pc:chgData name="phương vũ lê" userId="cdd86a19a8227eef" providerId="LiveId" clId="{F8C790AB-045F-424E-A59B-2EB00C0F7EAE}" dt="2023-07-19T09:46:12.448" v="0" actId="47"/>
        <pc:sldMkLst>
          <pc:docMk/>
          <pc:sldMk cId="1850683488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5. Pt |x-2|=1 Là</a:t>
                </a:r>
                <a:r>
                  <a:rPr lang="en-US" baseline="0"/>
                  <a:t> pt chứa dấu gttđ có dạng |A(x)|=m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𝑚</m:t>
                    </m:r>
                    <m:r>
                      <a:rPr lang="en-US" b="0" i="1" baseline="0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5. Pt |x-2|=1 Là</a:t>
                </a:r>
                <a:r>
                  <a:rPr lang="en-US" baseline="0" smtClean="0"/>
                  <a:t> pt chứa dấu gttđ có dạng |A(x)|=m </a:t>
                </a:r>
                <a:r>
                  <a:rPr lang="en-US" b="0" i="0" baseline="0" smtClean="0">
                    <a:latin typeface="Cambria Math"/>
                  </a:rPr>
                  <a:t>(𝑚≥0</a:t>
                </a:r>
                <a:r>
                  <a:rPr lang="en-US" smtClean="0"/>
                  <a:t>)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Tìm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/>
                  <a:t> để</a:t>
                </a:r>
                <a:r>
                  <a:rPr lang="en-US" baseline="0"/>
                  <a:t> |3x|=x+4</a:t>
                </a:r>
              </a:p>
              <a:p>
                <a:r>
                  <a:rPr lang="en-US" baseline="0"/>
                  <a:t>Thay B=x+4 ta có pt chứa dấu gttđ </a:t>
                </a: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Tìm</a:t>
                </a:r>
                <a:r>
                  <a:rPr lang="en-US" baseline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𝑥</a:t>
                </a:r>
                <a:r>
                  <a:rPr lang="en-US" smtClean="0"/>
                  <a:t> </a:t>
                </a:r>
                <a:r>
                  <a:rPr lang="en-US" smtClean="0"/>
                  <a:t>để</a:t>
                </a:r>
                <a:r>
                  <a:rPr lang="en-US" baseline="0" smtClean="0"/>
                  <a:t> |3x|=x+4</a:t>
                </a:r>
              </a:p>
              <a:p>
                <a:r>
                  <a:rPr lang="en-US" baseline="0" smtClean="0"/>
                  <a:t>Thay B=x+4 ta có pt chứa dấu gttđ 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4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Bước</a:t>
            </a:r>
            <a:r>
              <a:rPr lang="en-US" baseline="0"/>
              <a:t> 1. Bỏ dấu GTTĐ </a:t>
            </a:r>
          </a:p>
          <a:p>
            <a:r>
              <a:rPr lang="en-US" baseline="0"/>
              <a:t>Bước 2. Giải 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Đây</a:t>
            </a:r>
            <a:r>
              <a:rPr lang="en-US" baseline="0"/>
              <a:t> là bài làm của hai bạn</a:t>
            </a:r>
          </a:p>
          <a:p>
            <a:r>
              <a:rPr lang="en-US" baseline="0"/>
              <a:t>Bài 1. Ra hai nghiệm</a:t>
            </a:r>
          </a:p>
          <a:p>
            <a:r>
              <a:rPr lang="en-US" baseline="0"/>
              <a:t>Cách 2: đúng</a:t>
            </a:r>
          </a:p>
          <a:p>
            <a:r>
              <a:rPr lang="en-US" baseline="0"/>
              <a:t>Cách 1: đối chiếu với cách giải 2</a:t>
            </a:r>
          </a:p>
          <a:p>
            <a:r>
              <a:rPr lang="en-US" baseline="0"/>
              <a:t>3x-7 là số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Chia làm</a:t>
            </a:r>
            <a:r>
              <a:rPr lang="en-US" baseline="0"/>
              <a:t> 3 dạng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>
                    <a:solidFill>
                      <a:schemeClr val="bg1"/>
                    </a:solidFill>
                  </a:rPr>
                  <a:t>Bài tập: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2 câu đầu tiên Dạng 1. 1 câu vô nghiệm chuyển vế, chốt hằng số dương, đưa về dạng cơ bản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2 Câu dạng 2. chuyển vế: Dùng cách 2 chuyển vế, dùng cách 1 ko cần chuyển vế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−3</m:t>
                    </m:r>
                  </m:oMath>
                </a14:m>
                <a:endParaRPr lang="en-US">
                  <a:solidFill>
                    <a:schemeClr val="bg1"/>
                  </a:solidFill>
                </a:endParaRPr>
              </a:p>
              <a:p>
                <a:endParaRPr lang="en-US">
                  <a:solidFill>
                    <a:schemeClr val="bg1"/>
                  </a:solidFill>
                </a:endParaRPr>
              </a:p>
              <a:p>
                <a:r>
                  <a:rPr lang="en-US">
                    <a:solidFill>
                      <a:schemeClr val="bg1"/>
                    </a:solidFill>
                  </a:rPr>
                  <a:t>Dạng 3. Chuyển vế</a:t>
                </a:r>
              </a:p>
              <a:p>
                <a:endParaRPr lang="en-US">
                  <a:solidFill>
                    <a:schemeClr val="bg1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>
                    <a:solidFill>
                      <a:schemeClr val="bg1"/>
                    </a:solidFill>
                  </a:rPr>
                  <a:t>Bài tập: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đầu tiên Dạng 1. 1 câu vô nghiệm chuyển vế, chốt hằng số dương, đưa về dạng cơ bản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dạng 2. chuyển vế: Dùng cách 2 chuyển vế, dùng cách 1 ko cần chuyển vế </a:t>
                </a:r>
                <a:r>
                  <a:rPr lang="en-US" i="0">
                    <a:solidFill>
                      <a:schemeClr val="bg1"/>
                    </a:solidFill>
                    <a:latin typeface="Cambria Math"/>
                  </a:rPr>
                  <a:t>|𝑥+3|=−𝑥−3</a:t>
                </a:r>
                <a:endParaRPr lang="en-US">
                  <a:solidFill>
                    <a:schemeClr val="bg1"/>
                  </a:solidFill>
                </a:endParaRPr>
              </a:p>
              <a:p>
                <a:endParaRPr lang="en-US" smtClean="0">
                  <a:solidFill>
                    <a:schemeClr val="bg1"/>
                  </a:solidFill>
                </a:endParaRP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Dạng 3. Chuyển vế</a:t>
                </a:r>
              </a:p>
              <a:p>
                <a:endParaRPr lang="en-US">
                  <a:solidFill>
                    <a:schemeClr val="bg1"/>
                  </a:solidFill>
                </a:endParaRPr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Chia làm</a:t>
            </a:r>
            <a:r>
              <a:rPr lang="en-US" baseline="0"/>
              <a:t> 3 dạng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2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3.bin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1.wmf"/><Relationship Id="rId5" Type="http://schemas.openxmlformats.org/officeDocument/2006/relationships/image" Target="../media/image30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39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8" Type="http://schemas.openxmlformats.org/officeDocument/2006/relationships/image" Target="../media/image40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60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8" Type="http://schemas.openxmlformats.org/officeDocument/2006/relationships/image" Target="../media/image40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67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tags" Target="../tags/tag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1.bin"/><Relationship Id="rId9" Type="http://schemas.openxmlformats.org/officeDocument/2006/relationships/image" Target="../media/image10.wmf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tags" Target="../tags/tag4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2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1" Type="http://schemas.openxmlformats.org/officeDocument/2006/relationships/tags" Target="../tags/tag6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5.wmf"/><Relationship Id="rId1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31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44.bin"/><Relationship Id="rId2" Type="http://schemas.openxmlformats.org/officeDocument/2006/relationships/oleObject" Target="../embeddings/oleObject36.bin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6.wmf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2025" y="773800"/>
            <a:ext cx="9734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BẬC NHẤT MỘT ẨN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2026" y="2416327"/>
            <a:ext cx="97348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6. PHƯƠNG TRÌNH CHỨA DẤU GIÁ TRỊ TUYỆT ĐỐI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845095"/>
              </p:ext>
            </p:extLst>
          </p:nvPr>
        </p:nvGraphicFramePr>
        <p:xfrm>
          <a:off x="1304016" y="737331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720" imgH="444240" progId="Equation.DSMT4">
                  <p:embed/>
                </p:oleObj>
              </mc:Choice>
              <mc:Fallback>
                <p:oleObj name="Equation" r:id="rId2" imgW="262872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4016" y="737331"/>
                        <a:ext cx="262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604470"/>
              </p:ext>
            </p:extLst>
          </p:nvPr>
        </p:nvGraphicFramePr>
        <p:xfrm>
          <a:off x="1182956" y="2121191"/>
          <a:ext cx="2914019" cy="132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360" imgH="1485720" progId="Equation.DSMT4">
                  <p:embed/>
                </p:oleObj>
              </mc:Choice>
              <mc:Fallback>
                <p:oleObj name="Equation" r:id="rId4" imgW="3276360" imgH="148572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956" y="2121191"/>
                        <a:ext cx="2914019" cy="1321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14338"/>
              </p:ext>
            </p:extLst>
          </p:nvPr>
        </p:nvGraphicFramePr>
        <p:xfrm>
          <a:off x="1109077" y="4150441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1282680" progId="Equation.DSMT4">
                  <p:embed/>
                </p:oleObj>
              </mc:Choice>
              <mc:Fallback>
                <p:oleObj name="Equation" r:id="rId6" imgW="1841400" imgH="1282680" progId="Equation.DSMT4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077" y="4150441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70493"/>
              </p:ext>
            </p:extLst>
          </p:nvPr>
        </p:nvGraphicFramePr>
        <p:xfrm>
          <a:off x="3005043" y="4054857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520" imgH="2286000" progId="Equation.DSMT4">
                  <p:embed/>
                </p:oleObj>
              </mc:Choice>
              <mc:Fallback>
                <p:oleObj name="Equation" r:id="rId8" imgW="2387520" imgH="2286000" progId="Equation.DSMT4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043" y="4054857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56797" y="6092177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 3 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2956" y="361176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5088" y="3614560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9570" y="1227122"/>
            <a:ext cx="29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Đk</a:t>
            </a:r>
            <a:r>
              <a:rPr lang="en-US" sz="2400" dirty="0">
                <a:solidFill>
                  <a:srgbClr val="FF0000"/>
                </a:solidFill>
              </a:rPr>
              <a:t>: 3x – 7 </a:t>
            </a:r>
            <a:r>
              <a:rPr lang="en-US" sz="2400">
                <a:solidFill>
                  <a:srgbClr val="FF0000"/>
                </a:solidFill>
              </a:rPr>
              <a:t>≥ 0 ⇔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Khi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đó</a:t>
            </a:r>
            <a:r>
              <a:rPr lang="en-US" sz="2400" dirty="0">
                <a:solidFill>
                  <a:srgbClr val="FF0000"/>
                </a:solidFill>
              </a:rPr>
              <a:t>, ta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:  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0674"/>
              </p:ext>
            </p:extLst>
          </p:nvPr>
        </p:nvGraphicFramePr>
        <p:xfrm>
          <a:off x="3546952" y="1050534"/>
          <a:ext cx="1562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38000" imgH="787320" progId="Equation.DSMT4">
                  <p:embed/>
                </p:oleObj>
              </mc:Choice>
              <mc:Fallback>
                <p:oleObj name="Equation" r:id="rId10" imgW="1638000" imgH="78732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46952" y="1050534"/>
                        <a:ext cx="156210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7847" y="5607980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ktm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0599" y="4978635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(tm)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8103" y="158798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22324"/>
              </p:ext>
            </p:extLst>
          </p:nvPr>
        </p:nvGraphicFramePr>
        <p:xfrm>
          <a:off x="6243959" y="866684"/>
          <a:ext cx="2743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43200" imgH="444240" progId="Equation.DSMT4">
                  <p:embed/>
                </p:oleObj>
              </mc:Choice>
              <mc:Fallback>
                <p:oleObj name="Equation" r:id="rId12" imgW="2743200" imgH="4442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43959" y="866684"/>
                        <a:ext cx="2743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1515"/>
              </p:ext>
            </p:extLst>
          </p:nvPr>
        </p:nvGraphicFramePr>
        <p:xfrm>
          <a:off x="6197140" y="1538448"/>
          <a:ext cx="2903537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263760" imgH="1511280" progId="Equation.DSMT4">
                  <p:embed/>
                </p:oleObj>
              </mc:Choice>
              <mc:Fallback>
                <p:oleObj name="Equation" r:id="rId14" imgW="3263760" imgH="1511280" progId="Equation.DSMT4">
                  <p:embed/>
                  <p:pic>
                    <p:nvPicPr>
                      <p:cNvPr id="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140" y="1538448"/>
                        <a:ext cx="2903537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10676"/>
              </p:ext>
            </p:extLst>
          </p:nvPr>
        </p:nvGraphicFramePr>
        <p:xfrm>
          <a:off x="6123261" y="3690845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41400" imgH="1282680" progId="Equation.DSMT4">
                  <p:embed/>
                </p:oleObj>
              </mc:Choice>
              <mc:Fallback>
                <p:oleObj name="Equation" r:id="rId16" imgW="1841400" imgH="1282680" progId="Equation.DSMT4">
                  <p:embed/>
                  <p:pic>
                    <p:nvPicPr>
                      <p:cNvPr id="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261" y="3690845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36021"/>
              </p:ext>
            </p:extLst>
          </p:nvPr>
        </p:nvGraphicFramePr>
        <p:xfrm>
          <a:off x="8360680" y="3562516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387520" imgH="2286000" progId="Equation.DSMT4">
                  <p:embed/>
                </p:oleObj>
              </mc:Choice>
              <mc:Fallback>
                <p:oleObj name="Equation" r:id="rId17" imgW="2387520" imgH="2286000" progId="Equation.DSMT4">
                  <p:embed/>
                  <p:pic>
                    <p:nvPicPr>
                      <p:cNvPr id="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680" y="3562516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670981" y="5632581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</a:t>
            </a:r>
            <a:r>
              <a:rPr 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  1; 3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97140" y="3152165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68235" y="3152165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35609" y="1297827"/>
            <a:ext cx="238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44627" y="1189848"/>
                <a:ext cx="2268639" cy="862287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Chú ý: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b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627" y="1189848"/>
                <a:ext cx="2268639" cy="862287"/>
              </a:xfrm>
              <a:prstGeom prst="rect">
                <a:avLst/>
              </a:prstGeom>
              <a:blipFill rotWithShape="1">
                <a:blip r:embed="rId19"/>
                <a:stretch>
                  <a:fillRect l="-2133" t="-2759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5685652" y="954911"/>
            <a:ext cx="1" cy="4790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100" y="357796"/>
            <a:ext cx="8002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589" y="1207253"/>
            <a:ext cx="8016658" cy="53163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86488"/>
              </p:ext>
            </p:extLst>
          </p:nvPr>
        </p:nvGraphicFramePr>
        <p:xfrm>
          <a:off x="4589170" y="2496912"/>
          <a:ext cx="3172961" cy="841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990360" progId="Equation.DSMT4">
                  <p:embed/>
                </p:oleObj>
              </mc:Choice>
              <mc:Fallback>
                <p:oleObj name="Equation" r:id="rId3" imgW="3733560" imgH="990360" progId="Equation.DSMT4">
                  <p:embed/>
                  <p:pic>
                    <p:nvPicPr>
                      <p:cNvPr id="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170" y="2496912"/>
                        <a:ext cx="3172961" cy="841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702482" y="256964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Bước</a:t>
            </a:r>
            <a:r>
              <a:rPr lang="en-US" sz="2000" dirty="0">
                <a:solidFill>
                  <a:srgbClr val="FFFF00"/>
                </a:solidFill>
              </a:rPr>
              <a:t> 1: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37279" y="2443666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Có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1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38272" y="2921168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Có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2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23363" y="3376763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Trường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1: </a:t>
            </a:r>
            <a:r>
              <a:rPr lang="en-US" sz="2000" dirty="0" err="1">
                <a:solidFill>
                  <a:srgbClr val="FFFF00"/>
                </a:solidFill>
              </a:rPr>
              <a:t>Với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1 </a:t>
            </a:r>
            <a:r>
              <a:rPr lang="en-US" sz="2000" dirty="0">
                <a:solidFill>
                  <a:schemeClr val="bg1"/>
                </a:solidFill>
              </a:rPr>
              <a:t>ta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685"/>
              </p:ext>
            </p:extLst>
          </p:nvPr>
        </p:nvGraphicFramePr>
        <p:xfrm>
          <a:off x="4014731" y="3758266"/>
          <a:ext cx="2305792" cy="7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6560" imgH="939600" progId="Equation.DSMT4">
                  <p:embed/>
                </p:oleObj>
              </mc:Choice>
              <mc:Fallback>
                <p:oleObj name="Equation" r:id="rId5" imgW="2806560" imgH="93960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4731" y="3758266"/>
                        <a:ext cx="2305792" cy="7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484706" y="4514354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Trường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2: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2 </a:t>
            </a:r>
            <a:r>
              <a:rPr lang="en-US" sz="2000" dirty="0">
                <a:solidFill>
                  <a:schemeClr val="bg1"/>
                </a:solidFill>
              </a:rPr>
              <a:t>ta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26511"/>
              </p:ext>
            </p:extLst>
          </p:nvPr>
        </p:nvGraphicFramePr>
        <p:xfrm>
          <a:off x="4032605" y="4941142"/>
          <a:ext cx="2486143" cy="79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46240" imgH="939600" progId="Equation.DSMT4">
                  <p:embed/>
                </p:oleObj>
              </mc:Choice>
              <mc:Fallback>
                <p:oleObj name="Equation" r:id="rId7" imgW="2946240" imgH="93960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2605" y="4941142"/>
                        <a:ext cx="2486143" cy="792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698968" y="4149560"/>
            <a:ext cx="3153294" cy="40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en-US" sz="2000" dirty="0" err="1">
                <a:solidFill>
                  <a:srgbClr val="FFFF00"/>
                </a:solidFill>
              </a:rPr>
              <a:t>giải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đối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chiếu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với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1)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41877" y="6020346"/>
            <a:ext cx="56830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tập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nghiệm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31926" y="5344433"/>
            <a:ext cx="43312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en-US" sz="2000" dirty="0" err="1">
                <a:solidFill>
                  <a:srgbClr val="FFFF00"/>
                </a:solidFill>
              </a:rPr>
              <a:t>giải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đối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chiếu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với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2)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83045" y="3389299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Bước</a:t>
            </a:r>
            <a:r>
              <a:rPr lang="en-US" sz="2000" dirty="0">
                <a:solidFill>
                  <a:srgbClr val="FFFF00"/>
                </a:solidFill>
              </a:rPr>
              <a:t> 2: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84706" y="604797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Bước</a:t>
            </a:r>
            <a:r>
              <a:rPr lang="en-US" sz="2000" dirty="0">
                <a:solidFill>
                  <a:srgbClr val="FFFF00"/>
                </a:solidFill>
              </a:rPr>
              <a:t> 3: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409747" y="1266813"/>
            <a:ext cx="3910266" cy="661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739577" y="1302583"/>
            <a:ext cx="20933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Dạng</a:t>
            </a:r>
            <a:r>
              <a:rPr lang="en-US" sz="2400" dirty="0">
                <a:solidFill>
                  <a:srgbClr val="FFFF00"/>
                </a:solidFill>
              </a:rPr>
              <a:t> 2: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994720" y="2445214"/>
            <a:ext cx="27101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B(x) ≥ 0 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0669"/>
              </p:ext>
            </p:extLst>
          </p:nvPr>
        </p:nvGraphicFramePr>
        <p:xfrm>
          <a:off x="9001680" y="3397237"/>
          <a:ext cx="2681714" cy="110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93880" imgH="1485720" progId="Equation.DSMT4">
                  <p:embed/>
                </p:oleObj>
              </mc:Choice>
              <mc:Fallback>
                <p:oleObj name="Equation" r:id="rId9" imgW="3593880" imgH="148572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1680" y="3397237"/>
                        <a:ext cx="2681714" cy="110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62216"/>
              </p:ext>
            </p:extLst>
          </p:nvPr>
        </p:nvGraphicFramePr>
        <p:xfrm>
          <a:off x="6696722" y="1323076"/>
          <a:ext cx="223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34880" imgH="444240" progId="Equation.DSMT4">
                  <p:embed/>
                </p:oleObj>
              </mc:Choice>
              <mc:Fallback>
                <p:oleObj name="Equation" r:id="rId11" imgW="2234880" imgH="444240" progId="Equation.DSMT4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6722" y="1323076"/>
                        <a:ext cx="2235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8987097" y="4502602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Giải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pt</a:t>
            </a:r>
            <a:r>
              <a:rPr lang="en-US" dirty="0">
                <a:solidFill>
                  <a:srgbClr val="FFFF00"/>
                </a:solidFill>
              </a:rPr>
              <a:t> (1)  </a:t>
            </a:r>
            <a:r>
              <a:rPr lang="en-US" dirty="0" err="1">
                <a:solidFill>
                  <a:srgbClr val="FFFF00"/>
                </a:solidFill>
              </a:rPr>
              <a:t>đối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chiếu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điều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kiện</a:t>
            </a:r>
            <a:r>
              <a:rPr lang="en-US" dirty="0">
                <a:solidFill>
                  <a:srgbClr val="FFFF00"/>
                </a:solidFill>
              </a:rPr>
              <a:t> (*)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031540" y="5133590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Giải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pt</a:t>
            </a:r>
            <a:r>
              <a:rPr lang="en-US" dirty="0">
                <a:solidFill>
                  <a:srgbClr val="FFFF00"/>
                </a:solidFill>
              </a:rPr>
              <a:t> (2)  </a:t>
            </a:r>
            <a:r>
              <a:rPr lang="en-US" dirty="0" err="1">
                <a:solidFill>
                  <a:srgbClr val="FFFF00"/>
                </a:solidFill>
              </a:rPr>
              <a:t>đối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chiếu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điều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kiện</a:t>
            </a:r>
            <a:r>
              <a:rPr lang="en-US" dirty="0">
                <a:solidFill>
                  <a:srgbClr val="FFFF00"/>
                </a:solidFill>
              </a:rPr>
              <a:t> (*)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41877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Cách</a:t>
            </a:r>
            <a:r>
              <a:rPr lang="en-US" sz="2400" b="1" dirty="0">
                <a:solidFill>
                  <a:srgbClr val="FFFF00"/>
                </a:solidFill>
              </a:rPr>
              <a:t> 1: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247114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Cách</a:t>
            </a:r>
            <a:r>
              <a:rPr lang="en-US" sz="2400" b="1" dirty="0">
                <a:solidFill>
                  <a:srgbClr val="FFFF00"/>
                </a:solidFill>
              </a:rPr>
              <a:t> 2: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83045" y="2406063"/>
            <a:ext cx="7965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1589" y="3321278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91900" y="2398429"/>
            <a:ext cx="0" cy="3373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1589" y="5779921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95079" y="3417015"/>
            <a:ext cx="2798473" cy="166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97252" y="3403748"/>
            <a:ext cx="209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Dạng</a:t>
            </a:r>
            <a:r>
              <a:rPr lang="en-US" sz="2400" dirty="0">
                <a:solidFill>
                  <a:srgbClr val="FFFF00"/>
                </a:solidFill>
              </a:rPr>
              <a:t> 3: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1886" y="1357057"/>
            <a:ext cx="3118029" cy="149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538241" y="1292754"/>
            <a:ext cx="209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Dạng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1: 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110678" y="1646312"/>
                <a:ext cx="1399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>
                    <a:solidFill>
                      <a:srgbClr val="FFFF00"/>
                    </a:solidFill>
                  </a:rPr>
                  <a:t>là hằng số không âm) 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678" y="1646312"/>
                <a:ext cx="1399237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3478" t="-4717" r="-56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393796"/>
              </p:ext>
            </p:extLst>
          </p:nvPr>
        </p:nvGraphicFramePr>
        <p:xfrm>
          <a:off x="1031116" y="3937019"/>
          <a:ext cx="2614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13829" imgH="938784" progId="Equation.DSMT4">
                  <p:embed/>
                </p:oleObj>
              </mc:Choice>
              <mc:Fallback>
                <p:oleObj name="Equation" r:id="rId15" imgW="2613829" imgH="938784" progId="Equation.DSMT4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31116" y="3937019"/>
                        <a:ext cx="2614613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543194"/>
              </p:ext>
            </p:extLst>
          </p:nvPr>
        </p:nvGraphicFramePr>
        <p:xfrm>
          <a:off x="465091" y="1710749"/>
          <a:ext cx="21463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45686" imgH="938784" progId="Equation.DSMT4">
                  <p:embed/>
                </p:oleObj>
              </mc:Choice>
              <mc:Fallback>
                <p:oleObj name="Equation" r:id="rId17" imgW="2145686" imgH="938784" progId="Equation.DSMT4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5091" y="1710749"/>
                        <a:ext cx="214630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06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4016" y="399278"/>
                <a:ext cx="5814801" cy="521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1. Giải các phương trình: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19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≥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nên phương trình vô nghiệm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16" y="399278"/>
                <a:ext cx="5814801" cy="5211427"/>
              </a:xfrm>
              <a:prstGeom prst="rect">
                <a:avLst/>
              </a:prstGeom>
              <a:blipFill rotWithShape="1">
                <a:blip r:embed="rId3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8501" y="912786"/>
                <a:ext cx="5594978" cy="15228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ạng </a:t>
                </a: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FF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00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sz="200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là hằng số) </a:t>
                </a:r>
                <a:endPara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+) V</a:t>
                </a:r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𝒌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FF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eqArr>
                      </m:e>
                    </m:d>
                  </m:oMath>
                </a14:m>
                <a:endParaRPr lang="en-US" sz="2200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phương trình vô nghiệm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01" y="912786"/>
                <a:ext cx="5594978" cy="1522853"/>
              </a:xfrm>
              <a:prstGeom prst="rect">
                <a:avLst/>
              </a:prstGeom>
              <a:blipFill rotWithShape="1">
                <a:blip r:embed="rId4"/>
                <a:stretch>
                  <a:fillRect l="-1306" t="-1587" b="-674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33736" y="3021595"/>
                <a:ext cx="4942294" cy="155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736" y="3021595"/>
                <a:ext cx="4942294" cy="1551643"/>
              </a:xfrm>
              <a:prstGeom prst="rect">
                <a:avLst/>
              </a:prstGeom>
              <a:blipFill rotWithShape="1">
                <a:blip r:embed="rId5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604628" y="3073079"/>
            <a:ext cx="0" cy="2303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0553" y="335180"/>
                <a:ext cx="4842034" cy="610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2. Giải </a:t>
                </a:r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phương trình: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TH1.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(tmđk)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TH2.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(không tmđk)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pc="-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sz="2000" b="1" i="0" spc="-10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pc="-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pc="-10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2000" b="1" spc="-1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3" y="335180"/>
                <a:ext cx="4842034" cy="6104748"/>
              </a:xfrm>
              <a:prstGeom prst="rect">
                <a:avLst/>
              </a:prstGeom>
              <a:blipFill rotWithShape="1">
                <a:blip r:embed="rId2"/>
                <a:stretch>
                  <a:fillRect l="-1511" b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5888023" y="2099959"/>
                <a:ext cx="544685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sz="2000" b="1">
                    <a:solidFill>
                      <a:srgbClr val="FFFF00"/>
                    </a:solidFill>
                  </a:rPr>
                  <a:t>Cách 2.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𝟗</m:t>
                      </m:r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sz="2000" b="1"/>
                  <a:t>Điều kiện: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≥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/>
                  <a:t> ⇔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𝟗</m:t>
                    </m:r>
                    <m:r>
                      <a:rPr lang="en-US" sz="2000" b="1" i="1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000" b="1"/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𝟗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000" b="1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/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𝟏𝟐</m:t>
                            </m:r>
                            <m:r>
                              <a:rPr lang="vi-VN" sz="2000" b="1" i="1" smtClean="0">
                                <a:latin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𝟗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/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endParaRPr lang="en-US" sz="2000" b="1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/>
                  <a:t>Vì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/>
                  <a:t> nên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/>
                  <a:t> loại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/>
                  <a:t>Vậy tập nghiệm phương trình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𝑺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2000" b="1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sz="2000" b="1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023" y="2099959"/>
                <a:ext cx="5446853" cy="4351338"/>
              </a:xfrm>
              <a:prstGeom prst="rect">
                <a:avLst/>
              </a:prstGeom>
              <a:blipFill rotWithShape="1">
                <a:blip r:embed="rId3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32088" y="1101585"/>
                <a:ext cx="3119764" cy="43088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ạng </a:t>
                </a: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FF00"/>
                        </a:solidFill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2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088" y="1101585"/>
                <a:ext cx="311976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335" t="-5556" b="-277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679126" y="1997938"/>
            <a:ext cx="5285" cy="4387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0552" y="335180"/>
                <a:ext cx="5173103" cy="614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2. Giải</a:t>
                </a:r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các</a:t>
                </a: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phương trình: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TH1.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(tmđk)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TH2.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luôn đúng với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pc="-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phương trình có vô số nghiệm </a:t>
                </a:r>
                <a14:m>
                  <m:oMath xmlns:m="http://schemas.openxmlformats.org/officeDocument/2006/math"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 spc="-1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2" y="335180"/>
                <a:ext cx="5173103" cy="6143220"/>
              </a:xfrm>
              <a:prstGeom prst="rect">
                <a:avLst/>
              </a:prstGeom>
              <a:blipFill rotWithShape="1">
                <a:blip r:embed="rId2"/>
                <a:stretch>
                  <a:fillRect l="-1413" b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5953656" y="398359"/>
                <a:ext cx="5807084" cy="30880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>
                    <a:solidFill>
                      <a:srgbClr val="FFFF00"/>
                    </a:solidFill>
                  </a:rPr>
                  <a:t>Cách 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𝟑</m:t>
                    </m:r>
                  </m:oMath>
                </a14:m>
                <a:endParaRPr lang="en-US" sz="2000" b="1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sz="2000" b="1"/>
                  <a:t>Điều kiện: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</a:rPr>
                      <m:t>≥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/>
                  <a:t> ⇔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≤−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2000" b="1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/>
                  <a:t> ⇔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b="1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/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/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𝒍𝒖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ô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đú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𝒏𝒈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𝒗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ớ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sz="2000" b="1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b="1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/>
                  <a:t>Vậy phương trình có vô số nghiệm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≤−</m:t>
                    </m:r>
                    <m:r>
                      <a:rPr lang="en-US" sz="2000" b="1" i="1">
                        <a:latin typeface="Cambria Math"/>
                      </a:rPr>
                      <m:t>𝟑</m:t>
                    </m:r>
                  </m:oMath>
                </a14:m>
                <a:endParaRPr lang="en-US" sz="2000" b="1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656" y="398359"/>
                <a:ext cx="5807084" cy="3088043"/>
              </a:xfrm>
              <a:prstGeom prst="rect">
                <a:avLst/>
              </a:prstGeom>
              <a:blipFill rotWithShape="1">
                <a:blip r:embed="rId3"/>
                <a:stretch>
                  <a:fillRect l="-1155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10784" y="3368572"/>
                <a:ext cx="5828846" cy="18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rgbClr val="FFFF00"/>
                    </a:solidFill>
                  </a:rPr>
                  <a:t>Cách 3.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–(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 hai số đối nhau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phương trình có vô số nghiệm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84" y="3368572"/>
                <a:ext cx="5828846" cy="1826462"/>
              </a:xfrm>
              <a:prstGeom prst="rect">
                <a:avLst/>
              </a:prstGeom>
              <a:blipFill rotWithShape="1">
                <a:blip r:embed="rId4"/>
                <a:stretch>
                  <a:fillRect l="-1046" t="-1003" b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5755963" y="335180"/>
            <a:ext cx="5286" cy="6049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7810" y="5247052"/>
                <a:ext cx="4719996" cy="1092607"/>
              </a:xfrm>
              <a:prstGeom prst="rect">
                <a:avLst/>
              </a:prstGeom>
              <a:noFill/>
              <a:ln w="19050">
                <a:solidFill>
                  <a:srgbClr val="EE6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Chú ý: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810" y="5247052"/>
                <a:ext cx="4719996" cy="1092607"/>
              </a:xfrm>
              <a:prstGeom prst="rect">
                <a:avLst/>
              </a:prstGeom>
              <a:blipFill rotWithShape="1">
                <a:blip r:embed="rId5"/>
                <a:stretch>
                  <a:fillRect l="-1157" b="-2747"/>
                </a:stretch>
              </a:blipFill>
              <a:ln w="19050">
                <a:solidFill>
                  <a:srgbClr val="EE6D3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8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6116" y="529765"/>
                <a:ext cx="4328731" cy="5757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3. Giải </a:t>
                </a:r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phương trình: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16" y="529765"/>
                <a:ext cx="4328731" cy="5757666"/>
              </a:xfrm>
              <a:prstGeom prst="rect">
                <a:avLst/>
              </a:prstGeom>
              <a:blipFill rotWithShape="1">
                <a:blip r:embed="rId2"/>
                <a:stretch>
                  <a:fillRect l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94970" y="1945045"/>
                <a:ext cx="6131825" cy="4600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2.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</m:d>
                    <m:d>
                      <m:d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70" y="1945045"/>
                <a:ext cx="6131825" cy="4600105"/>
              </a:xfrm>
              <a:prstGeom prst="rect">
                <a:avLst/>
              </a:prstGeom>
              <a:blipFill rotWithShape="1">
                <a:blip r:embed="rId3"/>
                <a:stretch>
                  <a:fillRect l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494970" y="610093"/>
                <a:ext cx="5520116" cy="1007285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Dạng 3: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b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Cách giải: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𝑩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𝑩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70" y="610093"/>
                <a:ext cx="5520116" cy="1007285"/>
              </a:xfrm>
              <a:prstGeom prst="rect">
                <a:avLst/>
              </a:prstGeom>
              <a:blipFill rotWithShape="1">
                <a:blip r:embed="rId4"/>
                <a:stretch>
                  <a:fillRect l="-878" t="-4118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304847" y="735801"/>
            <a:ext cx="0" cy="5523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184" y="217242"/>
                <a:ext cx="8795005" cy="651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3. Giải </a:t>
                </a:r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phương trình: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2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 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Trường hợp 1: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Trường hợp 2: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Vậy tập nghiệm phương 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84" y="217242"/>
                <a:ext cx="8795005" cy="6510437"/>
              </a:xfrm>
              <a:prstGeom prst="rect">
                <a:avLst/>
              </a:prstGeom>
              <a:blipFill rotWithShape="1">
                <a:blip r:embed="rId2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07976" y="1552883"/>
                <a:ext cx="3404681" cy="3016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Cách 2.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Cách 3.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Nhận xét: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976" y="1552883"/>
                <a:ext cx="3404681" cy="3016531"/>
              </a:xfrm>
              <a:prstGeom prst="rect">
                <a:avLst/>
              </a:prstGeom>
              <a:blipFill rotWithShape="1">
                <a:blip r:embed="rId3"/>
                <a:stretch>
                  <a:fillRect l="-1431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889482" y="1552883"/>
            <a:ext cx="0" cy="3112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063" y="460378"/>
            <a:ext cx="1081119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2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Bài tập vận dụng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4. 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Lúc 8 giờ một ô tô xuất phát từ A đi với vận tốc 60km/h và một xe máy đi với vận tốc 40km/h xuất phát từ B, đi về phía C như hình vẽ. Khoảng cách AB bằng 50km. Hỏi lúc mấy giờ khoảng cách giữa hai xe là 10km.</a:t>
            </a:r>
          </a:p>
          <a:p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1911" y="3620558"/>
                <a:ext cx="10899647" cy="3869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Lời giải: 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(giờ) là thời gian hai xe đi được đến lúc khoảng cách giữa hai xe là 10km,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giờ, ô tô cách điểm A là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𝟔𝟎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(km);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         xe máy cách điểm A là: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𝟓𝟎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𝟒𝟎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(km);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	   khoảng cách giữa hai xe: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vi-VN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( 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vi-VN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Giải pt: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(tmđk)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lúc 10 giờ hoặc lúc 11 giờ khoảng cách giữa ô tô và xe máy là 10km.            </a:t>
                </a:r>
              </a:p>
              <a:p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11" y="3620558"/>
                <a:ext cx="10899647" cy="3869906"/>
              </a:xfrm>
              <a:prstGeom prst="rect">
                <a:avLst/>
              </a:prstGeom>
              <a:blipFill rotWithShape="1">
                <a:blip r:embed="rId2"/>
                <a:stretch>
                  <a:fillRect l="-503" t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41" y="3217446"/>
            <a:ext cx="7510765" cy="67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r="61364" b="39821"/>
          <a:stretch/>
        </p:blipFill>
        <p:spPr bwMode="auto">
          <a:xfrm>
            <a:off x="887973" y="1961714"/>
            <a:ext cx="1987366" cy="13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9" r="2542" b="50223"/>
          <a:stretch/>
        </p:blipFill>
        <p:spPr bwMode="auto">
          <a:xfrm>
            <a:off x="5409191" y="2066531"/>
            <a:ext cx="1955654" cy="124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48786" y="5277004"/>
                <a:ext cx="761747" cy="397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786" y="5277004"/>
                <a:ext cx="761747" cy="3970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2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100" y="357796"/>
            <a:ext cx="844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  <a:cs typeface="Arial" panose="020B0604020202020204" pitchFamily="34" charset="0"/>
              </a:rPr>
              <a:t>Cách giải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589" y="1207253"/>
            <a:ext cx="8016658" cy="53163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21464"/>
              </p:ext>
            </p:extLst>
          </p:nvPr>
        </p:nvGraphicFramePr>
        <p:xfrm>
          <a:off x="4589170" y="2496912"/>
          <a:ext cx="3172961" cy="841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990360" progId="Equation.DSMT4">
                  <p:embed/>
                </p:oleObj>
              </mc:Choice>
              <mc:Fallback>
                <p:oleObj name="Equation" r:id="rId3" imgW="3733560" imgH="990360" progId="Equation.DSMT4">
                  <p:embed/>
                  <p:pic>
                    <p:nvPicPr>
                      <p:cNvPr id="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170" y="2496912"/>
                        <a:ext cx="3172961" cy="841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702482" y="256964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Bước</a:t>
            </a:r>
            <a:r>
              <a:rPr lang="en-US" sz="2000" dirty="0">
                <a:solidFill>
                  <a:srgbClr val="FFFF00"/>
                </a:solidFill>
              </a:rPr>
              <a:t> 1: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37279" y="2443666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Có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1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38272" y="2921168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Có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2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23363" y="3376763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Trường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1: </a:t>
            </a:r>
            <a:r>
              <a:rPr lang="en-US" sz="2000" dirty="0" err="1">
                <a:solidFill>
                  <a:srgbClr val="FFFF00"/>
                </a:solidFill>
              </a:rPr>
              <a:t>Với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1 </a:t>
            </a:r>
            <a:r>
              <a:rPr lang="en-US" sz="2000" dirty="0">
                <a:solidFill>
                  <a:schemeClr val="bg1"/>
                </a:solidFill>
              </a:rPr>
              <a:t>ta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42884"/>
              </p:ext>
            </p:extLst>
          </p:nvPr>
        </p:nvGraphicFramePr>
        <p:xfrm>
          <a:off x="4014731" y="3758266"/>
          <a:ext cx="2305792" cy="7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6560" imgH="939600" progId="Equation.DSMT4">
                  <p:embed/>
                </p:oleObj>
              </mc:Choice>
              <mc:Fallback>
                <p:oleObj name="Equation" r:id="rId5" imgW="2806560" imgH="93960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4731" y="3758266"/>
                        <a:ext cx="2305792" cy="7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484706" y="4514354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Trường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hợp</a:t>
            </a:r>
            <a:r>
              <a:rPr lang="en-US" sz="2000" dirty="0">
                <a:solidFill>
                  <a:schemeClr val="bg1"/>
                </a:solidFill>
              </a:rPr>
              <a:t> 2: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2 </a:t>
            </a:r>
            <a:r>
              <a:rPr lang="en-US" sz="2000" dirty="0">
                <a:solidFill>
                  <a:schemeClr val="bg1"/>
                </a:solidFill>
              </a:rPr>
              <a:t>ta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56678"/>
              </p:ext>
            </p:extLst>
          </p:nvPr>
        </p:nvGraphicFramePr>
        <p:xfrm>
          <a:off x="4032605" y="4941142"/>
          <a:ext cx="2486143" cy="79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46240" imgH="939600" progId="Equation.DSMT4">
                  <p:embed/>
                </p:oleObj>
              </mc:Choice>
              <mc:Fallback>
                <p:oleObj name="Equation" r:id="rId7" imgW="2946240" imgH="93960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2605" y="4941142"/>
                        <a:ext cx="2486143" cy="792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698968" y="4149560"/>
            <a:ext cx="3153294" cy="40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en-US" sz="2000" dirty="0" err="1">
                <a:solidFill>
                  <a:srgbClr val="FFFF00"/>
                </a:solidFill>
              </a:rPr>
              <a:t>giải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đối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chiếu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với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1)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41877" y="6020346"/>
            <a:ext cx="56830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tập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nghiệm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trình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31926" y="5344433"/>
            <a:ext cx="43312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en-US" sz="2000" dirty="0" err="1">
                <a:solidFill>
                  <a:srgbClr val="FFFF00"/>
                </a:solidFill>
              </a:rPr>
              <a:t>giải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đối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chiếu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với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đk</a:t>
            </a:r>
            <a:r>
              <a:rPr lang="en-US" sz="2000" dirty="0">
                <a:solidFill>
                  <a:srgbClr val="FFFF00"/>
                </a:solidFill>
              </a:rPr>
              <a:t> 2)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83045" y="3389299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Bước</a:t>
            </a:r>
            <a:r>
              <a:rPr lang="en-US" sz="2000" dirty="0">
                <a:solidFill>
                  <a:srgbClr val="FFFF00"/>
                </a:solidFill>
              </a:rPr>
              <a:t> 2: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84706" y="604797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Bước</a:t>
            </a:r>
            <a:r>
              <a:rPr lang="en-US" sz="2000" dirty="0">
                <a:solidFill>
                  <a:srgbClr val="FFFF00"/>
                </a:solidFill>
              </a:rPr>
              <a:t> 3: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409747" y="1266813"/>
            <a:ext cx="3910266" cy="661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739577" y="1302583"/>
            <a:ext cx="20933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Dạng</a:t>
            </a:r>
            <a:r>
              <a:rPr lang="en-US" sz="2400" dirty="0">
                <a:solidFill>
                  <a:srgbClr val="FFFF00"/>
                </a:solidFill>
              </a:rPr>
              <a:t> 2: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994720" y="2445214"/>
            <a:ext cx="27101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B(x) ≥ 0 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11777"/>
              </p:ext>
            </p:extLst>
          </p:nvPr>
        </p:nvGraphicFramePr>
        <p:xfrm>
          <a:off x="9001680" y="3397237"/>
          <a:ext cx="2681714" cy="110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93880" imgH="1485720" progId="Equation.DSMT4">
                  <p:embed/>
                </p:oleObj>
              </mc:Choice>
              <mc:Fallback>
                <p:oleObj name="Equation" r:id="rId9" imgW="3593880" imgH="148572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1680" y="3397237"/>
                        <a:ext cx="2681714" cy="110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06534"/>
              </p:ext>
            </p:extLst>
          </p:nvPr>
        </p:nvGraphicFramePr>
        <p:xfrm>
          <a:off x="6696722" y="1323076"/>
          <a:ext cx="223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34880" imgH="444240" progId="Equation.DSMT4">
                  <p:embed/>
                </p:oleObj>
              </mc:Choice>
              <mc:Fallback>
                <p:oleObj name="Equation" r:id="rId11" imgW="2234880" imgH="444240" progId="Equation.DSMT4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6722" y="1323076"/>
                        <a:ext cx="2235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8987097" y="4502602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Giải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pt</a:t>
            </a:r>
            <a:r>
              <a:rPr lang="en-US" dirty="0">
                <a:solidFill>
                  <a:srgbClr val="FFFF00"/>
                </a:solidFill>
              </a:rPr>
              <a:t> (1)  </a:t>
            </a:r>
            <a:r>
              <a:rPr lang="en-US" dirty="0" err="1">
                <a:solidFill>
                  <a:srgbClr val="FFFF00"/>
                </a:solidFill>
              </a:rPr>
              <a:t>đối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chiếu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điều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kiện</a:t>
            </a:r>
            <a:r>
              <a:rPr lang="en-US" dirty="0">
                <a:solidFill>
                  <a:srgbClr val="FFFF00"/>
                </a:solidFill>
              </a:rPr>
              <a:t> (*)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031540" y="5133590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Giải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pt</a:t>
            </a:r>
            <a:r>
              <a:rPr lang="en-US" dirty="0">
                <a:solidFill>
                  <a:srgbClr val="FFFF00"/>
                </a:solidFill>
              </a:rPr>
              <a:t> (2)  </a:t>
            </a:r>
            <a:r>
              <a:rPr lang="en-US" dirty="0" err="1">
                <a:solidFill>
                  <a:srgbClr val="FFFF00"/>
                </a:solidFill>
              </a:rPr>
              <a:t>đối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chiếu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điều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kiện</a:t>
            </a:r>
            <a:r>
              <a:rPr lang="en-US" dirty="0">
                <a:solidFill>
                  <a:srgbClr val="FFFF00"/>
                </a:solidFill>
              </a:rPr>
              <a:t> (*)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41877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Cách</a:t>
            </a:r>
            <a:r>
              <a:rPr lang="en-US" sz="2400" b="1" dirty="0">
                <a:solidFill>
                  <a:srgbClr val="FFFF00"/>
                </a:solidFill>
              </a:rPr>
              <a:t> 1: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247114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Cách</a:t>
            </a:r>
            <a:r>
              <a:rPr lang="en-US" sz="2400" b="1" dirty="0">
                <a:solidFill>
                  <a:srgbClr val="FFFF00"/>
                </a:solidFill>
              </a:rPr>
              <a:t> 2: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83045" y="2406063"/>
            <a:ext cx="7965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1589" y="3408598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95502" y="2406063"/>
            <a:ext cx="0" cy="3373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1589" y="5779921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95079" y="3417014"/>
            <a:ext cx="2814835" cy="17393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97252" y="3403748"/>
            <a:ext cx="209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Dạng</a:t>
            </a:r>
            <a:r>
              <a:rPr lang="en-US" sz="2400" dirty="0">
                <a:solidFill>
                  <a:srgbClr val="FFFF00"/>
                </a:solidFill>
              </a:rPr>
              <a:t> 3: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7111" y="1357057"/>
            <a:ext cx="3112804" cy="1486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538241" y="1292754"/>
            <a:ext cx="209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Dạng</a:t>
            </a:r>
            <a:r>
              <a:rPr lang="en-US" sz="2400" dirty="0">
                <a:solidFill>
                  <a:srgbClr val="FFFF00"/>
                </a:solidFill>
              </a:rPr>
              <a:t> 1: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244712" y="1732527"/>
                <a:ext cx="1679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rgbClr val="FFFF00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600">
                    <a:solidFill>
                      <a:srgbClr val="FFFF00"/>
                    </a:solidFill>
                  </a:rPr>
                  <a:t> là hằng số,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𝑘</m:t>
                    </m:r>
                    <m:r>
                      <a:rPr lang="en-US" sz="16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≥ 0)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712" y="1732527"/>
                <a:ext cx="1679372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1812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694372"/>
              </p:ext>
            </p:extLst>
          </p:nvPr>
        </p:nvGraphicFramePr>
        <p:xfrm>
          <a:off x="1031116" y="3937019"/>
          <a:ext cx="2614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13829" imgH="938784" progId="Equation.DSMT4">
                  <p:embed/>
                </p:oleObj>
              </mc:Choice>
              <mc:Fallback>
                <p:oleObj name="Equation" r:id="rId15" imgW="2613829" imgH="938784" progId="Equation.DSMT4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31116" y="3937019"/>
                        <a:ext cx="2614613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718863"/>
              </p:ext>
            </p:extLst>
          </p:nvPr>
        </p:nvGraphicFramePr>
        <p:xfrm>
          <a:off x="424102" y="1705508"/>
          <a:ext cx="21463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45686" imgH="938784" progId="Equation.DSMT4">
                  <p:embed/>
                </p:oleObj>
              </mc:Choice>
              <mc:Fallback>
                <p:oleObj name="Equation" r:id="rId17" imgW="2145686" imgH="938784" progId="Equation.DSMT4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4102" y="1705508"/>
                        <a:ext cx="214630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41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8229" y="1130586"/>
            <a:ext cx="9710057" cy="4030444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  <a:p>
            <a:pPr algn="ctr">
              <a:lnSpc>
                <a:spcPct val="200000"/>
              </a:lnSpc>
            </a:pP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35, 36, 37 (SGK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51)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55" y="1788721"/>
            <a:ext cx="1177959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40723"/>
              </p:ext>
            </p:extLst>
          </p:nvPr>
        </p:nvGraphicFramePr>
        <p:xfrm>
          <a:off x="4256088" y="1216025"/>
          <a:ext cx="44926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850680" progId="Equation.DSMT4">
                  <p:embed/>
                </p:oleObj>
              </mc:Choice>
              <mc:Fallback>
                <p:oleObj name="Equation" r:id="rId3" imgW="1562040" imgH="85068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216025"/>
                        <a:ext cx="44926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35542"/>
              </p:ext>
            </p:extLst>
          </p:nvPr>
        </p:nvGraphicFramePr>
        <p:xfrm>
          <a:off x="4256088" y="4327373"/>
          <a:ext cx="3173413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533160" progId="Equation.DSMT4">
                  <p:embed/>
                </p:oleObj>
              </mc:Choice>
              <mc:Fallback>
                <p:oleObj name="Equation" r:id="rId5" imgW="1117440" imgH="53316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4327373"/>
                        <a:ext cx="3173413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80986" y="475988"/>
            <a:ext cx="724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Chúng</a:t>
            </a:r>
            <a:r>
              <a:rPr lang="en-US" sz="2800" dirty="0">
                <a:solidFill>
                  <a:srgbClr val="FFFF00"/>
                </a:solidFill>
              </a:rPr>
              <a:t> ta </a:t>
            </a:r>
            <a:r>
              <a:rPr lang="en-US" sz="2800" dirty="0" err="1">
                <a:solidFill>
                  <a:srgbClr val="FFFF00"/>
                </a:solidFill>
              </a:rPr>
              <a:t>đã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biết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giải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phương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trình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dạng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4550" y="3761810"/>
            <a:ext cx="502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Giải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phương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trình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dạng</a:t>
            </a:r>
            <a:r>
              <a:rPr lang="en-US" sz="2800" dirty="0">
                <a:solidFill>
                  <a:srgbClr val="FFFF00"/>
                </a:solidFill>
              </a:rPr>
              <a:t>: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3884" y="4530612"/>
            <a:ext cx="1615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1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5826" y="1923192"/>
            <a:ext cx="9740348" cy="3744295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8527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Box 4"/>
          <p:cNvSpPr txBox="1">
            <a:spLocks noChangeArrowheads="1"/>
          </p:cNvSpPr>
          <p:nvPr/>
        </p:nvSpPr>
        <p:spPr bwMode="auto">
          <a:xfrm>
            <a:off x="1477027" y="51385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PHƯƠNG TRÌNH CHỨA DẤU GIÁ TRỊ TUYỆT ĐỐI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7424" y="1190554"/>
            <a:ext cx="4421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Nhắc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64427" y="1727557"/>
            <a:ext cx="9143850" cy="489149"/>
            <a:chOff x="1064427" y="1727557"/>
            <a:chExt cx="9143850" cy="489149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064427" y="1727557"/>
              <a:ext cx="9143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Giá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trị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tuyệt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đối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số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   ,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kí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hiệu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là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     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được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định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nghĩa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như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sau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4292053" y="1881099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053" y="1881099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6067791" y="1759506"/>
            <a:ext cx="317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17160" imgH="457200" progId="Equation.DSMT4">
                    <p:embed/>
                  </p:oleObj>
                </mc:Choice>
                <mc:Fallback>
                  <p:oleObj name="Equation" r:id="rId5" imgW="317160" imgH="457200" progId="Equation.DSMT4">
                    <p:embed/>
                    <p:pic>
                      <p:nvPicPr>
                        <p:cNvPr id="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7791" y="1759506"/>
                          <a:ext cx="3175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657508" y="2139036"/>
          <a:ext cx="3285670" cy="129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14600" imgH="990360" progId="Equation.DSMT4">
                  <p:embed/>
                </p:oleObj>
              </mc:Choice>
              <mc:Fallback>
                <p:oleObj name="Equation" r:id="rId7" imgW="2514600" imgH="99036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7508" y="2139036"/>
                        <a:ext cx="3285670" cy="129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30048" y="3574198"/>
            <a:ext cx="700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Ví dụ 1: </a:t>
            </a:r>
            <a:r>
              <a:rPr lang="en-US" sz="2400" b="1">
                <a:solidFill>
                  <a:schemeClr val="bg1"/>
                </a:solidFill>
              </a:rPr>
              <a:t>Điền vào chỗ “…” để được kết quả đúng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36921"/>
              </p:ext>
            </p:extLst>
          </p:nvPr>
        </p:nvGraphicFramePr>
        <p:xfrm>
          <a:off x="1912938" y="4270375"/>
          <a:ext cx="162877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3880" imgH="1981080" progId="Equation.DSMT4">
                  <p:embed/>
                </p:oleObj>
              </mc:Choice>
              <mc:Fallback>
                <p:oleObj name="Equation" r:id="rId9" imgW="1523880" imgH="19810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2938" y="4270375"/>
                        <a:ext cx="1628775" cy="211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670934" y="4741688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44553"/>
              </p:ext>
            </p:extLst>
          </p:nvPr>
        </p:nvGraphicFramePr>
        <p:xfrm>
          <a:off x="2824020" y="5491655"/>
          <a:ext cx="151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11280" imgH="863280" progId="Equation.DSMT4">
                  <p:embed/>
                </p:oleObj>
              </mc:Choice>
              <mc:Fallback>
                <p:oleObj name="Equation" r:id="rId11" imgW="1511280" imgH="8632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24020" y="5491655"/>
                        <a:ext cx="15113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60974" y="415242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07797" y="4152426"/>
                <a:ext cx="3529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−1≥ 0 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h𝑎𝑦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≥1 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97" y="4152426"/>
                <a:ext cx="3529882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28081"/>
              </p:ext>
            </p:extLst>
          </p:nvPr>
        </p:nvGraphicFramePr>
        <p:xfrm>
          <a:off x="4635500" y="4241800"/>
          <a:ext cx="468153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3680" imgH="1002960" progId="Equation.DSMT4">
                  <p:embed/>
                </p:oleObj>
              </mc:Choice>
              <mc:Fallback>
                <p:oleObj name="Equation" r:id="rId15" imgW="4063680" imgH="10029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35500" y="4241800"/>
                        <a:ext cx="4681538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9499" y="4811480"/>
                <a:ext cx="2476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−(−3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 = 3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499" y="4811480"/>
                <a:ext cx="2476965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20614" y="4834801"/>
                <a:ext cx="2029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4" y="4834801"/>
                <a:ext cx="2029216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450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828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20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0965000"/>
                  </p:ext>
                </p:extLst>
              </p:nvPr>
            </p:nvGraphicFramePr>
            <p:xfrm>
              <a:off x="2327360" y="1371650"/>
              <a:ext cx="7276484" cy="5218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9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436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729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65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Khẳng</a:t>
                          </a: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định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6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mọi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815975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7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khi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400" baseline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&gt; 3</a:t>
                          </a:r>
                          <a:endParaRPr lang="en-US" sz="2400" baseline="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56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vi-VN" sz="2400" b="1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45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05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khi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3;1</m:t>
                                  </m:r>
                                </m:e>
                              </m:d>
                            </m:oMath>
                          </a14:m>
                          <a:endParaRPr lang="vi-VN" sz="2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vi-VN" sz="2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0965000"/>
                  </p:ext>
                </p:extLst>
              </p:nvPr>
            </p:nvGraphicFramePr>
            <p:xfrm>
              <a:off x="2327360" y="1371650"/>
              <a:ext cx="7276484" cy="5218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9893"/>
                    <a:gridCol w="4343622"/>
                    <a:gridCol w="2172969"/>
                  </a:tblGrid>
                  <a:tr h="5965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Khẳng</a:t>
                          </a: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định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836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mọi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815975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917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khi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400" baseline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&gt; 3</a:t>
                          </a:r>
                          <a:endParaRPr lang="en-US" sz="2400" baseline="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9656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7697" t="-244304" r="-50140" b="-198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845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105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7697" t="-394798" r="-50140" b="-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47195"/>
              </p:ext>
            </p:extLst>
          </p:nvPr>
        </p:nvGraphicFramePr>
        <p:xfrm>
          <a:off x="3118673" y="1979755"/>
          <a:ext cx="1415680" cy="6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304560" progId="Equation.DSMT4">
                  <p:embed/>
                </p:oleObj>
              </mc:Choice>
              <mc:Fallback>
                <p:oleObj name="Equation" r:id="rId6" imgW="672840" imgH="30456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673" y="1979755"/>
                        <a:ext cx="1415680" cy="64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25968"/>
              </p:ext>
            </p:extLst>
          </p:nvPr>
        </p:nvGraphicFramePr>
        <p:xfrm>
          <a:off x="3252908" y="4918940"/>
          <a:ext cx="24463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53800" progId="Equation.DSMT4">
                  <p:embed/>
                </p:oleObj>
              </mc:Choice>
              <mc:Fallback>
                <p:oleObj name="Equation" r:id="rId8" imgW="1143000" imgH="2538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908" y="4918940"/>
                        <a:ext cx="2446337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54572" y="2165265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8916" y="2938186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54573" y="4757154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66281" y="3801797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5224" y="946879"/>
            <a:ext cx="5059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2: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đúng, sai vào ô trống: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88121" y="3344900"/>
            <a:ext cx="385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Vì</a:t>
            </a:r>
            <a:r>
              <a:rPr lang="en-US" sz="2000" dirty="0">
                <a:solidFill>
                  <a:srgbClr val="FFFF00"/>
                </a:solidFill>
              </a:rPr>
              <a:t> : x &gt; 3 </a:t>
            </a:r>
            <a:r>
              <a:rPr lang="en-US" sz="2000" dirty="0" err="1">
                <a:solidFill>
                  <a:srgbClr val="FFFF00"/>
                </a:solidFill>
              </a:rPr>
              <a:t>thì</a:t>
            </a:r>
            <a:r>
              <a:rPr lang="en-US" sz="2000" dirty="0">
                <a:solidFill>
                  <a:srgbClr val="FFFF00"/>
                </a:solidFill>
              </a:rPr>
              <a:t> x &gt; 2 do </a:t>
            </a:r>
            <a:r>
              <a:rPr lang="en-US" sz="2000" dirty="0" err="1">
                <a:solidFill>
                  <a:srgbClr val="FFFF00"/>
                </a:solidFill>
              </a:rPr>
              <a:t>đó</a:t>
            </a:r>
            <a:r>
              <a:rPr lang="en-US" sz="2000" dirty="0">
                <a:solidFill>
                  <a:srgbClr val="FFFF00"/>
                </a:solidFill>
              </a:rPr>
              <a:t> 2 – x &lt; 0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477027" y="40389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PHƯƠNG TRÌNH CHỨA DẤU GIÁ TRỊ TUYỆT ĐỐI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57759"/>
              </p:ext>
            </p:extLst>
          </p:nvPr>
        </p:nvGraphicFramePr>
        <p:xfrm>
          <a:off x="3242612" y="2938186"/>
          <a:ext cx="1710568" cy="48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253800" progId="Equation.DSMT4">
                  <p:embed/>
                </p:oleObj>
              </mc:Choice>
              <mc:Fallback>
                <p:oleObj name="Equation" r:id="rId10" imgW="90144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612" y="2938186"/>
                        <a:ext cx="1710568" cy="480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48916" y="5705126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64923" y="6075319"/>
                <a:ext cx="4017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>
                    <a:solidFill>
                      <a:srgbClr val="FFFF00"/>
                    </a:solidFill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6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−2=±1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</a:rPr>
                  <a:t> ⇔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923" y="6075319"/>
                <a:ext cx="4017017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910" t="-909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8542" y="4337616"/>
                <a:ext cx="4017017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>
                    <a:solidFill>
                      <a:srgbClr val="FFFF00"/>
                    </a:solidFill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vi-VN" sz="1600" i="1" smtClean="0">
                        <a:solidFill>
                          <a:srgbClr val="FFFF00"/>
                        </a:solidFill>
                        <a:latin typeface="Cambria Math"/>
                      </a:rPr>
                      <m:t> = − (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vi-VN" sz="16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42" y="4337616"/>
                <a:ext cx="4017017" cy="344133"/>
              </a:xfrm>
              <a:prstGeom prst="rect">
                <a:avLst/>
              </a:prstGeom>
              <a:blipFill rotWithShape="1">
                <a:blip r:embed="rId13"/>
                <a:stretch>
                  <a:fillRect l="-75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0232" y="2480670"/>
                <a:ext cx="259851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FF00"/>
                    </a:solidFill>
                  </a:rPr>
                  <a:t>Ví dụ: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32" y="2480670"/>
                <a:ext cx="2598516" cy="375552"/>
              </a:xfrm>
              <a:prstGeom prst="rect">
                <a:avLst/>
              </a:prstGeom>
              <a:blipFill rotWithShape="1">
                <a:blip r:embed="rId14"/>
                <a:stretch>
                  <a:fillRect l="-2113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53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  <p:bldP spid="13" grpId="0"/>
      <p:bldP spid="14" grpId="0"/>
      <p:bldP spid="1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246165" y="1059657"/>
            <a:ext cx="917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00"/>
                </a:solidFill>
                <a:cs typeface="Arial" panose="020B0604020202020204" pitchFamily="34" charset="0"/>
              </a:rPr>
              <a:t>Ví dụ 3: </a:t>
            </a:r>
            <a:r>
              <a:rPr lang="en-US" altLang="en-US" sz="2800">
                <a:solidFill>
                  <a:schemeClr val="bg1"/>
                </a:solidFill>
                <a:cs typeface="Arial" panose="020B0604020202020204" pitchFamily="34" charset="0"/>
              </a:rPr>
              <a:t>Bỏ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rút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9872"/>
              </p:ext>
            </p:extLst>
          </p:nvPr>
        </p:nvGraphicFramePr>
        <p:xfrm>
          <a:off x="1354138" y="1924050"/>
          <a:ext cx="41386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27400" imgH="533160" progId="Equation.DSMT4">
                  <p:embed/>
                </p:oleObj>
              </mc:Choice>
              <mc:Fallback>
                <p:oleObj name="Equation" r:id="rId3" imgW="4127400" imgH="533160" progId="Equation.DSMT4">
                  <p:embed/>
                  <p:pic>
                    <p:nvPicPr>
                      <p:cNvPr id="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924050"/>
                        <a:ext cx="41386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88211"/>
              </p:ext>
            </p:extLst>
          </p:nvPr>
        </p:nvGraphicFramePr>
        <p:xfrm>
          <a:off x="6875463" y="1924050"/>
          <a:ext cx="2614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03160" imgH="507960" progId="Equation.DSMT4">
                  <p:embed/>
                </p:oleObj>
              </mc:Choice>
              <mc:Fallback>
                <p:oleObj name="Equation" r:id="rId5" imgW="2603160" imgH="507960" progId="Equation.DSMT4">
                  <p:embed/>
                  <p:pic>
                    <p:nvPicPr>
                      <p:cNvPr id="1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924050"/>
                        <a:ext cx="26146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683000" y="1917700"/>
          <a:ext cx="9144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19680" progId="Equation.DSMT4">
                  <p:embed/>
                </p:oleObj>
              </mc:Choice>
              <mc:Fallback>
                <p:oleObj name="Equation" r:id="rId7" imgW="914400" imgH="31968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917700"/>
                        <a:ext cx="9144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5474" y="3165414"/>
            <a:ext cx="461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≥ 3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– 3 ≥ 0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48704"/>
              </p:ext>
            </p:extLst>
          </p:nvPr>
        </p:nvGraphicFramePr>
        <p:xfrm>
          <a:off x="3920517" y="3115310"/>
          <a:ext cx="1572233" cy="47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7680" imgH="533160" progId="Equation.DSMT4">
                  <p:embed/>
                </p:oleObj>
              </mc:Choice>
              <mc:Fallback>
                <p:oleObj name="Equation" r:id="rId9" imgW="1777680" imgH="5331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0517" y="3115310"/>
                        <a:ext cx="1572233" cy="47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02291" y="3853789"/>
            <a:ext cx="281822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= x – 3 + x –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= 2x –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7027" y="2560073"/>
            <a:ext cx="25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35850" y="1865709"/>
            <a:ext cx="0" cy="4160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477027" y="51385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PHƯƠNG TRÌNH CHỨA DẤU GIÁ TRỊ TUYỆT ĐỐI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5943330" y="2965359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95653"/>
              </p:ext>
            </p:extLst>
          </p:nvPr>
        </p:nvGraphicFramePr>
        <p:xfrm>
          <a:off x="6979132" y="2955292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025880" imgH="990360" progId="Equation.DSMT4">
                  <p:embed/>
                </p:oleObj>
              </mc:Choice>
              <mc:Fallback>
                <p:oleObj name="Equation" r:id="rId11" imgW="4025880" imgH="99036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32" y="2955292"/>
                        <a:ext cx="4025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1392" y="2492717"/>
            <a:ext cx="25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5943330" y="3997366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≥ 0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23564"/>
              </p:ext>
            </p:extLst>
          </p:nvPr>
        </p:nvGraphicFramePr>
        <p:xfrm>
          <a:off x="6027892" y="4831704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54000" imgH="787320" progId="Equation.DSMT4">
                  <p:embed/>
                </p:oleObj>
              </mc:Choice>
              <mc:Fallback>
                <p:oleObj name="Equation" r:id="rId13" imgW="1854000" imgH="787320" progId="Equation.DSMT4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892" y="4831704"/>
                        <a:ext cx="1854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8788353" y="3945892"/>
            <a:ext cx="2066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2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&lt; 0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14548"/>
              </p:ext>
            </p:extLst>
          </p:nvPr>
        </p:nvGraphicFramePr>
        <p:xfrm>
          <a:off x="8810244" y="4786863"/>
          <a:ext cx="2044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44440" imgH="787320" progId="Equation.DSMT4">
                  <p:embed/>
                </p:oleObj>
              </mc:Choice>
              <mc:Fallback>
                <p:oleObj name="Equation" r:id="rId15" imgW="2044440" imgH="787320" progId="Equation.DSMT4">
                  <p:embed/>
                  <p:pic>
                    <p:nvPicPr>
                      <p:cNvPr id="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244" y="4786863"/>
                        <a:ext cx="2044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85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246165" y="1059657"/>
            <a:ext cx="923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Ví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err="1">
                <a:solidFill>
                  <a:srgbClr val="FFFF00"/>
                </a:solidFill>
                <a:cs typeface="Arial" panose="020B0604020202020204" pitchFamily="34" charset="0"/>
              </a:rPr>
              <a:t>dụ</a:t>
            </a:r>
            <a:r>
              <a:rPr lang="en-US" altLang="en-US" sz="2800" b="1">
                <a:solidFill>
                  <a:srgbClr val="FFFF00"/>
                </a:solidFill>
                <a:cs typeface="Arial" panose="020B0604020202020204" pitchFamily="34" charset="0"/>
              </a:rPr>
              <a:t> 3: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Bỏ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rút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Object 33"/>
          <p:cNvGraphicFramePr>
            <a:graphicFrameLocks noChangeAspect="1"/>
          </p:cNvGraphicFramePr>
          <p:nvPr/>
        </p:nvGraphicFramePr>
        <p:xfrm>
          <a:off x="6875463" y="1924050"/>
          <a:ext cx="2614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160" imgH="507960" progId="Equation.DSMT4">
                  <p:embed/>
                </p:oleObj>
              </mc:Choice>
              <mc:Fallback>
                <p:oleObj name="Equation" r:id="rId3" imgW="2603160" imgH="507960" progId="Equation.DSMT4">
                  <p:embed/>
                  <p:pic>
                    <p:nvPicPr>
                      <p:cNvPr id="1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924050"/>
                        <a:ext cx="26146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700829" y="1924050"/>
            <a:ext cx="0" cy="4873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477027" y="51385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PHƯƠNG TRÌNH CHỨA DẤU GIÁ TRỊ TUYỆT ĐỐI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5943330" y="3152955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6979132" y="2955292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25880" imgH="990360" progId="Equation.DSMT4">
                  <p:embed/>
                </p:oleObj>
              </mc:Choice>
              <mc:Fallback>
                <p:oleObj name="Equation" r:id="rId5" imgW="4025880" imgH="99036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32" y="2955292"/>
                        <a:ext cx="4025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1392" y="2382757"/>
            <a:ext cx="25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5943330" y="3997366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1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≥ 0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6027892" y="4831704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54000" imgH="787320" progId="Equation.DSMT4">
                  <p:embed/>
                </p:oleObj>
              </mc:Choice>
              <mc:Fallback>
                <p:oleObj name="Equation" r:id="rId7" imgW="1854000" imgH="787320" progId="Equation.DSMT4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892" y="4831704"/>
                        <a:ext cx="1854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8788353" y="3945892"/>
            <a:ext cx="2066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2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&lt; 0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8810244" y="4786863"/>
          <a:ext cx="2044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44440" imgH="787320" progId="Equation.DSMT4">
                  <p:embed/>
                </p:oleObj>
              </mc:Choice>
              <mc:Fallback>
                <p:oleObj name="Equation" r:id="rId9" imgW="2044440" imgH="787320" progId="Equation.DSMT4">
                  <p:embed/>
                  <p:pic>
                    <p:nvPicPr>
                      <p:cNvPr id="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244" y="4786863"/>
                        <a:ext cx="2044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58773" y="3353010"/>
            <a:ext cx="3714994" cy="14786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26526"/>
              </p:ext>
            </p:extLst>
          </p:nvPr>
        </p:nvGraphicFramePr>
        <p:xfrm>
          <a:off x="1844962" y="3727579"/>
          <a:ext cx="2265305" cy="63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5024" imgH="467950" progId="Equation.DSMT4">
                  <p:embed/>
                </p:oleObj>
              </mc:Choice>
              <mc:Fallback>
                <p:oleObj name="Equation" r:id="rId11" imgW="1675024" imgH="46795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4962" y="3727579"/>
                        <a:ext cx="2265305" cy="63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2569" y="3512272"/>
            <a:ext cx="851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AFF80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76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5100" y="357796"/>
            <a:ext cx="8002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100" y="896662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50020"/>
              </p:ext>
            </p:extLst>
          </p:nvPr>
        </p:nvGraphicFramePr>
        <p:xfrm>
          <a:off x="1186667" y="1446799"/>
          <a:ext cx="199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469800" progId="Equation.DSMT4">
                  <p:embed/>
                </p:oleObj>
              </mc:Choice>
              <mc:Fallback>
                <p:oleObj name="Equation" r:id="rId4" imgW="1993680" imgH="469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6667" y="1446799"/>
                        <a:ext cx="1993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23812" y="188241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31372" y="2298180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52849"/>
              </p:ext>
            </p:extLst>
          </p:nvPr>
        </p:nvGraphicFramePr>
        <p:xfrm>
          <a:off x="1468335" y="2282521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25880" imgH="990360" progId="Equation.DSMT4">
                  <p:embed/>
                </p:oleObj>
              </mc:Choice>
              <mc:Fallback>
                <p:oleObj name="Equation" r:id="rId6" imgW="4025880" imgH="99036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335" y="2282521"/>
                        <a:ext cx="4025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559261" y="3440221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≥ 0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67545"/>
              </p:ext>
            </p:extLst>
          </p:nvPr>
        </p:nvGraphicFramePr>
        <p:xfrm>
          <a:off x="751692" y="4443999"/>
          <a:ext cx="1879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560" imgH="1409400" progId="Equation.DSMT4">
                  <p:embed/>
                </p:oleObj>
              </mc:Choice>
              <mc:Fallback>
                <p:oleObj name="Equation" r:id="rId8" imgW="1879560" imgH="1409400" progId="Equation.DSMT4">
                  <p:embed/>
                  <p:pic>
                    <p:nvPicPr>
                      <p:cNvPr id="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92" y="4443999"/>
                        <a:ext cx="18796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981906" y="3440220"/>
            <a:ext cx="2066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2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&lt; 0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93707"/>
              </p:ext>
            </p:extLst>
          </p:nvPr>
        </p:nvGraphicFramePr>
        <p:xfrm>
          <a:off x="4163230" y="4434474"/>
          <a:ext cx="2032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840" imgH="1409400" progId="Equation.DSMT4">
                  <p:embed/>
                </p:oleObj>
              </mc:Choice>
              <mc:Fallback>
                <p:oleObj name="Equation" r:id="rId10" imgW="2031840" imgH="1409400" progId="Equation.DSMT4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230" y="4434474"/>
                        <a:ext cx="20320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20999" y="6110779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{– 1; 2 }</a:t>
            </a:r>
          </a:p>
        </p:txBody>
      </p:sp>
      <p:sp>
        <p:nvSpPr>
          <p:cNvPr id="27" name="AutoShape 7"/>
          <p:cNvSpPr>
            <a:spLocks/>
          </p:cNvSpPr>
          <p:nvPr/>
        </p:nvSpPr>
        <p:spPr bwMode="auto">
          <a:xfrm>
            <a:off x="5968205" y="2295955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683076" y="2095409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</a:rPr>
              <a:t>Bỏ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</a:rPr>
              <a:t> GTTĐ  </a:t>
            </a:r>
            <a:r>
              <a:rPr lang="en-US" altLang="en-US" sz="2400" dirty="0" err="1">
                <a:solidFill>
                  <a:srgbClr val="FF0000"/>
                </a:solidFill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từng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ẩn</a:t>
            </a:r>
            <a:endParaRPr lang="vi-VN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863356" y="4095689"/>
            <a:ext cx="282465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 err="1">
                <a:solidFill>
                  <a:srgbClr val="FF0000"/>
                </a:solidFill>
              </a:rPr>
              <a:t>Giải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>
                <a:solidFill>
                  <a:srgbClr val="FF0000"/>
                </a:solidFill>
              </a:rPr>
              <a:t>PT với hai trường hợp trên sau đó đối chiếu với điều kiện của ẩn</a:t>
            </a:r>
            <a:endParaRPr lang="vi-VN" altLang="en-US" sz="2200" dirty="0">
              <a:solidFill>
                <a:srgbClr val="FF0000"/>
              </a:solidFill>
            </a:endParaRPr>
          </a:p>
        </p:txBody>
      </p:sp>
      <p:sp>
        <p:nvSpPr>
          <p:cNvPr id="30" name="AutoShape 7"/>
          <p:cNvSpPr>
            <a:spLocks/>
          </p:cNvSpPr>
          <p:nvPr/>
        </p:nvSpPr>
        <p:spPr bwMode="auto">
          <a:xfrm>
            <a:off x="6460194" y="3811487"/>
            <a:ext cx="222882" cy="1899182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768260" y="6110779"/>
            <a:ext cx="38296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 err="1">
                <a:solidFill>
                  <a:srgbClr val="FF0000"/>
                </a:solidFill>
              </a:rPr>
              <a:t>Kết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luận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nghiệm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của</a:t>
            </a:r>
            <a:r>
              <a:rPr lang="en-US" altLang="en-US" sz="2200" dirty="0">
                <a:solidFill>
                  <a:srgbClr val="FF0000"/>
                </a:solidFill>
              </a:rPr>
              <a:t> PT</a:t>
            </a:r>
            <a:endParaRPr lang="vi-VN" altLang="en-US" sz="2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8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6" grpId="0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270888"/>
              </p:ext>
            </p:extLst>
          </p:nvPr>
        </p:nvGraphicFramePr>
        <p:xfrm>
          <a:off x="1575010" y="920537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720" imgH="444240" progId="Equation.DSMT4">
                  <p:embed/>
                </p:oleObj>
              </mc:Choice>
              <mc:Fallback>
                <p:oleObj name="Equation" r:id="rId4" imgW="262872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5010" y="920537"/>
                        <a:ext cx="262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96760" y="132300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879741"/>
              </p:ext>
            </p:extLst>
          </p:nvPr>
        </p:nvGraphicFramePr>
        <p:xfrm>
          <a:off x="1376363" y="1733550"/>
          <a:ext cx="29035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63760" imgH="1511280" progId="Equation.DSMT4">
                  <p:embed/>
                </p:oleObj>
              </mc:Choice>
              <mc:Fallback>
                <p:oleObj name="Equation" r:id="rId6" imgW="3263760" imgH="151128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1733550"/>
                        <a:ext cx="2903537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5816"/>
              </p:ext>
            </p:extLst>
          </p:nvPr>
        </p:nvGraphicFramePr>
        <p:xfrm>
          <a:off x="1297666" y="3744902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1282680" progId="Equation.DSMT4">
                  <p:embed/>
                </p:oleObj>
              </mc:Choice>
              <mc:Fallback>
                <p:oleObj name="Equation" r:id="rId8" imgW="1841400" imgH="1282680" progId="Equation.DSMT4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666" y="3744902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505481"/>
              </p:ext>
            </p:extLst>
          </p:nvPr>
        </p:nvGraphicFramePr>
        <p:xfrm>
          <a:off x="3552447" y="3609131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87520" imgH="2286000" progId="Equation.DSMT4">
                  <p:embed/>
                </p:oleObj>
              </mc:Choice>
              <mc:Fallback>
                <p:oleObj name="Equation" r:id="rId10" imgW="2387520" imgH="2286000" progId="Equation.DSMT4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447" y="3609131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39639" y="5788541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1; 3 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545" y="3206222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4578" y="320902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9939" y="621526"/>
            <a:ext cx="5434313" cy="57056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39439"/>
              </p:ext>
            </p:extLst>
          </p:nvPr>
        </p:nvGraphicFramePr>
        <p:xfrm>
          <a:off x="6145839" y="835756"/>
          <a:ext cx="2362032" cy="39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28720" imgH="444240" progId="Equation.DSMT4">
                  <p:embed/>
                </p:oleObj>
              </mc:Choice>
              <mc:Fallback>
                <p:oleObj name="Equation" r:id="rId12" imgW="2628720" imgH="4442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5839" y="835756"/>
                        <a:ext cx="2362032" cy="39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074787" y="1494902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45016"/>
              </p:ext>
            </p:extLst>
          </p:nvPr>
        </p:nvGraphicFramePr>
        <p:xfrm>
          <a:off x="6145839" y="1890470"/>
          <a:ext cx="4203230" cy="8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143320" imgH="990360" progId="Equation.DSMT4">
                  <p:embed/>
                </p:oleObj>
              </mc:Choice>
              <mc:Fallback>
                <p:oleObj name="Equation" r:id="rId13" imgW="5143320" imgH="990360" progId="Equation.DSMT4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839" y="1890470"/>
                        <a:ext cx="4203230" cy="80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9641" y="2789711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≤ 5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48410"/>
              </p:ext>
            </p:extLst>
          </p:nvPr>
        </p:nvGraphicFramePr>
        <p:xfrm>
          <a:off x="6264180" y="3601540"/>
          <a:ext cx="182579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84120" imgH="1904760" progId="Equation.DSMT4">
                  <p:embed/>
                </p:oleObj>
              </mc:Choice>
              <mc:Fallback>
                <p:oleObj name="Equation" r:id="rId15" imgW="2184120" imgH="1904760" progId="Equation.DSMT4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0" y="3601540"/>
                        <a:ext cx="1825795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8702064" y="2754962"/>
            <a:ext cx="199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2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&gt;5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32637"/>
              </p:ext>
            </p:extLst>
          </p:nvPr>
        </p:nvGraphicFramePr>
        <p:xfrm>
          <a:off x="8930050" y="3474329"/>
          <a:ext cx="1999250" cy="19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16120" imgH="2400120" progId="Equation.DSMT4">
                  <p:embed/>
                </p:oleObj>
              </mc:Choice>
              <mc:Fallback>
                <p:oleObj name="Equation" r:id="rId17" imgW="2616120" imgH="2400120" progId="Equation.DSMT4">
                  <p:embed/>
                  <p:pic>
                    <p:nvPicPr>
                      <p:cNvPr id="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050" y="3474329"/>
                        <a:ext cx="1999250" cy="19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942782" y="5514998"/>
            <a:ext cx="214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3 }</a:t>
            </a:r>
          </a:p>
        </p:txBody>
      </p:sp>
      <p:sp>
        <p:nvSpPr>
          <p:cNvPr id="32" name="Oval 31"/>
          <p:cNvSpPr/>
          <p:nvPr/>
        </p:nvSpPr>
        <p:spPr>
          <a:xfrm>
            <a:off x="2968018" y="768272"/>
            <a:ext cx="1072672" cy="808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94230" y="267583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  <p:bldP spid="15" grpId="0"/>
      <p:bldP spid="16" grpId="0" animBg="1"/>
      <p:bldP spid="23" grpId="0"/>
      <p:bldP spid="26" grpId="0"/>
      <p:bldP spid="29" grpId="0"/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415272"/>
              </p:ext>
            </p:extLst>
          </p:nvPr>
        </p:nvGraphicFramePr>
        <p:xfrm>
          <a:off x="1304016" y="737331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720" imgH="444240" progId="Equation.DSMT4">
                  <p:embed/>
                </p:oleObj>
              </mc:Choice>
              <mc:Fallback>
                <p:oleObj name="Equation" r:id="rId2" imgW="262872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4016" y="737331"/>
                        <a:ext cx="262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47109"/>
              </p:ext>
            </p:extLst>
          </p:nvPr>
        </p:nvGraphicFramePr>
        <p:xfrm>
          <a:off x="1182956" y="2121191"/>
          <a:ext cx="2914019" cy="132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360" imgH="1485720" progId="Equation.DSMT4">
                  <p:embed/>
                </p:oleObj>
              </mc:Choice>
              <mc:Fallback>
                <p:oleObj name="Equation" r:id="rId4" imgW="3276360" imgH="148572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956" y="2121191"/>
                        <a:ext cx="2914019" cy="1321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116425"/>
              </p:ext>
            </p:extLst>
          </p:nvPr>
        </p:nvGraphicFramePr>
        <p:xfrm>
          <a:off x="1109077" y="4150441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1282680" progId="Equation.DSMT4">
                  <p:embed/>
                </p:oleObj>
              </mc:Choice>
              <mc:Fallback>
                <p:oleObj name="Equation" r:id="rId6" imgW="1841400" imgH="1282680" progId="Equation.DSMT4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077" y="4150441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10528"/>
              </p:ext>
            </p:extLst>
          </p:nvPr>
        </p:nvGraphicFramePr>
        <p:xfrm>
          <a:off x="3005043" y="4054857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520" imgH="2286000" progId="Equation.DSMT4">
                  <p:embed/>
                </p:oleObj>
              </mc:Choice>
              <mc:Fallback>
                <p:oleObj name="Equation" r:id="rId8" imgW="2387520" imgH="2286000" progId="Equation.DSMT4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043" y="4054857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56797" y="6092177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 3 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2956" y="361176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5088" y="3614560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5348" y="878559"/>
            <a:ext cx="4704082" cy="57056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55996"/>
              </p:ext>
            </p:extLst>
          </p:nvPr>
        </p:nvGraphicFramePr>
        <p:xfrm>
          <a:off x="6371545" y="1092789"/>
          <a:ext cx="2362032" cy="39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28720" imgH="444240" progId="Equation.DSMT4">
                  <p:embed/>
                </p:oleObj>
              </mc:Choice>
              <mc:Fallback>
                <p:oleObj name="Equation" r:id="rId10" imgW="2628720" imgH="4442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71545" y="1092789"/>
                        <a:ext cx="2362032" cy="39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300493" y="1751935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68857"/>
              </p:ext>
            </p:extLst>
          </p:nvPr>
        </p:nvGraphicFramePr>
        <p:xfrm>
          <a:off x="6371545" y="2147503"/>
          <a:ext cx="4203230" cy="8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143320" imgH="990360" progId="Equation.DSMT4">
                  <p:embed/>
                </p:oleObj>
              </mc:Choice>
              <mc:Fallback>
                <p:oleObj name="Equation" r:id="rId11" imgW="5143320" imgH="990360" progId="Equation.DSMT4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545" y="2147503"/>
                        <a:ext cx="4203230" cy="80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25347" y="3046744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1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≤ 5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74005"/>
              </p:ext>
            </p:extLst>
          </p:nvPr>
        </p:nvGraphicFramePr>
        <p:xfrm>
          <a:off x="6489886" y="3858573"/>
          <a:ext cx="182579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84120" imgH="1904760" progId="Equation.DSMT4">
                  <p:embed/>
                </p:oleObj>
              </mc:Choice>
              <mc:Fallback>
                <p:oleObj name="Equation" r:id="rId13" imgW="2184120" imgH="1904760" progId="Equation.DSMT4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886" y="3858573"/>
                        <a:ext cx="1825795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8435845" y="3023476"/>
            <a:ext cx="199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2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x &gt;5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72275"/>
              </p:ext>
            </p:extLst>
          </p:nvPr>
        </p:nvGraphicFramePr>
        <p:xfrm>
          <a:off x="8854815" y="3735898"/>
          <a:ext cx="1999250" cy="19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16120" imgH="2400120" progId="Equation.DSMT4">
                  <p:embed/>
                </p:oleObj>
              </mc:Choice>
              <mc:Fallback>
                <p:oleObj name="Equation" r:id="rId15" imgW="2616120" imgH="2400120" progId="Equation.DSMT4">
                  <p:embed/>
                  <p:pic>
                    <p:nvPicPr>
                      <p:cNvPr id="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4815" y="3735898"/>
                        <a:ext cx="1999250" cy="19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68488" y="5772031"/>
            <a:ext cx="214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3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9570" y="1227122"/>
            <a:ext cx="29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Đk</a:t>
            </a:r>
            <a:r>
              <a:rPr lang="en-US" sz="2400" dirty="0">
                <a:solidFill>
                  <a:srgbClr val="FF0000"/>
                </a:solidFill>
              </a:rPr>
              <a:t>: 3x – 7 </a:t>
            </a:r>
            <a:r>
              <a:rPr lang="en-US" sz="2400">
                <a:solidFill>
                  <a:srgbClr val="FF0000"/>
                </a:solidFill>
              </a:rPr>
              <a:t>≥ 0 ⇔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Khi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đó</a:t>
            </a:r>
            <a:r>
              <a:rPr lang="en-US" sz="2400" dirty="0">
                <a:solidFill>
                  <a:srgbClr val="FF0000"/>
                </a:solidFill>
              </a:rPr>
              <a:t>, ta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:  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225468"/>
              </p:ext>
            </p:extLst>
          </p:nvPr>
        </p:nvGraphicFramePr>
        <p:xfrm>
          <a:off x="3546952" y="1050534"/>
          <a:ext cx="1562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38000" imgH="787320" progId="Equation.DSMT4">
                  <p:embed/>
                </p:oleObj>
              </mc:Choice>
              <mc:Fallback>
                <p:oleObj name="Equation" r:id="rId17" imgW="1638000" imgH="78732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46952" y="1050534"/>
                        <a:ext cx="156210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7847" y="5607980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ktm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0599" y="4978635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(tm)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8103" y="158798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583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4.8|6.1|12.5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|10.7|30.2|6.1|3.5|3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1.1|10.2|38.6|1.9|18.5|3.6|4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9.3|4|1.4|10.4|10.5|13.1|20.3|7.1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2052</Words>
  <Application>Microsoft Office PowerPoint</Application>
  <PresentationFormat>Widescreen</PresentationFormat>
  <Paragraphs>299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phương vũ lê</cp:lastModifiedBy>
  <cp:revision>543</cp:revision>
  <dcterms:created xsi:type="dcterms:W3CDTF">2020-03-05T15:19:26Z</dcterms:created>
  <dcterms:modified xsi:type="dcterms:W3CDTF">2023-07-19T09:46:19Z</dcterms:modified>
</cp:coreProperties>
</file>