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 id="2147483680" r:id="rId4"/>
    <p:sldMasterId id="2147483692" r:id="rId5"/>
    <p:sldMasterId id="2147483704" r:id="rId6"/>
    <p:sldMasterId id="2147483716" r:id="rId7"/>
    <p:sldMasterId id="2147483728" r:id="rId8"/>
    <p:sldMasterId id="2147483740" r:id="rId9"/>
    <p:sldMasterId id="2147483752" r:id="rId10"/>
  </p:sldMasterIdLst>
  <p:notesMasterIdLst>
    <p:notesMasterId r:id="rId61"/>
  </p:notesMasterIdLst>
  <p:sldIdLst>
    <p:sldId id="256" r:id="rId11"/>
    <p:sldId id="257" r:id="rId12"/>
    <p:sldId id="382" r:id="rId13"/>
    <p:sldId id="383" r:id="rId14"/>
    <p:sldId id="384" r:id="rId15"/>
    <p:sldId id="385" r:id="rId16"/>
    <p:sldId id="386" r:id="rId17"/>
    <p:sldId id="387" r:id="rId18"/>
    <p:sldId id="388" r:id="rId19"/>
    <p:sldId id="389" r:id="rId20"/>
    <p:sldId id="390" r:id="rId21"/>
    <p:sldId id="391" r:id="rId22"/>
    <p:sldId id="392" r:id="rId23"/>
    <p:sldId id="361" r:id="rId24"/>
    <p:sldId id="393" r:id="rId25"/>
    <p:sldId id="394" r:id="rId26"/>
    <p:sldId id="403" r:id="rId27"/>
    <p:sldId id="404" r:id="rId28"/>
    <p:sldId id="409" r:id="rId29"/>
    <p:sldId id="405" r:id="rId30"/>
    <p:sldId id="412" r:id="rId31"/>
    <p:sldId id="406" r:id="rId32"/>
    <p:sldId id="410" r:id="rId33"/>
    <p:sldId id="411" r:id="rId34"/>
    <p:sldId id="400" r:id="rId35"/>
    <p:sldId id="396" r:id="rId36"/>
    <p:sldId id="401" r:id="rId37"/>
    <p:sldId id="413" r:id="rId38"/>
    <p:sldId id="399" r:id="rId39"/>
    <p:sldId id="395" r:id="rId40"/>
    <p:sldId id="414" r:id="rId41"/>
    <p:sldId id="415" r:id="rId42"/>
    <p:sldId id="380" r:id="rId43"/>
    <p:sldId id="417" r:id="rId44"/>
    <p:sldId id="416" r:id="rId45"/>
    <p:sldId id="379" r:id="rId46"/>
    <p:sldId id="420" r:id="rId47"/>
    <p:sldId id="421" r:id="rId48"/>
    <p:sldId id="422" r:id="rId49"/>
    <p:sldId id="423" r:id="rId50"/>
    <p:sldId id="424" r:id="rId51"/>
    <p:sldId id="425" r:id="rId52"/>
    <p:sldId id="426" r:id="rId53"/>
    <p:sldId id="427" r:id="rId54"/>
    <p:sldId id="428" r:id="rId55"/>
    <p:sldId id="429" r:id="rId56"/>
    <p:sldId id="418" r:id="rId57"/>
    <p:sldId id="419" r:id="rId58"/>
    <p:sldId id="368" r:id="rId59"/>
    <p:sldId id="280"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3F9"/>
    <a:srgbClr val="F672DA"/>
    <a:srgbClr val="F8C8CE"/>
    <a:srgbClr val="FCE4E7"/>
    <a:srgbClr val="7FB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5126" autoAdjust="0"/>
  </p:normalViewPr>
  <p:slideViewPr>
    <p:cSldViewPr snapToGrid="0">
      <p:cViewPr varScale="1">
        <p:scale>
          <a:sx n="73" d="100"/>
          <a:sy n="73" d="100"/>
        </p:scale>
        <p:origin x="456"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422EE-117C-43E9-9E7D-72CB4982C63B}"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A3BF9-F966-4F1A-9353-0847DDC15B66}" type="slidenum">
              <a:rPr lang="zh-CN" altLang="en-US" smtClean="0"/>
              <a:t>‹#›</a:t>
            </a:fld>
            <a:endParaRPr lang="zh-CN" altLang="en-US"/>
          </a:p>
        </p:txBody>
      </p:sp>
    </p:spTree>
    <p:extLst>
      <p:ext uri="{BB962C8B-B14F-4D97-AF65-F5344CB8AC3E}">
        <p14:creationId xmlns:p14="http://schemas.microsoft.com/office/powerpoint/2010/main" val="399919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1</a:t>
            </a:fld>
            <a:endParaRPr lang="zh-CN" altLang="en-US"/>
          </a:p>
        </p:txBody>
      </p:sp>
    </p:spTree>
    <p:extLst>
      <p:ext uri="{BB962C8B-B14F-4D97-AF65-F5344CB8AC3E}">
        <p14:creationId xmlns:p14="http://schemas.microsoft.com/office/powerpoint/2010/main" val="39756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29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372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180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983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26</a:t>
            </a:fld>
            <a:endParaRPr lang="zh-CN" altLang="en-US"/>
          </a:p>
        </p:txBody>
      </p:sp>
    </p:spTree>
    <p:extLst>
      <p:ext uri="{BB962C8B-B14F-4D97-AF65-F5344CB8AC3E}">
        <p14:creationId xmlns:p14="http://schemas.microsoft.com/office/powerpoint/2010/main" val="156809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27</a:t>
            </a:fld>
            <a:endParaRPr lang="zh-CN" altLang="en-US"/>
          </a:p>
        </p:txBody>
      </p:sp>
    </p:spTree>
    <p:extLst>
      <p:ext uri="{BB962C8B-B14F-4D97-AF65-F5344CB8AC3E}">
        <p14:creationId xmlns:p14="http://schemas.microsoft.com/office/powerpoint/2010/main" val="233078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28</a:t>
            </a:fld>
            <a:endParaRPr lang="zh-CN" altLang="en-US"/>
          </a:p>
        </p:txBody>
      </p:sp>
    </p:spTree>
    <p:extLst>
      <p:ext uri="{BB962C8B-B14F-4D97-AF65-F5344CB8AC3E}">
        <p14:creationId xmlns:p14="http://schemas.microsoft.com/office/powerpoint/2010/main" val="317055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29</a:t>
            </a:fld>
            <a:endParaRPr lang="zh-CN" altLang="en-US"/>
          </a:p>
        </p:txBody>
      </p:sp>
    </p:spTree>
    <p:extLst>
      <p:ext uri="{BB962C8B-B14F-4D97-AF65-F5344CB8AC3E}">
        <p14:creationId xmlns:p14="http://schemas.microsoft.com/office/powerpoint/2010/main" val="315496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30</a:t>
            </a:fld>
            <a:endParaRPr lang="zh-CN" altLang="en-US"/>
          </a:p>
        </p:txBody>
      </p:sp>
    </p:spTree>
    <p:extLst>
      <p:ext uri="{BB962C8B-B14F-4D97-AF65-F5344CB8AC3E}">
        <p14:creationId xmlns:p14="http://schemas.microsoft.com/office/powerpoint/2010/main" val="2616001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31</a:t>
            </a:fld>
            <a:endParaRPr lang="zh-CN" altLang="en-US"/>
          </a:p>
        </p:txBody>
      </p:sp>
    </p:spTree>
    <p:extLst>
      <p:ext uri="{BB962C8B-B14F-4D97-AF65-F5344CB8AC3E}">
        <p14:creationId xmlns:p14="http://schemas.microsoft.com/office/powerpoint/2010/main" val="275587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2</a:t>
            </a:fld>
            <a:endParaRPr lang="zh-CN" altLang="en-US"/>
          </a:p>
        </p:txBody>
      </p:sp>
    </p:spTree>
    <p:extLst>
      <p:ext uri="{BB962C8B-B14F-4D97-AF65-F5344CB8AC3E}">
        <p14:creationId xmlns:p14="http://schemas.microsoft.com/office/powerpoint/2010/main" val="3898315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185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33</a:t>
            </a:fld>
            <a:endParaRPr lang="zh-CN" altLang="en-US"/>
          </a:p>
        </p:txBody>
      </p:sp>
    </p:spTree>
    <p:extLst>
      <p:ext uri="{BB962C8B-B14F-4D97-AF65-F5344CB8AC3E}">
        <p14:creationId xmlns:p14="http://schemas.microsoft.com/office/powerpoint/2010/main" val="97227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34</a:t>
            </a:fld>
            <a:endParaRPr lang="zh-CN" altLang="en-US"/>
          </a:p>
        </p:txBody>
      </p:sp>
    </p:spTree>
    <p:extLst>
      <p:ext uri="{BB962C8B-B14F-4D97-AF65-F5344CB8AC3E}">
        <p14:creationId xmlns:p14="http://schemas.microsoft.com/office/powerpoint/2010/main" val="963281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35</a:t>
            </a:fld>
            <a:endParaRPr lang="zh-CN" altLang="en-US"/>
          </a:p>
        </p:txBody>
      </p:sp>
    </p:spTree>
    <p:extLst>
      <p:ext uri="{BB962C8B-B14F-4D97-AF65-F5344CB8AC3E}">
        <p14:creationId xmlns:p14="http://schemas.microsoft.com/office/powerpoint/2010/main" val="163305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36</a:t>
            </a:fld>
            <a:endParaRPr lang="zh-CN" altLang="en-US"/>
          </a:p>
        </p:txBody>
      </p:sp>
    </p:spTree>
    <p:extLst>
      <p:ext uri="{BB962C8B-B14F-4D97-AF65-F5344CB8AC3E}">
        <p14:creationId xmlns:p14="http://schemas.microsoft.com/office/powerpoint/2010/main" val="97916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103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60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49</a:t>
            </a:fld>
            <a:endParaRPr lang="zh-CN" altLang="en-US"/>
          </a:p>
        </p:txBody>
      </p:sp>
    </p:spTree>
    <p:extLst>
      <p:ext uri="{BB962C8B-B14F-4D97-AF65-F5344CB8AC3E}">
        <p14:creationId xmlns:p14="http://schemas.microsoft.com/office/powerpoint/2010/main" val="315570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50</a:t>
            </a:fld>
            <a:endParaRPr lang="zh-CN" altLang="en-US"/>
          </a:p>
        </p:txBody>
      </p:sp>
    </p:spTree>
    <p:extLst>
      <p:ext uri="{BB962C8B-B14F-4D97-AF65-F5344CB8AC3E}">
        <p14:creationId xmlns:p14="http://schemas.microsoft.com/office/powerpoint/2010/main" val="22418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14</a:t>
            </a:fld>
            <a:endParaRPr lang="zh-CN" altLang="en-US"/>
          </a:p>
        </p:txBody>
      </p:sp>
    </p:spTree>
    <p:extLst>
      <p:ext uri="{BB962C8B-B14F-4D97-AF65-F5344CB8AC3E}">
        <p14:creationId xmlns:p14="http://schemas.microsoft.com/office/powerpoint/2010/main" val="29134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765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106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77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585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2607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A3BF9-F966-4F1A-9353-0847DDC15B6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7542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ttps://www.facebook.com/udpp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E4D5CD-55C3-4599-94C5-B4023D68D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1109237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304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50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956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8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7431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49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093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447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081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24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68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507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61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D0EEC7F-4706-4DB1-8211-52EA950619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DDA0F4E1-9546-4297-B38F-2A0BE27197D4}"/>
              </a:ext>
            </a:extLst>
          </p:cNvPr>
          <p:cNvSpPr/>
          <p:nvPr userDrawn="1"/>
        </p:nvSpPr>
        <p:spPr>
          <a:xfrm>
            <a:off x="4771670" y="622291"/>
            <a:ext cx="1172500" cy="461665"/>
          </a:xfrm>
          <a:prstGeom prst="rect">
            <a:avLst/>
          </a:prstGeom>
        </p:spPr>
        <p:txBody>
          <a:bodyPr wrap="none">
            <a:spAutoFit/>
          </a:bodyPr>
          <a:lstStyle/>
          <a:p>
            <a:r>
              <a:rPr lang="en-US" altLang="zh-CN" sz="2400"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Tiêu</a:t>
            </a:r>
            <a:r>
              <a:rPr lang="en-US" altLang="zh-CN" sz="2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Đề</a:t>
            </a:r>
            <a:endParaRPr lang="zh-CN" altLang="en-US" sz="2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5758107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90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610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925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065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55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8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46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839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8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20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4FAA3F8-63F9-47C9-9395-93399743BD4E}"/>
              </a:ext>
            </a:extLst>
          </p:cNvPr>
          <p:cNvSpPr>
            <a:spLocks noGrp="1"/>
          </p:cNvSpPr>
          <p:nvPr>
            <p:ph type="dt" sz="half" idx="10"/>
          </p:nvPr>
        </p:nvSpPr>
        <p:spPr/>
        <p:txBody>
          <a:bodyPr/>
          <a:lstStyle/>
          <a:p>
            <a:fld id="{183F520F-0CD9-4C14-A7E0-D5D0D4A4D3E4}" type="datetimeFigureOut">
              <a:rPr lang="zh-CN" altLang="en-US" smtClean="0"/>
              <a:t>2021/12/4</a:t>
            </a:fld>
            <a:endParaRPr lang="zh-CN" altLang="en-US"/>
          </a:p>
        </p:txBody>
      </p:sp>
      <p:sp>
        <p:nvSpPr>
          <p:cNvPr id="3" name="页脚占位符 2">
            <a:extLst>
              <a:ext uri="{FF2B5EF4-FFF2-40B4-BE49-F238E27FC236}">
                <a16:creationId xmlns:a16="http://schemas.microsoft.com/office/drawing/2014/main" id="{363D2D66-47FF-40EB-B354-20A2BBA866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E618BF1-0AEB-4C6A-8620-AA7F47D7ED5A}"/>
              </a:ext>
            </a:extLst>
          </p:cNvPr>
          <p:cNvSpPr>
            <a:spLocks noGrp="1"/>
          </p:cNvSpPr>
          <p:nvPr>
            <p:ph type="sldNum" sz="quarter" idx="12"/>
          </p:nvPr>
        </p:nvSpPr>
        <p:spPr/>
        <p:txBody>
          <a:bodyPr/>
          <a:lstStyle/>
          <a:p>
            <a:fld id="{333C7EFF-8450-4438-AEA4-98F0841ED154}" type="slidenum">
              <a:rPr lang="zh-CN" altLang="en-US" smtClean="0"/>
              <a:t>‹#›</a:t>
            </a:fld>
            <a:endParaRPr lang="zh-CN" altLang="en-US"/>
          </a:p>
        </p:txBody>
      </p:sp>
    </p:spTree>
    <p:custDataLst>
      <p:tags r:id="rId1"/>
    </p:custDataLst>
    <p:extLst>
      <p:ext uri="{BB962C8B-B14F-4D97-AF65-F5344CB8AC3E}">
        <p14:creationId xmlns:p14="http://schemas.microsoft.com/office/powerpoint/2010/main" val="3579411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323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179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095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21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337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662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217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315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805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590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136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02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106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738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220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9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83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431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30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04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8967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99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962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409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123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711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173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913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89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7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04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4882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369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471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3033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27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9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962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337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248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262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9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144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446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397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54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1063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03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684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2586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112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154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88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5586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280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640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498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627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087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73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054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80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3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5781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789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70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4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718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586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533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268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470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099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538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A41F103-4193-47BB-B312-5A121036A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dirty="0"/>
          </a:p>
        </p:txBody>
      </p:sp>
      <p:sp>
        <p:nvSpPr>
          <p:cNvPr id="3" name="文本占位符 2">
            <a:extLst>
              <a:ext uri="{FF2B5EF4-FFF2-40B4-BE49-F238E27FC236}">
                <a16:creationId xmlns:a16="http://schemas.microsoft.com/office/drawing/2014/main" id="{D337AB17-97A0-4813-BEF3-35AD6839D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zh-CN" altLang="en-US" dirty="0"/>
          </a:p>
        </p:txBody>
      </p:sp>
      <p:sp>
        <p:nvSpPr>
          <p:cNvPr id="4" name="日期占位符 3">
            <a:extLst>
              <a:ext uri="{FF2B5EF4-FFF2-40B4-BE49-F238E27FC236}">
                <a16:creationId xmlns:a16="http://schemas.microsoft.com/office/drawing/2014/main" id="{FD19D1FD-68FA-4DD2-AA66-EB0231155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F520F-0CD9-4C14-A7E0-D5D0D4A4D3E4}" type="datetimeFigureOut">
              <a:rPr lang="zh-CN" altLang="en-US" smtClean="0"/>
              <a:t>2021/12/4</a:t>
            </a:fld>
            <a:endParaRPr lang="zh-CN" altLang="en-US"/>
          </a:p>
        </p:txBody>
      </p:sp>
      <p:sp>
        <p:nvSpPr>
          <p:cNvPr id="5" name="页脚占位符 4">
            <a:extLst>
              <a:ext uri="{FF2B5EF4-FFF2-40B4-BE49-F238E27FC236}">
                <a16:creationId xmlns:a16="http://schemas.microsoft.com/office/drawing/2014/main" id="{AC4ECC9E-1D82-42AA-BBEC-8E1345905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AFD1CE-AC64-49FA-B572-A70A6E15E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C7EFF-8450-4438-AEA4-98F0841ED154}" type="slidenum">
              <a:rPr lang="zh-CN" altLang="en-US" smtClean="0"/>
              <a:t>‹#›</a:t>
            </a:fld>
            <a:endParaRPr lang="zh-CN" altLang="en-US"/>
          </a:p>
        </p:txBody>
      </p:sp>
    </p:spTree>
    <p:custDataLst>
      <p:tags r:id="rId5"/>
    </p:custDataLst>
    <p:extLst>
      <p:ext uri="{BB962C8B-B14F-4D97-AF65-F5344CB8AC3E}">
        <p14:creationId xmlns:p14="http://schemas.microsoft.com/office/powerpoint/2010/main" val="303831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0340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76702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592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473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587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5142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89247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9900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9817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6.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6.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6.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6.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6.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slide" Target="slide2.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18" Type="http://schemas.openxmlformats.org/officeDocument/2006/relationships/slide" Target="slide44.xml"/><Relationship Id="rId26" Type="http://schemas.microsoft.com/office/2007/relationships/hdphoto" Target="../media/hdphoto9.wdp"/><Relationship Id="rId3" Type="http://schemas.openxmlformats.org/officeDocument/2006/relationships/slide" Target="slide39.xml"/><Relationship Id="rId21" Type="http://schemas.openxmlformats.org/officeDocument/2006/relationships/slide" Target="slide45.xml"/><Relationship Id="rId7" Type="http://schemas.openxmlformats.org/officeDocument/2006/relationships/image" Target="../media/image57.png"/><Relationship Id="rId12" Type="http://schemas.openxmlformats.org/officeDocument/2006/relationships/slide" Target="slide42.xml"/><Relationship Id="rId17" Type="http://schemas.microsoft.com/office/2007/relationships/hdphoto" Target="../media/hdphoto6.wdp"/><Relationship Id="rId25" Type="http://schemas.openxmlformats.org/officeDocument/2006/relationships/image" Target="../media/image63.png"/><Relationship Id="rId2" Type="http://schemas.openxmlformats.org/officeDocument/2006/relationships/image" Target="../media/image55.jpg"/><Relationship Id="rId16" Type="http://schemas.openxmlformats.org/officeDocument/2006/relationships/image" Target="../media/image60.png"/><Relationship Id="rId20" Type="http://schemas.microsoft.com/office/2007/relationships/hdphoto" Target="../media/hdphoto7.wdp"/><Relationship Id="rId1" Type="http://schemas.openxmlformats.org/officeDocument/2006/relationships/slideLayout" Target="../slideLayouts/slideLayout16.xml"/><Relationship Id="rId6" Type="http://schemas.openxmlformats.org/officeDocument/2006/relationships/slide" Target="slide40.xml"/><Relationship Id="rId11" Type="http://schemas.microsoft.com/office/2007/relationships/hdphoto" Target="../media/hdphoto4.wdp"/><Relationship Id="rId24" Type="http://schemas.openxmlformats.org/officeDocument/2006/relationships/slide" Target="slide46.xml"/><Relationship Id="rId5" Type="http://schemas.microsoft.com/office/2007/relationships/hdphoto" Target="../media/hdphoto2.wdp"/><Relationship Id="rId15" Type="http://schemas.openxmlformats.org/officeDocument/2006/relationships/slide" Target="slide43.xml"/><Relationship Id="rId23" Type="http://schemas.microsoft.com/office/2007/relationships/hdphoto" Target="../media/hdphoto8.wdp"/><Relationship Id="rId28"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slide" Target="slide41.xml"/><Relationship Id="rId14" Type="http://schemas.microsoft.com/office/2007/relationships/hdphoto" Target="../media/hdphoto5.wdp"/><Relationship Id="rId22" Type="http://schemas.openxmlformats.org/officeDocument/2006/relationships/image" Target="../media/image62.png"/><Relationship Id="rId27" Type="http://schemas.openxmlformats.org/officeDocument/2006/relationships/slide" Target="slide11.xml"/></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7" Type="http://schemas.microsoft.com/office/2007/relationships/hdphoto" Target="../media/hdphoto10.wdp"/><Relationship Id="rId2" Type="http://schemas.openxmlformats.org/officeDocument/2006/relationships/image" Target="../media/image55.jpg"/><Relationship Id="rId1" Type="http://schemas.openxmlformats.org/officeDocument/2006/relationships/slideLayout" Target="../slideLayouts/slideLayout16.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3.wdp"/><Relationship Id="rId2" Type="http://schemas.openxmlformats.org/officeDocument/2006/relationships/image" Target="../media/image55.jpg"/><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slide" Target="slide38.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4.wdp"/><Relationship Id="rId2" Type="http://schemas.openxmlformats.org/officeDocument/2006/relationships/image" Target="../media/image55.jpg"/><Relationship Id="rId1"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slide" Target="slide38.xml"/><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5.wdp"/><Relationship Id="rId2" Type="http://schemas.openxmlformats.org/officeDocument/2006/relationships/image" Target="../media/image55.jpg"/><Relationship Id="rId1" Type="http://schemas.openxmlformats.org/officeDocument/2006/relationships/slideLayout" Target="../slideLayouts/slideLayout49.xml"/><Relationship Id="rId6" Type="http://schemas.openxmlformats.org/officeDocument/2006/relationships/image" Target="../media/image59.png"/><Relationship Id="rId5" Type="http://schemas.openxmlformats.org/officeDocument/2006/relationships/slide" Target="slide38.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6.wdp"/><Relationship Id="rId2" Type="http://schemas.openxmlformats.org/officeDocument/2006/relationships/image" Target="../media/image55.jpg"/><Relationship Id="rId1" Type="http://schemas.openxmlformats.org/officeDocument/2006/relationships/slideLayout" Target="../slideLayouts/slideLayout60.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7.wdp"/><Relationship Id="rId2" Type="http://schemas.openxmlformats.org/officeDocument/2006/relationships/image" Target="../media/image55.jpg"/><Relationship Id="rId1" Type="http://schemas.openxmlformats.org/officeDocument/2006/relationships/slideLayout" Target="../slideLayouts/slideLayout71.xml"/><Relationship Id="rId6" Type="http://schemas.openxmlformats.org/officeDocument/2006/relationships/image" Target="../media/image61.png"/><Relationship Id="rId5" Type="http://schemas.openxmlformats.org/officeDocument/2006/relationships/slide" Target="slide38.xml"/><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8.wdp"/><Relationship Id="rId2" Type="http://schemas.openxmlformats.org/officeDocument/2006/relationships/image" Target="../media/image55.jpg"/><Relationship Id="rId1" Type="http://schemas.openxmlformats.org/officeDocument/2006/relationships/slideLayout" Target="../slideLayouts/slideLayout82.xml"/><Relationship Id="rId6" Type="http://schemas.openxmlformats.org/officeDocument/2006/relationships/image" Target="../media/image62.png"/><Relationship Id="rId5" Type="http://schemas.openxmlformats.org/officeDocument/2006/relationships/slide" Target="slide38.xml"/><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9.wdp"/><Relationship Id="rId2" Type="http://schemas.openxmlformats.org/officeDocument/2006/relationships/image" Target="../media/image55.jpg"/><Relationship Id="rId1" Type="http://schemas.openxmlformats.org/officeDocument/2006/relationships/slideLayout" Target="../slideLayouts/slideLayout93.xml"/><Relationship Id="rId6" Type="http://schemas.openxmlformats.org/officeDocument/2006/relationships/image" Target="../media/image63.png"/><Relationship Id="rId5" Type="http://schemas.openxmlformats.org/officeDocument/2006/relationships/slide" Target="slide38.xml"/><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6.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6.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89" y="1051172"/>
            <a:ext cx="11551534" cy="5662144"/>
          </a:xfrm>
          <a:prstGeom prst="rect">
            <a:avLst/>
          </a:prstGeom>
        </p:spPr>
      </p:pic>
      <p:sp>
        <p:nvSpPr>
          <p:cNvPr id="9" name="文本框 8">
            <a:extLst>
              <a:ext uri="{FF2B5EF4-FFF2-40B4-BE49-F238E27FC236}">
                <a16:creationId xmlns:a16="http://schemas.microsoft.com/office/drawing/2014/main" id="{1987DC4C-AD8C-41A6-976F-1EF16CE474B3}"/>
              </a:ext>
            </a:extLst>
          </p:cNvPr>
          <p:cNvSpPr txBox="1"/>
          <p:nvPr/>
        </p:nvSpPr>
        <p:spPr>
          <a:xfrm>
            <a:off x="416689" y="1760656"/>
            <a:ext cx="11297956" cy="3046988"/>
          </a:xfrm>
          <a:prstGeom prst="rect">
            <a:avLst/>
          </a:prstGeom>
          <a:noFill/>
        </p:spPr>
        <p:txBody>
          <a:bodyPr wrap="square" rtlCol="0">
            <a:spAutoFit/>
          </a:bodyPr>
          <a:lstStyle/>
          <a:p>
            <a:pPr algn="ct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VIẾT </a:t>
            </a:r>
          </a:p>
          <a:p>
            <a:pPr algn="ct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VIẾT </a:t>
            </a:r>
            <a:r>
              <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rPr>
              <a:t>BÀI VĂN </a:t>
            </a: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 THUYẾT MINH THUẬT  </a:t>
            </a:r>
            <a:r>
              <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rPr>
              <a:t>LẠI MỘT </a:t>
            </a:r>
            <a:r>
              <a:rPr lang="en-US" altLang="zh-CN" sz="4800" b="1" smtClean="0">
                <a:blipFill>
                  <a:blip r:embed="rId5"/>
                  <a:tile tx="0" ty="0" sx="100000" sy="100000" flip="none" algn="tl"/>
                </a:blipFill>
                <a:latin typeface="Times New Roman" panose="02020603050405020304" pitchFamily="18" charset="0"/>
                <a:cs typeface="Times New Roman" panose="02020603050405020304" pitchFamily="18" charset="0"/>
              </a:rPr>
              <a:t>SỰ KIỆN (MỘT SINH HOẠT VĂN HÓA)</a:t>
            </a:r>
            <a:endParaRPr lang="en-US" altLang="zh-CN" sz="4800" b="1">
              <a:blipFill>
                <a:blip r:embed="rId5"/>
                <a:tile tx="0" ty="0" sx="100000" sy="100000" flip="none" algn="tl"/>
              </a:blip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2804460" y="5101629"/>
            <a:ext cx="6122317" cy="830997"/>
          </a:xfrm>
          <a:prstGeom prst="rect">
            <a:avLst/>
          </a:prstGeom>
          <a:noFill/>
        </p:spPr>
        <p:txBody>
          <a:bodyPr wrap="none" rtlCol="0">
            <a:spAutoFit/>
          </a:bodyPr>
          <a:lstStyle/>
          <a:p>
            <a:r>
              <a:rPr lang="en-US" altLang="zh-CN" sz="4800"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48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10">
            <a:extLst>
              <a:ext uri="{FF2B5EF4-FFF2-40B4-BE49-F238E27FC236}">
                <a16:creationId xmlns:a16="http://schemas.microsoft.com/office/drawing/2014/main" id="{07FDE30D-D0A5-4494-A94D-D1275F8731AF}"/>
              </a:ext>
            </a:extLst>
          </p:cNvPr>
          <p:cNvSpPr txBox="1"/>
          <p:nvPr/>
        </p:nvSpPr>
        <p:spPr>
          <a:xfrm>
            <a:off x="1068258" y="1389289"/>
            <a:ext cx="2430281" cy="830997"/>
          </a:xfrm>
          <a:prstGeom prst="rect">
            <a:avLst/>
          </a:prstGeom>
          <a:noFill/>
        </p:spPr>
        <p:txBody>
          <a:bodyPr wrap="none" rtlCol="0">
            <a:spAutoFit/>
          </a:bodyPr>
          <a:lstStyle/>
          <a:p>
            <a:r>
              <a:rPr lang="en-US" altLang="zh-CN" sz="4800"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TIẾT: 12</a:t>
            </a:r>
            <a:endParaRPr lang="zh-CN" altLang="en-US" sz="48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74883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inVertical)">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7: Đây là tên cuộc khởi nghĩa đã tiêu diệt được giặc Minh do Lê Lợi làm thủ lĩnh?</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59627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8: Tên một lễ hội ở Bắc Ninh, gắn liền với những làn điệu dân ca quan họ?</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35500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9: Tên một lễ hội hoa ở Tây Bắc</a:t>
            </a:r>
            <a:r>
              <a:rPr lang="vi-VN"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817901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10: Tên một lễ hội diễn ra vào ngày cuối cùng của tháng 10 hàng năm?</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468726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pic>
        <p:nvPicPr>
          <p:cNvPr id="17" name="Picture 16"/>
          <p:cNvPicPr>
            <a:picLocks noChangeAspect="1"/>
          </p:cNvPicPr>
          <p:nvPr/>
        </p:nvPicPr>
        <p:blipFill>
          <a:blip r:embed="rId4"/>
          <a:stretch>
            <a:fillRect/>
          </a:stretch>
        </p:blipFill>
        <p:spPr>
          <a:xfrm>
            <a:off x="8593042" y="507001"/>
            <a:ext cx="2571750" cy="1781175"/>
          </a:xfrm>
          <a:prstGeom prst="rect">
            <a:avLst/>
          </a:prstGeom>
        </p:spPr>
      </p:pic>
      <p:pic>
        <p:nvPicPr>
          <p:cNvPr id="18" name="Picture 17"/>
          <p:cNvPicPr>
            <a:picLocks noChangeAspect="1"/>
          </p:cNvPicPr>
          <p:nvPr/>
        </p:nvPicPr>
        <p:blipFill>
          <a:blip r:embed="rId5"/>
          <a:stretch>
            <a:fillRect/>
          </a:stretch>
        </p:blipFill>
        <p:spPr>
          <a:xfrm>
            <a:off x="2086446" y="545101"/>
            <a:ext cx="2619375" cy="1743075"/>
          </a:xfrm>
          <a:prstGeom prst="rect">
            <a:avLst/>
          </a:prstGeom>
        </p:spPr>
      </p:pic>
      <p:pic>
        <p:nvPicPr>
          <p:cNvPr id="19" name="Picture 18"/>
          <p:cNvPicPr>
            <a:picLocks noChangeAspect="1"/>
          </p:cNvPicPr>
          <p:nvPr/>
        </p:nvPicPr>
        <p:blipFill>
          <a:blip r:embed="rId6"/>
          <a:stretch>
            <a:fillRect/>
          </a:stretch>
        </p:blipFill>
        <p:spPr>
          <a:xfrm>
            <a:off x="5295538" y="545101"/>
            <a:ext cx="2457450" cy="1857375"/>
          </a:xfrm>
          <a:prstGeom prst="rect">
            <a:avLst/>
          </a:prstGeom>
        </p:spPr>
      </p:pic>
      <p:pic>
        <p:nvPicPr>
          <p:cNvPr id="20" name="Picture 19"/>
          <p:cNvPicPr>
            <a:picLocks noChangeAspect="1"/>
          </p:cNvPicPr>
          <p:nvPr/>
        </p:nvPicPr>
        <p:blipFill>
          <a:blip r:embed="rId7"/>
          <a:stretch>
            <a:fillRect/>
          </a:stretch>
        </p:blipFill>
        <p:spPr>
          <a:xfrm>
            <a:off x="2086445" y="2830012"/>
            <a:ext cx="2619375" cy="1743075"/>
          </a:xfrm>
          <a:prstGeom prst="rect">
            <a:avLst/>
          </a:prstGeom>
        </p:spPr>
      </p:pic>
      <p:pic>
        <p:nvPicPr>
          <p:cNvPr id="21" name="Picture 20"/>
          <p:cNvPicPr>
            <a:picLocks noChangeAspect="1"/>
          </p:cNvPicPr>
          <p:nvPr/>
        </p:nvPicPr>
        <p:blipFill>
          <a:blip r:embed="rId8"/>
          <a:stretch>
            <a:fillRect/>
          </a:stretch>
        </p:blipFill>
        <p:spPr>
          <a:xfrm>
            <a:off x="5295539" y="2803790"/>
            <a:ext cx="2457450" cy="1743075"/>
          </a:xfrm>
          <a:prstGeom prst="rect">
            <a:avLst/>
          </a:prstGeom>
        </p:spPr>
      </p:pic>
      <p:pic>
        <p:nvPicPr>
          <p:cNvPr id="23" name="Picture 22"/>
          <p:cNvPicPr>
            <a:picLocks noChangeAspect="1"/>
          </p:cNvPicPr>
          <p:nvPr/>
        </p:nvPicPr>
        <p:blipFill>
          <a:blip r:embed="rId9"/>
          <a:stretch>
            <a:fillRect/>
          </a:stretch>
        </p:blipFill>
        <p:spPr>
          <a:xfrm>
            <a:off x="8593042" y="2795177"/>
            <a:ext cx="2619375" cy="1743075"/>
          </a:xfrm>
          <a:prstGeom prst="rect">
            <a:avLst/>
          </a:prstGeom>
        </p:spPr>
      </p:pic>
      <p:pic>
        <p:nvPicPr>
          <p:cNvPr id="24" name="Picture 23"/>
          <p:cNvPicPr>
            <a:picLocks noChangeAspect="1"/>
          </p:cNvPicPr>
          <p:nvPr/>
        </p:nvPicPr>
        <p:blipFill>
          <a:blip r:embed="rId10"/>
          <a:stretch>
            <a:fillRect/>
          </a:stretch>
        </p:blipFill>
        <p:spPr>
          <a:xfrm>
            <a:off x="2086445" y="4941847"/>
            <a:ext cx="2619375" cy="1743075"/>
          </a:xfrm>
          <a:prstGeom prst="rect">
            <a:avLst/>
          </a:prstGeom>
        </p:spPr>
      </p:pic>
      <p:pic>
        <p:nvPicPr>
          <p:cNvPr id="25" name="Picture 24"/>
          <p:cNvPicPr>
            <a:picLocks noChangeAspect="1"/>
          </p:cNvPicPr>
          <p:nvPr/>
        </p:nvPicPr>
        <p:blipFill>
          <a:blip r:embed="rId11"/>
          <a:stretch>
            <a:fillRect/>
          </a:stretch>
        </p:blipFill>
        <p:spPr>
          <a:xfrm>
            <a:off x="5295539" y="4941846"/>
            <a:ext cx="2457450" cy="1743075"/>
          </a:xfrm>
          <a:prstGeom prst="rect">
            <a:avLst/>
          </a:prstGeom>
        </p:spPr>
      </p:pic>
      <p:pic>
        <p:nvPicPr>
          <p:cNvPr id="26" name="Picture 25"/>
          <p:cNvPicPr>
            <a:picLocks noChangeAspect="1"/>
          </p:cNvPicPr>
          <p:nvPr/>
        </p:nvPicPr>
        <p:blipFill>
          <a:blip r:embed="rId12"/>
          <a:stretch>
            <a:fillRect/>
          </a:stretch>
        </p:blipFill>
        <p:spPr>
          <a:xfrm>
            <a:off x="8578754" y="4960896"/>
            <a:ext cx="2647950" cy="1724025"/>
          </a:xfrm>
          <a:prstGeom prst="rect">
            <a:avLst/>
          </a:prstGeom>
        </p:spPr>
      </p:pic>
      <p:sp>
        <p:nvSpPr>
          <p:cNvPr id="27" name="TextBox 26"/>
          <p:cNvSpPr txBox="1"/>
          <p:nvPr/>
        </p:nvSpPr>
        <p:spPr>
          <a:xfrm>
            <a:off x="867746" y="2160002"/>
            <a:ext cx="506113" cy="3170099"/>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LỄ HỘ  I</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73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THÀNH KIẾN THỨC</a:t>
            </a:r>
          </a:p>
        </p:txBody>
      </p:sp>
    </p:spTree>
    <p:custDataLst>
      <p:tags r:id="rId1"/>
    </p:custDataLst>
    <p:extLst>
      <p:ext uri="{BB962C8B-B14F-4D97-AF65-F5344CB8AC3E}">
        <p14:creationId xmlns:p14="http://schemas.microsoft.com/office/powerpoint/2010/main" val="295270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632961" y="1231153"/>
            <a:ext cx="5778101" cy="4708981"/>
          </a:xfrm>
          <a:prstGeom prst="rect">
            <a:avLst/>
          </a:prstGeom>
        </p:spPr>
        <p:txBody>
          <a:bodyPr wrap="square">
            <a:spAutoFit/>
          </a:bodyPr>
          <a:lstStyle/>
          <a:p>
            <a:pPr lvl="0" algn="ctr"/>
            <a:r>
              <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 Yêu cầu đối vói bài văn thuyết minh thuật lại một sự </a:t>
            </a:r>
            <a:r>
              <a:rPr lang="en-US" altLang="zh-CN" sz="60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kiện</a:t>
            </a:r>
            <a:endPar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38723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AFC9A7C1-5C31-4EFD-BC52-A8326DDC4AB0}"/>
              </a:ext>
            </a:extLst>
          </p:cNvPr>
          <p:cNvGraphicFramePr>
            <a:graphicFrameLocks noGrp="1"/>
          </p:cNvGraphicFramePr>
          <p:nvPr>
            <p:extLst>
              <p:ext uri="{D42A27DB-BD31-4B8C-83A1-F6EECF244321}">
                <p14:modId xmlns:p14="http://schemas.microsoft.com/office/powerpoint/2010/main" val="2902866656"/>
              </p:ext>
            </p:extLst>
          </p:nvPr>
        </p:nvGraphicFramePr>
        <p:xfrm>
          <a:off x="145598" y="1948478"/>
          <a:ext cx="2286100" cy="2990497"/>
        </p:xfrm>
        <a:graphic>
          <a:graphicData uri="http://schemas.openxmlformats.org/drawingml/2006/table">
            <a:tbl>
              <a:tblPr firstRow="1" bandRow="1">
                <a:tableStyleId>{5940675A-B579-460E-94D1-54222C63F5DA}</a:tableStyleId>
              </a:tblPr>
              <a:tblGrid>
                <a:gridCol w="211325">
                  <a:extLst>
                    <a:ext uri="{9D8B030D-6E8A-4147-A177-3AD203B41FA5}">
                      <a16:colId xmlns:a16="http://schemas.microsoft.com/office/drawing/2014/main" val="20000"/>
                    </a:ext>
                  </a:extLst>
                </a:gridCol>
                <a:gridCol w="1866495">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4759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478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3262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4023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461984">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3590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065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16" name="Block Arc 14">
            <a:extLst>
              <a:ext uri="{FF2B5EF4-FFF2-40B4-BE49-F238E27FC236}">
                <a16:creationId xmlns:a16="http://schemas.microsoft.com/office/drawing/2014/main" id="{93BE717E-DCF5-4AF5-B49C-C9AE4F4219B0}"/>
              </a:ext>
            </a:extLst>
          </p:cNvPr>
          <p:cNvSpPr>
            <a:spLocks noChangeAspect="1"/>
          </p:cNvSpPr>
          <p:nvPr/>
        </p:nvSpPr>
        <p:spPr>
          <a:xfrm rot="2700000">
            <a:off x="1167765" y="1631150"/>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7" name="Rectangle 16">
            <a:extLst>
              <a:ext uri="{FF2B5EF4-FFF2-40B4-BE49-F238E27FC236}">
                <a16:creationId xmlns:a16="http://schemas.microsoft.com/office/drawing/2014/main" id="{3751A125-D75C-4F1B-B8C8-A32F70A8479D}"/>
              </a:ext>
            </a:extLst>
          </p:cNvPr>
          <p:cNvSpPr/>
          <p:nvPr/>
        </p:nvSpPr>
        <p:spPr>
          <a:xfrm>
            <a:off x="163864" y="2589854"/>
            <a:ext cx="2284853" cy="2031325"/>
          </a:xfrm>
          <a:prstGeom prst="rect">
            <a:avLst/>
          </a:prstGeom>
        </p:spPr>
        <p:txBody>
          <a:bodyPr wrap="square">
            <a:spAutoFit/>
          </a:bodyPr>
          <a:lstStyle/>
          <a:p>
            <a:pPr lvl="0" algn="just"/>
            <a:r>
              <a:rPr lang="vi-VN" sz="2100">
                <a:solidFill>
                  <a:prstClr val="black"/>
                </a:solidFill>
                <a:latin typeface="Times New Roman" pitchFamily="18" charset="0"/>
                <a:cs typeface="Times New Roman" pitchFamily="18" charset="0"/>
              </a:rPr>
              <a:t>Xác định rõ người tường thuật tham gia hay </a:t>
            </a:r>
            <a:r>
              <a:rPr lang="vi-VN" sz="2100" smtClean="0">
                <a:solidFill>
                  <a:prstClr val="black"/>
                </a:solidFill>
                <a:latin typeface="Times New Roman" pitchFamily="18" charset="0"/>
                <a:cs typeface="Times New Roman" pitchFamily="18" charset="0"/>
              </a:rPr>
              <a:t>ch</a:t>
            </a:r>
            <a:r>
              <a:rPr lang="en-US" sz="2100" smtClean="0">
                <a:solidFill>
                  <a:prstClr val="black"/>
                </a:solidFill>
                <a:latin typeface="Times New Roman" pitchFamily="18" charset="0"/>
                <a:cs typeface="Times New Roman" pitchFamily="18" charset="0"/>
              </a:rPr>
              <a:t>ứ</a:t>
            </a:r>
            <a:r>
              <a:rPr lang="vi-VN" sz="2100" smtClean="0">
                <a:solidFill>
                  <a:prstClr val="black"/>
                </a:solidFill>
                <a:latin typeface="Times New Roman" pitchFamily="18" charset="0"/>
                <a:cs typeface="Times New Roman" pitchFamily="18" charset="0"/>
              </a:rPr>
              <a:t>ng </a:t>
            </a:r>
            <a:r>
              <a:rPr lang="vi-VN" sz="2100">
                <a:solidFill>
                  <a:prstClr val="black"/>
                </a:solidFill>
                <a:latin typeface="Times New Roman" pitchFamily="18" charset="0"/>
                <a:cs typeface="Times New Roman" pitchFamily="18" charset="0"/>
              </a:rPr>
              <a:t>kiến sự kiện và sử dụng ngôi tường thuật phù họp.</a:t>
            </a:r>
            <a:endParaRPr lang="vi-VN" sz="21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4"/>
          <a:stretch>
            <a:fillRect/>
          </a:stretch>
        </p:blipFill>
        <p:spPr>
          <a:xfrm>
            <a:off x="3250298" y="1092460"/>
            <a:ext cx="4001101" cy="3304553"/>
          </a:xfrm>
          <a:prstGeom prst="rect">
            <a:avLst/>
          </a:prstGeom>
        </p:spPr>
      </p:pic>
      <p:sp>
        <p:nvSpPr>
          <p:cNvPr id="24" name="Rectangle 23"/>
          <p:cNvSpPr/>
          <p:nvPr/>
        </p:nvSpPr>
        <p:spPr>
          <a:xfrm>
            <a:off x="7924401" y="1877995"/>
            <a:ext cx="3530122" cy="1384995"/>
          </a:xfrm>
          <a:prstGeom prst="rect">
            <a:avLst/>
          </a:prstGeom>
        </p:spPr>
        <p:txBody>
          <a:bodyPr wrap="square">
            <a:spAutoFit/>
          </a:bodyPr>
          <a:lstStyle/>
          <a:p>
            <a:pPr algn="ctr"/>
            <a:r>
              <a:rPr lang="en-US" sz="2800" smtClean="0">
                <a:solidFill>
                  <a:srgbClr val="444444"/>
                </a:solidFill>
                <a:latin typeface="Times New Roman" panose="02020603050405020304" pitchFamily="18" charset="0"/>
                <a:cs typeface="Times New Roman" panose="02020603050405020304" pitchFamily="18" charset="0"/>
              </a:rPr>
              <a:t>Người tường thuật tham gia vào hội Gióng.</a:t>
            </a:r>
            <a:endParaRPr lang="en-US" sz="2800">
              <a:latin typeface="Times New Roman" panose="02020603050405020304" pitchFamily="18" charset="0"/>
              <a:cs typeface="Times New Roman" panose="02020603050405020304" pitchFamily="18" charset="0"/>
            </a:endParaRPr>
          </a:p>
        </p:txBody>
      </p:sp>
      <p:sp>
        <p:nvSpPr>
          <p:cNvPr id="25" name="Rectangle 24"/>
          <p:cNvSpPr/>
          <p:nvPr/>
        </p:nvSpPr>
        <p:spPr>
          <a:xfrm>
            <a:off x="5486338" y="4974378"/>
            <a:ext cx="3530122" cy="954107"/>
          </a:xfrm>
          <a:prstGeom prst="rect">
            <a:avLst/>
          </a:prstGeom>
        </p:spPr>
        <p:txBody>
          <a:bodyPr wrap="square">
            <a:spAutoFit/>
          </a:bodyPr>
          <a:lstStyle/>
          <a:p>
            <a:pPr algn="ctr"/>
            <a:r>
              <a:rPr lang="en-US" sz="2800" smtClean="0">
                <a:solidFill>
                  <a:srgbClr val="444444"/>
                </a:solidFill>
                <a:latin typeface="Times New Roman" panose="02020603050405020304" pitchFamily="18" charset="0"/>
                <a:cs typeface="Times New Roman" panose="02020603050405020304" pitchFamily="18" charset="0"/>
              </a:rPr>
              <a:t>Ngôi tường thuật là ngôi thứ 3.</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51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barn(inVertical)">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barn(inVertical)">
                                      <p:cBhvr>
                                        <p:cTn id="3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EDC3BCBC-4E70-4115-ACD4-9E51984AAFBF}"/>
              </a:ext>
            </a:extLst>
          </p:cNvPr>
          <p:cNvGraphicFramePr>
            <a:graphicFrameLocks noGrp="1"/>
          </p:cNvGraphicFramePr>
          <p:nvPr>
            <p:extLst>
              <p:ext uri="{D42A27DB-BD31-4B8C-83A1-F6EECF244321}">
                <p14:modId xmlns:p14="http://schemas.microsoft.com/office/powerpoint/2010/main" val="3874690046"/>
              </p:ext>
            </p:extLst>
          </p:nvPr>
        </p:nvGraphicFramePr>
        <p:xfrm>
          <a:off x="538171" y="1975239"/>
          <a:ext cx="2272215" cy="2646232"/>
        </p:xfrm>
        <a:graphic>
          <a:graphicData uri="http://schemas.openxmlformats.org/drawingml/2006/table">
            <a:tbl>
              <a:tblPr firstRow="1" bandRow="1">
                <a:tableStyleId>{5940675A-B579-460E-94D1-54222C63F5DA}</a:tableStyleId>
              </a:tblPr>
              <a:tblGrid>
                <a:gridCol w="209913">
                  <a:extLst>
                    <a:ext uri="{9D8B030D-6E8A-4147-A177-3AD203B41FA5}">
                      <a16:colId xmlns:a16="http://schemas.microsoft.com/office/drawing/2014/main" val="20000"/>
                    </a:ext>
                  </a:extLst>
                </a:gridCol>
                <a:gridCol w="1854022">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978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5322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6579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314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69155">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2822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2485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9" name="Block Arc 14">
            <a:extLst>
              <a:ext uri="{FF2B5EF4-FFF2-40B4-BE49-F238E27FC236}">
                <a16:creationId xmlns:a16="http://schemas.microsoft.com/office/drawing/2014/main" id="{FB2EDC95-248B-4DFE-8622-EA791828C3BD}"/>
              </a:ext>
            </a:extLst>
          </p:cNvPr>
          <p:cNvSpPr>
            <a:spLocks noChangeAspect="1"/>
          </p:cNvSpPr>
          <p:nvPr/>
        </p:nvSpPr>
        <p:spPr>
          <a:xfrm rot="2700000">
            <a:off x="1560338"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20" name="Rectangle 19">
            <a:extLst>
              <a:ext uri="{FF2B5EF4-FFF2-40B4-BE49-F238E27FC236}">
                <a16:creationId xmlns:a16="http://schemas.microsoft.com/office/drawing/2014/main" id="{F0AF26CE-8251-499B-90CA-1C0D0C673969}"/>
              </a:ext>
            </a:extLst>
          </p:cNvPr>
          <p:cNvSpPr/>
          <p:nvPr/>
        </p:nvSpPr>
        <p:spPr>
          <a:xfrm>
            <a:off x="553417" y="2616616"/>
            <a:ext cx="2297601" cy="1708160"/>
          </a:xfrm>
          <a:prstGeom prst="rect">
            <a:avLst/>
          </a:prstGeom>
        </p:spPr>
        <p:txBody>
          <a:bodyPr wrap="square">
            <a:spAutoFit/>
          </a:bodyPr>
          <a:lstStyle/>
          <a:p>
            <a:pPr lvl="0" algn="just">
              <a:defRPr/>
            </a:pPr>
            <a:r>
              <a:rPr lang="vi-VN" sz="2100">
                <a:solidFill>
                  <a:prstClr val="black"/>
                </a:solidFill>
                <a:latin typeface="Times New Roman" pitchFamily="18" charset="0"/>
                <a:cs typeface="Times New Roman" pitchFamily="18" charset="0"/>
              </a:rPr>
              <a:t>Giới thiệu được sự kiện cần thuật lại, nêu được bối cảnh (không gian và thời gian).</a:t>
            </a:r>
            <a:endParaRPr lang="vi-VN" sz="2100" dirty="0">
              <a:solidFill>
                <a:prstClr val="black"/>
              </a:solidFill>
              <a:latin typeface="Times New Roman" pitchFamily="18" charset="0"/>
              <a:cs typeface="Times New Roman" pitchFamily="18" charset="0"/>
            </a:endParaRPr>
          </a:p>
        </p:txBody>
      </p:sp>
      <p:sp>
        <p:nvSpPr>
          <p:cNvPr id="24" name="Rectangle 23"/>
          <p:cNvSpPr/>
          <p:nvPr/>
        </p:nvSpPr>
        <p:spPr>
          <a:xfrm>
            <a:off x="6733764" y="1118402"/>
            <a:ext cx="3530122" cy="830997"/>
          </a:xfrm>
          <a:prstGeom prst="rect">
            <a:avLst/>
          </a:prstGeom>
        </p:spPr>
        <p:txBody>
          <a:bodyPr wrap="square">
            <a:spAutoFit/>
          </a:bodyPr>
          <a:lstStyle/>
          <a:p>
            <a:pPr algn="ctr"/>
            <a:r>
              <a:rPr lang="en-US" sz="2400" smtClean="0">
                <a:solidFill>
                  <a:srgbClr val="444444"/>
                </a:solidFill>
                <a:latin typeface="Times New Roman" panose="02020603050405020304" pitchFamily="18" charset="0"/>
                <a:cs typeface="Times New Roman" panose="02020603050405020304" pitchFamily="18" charset="0"/>
              </a:rPr>
              <a:t>Văn </a:t>
            </a:r>
            <a:r>
              <a:rPr lang="en-US" sz="2400">
                <a:solidFill>
                  <a:srgbClr val="444444"/>
                </a:solidFill>
                <a:latin typeface="Times New Roman" panose="02020603050405020304" pitchFamily="18" charset="0"/>
                <a:cs typeface="Times New Roman" panose="02020603050405020304" pitchFamily="18" charset="0"/>
              </a:rPr>
              <a:t>bản thuật lại sự kiện Hội Gióng.</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692246" y="1740452"/>
            <a:ext cx="3390937" cy="2209786"/>
          </a:xfrm>
          <a:prstGeom prst="rect">
            <a:avLst/>
          </a:prstGeom>
        </p:spPr>
      </p:pic>
      <p:sp>
        <p:nvSpPr>
          <p:cNvPr id="25" name="Rectangle 24"/>
          <p:cNvSpPr/>
          <p:nvPr/>
        </p:nvSpPr>
        <p:spPr>
          <a:xfrm>
            <a:off x="4804731" y="5035152"/>
            <a:ext cx="3858066" cy="1200329"/>
          </a:xfrm>
          <a:prstGeom prst="rect">
            <a:avLst/>
          </a:prstGeom>
        </p:spPr>
        <p:txBody>
          <a:bodyPr wrap="square">
            <a:spAutoFit/>
          </a:bodyPr>
          <a:lstStyle/>
          <a:p>
            <a:pPr algn="ctr"/>
            <a:r>
              <a:rPr lang="en-US" sz="2400" smtClean="0">
                <a:solidFill>
                  <a:srgbClr val="444444"/>
                </a:solidFill>
                <a:latin typeface="Times New Roman" panose="02020603050405020304" pitchFamily="18" charset="0"/>
                <a:cs typeface="Times New Roman" panose="02020603050405020304" pitchFamily="18" charset="0"/>
              </a:rPr>
              <a:t>“Ai ơi mùng 9 tháng 4 giúp mọi người xác định được không gian và thời gian.</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7083183" y="2471442"/>
            <a:ext cx="3339305" cy="2372664"/>
          </a:xfrm>
          <a:prstGeom prst="rect">
            <a:avLst/>
          </a:prstGeom>
        </p:spPr>
      </p:pic>
    </p:spTree>
    <p:extLst>
      <p:ext uri="{BB962C8B-B14F-4D97-AF65-F5344CB8AC3E}">
        <p14:creationId xmlns:p14="http://schemas.microsoft.com/office/powerpoint/2010/main" val="10298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gian và không gian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309365826"/>
              </p:ext>
            </p:extLst>
          </p:nvPr>
        </p:nvGraphicFramePr>
        <p:xfrm>
          <a:off x="1825932" y="1261641"/>
          <a:ext cx="8762037" cy="4936154"/>
        </p:xfrm>
        <a:graphic>
          <a:graphicData uri="http://schemas.openxmlformats.org/drawingml/2006/table">
            <a:tbl>
              <a:tblPr/>
              <a:tblGrid>
                <a:gridCol w="2920679">
                  <a:extLst>
                    <a:ext uri="{9D8B030D-6E8A-4147-A177-3AD203B41FA5}">
                      <a16:colId xmlns:a16="http://schemas.microsoft.com/office/drawing/2014/main" val="354650906"/>
                    </a:ext>
                  </a:extLst>
                </a:gridCol>
                <a:gridCol w="2920679">
                  <a:extLst>
                    <a:ext uri="{9D8B030D-6E8A-4147-A177-3AD203B41FA5}">
                      <a16:colId xmlns:a16="http://schemas.microsoft.com/office/drawing/2014/main" val="896694981"/>
                    </a:ext>
                  </a:extLst>
                </a:gridCol>
                <a:gridCol w="2920679">
                  <a:extLst>
                    <a:ext uri="{9D8B030D-6E8A-4147-A177-3AD203B41FA5}">
                      <a16:colId xmlns:a16="http://schemas.microsoft.com/office/drawing/2014/main" val="2759259541"/>
                    </a:ext>
                  </a:extLst>
                </a:gridCol>
              </a:tblGrid>
              <a:tr h="267349">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Thứ tự</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Thời gian</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Không gian</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348171801"/>
                  </a:ext>
                </a:extLst>
              </a:tr>
              <a:tr h="931113">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Ngày chuẩn bị Hội Gióng</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1/3 đến 5/4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Khu vực rộng lớn xung quanh những vết tích còn lại của Thánh tại quê hương 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163768013"/>
                  </a:ext>
                </a:extLst>
              </a:tr>
              <a:tr h="488604">
                <a:tc rowSpan="2">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Bắt đầu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6/4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Đền Mẫu, đền Thượng.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125472092"/>
                  </a:ext>
                </a:extLst>
              </a:tr>
              <a:tr h="267349">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8/4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Từ đền hạ về đền Thượng.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663252838"/>
                  </a:ext>
                </a:extLst>
              </a:tr>
              <a:tr h="1262994">
                <a:tc>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Chính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9/4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2000">
                          <a:solidFill>
                            <a:schemeClr val="tx1"/>
                          </a:solidFill>
                          <a:effectLst/>
                          <a:latin typeface="Times New Roman" panose="02020603050405020304" pitchFamily="18" charset="0"/>
                          <a:cs typeface="Times New Roman" panose="02020603050405020304" pitchFamily="18" charset="0"/>
                        </a:rPr>
                        <a:t>Trước thủy đình ở đền Thượng. Một cánh đồng rộng lớn.</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382206601"/>
                  </a:ext>
                </a:extLst>
              </a:tr>
              <a:tr h="377976">
                <a:tc rowSpan="3">
                  <a:txBody>
                    <a:bodyPr/>
                    <a:lstStyle/>
                    <a:p>
                      <a:pPr algn="ctr"/>
                      <a:r>
                        <a:rPr lang="en-US" sz="2000" b="1">
                          <a:solidFill>
                            <a:schemeClr val="tx1"/>
                          </a:solidFill>
                          <a:effectLst/>
                          <a:latin typeface="Times New Roman" panose="02020603050405020304" pitchFamily="18" charset="0"/>
                          <a:cs typeface="Times New Roman" panose="02020603050405020304" pitchFamily="18" charset="0"/>
                        </a:rPr>
                        <a:t>Vãn Hội</a:t>
                      </a:r>
                      <a:endParaRPr lang="en-US" sz="2000">
                        <a:solidFill>
                          <a:schemeClr val="tx1"/>
                        </a:solidFill>
                        <a:effectLst/>
                        <a:latin typeface="Times New Roman" panose="02020603050405020304" pitchFamily="18" charset="0"/>
                        <a:cs typeface="Times New Roman" panose="02020603050405020304" pitchFamily="18" charset="0"/>
                      </a:endParaRP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10/4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619140114"/>
                  </a:ext>
                </a:extLst>
              </a:tr>
              <a:tr h="267349">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11/4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524135961"/>
                  </a:ext>
                </a:extLst>
              </a:tr>
              <a:tr h="488604">
                <a:tc vMerge="1">
                  <a:txBody>
                    <a:bodyPr/>
                    <a:lstStyle/>
                    <a:p>
                      <a:endParaRPr lang="en-US"/>
                    </a:p>
                  </a:txBody>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12/4 âm lịch</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2000">
                          <a:solidFill>
                            <a:schemeClr val="tx1"/>
                          </a:solidFill>
                          <a:effectLst/>
                          <a:latin typeface="Times New Roman" panose="02020603050405020304" pitchFamily="18" charset="0"/>
                          <a:cs typeface="Times New Roman" panose="02020603050405020304" pitchFamily="18" charset="0"/>
                        </a:rPr>
                        <a:t>Làng Phù Đổng.</a:t>
                      </a:r>
                    </a:p>
                  </a:txBody>
                  <a:tcPr marL="23047" marR="23047" marT="23047" marB="23047"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2554517777"/>
                  </a:ext>
                </a:extLst>
              </a:tr>
            </a:tbl>
          </a:graphicData>
        </a:graphic>
      </p:graphicFrame>
    </p:spTree>
    <p:extLst>
      <p:ext uri="{BB962C8B-B14F-4D97-AF65-F5344CB8AC3E}">
        <p14:creationId xmlns:p14="http://schemas.microsoft.com/office/powerpoint/2010/main" val="3792426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854" y="594007"/>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6575" y="2165950"/>
            <a:ext cx="6066978" cy="3631763"/>
          </a:xfrm>
          <a:prstGeom prst="rect">
            <a:avLst/>
          </a:prstGeom>
        </p:spPr>
        <p:txBody>
          <a:bodyPr wrap="square">
            <a:spAutoFit/>
          </a:bodyPr>
          <a:lstStyle/>
          <a:p>
            <a:r>
              <a:rPr lang="en-US" altLang="zh-CN" sz="115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11500" b="1"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86434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08D088CD-F8CF-46BA-A957-8C123FB26474}"/>
              </a:ext>
            </a:extLst>
          </p:cNvPr>
          <p:cNvGraphicFramePr>
            <a:graphicFrameLocks noGrp="1"/>
          </p:cNvGraphicFramePr>
          <p:nvPr>
            <p:extLst>
              <p:ext uri="{D42A27DB-BD31-4B8C-83A1-F6EECF244321}">
                <p14:modId xmlns:p14="http://schemas.microsoft.com/office/powerpoint/2010/main" val="33947961"/>
              </p:ext>
            </p:extLst>
          </p:nvPr>
        </p:nvGraphicFramePr>
        <p:xfrm>
          <a:off x="301268" y="2222472"/>
          <a:ext cx="2332304" cy="2390675"/>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670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487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23858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385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27416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180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24126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22" name="Block Arc 14">
            <a:extLst>
              <a:ext uri="{FF2B5EF4-FFF2-40B4-BE49-F238E27FC236}">
                <a16:creationId xmlns:a16="http://schemas.microsoft.com/office/drawing/2014/main" id="{77E3214B-94A0-429A-839B-0844A1C26F78}"/>
              </a:ext>
            </a:extLst>
          </p:cNvPr>
          <p:cNvSpPr>
            <a:spLocks noChangeAspect="1"/>
          </p:cNvSpPr>
          <p:nvPr/>
        </p:nvSpPr>
        <p:spPr>
          <a:xfrm rot="2700000">
            <a:off x="1323435" y="1905144"/>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23" name="Rectangle 22">
            <a:extLst>
              <a:ext uri="{FF2B5EF4-FFF2-40B4-BE49-F238E27FC236}">
                <a16:creationId xmlns:a16="http://schemas.microsoft.com/office/drawing/2014/main" id="{B1C8E5ED-C1BE-462C-BAC6-2778C84EB218}"/>
              </a:ext>
            </a:extLst>
          </p:cNvPr>
          <p:cNvSpPr/>
          <p:nvPr/>
        </p:nvSpPr>
        <p:spPr>
          <a:xfrm>
            <a:off x="301267" y="2863850"/>
            <a:ext cx="2332305" cy="1384995"/>
          </a:xfrm>
          <a:prstGeom prst="rect">
            <a:avLst/>
          </a:prstGeom>
        </p:spPr>
        <p:txBody>
          <a:bodyPr wrap="square">
            <a:spAutoFit/>
          </a:bodyPr>
          <a:lstStyle/>
          <a:p>
            <a:pPr lvl="0" algn="ctr">
              <a:defRPr/>
            </a:pPr>
            <a:r>
              <a:rPr lang="vi-VN" sz="2100" smtClean="0">
                <a:solidFill>
                  <a:prstClr val="black"/>
                </a:solidFill>
                <a:latin typeface="Times New Roman" pitchFamily="18" charset="0"/>
                <a:cs typeface="Times New Roman" pitchFamily="18" charset="0"/>
              </a:rPr>
              <a:t>Thuật </a:t>
            </a:r>
            <a:r>
              <a:rPr lang="vi-VN" sz="2100">
                <a:solidFill>
                  <a:prstClr val="black"/>
                </a:solidFill>
                <a:latin typeface="Times New Roman" pitchFamily="18" charset="0"/>
                <a:cs typeface="Times New Roman" pitchFamily="18" charset="0"/>
              </a:rPr>
              <a:t>lại được diễn biến chính, sắp xếp các sự việc theo một trình tự hợp lí.</a:t>
            </a:r>
            <a:endParaRPr kumimoji="0" lang="en-US" sz="21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p:cNvSpPr/>
          <p:nvPr/>
        </p:nvSpPr>
        <p:spPr>
          <a:xfrm>
            <a:off x="4057621" y="1556476"/>
            <a:ext cx="407675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Ngày chuẩn bị Hội Gióng</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13482" y="2708992"/>
            <a:ext cx="2040944" cy="523220"/>
          </a:xfrm>
          <a:prstGeom prst="rect">
            <a:avLst/>
          </a:prstGeom>
        </p:spPr>
        <p:txBody>
          <a:bodyPr wrap="none">
            <a:spAutoFit/>
          </a:bodyPr>
          <a:lstStyle/>
          <a:p>
            <a:pPr algn="ctr"/>
            <a:r>
              <a:rPr lang="en-US" sz="2800" b="1">
                <a:solidFill>
                  <a:srgbClr val="444444"/>
                </a:solidFill>
                <a:latin typeface="Times New Roman" panose="02020603050405020304" pitchFamily="18" charset="0"/>
                <a:cs typeface="Times New Roman" panose="02020603050405020304" pitchFamily="18" charset="0"/>
              </a:rPr>
              <a:t>Bắt đầu Hội</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37715" y="4064179"/>
            <a:ext cx="179247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Chính Hội</a:t>
            </a:r>
            <a:endParaRPr lang="en-US" sz="2800">
              <a:solidFill>
                <a:srgbClr val="444444"/>
              </a:solidFill>
              <a:latin typeface="Times New Roman" panose="02020603050405020304" pitchFamily="18" charset="0"/>
              <a:cs typeface="Times New Roman" panose="02020603050405020304" pitchFamily="18" charset="0"/>
            </a:endParaRPr>
          </a:p>
        </p:txBody>
      </p:sp>
      <p:sp>
        <p:nvSpPr>
          <p:cNvPr id="9" name="Rectangle 8"/>
          <p:cNvSpPr/>
          <p:nvPr/>
        </p:nvSpPr>
        <p:spPr>
          <a:xfrm>
            <a:off x="5198015" y="5226198"/>
            <a:ext cx="1471878" cy="523220"/>
          </a:xfrm>
          <a:prstGeom prst="rect">
            <a:avLst/>
          </a:prstGeom>
        </p:spPr>
        <p:txBody>
          <a:bodyPr wrap="none">
            <a:spAutoFit/>
          </a:bodyPr>
          <a:lstStyle/>
          <a:p>
            <a:pPr lvl="0" algn="ctr"/>
            <a:r>
              <a:rPr lang="en-US" sz="2800" b="1">
                <a:solidFill>
                  <a:srgbClr val="444444"/>
                </a:solidFill>
                <a:latin typeface="Times New Roman" panose="02020603050405020304" pitchFamily="18" charset="0"/>
                <a:cs typeface="Times New Roman" panose="02020603050405020304" pitchFamily="18" charset="0"/>
              </a:rPr>
              <a:t>Vãn Hội</a:t>
            </a:r>
            <a:endParaRPr lang="en-US" sz="2800">
              <a:solidFill>
                <a:srgbClr val="444444"/>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679031" y="730053"/>
            <a:ext cx="2656872" cy="1771248"/>
          </a:xfrm>
          <a:prstGeom prst="rect">
            <a:avLst/>
          </a:prstGeom>
        </p:spPr>
      </p:pic>
      <p:pic>
        <p:nvPicPr>
          <p:cNvPr id="12" name="Picture 11"/>
          <p:cNvPicPr>
            <a:picLocks noChangeAspect="1"/>
          </p:cNvPicPr>
          <p:nvPr/>
        </p:nvPicPr>
        <p:blipFill>
          <a:blip r:embed="rId5"/>
          <a:stretch>
            <a:fillRect/>
          </a:stretch>
        </p:blipFill>
        <p:spPr>
          <a:xfrm>
            <a:off x="8719067" y="2792249"/>
            <a:ext cx="2619375" cy="1743075"/>
          </a:xfrm>
          <a:prstGeom prst="rect">
            <a:avLst/>
          </a:prstGeom>
        </p:spPr>
      </p:pic>
      <p:pic>
        <p:nvPicPr>
          <p:cNvPr id="13" name="Picture 12"/>
          <p:cNvPicPr>
            <a:picLocks noChangeAspect="1"/>
          </p:cNvPicPr>
          <p:nvPr/>
        </p:nvPicPr>
        <p:blipFill>
          <a:blip r:embed="rId6"/>
          <a:stretch>
            <a:fillRect/>
          </a:stretch>
        </p:blipFill>
        <p:spPr>
          <a:xfrm>
            <a:off x="8719067" y="4892168"/>
            <a:ext cx="2676525" cy="1714500"/>
          </a:xfrm>
          <a:prstGeom prst="rect">
            <a:avLst/>
          </a:prstGeom>
        </p:spPr>
      </p:pic>
      <p:pic>
        <p:nvPicPr>
          <p:cNvPr id="24" name="Picture 23"/>
          <p:cNvPicPr>
            <a:picLocks noChangeAspect="1"/>
          </p:cNvPicPr>
          <p:nvPr/>
        </p:nvPicPr>
        <p:blipFill>
          <a:blip r:embed="rId7"/>
          <a:stretch>
            <a:fillRect/>
          </a:stretch>
        </p:blipFill>
        <p:spPr>
          <a:xfrm>
            <a:off x="1953682" y="4775257"/>
            <a:ext cx="2447925" cy="1866900"/>
          </a:xfrm>
          <a:prstGeom prst="rect">
            <a:avLst/>
          </a:prstGeom>
        </p:spPr>
      </p:pic>
    </p:spTree>
    <p:extLst>
      <p:ext uri="{BB962C8B-B14F-4D97-AF65-F5344CB8AC3E}">
        <p14:creationId xmlns:p14="http://schemas.microsoft.com/office/powerpoint/2010/main" val="8110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p:bldP spid="5"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10452340"/>
              </p:ext>
            </p:extLst>
          </p:nvPr>
        </p:nvGraphicFramePr>
        <p:xfrm>
          <a:off x="277791" y="162045"/>
          <a:ext cx="11563110" cy="6427378"/>
        </p:xfrm>
        <a:graphic>
          <a:graphicData uri="http://schemas.openxmlformats.org/drawingml/2006/table">
            <a:tbl>
              <a:tblPr/>
              <a:tblGrid>
                <a:gridCol w="2312622">
                  <a:extLst>
                    <a:ext uri="{9D8B030D-6E8A-4147-A177-3AD203B41FA5}">
                      <a16:colId xmlns:a16="http://schemas.microsoft.com/office/drawing/2014/main" val="2166696495"/>
                    </a:ext>
                  </a:extLst>
                </a:gridCol>
                <a:gridCol w="2312622">
                  <a:extLst>
                    <a:ext uri="{9D8B030D-6E8A-4147-A177-3AD203B41FA5}">
                      <a16:colId xmlns:a16="http://schemas.microsoft.com/office/drawing/2014/main" val="3519548787"/>
                    </a:ext>
                  </a:extLst>
                </a:gridCol>
                <a:gridCol w="2312622">
                  <a:extLst>
                    <a:ext uri="{9D8B030D-6E8A-4147-A177-3AD203B41FA5}">
                      <a16:colId xmlns:a16="http://schemas.microsoft.com/office/drawing/2014/main" val="496266242"/>
                    </a:ext>
                  </a:extLst>
                </a:gridCol>
                <a:gridCol w="2312622">
                  <a:extLst>
                    <a:ext uri="{9D8B030D-6E8A-4147-A177-3AD203B41FA5}">
                      <a16:colId xmlns:a16="http://schemas.microsoft.com/office/drawing/2014/main" val="4098146762"/>
                    </a:ext>
                  </a:extLst>
                </a:gridCol>
                <a:gridCol w="2312622">
                  <a:extLst>
                    <a:ext uri="{9D8B030D-6E8A-4147-A177-3AD203B41FA5}">
                      <a16:colId xmlns:a16="http://schemas.microsoft.com/office/drawing/2014/main" val="3323373969"/>
                    </a:ext>
                  </a:extLst>
                </a:gridCol>
              </a:tblGrid>
              <a:tr h="142667">
                <a:tc gridSpan="5">
                  <a:txBody>
                    <a:bodyPr/>
                    <a:lstStyle/>
                    <a:p>
                      <a:pPr algn="ctr"/>
                      <a:r>
                        <a:rPr lang="en-US" sz="1800">
                          <a:latin typeface="Times New Roman" panose="02020603050405020304" pitchFamily="18" charset="0"/>
                          <a:cs typeface="Times New Roman" panose="02020603050405020304" pitchFamily="18" charset="0"/>
                        </a:rPr>
                        <a:t>Tóm tắt tiến trình diễn ra hội Gióng bằng bảng</a:t>
                      </a:r>
                    </a:p>
                  </a:txBody>
                  <a:tcPr marL="35667" marR="35667" marT="17833" marB="1783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0302595"/>
                  </a:ext>
                </a:extLst>
              </a:tr>
              <a:tr h="258584">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Thứ tự</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Thời gian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Không gian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Sự kiện</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pPr algn="ctr"/>
                      <a:r>
                        <a:rPr lang="vi-VN" sz="1800" b="1">
                          <a:solidFill>
                            <a:srgbClr val="444444"/>
                          </a:solidFill>
                          <a:effectLst/>
                          <a:latin typeface="Times New Roman" panose="02020603050405020304" pitchFamily="18" charset="0"/>
                          <a:cs typeface="Times New Roman" panose="02020603050405020304" pitchFamily="18" charset="0"/>
                        </a:rPr>
                        <a:t>Người tham gia</a:t>
                      </a:r>
                      <a:endParaRPr lang="vi-VN"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176303981"/>
                  </a:ext>
                </a:extLst>
              </a:tr>
              <a:tr h="900584">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Ngày chuẩn bị Hội Gióng</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1/3 đến 5/4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Khu vực rộng lớn xung quanh những vết tích còn lại của Thánh tại quê hương 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Chuẩn bị lễ hội.</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731483615"/>
                  </a:ext>
                </a:extLst>
              </a:tr>
              <a:tr h="472584">
                <a:tc rowSpan="2">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Bắt đầu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6/4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Đền Mẫu, đền Thượng.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rước cờ, rước cơm chay (cơm cà).</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3114104195"/>
                  </a:ext>
                </a:extLst>
              </a:tr>
              <a:tr h="258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8/4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Từ đền hạ về đền Thượng.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rước nước.</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4119254001"/>
                  </a:ext>
                </a:extLst>
              </a:tr>
              <a:tr h="1221585">
                <a:tc>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Chính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9/4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Trước thủy đình ở đền Thượng. Một cánh đồng rộng lớn.</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Múa hát thờ, có hội trận và lễ khao quân. Hát dân ca. Đánh cờ người. Chia nhau đồ tế lễ.</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28 cô tướng từ 9-12 tuổi, 80 phù giá, dăm ba bé trai, ông Hổ, ông Trống, ông Chiêng và 3 viên Tiểu Cồ, Dân chúng xem hội,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924656296"/>
                  </a:ext>
                </a:extLst>
              </a:tr>
              <a:tr h="365584">
                <a:tc rowSpan="3">
                  <a:txBody>
                    <a:bodyPr/>
                    <a:lstStyle/>
                    <a:p>
                      <a:pPr algn="ctr"/>
                      <a:r>
                        <a:rPr lang="en-US" sz="1800" b="1">
                          <a:solidFill>
                            <a:srgbClr val="444444"/>
                          </a:solidFill>
                          <a:effectLst/>
                          <a:latin typeface="Times New Roman" panose="02020603050405020304" pitchFamily="18" charset="0"/>
                          <a:cs typeface="Times New Roman" panose="02020603050405020304" pitchFamily="18" charset="0"/>
                        </a:rPr>
                        <a:t>Vãn Hội</a:t>
                      </a:r>
                      <a:endParaRPr lang="en-US" sz="1800">
                        <a:solidFill>
                          <a:srgbClr val="444444"/>
                        </a:solidFill>
                        <a:effectLst/>
                        <a:latin typeface="Times New Roman" panose="02020603050405020304" pitchFamily="18" charset="0"/>
                        <a:cs typeface="Times New Roman" panose="02020603050405020304" pitchFamily="18" charset="0"/>
                      </a:endParaRP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10/4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Lễ duyệt quân, tạ ơn Thánh.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1743129822"/>
                  </a:ext>
                </a:extLst>
              </a:tr>
              <a:tr h="258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11/4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Làm lễ rửa khí giới.</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4258201803"/>
                  </a:ext>
                </a:extLst>
              </a:tr>
              <a:tr h="472584">
                <a:tc vMerge="1">
                  <a:txBody>
                    <a:bodyPr/>
                    <a:lstStyle/>
                    <a:p>
                      <a:endParaRPr lang="en-US"/>
                    </a:p>
                  </a:txBody>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12/4 âm lịch</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Làng Phù Đổng.</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vi-VN" sz="1800">
                          <a:solidFill>
                            <a:srgbClr val="444444"/>
                          </a:solidFill>
                          <a:effectLst/>
                          <a:latin typeface="Times New Roman" panose="02020603050405020304" pitchFamily="18" charset="0"/>
                          <a:cs typeface="Times New Roman" panose="02020603050405020304" pitchFamily="18" charset="0"/>
                        </a:rPr>
                        <a:t>Làm lễ rước cờ báo tin thắng trận với trời đất.</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tc>
                  <a:txBody>
                    <a:bodyPr/>
                    <a:lstStyle/>
                    <a:p>
                      <a:r>
                        <a:rPr lang="en-US" sz="1800">
                          <a:solidFill>
                            <a:srgbClr val="444444"/>
                          </a:solidFill>
                          <a:effectLst/>
                          <a:latin typeface="Times New Roman" panose="02020603050405020304" pitchFamily="18" charset="0"/>
                          <a:cs typeface="Times New Roman" panose="02020603050405020304" pitchFamily="18" charset="0"/>
                        </a:rPr>
                        <a:t>Dân làng, ...</a:t>
                      </a:r>
                    </a:p>
                  </a:txBody>
                  <a:tcPr marL="22292" marR="22292" marT="22292" marB="22292"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tcPr>
                </a:tc>
                <a:extLst>
                  <a:ext uri="{0D108BD9-81ED-4DB2-BD59-A6C34878D82A}">
                    <a16:rowId xmlns:a16="http://schemas.microsoft.com/office/drawing/2014/main" val="934079353"/>
                  </a:ext>
                </a:extLst>
              </a:tr>
            </a:tbl>
          </a:graphicData>
        </a:graphic>
      </p:graphicFrame>
    </p:spTree>
    <p:extLst>
      <p:ext uri="{BB962C8B-B14F-4D97-AF65-F5344CB8AC3E}">
        <p14:creationId xmlns:p14="http://schemas.microsoft.com/office/powerpoint/2010/main" val="96185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4" name="Table 43">
            <a:extLst>
              <a:ext uri="{FF2B5EF4-FFF2-40B4-BE49-F238E27FC236}">
                <a16:creationId xmlns:a16="http://schemas.microsoft.com/office/drawing/2014/main" id="{140F3089-4CAC-4512-9BEA-CE3CF4E67D0A}"/>
              </a:ext>
            </a:extLst>
          </p:cNvPr>
          <p:cNvGraphicFramePr>
            <a:graphicFrameLocks noGrp="1"/>
          </p:cNvGraphicFramePr>
          <p:nvPr>
            <p:extLst>
              <p:ext uri="{D42A27DB-BD31-4B8C-83A1-F6EECF244321}">
                <p14:modId xmlns:p14="http://schemas.microsoft.com/office/powerpoint/2010/main" val="1860663693"/>
              </p:ext>
            </p:extLst>
          </p:nvPr>
        </p:nvGraphicFramePr>
        <p:xfrm>
          <a:off x="544055" y="221414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45" name="Block Arc 14">
            <a:extLst>
              <a:ext uri="{FF2B5EF4-FFF2-40B4-BE49-F238E27FC236}">
                <a16:creationId xmlns:a16="http://schemas.microsoft.com/office/drawing/2014/main" id="{FAD68322-97E2-4223-AC5C-6D4C3B2BF1C6}"/>
              </a:ext>
            </a:extLst>
          </p:cNvPr>
          <p:cNvSpPr>
            <a:spLocks noChangeAspect="1"/>
          </p:cNvSpPr>
          <p:nvPr/>
        </p:nvSpPr>
        <p:spPr>
          <a:xfrm rot="2700000">
            <a:off x="1853594"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46" name="Rectangle 45">
            <a:extLst>
              <a:ext uri="{FF2B5EF4-FFF2-40B4-BE49-F238E27FC236}">
                <a16:creationId xmlns:a16="http://schemas.microsoft.com/office/drawing/2014/main" id="{F666950B-2F07-424A-A78D-E621DF8E19EF}"/>
              </a:ext>
            </a:extLst>
          </p:cNvPr>
          <p:cNvSpPr/>
          <p:nvPr/>
        </p:nvSpPr>
        <p:spPr>
          <a:xfrm>
            <a:off x="574352" y="2316549"/>
            <a:ext cx="2332304"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Tập trung vào một số chi tiết tiêu biểu, hấp dẫn, thu hút được sự chú ý của người đọc.</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3451105" y="1429746"/>
            <a:ext cx="3864095" cy="830997"/>
          </a:xfrm>
          <a:prstGeom prst="rect">
            <a:avLst/>
          </a:prstGeom>
        </p:spPr>
        <p:txBody>
          <a:bodyPr wrap="square">
            <a:spAutoFit/>
          </a:bodyPr>
          <a:lstStyle/>
          <a:p>
            <a:pPr algn="just"/>
            <a:r>
              <a:rPr lang="en-US" sz="2400" smtClean="0">
                <a:solidFill>
                  <a:srgbClr val="444444"/>
                </a:solidFill>
                <a:latin typeface="Times New Roman" panose="02020603050405020304" pitchFamily="18" charset="0"/>
                <a:cs typeface="Times New Roman" panose="02020603050405020304" pitchFamily="18" charset="0"/>
              </a:rPr>
              <a:t>- </a:t>
            </a:r>
            <a:r>
              <a:rPr lang="vi-VN" sz="2400" smtClean="0">
                <a:solidFill>
                  <a:srgbClr val="444444"/>
                </a:solidFill>
                <a:latin typeface="Times New Roman" panose="02020603050405020304" pitchFamily="18" charset="0"/>
                <a:cs typeface="Times New Roman" panose="02020603050405020304" pitchFamily="18" charset="0"/>
              </a:rPr>
              <a:t>8/4 </a:t>
            </a:r>
            <a:r>
              <a:rPr lang="vi-VN" sz="2400">
                <a:solidFill>
                  <a:srgbClr val="444444"/>
                </a:solidFill>
                <a:latin typeface="Times New Roman" panose="02020603050405020304" pitchFamily="18" charset="0"/>
                <a:cs typeface="Times New Roman" panose="02020603050405020304" pitchFamily="18" charset="0"/>
              </a:rPr>
              <a:t>Lễ rước nước luyện vũ khí trước khi đánh giặc</a:t>
            </a:r>
            <a:r>
              <a:rPr lang="vi-VN" sz="2400" smtClean="0">
                <a:solidFill>
                  <a:srgbClr val="444444"/>
                </a:solidFill>
                <a:latin typeface="Times New Roman" panose="02020603050405020304" pitchFamily="18" charset="0"/>
                <a:cs typeface="Times New Roman" panose="02020603050405020304" pitchFamily="18" charset="0"/>
              </a:rPr>
              <a:t>.</a:t>
            </a:r>
            <a:endParaRPr lang="vi-VN" sz="2400">
              <a:solidFill>
                <a:srgbClr val="444444"/>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51105" y="3104475"/>
            <a:ext cx="4303933" cy="830997"/>
          </a:xfrm>
          <a:prstGeom prst="rect">
            <a:avLst/>
          </a:prstGeom>
        </p:spPr>
        <p:txBody>
          <a:bodyPr wrap="square">
            <a:spAutoFit/>
          </a:bodyPr>
          <a:lstStyle/>
          <a:p>
            <a:pPr lvl="0" algn="just"/>
            <a:r>
              <a:rPr lang="en-US" sz="2400" smtClean="0">
                <a:solidFill>
                  <a:srgbClr val="444444"/>
                </a:solidFill>
                <a:latin typeface="Times New Roman" panose="02020603050405020304" pitchFamily="18" charset="0"/>
                <a:cs typeface="Times New Roman" panose="02020603050405020304" pitchFamily="18" charset="0"/>
              </a:rPr>
              <a:t>- </a:t>
            </a:r>
            <a:r>
              <a:rPr lang="vi-VN" sz="2400" smtClean="0">
                <a:solidFill>
                  <a:srgbClr val="444444"/>
                </a:solidFill>
                <a:latin typeface="Times New Roman" panose="02020603050405020304" pitchFamily="18" charset="0"/>
                <a:cs typeface="Times New Roman" panose="02020603050405020304" pitchFamily="18" charset="0"/>
              </a:rPr>
              <a:t>9/4 </a:t>
            </a:r>
            <a:r>
              <a:rPr lang="vi-VN" sz="2400">
                <a:solidFill>
                  <a:srgbClr val="444444"/>
                </a:solidFill>
                <a:latin typeface="Times New Roman" panose="02020603050405020304" pitchFamily="18" charset="0"/>
                <a:cs typeface="Times New Roman" panose="02020603050405020304" pitchFamily="18" charset="0"/>
              </a:rPr>
              <a:t> Múa hát thờ, hội trận và lễ khao quân.</a:t>
            </a:r>
          </a:p>
        </p:txBody>
      </p:sp>
      <p:pic>
        <p:nvPicPr>
          <p:cNvPr id="6" name="Picture 5"/>
          <p:cNvPicPr>
            <a:picLocks noChangeAspect="1"/>
          </p:cNvPicPr>
          <p:nvPr/>
        </p:nvPicPr>
        <p:blipFill>
          <a:blip r:embed="rId4"/>
          <a:stretch>
            <a:fillRect/>
          </a:stretch>
        </p:blipFill>
        <p:spPr>
          <a:xfrm>
            <a:off x="8502216" y="1543522"/>
            <a:ext cx="2466975" cy="1847850"/>
          </a:xfrm>
          <a:prstGeom prst="rect">
            <a:avLst/>
          </a:prstGeom>
        </p:spPr>
      </p:pic>
      <p:pic>
        <p:nvPicPr>
          <p:cNvPr id="7" name="Picture 6"/>
          <p:cNvPicPr>
            <a:picLocks noChangeAspect="1"/>
          </p:cNvPicPr>
          <p:nvPr/>
        </p:nvPicPr>
        <p:blipFill>
          <a:blip r:embed="rId5"/>
          <a:stretch>
            <a:fillRect/>
          </a:stretch>
        </p:blipFill>
        <p:spPr>
          <a:xfrm>
            <a:off x="5661652" y="3827846"/>
            <a:ext cx="2466975" cy="1847850"/>
          </a:xfrm>
          <a:prstGeom prst="rect">
            <a:avLst/>
          </a:prstGeom>
        </p:spPr>
      </p:pic>
    </p:spTree>
    <p:extLst>
      <p:ext uri="{BB962C8B-B14F-4D97-AF65-F5344CB8AC3E}">
        <p14:creationId xmlns:p14="http://schemas.microsoft.com/office/powerpoint/2010/main" val="335156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5" grpId="0" animBg="1"/>
      <p:bldP spid="46"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9" name="Table 58">
            <a:extLst>
              <a:ext uri="{FF2B5EF4-FFF2-40B4-BE49-F238E27FC236}">
                <a16:creationId xmlns:a16="http://schemas.microsoft.com/office/drawing/2014/main" id="{140F3089-4CAC-4512-9BEA-CE3CF4E67D0A}"/>
              </a:ext>
            </a:extLst>
          </p:cNvPr>
          <p:cNvGraphicFramePr>
            <a:graphicFrameLocks noGrp="1"/>
          </p:cNvGraphicFramePr>
          <p:nvPr>
            <p:extLst>
              <p:ext uri="{D42A27DB-BD31-4B8C-83A1-F6EECF244321}">
                <p14:modId xmlns:p14="http://schemas.microsoft.com/office/powerpoint/2010/main" val="193490658"/>
              </p:ext>
            </p:extLst>
          </p:nvPr>
        </p:nvGraphicFramePr>
        <p:xfrm>
          <a:off x="635594" y="221414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60" name="Block Arc 14">
            <a:extLst>
              <a:ext uri="{FF2B5EF4-FFF2-40B4-BE49-F238E27FC236}">
                <a16:creationId xmlns:a16="http://schemas.microsoft.com/office/drawing/2014/main" id="{FAD68322-97E2-4223-AC5C-6D4C3B2BF1C6}"/>
              </a:ext>
            </a:extLst>
          </p:cNvPr>
          <p:cNvSpPr>
            <a:spLocks noChangeAspect="1"/>
          </p:cNvSpPr>
          <p:nvPr/>
        </p:nvSpPr>
        <p:spPr>
          <a:xfrm rot="2700000">
            <a:off x="1945133" y="165791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rgbClr val="BAE3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61" name="Rectangle 60">
            <a:extLst>
              <a:ext uri="{FF2B5EF4-FFF2-40B4-BE49-F238E27FC236}">
                <a16:creationId xmlns:a16="http://schemas.microsoft.com/office/drawing/2014/main" id="{F666950B-2F07-424A-A78D-E621DF8E19EF}"/>
              </a:ext>
            </a:extLst>
          </p:cNvPr>
          <p:cNvSpPr/>
          <p:nvPr/>
        </p:nvSpPr>
        <p:spPr>
          <a:xfrm>
            <a:off x="665891" y="2316549"/>
            <a:ext cx="2332304" cy="1384995"/>
          </a:xfrm>
          <a:prstGeom prst="rect">
            <a:avLst/>
          </a:prstGeom>
          <a:solidFill>
            <a:srgbClr val="BAE3F9"/>
          </a:solidFill>
        </p:spPr>
        <p:txBody>
          <a:bodyPr wrap="square">
            <a:spAutoFit/>
          </a:bodyPr>
          <a:lstStyle/>
          <a:p>
            <a:pPr lvl="0" algn="just">
              <a:defRPr/>
            </a:pPr>
            <a:r>
              <a:rPr lang="vi-VN" sz="2100">
                <a:solidFill>
                  <a:prstClr val="black"/>
                </a:solidFill>
                <a:latin typeface="Times New Roman" pitchFamily="18" charset="0"/>
                <a:cs typeface="Times New Roman" pitchFamily="18" charset="0"/>
              </a:rPr>
              <a:t>Nêu được cảm nghĩ, ý kiến của người viết về sự kiện.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4802884" y="1412056"/>
            <a:ext cx="6096000" cy="1107996"/>
          </a:xfrm>
          <a:prstGeom prst="rect">
            <a:avLst/>
          </a:prstGeom>
        </p:spPr>
        <p:txBody>
          <a:bodyPr>
            <a:spAutoFit/>
          </a:bodyPr>
          <a:lstStyle/>
          <a:p>
            <a:r>
              <a:rPr lang="vi-VN" sz="2400">
                <a:latin typeface="Times New Roman" panose="02020603050405020304" pitchFamily="18" charset="0"/>
                <a:cs typeface="Times New Roman" panose="02020603050405020304" pitchFamily="18" charset="0"/>
              </a:rPr>
              <a:t>- Biểu diễn các nghi thức lễ mang tính nghệ thuật và biểu tượng cao.</a:t>
            </a:r>
          </a:p>
          <a:p>
            <a:endParaRPr lang="vi-VN"/>
          </a:p>
        </p:txBody>
      </p:sp>
      <p:pic>
        <p:nvPicPr>
          <p:cNvPr id="5" name="Picture 4"/>
          <p:cNvPicPr>
            <a:picLocks noChangeAspect="1"/>
          </p:cNvPicPr>
          <p:nvPr/>
        </p:nvPicPr>
        <p:blipFill>
          <a:blip r:embed="rId4"/>
          <a:stretch>
            <a:fillRect/>
          </a:stretch>
        </p:blipFill>
        <p:spPr>
          <a:xfrm>
            <a:off x="3796478" y="4029718"/>
            <a:ext cx="2800350" cy="1628775"/>
          </a:xfrm>
          <a:prstGeom prst="rect">
            <a:avLst/>
          </a:prstGeom>
        </p:spPr>
      </p:pic>
      <p:sp>
        <p:nvSpPr>
          <p:cNvPr id="6" name="Rectangle 5"/>
          <p:cNvSpPr/>
          <p:nvPr/>
        </p:nvSpPr>
        <p:spPr>
          <a:xfrm>
            <a:off x="4918504" y="2407222"/>
            <a:ext cx="6096000" cy="1107996"/>
          </a:xfrm>
          <a:prstGeom prst="rect">
            <a:avLst/>
          </a:prstGeom>
        </p:spPr>
        <p:txBody>
          <a:bodyPr>
            <a:spAutoFit/>
          </a:bodyPr>
          <a:lstStyle/>
          <a:p>
            <a:pPr lvl="0"/>
            <a:r>
              <a:rPr lang="vi-VN" sz="2400">
                <a:solidFill>
                  <a:prstClr val="black"/>
                </a:solidFill>
                <a:latin typeface="Times New Roman" panose="02020603050405020304" pitchFamily="18" charset="0"/>
                <a:cs typeface="Times New Roman" panose="02020603050405020304" pitchFamily="18" charset="0"/>
              </a:rPr>
              <a:t>- Dịp để người Việt Nam cảm nhận mối quan hệ nhiều chiều</a:t>
            </a:r>
          </a:p>
          <a:p>
            <a:pPr lvl="0"/>
            <a:endParaRPr lang="vi-VN">
              <a:solidFill>
                <a:prstClr val="black"/>
              </a:solidFill>
            </a:endParaRPr>
          </a:p>
        </p:txBody>
      </p:sp>
      <p:sp>
        <p:nvSpPr>
          <p:cNvPr id="7" name="Rectangle 6"/>
          <p:cNvSpPr/>
          <p:nvPr/>
        </p:nvSpPr>
        <p:spPr>
          <a:xfrm>
            <a:off x="4949181" y="3336351"/>
            <a:ext cx="5291833" cy="461665"/>
          </a:xfrm>
          <a:prstGeom prst="rect">
            <a:avLst/>
          </a:prstGeom>
        </p:spPr>
        <p:txBody>
          <a:bodyPr wrap="none">
            <a:spAutoFit/>
          </a:bodyPr>
          <a:lstStyle/>
          <a:p>
            <a:pPr lvl="0"/>
            <a:r>
              <a:rPr lang="vi-VN" sz="2400">
                <a:solidFill>
                  <a:prstClr val="black"/>
                </a:solidFill>
                <a:latin typeface="Times New Roman" panose="02020603050405020304" pitchFamily="18" charset="0"/>
                <a:cs typeface="Times New Roman" panose="02020603050405020304" pitchFamily="18" charset="0"/>
              </a:rPr>
              <a:t>- Gìn giữ tài sản vô giá lưu truyền về sau.</a:t>
            </a:r>
            <a:endParaRPr lang="en-US" sz="24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6617396" y="4844105"/>
            <a:ext cx="2466975" cy="1847850"/>
          </a:xfrm>
          <a:prstGeom prst="rect">
            <a:avLst/>
          </a:prstGeom>
        </p:spPr>
      </p:pic>
    </p:spTree>
    <p:extLst>
      <p:ext uri="{BB962C8B-B14F-4D97-AF65-F5344CB8AC3E}">
        <p14:creationId xmlns:p14="http://schemas.microsoft.com/office/powerpoint/2010/main" val="270936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randombar(horizont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barn(inVertic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0" grpId="0" animBg="1"/>
      <p:bldP spid="61"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14381"/>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Cloud Callout 2"/>
          <p:cNvSpPr/>
          <p:nvPr/>
        </p:nvSpPr>
        <p:spPr>
          <a:xfrm>
            <a:off x="4336316" y="146817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Bài văn thuyết minh thuật lại một sự kiện cần đáp ứng những yêu cầu gì?</a:t>
            </a:r>
            <a:endPar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3562838" y="4844106"/>
            <a:ext cx="239168"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等线"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Rectangle: Rounded Corners 15">
            <a:extLst>
              <a:ext uri="{FF2B5EF4-FFF2-40B4-BE49-F238E27FC236}">
                <a16:creationId xmlns:a16="http://schemas.microsoft.com/office/drawing/2014/main" id="{C350597C-DDB5-4D56-BBD7-A0AF0E2F0169}"/>
              </a:ext>
            </a:extLst>
          </p:cNvPr>
          <p:cNvSpPr/>
          <p:nvPr/>
        </p:nvSpPr>
        <p:spPr>
          <a:xfrm>
            <a:off x="1288648" y="53451"/>
            <a:ext cx="9836606" cy="917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 cầu đối với bài văn thuyết minh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AFC9A7C1-5C31-4EFD-BC52-A8326DDC4AB0}"/>
              </a:ext>
            </a:extLst>
          </p:cNvPr>
          <p:cNvGraphicFramePr>
            <a:graphicFrameLocks noGrp="1"/>
          </p:cNvGraphicFramePr>
          <p:nvPr>
            <p:extLst/>
          </p:nvPr>
        </p:nvGraphicFramePr>
        <p:xfrm>
          <a:off x="145598" y="1948478"/>
          <a:ext cx="2286100" cy="2990497"/>
        </p:xfrm>
        <a:graphic>
          <a:graphicData uri="http://schemas.openxmlformats.org/drawingml/2006/table">
            <a:tbl>
              <a:tblPr firstRow="1" bandRow="1">
                <a:tableStyleId>{5940675A-B579-460E-94D1-54222C63F5DA}</a:tableStyleId>
              </a:tblPr>
              <a:tblGrid>
                <a:gridCol w="211325">
                  <a:extLst>
                    <a:ext uri="{9D8B030D-6E8A-4147-A177-3AD203B41FA5}">
                      <a16:colId xmlns:a16="http://schemas.microsoft.com/office/drawing/2014/main" val="20000"/>
                    </a:ext>
                  </a:extLst>
                </a:gridCol>
                <a:gridCol w="1866495">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24759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478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3262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4023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461984">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3590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065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16" name="Block Arc 14">
            <a:extLst>
              <a:ext uri="{FF2B5EF4-FFF2-40B4-BE49-F238E27FC236}">
                <a16:creationId xmlns:a16="http://schemas.microsoft.com/office/drawing/2014/main" id="{93BE717E-DCF5-4AF5-B49C-C9AE4F4219B0}"/>
              </a:ext>
            </a:extLst>
          </p:cNvPr>
          <p:cNvSpPr>
            <a:spLocks noChangeAspect="1"/>
          </p:cNvSpPr>
          <p:nvPr/>
        </p:nvSpPr>
        <p:spPr>
          <a:xfrm rot="2700000">
            <a:off x="1167765" y="1631150"/>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7" name="Rectangle 16">
            <a:extLst>
              <a:ext uri="{FF2B5EF4-FFF2-40B4-BE49-F238E27FC236}">
                <a16:creationId xmlns:a16="http://schemas.microsoft.com/office/drawing/2014/main" id="{3751A125-D75C-4F1B-B8C8-A32F70A8479D}"/>
              </a:ext>
            </a:extLst>
          </p:cNvPr>
          <p:cNvSpPr/>
          <p:nvPr/>
        </p:nvSpPr>
        <p:spPr>
          <a:xfrm>
            <a:off x="163864" y="2589854"/>
            <a:ext cx="2284853"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Xác định rõ người tường thuật tham gia hay </a:t>
            </a:r>
            <a:r>
              <a:rPr kumimoji="0" lang="vi-VN" sz="21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ch</a:t>
            </a:r>
            <a:r>
              <a:rPr kumimoji="0" lang="en-US"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ứ</a:t>
            </a:r>
            <a:r>
              <a:rPr kumimoji="0" lang="vi-VN" sz="21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ng </a:t>
            </a: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kiến sự kiện và sử dụng ngôi tường thuật phù họp.</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18" name="Table 17">
            <a:extLst>
              <a:ext uri="{FF2B5EF4-FFF2-40B4-BE49-F238E27FC236}">
                <a16:creationId xmlns:a16="http://schemas.microsoft.com/office/drawing/2014/main" id="{EDC3BCBC-4E70-4115-ACD4-9E51984AAFBF}"/>
              </a:ext>
            </a:extLst>
          </p:cNvPr>
          <p:cNvGraphicFramePr>
            <a:graphicFrameLocks noGrp="1"/>
          </p:cNvGraphicFramePr>
          <p:nvPr>
            <p:extLst/>
          </p:nvPr>
        </p:nvGraphicFramePr>
        <p:xfrm>
          <a:off x="2622909" y="1375264"/>
          <a:ext cx="2272215" cy="2646232"/>
        </p:xfrm>
        <a:graphic>
          <a:graphicData uri="http://schemas.openxmlformats.org/drawingml/2006/table">
            <a:tbl>
              <a:tblPr firstRow="1" bandRow="1">
                <a:tableStyleId>{5940675A-B579-460E-94D1-54222C63F5DA}</a:tableStyleId>
              </a:tblPr>
              <a:tblGrid>
                <a:gridCol w="209913">
                  <a:extLst>
                    <a:ext uri="{9D8B030D-6E8A-4147-A177-3AD203B41FA5}">
                      <a16:colId xmlns:a16="http://schemas.microsoft.com/office/drawing/2014/main" val="20000"/>
                    </a:ext>
                  </a:extLst>
                </a:gridCol>
                <a:gridCol w="1854022">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9784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53225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6579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3141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69155">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2822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2485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9" name="Block Arc 14">
            <a:extLst>
              <a:ext uri="{FF2B5EF4-FFF2-40B4-BE49-F238E27FC236}">
                <a16:creationId xmlns:a16="http://schemas.microsoft.com/office/drawing/2014/main" id="{FB2EDC95-248B-4DFE-8622-EA791828C3BD}"/>
              </a:ext>
            </a:extLst>
          </p:cNvPr>
          <p:cNvSpPr>
            <a:spLocks noChangeAspect="1"/>
          </p:cNvSpPr>
          <p:nvPr/>
        </p:nvSpPr>
        <p:spPr>
          <a:xfrm rot="2700000">
            <a:off x="3645076" y="1057936"/>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20" name="Rectangle 19">
            <a:extLst>
              <a:ext uri="{FF2B5EF4-FFF2-40B4-BE49-F238E27FC236}">
                <a16:creationId xmlns:a16="http://schemas.microsoft.com/office/drawing/2014/main" id="{F0AF26CE-8251-499B-90CA-1C0D0C673969}"/>
              </a:ext>
            </a:extLst>
          </p:cNvPr>
          <p:cNvSpPr/>
          <p:nvPr/>
        </p:nvSpPr>
        <p:spPr>
          <a:xfrm>
            <a:off x="2638155" y="2016641"/>
            <a:ext cx="2297601"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Giới thiệu được sự kiện cần thuật lại, nêu được bối cảnh (không gian và thời gian).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1" name="Table 20">
            <a:extLst>
              <a:ext uri="{FF2B5EF4-FFF2-40B4-BE49-F238E27FC236}">
                <a16:creationId xmlns:a16="http://schemas.microsoft.com/office/drawing/2014/main" id="{08D088CD-F8CF-46BA-A957-8C123FB26474}"/>
              </a:ext>
            </a:extLst>
          </p:cNvPr>
          <p:cNvGraphicFramePr>
            <a:graphicFrameLocks noGrp="1"/>
          </p:cNvGraphicFramePr>
          <p:nvPr>
            <p:extLst/>
          </p:nvPr>
        </p:nvGraphicFramePr>
        <p:xfrm>
          <a:off x="5054607" y="852145"/>
          <a:ext cx="2332304" cy="2390675"/>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670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487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23858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385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274167">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3180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24126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22" name="Block Arc 14">
            <a:extLst>
              <a:ext uri="{FF2B5EF4-FFF2-40B4-BE49-F238E27FC236}">
                <a16:creationId xmlns:a16="http://schemas.microsoft.com/office/drawing/2014/main" id="{77E3214B-94A0-429A-839B-0844A1C26F78}"/>
              </a:ext>
            </a:extLst>
          </p:cNvPr>
          <p:cNvSpPr>
            <a:spLocks noChangeAspect="1"/>
          </p:cNvSpPr>
          <p:nvPr/>
        </p:nvSpPr>
        <p:spPr>
          <a:xfrm rot="2700000">
            <a:off x="6076774" y="534817"/>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23" name="Rectangle 22">
            <a:extLst>
              <a:ext uri="{FF2B5EF4-FFF2-40B4-BE49-F238E27FC236}">
                <a16:creationId xmlns:a16="http://schemas.microsoft.com/office/drawing/2014/main" id="{B1C8E5ED-C1BE-462C-BAC6-2778C84EB218}"/>
              </a:ext>
            </a:extLst>
          </p:cNvPr>
          <p:cNvSpPr/>
          <p:nvPr/>
        </p:nvSpPr>
        <p:spPr>
          <a:xfrm>
            <a:off x="5054606" y="1493523"/>
            <a:ext cx="2332305"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Thuật lại được diễn biến chính, sắp xếp các sự việc theo một trình tự hợp lí.</a:t>
            </a:r>
            <a:endParaRPr kumimoji="0" lang="en-US" sz="21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4" name="Table 43">
            <a:extLst>
              <a:ext uri="{FF2B5EF4-FFF2-40B4-BE49-F238E27FC236}">
                <a16:creationId xmlns:a16="http://schemas.microsoft.com/office/drawing/2014/main" id="{140F3089-4CAC-4512-9BEA-CE3CF4E67D0A}"/>
              </a:ext>
            </a:extLst>
          </p:cNvPr>
          <p:cNvGraphicFramePr>
            <a:graphicFrameLocks noGrp="1"/>
          </p:cNvGraphicFramePr>
          <p:nvPr>
            <p:extLst/>
          </p:nvPr>
        </p:nvGraphicFramePr>
        <p:xfrm>
          <a:off x="7627762" y="2037058"/>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45" name="Block Arc 14">
            <a:extLst>
              <a:ext uri="{FF2B5EF4-FFF2-40B4-BE49-F238E27FC236}">
                <a16:creationId xmlns:a16="http://schemas.microsoft.com/office/drawing/2014/main" id="{FAD68322-97E2-4223-AC5C-6D4C3B2BF1C6}"/>
              </a:ext>
            </a:extLst>
          </p:cNvPr>
          <p:cNvSpPr>
            <a:spLocks noChangeAspect="1"/>
          </p:cNvSpPr>
          <p:nvPr/>
        </p:nvSpPr>
        <p:spPr>
          <a:xfrm rot="2700000">
            <a:off x="8937301" y="1480821"/>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46" name="Rectangle 45">
            <a:extLst>
              <a:ext uri="{FF2B5EF4-FFF2-40B4-BE49-F238E27FC236}">
                <a16:creationId xmlns:a16="http://schemas.microsoft.com/office/drawing/2014/main" id="{F666950B-2F07-424A-A78D-E621DF8E19EF}"/>
              </a:ext>
            </a:extLst>
          </p:cNvPr>
          <p:cNvSpPr/>
          <p:nvPr/>
        </p:nvSpPr>
        <p:spPr>
          <a:xfrm>
            <a:off x="7658059" y="2139459"/>
            <a:ext cx="2332304" cy="17081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Tập trung vào một số chi tiết tiêu biểu, hấp dẫn, thu hút được sự chú ý của người đọc.</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59" name="Table 58">
            <a:extLst>
              <a:ext uri="{FF2B5EF4-FFF2-40B4-BE49-F238E27FC236}">
                <a16:creationId xmlns:a16="http://schemas.microsoft.com/office/drawing/2014/main" id="{140F3089-4CAC-4512-9BEA-CE3CF4E67D0A}"/>
              </a:ext>
            </a:extLst>
          </p:cNvPr>
          <p:cNvGraphicFramePr>
            <a:graphicFrameLocks noGrp="1"/>
          </p:cNvGraphicFramePr>
          <p:nvPr>
            <p:extLst/>
          </p:nvPr>
        </p:nvGraphicFramePr>
        <p:xfrm>
          <a:off x="9548100" y="4206101"/>
          <a:ext cx="2332304" cy="2354448"/>
        </p:xfrm>
        <a:graphic>
          <a:graphicData uri="http://schemas.openxmlformats.org/drawingml/2006/table">
            <a:tbl>
              <a:tblPr firstRow="1" bandRow="1">
                <a:tableStyleId>{5940675A-B579-460E-94D1-54222C63F5DA}</a:tableStyleId>
              </a:tblPr>
              <a:tblGrid>
                <a:gridCol w="216024">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500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8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8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9313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36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40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21440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b="1" dirty="0">
                        <a:solidFill>
                          <a:srgbClr val="76B1D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21440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4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242938">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endParaRPr lang="ko-KR" altLang="en-US"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28180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2137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60" name="Block Arc 14">
            <a:extLst>
              <a:ext uri="{FF2B5EF4-FFF2-40B4-BE49-F238E27FC236}">
                <a16:creationId xmlns:a16="http://schemas.microsoft.com/office/drawing/2014/main" id="{FAD68322-97E2-4223-AC5C-6D4C3B2BF1C6}"/>
              </a:ext>
            </a:extLst>
          </p:cNvPr>
          <p:cNvSpPr>
            <a:spLocks noChangeAspect="1"/>
          </p:cNvSpPr>
          <p:nvPr/>
        </p:nvSpPr>
        <p:spPr>
          <a:xfrm rot="2700000">
            <a:off x="10857639" y="3649864"/>
            <a:ext cx="287972" cy="836332"/>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rgbClr val="BAE3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等线" panose="020F0502020204030204"/>
              <a:ea typeface="맑은 고딕" panose="020B0503020000020004" pitchFamily="34" charset="-127"/>
              <a:cs typeface="+mn-cs"/>
            </a:endParaRPr>
          </a:p>
        </p:txBody>
      </p:sp>
      <p:sp>
        <p:nvSpPr>
          <p:cNvPr id="61" name="Rectangle 60">
            <a:extLst>
              <a:ext uri="{FF2B5EF4-FFF2-40B4-BE49-F238E27FC236}">
                <a16:creationId xmlns:a16="http://schemas.microsoft.com/office/drawing/2014/main" id="{F666950B-2F07-424A-A78D-E621DF8E19EF}"/>
              </a:ext>
            </a:extLst>
          </p:cNvPr>
          <p:cNvSpPr/>
          <p:nvPr/>
        </p:nvSpPr>
        <p:spPr>
          <a:xfrm>
            <a:off x="9578397" y="4308502"/>
            <a:ext cx="2332304" cy="1384995"/>
          </a:xfrm>
          <a:prstGeom prst="rect">
            <a:avLst/>
          </a:prstGeom>
          <a:solidFill>
            <a:srgbClr val="BAE3F9"/>
          </a:solidFill>
        </p:spPr>
        <p:txBody>
          <a:bodyPr wrap="square">
            <a:spAutoFit/>
          </a:bodyPr>
          <a:lstStyle/>
          <a:p>
            <a:pPr lvl="0" algn="just">
              <a:defRPr/>
            </a:pPr>
            <a:r>
              <a:rPr lang="vi-VN" sz="2100">
                <a:solidFill>
                  <a:prstClr val="black"/>
                </a:solidFill>
                <a:latin typeface="Times New Roman" pitchFamily="18" charset="0"/>
                <a:cs typeface="Times New Roman" pitchFamily="18" charset="0"/>
              </a:rPr>
              <a:t>Nêu được cảm nghĩ, ý kiến của người viết về sự kiện.</a:t>
            </a:r>
            <a:endParaRPr kumimoji="0" lang="vi-VN" sz="2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7771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par>
                                <p:cTn id="45" presetID="14" presetClass="entr" presetSubtype="1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randombar(horizontal)">
                                      <p:cBhvr>
                                        <p:cTn id="55" dur="500"/>
                                        <p:tgtEl>
                                          <p:spTgt spid="45"/>
                                        </p:tgtEl>
                                      </p:cBhvr>
                                    </p:animEffect>
                                  </p:childTnLst>
                                </p:cTn>
                              </p:par>
                              <p:par>
                                <p:cTn id="56" presetID="14" presetClass="entr" presetSubtype="1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randombar(horizontal)">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randombar(horizontal)">
                                      <p:cBhvr>
                                        <p:cTn id="66" dur="500"/>
                                        <p:tgtEl>
                                          <p:spTgt spid="60"/>
                                        </p:tgtEl>
                                      </p:cBhvr>
                                    </p:animEffect>
                                  </p:childTnLst>
                                </p:cTn>
                              </p:par>
                              <p:par>
                                <p:cTn id="67" presetID="14" presetClass="entr" presetSubtype="1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randombar(horizontal)">
                                      <p:cBhvr>
                                        <p:cTn id="69" dur="500"/>
                                        <p:tgtEl>
                                          <p:spTgt spid="5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randombar(horizontal)">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6" grpId="0" animBg="1"/>
      <p:bldP spid="17" grpId="0"/>
      <p:bldP spid="19" grpId="0" animBg="1"/>
      <p:bldP spid="20" grpId="0"/>
      <p:bldP spid="22" grpId="0" animBg="1"/>
      <p:bldP spid="23" grpId="0"/>
      <p:bldP spid="45" grpId="0" animBg="1"/>
      <p:bldP spid="46" grpId="0"/>
      <p:bldP spid="60"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864455" y="2459504"/>
            <a:ext cx="5778101" cy="1938992"/>
          </a:xfrm>
          <a:prstGeom prst="rect">
            <a:avLst/>
          </a:prstGeom>
        </p:spPr>
        <p:txBody>
          <a:bodyPr wrap="square">
            <a:spAutoFit/>
          </a:bodyPr>
          <a:lstStyle/>
          <a:p>
            <a:pPr lvl="0" algn="ctr"/>
            <a:r>
              <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II. Phân tích bài viết tham </a:t>
            </a:r>
            <a:r>
              <a:rPr lang="en-US" altLang="zh-CN" sz="6000" b="1" smtClean="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khảo</a:t>
            </a:r>
            <a:endParaRPr lang="en-US"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02090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6559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10" name="Rectangle 9"/>
          <p:cNvSpPr/>
          <p:nvPr/>
        </p:nvSpPr>
        <p:spPr>
          <a:xfrm>
            <a:off x="6693857" y="1678576"/>
            <a:ext cx="4980810" cy="3970318"/>
          </a:xfrm>
          <a:prstGeom prst="rect">
            <a:avLst/>
          </a:prstGeom>
        </p:spPr>
        <p:txBody>
          <a:bodyPr wrap="square">
            <a:spAutoFit/>
          </a:bodyPr>
          <a:lstStyle/>
          <a:p>
            <a:pPr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	Bài </a:t>
            </a:r>
            <a:r>
              <a:rPr lang="en-US" sz="2400" kern="100">
                <a:solidFill>
                  <a:srgbClr val="000000"/>
                </a:solidFill>
                <a:latin typeface="Times New Roman" panose="02020603050405020304" pitchFamily="18" charset="0"/>
                <a:ea typeface="SimSun" panose="02010600030101010101" pitchFamily="2" charset="-122"/>
              </a:rPr>
              <a:t>viết tham khảo kể về một hội chợ xuân được tổ chức ở trường học mà người viết từng tham gia, trải nghiệm. Bài viết thông tin một cách tương đối chi tiết về sự kiện, kèm theo  cả những nhận xét, đánh giá, cảm nghĩ của người viết về sự kiện.</a:t>
            </a:r>
            <a:endParaRPr lang="en-US" sz="2400" kern="100">
              <a:effectLst/>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4"/>
          <a:stretch>
            <a:fillRect/>
          </a:stretch>
        </p:blipFill>
        <p:spPr>
          <a:xfrm>
            <a:off x="1165077" y="1750918"/>
            <a:ext cx="5182303" cy="3448587"/>
          </a:xfrm>
          <a:prstGeom prst="rect">
            <a:avLst/>
          </a:prstGeom>
        </p:spPr>
      </p:pic>
    </p:spTree>
    <p:extLst>
      <p:ext uri="{BB962C8B-B14F-4D97-AF65-F5344CB8AC3E}">
        <p14:creationId xmlns:p14="http://schemas.microsoft.com/office/powerpoint/2010/main" val="50804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7172609" y="39353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Vì sao em biết VB này sử dụng ngôi kể thứ nhất?</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728487" y="903181"/>
            <a:ext cx="5347502"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Người thuyết minh xưng “tôi</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728487" y="1342886"/>
            <a:ext cx="5347502" cy="954107"/>
          </a:xfrm>
          <a:prstGeom prst="rect">
            <a:avLst/>
          </a:prstGeom>
        </p:spPr>
        <p:txBody>
          <a:bodyPr wrap="square">
            <a:spAutoFit/>
          </a:bodyPr>
          <a:lstStyle/>
          <a:p>
            <a:pPr lvl="0"/>
            <a:r>
              <a:rPr lang="vi-VN" sz="2800">
                <a:solidFill>
                  <a:prstClr val="black"/>
                </a:solidFill>
                <a:latin typeface="Times New Roman" panose="02020603050405020304" pitchFamily="18" charset="0"/>
                <a:cs typeface="Times New Roman" panose="02020603050405020304" pitchFamily="18" charset="0"/>
              </a:rPr>
              <a:t>trường tôi, tôi được tham gia, tối được thấy lẩn đầu tiên,...</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63351" y="2533408"/>
            <a:ext cx="2857500" cy="1600200"/>
          </a:xfrm>
          <a:prstGeom prst="rect">
            <a:avLst/>
          </a:prstGeom>
        </p:spPr>
      </p:pic>
      <p:pic>
        <p:nvPicPr>
          <p:cNvPr id="7" name="Picture 6"/>
          <p:cNvPicPr>
            <a:picLocks noChangeAspect="1"/>
          </p:cNvPicPr>
          <p:nvPr/>
        </p:nvPicPr>
        <p:blipFill>
          <a:blip r:embed="rId5"/>
          <a:stretch>
            <a:fillRect/>
          </a:stretch>
        </p:blipFill>
        <p:spPr>
          <a:xfrm>
            <a:off x="2795466" y="3776451"/>
            <a:ext cx="2619375" cy="1743075"/>
          </a:xfrm>
          <a:prstGeom prst="rect">
            <a:avLst/>
          </a:prstGeom>
        </p:spPr>
      </p:pic>
      <p:pic>
        <p:nvPicPr>
          <p:cNvPr id="8" name="Picture 7"/>
          <p:cNvPicPr>
            <a:picLocks noChangeAspect="1"/>
          </p:cNvPicPr>
          <p:nvPr/>
        </p:nvPicPr>
        <p:blipFill>
          <a:blip r:embed="rId6"/>
          <a:stretch>
            <a:fillRect/>
          </a:stretch>
        </p:blipFill>
        <p:spPr>
          <a:xfrm>
            <a:off x="5186603" y="4755462"/>
            <a:ext cx="2466975" cy="1847850"/>
          </a:xfrm>
          <a:prstGeom prst="rect">
            <a:avLst/>
          </a:prstGeom>
        </p:spPr>
      </p:pic>
    </p:spTree>
    <p:extLst>
      <p:ext uri="{BB962C8B-B14F-4D97-AF65-F5344CB8AC3E}">
        <p14:creationId xmlns:p14="http://schemas.microsoft.com/office/powerpoint/2010/main" val="2703742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7172609" y="393539"/>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Phần nào đoạn nào của bài viết giới thiệu về sự kiện?</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728487" y="903181"/>
            <a:ext cx="5347502"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Phần mở đầu:</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3912081" y="903181"/>
            <a:ext cx="3854532" cy="1384995"/>
          </a:xfrm>
          <a:prstGeom prst="rect">
            <a:avLst/>
          </a:prstGeom>
        </p:spPr>
        <p:txBody>
          <a:bodyPr wrap="square">
            <a:spAutoFit/>
          </a:bodyPr>
          <a:lstStyle/>
          <a:p>
            <a:pPr lvl="0"/>
            <a:r>
              <a:rPr lang="vi-VN" sz="2800">
                <a:solidFill>
                  <a:prstClr val="black"/>
                </a:solidFill>
                <a:latin typeface="Times New Roman" panose="02020603050405020304" pitchFamily="18" charset="0"/>
                <a:cs typeface="Times New Roman" panose="02020603050405020304" pitchFamily="18" charset="0"/>
              </a:rPr>
              <a:t>giới thiệu bối cảnh, mục đích tổ chức hội chợ xuân.</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088090" y="2554046"/>
            <a:ext cx="2466975" cy="1847850"/>
          </a:xfrm>
          <a:prstGeom prst="rect">
            <a:avLst/>
          </a:prstGeom>
        </p:spPr>
      </p:pic>
      <p:pic>
        <p:nvPicPr>
          <p:cNvPr id="10" name="Picture 9"/>
          <p:cNvPicPr>
            <a:picLocks noChangeAspect="1"/>
          </p:cNvPicPr>
          <p:nvPr/>
        </p:nvPicPr>
        <p:blipFill>
          <a:blip r:embed="rId5"/>
          <a:stretch>
            <a:fillRect/>
          </a:stretch>
        </p:blipFill>
        <p:spPr>
          <a:xfrm>
            <a:off x="4402238" y="3412552"/>
            <a:ext cx="2543175" cy="1800225"/>
          </a:xfrm>
          <a:prstGeom prst="rect">
            <a:avLst/>
          </a:prstGeom>
        </p:spPr>
      </p:pic>
      <p:pic>
        <p:nvPicPr>
          <p:cNvPr id="12" name="Picture 11"/>
          <p:cNvPicPr>
            <a:picLocks noChangeAspect="1"/>
          </p:cNvPicPr>
          <p:nvPr/>
        </p:nvPicPr>
        <p:blipFill>
          <a:blip r:embed="rId6"/>
          <a:stretch>
            <a:fillRect/>
          </a:stretch>
        </p:blipFill>
        <p:spPr>
          <a:xfrm>
            <a:off x="6792586" y="4113292"/>
            <a:ext cx="2466975" cy="1847850"/>
          </a:xfrm>
          <a:prstGeom prst="rect">
            <a:avLst/>
          </a:prstGeom>
        </p:spPr>
      </p:pic>
      <p:pic>
        <p:nvPicPr>
          <p:cNvPr id="13" name="Picture 12"/>
          <p:cNvPicPr>
            <a:picLocks noChangeAspect="1"/>
          </p:cNvPicPr>
          <p:nvPr/>
        </p:nvPicPr>
        <p:blipFill>
          <a:blip r:embed="rId7"/>
          <a:stretch>
            <a:fillRect/>
          </a:stretch>
        </p:blipFill>
        <p:spPr>
          <a:xfrm>
            <a:off x="8879537" y="2554046"/>
            <a:ext cx="2466975" cy="1847850"/>
          </a:xfrm>
          <a:prstGeom prst="rect">
            <a:avLst/>
          </a:prstGeom>
        </p:spPr>
      </p:pic>
      <p:sp>
        <p:nvSpPr>
          <p:cNvPr id="14" name="AutoShape 2" descr="Hội chợ &quot;Sắc xuân Hoa Sen&quot; 2019 - Hệ thống Giáo dục H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8"/>
          <a:stretch>
            <a:fillRect/>
          </a:stretch>
        </p:blipFill>
        <p:spPr>
          <a:xfrm>
            <a:off x="7766613" y="671753"/>
            <a:ext cx="2466975" cy="1847850"/>
          </a:xfrm>
          <a:prstGeom prst="rect">
            <a:avLst/>
          </a:prstGeom>
        </p:spPr>
      </p:pic>
      <p:pic>
        <p:nvPicPr>
          <p:cNvPr id="16" name="Picture 15"/>
          <p:cNvPicPr>
            <a:picLocks noChangeAspect="1"/>
          </p:cNvPicPr>
          <p:nvPr/>
        </p:nvPicPr>
        <p:blipFill>
          <a:blip r:embed="rId9"/>
          <a:stretch>
            <a:fillRect/>
          </a:stretch>
        </p:blipFill>
        <p:spPr>
          <a:xfrm>
            <a:off x="42603" y="3966752"/>
            <a:ext cx="2619375" cy="1743075"/>
          </a:xfrm>
          <a:prstGeom prst="rect">
            <a:avLst/>
          </a:prstGeom>
        </p:spPr>
      </p:pic>
      <p:pic>
        <p:nvPicPr>
          <p:cNvPr id="17" name="Picture 16"/>
          <p:cNvPicPr>
            <a:picLocks noChangeAspect="1"/>
          </p:cNvPicPr>
          <p:nvPr/>
        </p:nvPicPr>
        <p:blipFill>
          <a:blip r:embed="rId9"/>
          <a:stretch>
            <a:fillRect/>
          </a:stretch>
        </p:blipFill>
        <p:spPr>
          <a:xfrm>
            <a:off x="2280375" y="4882408"/>
            <a:ext cx="2619375" cy="1743075"/>
          </a:xfrm>
          <a:prstGeom prst="rect">
            <a:avLst/>
          </a:prstGeom>
        </p:spPr>
      </p:pic>
    </p:spTree>
    <p:extLst>
      <p:ext uri="{BB962C8B-B14F-4D97-AF65-F5344CB8AC3E}">
        <p14:creationId xmlns:p14="http://schemas.microsoft.com/office/powerpoint/2010/main" val="230584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20178"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Cloud Callout 2"/>
          <p:cNvSpPr/>
          <p:nvPr/>
        </p:nvSpPr>
        <p:spPr>
          <a:xfrm>
            <a:off x="3196106" y="1520235"/>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400" i="1" kern="100">
                <a:solidFill>
                  <a:srgbClr val="000000"/>
                </a:solidFill>
                <a:latin typeface="Times New Roman" panose="02020603050405020304" pitchFamily="18" charset="0"/>
                <a:ea typeface="SimSun" panose="02010600030101010101" pitchFamily="2" charset="-122"/>
              </a:rPr>
              <a:t>Những chi tiết nào giới thiệu về bối cảnh để người đọc hiểu về sự kiện?</a:t>
            </a:r>
            <a:endParaRPr lang="en-US" sz="24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661050" y="640270"/>
            <a:ext cx="6096000" cy="646331"/>
          </a:xfrm>
          <a:prstGeom prst="rect">
            <a:avLst/>
          </a:prstGeom>
        </p:spPr>
        <p:txBody>
          <a:bodyPr>
            <a:spAutoFit/>
          </a:bodyPr>
          <a:lstStyle/>
          <a:p>
            <a:pPr algn="just">
              <a:lnSpc>
                <a:spcPct val="150000"/>
              </a:lnSpc>
            </a:pPr>
            <a:r>
              <a:rPr lang="vi-VN" sz="2400" kern="100">
                <a:solidFill>
                  <a:srgbClr val="000000"/>
                </a:solidFill>
                <a:latin typeface="Times New Roman" panose="02020603050405020304" pitchFamily="18" charset="0"/>
                <a:ea typeface="SimSun" panose="02010600030101010101" pitchFamily="2" charset="-122"/>
              </a:rPr>
              <a:t>Thời gian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661050" y="1256151"/>
            <a:ext cx="6096000" cy="646331"/>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K</a:t>
            </a:r>
            <a:r>
              <a:rPr lang="vi-VN" sz="2400" kern="100" smtClean="0">
                <a:solidFill>
                  <a:srgbClr val="000000"/>
                </a:solidFill>
                <a:latin typeface="Times New Roman" panose="02020603050405020304" pitchFamily="18" charset="0"/>
                <a:ea typeface="SimSun" panose="02010600030101010101" pitchFamily="2" charset="-122"/>
              </a:rPr>
              <a:t>hông </a:t>
            </a:r>
            <a:r>
              <a:rPr lang="vi-VN" sz="2400" kern="100">
                <a:solidFill>
                  <a:srgbClr val="000000"/>
                </a:solidFill>
                <a:latin typeface="Times New Roman" panose="02020603050405020304" pitchFamily="18" charset="0"/>
                <a:ea typeface="SimSun" panose="02010600030101010101" pitchFamily="2" charset="-122"/>
              </a:rPr>
              <a:t>gian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661050" y="1735317"/>
            <a:ext cx="6096000" cy="646331"/>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D</a:t>
            </a:r>
            <a:r>
              <a:rPr lang="vi-VN" sz="2400" kern="100" smtClean="0">
                <a:solidFill>
                  <a:srgbClr val="000000"/>
                </a:solidFill>
                <a:latin typeface="Times New Roman" panose="02020603050405020304" pitchFamily="18" charset="0"/>
                <a:ea typeface="SimSun" panose="02010600030101010101" pitchFamily="2" charset="-122"/>
              </a:rPr>
              <a:t>iễn </a:t>
            </a:r>
            <a:r>
              <a:rPr lang="vi-VN" sz="2400" kern="100">
                <a:solidFill>
                  <a:srgbClr val="000000"/>
                </a:solidFill>
                <a:latin typeface="Times New Roman" panose="02020603050405020304" pitchFamily="18" charset="0"/>
                <a:ea typeface="SimSun" panose="02010600030101010101" pitchFamily="2" charset="-122"/>
              </a:rPr>
              <a:t>biến sự kiện</a:t>
            </a:r>
            <a:r>
              <a:rPr lang="vi-VN" sz="2400" kern="100" smtClean="0">
                <a:solidFill>
                  <a:srgbClr val="000000"/>
                </a:solidFill>
                <a:latin typeface="Times New Roman" panose="02020603050405020304" pitchFamily="18" charset="0"/>
                <a:ea typeface="SimSun" panose="02010600030101010101" pitchFamily="2" charset="-122"/>
              </a:rPr>
              <a:t>:</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661050" y="2393935"/>
            <a:ext cx="6096000" cy="1200329"/>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T</a:t>
            </a:r>
            <a:r>
              <a:rPr lang="vi-VN" sz="2400" kern="100" smtClean="0">
                <a:solidFill>
                  <a:srgbClr val="000000"/>
                </a:solidFill>
                <a:latin typeface="Times New Roman" panose="02020603050405020304" pitchFamily="18" charset="0"/>
                <a:ea typeface="SimSun" panose="02010600030101010101" pitchFamily="2" charset="-122"/>
              </a:rPr>
              <a:t>oàn </a:t>
            </a:r>
            <a:r>
              <a:rPr lang="vi-VN" sz="2400" kern="100">
                <a:solidFill>
                  <a:srgbClr val="000000"/>
                </a:solidFill>
                <a:latin typeface="Times New Roman" panose="02020603050405020304" pitchFamily="18" charset="0"/>
                <a:ea typeface="SimSun" panose="02010600030101010101" pitchFamily="2" charset="-122"/>
              </a:rPr>
              <a:t>bộ quá trình diễn ra hội chợ xuân từ việc chuẩn bị đến ngày diễn ra hội chợ, </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1661050" y="3520909"/>
            <a:ext cx="6096000" cy="1200329"/>
          </a:xfrm>
          <a:prstGeom prst="rect">
            <a:avLst/>
          </a:prstGeom>
        </p:spPr>
        <p:txBody>
          <a:bodyPr>
            <a:spAutoFit/>
          </a:bodyPr>
          <a:lstStyle/>
          <a:p>
            <a:pPr lvl="0" algn="just">
              <a:lnSpc>
                <a:spcPct val="150000"/>
              </a:lnSpc>
            </a:pPr>
            <a:r>
              <a:rPr lang="en-US" sz="2400" kern="100" smtClean="0">
                <a:solidFill>
                  <a:srgbClr val="000000"/>
                </a:solidFill>
                <a:latin typeface="Times New Roman" panose="02020603050405020304" pitchFamily="18" charset="0"/>
                <a:ea typeface="SimSun" panose="02010600030101010101" pitchFamily="2" charset="-122"/>
              </a:rPr>
              <a:t>C</a:t>
            </a:r>
            <a:r>
              <a:rPr lang="vi-VN" sz="2400" kern="100" smtClean="0">
                <a:solidFill>
                  <a:srgbClr val="000000"/>
                </a:solidFill>
                <a:latin typeface="Times New Roman" panose="02020603050405020304" pitchFamily="18" charset="0"/>
                <a:ea typeface="SimSun" panose="02010600030101010101" pitchFamily="2" charset="-122"/>
              </a:rPr>
              <a:t>ác hoạt động được tổ chức trong sân trường vào ngày hôm đó:</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3926694" y="4078723"/>
            <a:ext cx="5264583"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khai mạc, hoạt động mua bán, vui choi,...</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2" name="Rectangle 11"/>
          <p:cNvSpPr/>
          <p:nvPr/>
        </p:nvSpPr>
        <p:spPr>
          <a:xfrm>
            <a:off x="3013172" y="646814"/>
            <a:ext cx="4035913"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cuối năm âm lịch, sắp đến Tết; </a:t>
            </a:r>
            <a:endParaRPr lang="en-US" sz="24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277523" y="1276240"/>
            <a:ext cx="2385589" cy="646331"/>
          </a:xfrm>
          <a:prstGeom prst="rect">
            <a:avLst/>
          </a:prstGeom>
        </p:spPr>
        <p:txBody>
          <a:bodyPr wrap="none">
            <a:spAutoFit/>
          </a:bodyPr>
          <a:lstStyle/>
          <a:p>
            <a:pPr lvl="0" algn="just">
              <a:lnSpc>
                <a:spcPct val="150000"/>
              </a:lnSpc>
            </a:pPr>
            <a:r>
              <a:rPr lang="vi-VN" sz="2400" kern="100">
                <a:solidFill>
                  <a:srgbClr val="000000"/>
                </a:solidFill>
                <a:latin typeface="Times New Roman" panose="02020603050405020304" pitchFamily="18" charset="0"/>
                <a:ea typeface="SimSun" panose="02010600030101010101" pitchFamily="2" charset="-122"/>
              </a:rPr>
              <a:t>trong sân trường; </a:t>
            </a:r>
            <a:endParaRPr lang="en-US" sz="2400" kern="100">
              <a:solidFill>
                <a:prstClr val="black"/>
              </a:solidFill>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4"/>
          <a:stretch>
            <a:fillRect/>
          </a:stretch>
        </p:blipFill>
        <p:spPr>
          <a:xfrm>
            <a:off x="8733097" y="191910"/>
            <a:ext cx="2952750" cy="2319796"/>
          </a:xfrm>
          <a:prstGeom prst="rect">
            <a:avLst/>
          </a:prstGeom>
        </p:spPr>
      </p:pic>
      <p:pic>
        <p:nvPicPr>
          <p:cNvPr id="16" name="Picture 15"/>
          <p:cNvPicPr>
            <a:picLocks noChangeAspect="1"/>
          </p:cNvPicPr>
          <p:nvPr/>
        </p:nvPicPr>
        <p:blipFill>
          <a:blip r:embed="rId5"/>
          <a:stretch>
            <a:fillRect/>
          </a:stretch>
        </p:blipFill>
        <p:spPr>
          <a:xfrm>
            <a:off x="8775731" y="2772635"/>
            <a:ext cx="2910116" cy="1847850"/>
          </a:xfrm>
          <a:prstGeom prst="rect">
            <a:avLst/>
          </a:prstGeom>
        </p:spPr>
      </p:pic>
      <p:pic>
        <p:nvPicPr>
          <p:cNvPr id="17" name="Picture 16"/>
          <p:cNvPicPr>
            <a:picLocks noChangeAspect="1"/>
          </p:cNvPicPr>
          <p:nvPr/>
        </p:nvPicPr>
        <p:blipFill>
          <a:blip r:embed="rId6"/>
          <a:stretch>
            <a:fillRect/>
          </a:stretch>
        </p:blipFill>
        <p:spPr>
          <a:xfrm>
            <a:off x="1354944" y="4852179"/>
            <a:ext cx="2571750" cy="1781175"/>
          </a:xfrm>
          <a:prstGeom prst="rect">
            <a:avLst/>
          </a:prstGeom>
        </p:spPr>
      </p:pic>
      <p:pic>
        <p:nvPicPr>
          <p:cNvPr id="18" name="Picture 17"/>
          <p:cNvPicPr>
            <a:picLocks noChangeAspect="1"/>
          </p:cNvPicPr>
          <p:nvPr/>
        </p:nvPicPr>
        <p:blipFill>
          <a:blip r:embed="rId7"/>
          <a:stretch>
            <a:fillRect/>
          </a:stretch>
        </p:blipFill>
        <p:spPr>
          <a:xfrm>
            <a:off x="4470317" y="4852178"/>
            <a:ext cx="2857500" cy="1781175"/>
          </a:xfrm>
          <a:prstGeom prst="rect">
            <a:avLst/>
          </a:prstGeom>
        </p:spPr>
      </p:pic>
      <p:pic>
        <p:nvPicPr>
          <p:cNvPr id="19" name="Picture 18"/>
          <p:cNvPicPr>
            <a:picLocks noChangeAspect="1"/>
          </p:cNvPicPr>
          <p:nvPr/>
        </p:nvPicPr>
        <p:blipFill>
          <a:blip r:embed="rId8"/>
          <a:stretch>
            <a:fillRect/>
          </a:stretch>
        </p:blipFill>
        <p:spPr>
          <a:xfrm>
            <a:off x="7542243" y="4818840"/>
            <a:ext cx="3037018" cy="1847850"/>
          </a:xfrm>
          <a:prstGeom prst="rect">
            <a:avLst/>
          </a:prstGeom>
        </p:spPr>
      </p:pic>
    </p:spTree>
    <p:extLst>
      <p:ext uri="{BB962C8B-B14F-4D97-AF65-F5344CB8AC3E}">
        <p14:creationId xmlns:p14="http://schemas.microsoft.com/office/powerpoint/2010/main" val="42715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P spid="6" grpId="0"/>
      <p:bldP spid="7" grpId="0"/>
      <p:bldP spid="8" grpId="0"/>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9098147" y="6974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206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663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20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Ọ</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5779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035188" y="7915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92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49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Â</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406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hlinkClick r:id="rId3" action="ppaction://hlinksldjump"/>
          </p:cNvPr>
          <p:cNvSpPr/>
          <p:nvPr/>
        </p:nvSpPr>
        <p:spPr>
          <a:xfrm>
            <a:off x="1224721" y="796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224253" y="79573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681453" y="79573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3138653" y="80022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595853" y="79216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4047744" y="800224"/>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492388" y="78939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937032" y="78939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5406788" y="80022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9098147" y="11546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577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4035188" y="12487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4923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949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54067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863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Ư</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63211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67783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7235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hlinkClick r:id="rId4" action="ppaction://hlinksldjump"/>
          </p:cNvPr>
          <p:cNvSpPr/>
          <p:nvPr/>
        </p:nvSpPr>
        <p:spPr>
          <a:xfrm>
            <a:off x="1224721" y="1253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5779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4035188" y="124692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4923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49495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54067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58639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63211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67783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Rectangle 86"/>
          <p:cNvSpPr/>
          <p:nvPr/>
        </p:nvSpPr>
        <p:spPr>
          <a:xfrm>
            <a:off x="7235588" y="124692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7" name="Rectangle 96"/>
          <p:cNvSpPr/>
          <p:nvPr/>
        </p:nvSpPr>
        <p:spPr>
          <a:xfrm>
            <a:off x="9098147" y="16118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1" name="Rectangle 100"/>
          <p:cNvSpPr/>
          <p:nvPr/>
        </p:nvSpPr>
        <p:spPr>
          <a:xfrm>
            <a:off x="3120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3577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035188" y="17059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44923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p:cNvSpPr/>
          <p:nvPr/>
        </p:nvSpPr>
        <p:spPr>
          <a:xfrm>
            <a:off x="49495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5406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5863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63211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a:hlinkClick r:id="rId5" action="ppaction://hlinksldjump"/>
          </p:cNvPr>
          <p:cNvSpPr/>
          <p:nvPr/>
        </p:nvSpPr>
        <p:spPr>
          <a:xfrm>
            <a:off x="1224721" y="1710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4" name="Rectangle 123"/>
          <p:cNvSpPr/>
          <p:nvPr/>
        </p:nvSpPr>
        <p:spPr>
          <a:xfrm>
            <a:off x="31207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ectangle 124"/>
          <p:cNvSpPr/>
          <p:nvPr/>
        </p:nvSpPr>
        <p:spPr>
          <a:xfrm>
            <a:off x="35779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p:cNvSpPr/>
          <p:nvPr/>
        </p:nvSpPr>
        <p:spPr>
          <a:xfrm>
            <a:off x="4035188" y="17058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p:cNvSpPr/>
          <p:nvPr/>
        </p:nvSpPr>
        <p:spPr>
          <a:xfrm>
            <a:off x="44923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p:cNvSpPr/>
          <p:nvPr/>
        </p:nvSpPr>
        <p:spPr>
          <a:xfrm>
            <a:off x="49495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54067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58639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p:cNvSpPr/>
          <p:nvPr/>
        </p:nvSpPr>
        <p:spPr>
          <a:xfrm>
            <a:off x="6321188" y="17058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Rectangle 142"/>
          <p:cNvSpPr/>
          <p:nvPr/>
        </p:nvSpPr>
        <p:spPr>
          <a:xfrm>
            <a:off x="9098147" y="20690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035188" y="21631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44923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Ê</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49495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54067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58639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a:hlinkClick r:id="rId6" action="ppaction://hlinksldjump"/>
          </p:cNvPr>
          <p:cNvSpPr/>
          <p:nvPr/>
        </p:nvSpPr>
        <p:spPr>
          <a:xfrm>
            <a:off x="1224721" y="2167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2" name="Rectangle 171"/>
          <p:cNvSpPr/>
          <p:nvPr/>
        </p:nvSpPr>
        <p:spPr>
          <a:xfrm>
            <a:off x="4035188" y="21630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Rectangle 172"/>
          <p:cNvSpPr/>
          <p:nvPr/>
        </p:nvSpPr>
        <p:spPr>
          <a:xfrm>
            <a:off x="44923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Rectangle 173"/>
          <p:cNvSpPr/>
          <p:nvPr/>
        </p:nvSpPr>
        <p:spPr>
          <a:xfrm>
            <a:off x="49495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Rectangle 174"/>
          <p:cNvSpPr/>
          <p:nvPr/>
        </p:nvSpPr>
        <p:spPr>
          <a:xfrm>
            <a:off x="54067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5863988" y="21630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Rectangle 188"/>
          <p:cNvSpPr/>
          <p:nvPr/>
        </p:nvSpPr>
        <p:spPr>
          <a:xfrm>
            <a:off x="9098147" y="25262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4" name="Rectangle 193"/>
          <p:cNvSpPr/>
          <p:nvPr/>
        </p:nvSpPr>
        <p:spPr>
          <a:xfrm>
            <a:off x="35779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p:cNvSpPr/>
          <p:nvPr/>
        </p:nvSpPr>
        <p:spPr>
          <a:xfrm>
            <a:off x="40351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Ế</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6" name="Rectangle 195"/>
          <p:cNvSpPr/>
          <p:nvPr/>
        </p:nvSpPr>
        <p:spPr>
          <a:xfrm>
            <a:off x="44923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a:hlinkClick r:id="rId7" action="ppaction://hlinksldjump"/>
          </p:cNvPr>
          <p:cNvSpPr/>
          <p:nvPr/>
        </p:nvSpPr>
        <p:spPr>
          <a:xfrm>
            <a:off x="1224721" y="2624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7" name="Rectangle 216"/>
          <p:cNvSpPr/>
          <p:nvPr/>
        </p:nvSpPr>
        <p:spPr>
          <a:xfrm>
            <a:off x="3572679" y="262010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8" name="Rectangle 217"/>
          <p:cNvSpPr/>
          <p:nvPr/>
        </p:nvSpPr>
        <p:spPr>
          <a:xfrm>
            <a:off x="4029879" y="2620106"/>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9" name="Rectangle 218"/>
          <p:cNvSpPr/>
          <p:nvPr/>
        </p:nvSpPr>
        <p:spPr>
          <a:xfrm>
            <a:off x="4487079" y="262010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5" name="Rectangle 234"/>
          <p:cNvSpPr/>
          <p:nvPr/>
        </p:nvSpPr>
        <p:spPr>
          <a:xfrm>
            <a:off x="9098147" y="29834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8" name="Rectangle 237"/>
          <p:cNvSpPr/>
          <p:nvPr/>
        </p:nvSpPr>
        <p:spPr>
          <a:xfrm>
            <a:off x="4024570" y="307770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9" name="Rectangle 238"/>
          <p:cNvSpPr/>
          <p:nvPr/>
        </p:nvSpPr>
        <p:spPr>
          <a:xfrm>
            <a:off x="4481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0" name="Rectangle 239"/>
          <p:cNvSpPr/>
          <p:nvPr/>
        </p:nvSpPr>
        <p:spPr>
          <a:xfrm>
            <a:off x="49389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Ổ</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1" name="Rectangle 240"/>
          <p:cNvSpPr/>
          <p:nvPr/>
        </p:nvSpPr>
        <p:spPr>
          <a:xfrm>
            <a:off x="53961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Rectangle 241"/>
          <p:cNvSpPr/>
          <p:nvPr/>
        </p:nvSpPr>
        <p:spPr>
          <a:xfrm>
            <a:off x="58533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63105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4" name="Rectangle 243"/>
          <p:cNvSpPr/>
          <p:nvPr/>
        </p:nvSpPr>
        <p:spPr>
          <a:xfrm>
            <a:off x="6767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a:hlinkClick r:id="rId8" action="ppaction://hlinksldjump"/>
          </p:cNvPr>
          <p:cNvSpPr/>
          <p:nvPr/>
        </p:nvSpPr>
        <p:spPr>
          <a:xfrm>
            <a:off x="1224721" y="3082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1" name="Rectangle 260"/>
          <p:cNvSpPr/>
          <p:nvPr/>
        </p:nvSpPr>
        <p:spPr>
          <a:xfrm>
            <a:off x="4045806" y="307122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2" name="Rectangle 261"/>
          <p:cNvSpPr/>
          <p:nvPr/>
        </p:nvSpPr>
        <p:spPr>
          <a:xfrm>
            <a:off x="45030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3" name="Rectangle 262"/>
          <p:cNvSpPr/>
          <p:nvPr/>
        </p:nvSpPr>
        <p:spPr>
          <a:xfrm>
            <a:off x="49602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4" name="Rectangle 263"/>
          <p:cNvSpPr/>
          <p:nvPr/>
        </p:nvSpPr>
        <p:spPr>
          <a:xfrm>
            <a:off x="54174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5" name="Rectangle 264"/>
          <p:cNvSpPr/>
          <p:nvPr/>
        </p:nvSpPr>
        <p:spPr>
          <a:xfrm>
            <a:off x="58746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6" name="Rectangle 265"/>
          <p:cNvSpPr/>
          <p:nvPr/>
        </p:nvSpPr>
        <p:spPr>
          <a:xfrm>
            <a:off x="63318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7" name="Rectangle 266"/>
          <p:cNvSpPr/>
          <p:nvPr/>
        </p:nvSpPr>
        <p:spPr>
          <a:xfrm>
            <a:off x="6789006" y="307122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1" name="Rectangle 280"/>
          <p:cNvSpPr/>
          <p:nvPr/>
        </p:nvSpPr>
        <p:spPr>
          <a:xfrm>
            <a:off x="9098147" y="34406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6" name="Rectangle 285"/>
          <p:cNvSpPr/>
          <p:nvPr/>
        </p:nvSpPr>
        <p:spPr>
          <a:xfrm>
            <a:off x="3577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7" name="Rectangle 286"/>
          <p:cNvSpPr/>
          <p:nvPr/>
        </p:nvSpPr>
        <p:spPr>
          <a:xfrm>
            <a:off x="4035188" y="35347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8" name="Rectangle 287"/>
          <p:cNvSpPr/>
          <p:nvPr/>
        </p:nvSpPr>
        <p:spPr>
          <a:xfrm>
            <a:off x="44923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9" name="Rectangle 288"/>
          <p:cNvSpPr/>
          <p:nvPr/>
        </p:nvSpPr>
        <p:spPr>
          <a:xfrm>
            <a:off x="49495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0" name="Rectangle 289"/>
          <p:cNvSpPr/>
          <p:nvPr/>
        </p:nvSpPr>
        <p:spPr>
          <a:xfrm>
            <a:off x="54067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Ơ</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1" name="Rectangle 290"/>
          <p:cNvSpPr/>
          <p:nvPr/>
        </p:nvSpPr>
        <p:spPr>
          <a:xfrm>
            <a:off x="5863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4" name="Rectangle 303">
            <a:hlinkClick r:id="rId9" action="ppaction://hlinksldjump"/>
          </p:cNvPr>
          <p:cNvSpPr/>
          <p:nvPr/>
        </p:nvSpPr>
        <p:spPr>
          <a:xfrm>
            <a:off x="1224721" y="3539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9" name="Rectangle 308"/>
          <p:cNvSpPr/>
          <p:nvPr/>
        </p:nvSpPr>
        <p:spPr>
          <a:xfrm>
            <a:off x="35822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0" name="Rectangle 309"/>
          <p:cNvSpPr/>
          <p:nvPr/>
        </p:nvSpPr>
        <p:spPr>
          <a:xfrm>
            <a:off x="4039469" y="3541244"/>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1" name="Rectangle 310"/>
          <p:cNvSpPr/>
          <p:nvPr/>
        </p:nvSpPr>
        <p:spPr>
          <a:xfrm>
            <a:off x="44966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2" name="Rectangle 311"/>
          <p:cNvSpPr/>
          <p:nvPr/>
        </p:nvSpPr>
        <p:spPr>
          <a:xfrm>
            <a:off x="49538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3" name="Rectangle 312"/>
          <p:cNvSpPr/>
          <p:nvPr/>
        </p:nvSpPr>
        <p:spPr>
          <a:xfrm>
            <a:off x="54110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4" name="Rectangle 313"/>
          <p:cNvSpPr/>
          <p:nvPr/>
        </p:nvSpPr>
        <p:spPr>
          <a:xfrm>
            <a:off x="5868269" y="3541244"/>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Rectangle 326"/>
          <p:cNvSpPr/>
          <p:nvPr/>
        </p:nvSpPr>
        <p:spPr>
          <a:xfrm>
            <a:off x="9098147" y="38978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9" name="Rectangle 328"/>
          <p:cNvSpPr/>
          <p:nvPr/>
        </p:nvSpPr>
        <p:spPr>
          <a:xfrm>
            <a:off x="22063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0" name="Rectangle 329"/>
          <p:cNvSpPr/>
          <p:nvPr/>
        </p:nvSpPr>
        <p:spPr>
          <a:xfrm>
            <a:off x="26635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Ộ</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1" name="Rectangle 330"/>
          <p:cNvSpPr/>
          <p:nvPr/>
        </p:nvSpPr>
        <p:spPr>
          <a:xfrm>
            <a:off x="31207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2" name="Rectangle 331"/>
          <p:cNvSpPr/>
          <p:nvPr/>
        </p:nvSpPr>
        <p:spPr>
          <a:xfrm>
            <a:off x="35779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3" name="Rectangle 332"/>
          <p:cNvSpPr/>
          <p:nvPr/>
        </p:nvSpPr>
        <p:spPr>
          <a:xfrm>
            <a:off x="4035188" y="39919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4" name="Rectangle 333"/>
          <p:cNvSpPr/>
          <p:nvPr/>
        </p:nvSpPr>
        <p:spPr>
          <a:xfrm>
            <a:off x="4492388"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0" name="Rectangle 349">
            <a:hlinkClick r:id="rId10" action="ppaction://hlinksldjump"/>
          </p:cNvPr>
          <p:cNvSpPr/>
          <p:nvPr/>
        </p:nvSpPr>
        <p:spPr>
          <a:xfrm>
            <a:off x="1224721" y="3996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2" name="Rectangle 351"/>
          <p:cNvSpPr/>
          <p:nvPr/>
        </p:nvSpPr>
        <p:spPr>
          <a:xfrm>
            <a:off x="21989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3" name="Rectangle 352"/>
          <p:cNvSpPr/>
          <p:nvPr/>
        </p:nvSpPr>
        <p:spPr>
          <a:xfrm>
            <a:off x="26561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4" name="Rectangle 353"/>
          <p:cNvSpPr/>
          <p:nvPr/>
        </p:nvSpPr>
        <p:spPr>
          <a:xfrm>
            <a:off x="31133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5" name="Rectangle 354"/>
          <p:cNvSpPr/>
          <p:nvPr/>
        </p:nvSpPr>
        <p:spPr>
          <a:xfrm>
            <a:off x="35705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6" name="Rectangle 355"/>
          <p:cNvSpPr/>
          <p:nvPr/>
        </p:nvSpPr>
        <p:spPr>
          <a:xfrm>
            <a:off x="4027739" y="4004786"/>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7" name="Rectangle 356"/>
          <p:cNvSpPr/>
          <p:nvPr/>
        </p:nvSpPr>
        <p:spPr>
          <a:xfrm>
            <a:off x="4484939" y="4004786"/>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3" name="Rectangle 372"/>
          <p:cNvSpPr/>
          <p:nvPr/>
        </p:nvSpPr>
        <p:spPr>
          <a:xfrm>
            <a:off x="9098147" y="43550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4" name="Rectangle 373"/>
          <p:cNvSpPr/>
          <p:nvPr/>
        </p:nvSpPr>
        <p:spPr>
          <a:xfrm>
            <a:off x="17491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5" name="Rectangle 374"/>
          <p:cNvSpPr/>
          <p:nvPr/>
        </p:nvSpPr>
        <p:spPr>
          <a:xfrm>
            <a:off x="22063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6" name="Rectangle 375"/>
          <p:cNvSpPr/>
          <p:nvPr/>
        </p:nvSpPr>
        <p:spPr>
          <a:xfrm>
            <a:off x="26635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7" name="Rectangle 376"/>
          <p:cNvSpPr/>
          <p:nvPr/>
        </p:nvSpPr>
        <p:spPr>
          <a:xfrm>
            <a:off x="31207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8" name="Rectangle 377"/>
          <p:cNvSpPr/>
          <p:nvPr/>
        </p:nvSpPr>
        <p:spPr>
          <a:xfrm>
            <a:off x="3577988" y="4449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9" name="Rectangle 378"/>
          <p:cNvSpPr/>
          <p:nvPr/>
        </p:nvSpPr>
        <p:spPr>
          <a:xfrm>
            <a:off x="4035188" y="44491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6" name="Rectangle 395">
            <a:hlinkClick r:id="rId11" action="ppaction://hlinksldjump"/>
          </p:cNvPr>
          <p:cNvSpPr/>
          <p:nvPr/>
        </p:nvSpPr>
        <p:spPr>
          <a:xfrm>
            <a:off x="1224721" y="4453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7" name="Rectangle 396"/>
          <p:cNvSpPr/>
          <p:nvPr/>
        </p:nvSpPr>
        <p:spPr>
          <a:xfrm>
            <a:off x="17417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8" name="Rectangle 397"/>
          <p:cNvSpPr/>
          <p:nvPr/>
        </p:nvSpPr>
        <p:spPr>
          <a:xfrm>
            <a:off x="21989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9" name="Rectangle 398"/>
          <p:cNvSpPr/>
          <p:nvPr/>
        </p:nvSpPr>
        <p:spPr>
          <a:xfrm>
            <a:off x="26561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0" name="Rectangle 399"/>
          <p:cNvSpPr/>
          <p:nvPr/>
        </p:nvSpPr>
        <p:spPr>
          <a:xfrm>
            <a:off x="31133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1" name="Rectangle 400"/>
          <p:cNvSpPr/>
          <p:nvPr/>
        </p:nvSpPr>
        <p:spPr>
          <a:xfrm>
            <a:off x="3570539" y="4474802"/>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2" name="Rectangle 401"/>
          <p:cNvSpPr/>
          <p:nvPr/>
        </p:nvSpPr>
        <p:spPr>
          <a:xfrm>
            <a:off x="4027739" y="447480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9" name="Rectangle 418"/>
          <p:cNvSpPr/>
          <p:nvPr/>
        </p:nvSpPr>
        <p:spPr>
          <a:xfrm>
            <a:off x="9098147" y="4812229"/>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5" name="Rectangle 424"/>
          <p:cNvSpPr/>
          <p:nvPr/>
        </p:nvSpPr>
        <p:spPr>
          <a:xfrm>
            <a:off x="4035188" y="490637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6" name="Rectangle 425"/>
          <p:cNvSpPr/>
          <p:nvPr/>
        </p:nvSpPr>
        <p:spPr>
          <a:xfrm>
            <a:off x="44923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7" name="Rectangle 426"/>
          <p:cNvSpPr/>
          <p:nvPr/>
        </p:nvSpPr>
        <p:spPr>
          <a:xfrm>
            <a:off x="49495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8" name="Rectangle 427"/>
          <p:cNvSpPr/>
          <p:nvPr/>
        </p:nvSpPr>
        <p:spPr>
          <a:xfrm>
            <a:off x="54067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9" name="Rectangle 428"/>
          <p:cNvSpPr/>
          <p:nvPr/>
        </p:nvSpPr>
        <p:spPr>
          <a:xfrm>
            <a:off x="58639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0" name="Rectangle 429"/>
          <p:cNvSpPr/>
          <p:nvPr/>
        </p:nvSpPr>
        <p:spPr>
          <a:xfrm>
            <a:off x="63211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W</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1" name="Rectangle 430"/>
          <p:cNvSpPr/>
          <p:nvPr/>
        </p:nvSpPr>
        <p:spPr>
          <a:xfrm>
            <a:off x="67783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2" name="Rectangle 431"/>
          <p:cNvSpPr/>
          <p:nvPr/>
        </p:nvSpPr>
        <p:spPr>
          <a:xfrm>
            <a:off x="72355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3" name="Rectangle 432"/>
          <p:cNvSpPr/>
          <p:nvPr/>
        </p:nvSpPr>
        <p:spPr>
          <a:xfrm>
            <a:off x="7692788" y="4906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2" name="Rectangle 441">
            <a:hlinkClick r:id="rId12" action="ppaction://hlinksldjump"/>
          </p:cNvPr>
          <p:cNvSpPr/>
          <p:nvPr/>
        </p:nvSpPr>
        <p:spPr>
          <a:xfrm>
            <a:off x="1224721" y="4910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8" name="Rectangle 447"/>
          <p:cNvSpPr/>
          <p:nvPr/>
        </p:nvSpPr>
        <p:spPr>
          <a:xfrm>
            <a:off x="4045806" y="4880738"/>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9" name="Rectangle 448"/>
          <p:cNvSpPr/>
          <p:nvPr/>
        </p:nvSpPr>
        <p:spPr>
          <a:xfrm>
            <a:off x="45030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0" name="Rectangle 449"/>
          <p:cNvSpPr/>
          <p:nvPr/>
        </p:nvSpPr>
        <p:spPr>
          <a:xfrm>
            <a:off x="49602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1" name="Rectangle 450"/>
          <p:cNvSpPr/>
          <p:nvPr/>
        </p:nvSpPr>
        <p:spPr>
          <a:xfrm>
            <a:off x="54174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2" name="Rectangle 451"/>
          <p:cNvSpPr/>
          <p:nvPr/>
        </p:nvSpPr>
        <p:spPr>
          <a:xfrm>
            <a:off x="58746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3" name="Rectangle 452"/>
          <p:cNvSpPr/>
          <p:nvPr/>
        </p:nvSpPr>
        <p:spPr>
          <a:xfrm>
            <a:off x="63318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4" name="Rectangle 453"/>
          <p:cNvSpPr/>
          <p:nvPr/>
        </p:nvSpPr>
        <p:spPr>
          <a:xfrm>
            <a:off x="67890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5" name="Rectangle 454"/>
          <p:cNvSpPr/>
          <p:nvPr/>
        </p:nvSpPr>
        <p:spPr>
          <a:xfrm>
            <a:off x="72462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6" name="Rectangle 455"/>
          <p:cNvSpPr/>
          <p:nvPr/>
        </p:nvSpPr>
        <p:spPr>
          <a:xfrm>
            <a:off x="7703406" y="4880738"/>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6" name="Rectangle 465"/>
          <p:cNvSpPr/>
          <p:nvPr/>
        </p:nvSpPr>
        <p:spPr>
          <a:xfrm>
            <a:off x="1621823"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7" name="Rectangle 466"/>
          <p:cNvSpPr/>
          <p:nvPr/>
        </p:nvSpPr>
        <p:spPr>
          <a:xfrm>
            <a:off x="209091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8" name="Rectangle 467"/>
          <p:cNvSpPr/>
          <p:nvPr/>
        </p:nvSpPr>
        <p:spPr>
          <a:xfrm>
            <a:off x="2548116"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9" name="Rectangle 468"/>
          <p:cNvSpPr/>
          <p:nvPr/>
        </p:nvSpPr>
        <p:spPr>
          <a:xfrm>
            <a:off x="2981530"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0" name="Rectangle 469"/>
          <p:cNvSpPr/>
          <p:nvPr/>
        </p:nvSpPr>
        <p:spPr>
          <a:xfrm>
            <a:off x="3438730"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Ế</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1" name="Rectangle 470"/>
          <p:cNvSpPr/>
          <p:nvPr/>
        </p:nvSpPr>
        <p:spPr>
          <a:xfrm>
            <a:off x="3885117"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2" name="Rectangle 471"/>
          <p:cNvSpPr/>
          <p:nvPr/>
        </p:nvSpPr>
        <p:spPr>
          <a:xfrm>
            <a:off x="4341911"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3" name="Rectangle 472"/>
          <p:cNvSpPr/>
          <p:nvPr/>
        </p:nvSpPr>
        <p:spPr>
          <a:xfrm>
            <a:off x="480705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4" name="Rectangle 473"/>
          <p:cNvSpPr/>
          <p:nvPr/>
        </p:nvSpPr>
        <p:spPr>
          <a:xfrm>
            <a:off x="5268204"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5" name="Rectangle 474"/>
          <p:cNvSpPr/>
          <p:nvPr/>
        </p:nvSpPr>
        <p:spPr>
          <a:xfrm>
            <a:off x="5738407" y="6021956"/>
            <a:ext cx="431426"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9" name="Rectangle 488"/>
          <p:cNvSpPr/>
          <p:nvPr/>
        </p:nvSpPr>
        <p:spPr>
          <a:xfrm>
            <a:off x="1570343" y="6030569"/>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0" name="Rectangle 489"/>
          <p:cNvSpPr/>
          <p:nvPr/>
        </p:nvSpPr>
        <p:spPr>
          <a:xfrm>
            <a:off x="2030078" y="602607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1" name="Rectangle 490"/>
          <p:cNvSpPr/>
          <p:nvPr/>
        </p:nvSpPr>
        <p:spPr>
          <a:xfrm>
            <a:off x="2484743" y="602607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2" name="Rectangle 491"/>
          <p:cNvSpPr/>
          <p:nvPr/>
        </p:nvSpPr>
        <p:spPr>
          <a:xfrm>
            <a:off x="2953836"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3" name="Rectangle 492"/>
          <p:cNvSpPr/>
          <p:nvPr/>
        </p:nvSpPr>
        <p:spPr>
          <a:xfrm>
            <a:off x="3455648"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4" name="Rectangle 493"/>
          <p:cNvSpPr/>
          <p:nvPr/>
        </p:nvSpPr>
        <p:spPr>
          <a:xfrm>
            <a:off x="3931606"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5" name="Rectangle 494"/>
          <p:cNvSpPr/>
          <p:nvPr/>
        </p:nvSpPr>
        <p:spPr>
          <a:xfrm>
            <a:off x="4385503" y="604534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6" name="Rectangle 495"/>
          <p:cNvSpPr/>
          <p:nvPr/>
        </p:nvSpPr>
        <p:spPr>
          <a:xfrm>
            <a:off x="4862957" y="6022887"/>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7" name="Rectangle 496"/>
          <p:cNvSpPr/>
          <p:nvPr/>
        </p:nvSpPr>
        <p:spPr>
          <a:xfrm>
            <a:off x="5300682" y="602537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8" name="Rectangle 497"/>
          <p:cNvSpPr/>
          <p:nvPr/>
        </p:nvSpPr>
        <p:spPr>
          <a:xfrm>
            <a:off x="5738407" y="6025370"/>
            <a:ext cx="457200" cy="4572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8" name="Rectangle 557"/>
          <p:cNvSpPr/>
          <p:nvPr/>
        </p:nvSpPr>
        <p:spPr>
          <a:xfrm>
            <a:off x="1908299" y="-10457"/>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rId13" action="ppaction://hlinksldjump"/>
          </p:cNvPr>
          <p:cNvSpPr/>
          <p:nvPr/>
        </p:nvSpPr>
        <p:spPr>
          <a:xfrm>
            <a:off x="10301468" y="6045340"/>
            <a:ext cx="1801821" cy="68983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BÀI</a:t>
            </a:r>
            <a:r>
              <a:rPr kumimoji="0" lang="en-US" sz="1800" b="0" i="0" u="none" strike="noStrike" kern="1200" cap="none" spc="0" normalizeH="0" noProof="0" smtClean="0">
                <a:ln>
                  <a:noFill/>
                </a:ln>
                <a:solidFill>
                  <a:schemeClr val="tx1"/>
                </a:solidFill>
                <a:effectLst/>
                <a:uLnTx/>
                <a:uFillTx/>
                <a:latin typeface="Times New Roman" panose="02020603050405020304" pitchFamily="18" charset="0"/>
                <a:cs typeface="Times New Roman" panose="02020603050405020304" pitchFamily="18" charset="0"/>
              </a:rPr>
              <a:t> HỌC</a:t>
            </a:r>
            <a:endParaRPr kumimoji="0" lang="vi-VN"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4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6" presetClass="entr" presetSubtype="2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barn(inVertical)">
                                      <p:cBhvr>
                                        <p:cTn id="15" dur="500"/>
                                        <p:tgtEl>
                                          <p:spTgt spid="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barn(inVertical)">
                                      <p:cBhvr>
                                        <p:cTn id="18" dur="500"/>
                                        <p:tgtEl>
                                          <p:spTgt spid="1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barn(inVertical)">
                                      <p:cBhvr>
                                        <p:cTn id="21" dur="500"/>
                                        <p:tgtEl>
                                          <p:spTgt spid="16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barn(inVertical)">
                                      <p:cBhvr>
                                        <p:cTn id="24" dur="500"/>
                                        <p:tgtEl>
                                          <p:spTgt spid="2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barn(inVertical)">
                                      <p:cBhvr>
                                        <p:cTn id="27" dur="500"/>
                                        <p:tgtEl>
                                          <p:spTgt spid="25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4"/>
                                        </p:tgtEl>
                                        <p:attrNameLst>
                                          <p:attrName>style.visibility</p:attrName>
                                        </p:attrNameLst>
                                      </p:cBhvr>
                                      <p:to>
                                        <p:strVal val="visible"/>
                                      </p:to>
                                    </p:set>
                                    <p:animEffect transition="in" filter="barn(inVertical)">
                                      <p:cBhvr>
                                        <p:cTn id="30" dur="500"/>
                                        <p:tgtEl>
                                          <p:spTgt spid="30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barn(inVertical)">
                                      <p:cBhvr>
                                        <p:cTn id="33" dur="500"/>
                                        <p:tgtEl>
                                          <p:spTgt spid="35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96"/>
                                        </p:tgtEl>
                                        <p:attrNameLst>
                                          <p:attrName>style.visibility</p:attrName>
                                        </p:attrNameLst>
                                      </p:cBhvr>
                                      <p:to>
                                        <p:strVal val="visible"/>
                                      </p:to>
                                    </p:set>
                                    <p:animEffect transition="in" filter="barn(inVertical)">
                                      <p:cBhvr>
                                        <p:cTn id="36" dur="500"/>
                                        <p:tgtEl>
                                          <p:spTgt spid="39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42"/>
                                        </p:tgtEl>
                                        <p:attrNameLst>
                                          <p:attrName>style.visibility</p:attrName>
                                        </p:attrNameLst>
                                      </p:cBhvr>
                                      <p:to>
                                        <p:strVal val="visible"/>
                                      </p:to>
                                    </p:set>
                                    <p:animEffect transition="in" filter="barn(inVertical)">
                                      <p:cBhvr>
                                        <p:cTn id="39" dur="500"/>
                                        <p:tgtEl>
                                          <p:spTgt spid="44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arn(inVertical)">
                                      <p:cBhvr>
                                        <p:cTn id="47" dur="500"/>
                                        <p:tgtEl>
                                          <p:spTgt spid="5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barn(inVertical)">
                                      <p:cBhvr>
                                        <p:cTn id="50" dur="500"/>
                                        <p:tgtEl>
                                          <p:spTgt spid="9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barn(inVertical)">
                                      <p:cBhvr>
                                        <p:cTn id="53" dur="500"/>
                                        <p:tgtEl>
                                          <p:spTgt spid="14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89"/>
                                        </p:tgtEl>
                                        <p:attrNameLst>
                                          <p:attrName>style.visibility</p:attrName>
                                        </p:attrNameLst>
                                      </p:cBhvr>
                                      <p:to>
                                        <p:strVal val="visible"/>
                                      </p:to>
                                    </p:set>
                                    <p:animEffect transition="in" filter="barn(inVertical)">
                                      <p:cBhvr>
                                        <p:cTn id="56" dur="500"/>
                                        <p:tgtEl>
                                          <p:spTgt spid="18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barn(inVertical)">
                                      <p:cBhvr>
                                        <p:cTn id="59" dur="500"/>
                                        <p:tgtEl>
                                          <p:spTgt spid="23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81"/>
                                        </p:tgtEl>
                                        <p:attrNameLst>
                                          <p:attrName>style.visibility</p:attrName>
                                        </p:attrNameLst>
                                      </p:cBhvr>
                                      <p:to>
                                        <p:strVal val="visible"/>
                                      </p:to>
                                    </p:set>
                                    <p:animEffect transition="in" filter="barn(inVertical)">
                                      <p:cBhvr>
                                        <p:cTn id="62" dur="500"/>
                                        <p:tgtEl>
                                          <p:spTgt spid="28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27"/>
                                        </p:tgtEl>
                                        <p:attrNameLst>
                                          <p:attrName>style.visibility</p:attrName>
                                        </p:attrNameLst>
                                      </p:cBhvr>
                                      <p:to>
                                        <p:strVal val="visible"/>
                                      </p:to>
                                    </p:set>
                                    <p:animEffect transition="in" filter="barn(inVertical)">
                                      <p:cBhvr>
                                        <p:cTn id="65" dur="500"/>
                                        <p:tgtEl>
                                          <p:spTgt spid="32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73"/>
                                        </p:tgtEl>
                                        <p:attrNameLst>
                                          <p:attrName>style.visibility</p:attrName>
                                        </p:attrNameLst>
                                      </p:cBhvr>
                                      <p:to>
                                        <p:strVal val="visible"/>
                                      </p:to>
                                    </p:set>
                                    <p:animEffect transition="in" filter="barn(inVertical)">
                                      <p:cBhvr>
                                        <p:cTn id="68" dur="500"/>
                                        <p:tgtEl>
                                          <p:spTgt spid="37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19"/>
                                        </p:tgtEl>
                                        <p:attrNameLst>
                                          <p:attrName>style.visibility</p:attrName>
                                        </p:attrNameLst>
                                      </p:cBhvr>
                                      <p:to>
                                        <p:strVal val="visible"/>
                                      </p:to>
                                    </p:set>
                                    <p:animEffect transition="in" filter="barn(inVertical)">
                                      <p:cBhvr>
                                        <p:cTn id="71"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grpId="0" nodeType="clickEffect">
                                  <p:stCondLst>
                                    <p:cond delay="0"/>
                                  </p:stCondLst>
                                  <p:childTnLst>
                                    <p:animEffect transition="out" filter="barn(inVertical)">
                                      <p:cBhvr>
                                        <p:cTn id="76" dur="500"/>
                                        <p:tgtEl>
                                          <p:spTgt spid="489"/>
                                        </p:tgtEl>
                                      </p:cBhvr>
                                    </p:animEffect>
                                    <p:set>
                                      <p:cBhvr>
                                        <p:cTn id="77" dur="1" fill="hold">
                                          <p:stCondLst>
                                            <p:cond delay="499"/>
                                          </p:stCondLst>
                                        </p:cTn>
                                        <p:tgtEl>
                                          <p:spTgt spid="489"/>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16" presetClass="exit" presetSubtype="21" fill="hold" grpId="0" nodeType="withEffect">
                                  <p:stCondLst>
                                    <p:cond delay="0"/>
                                  </p:stCondLst>
                                  <p:childTnLst>
                                    <p:animEffect transition="out" filter="barn(inVertical)">
                                      <p:cBhvr>
                                        <p:cTn id="82" dur="500"/>
                                        <p:tgtEl>
                                          <p:spTgt spid="30"/>
                                        </p:tgtEl>
                                      </p:cBhvr>
                                    </p:animEffect>
                                    <p:set>
                                      <p:cBhvr>
                                        <p:cTn id="83" dur="1" fill="hold">
                                          <p:stCondLst>
                                            <p:cond delay="499"/>
                                          </p:stCondLst>
                                        </p:cTn>
                                        <p:tgtEl>
                                          <p:spTgt spid="30"/>
                                        </p:tgtEl>
                                        <p:attrNameLst>
                                          <p:attrName>style.visibility</p:attrName>
                                        </p:attrNameLst>
                                      </p:cBhvr>
                                      <p:to>
                                        <p:strVal val="hidden"/>
                                      </p:to>
                                    </p:set>
                                  </p:childTnLst>
                                </p:cTn>
                              </p:par>
                              <p:par>
                                <p:cTn id="84" presetID="16" presetClass="exit" presetSubtype="21" fill="hold" grpId="0" nodeType="withEffect">
                                  <p:stCondLst>
                                    <p:cond delay="0"/>
                                  </p:stCondLst>
                                  <p:childTnLst>
                                    <p:animEffect transition="out" filter="barn(inVertical)">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6" presetClass="exit" presetSubtype="21" fill="hold" grpId="0" nodeType="withEffect">
                                  <p:stCondLst>
                                    <p:cond delay="0"/>
                                  </p:stCondLst>
                                  <p:childTnLst>
                                    <p:animEffect transition="out" filter="barn(inVertical)">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6" presetClass="exit" presetSubtype="21" fill="hold" grpId="0" nodeType="withEffect">
                                  <p:stCondLst>
                                    <p:cond delay="0"/>
                                  </p:stCondLst>
                                  <p:childTnLst>
                                    <p:animEffect transition="out" filter="barn(inVertical)">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par>
                                <p:cTn id="99" presetID="16" presetClass="exit" presetSubtype="21" fill="hold" grpId="0" nodeType="withEffect">
                                  <p:stCondLst>
                                    <p:cond delay="0"/>
                                  </p:stCondLst>
                                  <p:childTnLst>
                                    <p:animEffect transition="out" filter="barn(inVertical)">
                                      <p:cBhvr>
                                        <p:cTn id="100" dur="500"/>
                                        <p:tgtEl>
                                          <p:spTgt spid="36"/>
                                        </p:tgtEl>
                                      </p:cBhvr>
                                    </p:animEffect>
                                    <p:set>
                                      <p:cBhvr>
                                        <p:cTn id="10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1"/>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21" fill="hold" grpId="0" nodeType="clickEffect">
                                  <p:stCondLst>
                                    <p:cond delay="0"/>
                                  </p:stCondLst>
                                  <p:childTnLst>
                                    <p:animEffect transition="out" filter="barn(inVertical)">
                                      <p:cBhvr>
                                        <p:cTn id="106" dur="500"/>
                                        <p:tgtEl>
                                          <p:spTgt spid="490"/>
                                        </p:tgtEl>
                                      </p:cBhvr>
                                    </p:animEffect>
                                    <p:set>
                                      <p:cBhvr>
                                        <p:cTn id="107" dur="1" fill="hold">
                                          <p:stCondLst>
                                            <p:cond delay="499"/>
                                          </p:stCondLst>
                                        </p:cTn>
                                        <p:tgtEl>
                                          <p:spTgt spid="490"/>
                                        </p:tgtEl>
                                        <p:attrNameLst>
                                          <p:attrName>style.visibility</p:attrName>
                                        </p:attrNameLst>
                                      </p:cBhvr>
                                      <p:to>
                                        <p:strVal val="hidden"/>
                                      </p:to>
                                    </p:set>
                                  </p:childTnLst>
                                </p:cTn>
                              </p:par>
                              <p:par>
                                <p:cTn id="108" presetID="16" presetClass="exit" presetSubtype="21" fill="hold" grpId="0" nodeType="withEffect">
                                  <p:stCondLst>
                                    <p:cond delay="0"/>
                                  </p:stCondLst>
                                  <p:childTnLst>
                                    <p:animEffect transition="out" filter="barn(inVertical)">
                                      <p:cBhvr>
                                        <p:cTn id="109" dur="500"/>
                                        <p:tgtEl>
                                          <p:spTgt spid="79"/>
                                        </p:tgtEl>
                                      </p:cBhvr>
                                    </p:animEffect>
                                    <p:set>
                                      <p:cBhvr>
                                        <p:cTn id="110" dur="1" fill="hold">
                                          <p:stCondLst>
                                            <p:cond delay="499"/>
                                          </p:stCondLst>
                                        </p:cTn>
                                        <p:tgtEl>
                                          <p:spTgt spid="79"/>
                                        </p:tgtEl>
                                        <p:attrNameLst>
                                          <p:attrName>style.visibility</p:attrName>
                                        </p:attrNameLst>
                                      </p:cBhvr>
                                      <p:to>
                                        <p:strVal val="hidden"/>
                                      </p:to>
                                    </p:set>
                                  </p:childTnLst>
                                </p:cTn>
                              </p:par>
                              <p:par>
                                <p:cTn id="111" presetID="16" presetClass="exit" presetSubtype="21" fill="hold" grpId="0" nodeType="withEffect">
                                  <p:stCondLst>
                                    <p:cond delay="0"/>
                                  </p:stCondLst>
                                  <p:childTnLst>
                                    <p:animEffect transition="out" filter="barn(inVertical)">
                                      <p:cBhvr>
                                        <p:cTn id="112" dur="500"/>
                                        <p:tgtEl>
                                          <p:spTgt spid="80"/>
                                        </p:tgtEl>
                                      </p:cBhvr>
                                    </p:animEffect>
                                    <p:set>
                                      <p:cBhvr>
                                        <p:cTn id="113" dur="1" fill="hold">
                                          <p:stCondLst>
                                            <p:cond delay="499"/>
                                          </p:stCondLst>
                                        </p:cTn>
                                        <p:tgtEl>
                                          <p:spTgt spid="80"/>
                                        </p:tgtEl>
                                        <p:attrNameLst>
                                          <p:attrName>style.visibility</p:attrName>
                                        </p:attrNameLst>
                                      </p:cBhvr>
                                      <p:to>
                                        <p:strVal val="hidden"/>
                                      </p:to>
                                    </p:set>
                                  </p:childTnLst>
                                </p:cTn>
                              </p:par>
                              <p:par>
                                <p:cTn id="114" presetID="16" presetClass="exit" presetSubtype="21" fill="hold" grpId="0" nodeType="withEffect">
                                  <p:stCondLst>
                                    <p:cond delay="0"/>
                                  </p:stCondLst>
                                  <p:childTnLst>
                                    <p:animEffect transition="out" filter="barn(inVertical)">
                                      <p:cBhvr>
                                        <p:cTn id="115" dur="500"/>
                                        <p:tgtEl>
                                          <p:spTgt spid="81"/>
                                        </p:tgtEl>
                                      </p:cBhvr>
                                    </p:animEffect>
                                    <p:set>
                                      <p:cBhvr>
                                        <p:cTn id="116" dur="1" fill="hold">
                                          <p:stCondLst>
                                            <p:cond delay="499"/>
                                          </p:stCondLst>
                                        </p:cTn>
                                        <p:tgtEl>
                                          <p:spTgt spid="81"/>
                                        </p:tgtEl>
                                        <p:attrNameLst>
                                          <p:attrName>style.visibility</p:attrName>
                                        </p:attrNameLst>
                                      </p:cBhvr>
                                      <p:to>
                                        <p:strVal val="hidden"/>
                                      </p:to>
                                    </p:set>
                                  </p:childTnLst>
                                </p:cTn>
                              </p:par>
                              <p:par>
                                <p:cTn id="117" presetID="16" presetClass="exit" presetSubtype="21" fill="hold" grpId="0" nodeType="withEffect">
                                  <p:stCondLst>
                                    <p:cond delay="0"/>
                                  </p:stCondLst>
                                  <p:childTnLst>
                                    <p:animEffect transition="out" filter="barn(inVertical)">
                                      <p:cBhvr>
                                        <p:cTn id="118" dur="500"/>
                                        <p:tgtEl>
                                          <p:spTgt spid="82"/>
                                        </p:tgtEl>
                                      </p:cBhvr>
                                    </p:animEffect>
                                    <p:set>
                                      <p:cBhvr>
                                        <p:cTn id="119" dur="1" fill="hold">
                                          <p:stCondLst>
                                            <p:cond delay="499"/>
                                          </p:stCondLst>
                                        </p:cTn>
                                        <p:tgtEl>
                                          <p:spTgt spid="82"/>
                                        </p:tgtEl>
                                        <p:attrNameLst>
                                          <p:attrName>style.visibility</p:attrName>
                                        </p:attrNameLst>
                                      </p:cBhvr>
                                      <p:to>
                                        <p:strVal val="hidden"/>
                                      </p:to>
                                    </p:set>
                                  </p:childTnLst>
                                </p:cTn>
                              </p:par>
                              <p:par>
                                <p:cTn id="120" presetID="16" presetClass="exit" presetSubtype="21" fill="hold" grpId="0" nodeType="withEffect">
                                  <p:stCondLst>
                                    <p:cond delay="0"/>
                                  </p:stCondLst>
                                  <p:childTnLst>
                                    <p:animEffect transition="out" filter="barn(inVertical)">
                                      <p:cBhvr>
                                        <p:cTn id="121" dur="500"/>
                                        <p:tgtEl>
                                          <p:spTgt spid="83"/>
                                        </p:tgtEl>
                                      </p:cBhvr>
                                    </p:animEffect>
                                    <p:set>
                                      <p:cBhvr>
                                        <p:cTn id="122" dur="1" fill="hold">
                                          <p:stCondLst>
                                            <p:cond delay="499"/>
                                          </p:stCondLst>
                                        </p:cTn>
                                        <p:tgtEl>
                                          <p:spTgt spid="83"/>
                                        </p:tgtEl>
                                        <p:attrNameLst>
                                          <p:attrName>style.visibility</p:attrName>
                                        </p:attrNameLst>
                                      </p:cBhvr>
                                      <p:to>
                                        <p:strVal val="hidden"/>
                                      </p:to>
                                    </p:set>
                                  </p:childTnLst>
                                </p:cTn>
                              </p:par>
                              <p:par>
                                <p:cTn id="123" presetID="16" presetClass="exit" presetSubtype="21" fill="hold" grpId="0" nodeType="withEffect">
                                  <p:stCondLst>
                                    <p:cond delay="0"/>
                                  </p:stCondLst>
                                  <p:childTnLst>
                                    <p:animEffect transition="out" filter="barn(inVertical)">
                                      <p:cBhvr>
                                        <p:cTn id="124" dur="500"/>
                                        <p:tgtEl>
                                          <p:spTgt spid="84"/>
                                        </p:tgtEl>
                                      </p:cBhvr>
                                    </p:animEffect>
                                    <p:set>
                                      <p:cBhvr>
                                        <p:cTn id="125" dur="1" fill="hold">
                                          <p:stCondLst>
                                            <p:cond delay="499"/>
                                          </p:stCondLst>
                                        </p:cTn>
                                        <p:tgtEl>
                                          <p:spTgt spid="84"/>
                                        </p:tgtEl>
                                        <p:attrNameLst>
                                          <p:attrName>style.visibility</p:attrName>
                                        </p:attrNameLst>
                                      </p:cBhvr>
                                      <p:to>
                                        <p:strVal val="hidden"/>
                                      </p:to>
                                    </p:set>
                                  </p:childTnLst>
                                </p:cTn>
                              </p:par>
                              <p:par>
                                <p:cTn id="126" presetID="16" presetClass="exit" presetSubtype="21" fill="hold" grpId="0" nodeType="withEffect">
                                  <p:stCondLst>
                                    <p:cond delay="0"/>
                                  </p:stCondLst>
                                  <p:childTnLst>
                                    <p:animEffect transition="out" filter="barn(inVertical)">
                                      <p:cBhvr>
                                        <p:cTn id="127" dur="500"/>
                                        <p:tgtEl>
                                          <p:spTgt spid="85"/>
                                        </p:tgtEl>
                                      </p:cBhvr>
                                    </p:animEffect>
                                    <p:set>
                                      <p:cBhvr>
                                        <p:cTn id="128" dur="1" fill="hold">
                                          <p:stCondLst>
                                            <p:cond delay="499"/>
                                          </p:stCondLst>
                                        </p:cTn>
                                        <p:tgtEl>
                                          <p:spTgt spid="85"/>
                                        </p:tgtEl>
                                        <p:attrNameLst>
                                          <p:attrName>style.visibility</p:attrName>
                                        </p:attrNameLst>
                                      </p:cBhvr>
                                      <p:to>
                                        <p:strVal val="hidden"/>
                                      </p:to>
                                    </p:set>
                                  </p:childTnLst>
                                </p:cTn>
                              </p:par>
                              <p:par>
                                <p:cTn id="129" presetID="16" presetClass="exit" presetSubtype="21" fill="hold" grpId="0" nodeType="withEffect">
                                  <p:stCondLst>
                                    <p:cond delay="0"/>
                                  </p:stCondLst>
                                  <p:childTnLst>
                                    <p:animEffect transition="out" filter="barn(inVertical)">
                                      <p:cBhvr>
                                        <p:cTn id="130" dur="500"/>
                                        <p:tgtEl>
                                          <p:spTgt spid="86"/>
                                        </p:tgtEl>
                                      </p:cBhvr>
                                    </p:animEffect>
                                    <p:set>
                                      <p:cBhvr>
                                        <p:cTn id="131" dur="1" fill="hold">
                                          <p:stCondLst>
                                            <p:cond delay="499"/>
                                          </p:stCondLst>
                                        </p:cTn>
                                        <p:tgtEl>
                                          <p:spTgt spid="86"/>
                                        </p:tgtEl>
                                        <p:attrNameLst>
                                          <p:attrName>style.visibility</p:attrName>
                                        </p:attrNameLst>
                                      </p:cBhvr>
                                      <p:to>
                                        <p:strVal val="hidden"/>
                                      </p:to>
                                    </p:set>
                                  </p:childTnLst>
                                </p:cTn>
                              </p:par>
                              <p:par>
                                <p:cTn id="132" presetID="16" presetClass="exit" presetSubtype="21" fill="hold" grpId="0" nodeType="withEffect">
                                  <p:stCondLst>
                                    <p:cond delay="0"/>
                                  </p:stCondLst>
                                  <p:childTnLst>
                                    <p:animEffect transition="out" filter="barn(inVertical)">
                                      <p:cBhvr>
                                        <p:cTn id="133" dur="500"/>
                                        <p:tgtEl>
                                          <p:spTgt spid="87"/>
                                        </p:tgtEl>
                                      </p:cBhvr>
                                    </p:animEffect>
                                    <p:set>
                                      <p:cBhvr>
                                        <p:cTn id="1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35" restart="whenNotActive" fill="hold" evtFilter="cancelBubble" nodeType="interactiveSeq">
                <p:stCondLst>
                  <p:cond evt="onClick" delay="0">
                    <p:tgtEl>
                      <p:spTgt spid="97"/>
                    </p:tgtEl>
                  </p:cond>
                </p:stCondLst>
                <p:endSync evt="end" delay="0">
                  <p:rtn val="all"/>
                </p:endSync>
                <p:childTnLst>
                  <p:par>
                    <p:cTn id="136" fill="hold">
                      <p:stCondLst>
                        <p:cond delay="0"/>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491"/>
                                        </p:tgtEl>
                                      </p:cBhvr>
                                    </p:animEffect>
                                    <p:set>
                                      <p:cBhvr>
                                        <p:cTn id="140" dur="1" fill="hold">
                                          <p:stCondLst>
                                            <p:cond delay="499"/>
                                          </p:stCondLst>
                                        </p:cTn>
                                        <p:tgtEl>
                                          <p:spTgt spid="491"/>
                                        </p:tgtEl>
                                        <p:attrNameLst>
                                          <p:attrName>style.visibility</p:attrName>
                                        </p:attrNameLst>
                                      </p:cBhvr>
                                      <p:to>
                                        <p:strVal val="hidden"/>
                                      </p:to>
                                    </p:set>
                                  </p:childTnLst>
                                </p:cTn>
                              </p:par>
                              <p:par>
                                <p:cTn id="141" presetID="10" presetClass="exit" presetSubtype="0" fill="hold" grpId="0" nodeType="withEffect">
                                  <p:stCondLst>
                                    <p:cond delay="0"/>
                                  </p:stCondLst>
                                  <p:childTnLst>
                                    <p:animEffect transition="out" filter="fade">
                                      <p:cBhvr>
                                        <p:cTn id="142" dur="500"/>
                                        <p:tgtEl>
                                          <p:spTgt spid="124"/>
                                        </p:tgtEl>
                                      </p:cBhvr>
                                    </p:animEffect>
                                    <p:set>
                                      <p:cBhvr>
                                        <p:cTn id="143" dur="1" fill="hold">
                                          <p:stCondLst>
                                            <p:cond delay="499"/>
                                          </p:stCondLst>
                                        </p:cTn>
                                        <p:tgtEl>
                                          <p:spTgt spid="124"/>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125"/>
                                        </p:tgtEl>
                                      </p:cBhvr>
                                    </p:animEffect>
                                    <p:set>
                                      <p:cBhvr>
                                        <p:cTn id="146" dur="1" fill="hold">
                                          <p:stCondLst>
                                            <p:cond delay="499"/>
                                          </p:stCondLst>
                                        </p:cTn>
                                        <p:tgtEl>
                                          <p:spTgt spid="125"/>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126"/>
                                        </p:tgtEl>
                                      </p:cBhvr>
                                    </p:animEffect>
                                    <p:set>
                                      <p:cBhvr>
                                        <p:cTn id="149" dur="1" fill="hold">
                                          <p:stCondLst>
                                            <p:cond delay="499"/>
                                          </p:stCondLst>
                                        </p:cTn>
                                        <p:tgtEl>
                                          <p:spTgt spid="126"/>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500"/>
                                        <p:tgtEl>
                                          <p:spTgt spid="127"/>
                                        </p:tgtEl>
                                      </p:cBhvr>
                                    </p:animEffect>
                                    <p:set>
                                      <p:cBhvr>
                                        <p:cTn id="152" dur="1" fill="hold">
                                          <p:stCondLst>
                                            <p:cond delay="499"/>
                                          </p:stCondLst>
                                        </p:cTn>
                                        <p:tgtEl>
                                          <p:spTgt spid="127"/>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500"/>
                                        <p:tgtEl>
                                          <p:spTgt spid="128"/>
                                        </p:tgtEl>
                                      </p:cBhvr>
                                    </p:animEffect>
                                    <p:set>
                                      <p:cBhvr>
                                        <p:cTn id="155" dur="1" fill="hold">
                                          <p:stCondLst>
                                            <p:cond delay="499"/>
                                          </p:stCondLst>
                                        </p:cTn>
                                        <p:tgtEl>
                                          <p:spTgt spid="128"/>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500"/>
                                        <p:tgtEl>
                                          <p:spTgt spid="129"/>
                                        </p:tgtEl>
                                      </p:cBhvr>
                                    </p:animEffect>
                                    <p:set>
                                      <p:cBhvr>
                                        <p:cTn id="158" dur="1" fill="hold">
                                          <p:stCondLst>
                                            <p:cond delay="499"/>
                                          </p:stCondLst>
                                        </p:cTn>
                                        <p:tgtEl>
                                          <p:spTgt spid="129"/>
                                        </p:tgtEl>
                                        <p:attrNameLst>
                                          <p:attrName>style.visibility</p:attrName>
                                        </p:attrNameLst>
                                      </p:cBhvr>
                                      <p:to>
                                        <p:strVal val="hidden"/>
                                      </p:to>
                                    </p:set>
                                  </p:childTnLst>
                                </p:cTn>
                              </p:par>
                              <p:par>
                                <p:cTn id="159" presetID="10" presetClass="exit" presetSubtype="0" fill="hold" grpId="0" nodeType="withEffect">
                                  <p:stCondLst>
                                    <p:cond delay="0"/>
                                  </p:stCondLst>
                                  <p:childTnLst>
                                    <p:animEffect transition="out" filter="fade">
                                      <p:cBhvr>
                                        <p:cTn id="160" dur="500"/>
                                        <p:tgtEl>
                                          <p:spTgt spid="130"/>
                                        </p:tgtEl>
                                      </p:cBhvr>
                                    </p:animEffect>
                                    <p:set>
                                      <p:cBhvr>
                                        <p:cTn id="161" dur="1" fill="hold">
                                          <p:stCondLst>
                                            <p:cond delay="499"/>
                                          </p:stCondLst>
                                        </p:cTn>
                                        <p:tgtEl>
                                          <p:spTgt spid="130"/>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500"/>
                                        <p:tgtEl>
                                          <p:spTgt spid="131"/>
                                        </p:tgtEl>
                                      </p:cBhvr>
                                    </p:animEffect>
                                    <p:set>
                                      <p:cBhvr>
                                        <p:cTn id="164"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65" restart="whenNotActive" fill="hold" evtFilter="cancelBubble" nodeType="interactiveSeq">
                <p:stCondLst>
                  <p:cond evt="onClick" delay="0">
                    <p:tgtEl>
                      <p:spTgt spid="143"/>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grpId="0" nodeType="clickEffect">
                                  <p:stCondLst>
                                    <p:cond delay="0"/>
                                  </p:stCondLst>
                                  <p:childTnLst>
                                    <p:animEffect transition="out" filter="fade">
                                      <p:cBhvr>
                                        <p:cTn id="169" dur="500"/>
                                        <p:tgtEl>
                                          <p:spTgt spid="492"/>
                                        </p:tgtEl>
                                      </p:cBhvr>
                                    </p:animEffect>
                                    <p:set>
                                      <p:cBhvr>
                                        <p:cTn id="170" dur="1" fill="hold">
                                          <p:stCondLst>
                                            <p:cond delay="499"/>
                                          </p:stCondLst>
                                        </p:cTn>
                                        <p:tgtEl>
                                          <p:spTgt spid="492"/>
                                        </p:tgtEl>
                                        <p:attrNameLst>
                                          <p:attrName>style.visibility</p:attrName>
                                        </p:attrNameLst>
                                      </p:cBhvr>
                                      <p:to>
                                        <p:strVal val="hidden"/>
                                      </p:to>
                                    </p:set>
                                  </p:childTnLst>
                                </p:cTn>
                              </p:par>
                              <p:par>
                                <p:cTn id="171" presetID="10" presetClass="exit" presetSubtype="0" fill="hold" grpId="0" nodeType="withEffect">
                                  <p:stCondLst>
                                    <p:cond delay="0"/>
                                  </p:stCondLst>
                                  <p:childTnLst>
                                    <p:animEffect transition="out" filter="fade">
                                      <p:cBhvr>
                                        <p:cTn id="172" dur="500"/>
                                        <p:tgtEl>
                                          <p:spTgt spid="172"/>
                                        </p:tgtEl>
                                      </p:cBhvr>
                                    </p:animEffect>
                                    <p:set>
                                      <p:cBhvr>
                                        <p:cTn id="173" dur="1" fill="hold">
                                          <p:stCondLst>
                                            <p:cond delay="499"/>
                                          </p:stCondLst>
                                        </p:cTn>
                                        <p:tgtEl>
                                          <p:spTgt spid="172"/>
                                        </p:tgtEl>
                                        <p:attrNameLst>
                                          <p:attrName>style.visibility</p:attrName>
                                        </p:attrNameLst>
                                      </p:cBhvr>
                                      <p:to>
                                        <p:strVal val="hidden"/>
                                      </p:to>
                                    </p:set>
                                  </p:childTnLst>
                                </p:cTn>
                              </p:par>
                              <p:par>
                                <p:cTn id="174" presetID="10" presetClass="exit" presetSubtype="0" fill="hold" grpId="0" nodeType="withEffect">
                                  <p:stCondLst>
                                    <p:cond delay="0"/>
                                  </p:stCondLst>
                                  <p:childTnLst>
                                    <p:animEffect transition="out" filter="fade">
                                      <p:cBhvr>
                                        <p:cTn id="175" dur="500"/>
                                        <p:tgtEl>
                                          <p:spTgt spid="173"/>
                                        </p:tgtEl>
                                      </p:cBhvr>
                                    </p:animEffect>
                                    <p:set>
                                      <p:cBhvr>
                                        <p:cTn id="176" dur="1" fill="hold">
                                          <p:stCondLst>
                                            <p:cond delay="499"/>
                                          </p:stCondLst>
                                        </p:cTn>
                                        <p:tgtEl>
                                          <p:spTgt spid="173"/>
                                        </p:tgtEl>
                                        <p:attrNameLst>
                                          <p:attrName>style.visibility</p:attrName>
                                        </p:attrNameLst>
                                      </p:cBhvr>
                                      <p:to>
                                        <p:strVal val="hidden"/>
                                      </p:to>
                                    </p:set>
                                  </p:childTnLst>
                                </p:cTn>
                              </p:par>
                              <p:par>
                                <p:cTn id="177" presetID="10" presetClass="exit" presetSubtype="0" fill="hold" grpId="0" nodeType="withEffect">
                                  <p:stCondLst>
                                    <p:cond delay="0"/>
                                  </p:stCondLst>
                                  <p:childTnLst>
                                    <p:animEffect transition="out" filter="fade">
                                      <p:cBhvr>
                                        <p:cTn id="178" dur="500"/>
                                        <p:tgtEl>
                                          <p:spTgt spid="174"/>
                                        </p:tgtEl>
                                      </p:cBhvr>
                                    </p:animEffect>
                                    <p:set>
                                      <p:cBhvr>
                                        <p:cTn id="179" dur="1" fill="hold">
                                          <p:stCondLst>
                                            <p:cond delay="499"/>
                                          </p:stCondLst>
                                        </p:cTn>
                                        <p:tgtEl>
                                          <p:spTgt spid="174"/>
                                        </p:tgtEl>
                                        <p:attrNameLst>
                                          <p:attrName>style.visibility</p:attrName>
                                        </p:attrNameLst>
                                      </p:cBhvr>
                                      <p:to>
                                        <p:strVal val="hidden"/>
                                      </p:to>
                                    </p:set>
                                  </p:childTnLst>
                                </p:cTn>
                              </p:par>
                              <p:par>
                                <p:cTn id="180" presetID="10" presetClass="exit" presetSubtype="0" fill="hold" grpId="0" nodeType="withEffect">
                                  <p:stCondLst>
                                    <p:cond delay="0"/>
                                  </p:stCondLst>
                                  <p:childTnLst>
                                    <p:animEffect transition="out" filter="fade">
                                      <p:cBhvr>
                                        <p:cTn id="181" dur="500"/>
                                        <p:tgtEl>
                                          <p:spTgt spid="175"/>
                                        </p:tgtEl>
                                      </p:cBhvr>
                                    </p:animEffect>
                                    <p:set>
                                      <p:cBhvr>
                                        <p:cTn id="182" dur="1" fill="hold">
                                          <p:stCondLst>
                                            <p:cond delay="499"/>
                                          </p:stCondLst>
                                        </p:cTn>
                                        <p:tgtEl>
                                          <p:spTgt spid="175"/>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500"/>
                                        <p:tgtEl>
                                          <p:spTgt spid="176"/>
                                        </p:tgtEl>
                                      </p:cBhvr>
                                    </p:animEffect>
                                    <p:set>
                                      <p:cBhvr>
                                        <p:cTn id="185" dur="1" fill="hold">
                                          <p:stCondLst>
                                            <p:cond delay="499"/>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86" restart="whenNotActive" fill="hold" evtFilter="cancelBubble" nodeType="interactiveSeq">
                <p:stCondLst>
                  <p:cond evt="onClick" delay="0">
                    <p:tgtEl>
                      <p:spTgt spid="189"/>
                    </p:tgtEl>
                  </p:cond>
                </p:stCondLst>
                <p:endSync evt="end" delay="0">
                  <p:rtn val="all"/>
                </p:endSync>
                <p:childTnLst>
                  <p:par>
                    <p:cTn id="187" fill="hold">
                      <p:stCondLst>
                        <p:cond delay="0"/>
                      </p:stCondLst>
                      <p:childTnLst>
                        <p:par>
                          <p:cTn id="188" fill="hold">
                            <p:stCondLst>
                              <p:cond delay="0"/>
                            </p:stCondLst>
                            <p:childTnLst>
                              <p:par>
                                <p:cTn id="189" presetID="16" presetClass="exit" presetSubtype="21" fill="hold" grpId="0" nodeType="clickEffect">
                                  <p:stCondLst>
                                    <p:cond delay="0"/>
                                  </p:stCondLst>
                                  <p:childTnLst>
                                    <p:animEffect transition="out" filter="barn(inVertical)">
                                      <p:cBhvr>
                                        <p:cTn id="190" dur="500"/>
                                        <p:tgtEl>
                                          <p:spTgt spid="493"/>
                                        </p:tgtEl>
                                      </p:cBhvr>
                                    </p:animEffect>
                                    <p:set>
                                      <p:cBhvr>
                                        <p:cTn id="191" dur="1" fill="hold">
                                          <p:stCondLst>
                                            <p:cond delay="499"/>
                                          </p:stCondLst>
                                        </p:cTn>
                                        <p:tgtEl>
                                          <p:spTgt spid="493"/>
                                        </p:tgtEl>
                                        <p:attrNameLst>
                                          <p:attrName>style.visibility</p:attrName>
                                        </p:attrNameLst>
                                      </p:cBhvr>
                                      <p:to>
                                        <p:strVal val="hidden"/>
                                      </p:to>
                                    </p:set>
                                  </p:childTnLst>
                                </p:cTn>
                              </p:par>
                              <p:par>
                                <p:cTn id="192" presetID="16" presetClass="exit" presetSubtype="21" fill="hold" grpId="0" nodeType="withEffect">
                                  <p:stCondLst>
                                    <p:cond delay="0"/>
                                  </p:stCondLst>
                                  <p:childTnLst>
                                    <p:animEffect transition="out" filter="barn(inVertical)">
                                      <p:cBhvr>
                                        <p:cTn id="193" dur="500"/>
                                        <p:tgtEl>
                                          <p:spTgt spid="217"/>
                                        </p:tgtEl>
                                      </p:cBhvr>
                                    </p:animEffect>
                                    <p:set>
                                      <p:cBhvr>
                                        <p:cTn id="194" dur="1" fill="hold">
                                          <p:stCondLst>
                                            <p:cond delay="499"/>
                                          </p:stCondLst>
                                        </p:cTn>
                                        <p:tgtEl>
                                          <p:spTgt spid="217"/>
                                        </p:tgtEl>
                                        <p:attrNameLst>
                                          <p:attrName>style.visibility</p:attrName>
                                        </p:attrNameLst>
                                      </p:cBhvr>
                                      <p:to>
                                        <p:strVal val="hidden"/>
                                      </p:to>
                                    </p:set>
                                  </p:childTnLst>
                                </p:cTn>
                              </p:par>
                              <p:par>
                                <p:cTn id="195" presetID="16" presetClass="exit" presetSubtype="21" fill="hold" grpId="0" nodeType="withEffect">
                                  <p:stCondLst>
                                    <p:cond delay="0"/>
                                  </p:stCondLst>
                                  <p:childTnLst>
                                    <p:animEffect transition="out" filter="barn(inVertical)">
                                      <p:cBhvr>
                                        <p:cTn id="196" dur="500"/>
                                        <p:tgtEl>
                                          <p:spTgt spid="218"/>
                                        </p:tgtEl>
                                      </p:cBhvr>
                                    </p:animEffect>
                                    <p:set>
                                      <p:cBhvr>
                                        <p:cTn id="197" dur="1" fill="hold">
                                          <p:stCondLst>
                                            <p:cond delay="499"/>
                                          </p:stCondLst>
                                        </p:cTn>
                                        <p:tgtEl>
                                          <p:spTgt spid="218"/>
                                        </p:tgtEl>
                                        <p:attrNameLst>
                                          <p:attrName>style.visibility</p:attrName>
                                        </p:attrNameLst>
                                      </p:cBhvr>
                                      <p:to>
                                        <p:strVal val="hidden"/>
                                      </p:to>
                                    </p:set>
                                  </p:childTnLst>
                                </p:cTn>
                              </p:par>
                              <p:par>
                                <p:cTn id="198" presetID="16" presetClass="exit" presetSubtype="21" fill="hold" grpId="0" nodeType="withEffect">
                                  <p:stCondLst>
                                    <p:cond delay="0"/>
                                  </p:stCondLst>
                                  <p:childTnLst>
                                    <p:animEffect transition="out" filter="barn(inVertical)">
                                      <p:cBhvr>
                                        <p:cTn id="199" dur="500"/>
                                        <p:tgtEl>
                                          <p:spTgt spid="219"/>
                                        </p:tgtEl>
                                      </p:cBhvr>
                                    </p:animEffect>
                                    <p:set>
                                      <p:cBhvr>
                                        <p:cTn id="200"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01" restart="whenNotActive" fill="hold" evtFilter="cancelBubble" nodeType="interactiveSeq">
                <p:stCondLst>
                  <p:cond evt="onClick" delay="0">
                    <p:tgtEl>
                      <p:spTgt spid="235"/>
                    </p:tgtEl>
                  </p:cond>
                </p:stCondLst>
                <p:endSync evt="end" delay="0">
                  <p:rtn val="all"/>
                </p:endSync>
                <p:childTnLst>
                  <p:par>
                    <p:cTn id="202" fill="hold">
                      <p:stCondLst>
                        <p:cond delay="0"/>
                      </p:stCondLst>
                      <p:childTnLst>
                        <p:par>
                          <p:cTn id="203" fill="hold">
                            <p:stCondLst>
                              <p:cond delay="0"/>
                            </p:stCondLst>
                            <p:childTnLst>
                              <p:par>
                                <p:cTn id="204" presetID="16" presetClass="exit" presetSubtype="21" fill="hold" grpId="0" nodeType="clickEffect">
                                  <p:stCondLst>
                                    <p:cond delay="0"/>
                                  </p:stCondLst>
                                  <p:childTnLst>
                                    <p:animEffect transition="out" filter="barn(inVertical)">
                                      <p:cBhvr>
                                        <p:cTn id="205" dur="500"/>
                                        <p:tgtEl>
                                          <p:spTgt spid="494"/>
                                        </p:tgtEl>
                                      </p:cBhvr>
                                    </p:animEffect>
                                    <p:set>
                                      <p:cBhvr>
                                        <p:cTn id="206" dur="1" fill="hold">
                                          <p:stCondLst>
                                            <p:cond delay="499"/>
                                          </p:stCondLst>
                                        </p:cTn>
                                        <p:tgtEl>
                                          <p:spTgt spid="494"/>
                                        </p:tgtEl>
                                        <p:attrNameLst>
                                          <p:attrName>style.visibility</p:attrName>
                                        </p:attrNameLst>
                                      </p:cBhvr>
                                      <p:to>
                                        <p:strVal val="hidden"/>
                                      </p:to>
                                    </p:set>
                                  </p:childTnLst>
                                </p:cTn>
                              </p:par>
                              <p:par>
                                <p:cTn id="207" presetID="16" presetClass="exit" presetSubtype="21" fill="hold" grpId="0" nodeType="withEffect">
                                  <p:stCondLst>
                                    <p:cond delay="0"/>
                                  </p:stCondLst>
                                  <p:childTnLst>
                                    <p:animEffect transition="out" filter="barn(inVertical)">
                                      <p:cBhvr>
                                        <p:cTn id="208" dur="500"/>
                                        <p:tgtEl>
                                          <p:spTgt spid="261"/>
                                        </p:tgtEl>
                                      </p:cBhvr>
                                    </p:animEffect>
                                    <p:set>
                                      <p:cBhvr>
                                        <p:cTn id="209" dur="1" fill="hold">
                                          <p:stCondLst>
                                            <p:cond delay="499"/>
                                          </p:stCondLst>
                                        </p:cTn>
                                        <p:tgtEl>
                                          <p:spTgt spid="261"/>
                                        </p:tgtEl>
                                        <p:attrNameLst>
                                          <p:attrName>style.visibility</p:attrName>
                                        </p:attrNameLst>
                                      </p:cBhvr>
                                      <p:to>
                                        <p:strVal val="hidden"/>
                                      </p:to>
                                    </p:set>
                                  </p:childTnLst>
                                </p:cTn>
                              </p:par>
                              <p:par>
                                <p:cTn id="210" presetID="16" presetClass="exit" presetSubtype="21" fill="hold" grpId="0" nodeType="withEffect">
                                  <p:stCondLst>
                                    <p:cond delay="0"/>
                                  </p:stCondLst>
                                  <p:childTnLst>
                                    <p:animEffect transition="out" filter="barn(inVertical)">
                                      <p:cBhvr>
                                        <p:cTn id="211" dur="500"/>
                                        <p:tgtEl>
                                          <p:spTgt spid="262"/>
                                        </p:tgtEl>
                                      </p:cBhvr>
                                    </p:animEffect>
                                    <p:set>
                                      <p:cBhvr>
                                        <p:cTn id="212" dur="1" fill="hold">
                                          <p:stCondLst>
                                            <p:cond delay="499"/>
                                          </p:stCondLst>
                                        </p:cTn>
                                        <p:tgtEl>
                                          <p:spTgt spid="262"/>
                                        </p:tgtEl>
                                        <p:attrNameLst>
                                          <p:attrName>style.visibility</p:attrName>
                                        </p:attrNameLst>
                                      </p:cBhvr>
                                      <p:to>
                                        <p:strVal val="hidden"/>
                                      </p:to>
                                    </p:set>
                                  </p:childTnLst>
                                </p:cTn>
                              </p:par>
                              <p:par>
                                <p:cTn id="213" presetID="16" presetClass="exit" presetSubtype="21" fill="hold" grpId="0" nodeType="withEffect">
                                  <p:stCondLst>
                                    <p:cond delay="0"/>
                                  </p:stCondLst>
                                  <p:childTnLst>
                                    <p:animEffect transition="out" filter="barn(inVertical)">
                                      <p:cBhvr>
                                        <p:cTn id="214" dur="500"/>
                                        <p:tgtEl>
                                          <p:spTgt spid="263"/>
                                        </p:tgtEl>
                                      </p:cBhvr>
                                    </p:animEffect>
                                    <p:set>
                                      <p:cBhvr>
                                        <p:cTn id="215" dur="1" fill="hold">
                                          <p:stCondLst>
                                            <p:cond delay="499"/>
                                          </p:stCondLst>
                                        </p:cTn>
                                        <p:tgtEl>
                                          <p:spTgt spid="263"/>
                                        </p:tgtEl>
                                        <p:attrNameLst>
                                          <p:attrName>style.visibility</p:attrName>
                                        </p:attrNameLst>
                                      </p:cBhvr>
                                      <p:to>
                                        <p:strVal val="hidden"/>
                                      </p:to>
                                    </p:set>
                                  </p:childTnLst>
                                </p:cTn>
                              </p:par>
                              <p:par>
                                <p:cTn id="216" presetID="16" presetClass="exit" presetSubtype="21" fill="hold" grpId="0" nodeType="withEffect">
                                  <p:stCondLst>
                                    <p:cond delay="0"/>
                                  </p:stCondLst>
                                  <p:childTnLst>
                                    <p:animEffect transition="out" filter="barn(inVertical)">
                                      <p:cBhvr>
                                        <p:cTn id="217" dur="500"/>
                                        <p:tgtEl>
                                          <p:spTgt spid="264"/>
                                        </p:tgtEl>
                                      </p:cBhvr>
                                    </p:animEffect>
                                    <p:set>
                                      <p:cBhvr>
                                        <p:cTn id="218" dur="1" fill="hold">
                                          <p:stCondLst>
                                            <p:cond delay="499"/>
                                          </p:stCondLst>
                                        </p:cTn>
                                        <p:tgtEl>
                                          <p:spTgt spid="264"/>
                                        </p:tgtEl>
                                        <p:attrNameLst>
                                          <p:attrName>style.visibility</p:attrName>
                                        </p:attrNameLst>
                                      </p:cBhvr>
                                      <p:to>
                                        <p:strVal val="hidden"/>
                                      </p:to>
                                    </p:set>
                                  </p:childTnLst>
                                </p:cTn>
                              </p:par>
                              <p:par>
                                <p:cTn id="219" presetID="16" presetClass="exit" presetSubtype="21" fill="hold" grpId="0" nodeType="withEffect">
                                  <p:stCondLst>
                                    <p:cond delay="0"/>
                                  </p:stCondLst>
                                  <p:childTnLst>
                                    <p:animEffect transition="out" filter="barn(inVertical)">
                                      <p:cBhvr>
                                        <p:cTn id="220" dur="500"/>
                                        <p:tgtEl>
                                          <p:spTgt spid="265"/>
                                        </p:tgtEl>
                                      </p:cBhvr>
                                    </p:animEffect>
                                    <p:set>
                                      <p:cBhvr>
                                        <p:cTn id="221" dur="1" fill="hold">
                                          <p:stCondLst>
                                            <p:cond delay="499"/>
                                          </p:stCondLst>
                                        </p:cTn>
                                        <p:tgtEl>
                                          <p:spTgt spid="265"/>
                                        </p:tgtEl>
                                        <p:attrNameLst>
                                          <p:attrName>style.visibility</p:attrName>
                                        </p:attrNameLst>
                                      </p:cBhvr>
                                      <p:to>
                                        <p:strVal val="hidden"/>
                                      </p:to>
                                    </p:set>
                                  </p:childTnLst>
                                </p:cTn>
                              </p:par>
                              <p:par>
                                <p:cTn id="222" presetID="16" presetClass="exit" presetSubtype="21" fill="hold" grpId="0" nodeType="withEffect">
                                  <p:stCondLst>
                                    <p:cond delay="0"/>
                                  </p:stCondLst>
                                  <p:childTnLst>
                                    <p:animEffect transition="out" filter="barn(inVertical)">
                                      <p:cBhvr>
                                        <p:cTn id="223" dur="500"/>
                                        <p:tgtEl>
                                          <p:spTgt spid="266"/>
                                        </p:tgtEl>
                                      </p:cBhvr>
                                    </p:animEffect>
                                    <p:set>
                                      <p:cBhvr>
                                        <p:cTn id="224" dur="1" fill="hold">
                                          <p:stCondLst>
                                            <p:cond delay="499"/>
                                          </p:stCondLst>
                                        </p:cTn>
                                        <p:tgtEl>
                                          <p:spTgt spid="266"/>
                                        </p:tgtEl>
                                        <p:attrNameLst>
                                          <p:attrName>style.visibility</p:attrName>
                                        </p:attrNameLst>
                                      </p:cBhvr>
                                      <p:to>
                                        <p:strVal val="hidden"/>
                                      </p:to>
                                    </p:set>
                                  </p:childTnLst>
                                </p:cTn>
                              </p:par>
                              <p:par>
                                <p:cTn id="225" presetID="16" presetClass="exit" presetSubtype="21" fill="hold" grpId="0" nodeType="withEffect">
                                  <p:stCondLst>
                                    <p:cond delay="0"/>
                                  </p:stCondLst>
                                  <p:childTnLst>
                                    <p:animEffect transition="out" filter="barn(inVertical)">
                                      <p:cBhvr>
                                        <p:cTn id="226" dur="500"/>
                                        <p:tgtEl>
                                          <p:spTgt spid="267"/>
                                        </p:tgtEl>
                                      </p:cBhvr>
                                    </p:animEffect>
                                    <p:set>
                                      <p:cBhvr>
                                        <p:cTn id="227" dur="1" fill="hold">
                                          <p:stCondLst>
                                            <p:cond delay="499"/>
                                          </p:stCondLst>
                                        </p:cTn>
                                        <p:tgtEl>
                                          <p:spTgt spid="267"/>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228" restart="whenNotActive" fill="hold" evtFilter="cancelBubble" nodeType="interactiveSeq">
                <p:stCondLst>
                  <p:cond evt="onClick" delay="0">
                    <p:tgtEl>
                      <p:spTgt spid="281"/>
                    </p:tgtEl>
                  </p:cond>
                </p:stCondLst>
                <p:endSync evt="end" delay="0">
                  <p:rtn val="all"/>
                </p:endSync>
                <p:childTnLst>
                  <p:par>
                    <p:cTn id="229" fill="hold">
                      <p:stCondLst>
                        <p:cond delay="0"/>
                      </p:stCondLst>
                      <p:childTnLst>
                        <p:par>
                          <p:cTn id="230" fill="hold">
                            <p:stCondLst>
                              <p:cond delay="0"/>
                            </p:stCondLst>
                            <p:childTnLst>
                              <p:par>
                                <p:cTn id="231" presetID="16" presetClass="exit" presetSubtype="21" fill="hold" grpId="0" nodeType="clickEffect">
                                  <p:stCondLst>
                                    <p:cond delay="0"/>
                                  </p:stCondLst>
                                  <p:childTnLst>
                                    <p:animEffect transition="out" filter="barn(inVertical)">
                                      <p:cBhvr>
                                        <p:cTn id="232" dur="500"/>
                                        <p:tgtEl>
                                          <p:spTgt spid="495"/>
                                        </p:tgtEl>
                                      </p:cBhvr>
                                    </p:animEffect>
                                    <p:set>
                                      <p:cBhvr>
                                        <p:cTn id="233" dur="1" fill="hold">
                                          <p:stCondLst>
                                            <p:cond delay="499"/>
                                          </p:stCondLst>
                                        </p:cTn>
                                        <p:tgtEl>
                                          <p:spTgt spid="495"/>
                                        </p:tgtEl>
                                        <p:attrNameLst>
                                          <p:attrName>style.visibility</p:attrName>
                                        </p:attrNameLst>
                                      </p:cBhvr>
                                      <p:to>
                                        <p:strVal val="hidden"/>
                                      </p:to>
                                    </p:set>
                                  </p:childTnLst>
                                </p:cTn>
                              </p:par>
                              <p:par>
                                <p:cTn id="234" presetID="16" presetClass="exit" presetSubtype="21" fill="hold" grpId="0" nodeType="withEffect">
                                  <p:stCondLst>
                                    <p:cond delay="0"/>
                                  </p:stCondLst>
                                  <p:childTnLst>
                                    <p:animEffect transition="out" filter="barn(inVertical)">
                                      <p:cBhvr>
                                        <p:cTn id="235" dur="500"/>
                                        <p:tgtEl>
                                          <p:spTgt spid="309"/>
                                        </p:tgtEl>
                                      </p:cBhvr>
                                    </p:animEffect>
                                    <p:set>
                                      <p:cBhvr>
                                        <p:cTn id="236" dur="1" fill="hold">
                                          <p:stCondLst>
                                            <p:cond delay="499"/>
                                          </p:stCondLst>
                                        </p:cTn>
                                        <p:tgtEl>
                                          <p:spTgt spid="309"/>
                                        </p:tgtEl>
                                        <p:attrNameLst>
                                          <p:attrName>style.visibility</p:attrName>
                                        </p:attrNameLst>
                                      </p:cBhvr>
                                      <p:to>
                                        <p:strVal val="hidden"/>
                                      </p:to>
                                    </p:set>
                                  </p:childTnLst>
                                </p:cTn>
                              </p:par>
                              <p:par>
                                <p:cTn id="237" presetID="16" presetClass="exit" presetSubtype="21" fill="hold" grpId="0" nodeType="withEffect">
                                  <p:stCondLst>
                                    <p:cond delay="0"/>
                                  </p:stCondLst>
                                  <p:childTnLst>
                                    <p:animEffect transition="out" filter="barn(inVertical)">
                                      <p:cBhvr>
                                        <p:cTn id="238" dur="500"/>
                                        <p:tgtEl>
                                          <p:spTgt spid="310"/>
                                        </p:tgtEl>
                                      </p:cBhvr>
                                    </p:animEffect>
                                    <p:set>
                                      <p:cBhvr>
                                        <p:cTn id="239" dur="1" fill="hold">
                                          <p:stCondLst>
                                            <p:cond delay="499"/>
                                          </p:stCondLst>
                                        </p:cTn>
                                        <p:tgtEl>
                                          <p:spTgt spid="310"/>
                                        </p:tgtEl>
                                        <p:attrNameLst>
                                          <p:attrName>style.visibility</p:attrName>
                                        </p:attrNameLst>
                                      </p:cBhvr>
                                      <p:to>
                                        <p:strVal val="hidden"/>
                                      </p:to>
                                    </p:set>
                                  </p:childTnLst>
                                </p:cTn>
                              </p:par>
                              <p:par>
                                <p:cTn id="240" presetID="16" presetClass="exit" presetSubtype="21" fill="hold" grpId="0" nodeType="withEffect">
                                  <p:stCondLst>
                                    <p:cond delay="0"/>
                                  </p:stCondLst>
                                  <p:childTnLst>
                                    <p:animEffect transition="out" filter="barn(inVertical)">
                                      <p:cBhvr>
                                        <p:cTn id="241" dur="500"/>
                                        <p:tgtEl>
                                          <p:spTgt spid="311"/>
                                        </p:tgtEl>
                                      </p:cBhvr>
                                    </p:animEffect>
                                    <p:set>
                                      <p:cBhvr>
                                        <p:cTn id="242" dur="1" fill="hold">
                                          <p:stCondLst>
                                            <p:cond delay="499"/>
                                          </p:stCondLst>
                                        </p:cTn>
                                        <p:tgtEl>
                                          <p:spTgt spid="311"/>
                                        </p:tgtEl>
                                        <p:attrNameLst>
                                          <p:attrName>style.visibility</p:attrName>
                                        </p:attrNameLst>
                                      </p:cBhvr>
                                      <p:to>
                                        <p:strVal val="hidden"/>
                                      </p:to>
                                    </p:set>
                                  </p:childTnLst>
                                </p:cTn>
                              </p:par>
                              <p:par>
                                <p:cTn id="243" presetID="16" presetClass="exit" presetSubtype="21" fill="hold" grpId="0" nodeType="withEffect">
                                  <p:stCondLst>
                                    <p:cond delay="0"/>
                                  </p:stCondLst>
                                  <p:childTnLst>
                                    <p:animEffect transition="out" filter="barn(inVertical)">
                                      <p:cBhvr>
                                        <p:cTn id="244" dur="500"/>
                                        <p:tgtEl>
                                          <p:spTgt spid="312"/>
                                        </p:tgtEl>
                                      </p:cBhvr>
                                    </p:animEffect>
                                    <p:set>
                                      <p:cBhvr>
                                        <p:cTn id="245" dur="1" fill="hold">
                                          <p:stCondLst>
                                            <p:cond delay="499"/>
                                          </p:stCondLst>
                                        </p:cTn>
                                        <p:tgtEl>
                                          <p:spTgt spid="312"/>
                                        </p:tgtEl>
                                        <p:attrNameLst>
                                          <p:attrName>style.visibility</p:attrName>
                                        </p:attrNameLst>
                                      </p:cBhvr>
                                      <p:to>
                                        <p:strVal val="hidden"/>
                                      </p:to>
                                    </p:set>
                                  </p:childTnLst>
                                </p:cTn>
                              </p:par>
                              <p:par>
                                <p:cTn id="246" presetID="16" presetClass="exit" presetSubtype="21" fill="hold" grpId="0" nodeType="withEffect">
                                  <p:stCondLst>
                                    <p:cond delay="0"/>
                                  </p:stCondLst>
                                  <p:childTnLst>
                                    <p:animEffect transition="out" filter="barn(inVertical)">
                                      <p:cBhvr>
                                        <p:cTn id="247" dur="500"/>
                                        <p:tgtEl>
                                          <p:spTgt spid="313"/>
                                        </p:tgtEl>
                                      </p:cBhvr>
                                    </p:animEffect>
                                    <p:set>
                                      <p:cBhvr>
                                        <p:cTn id="248" dur="1" fill="hold">
                                          <p:stCondLst>
                                            <p:cond delay="499"/>
                                          </p:stCondLst>
                                        </p:cTn>
                                        <p:tgtEl>
                                          <p:spTgt spid="313"/>
                                        </p:tgtEl>
                                        <p:attrNameLst>
                                          <p:attrName>style.visibility</p:attrName>
                                        </p:attrNameLst>
                                      </p:cBhvr>
                                      <p:to>
                                        <p:strVal val="hidden"/>
                                      </p:to>
                                    </p:set>
                                  </p:childTnLst>
                                </p:cTn>
                              </p:par>
                              <p:par>
                                <p:cTn id="249" presetID="16" presetClass="exit" presetSubtype="21" fill="hold" grpId="0" nodeType="withEffect">
                                  <p:stCondLst>
                                    <p:cond delay="0"/>
                                  </p:stCondLst>
                                  <p:childTnLst>
                                    <p:animEffect transition="out" filter="barn(inVertical)">
                                      <p:cBhvr>
                                        <p:cTn id="250" dur="500"/>
                                        <p:tgtEl>
                                          <p:spTgt spid="314"/>
                                        </p:tgtEl>
                                      </p:cBhvr>
                                    </p:animEffect>
                                    <p:set>
                                      <p:cBhvr>
                                        <p:cTn id="251" dur="1" fill="hold">
                                          <p:stCondLst>
                                            <p:cond delay="499"/>
                                          </p:stCondLst>
                                        </p:cTn>
                                        <p:tgtEl>
                                          <p:spTgt spid="314"/>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252" restart="whenNotActive" fill="hold" evtFilter="cancelBubble" nodeType="interactiveSeq">
                <p:stCondLst>
                  <p:cond evt="onClick" delay="0">
                    <p:tgtEl>
                      <p:spTgt spid="327"/>
                    </p:tgtEl>
                  </p:cond>
                </p:stCondLst>
                <p:endSync evt="end" delay="0">
                  <p:rtn val="all"/>
                </p:endSync>
                <p:childTnLst>
                  <p:par>
                    <p:cTn id="253" fill="hold">
                      <p:stCondLst>
                        <p:cond delay="0"/>
                      </p:stCondLst>
                      <p:childTnLst>
                        <p:par>
                          <p:cTn id="254" fill="hold">
                            <p:stCondLst>
                              <p:cond delay="0"/>
                            </p:stCondLst>
                            <p:childTnLst>
                              <p:par>
                                <p:cTn id="255" presetID="16" presetClass="exit" presetSubtype="21" fill="hold" grpId="0" nodeType="clickEffect">
                                  <p:stCondLst>
                                    <p:cond delay="0"/>
                                  </p:stCondLst>
                                  <p:childTnLst>
                                    <p:animEffect transition="out" filter="barn(inVertical)">
                                      <p:cBhvr>
                                        <p:cTn id="256" dur="500"/>
                                        <p:tgtEl>
                                          <p:spTgt spid="496"/>
                                        </p:tgtEl>
                                      </p:cBhvr>
                                    </p:animEffect>
                                    <p:set>
                                      <p:cBhvr>
                                        <p:cTn id="257" dur="1" fill="hold">
                                          <p:stCondLst>
                                            <p:cond delay="499"/>
                                          </p:stCondLst>
                                        </p:cTn>
                                        <p:tgtEl>
                                          <p:spTgt spid="496"/>
                                        </p:tgtEl>
                                        <p:attrNameLst>
                                          <p:attrName>style.visibility</p:attrName>
                                        </p:attrNameLst>
                                      </p:cBhvr>
                                      <p:to>
                                        <p:strVal val="hidden"/>
                                      </p:to>
                                    </p:set>
                                  </p:childTnLst>
                                </p:cTn>
                              </p:par>
                              <p:par>
                                <p:cTn id="258" presetID="16" presetClass="exit" presetSubtype="21" fill="hold" grpId="0" nodeType="withEffect">
                                  <p:stCondLst>
                                    <p:cond delay="0"/>
                                  </p:stCondLst>
                                  <p:childTnLst>
                                    <p:animEffect transition="out" filter="barn(inVertical)">
                                      <p:cBhvr>
                                        <p:cTn id="259" dur="500"/>
                                        <p:tgtEl>
                                          <p:spTgt spid="352"/>
                                        </p:tgtEl>
                                      </p:cBhvr>
                                    </p:animEffect>
                                    <p:set>
                                      <p:cBhvr>
                                        <p:cTn id="260" dur="1" fill="hold">
                                          <p:stCondLst>
                                            <p:cond delay="499"/>
                                          </p:stCondLst>
                                        </p:cTn>
                                        <p:tgtEl>
                                          <p:spTgt spid="352"/>
                                        </p:tgtEl>
                                        <p:attrNameLst>
                                          <p:attrName>style.visibility</p:attrName>
                                        </p:attrNameLst>
                                      </p:cBhvr>
                                      <p:to>
                                        <p:strVal val="hidden"/>
                                      </p:to>
                                    </p:set>
                                  </p:childTnLst>
                                </p:cTn>
                              </p:par>
                              <p:par>
                                <p:cTn id="261" presetID="16" presetClass="exit" presetSubtype="21" fill="hold" grpId="0" nodeType="withEffect">
                                  <p:stCondLst>
                                    <p:cond delay="0"/>
                                  </p:stCondLst>
                                  <p:childTnLst>
                                    <p:animEffect transition="out" filter="barn(inVertical)">
                                      <p:cBhvr>
                                        <p:cTn id="262" dur="500"/>
                                        <p:tgtEl>
                                          <p:spTgt spid="353"/>
                                        </p:tgtEl>
                                      </p:cBhvr>
                                    </p:animEffect>
                                    <p:set>
                                      <p:cBhvr>
                                        <p:cTn id="263" dur="1" fill="hold">
                                          <p:stCondLst>
                                            <p:cond delay="499"/>
                                          </p:stCondLst>
                                        </p:cTn>
                                        <p:tgtEl>
                                          <p:spTgt spid="353"/>
                                        </p:tgtEl>
                                        <p:attrNameLst>
                                          <p:attrName>style.visibility</p:attrName>
                                        </p:attrNameLst>
                                      </p:cBhvr>
                                      <p:to>
                                        <p:strVal val="hidden"/>
                                      </p:to>
                                    </p:set>
                                  </p:childTnLst>
                                </p:cTn>
                              </p:par>
                              <p:par>
                                <p:cTn id="264" presetID="16" presetClass="exit" presetSubtype="21" fill="hold" grpId="0" nodeType="withEffect">
                                  <p:stCondLst>
                                    <p:cond delay="0"/>
                                  </p:stCondLst>
                                  <p:childTnLst>
                                    <p:animEffect transition="out" filter="barn(inVertical)">
                                      <p:cBhvr>
                                        <p:cTn id="265" dur="500"/>
                                        <p:tgtEl>
                                          <p:spTgt spid="354"/>
                                        </p:tgtEl>
                                      </p:cBhvr>
                                    </p:animEffect>
                                    <p:set>
                                      <p:cBhvr>
                                        <p:cTn id="266" dur="1" fill="hold">
                                          <p:stCondLst>
                                            <p:cond delay="499"/>
                                          </p:stCondLst>
                                        </p:cTn>
                                        <p:tgtEl>
                                          <p:spTgt spid="354"/>
                                        </p:tgtEl>
                                        <p:attrNameLst>
                                          <p:attrName>style.visibility</p:attrName>
                                        </p:attrNameLst>
                                      </p:cBhvr>
                                      <p:to>
                                        <p:strVal val="hidden"/>
                                      </p:to>
                                    </p:set>
                                  </p:childTnLst>
                                </p:cTn>
                              </p:par>
                              <p:par>
                                <p:cTn id="267" presetID="16" presetClass="exit" presetSubtype="21" fill="hold" grpId="0" nodeType="withEffect">
                                  <p:stCondLst>
                                    <p:cond delay="0"/>
                                  </p:stCondLst>
                                  <p:childTnLst>
                                    <p:animEffect transition="out" filter="barn(inVertical)">
                                      <p:cBhvr>
                                        <p:cTn id="268" dur="500"/>
                                        <p:tgtEl>
                                          <p:spTgt spid="355"/>
                                        </p:tgtEl>
                                      </p:cBhvr>
                                    </p:animEffect>
                                    <p:set>
                                      <p:cBhvr>
                                        <p:cTn id="269" dur="1" fill="hold">
                                          <p:stCondLst>
                                            <p:cond delay="499"/>
                                          </p:stCondLst>
                                        </p:cTn>
                                        <p:tgtEl>
                                          <p:spTgt spid="355"/>
                                        </p:tgtEl>
                                        <p:attrNameLst>
                                          <p:attrName>style.visibility</p:attrName>
                                        </p:attrNameLst>
                                      </p:cBhvr>
                                      <p:to>
                                        <p:strVal val="hidden"/>
                                      </p:to>
                                    </p:set>
                                  </p:childTnLst>
                                </p:cTn>
                              </p:par>
                              <p:par>
                                <p:cTn id="270" presetID="16" presetClass="exit" presetSubtype="21" fill="hold" grpId="0" nodeType="withEffect">
                                  <p:stCondLst>
                                    <p:cond delay="0"/>
                                  </p:stCondLst>
                                  <p:childTnLst>
                                    <p:animEffect transition="out" filter="barn(inVertical)">
                                      <p:cBhvr>
                                        <p:cTn id="271" dur="500"/>
                                        <p:tgtEl>
                                          <p:spTgt spid="356"/>
                                        </p:tgtEl>
                                      </p:cBhvr>
                                    </p:animEffect>
                                    <p:set>
                                      <p:cBhvr>
                                        <p:cTn id="272" dur="1" fill="hold">
                                          <p:stCondLst>
                                            <p:cond delay="499"/>
                                          </p:stCondLst>
                                        </p:cTn>
                                        <p:tgtEl>
                                          <p:spTgt spid="356"/>
                                        </p:tgtEl>
                                        <p:attrNameLst>
                                          <p:attrName>style.visibility</p:attrName>
                                        </p:attrNameLst>
                                      </p:cBhvr>
                                      <p:to>
                                        <p:strVal val="hidden"/>
                                      </p:to>
                                    </p:set>
                                  </p:childTnLst>
                                </p:cTn>
                              </p:par>
                              <p:par>
                                <p:cTn id="273" presetID="16" presetClass="exit" presetSubtype="21" fill="hold" grpId="0" nodeType="withEffect">
                                  <p:stCondLst>
                                    <p:cond delay="0"/>
                                  </p:stCondLst>
                                  <p:childTnLst>
                                    <p:animEffect transition="out" filter="barn(inVertical)">
                                      <p:cBhvr>
                                        <p:cTn id="274" dur="500"/>
                                        <p:tgtEl>
                                          <p:spTgt spid="357"/>
                                        </p:tgtEl>
                                      </p:cBhvr>
                                    </p:animEffect>
                                    <p:set>
                                      <p:cBhvr>
                                        <p:cTn id="275" dur="1" fill="hold">
                                          <p:stCondLst>
                                            <p:cond delay="499"/>
                                          </p:stCondLst>
                                        </p:cTn>
                                        <p:tgtEl>
                                          <p:spTgt spid="35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276" restart="whenNotActive" fill="hold" evtFilter="cancelBubble" nodeType="interactiveSeq">
                <p:stCondLst>
                  <p:cond evt="onClick" delay="0">
                    <p:tgtEl>
                      <p:spTgt spid="373"/>
                    </p:tgtEl>
                  </p:cond>
                </p:stCondLst>
                <p:endSync evt="end" delay="0">
                  <p:rtn val="all"/>
                </p:endSync>
                <p:childTnLst>
                  <p:par>
                    <p:cTn id="277" fill="hold">
                      <p:stCondLst>
                        <p:cond delay="0"/>
                      </p:stCondLst>
                      <p:childTnLst>
                        <p:par>
                          <p:cTn id="278" fill="hold">
                            <p:stCondLst>
                              <p:cond delay="0"/>
                            </p:stCondLst>
                            <p:childTnLst>
                              <p:par>
                                <p:cTn id="279" presetID="16" presetClass="exit" presetSubtype="21" fill="hold" grpId="0" nodeType="clickEffect">
                                  <p:stCondLst>
                                    <p:cond delay="0"/>
                                  </p:stCondLst>
                                  <p:childTnLst>
                                    <p:animEffect transition="out" filter="barn(inVertical)">
                                      <p:cBhvr>
                                        <p:cTn id="280" dur="500"/>
                                        <p:tgtEl>
                                          <p:spTgt spid="497"/>
                                        </p:tgtEl>
                                      </p:cBhvr>
                                    </p:animEffect>
                                    <p:set>
                                      <p:cBhvr>
                                        <p:cTn id="281" dur="1" fill="hold">
                                          <p:stCondLst>
                                            <p:cond delay="499"/>
                                          </p:stCondLst>
                                        </p:cTn>
                                        <p:tgtEl>
                                          <p:spTgt spid="497"/>
                                        </p:tgtEl>
                                        <p:attrNameLst>
                                          <p:attrName>style.visibility</p:attrName>
                                        </p:attrNameLst>
                                      </p:cBhvr>
                                      <p:to>
                                        <p:strVal val="hidden"/>
                                      </p:to>
                                    </p:set>
                                  </p:childTnLst>
                                </p:cTn>
                              </p:par>
                              <p:par>
                                <p:cTn id="282" presetID="16" presetClass="exit" presetSubtype="21" fill="hold" grpId="0" nodeType="withEffect">
                                  <p:stCondLst>
                                    <p:cond delay="0"/>
                                  </p:stCondLst>
                                  <p:childTnLst>
                                    <p:animEffect transition="out" filter="barn(inVertical)">
                                      <p:cBhvr>
                                        <p:cTn id="283" dur="500"/>
                                        <p:tgtEl>
                                          <p:spTgt spid="397"/>
                                        </p:tgtEl>
                                      </p:cBhvr>
                                    </p:animEffect>
                                    <p:set>
                                      <p:cBhvr>
                                        <p:cTn id="284" dur="1" fill="hold">
                                          <p:stCondLst>
                                            <p:cond delay="499"/>
                                          </p:stCondLst>
                                        </p:cTn>
                                        <p:tgtEl>
                                          <p:spTgt spid="397"/>
                                        </p:tgtEl>
                                        <p:attrNameLst>
                                          <p:attrName>style.visibility</p:attrName>
                                        </p:attrNameLst>
                                      </p:cBhvr>
                                      <p:to>
                                        <p:strVal val="hidden"/>
                                      </p:to>
                                    </p:set>
                                  </p:childTnLst>
                                </p:cTn>
                              </p:par>
                              <p:par>
                                <p:cTn id="285" presetID="16" presetClass="exit" presetSubtype="21" fill="hold" grpId="0" nodeType="withEffect">
                                  <p:stCondLst>
                                    <p:cond delay="0"/>
                                  </p:stCondLst>
                                  <p:childTnLst>
                                    <p:animEffect transition="out" filter="barn(inVertical)">
                                      <p:cBhvr>
                                        <p:cTn id="286" dur="500"/>
                                        <p:tgtEl>
                                          <p:spTgt spid="398"/>
                                        </p:tgtEl>
                                      </p:cBhvr>
                                    </p:animEffect>
                                    <p:set>
                                      <p:cBhvr>
                                        <p:cTn id="287" dur="1" fill="hold">
                                          <p:stCondLst>
                                            <p:cond delay="499"/>
                                          </p:stCondLst>
                                        </p:cTn>
                                        <p:tgtEl>
                                          <p:spTgt spid="398"/>
                                        </p:tgtEl>
                                        <p:attrNameLst>
                                          <p:attrName>style.visibility</p:attrName>
                                        </p:attrNameLst>
                                      </p:cBhvr>
                                      <p:to>
                                        <p:strVal val="hidden"/>
                                      </p:to>
                                    </p:set>
                                  </p:childTnLst>
                                </p:cTn>
                              </p:par>
                              <p:par>
                                <p:cTn id="288" presetID="16" presetClass="exit" presetSubtype="21" fill="hold" grpId="0" nodeType="withEffect">
                                  <p:stCondLst>
                                    <p:cond delay="0"/>
                                  </p:stCondLst>
                                  <p:childTnLst>
                                    <p:animEffect transition="out" filter="barn(inVertical)">
                                      <p:cBhvr>
                                        <p:cTn id="289" dur="500"/>
                                        <p:tgtEl>
                                          <p:spTgt spid="399"/>
                                        </p:tgtEl>
                                      </p:cBhvr>
                                    </p:animEffect>
                                    <p:set>
                                      <p:cBhvr>
                                        <p:cTn id="290" dur="1" fill="hold">
                                          <p:stCondLst>
                                            <p:cond delay="499"/>
                                          </p:stCondLst>
                                        </p:cTn>
                                        <p:tgtEl>
                                          <p:spTgt spid="399"/>
                                        </p:tgtEl>
                                        <p:attrNameLst>
                                          <p:attrName>style.visibility</p:attrName>
                                        </p:attrNameLst>
                                      </p:cBhvr>
                                      <p:to>
                                        <p:strVal val="hidden"/>
                                      </p:to>
                                    </p:set>
                                  </p:childTnLst>
                                </p:cTn>
                              </p:par>
                              <p:par>
                                <p:cTn id="291" presetID="16" presetClass="exit" presetSubtype="21" fill="hold" grpId="0" nodeType="withEffect">
                                  <p:stCondLst>
                                    <p:cond delay="0"/>
                                  </p:stCondLst>
                                  <p:childTnLst>
                                    <p:animEffect transition="out" filter="barn(inVertical)">
                                      <p:cBhvr>
                                        <p:cTn id="292" dur="500"/>
                                        <p:tgtEl>
                                          <p:spTgt spid="400"/>
                                        </p:tgtEl>
                                      </p:cBhvr>
                                    </p:animEffect>
                                    <p:set>
                                      <p:cBhvr>
                                        <p:cTn id="293" dur="1" fill="hold">
                                          <p:stCondLst>
                                            <p:cond delay="499"/>
                                          </p:stCondLst>
                                        </p:cTn>
                                        <p:tgtEl>
                                          <p:spTgt spid="400"/>
                                        </p:tgtEl>
                                        <p:attrNameLst>
                                          <p:attrName>style.visibility</p:attrName>
                                        </p:attrNameLst>
                                      </p:cBhvr>
                                      <p:to>
                                        <p:strVal val="hidden"/>
                                      </p:to>
                                    </p:set>
                                  </p:childTnLst>
                                </p:cTn>
                              </p:par>
                              <p:par>
                                <p:cTn id="294" presetID="16" presetClass="exit" presetSubtype="21" fill="hold" grpId="0" nodeType="withEffect">
                                  <p:stCondLst>
                                    <p:cond delay="0"/>
                                  </p:stCondLst>
                                  <p:childTnLst>
                                    <p:animEffect transition="out" filter="barn(inVertical)">
                                      <p:cBhvr>
                                        <p:cTn id="295" dur="500"/>
                                        <p:tgtEl>
                                          <p:spTgt spid="401"/>
                                        </p:tgtEl>
                                      </p:cBhvr>
                                    </p:animEffect>
                                    <p:set>
                                      <p:cBhvr>
                                        <p:cTn id="296" dur="1" fill="hold">
                                          <p:stCondLst>
                                            <p:cond delay="499"/>
                                          </p:stCondLst>
                                        </p:cTn>
                                        <p:tgtEl>
                                          <p:spTgt spid="401"/>
                                        </p:tgtEl>
                                        <p:attrNameLst>
                                          <p:attrName>style.visibility</p:attrName>
                                        </p:attrNameLst>
                                      </p:cBhvr>
                                      <p:to>
                                        <p:strVal val="hidden"/>
                                      </p:to>
                                    </p:set>
                                  </p:childTnLst>
                                </p:cTn>
                              </p:par>
                              <p:par>
                                <p:cTn id="297" presetID="16" presetClass="exit" presetSubtype="21" fill="hold" grpId="0" nodeType="withEffect">
                                  <p:stCondLst>
                                    <p:cond delay="0"/>
                                  </p:stCondLst>
                                  <p:childTnLst>
                                    <p:animEffect transition="out" filter="barn(inVertical)">
                                      <p:cBhvr>
                                        <p:cTn id="298" dur="500"/>
                                        <p:tgtEl>
                                          <p:spTgt spid="402"/>
                                        </p:tgtEl>
                                      </p:cBhvr>
                                    </p:animEffect>
                                    <p:set>
                                      <p:cBhvr>
                                        <p:cTn id="299" dur="1" fill="hold">
                                          <p:stCondLst>
                                            <p:cond delay="499"/>
                                          </p:stCondLst>
                                        </p:cTn>
                                        <p:tgtEl>
                                          <p:spTgt spid="402"/>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300" restart="whenNotActive" fill="hold" evtFilter="cancelBubble" nodeType="interactiveSeq">
                <p:stCondLst>
                  <p:cond evt="onClick" delay="0">
                    <p:tgtEl>
                      <p:spTgt spid="419"/>
                    </p:tgtEl>
                  </p:cond>
                </p:stCondLst>
                <p:endSync evt="end" delay="0">
                  <p:rtn val="all"/>
                </p:endSync>
                <p:childTnLst>
                  <p:par>
                    <p:cTn id="301" fill="hold">
                      <p:stCondLst>
                        <p:cond delay="0"/>
                      </p:stCondLst>
                      <p:childTnLst>
                        <p:par>
                          <p:cTn id="302" fill="hold">
                            <p:stCondLst>
                              <p:cond delay="0"/>
                            </p:stCondLst>
                            <p:childTnLst>
                              <p:par>
                                <p:cTn id="303" presetID="16" presetClass="exit" presetSubtype="21" fill="hold" grpId="0" nodeType="clickEffect">
                                  <p:stCondLst>
                                    <p:cond delay="0"/>
                                  </p:stCondLst>
                                  <p:childTnLst>
                                    <p:animEffect transition="out" filter="barn(inVertical)">
                                      <p:cBhvr>
                                        <p:cTn id="304" dur="500"/>
                                        <p:tgtEl>
                                          <p:spTgt spid="498"/>
                                        </p:tgtEl>
                                      </p:cBhvr>
                                    </p:animEffect>
                                    <p:set>
                                      <p:cBhvr>
                                        <p:cTn id="305" dur="1" fill="hold">
                                          <p:stCondLst>
                                            <p:cond delay="499"/>
                                          </p:stCondLst>
                                        </p:cTn>
                                        <p:tgtEl>
                                          <p:spTgt spid="498"/>
                                        </p:tgtEl>
                                        <p:attrNameLst>
                                          <p:attrName>style.visibility</p:attrName>
                                        </p:attrNameLst>
                                      </p:cBhvr>
                                      <p:to>
                                        <p:strVal val="hidden"/>
                                      </p:to>
                                    </p:set>
                                  </p:childTnLst>
                                </p:cTn>
                              </p:par>
                              <p:par>
                                <p:cTn id="306" presetID="16" presetClass="exit" presetSubtype="21" fill="hold" grpId="0" nodeType="withEffect">
                                  <p:stCondLst>
                                    <p:cond delay="0"/>
                                  </p:stCondLst>
                                  <p:childTnLst>
                                    <p:animEffect transition="out" filter="barn(inVertical)">
                                      <p:cBhvr>
                                        <p:cTn id="307" dur="500"/>
                                        <p:tgtEl>
                                          <p:spTgt spid="448"/>
                                        </p:tgtEl>
                                      </p:cBhvr>
                                    </p:animEffect>
                                    <p:set>
                                      <p:cBhvr>
                                        <p:cTn id="308" dur="1" fill="hold">
                                          <p:stCondLst>
                                            <p:cond delay="499"/>
                                          </p:stCondLst>
                                        </p:cTn>
                                        <p:tgtEl>
                                          <p:spTgt spid="448"/>
                                        </p:tgtEl>
                                        <p:attrNameLst>
                                          <p:attrName>style.visibility</p:attrName>
                                        </p:attrNameLst>
                                      </p:cBhvr>
                                      <p:to>
                                        <p:strVal val="hidden"/>
                                      </p:to>
                                    </p:set>
                                  </p:childTnLst>
                                </p:cTn>
                              </p:par>
                              <p:par>
                                <p:cTn id="309" presetID="16" presetClass="exit" presetSubtype="21" fill="hold" grpId="0" nodeType="withEffect">
                                  <p:stCondLst>
                                    <p:cond delay="0"/>
                                  </p:stCondLst>
                                  <p:childTnLst>
                                    <p:animEffect transition="out" filter="barn(inVertical)">
                                      <p:cBhvr>
                                        <p:cTn id="310" dur="500"/>
                                        <p:tgtEl>
                                          <p:spTgt spid="449"/>
                                        </p:tgtEl>
                                      </p:cBhvr>
                                    </p:animEffect>
                                    <p:set>
                                      <p:cBhvr>
                                        <p:cTn id="311" dur="1" fill="hold">
                                          <p:stCondLst>
                                            <p:cond delay="499"/>
                                          </p:stCondLst>
                                        </p:cTn>
                                        <p:tgtEl>
                                          <p:spTgt spid="449"/>
                                        </p:tgtEl>
                                        <p:attrNameLst>
                                          <p:attrName>style.visibility</p:attrName>
                                        </p:attrNameLst>
                                      </p:cBhvr>
                                      <p:to>
                                        <p:strVal val="hidden"/>
                                      </p:to>
                                    </p:set>
                                  </p:childTnLst>
                                </p:cTn>
                              </p:par>
                              <p:par>
                                <p:cTn id="312" presetID="16" presetClass="exit" presetSubtype="21" fill="hold" grpId="0" nodeType="withEffect">
                                  <p:stCondLst>
                                    <p:cond delay="0"/>
                                  </p:stCondLst>
                                  <p:childTnLst>
                                    <p:animEffect transition="out" filter="barn(inVertical)">
                                      <p:cBhvr>
                                        <p:cTn id="313" dur="500"/>
                                        <p:tgtEl>
                                          <p:spTgt spid="450"/>
                                        </p:tgtEl>
                                      </p:cBhvr>
                                    </p:animEffect>
                                    <p:set>
                                      <p:cBhvr>
                                        <p:cTn id="314" dur="1" fill="hold">
                                          <p:stCondLst>
                                            <p:cond delay="499"/>
                                          </p:stCondLst>
                                        </p:cTn>
                                        <p:tgtEl>
                                          <p:spTgt spid="450"/>
                                        </p:tgtEl>
                                        <p:attrNameLst>
                                          <p:attrName>style.visibility</p:attrName>
                                        </p:attrNameLst>
                                      </p:cBhvr>
                                      <p:to>
                                        <p:strVal val="hidden"/>
                                      </p:to>
                                    </p:set>
                                  </p:childTnLst>
                                </p:cTn>
                              </p:par>
                              <p:par>
                                <p:cTn id="315" presetID="16" presetClass="exit" presetSubtype="21" fill="hold" grpId="0" nodeType="withEffect">
                                  <p:stCondLst>
                                    <p:cond delay="0"/>
                                  </p:stCondLst>
                                  <p:childTnLst>
                                    <p:animEffect transition="out" filter="barn(inVertical)">
                                      <p:cBhvr>
                                        <p:cTn id="316" dur="500"/>
                                        <p:tgtEl>
                                          <p:spTgt spid="451"/>
                                        </p:tgtEl>
                                      </p:cBhvr>
                                    </p:animEffect>
                                    <p:set>
                                      <p:cBhvr>
                                        <p:cTn id="317" dur="1" fill="hold">
                                          <p:stCondLst>
                                            <p:cond delay="499"/>
                                          </p:stCondLst>
                                        </p:cTn>
                                        <p:tgtEl>
                                          <p:spTgt spid="451"/>
                                        </p:tgtEl>
                                        <p:attrNameLst>
                                          <p:attrName>style.visibility</p:attrName>
                                        </p:attrNameLst>
                                      </p:cBhvr>
                                      <p:to>
                                        <p:strVal val="hidden"/>
                                      </p:to>
                                    </p:set>
                                  </p:childTnLst>
                                </p:cTn>
                              </p:par>
                              <p:par>
                                <p:cTn id="318" presetID="16" presetClass="exit" presetSubtype="21" fill="hold" grpId="0" nodeType="withEffect">
                                  <p:stCondLst>
                                    <p:cond delay="0"/>
                                  </p:stCondLst>
                                  <p:childTnLst>
                                    <p:animEffect transition="out" filter="barn(inVertical)">
                                      <p:cBhvr>
                                        <p:cTn id="319" dur="500"/>
                                        <p:tgtEl>
                                          <p:spTgt spid="452"/>
                                        </p:tgtEl>
                                      </p:cBhvr>
                                    </p:animEffect>
                                    <p:set>
                                      <p:cBhvr>
                                        <p:cTn id="320" dur="1" fill="hold">
                                          <p:stCondLst>
                                            <p:cond delay="499"/>
                                          </p:stCondLst>
                                        </p:cTn>
                                        <p:tgtEl>
                                          <p:spTgt spid="452"/>
                                        </p:tgtEl>
                                        <p:attrNameLst>
                                          <p:attrName>style.visibility</p:attrName>
                                        </p:attrNameLst>
                                      </p:cBhvr>
                                      <p:to>
                                        <p:strVal val="hidden"/>
                                      </p:to>
                                    </p:set>
                                  </p:childTnLst>
                                </p:cTn>
                              </p:par>
                              <p:par>
                                <p:cTn id="321" presetID="16" presetClass="exit" presetSubtype="21" fill="hold" grpId="0" nodeType="withEffect">
                                  <p:stCondLst>
                                    <p:cond delay="0"/>
                                  </p:stCondLst>
                                  <p:childTnLst>
                                    <p:animEffect transition="out" filter="barn(inVertical)">
                                      <p:cBhvr>
                                        <p:cTn id="322" dur="500"/>
                                        <p:tgtEl>
                                          <p:spTgt spid="453"/>
                                        </p:tgtEl>
                                      </p:cBhvr>
                                    </p:animEffect>
                                    <p:set>
                                      <p:cBhvr>
                                        <p:cTn id="323" dur="1" fill="hold">
                                          <p:stCondLst>
                                            <p:cond delay="499"/>
                                          </p:stCondLst>
                                        </p:cTn>
                                        <p:tgtEl>
                                          <p:spTgt spid="453"/>
                                        </p:tgtEl>
                                        <p:attrNameLst>
                                          <p:attrName>style.visibility</p:attrName>
                                        </p:attrNameLst>
                                      </p:cBhvr>
                                      <p:to>
                                        <p:strVal val="hidden"/>
                                      </p:to>
                                    </p:set>
                                  </p:childTnLst>
                                </p:cTn>
                              </p:par>
                              <p:par>
                                <p:cTn id="324" presetID="16" presetClass="exit" presetSubtype="21" fill="hold" grpId="0" nodeType="withEffect">
                                  <p:stCondLst>
                                    <p:cond delay="0"/>
                                  </p:stCondLst>
                                  <p:childTnLst>
                                    <p:animEffect transition="out" filter="barn(inVertical)">
                                      <p:cBhvr>
                                        <p:cTn id="325" dur="500"/>
                                        <p:tgtEl>
                                          <p:spTgt spid="454"/>
                                        </p:tgtEl>
                                      </p:cBhvr>
                                    </p:animEffect>
                                    <p:set>
                                      <p:cBhvr>
                                        <p:cTn id="326" dur="1" fill="hold">
                                          <p:stCondLst>
                                            <p:cond delay="499"/>
                                          </p:stCondLst>
                                        </p:cTn>
                                        <p:tgtEl>
                                          <p:spTgt spid="454"/>
                                        </p:tgtEl>
                                        <p:attrNameLst>
                                          <p:attrName>style.visibility</p:attrName>
                                        </p:attrNameLst>
                                      </p:cBhvr>
                                      <p:to>
                                        <p:strVal val="hidden"/>
                                      </p:to>
                                    </p:set>
                                  </p:childTnLst>
                                </p:cTn>
                              </p:par>
                              <p:par>
                                <p:cTn id="327" presetID="16" presetClass="exit" presetSubtype="21" fill="hold" grpId="0" nodeType="withEffect">
                                  <p:stCondLst>
                                    <p:cond delay="0"/>
                                  </p:stCondLst>
                                  <p:childTnLst>
                                    <p:animEffect transition="out" filter="barn(inVertical)">
                                      <p:cBhvr>
                                        <p:cTn id="328" dur="500"/>
                                        <p:tgtEl>
                                          <p:spTgt spid="455"/>
                                        </p:tgtEl>
                                      </p:cBhvr>
                                    </p:animEffect>
                                    <p:set>
                                      <p:cBhvr>
                                        <p:cTn id="329" dur="1" fill="hold">
                                          <p:stCondLst>
                                            <p:cond delay="499"/>
                                          </p:stCondLst>
                                        </p:cTn>
                                        <p:tgtEl>
                                          <p:spTgt spid="455"/>
                                        </p:tgtEl>
                                        <p:attrNameLst>
                                          <p:attrName>style.visibility</p:attrName>
                                        </p:attrNameLst>
                                      </p:cBhvr>
                                      <p:to>
                                        <p:strVal val="hidden"/>
                                      </p:to>
                                    </p:set>
                                  </p:childTnLst>
                                </p:cTn>
                              </p:par>
                              <p:par>
                                <p:cTn id="330" presetID="16" presetClass="exit" presetSubtype="21" fill="hold" grpId="0" nodeType="withEffect">
                                  <p:stCondLst>
                                    <p:cond delay="0"/>
                                  </p:stCondLst>
                                  <p:childTnLst>
                                    <p:animEffect transition="out" filter="barn(inVertical)">
                                      <p:cBhvr>
                                        <p:cTn id="331" dur="500"/>
                                        <p:tgtEl>
                                          <p:spTgt spid="456"/>
                                        </p:tgtEl>
                                      </p:cBhvr>
                                    </p:animEffect>
                                    <p:set>
                                      <p:cBhvr>
                                        <p:cTn id="332" dur="1" fill="hold">
                                          <p:stCondLst>
                                            <p:cond delay="499"/>
                                          </p:stCondLst>
                                        </p:cTn>
                                        <p:tgtEl>
                                          <p:spTgt spid="456"/>
                                        </p:tgtEl>
                                        <p:attrNameLst>
                                          <p:attrName>style.visibility</p:attrName>
                                        </p:attrNameLst>
                                      </p:cBhvr>
                                      <p:to>
                                        <p:strVal val="hidden"/>
                                      </p:to>
                                    </p:set>
                                  </p:childTnLst>
                                </p:cTn>
                              </p:par>
                            </p:childTnLst>
                          </p:cTn>
                        </p:par>
                      </p:childTnLst>
                    </p:cTn>
                  </p:par>
                </p:childTnLst>
              </p:cTn>
              <p:nextCondLst>
                <p:cond evt="onClick" delay="0">
                  <p:tgtEl>
                    <p:spTgt spid="419"/>
                  </p:tgtEl>
                </p:cond>
              </p:nextCondLst>
            </p:seq>
          </p:childTnLst>
        </p:cTn>
      </p:par>
    </p:tnLst>
    <p:bldLst>
      <p:bldP spid="4" grpId="0" animBg="1"/>
      <p:bldP spid="27" grpId="0" animBg="1"/>
      <p:bldP spid="29"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87" grpId="0" animBg="1"/>
      <p:bldP spid="97" grpId="0" animBg="1"/>
      <p:bldP spid="120" grpId="0" animBg="1"/>
      <p:bldP spid="124" grpId="0" animBg="1"/>
      <p:bldP spid="125" grpId="0" animBg="1"/>
      <p:bldP spid="126" grpId="0" animBg="1"/>
      <p:bldP spid="127" grpId="0" animBg="1"/>
      <p:bldP spid="128" grpId="0" animBg="1"/>
      <p:bldP spid="129" grpId="0" animBg="1"/>
      <p:bldP spid="130" grpId="0" animBg="1"/>
      <p:bldP spid="131" grpId="0" animBg="1"/>
      <p:bldP spid="143" grpId="0" animBg="1"/>
      <p:bldP spid="166" grpId="0" animBg="1"/>
      <p:bldP spid="172" grpId="0" animBg="1"/>
      <p:bldP spid="173" grpId="0" animBg="1"/>
      <p:bldP spid="174" grpId="0" animBg="1"/>
      <p:bldP spid="175" grpId="0" animBg="1"/>
      <p:bldP spid="176" grpId="0" animBg="1"/>
      <p:bldP spid="189" grpId="0" animBg="1"/>
      <p:bldP spid="212" grpId="0" animBg="1"/>
      <p:bldP spid="217" grpId="0" animBg="1"/>
      <p:bldP spid="218" grpId="0" animBg="1"/>
      <p:bldP spid="219" grpId="0" animBg="1"/>
      <p:bldP spid="235" grpId="0" animBg="1"/>
      <p:bldP spid="258" grpId="0" animBg="1"/>
      <p:bldP spid="261" grpId="0" animBg="1"/>
      <p:bldP spid="262" grpId="0" animBg="1"/>
      <p:bldP spid="263" grpId="0" animBg="1"/>
      <p:bldP spid="264" grpId="0" animBg="1"/>
      <p:bldP spid="265" grpId="0" animBg="1"/>
      <p:bldP spid="266" grpId="0" animBg="1"/>
      <p:bldP spid="267" grpId="0" animBg="1"/>
      <p:bldP spid="281" grpId="0" animBg="1"/>
      <p:bldP spid="304" grpId="0" animBg="1"/>
      <p:bldP spid="309" grpId="0" animBg="1"/>
      <p:bldP spid="310" grpId="0" animBg="1"/>
      <p:bldP spid="311" grpId="0" animBg="1"/>
      <p:bldP spid="312" grpId="0" animBg="1"/>
      <p:bldP spid="313" grpId="0" animBg="1"/>
      <p:bldP spid="314" grpId="0" animBg="1"/>
      <p:bldP spid="327" grpId="0" animBg="1"/>
      <p:bldP spid="350" grpId="0" animBg="1"/>
      <p:bldP spid="352" grpId="0" animBg="1"/>
      <p:bldP spid="353" grpId="0" animBg="1"/>
      <p:bldP spid="354" grpId="0" animBg="1"/>
      <p:bldP spid="355" grpId="0" animBg="1"/>
      <p:bldP spid="356" grpId="0" animBg="1"/>
      <p:bldP spid="357" grpId="0" animBg="1"/>
      <p:bldP spid="373" grpId="0" animBg="1"/>
      <p:bldP spid="396" grpId="0" animBg="1"/>
      <p:bldP spid="397" grpId="0" animBg="1"/>
      <p:bldP spid="398" grpId="0" animBg="1"/>
      <p:bldP spid="399" grpId="0" animBg="1"/>
      <p:bldP spid="400" grpId="0" animBg="1"/>
      <p:bldP spid="401" grpId="0" animBg="1"/>
      <p:bldP spid="402" grpId="0" animBg="1"/>
      <p:bldP spid="419" grpId="0" animBg="1"/>
      <p:bldP spid="442"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Cloud Callout 3"/>
          <p:cNvSpPr/>
          <p:nvPr/>
        </p:nvSpPr>
        <p:spPr>
          <a:xfrm>
            <a:off x="4018400" y="729206"/>
            <a:ext cx="5278057" cy="2939969"/>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a:solidFill>
                  <a:srgbClr val="000000"/>
                </a:solidFill>
                <a:latin typeface="Times New Roman" panose="02020603050405020304" pitchFamily="18" charset="0"/>
                <a:ea typeface="SimSun" panose="02010600030101010101" pitchFamily="2" charset="-122"/>
              </a:rPr>
              <a:t>Bài viết tường thuật theo trình tự nào?</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257452" y="1099783"/>
            <a:ext cx="6096000" cy="461665"/>
          </a:xfrm>
          <a:prstGeom prst="rect">
            <a:avLst/>
          </a:prstGeom>
        </p:spPr>
        <p:txBody>
          <a:bodyPr>
            <a:spAutoFit/>
          </a:bodyPr>
          <a:lstStyle/>
          <a:p>
            <a:r>
              <a:rPr lang="en-US" sz="2400" smtClean="0">
                <a:latin typeface="Times New Roman" panose="02020603050405020304" pitchFamily="18" charset="0"/>
                <a:cs typeface="Times New Roman" panose="02020603050405020304" pitchFamily="18" charset="0"/>
              </a:rPr>
              <a:t>- Trật </a:t>
            </a:r>
            <a:r>
              <a:rPr lang="en-US" sz="2400">
                <a:latin typeface="Times New Roman" panose="02020603050405020304" pitchFamily="18" charset="0"/>
                <a:cs typeface="Times New Roman" panose="02020603050405020304" pitchFamily="18" charset="0"/>
              </a:rPr>
              <a:t>tự thời gian</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3547393" y="1101112"/>
            <a:ext cx="6096000" cy="830997"/>
          </a:xfrm>
          <a:prstGeom prst="rect">
            <a:avLst/>
          </a:prstGeom>
        </p:spPr>
        <p:txBody>
          <a:bodyPr>
            <a:spAutoFit/>
          </a:bodyPr>
          <a:lstStyle/>
          <a:p>
            <a:pPr lvl="0"/>
            <a:r>
              <a:rPr lang="en-US" sz="2400">
                <a:solidFill>
                  <a:prstClr val="black"/>
                </a:solidFill>
                <a:latin typeface="Times New Roman" panose="02020603050405020304" pitchFamily="18" charset="0"/>
                <a:cs typeface="Times New Roman" panose="02020603050405020304" pitchFamily="18" charset="0"/>
              </a:rPr>
              <a:t>8 giờ sáng, sau, liền sau đó, đồng thời, 6 giờ chiều; </a:t>
            </a:r>
          </a:p>
        </p:txBody>
      </p:sp>
      <p:sp>
        <p:nvSpPr>
          <p:cNvPr id="6" name="Rectangle 5"/>
          <p:cNvSpPr/>
          <p:nvPr/>
        </p:nvSpPr>
        <p:spPr>
          <a:xfrm>
            <a:off x="1288648" y="2566304"/>
            <a:ext cx="6096000" cy="461665"/>
          </a:xfrm>
          <a:prstGeom prst="rect">
            <a:avLst/>
          </a:prstGeom>
        </p:spPr>
        <p:txBody>
          <a:bodyPr>
            <a:spAutoFit/>
          </a:bodyPr>
          <a:lstStyle/>
          <a:p>
            <a:r>
              <a:rPr lang="en-US" sz="2400" smtClean="0">
                <a:solidFill>
                  <a:prstClr val="black"/>
                </a:solidFill>
                <a:latin typeface="Times New Roman" panose="02020603050405020304" pitchFamily="18" charset="0"/>
                <a:cs typeface="Times New Roman" panose="02020603050405020304" pitchFamily="18" charset="0"/>
              </a:rPr>
              <a:t>- Trình </a:t>
            </a:r>
            <a:r>
              <a:rPr lang="en-US" sz="2400">
                <a:solidFill>
                  <a:prstClr val="black"/>
                </a:solidFill>
                <a:latin typeface="Times New Roman" panose="02020603050405020304" pitchFamily="18" charset="0"/>
                <a:cs typeface="Times New Roman" panose="02020603050405020304" pitchFamily="18" charset="0"/>
              </a:rPr>
              <a:t>tự nguyên nhân - kết quả</a:t>
            </a:r>
            <a:r>
              <a:rPr lang="en-US" sz="24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7" name="Rectangle 6"/>
          <p:cNvSpPr/>
          <p:nvPr/>
        </p:nvSpPr>
        <p:spPr>
          <a:xfrm>
            <a:off x="5451562" y="2566303"/>
            <a:ext cx="5756704" cy="461665"/>
          </a:xfrm>
          <a:prstGeom prst="rect">
            <a:avLst/>
          </a:prstGeom>
        </p:spPr>
        <p:txBody>
          <a:bodyPr wrap="none">
            <a:spAutoFit/>
          </a:bodyPr>
          <a:lstStyle/>
          <a:p>
            <a:pPr lvl="0"/>
            <a:r>
              <a:rPr lang="en-US" sz="2400">
                <a:solidFill>
                  <a:prstClr val="black"/>
                </a:solidFill>
                <a:latin typeface="Times New Roman" panose="02020603050405020304" pitchFamily="18" charset="0"/>
                <a:cs typeface="Times New Roman" panose="02020603050405020304" pitchFamily="18" charset="0"/>
              </a:rPr>
              <a:t>chuẩn bị -&gt; khai mạc -&gt; diễn biến -&gt; kết thúc</a:t>
            </a:r>
            <a:endParaRPr lang="en-US">
              <a:solidFill>
                <a:prstClr val="black"/>
              </a:solidFill>
            </a:endParaRPr>
          </a:p>
        </p:txBody>
      </p:sp>
      <p:pic>
        <p:nvPicPr>
          <p:cNvPr id="8" name="Picture 7"/>
          <p:cNvPicPr>
            <a:picLocks noChangeAspect="1"/>
          </p:cNvPicPr>
          <p:nvPr/>
        </p:nvPicPr>
        <p:blipFill>
          <a:blip r:embed="rId4"/>
          <a:stretch>
            <a:fillRect/>
          </a:stretch>
        </p:blipFill>
        <p:spPr>
          <a:xfrm>
            <a:off x="1257452" y="3240024"/>
            <a:ext cx="9224047" cy="3247315"/>
          </a:xfrm>
          <a:prstGeom prst="rect">
            <a:avLst/>
          </a:prstGeom>
        </p:spPr>
      </p:pic>
    </p:spTree>
    <p:extLst>
      <p:ext uri="{BB962C8B-B14F-4D97-AF65-F5344CB8AC3E}">
        <p14:creationId xmlns:p14="http://schemas.microsoft.com/office/powerpoint/2010/main" val="273317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Cloud Callout 3"/>
          <p:cNvSpPr/>
          <p:nvPr/>
        </p:nvSpPr>
        <p:spPr>
          <a:xfrm>
            <a:off x="4653023" y="297330"/>
            <a:ext cx="7450403" cy="3981691"/>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từ ngữ nào thể hiện nhận xét, đánh giá của người viết trước sự kiện được tường thuật?</a:t>
            </a:r>
            <a:endParaRPr lang="en-US" sz="3200" kern="100">
              <a:effectLst/>
              <a:latin typeface="Times New Roman" panose="02020603050405020304" pitchFamily="18" charset="0"/>
              <a:ea typeface="SimSun" panose="02010600030101010101" pitchFamily="2" charset="-122"/>
            </a:endParaRPr>
          </a:p>
        </p:txBody>
      </p:sp>
      <p:sp>
        <p:nvSpPr>
          <p:cNvPr id="6" name="Cloud Callout 5"/>
          <p:cNvSpPr/>
          <p:nvPr/>
        </p:nvSpPr>
        <p:spPr>
          <a:xfrm>
            <a:off x="4653022" y="297330"/>
            <a:ext cx="7450403" cy="3981691"/>
          </a:xfrm>
          <a:prstGeom prst="cloudCallout">
            <a:avLst>
              <a:gd name="adj1" fmla="val -42262"/>
              <a:gd name="adj2" fmla="val 81250"/>
            </a:avLst>
          </a:prstGeom>
          <a:ln w="38100">
            <a:solidFill>
              <a:srgbClr val="F672D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i="1" kern="100">
                <a:solidFill>
                  <a:srgbClr val="000000"/>
                </a:solidFill>
                <a:latin typeface="Times New Roman" panose="02020603050405020304" pitchFamily="18" charset="0"/>
                <a:ea typeface="SimSun" panose="02010600030101010101" pitchFamily="2" charset="-122"/>
              </a:rPr>
              <a:t>Ấn tượng rất sâu sắc; cảm nhận; kỉ niệm đáng nhớ; được sống trong một bầu không khí rộn rã, vui tươi;...</a:t>
            </a:r>
          </a:p>
        </p:txBody>
      </p:sp>
      <p:pic>
        <p:nvPicPr>
          <p:cNvPr id="5" name="Picture 4"/>
          <p:cNvPicPr>
            <a:picLocks noChangeAspect="1"/>
          </p:cNvPicPr>
          <p:nvPr/>
        </p:nvPicPr>
        <p:blipFill>
          <a:blip r:embed="rId4"/>
          <a:stretch>
            <a:fillRect/>
          </a:stretch>
        </p:blipFill>
        <p:spPr>
          <a:xfrm>
            <a:off x="730026" y="821987"/>
            <a:ext cx="2950720" cy="2322777"/>
          </a:xfrm>
          <a:prstGeom prst="rect">
            <a:avLst/>
          </a:prstGeom>
        </p:spPr>
      </p:pic>
      <p:pic>
        <p:nvPicPr>
          <p:cNvPr id="7" name="Picture 6"/>
          <p:cNvPicPr>
            <a:picLocks noChangeAspect="1"/>
          </p:cNvPicPr>
          <p:nvPr/>
        </p:nvPicPr>
        <p:blipFill>
          <a:blip r:embed="rId5"/>
          <a:stretch>
            <a:fillRect/>
          </a:stretch>
        </p:blipFill>
        <p:spPr>
          <a:xfrm>
            <a:off x="1791397" y="2815063"/>
            <a:ext cx="2619375" cy="1743075"/>
          </a:xfrm>
          <a:prstGeom prst="rect">
            <a:avLst/>
          </a:prstGeom>
        </p:spPr>
      </p:pic>
      <p:pic>
        <p:nvPicPr>
          <p:cNvPr id="8" name="Picture 7"/>
          <p:cNvPicPr>
            <a:picLocks noChangeAspect="1"/>
          </p:cNvPicPr>
          <p:nvPr/>
        </p:nvPicPr>
        <p:blipFill>
          <a:blip r:embed="rId6"/>
          <a:stretch>
            <a:fillRect/>
          </a:stretch>
        </p:blipFill>
        <p:spPr>
          <a:xfrm>
            <a:off x="3145372" y="4213487"/>
            <a:ext cx="2619375" cy="1743075"/>
          </a:xfrm>
          <a:prstGeom prst="rect">
            <a:avLst/>
          </a:prstGeom>
        </p:spPr>
      </p:pic>
    </p:spTree>
    <p:extLst>
      <p:ext uri="{BB962C8B-B14F-4D97-AF65-F5344CB8AC3E}">
        <p14:creationId xmlns:p14="http://schemas.microsoft.com/office/powerpoint/2010/main" val="34825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864455" y="2459504"/>
            <a:ext cx="5778101" cy="2862322"/>
          </a:xfrm>
          <a:prstGeom prst="rect">
            <a:avLst/>
          </a:prstGeom>
        </p:spPr>
        <p:txBody>
          <a:bodyPr wrap="square">
            <a:spAutoFit/>
          </a:bodyPr>
          <a:lstStyle/>
          <a:p>
            <a:pPr lvl="0" algn="ctr"/>
            <a:r>
              <a:rPr lang="vi-VN" altLang="zh-CN" sz="6000" b="1">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III. Thực hành viết theo các bước</a:t>
            </a: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6000" b="1" i="0" u="none" strike="noStrike" kern="1200" cap="none" spc="0" normalizeH="0" baseline="0" noProof="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92006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Rectangle 2"/>
          <p:cNvSpPr/>
          <p:nvPr/>
        </p:nvSpPr>
        <p:spPr>
          <a:xfrm>
            <a:off x="1983129" y="783047"/>
            <a:ext cx="6096000"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1. Trước khi </a:t>
            </a:r>
            <a:r>
              <a:rPr lang="vi-VN" sz="2800" b="1" smtClean="0">
                <a:latin typeface="Times New Roman" panose="02020603050405020304" pitchFamily="18" charset="0"/>
                <a:cs typeface="Times New Roman" panose="02020603050405020304" pitchFamily="18" charset="0"/>
              </a:rPr>
              <a:t>viết</a:t>
            </a:r>
            <a:r>
              <a:rPr lang="en-US" sz="2800" b="1" smtClean="0">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
        <p:nvSpPr>
          <p:cNvPr id="4" name="Rectangle 3"/>
          <p:cNvSpPr/>
          <p:nvPr/>
        </p:nvSpPr>
        <p:spPr>
          <a:xfrm>
            <a:off x="1983129" y="1306267"/>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Lựa chọn đề </a:t>
            </a:r>
            <a:r>
              <a:rPr lang="vi-VN" sz="2800" smtClean="0">
                <a:solidFill>
                  <a:prstClr val="black"/>
                </a:solidFill>
                <a:latin typeface="Times New Roman" panose="02020603050405020304" pitchFamily="18" charset="0"/>
                <a:cs typeface="Times New Roman" panose="02020603050405020304" pitchFamily="18" charset="0"/>
              </a:rPr>
              <a:t>tài</a:t>
            </a:r>
            <a:endParaRPr lang="vi-VN" sz="280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3129" y="1728102"/>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Tìm </a:t>
            </a:r>
            <a:r>
              <a:rPr lang="vi-VN" sz="2800" smtClean="0">
                <a:solidFill>
                  <a:prstClr val="black"/>
                </a:solidFill>
                <a:latin typeface="Times New Roman" panose="02020603050405020304" pitchFamily="18" charset="0"/>
                <a:cs typeface="Times New Roman" panose="02020603050405020304" pitchFamily="18" charset="0"/>
              </a:rPr>
              <a:t>ý</a:t>
            </a:r>
            <a:endParaRPr lang="vi-VN" sz="280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83129" y="2137265"/>
            <a:ext cx="1829347"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 Lập dàn ý</a:t>
            </a:r>
          </a:p>
        </p:txBody>
      </p:sp>
      <p:pic>
        <p:nvPicPr>
          <p:cNvPr id="10" name="Picture 9"/>
          <p:cNvPicPr>
            <a:picLocks noChangeAspect="1"/>
          </p:cNvPicPr>
          <p:nvPr/>
        </p:nvPicPr>
        <p:blipFill>
          <a:blip r:embed="rId4"/>
          <a:stretch>
            <a:fillRect/>
          </a:stretch>
        </p:blipFill>
        <p:spPr>
          <a:xfrm>
            <a:off x="5904973" y="259351"/>
            <a:ext cx="2647950" cy="1724025"/>
          </a:xfrm>
          <a:prstGeom prst="rect">
            <a:avLst/>
          </a:prstGeom>
        </p:spPr>
      </p:pic>
      <p:pic>
        <p:nvPicPr>
          <p:cNvPr id="12" name="Picture 11"/>
          <p:cNvPicPr>
            <a:picLocks noChangeAspect="1"/>
          </p:cNvPicPr>
          <p:nvPr/>
        </p:nvPicPr>
        <p:blipFill>
          <a:blip r:embed="rId5"/>
          <a:stretch>
            <a:fillRect/>
          </a:stretch>
        </p:blipFill>
        <p:spPr>
          <a:xfrm>
            <a:off x="7933970" y="1879013"/>
            <a:ext cx="2619375" cy="1743075"/>
          </a:xfrm>
          <a:prstGeom prst="rect">
            <a:avLst/>
          </a:prstGeom>
        </p:spPr>
      </p:pic>
      <p:pic>
        <p:nvPicPr>
          <p:cNvPr id="13" name="Picture 12"/>
          <p:cNvPicPr>
            <a:picLocks noChangeAspect="1"/>
          </p:cNvPicPr>
          <p:nvPr/>
        </p:nvPicPr>
        <p:blipFill>
          <a:blip r:embed="rId6"/>
          <a:stretch>
            <a:fillRect/>
          </a:stretch>
        </p:blipFill>
        <p:spPr>
          <a:xfrm>
            <a:off x="6016862" y="3256070"/>
            <a:ext cx="2857500" cy="1600200"/>
          </a:xfrm>
          <a:prstGeom prst="rect">
            <a:avLst/>
          </a:prstGeom>
        </p:spPr>
      </p:pic>
      <p:pic>
        <p:nvPicPr>
          <p:cNvPr id="14" name="Picture 13"/>
          <p:cNvPicPr>
            <a:picLocks noChangeAspect="1"/>
          </p:cNvPicPr>
          <p:nvPr/>
        </p:nvPicPr>
        <p:blipFill>
          <a:blip r:embed="rId7"/>
          <a:stretch>
            <a:fillRect/>
          </a:stretch>
        </p:blipFill>
        <p:spPr>
          <a:xfrm>
            <a:off x="2638079" y="3622088"/>
            <a:ext cx="3378783" cy="2143125"/>
          </a:xfrm>
          <a:prstGeom prst="rect">
            <a:avLst/>
          </a:prstGeom>
        </p:spPr>
      </p:pic>
    </p:spTree>
    <p:extLst>
      <p:ext uri="{BB962C8B-B14F-4D97-AF65-F5344CB8AC3E}">
        <p14:creationId xmlns:p14="http://schemas.microsoft.com/office/powerpoint/2010/main" val="1379123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4" name="Rectangle 3"/>
          <p:cNvSpPr/>
          <p:nvPr/>
        </p:nvSpPr>
        <p:spPr>
          <a:xfrm>
            <a:off x="3198633" y="185263"/>
            <a:ext cx="6096000"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1. Trước khi </a:t>
            </a:r>
            <a:r>
              <a:rPr lang="vi-VN" sz="2800" b="1" smtClean="0">
                <a:latin typeface="Times New Roman" panose="02020603050405020304" pitchFamily="18" charset="0"/>
                <a:cs typeface="Times New Roman" panose="02020603050405020304" pitchFamily="18" charset="0"/>
              </a:rPr>
              <a:t>viết</a:t>
            </a:r>
            <a:endParaRPr lang="vi-VN" sz="2800" b="1">
              <a:latin typeface="Times New Roman" panose="02020603050405020304" pitchFamily="18" charset="0"/>
              <a:cs typeface="Times New Roman" panose="02020603050405020304" pitchFamily="18" charset="0"/>
            </a:endParaRPr>
          </a:p>
        </p:txBody>
      </p:sp>
      <p:sp>
        <p:nvSpPr>
          <p:cNvPr id="5" name="Rectangle 4"/>
          <p:cNvSpPr/>
          <p:nvPr/>
        </p:nvSpPr>
        <p:spPr>
          <a:xfrm>
            <a:off x="3198633" y="708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 Tìm </a:t>
            </a:r>
            <a:r>
              <a:rPr lang="vi-VN" sz="2800" smtClean="0">
                <a:solidFill>
                  <a:prstClr val="black"/>
                </a:solidFill>
                <a:latin typeface="Times New Roman" panose="02020603050405020304" pitchFamily="18" charset="0"/>
                <a:cs typeface="Times New Roman" panose="02020603050405020304" pitchFamily="18" charset="0"/>
              </a:rPr>
              <a:t>ý</a:t>
            </a:r>
            <a:endParaRPr lang="vi-VN" sz="280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63310185"/>
              </p:ext>
            </p:extLst>
          </p:nvPr>
        </p:nvGraphicFramePr>
        <p:xfrm>
          <a:off x="522790" y="1131326"/>
          <a:ext cx="11146420" cy="5487079"/>
        </p:xfrm>
        <a:graphic>
          <a:graphicData uri="http://schemas.openxmlformats.org/drawingml/2006/table">
            <a:tbl>
              <a:tblPr firstRow="1" firstCol="1" bandRow="1"/>
              <a:tblGrid>
                <a:gridCol w="6975674">
                  <a:extLst>
                    <a:ext uri="{9D8B030D-6E8A-4147-A177-3AD203B41FA5}">
                      <a16:colId xmlns:a16="http://schemas.microsoft.com/office/drawing/2014/main" val="3425779371"/>
                    </a:ext>
                  </a:extLst>
                </a:gridCol>
                <a:gridCol w="4170746">
                  <a:extLst>
                    <a:ext uri="{9D8B030D-6E8A-4147-A177-3AD203B41FA5}">
                      <a16:colId xmlns:a16="http://schemas.microsoft.com/office/drawing/2014/main" val="3632605157"/>
                    </a:ext>
                  </a:extLst>
                </a:gridCol>
              </a:tblGrid>
              <a:tr h="255961">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874792"/>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Mục đích của việc tổ chức sự kiện là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814627"/>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xảy ra khi nào? ở đâu?</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326852"/>
                  </a:ext>
                </a:extLst>
              </a:tr>
              <a:tr h="767883">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Những ai đã tham gia sự kiện? Họ đã nói và làm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640046"/>
                  </a:ext>
                </a:extLst>
              </a:tr>
              <a:tr h="549319">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Sự kiện diễn ra theo trình tự thế nào?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847716"/>
                  </a:ext>
                </a:extLst>
              </a:tr>
              <a:tr h="1023844">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Ấn tượng, cảm nghĩ của em hoặc của những người tham gia về sự kiện là gì?</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637408"/>
                  </a:ext>
                </a:extLst>
              </a:tr>
            </a:tbl>
          </a:graphicData>
        </a:graphic>
      </p:graphicFrame>
    </p:spTree>
    <p:extLst>
      <p:ext uri="{BB962C8B-B14F-4D97-AF65-F5344CB8AC3E}">
        <p14:creationId xmlns:p14="http://schemas.microsoft.com/office/powerpoint/2010/main" val="112021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sp>
        <p:nvSpPr>
          <p:cNvPr id="3" name="Rectangle 2"/>
          <p:cNvSpPr/>
          <p:nvPr/>
        </p:nvSpPr>
        <p:spPr>
          <a:xfrm>
            <a:off x="3048000" y="733620"/>
            <a:ext cx="6096000" cy="661207"/>
          </a:xfrm>
          <a:prstGeom prst="rect">
            <a:avLst/>
          </a:prstGeom>
        </p:spPr>
        <p:txBody>
          <a:bodyPr>
            <a:spAutoFit/>
          </a:bodyPr>
          <a:lstStyle/>
          <a:p>
            <a:pPr marL="342900" marR="0" lvl="0" indent="-342900" algn="just">
              <a:lnSpc>
                <a:spcPct val="150000"/>
              </a:lnSpc>
              <a:spcBef>
                <a:spcPts val="0"/>
              </a:spcBef>
              <a:spcAft>
                <a:spcPts val="0"/>
              </a:spcAft>
              <a:buFont typeface="+mj-lt"/>
              <a:buAutoNum type="arabicPeriod" startAt="2"/>
            </a:pPr>
            <a:r>
              <a:rPr lang="en-US" sz="2800" b="1" kern="100">
                <a:latin typeface="Times New Roman" panose="02020603050405020304" pitchFamily="18" charset="0"/>
                <a:ea typeface="SimSun" panose="02010600030101010101" pitchFamily="2" charset="-122"/>
              </a:rPr>
              <a:t>Viết bài, chỉnh sửa bài viết </a:t>
            </a:r>
            <a:endParaRPr lang="en-US" sz="2800" kern="100">
              <a:latin typeface="Times New Roman" panose="02020603050405020304" pitchFamily="18" charset="0"/>
              <a:ea typeface="SimSun" panose="02010600030101010101" pitchFamily="2" charset="-122"/>
            </a:endParaRPr>
          </a:p>
        </p:txBody>
      </p:sp>
      <p:sp>
        <p:nvSpPr>
          <p:cNvPr id="4" name="Rectangle 3"/>
          <p:cNvSpPr/>
          <p:nvPr/>
        </p:nvSpPr>
        <p:spPr>
          <a:xfrm>
            <a:off x="3198633" y="1428256"/>
            <a:ext cx="6096000" cy="1384995"/>
          </a:xfrm>
          <a:prstGeom prst="rect">
            <a:avLst/>
          </a:prstGeom>
        </p:spPr>
        <p:txBody>
          <a:bodyPr>
            <a:spAutoFit/>
          </a:bodyPr>
          <a:lstStyle/>
          <a:p>
            <a:pPr lvl="0" algn="just">
              <a:lnSpc>
                <a:spcPct val="150000"/>
              </a:lnSpc>
            </a:pPr>
            <a:r>
              <a:rPr lang="en-US" sz="2800" kern="100">
                <a:solidFill>
                  <a:prstClr val="black"/>
                </a:solidFill>
                <a:latin typeface="Times New Roman" panose="02020603050405020304" pitchFamily="18" charset="0"/>
                <a:ea typeface="SimSun" panose="02010600030101010101" pitchFamily="2" charset="-122"/>
              </a:rPr>
              <a:t>- Dựa bào dàn ý viết thành một bài văn hoàn </a:t>
            </a:r>
            <a:r>
              <a:rPr lang="en-US" sz="2800" kern="100" smtClean="0">
                <a:solidFill>
                  <a:prstClr val="black"/>
                </a:solidFill>
                <a:latin typeface="Times New Roman" panose="02020603050405020304" pitchFamily="18" charset="0"/>
                <a:ea typeface="SimSun" panose="02010600030101010101" pitchFamily="2" charset="-122"/>
              </a:rPr>
              <a:t>chỉnh.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3198633" y="2719404"/>
            <a:ext cx="6096000" cy="1384995"/>
          </a:xfrm>
          <a:prstGeom prst="rect">
            <a:avLst/>
          </a:prstGeom>
        </p:spPr>
        <p:txBody>
          <a:bodyPr>
            <a:spAutoFit/>
          </a:bodyPr>
          <a:lstStyle/>
          <a:p>
            <a:pPr lvl="0" algn="just">
              <a:lnSpc>
                <a:spcPct val="150000"/>
              </a:lnSpc>
            </a:pPr>
            <a:r>
              <a:rPr lang="en-US" sz="2800" kern="100">
                <a:solidFill>
                  <a:prstClr val="black"/>
                </a:solidFill>
                <a:latin typeface="Times New Roman" panose="02020603050405020304" pitchFamily="18" charset="0"/>
                <a:ea typeface="SimSun" panose="02010600030101010101" pitchFamily="2" charset="-122"/>
              </a:rPr>
              <a:t>- Cần đảm bảo đặc điểm của kiểu bài thuyết minh về một sự </a:t>
            </a:r>
            <a:r>
              <a:rPr lang="en-US" sz="2800" kern="100" smtClean="0">
                <a:solidFill>
                  <a:prstClr val="black"/>
                </a:solidFill>
                <a:latin typeface="Times New Roman" panose="02020603050405020304" pitchFamily="18" charset="0"/>
                <a:ea typeface="SimSun" panose="02010600030101010101" pitchFamily="2" charset="-122"/>
              </a:rPr>
              <a:t>kiện.</a:t>
            </a:r>
            <a:endParaRPr lang="en-US" sz="2800" kern="100">
              <a:solidFill>
                <a:prstClr val="black"/>
              </a:solidFill>
              <a:latin typeface="Times New Roman" panose="02020603050405020304" pitchFamily="18" charset="0"/>
              <a:ea typeface="SimSun" panose="02010600030101010101" pitchFamily="2" charset="-122"/>
            </a:endParaRPr>
          </a:p>
        </p:txBody>
      </p:sp>
      <p:pic>
        <p:nvPicPr>
          <p:cNvPr id="6" name="Picture 5"/>
          <p:cNvPicPr>
            <a:picLocks noChangeAspect="1"/>
          </p:cNvPicPr>
          <p:nvPr/>
        </p:nvPicPr>
        <p:blipFill>
          <a:blip r:embed="rId4"/>
          <a:stretch>
            <a:fillRect/>
          </a:stretch>
        </p:blipFill>
        <p:spPr>
          <a:xfrm>
            <a:off x="1714078" y="4112254"/>
            <a:ext cx="2143125" cy="2143125"/>
          </a:xfrm>
          <a:prstGeom prst="rect">
            <a:avLst/>
          </a:prstGeom>
        </p:spPr>
      </p:pic>
      <p:pic>
        <p:nvPicPr>
          <p:cNvPr id="8" name="Picture 7"/>
          <p:cNvPicPr>
            <a:picLocks noChangeAspect="1"/>
          </p:cNvPicPr>
          <p:nvPr/>
        </p:nvPicPr>
        <p:blipFill>
          <a:blip r:embed="rId4"/>
          <a:stretch>
            <a:fillRect/>
          </a:stretch>
        </p:blipFill>
        <p:spPr>
          <a:xfrm>
            <a:off x="4499718" y="4409637"/>
            <a:ext cx="2143125" cy="2143125"/>
          </a:xfrm>
          <a:prstGeom prst="rect">
            <a:avLst/>
          </a:prstGeom>
        </p:spPr>
      </p:pic>
      <p:pic>
        <p:nvPicPr>
          <p:cNvPr id="9" name="Picture 8"/>
          <p:cNvPicPr>
            <a:picLocks noChangeAspect="1"/>
          </p:cNvPicPr>
          <p:nvPr/>
        </p:nvPicPr>
        <p:blipFill>
          <a:blip r:embed="rId4"/>
          <a:stretch>
            <a:fillRect/>
          </a:stretch>
        </p:blipFill>
        <p:spPr>
          <a:xfrm>
            <a:off x="7902675" y="4241507"/>
            <a:ext cx="2143125" cy="2143125"/>
          </a:xfrm>
          <a:prstGeom prst="rect">
            <a:avLst/>
          </a:prstGeom>
        </p:spPr>
      </p:pic>
      <p:pic>
        <p:nvPicPr>
          <p:cNvPr id="10" name="Picture 9"/>
          <p:cNvPicPr>
            <a:picLocks noChangeAspect="1"/>
          </p:cNvPicPr>
          <p:nvPr/>
        </p:nvPicPr>
        <p:blipFill>
          <a:blip r:embed="rId4"/>
          <a:stretch>
            <a:fillRect/>
          </a:stretch>
        </p:blipFill>
        <p:spPr>
          <a:xfrm>
            <a:off x="9983979" y="1121716"/>
            <a:ext cx="2143125" cy="2143125"/>
          </a:xfrm>
          <a:prstGeom prst="rect">
            <a:avLst/>
          </a:prstGeom>
        </p:spPr>
      </p:pic>
      <p:pic>
        <p:nvPicPr>
          <p:cNvPr id="12" name="Picture 11"/>
          <p:cNvPicPr>
            <a:picLocks noChangeAspect="1"/>
          </p:cNvPicPr>
          <p:nvPr/>
        </p:nvPicPr>
        <p:blipFill>
          <a:blip r:embed="rId4"/>
          <a:stretch>
            <a:fillRect/>
          </a:stretch>
        </p:blipFill>
        <p:spPr>
          <a:xfrm>
            <a:off x="181498" y="1285875"/>
            <a:ext cx="2143125" cy="2143125"/>
          </a:xfrm>
          <a:prstGeom prst="rect">
            <a:avLst/>
          </a:prstGeom>
        </p:spPr>
      </p:pic>
    </p:spTree>
    <p:extLst>
      <p:ext uri="{BB962C8B-B14F-4D97-AF65-F5344CB8AC3E}">
        <p14:creationId xmlns:p14="http://schemas.microsoft.com/office/powerpoint/2010/main" val="233042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0" y="0"/>
            <a:ext cx="12192000" cy="6858000"/>
          </a:xfrm>
          <a:prstGeom prst="rect">
            <a:avLst/>
          </a:prstGeom>
        </p:spPr>
      </p:pic>
      <p:sp>
        <p:nvSpPr>
          <p:cNvPr id="11" name="Title 4">
            <a:extLst>
              <a:ext uri="{FF2B5EF4-FFF2-40B4-BE49-F238E27FC236}">
                <a16:creationId xmlns:a16="http://schemas.microsoft.com/office/drawing/2014/main" id="{43BDA13F-5ECF-49F5-85BC-F7CB5877E9F3}"/>
              </a:ext>
            </a:extLst>
          </p:cNvPr>
          <p:cNvSpPr txBox="1">
            <a:spLocks/>
          </p:cNvSpPr>
          <p:nvPr/>
        </p:nvSpPr>
        <p:spPr>
          <a:xfrm>
            <a:off x="818600" y="1678576"/>
            <a:ext cx="10856067"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endParaRPr lang="en-US" sz="36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6554821"/>
              </p:ext>
            </p:extLst>
          </p:nvPr>
        </p:nvGraphicFramePr>
        <p:xfrm>
          <a:off x="1350751" y="1075949"/>
          <a:ext cx="9490497" cy="5486400"/>
        </p:xfrm>
        <a:graphic>
          <a:graphicData uri="http://schemas.openxmlformats.org/drawingml/2006/table">
            <a:tbl>
              <a:tblPr/>
              <a:tblGrid>
                <a:gridCol w="7000016">
                  <a:extLst>
                    <a:ext uri="{9D8B030D-6E8A-4147-A177-3AD203B41FA5}">
                      <a16:colId xmlns:a16="http://schemas.microsoft.com/office/drawing/2014/main" val="3843884957"/>
                    </a:ext>
                  </a:extLst>
                </a:gridCol>
                <a:gridCol w="2490481">
                  <a:extLst>
                    <a:ext uri="{9D8B030D-6E8A-4147-A177-3AD203B41FA5}">
                      <a16:colId xmlns:a16="http://schemas.microsoft.com/office/drawing/2014/main" val="2547184082"/>
                    </a:ext>
                  </a:extLst>
                </a:gridCol>
              </a:tblGrid>
              <a:tr h="0">
                <a:tc>
                  <a:txBody>
                    <a:bodyPr/>
                    <a:lstStyle/>
                    <a:p>
                      <a:pPr marL="0" marR="0" algn="ctr">
                        <a:lnSpc>
                          <a:spcPct val="150000"/>
                        </a:lnSpc>
                        <a:spcBef>
                          <a:spcPts val="0"/>
                        </a:spcBef>
                        <a:spcAft>
                          <a:spcPts val="0"/>
                        </a:spcAft>
                      </a:pPr>
                      <a:r>
                        <a:rPr lang="en-US" sz="2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Nội dung kiểm tra</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ctr">
                        <a:lnSpc>
                          <a:spcPct val="150000"/>
                        </a:lnSpc>
                        <a:spcBef>
                          <a:spcPts val="0"/>
                        </a:spcBef>
                        <a:spcAft>
                          <a:spcPts val="0"/>
                        </a:spcAft>
                      </a:pPr>
                      <a:r>
                        <a:rPr lang="en-US" sz="2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Đạt/ Chưa đạt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extLst>
                  <a:ext uri="{0D108BD9-81ED-4DB2-BD59-A6C34878D82A}">
                    <a16:rowId xmlns:a16="http://schemas.microsoft.com/office/drawing/2014/main" val="1087580062"/>
                  </a:ext>
                </a:extLst>
              </a:tr>
              <a:tr h="28702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đầy đủ các phần mở bài, thân bài, kết bài.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660317652"/>
                  </a:ext>
                </a:extLst>
              </a:tr>
              <a:tr h="34353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thể hiện được tính hấp dẫn, đầy đủ, chính xác của truyền thuyết được chọn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776918780"/>
                  </a:ext>
                </a:extLst>
              </a:tr>
              <a:tr h="34861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Bài viết có làm rõ những chi tiết liên quan đến sự kiện được kể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94734753"/>
                  </a:ext>
                </a:extLst>
              </a:tr>
              <a:tr h="349885">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Các sự việc được kể theo trình tự hợp lí</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2630470622"/>
                  </a:ext>
                </a:extLst>
              </a:tr>
              <a:tr h="35052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sự thống nhất ngôi kể</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885282246"/>
                  </a:ext>
                </a:extLst>
              </a:tr>
              <a:tr h="34671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Nêu được cảm nghĩ, ý kiến của người viết về sự kiện</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2080426061"/>
                  </a:ext>
                </a:extLst>
              </a:tr>
              <a:tr h="346710">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Đảm bảo yêu cầu về chính tả và diễn đạt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marL="0" marR="0">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313211302"/>
                  </a:ext>
                </a:extLst>
              </a:tr>
            </a:tbl>
          </a:graphicData>
        </a:graphic>
      </p:graphicFrame>
      <p:sp>
        <p:nvSpPr>
          <p:cNvPr id="4" name="Rectangle 1"/>
          <p:cNvSpPr>
            <a:spLocks noChangeArrowheads="1"/>
          </p:cNvSpPr>
          <p:nvPr/>
        </p:nvSpPr>
        <p:spPr bwMode="auto">
          <a:xfrm>
            <a:off x="2129742" y="456161"/>
            <a:ext cx="81717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smtClean="0">
                <a:ln>
                  <a:noFill/>
                </a:ln>
                <a:solidFill>
                  <a:srgbClr val="4F6228"/>
                </a:solidFill>
                <a:effectLst/>
                <a:latin typeface="Times New Roman" panose="02020603050405020304" pitchFamily="18" charset="0"/>
                <a:ea typeface="SimSun" panose="02010600030101010101" pitchFamily="2" charset="-122"/>
                <a:cs typeface="Times New Roman" panose="02020603050405020304" pitchFamily="18" charset="0"/>
              </a:rPr>
              <a:t>Bảng kiểm bài nói kể lại một truyện truyền thuyết</a:t>
            </a:r>
            <a:endParaRPr kumimoji="0" lang="en-US" altLang="zh-CN" sz="2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6966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algn="ctr"/>
            <a:r>
              <a:rPr lang="en-US" sz="3200" smtClean="0">
                <a:solidFill>
                  <a:prstClr val="black"/>
                </a:solidFill>
                <a:latin typeface="Times New Roman" pitchFamily="18" charset="0"/>
                <a:cs typeface="Times New Roman" pitchFamily="18" charset="0"/>
              </a:rPr>
              <a:t>CHIM CÁNH CỤT VỀ TỔ</a:t>
            </a:r>
            <a:endParaRPr lang="en-US" sz="3200">
              <a:solidFill>
                <a:prstClr val="black"/>
              </a:solidFill>
              <a:latin typeface="Times New Roman" pitchFamily="18" charset="0"/>
              <a:cs typeface="Times New Roman" pitchFamily="18" charset="0"/>
            </a:endParaRPr>
          </a:p>
          <a:p>
            <a:endParaRPr lang="en-US">
              <a:solidFill>
                <a:prstClr val="black"/>
              </a:solidFill>
              <a:latin typeface="Calibri"/>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37221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7"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hlinkClick r:id="rId28" action="ppaction://hlinksldjump"/>
              </a:rPr>
              <a:t>TIẾP</a:t>
            </a:r>
            <a:r>
              <a:rPr lang="en-US" smtClean="0">
                <a:solidFill>
                  <a:srgbClr val="FF0000"/>
                </a:solidFill>
                <a:latin typeface="Times New Roman" pitchFamily="18" charset="0"/>
                <a:cs typeface="Times New Roman" pitchFamily="18" charset="0"/>
              </a:rPr>
              <a:t> THEO</a:t>
            </a:r>
            <a:endParaRPr lang="en-US">
              <a:solidFill>
                <a:srgbClr val="FF0000"/>
              </a:solidFill>
              <a:latin typeface="Times New Roman" pitchFamily="18" charset="0"/>
              <a:cs typeface="Times New Roman" pitchFamily="18" charset="0"/>
            </a:endParaRPr>
          </a:p>
        </p:txBody>
      </p:sp>
      <p:sp>
        <p:nvSpPr>
          <p:cNvPr id="11" name="5-Point Star 10"/>
          <p:cNvSpPr/>
          <p:nvPr/>
        </p:nvSpPr>
        <p:spPr>
          <a:xfrm>
            <a:off x="1899063" y="2364376"/>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2" name="5-Point Star 11"/>
          <p:cNvSpPr/>
          <p:nvPr/>
        </p:nvSpPr>
        <p:spPr>
          <a:xfrm>
            <a:off x="4082452" y="2388325"/>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3" name="5-Point Star 12"/>
          <p:cNvSpPr/>
          <p:nvPr/>
        </p:nvSpPr>
        <p:spPr>
          <a:xfrm>
            <a:off x="6477000" y="2323723"/>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sp>
        <p:nvSpPr>
          <p:cNvPr id="14" name="5-Point Star 13"/>
          <p:cNvSpPr/>
          <p:nvPr/>
        </p:nvSpPr>
        <p:spPr>
          <a:xfrm>
            <a:off x="8885388" y="2323722"/>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15" name="5-Point Star 14"/>
          <p:cNvSpPr/>
          <p:nvPr/>
        </p:nvSpPr>
        <p:spPr>
          <a:xfrm>
            <a:off x="2018110" y="5127271"/>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16" name="5-Point Star 15"/>
          <p:cNvSpPr/>
          <p:nvPr/>
        </p:nvSpPr>
        <p:spPr>
          <a:xfrm>
            <a:off x="4306936" y="5166395"/>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17" name="5-Point Star 16"/>
          <p:cNvSpPr/>
          <p:nvPr/>
        </p:nvSpPr>
        <p:spPr>
          <a:xfrm>
            <a:off x="6546694" y="5127669"/>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18" name="5-Point Star 17"/>
          <p:cNvSpPr/>
          <p:nvPr/>
        </p:nvSpPr>
        <p:spPr>
          <a:xfrm>
            <a:off x="8885388" y="5127271"/>
            <a:ext cx="914400" cy="7321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Tree>
    <p:extLst>
      <p:ext uri="{BB962C8B-B14F-4D97-AF65-F5344CB8AC3E}">
        <p14:creationId xmlns:p14="http://schemas.microsoft.com/office/powerpoint/2010/main" val="32563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8812378" y="5230092"/>
            <a:ext cx="1855623" cy="1627909"/>
          </a:xfrm>
          <a:prstGeom prst="rect">
            <a:avLst/>
          </a:prstGeom>
        </p:spPr>
      </p:pic>
      <p:sp>
        <p:nvSpPr>
          <p:cNvPr id="8" name="Rounded Rectangle 7"/>
          <p:cNvSpPr/>
          <p:nvPr/>
        </p:nvSpPr>
        <p:spPr>
          <a:xfrm>
            <a:off x="4343401" y="363683"/>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24400" y="429719"/>
            <a:ext cx="4648200" cy="1569660"/>
          </a:xfrm>
          <a:prstGeom prst="rect">
            <a:avLst/>
          </a:prstGeom>
          <a:noFill/>
        </p:spPr>
        <p:txBody>
          <a:bodyPr wrap="square" rtlCol="0">
            <a:spAutoFit/>
          </a:bodyPr>
          <a:lstStyle/>
          <a:p>
            <a:pPr algn="just"/>
            <a:r>
              <a:rPr lang="en-US" sz="3200" smtClean="0">
                <a:solidFill>
                  <a:prstClr val="black"/>
                </a:solidFill>
                <a:latin typeface="Times New Roman" pitchFamily="18" charset="0"/>
                <a:cs typeface="Times New Roman" pitchFamily="18" charset="0"/>
              </a:rPr>
              <a:t>Câu 1. Bố cục của bài văn thuyết minh gồm mấy phần?</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Ba phần.</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48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1: Đây là tên một lễ hội diễn ra ngày mùng 9 tháng 8 âm lịch hàng năm tại Đồ Sơn, Hải Phòng?</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490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6652548"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70699" y="514324"/>
            <a:ext cx="6109504"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2. Để viết thành bài văn hoàn chỉnh, ta cần dựa vào</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a:t>
            </a:r>
            <a:r>
              <a:rPr lang="en-US" sz="3200" smtClean="0">
                <a:solidFill>
                  <a:prstClr val="black"/>
                </a:solidFill>
                <a:latin typeface="Times New Roman" pitchFamily="18" charset="0"/>
                <a:cs typeface="Times New Roman" pitchFamily="18" charset="0"/>
              </a:rPr>
              <a:t>àn ý.</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9168694" y="5004955"/>
            <a:ext cx="1499306" cy="1905000"/>
          </a:xfrm>
          <a:prstGeom prst="rect">
            <a:avLst/>
          </a:prstGeom>
        </p:spPr>
      </p:pic>
    </p:spTree>
    <p:extLst>
      <p:ext uri="{BB962C8B-B14F-4D97-AF65-F5344CB8AC3E}">
        <p14:creationId xmlns:p14="http://schemas.microsoft.com/office/powerpoint/2010/main" val="192599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90057" y="363683"/>
            <a:ext cx="7484321"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329194" y="626398"/>
            <a:ext cx="7006046"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3. Muốn có kiến thức để viết văn thuyết mình, chúng ta cần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Tìm hiểu, quan sát trực tiếp.</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970818" y="4953001"/>
            <a:ext cx="1697183" cy="1775381"/>
          </a:xfrm>
          <a:prstGeom prst="rect">
            <a:avLst/>
          </a:prstGeom>
        </p:spPr>
      </p:pic>
    </p:spTree>
    <p:extLst>
      <p:ext uri="{BB962C8B-B14F-4D97-AF65-F5344CB8AC3E}">
        <p14:creationId xmlns:p14="http://schemas.microsoft.com/office/powerpoint/2010/main" val="18422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73858" y="405245"/>
            <a:ext cx="9996222"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174" y="2152636"/>
            <a:ext cx="3757226" cy="2542310"/>
          </a:xfrm>
          <a:prstGeom prst="rect">
            <a:avLst/>
          </a:prstGeom>
        </p:spPr>
      </p:pic>
      <p:sp>
        <p:nvSpPr>
          <p:cNvPr id="11" name="TextBox 10"/>
          <p:cNvSpPr txBox="1"/>
          <p:nvPr/>
        </p:nvSpPr>
        <p:spPr>
          <a:xfrm>
            <a:off x="2195648" y="628636"/>
            <a:ext cx="9874432"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4. Văn thuyết minh trình bày, …………, hay giải thích về sự vật, hiện tượng dưới dạng một văn bản.</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cung cấp thông tin.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245600" y="4972050"/>
            <a:ext cx="1422400" cy="1885950"/>
          </a:xfrm>
          <a:prstGeom prst="rect">
            <a:avLst/>
          </a:prstGeom>
        </p:spPr>
      </p:pic>
    </p:spTree>
    <p:extLst>
      <p:ext uri="{BB962C8B-B14F-4D97-AF65-F5344CB8AC3E}">
        <p14:creationId xmlns:p14="http://schemas.microsoft.com/office/powerpoint/2010/main" val="14065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024743" y="363683"/>
            <a:ext cx="877824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194559" y="640746"/>
            <a:ext cx="8608423"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5. Tên gọi khác của văn bản thuyết mình là</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Văn bản thông tin.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9067801" y="4800601"/>
            <a:ext cx="1341025" cy="1842655"/>
          </a:xfrm>
          <a:prstGeom prst="rect">
            <a:avLst/>
          </a:prstGeom>
        </p:spPr>
      </p:pic>
    </p:spTree>
    <p:extLst>
      <p:ext uri="{BB962C8B-B14F-4D97-AF65-F5344CB8AC3E}">
        <p14:creationId xmlns:p14="http://schemas.microsoft.com/office/powerpoint/2010/main" val="37756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828801" y="363683"/>
            <a:ext cx="7745578"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246811" y="640746"/>
            <a:ext cx="7125789" cy="1569660"/>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6. Yêu cầu về người tường thuật của bài văn thuyết minh thuật lại một sự kiện là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804612" y="3277187"/>
            <a:ext cx="4495800" cy="1569660"/>
          </a:xfrm>
          <a:prstGeom prst="rect">
            <a:avLst/>
          </a:prstGeom>
          <a:noFill/>
        </p:spPr>
        <p:txBody>
          <a:bodyPr wrap="square" rtlCol="0">
            <a:spAutoFit/>
          </a:bodyPr>
          <a:lstStyle/>
          <a:p>
            <a:pPr algn="just"/>
            <a:r>
              <a:rPr lang="en-US" sz="3200" smtClean="0">
                <a:solidFill>
                  <a:prstClr val="black"/>
                </a:solidFill>
                <a:latin typeface="Times New Roman" pitchFamily="18" charset="0"/>
                <a:cs typeface="Times New Roman" pitchFamily="18" charset="0"/>
              </a:rPr>
              <a:t>Xác định rõ người tường thuật tham gia hay chứng kiến.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9100202" y="4969293"/>
            <a:ext cx="1547016" cy="1881780"/>
          </a:xfrm>
          <a:prstGeom prst="rect">
            <a:avLst/>
          </a:prstGeom>
        </p:spPr>
      </p:pic>
    </p:spTree>
    <p:extLst>
      <p:ext uri="{BB962C8B-B14F-4D97-AF65-F5344CB8AC3E}">
        <p14:creationId xmlns:p14="http://schemas.microsoft.com/office/powerpoint/2010/main" val="15451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7478485"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4724400" y="640746"/>
            <a:ext cx="6457406"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7. Bối cảnh tường thuật của bài văn thuyết minh gồm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Không gian và thời gian.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9305636" y="4831771"/>
            <a:ext cx="1341583" cy="2012375"/>
          </a:xfrm>
          <a:prstGeom prst="rect">
            <a:avLst/>
          </a:prstGeom>
        </p:spPr>
      </p:pic>
    </p:spTree>
    <p:extLst>
      <p:ext uri="{BB962C8B-B14F-4D97-AF65-F5344CB8AC3E}">
        <p14:creationId xmlns:p14="http://schemas.microsoft.com/office/powerpoint/2010/main" val="23511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521131" y="363683"/>
            <a:ext cx="91440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sp>
        <p:nvSpPr>
          <p:cNvPr id="11" name="TextBox 10"/>
          <p:cNvSpPr txBox="1"/>
          <p:nvPr/>
        </p:nvSpPr>
        <p:spPr>
          <a:xfrm>
            <a:off x="2821577" y="640746"/>
            <a:ext cx="6551023"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8. Văn thuyết minh tập trung vào một số ……………</a:t>
            </a:r>
            <a:endParaRPr lang="en-US" sz="3200">
              <a:solidFill>
                <a:prstClr val="black"/>
              </a:solidFill>
              <a:latin typeface="Times New Roman" pitchFamily="18" charset="0"/>
              <a:cs typeface="Times New Roman" pitchFamily="18" charset="0"/>
            </a:endParaRPr>
          </a:p>
        </p:txBody>
      </p:sp>
      <p:sp>
        <p:nvSpPr>
          <p:cNvPr id="12" name="TextBox 11"/>
          <p:cNvSpPr txBox="1"/>
          <p:nvPr/>
        </p:nvSpPr>
        <p:spPr>
          <a:xfrm>
            <a:off x="5791200" y="3423791"/>
            <a:ext cx="44958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chi tiết tiêu biểu, hấp dẫn.</a:t>
            </a:r>
            <a:endParaRPr lang="en-US" sz="320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9144001" y="4675911"/>
            <a:ext cx="1326939" cy="2029692"/>
          </a:xfrm>
          <a:prstGeom prst="rect">
            <a:avLst/>
          </a:prstGeom>
        </p:spPr>
      </p:pic>
    </p:spTree>
    <p:extLst>
      <p:ext uri="{BB962C8B-B14F-4D97-AF65-F5344CB8AC3E}">
        <p14:creationId xmlns:p14="http://schemas.microsoft.com/office/powerpoint/2010/main" val="35977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a:t>
            </a:r>
            <a:r>
              <a:rPr kumimoji="0" lang="en-US" altLang="zh-CN" sz="60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DỤNG</a:t>
            </a:r>
            <a:endParaRPr kumimoji="0" lang="en-US" altLang="zh-CN" sz="60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77359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2688DE7-671F-4B35-82E6-5C908B507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733" y="672761"/>
            <a:ext cx="9283699" cy="5512478"/>
          </a:xfrm>
          <a:prstGeom prst="rect">
            <a:avLst/>
          </a:prstGeom>
        </p:spPr>
      </p:pic>
      <p:pic>
        <p:nvPicPr>
          <p:cNvPr id="4" name="图片 3">
            <a:extLst>
              <a:ext uri="{FF2B5EF4-FFF2-40B4-BE49-F238E27FC236}">
                <a16:creationId xmlns:a16="http://schemas.microsoft.com/office/drawing/2014/main" id="{F63E53F2-6982-4EA1-A621-86C6A9EC23BD}"/>
              </a:ext>
            </a:extLst>
          </p:cNvPr>
          <p:cNvPicPr>
            <a:picLocks noChangeAspect="1"/>
          </p:cNvPicPr>
          <p:nvPr/>
        </p:nvPicPr>
        <p:blipFill rotWithShape="1">
          <a:blip r:embed="rId5">
            <a:extLst>
              <a:ext uri="{28A0092B-C50C-407E-A947-70E740481C1C}">
                <a14:useLocalDpi xmlns:a14="http://schemas.microsoft.com/office/drawing/2010/main" val="0"/>
              </a:ext>
            </a:extLst>
          </a:blip>
          <a:srcRect l="14585" r="8879"/>
          <a:stretch/>
        </p:blipFill>
        <p:spPr>
          <a:xfrm>
            <a:off x="1" y="0"/>
            <a:ext cx="4632960" cy="6858000"/>
          </a:xfrm>
          <a:prstGeom prst="rect">
            <a:avLst/>
          </a:prstGeom>
        </p:spPr>
      </p:pic>
      <p:sp>
        <p:nvSpPr>
          <p:cNvPr id="12" name="矩形 11">
            <a:extLst>
              <a:ext uri="{FF2B5EF4-FFF2-40B4-BE49-F238E27FC236}">
                <a16:creationId xmlns:a16="http://schemas.microsoft.com/office/drawing/2014/main" id="{66B8FE65-7A82-403F-9D8F-AC366BEA8DD0}"/>
              </a:ext>
            </a:extLst>
          </p:cNvPr>
          <p:cNvSpPr/>
          <p:nvPr/>
        </p:nvSpPr>
        <p:spPr>
          <a:xfrm>
            <a:off x="4768768" y="2215001"/>
            <a:ext cx="577810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Sưu</a:t>
            </a:r>
            <a:r>
              <a:rPr kumimoji="0" lang="en-US" altLang="zh-CN" sz="4800" b="1" i="0" u="none" strike="noStrike" kern="1200" cap="none" spc="0" normalizeH="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tầm những bài văn thuyết mình về chủ đề của bài học.</a:t>
            </a:r>
            <a:endParaRPr kumimoji="0" lang="en-US" altLang="zh-CN" sz="4800" b="1" i="0" u="none" strike="noStrike" kern="1200" cap="none" spc="0" normalizeH="0" baseline="0" noProof="0" smtClean="0">
              <a:ln>
                <a:noFill/>
              </a:ln>
              <a:solidFill>
                <a:srgbClr val="7FB4D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58569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1" y="0"/>
            <a:ext cx="12192000" cy="6858000"/>
          </a:xfrm>
          <a:prstGeom prst="rect">
            <a:avLst/>
          </a:prstGeom>
        </p:spPr>
      </p:pic>
      <p:sp>
        <p:nvSpPr>
          <p:cNvPr id="45" name="Round Same Side Corner Rectangle 42">
            <a:extLst>
              <a:ext uri="{FF2B5EF4-FFF2-40B4-BE49-F238E27FC236}">
                <a16:creationId xmlns:a16="http://schemas.microsoft.com/office/drawing/2014/main" id="{3566C3E4-092E-4F4C-A34A-9EC61A987179}"/>
              </a:ext>
            </a:extLst>
          </p:cNvPr>
          <p:cNvSpPr/>
          <p:nvPr/>
        </p:nvSpPr>
        <p:spPr>
          <a:xfrm rot="16200000" flipH="1">
            <a:off x="2434816" y="2220846"/>
            <a:ext cx="426429" cy="3427819"/>
          </a:xfrm>
          <a:prstGeom prst="round2SameRect">
            <a:avLst>
              <a:gd name="adj1" fmla="val 50000"/>
              <a:gd name="adj2" fmla="val 0"/>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6" name="Freeform 734">
            <a:extLst>
              <a:ext uri="{FF2B5EF4-FFF2-40B4-BE49-F238E27FC236}">
                <a16:creationId xmlns:a16="http://schemas.microsoft.com/office/drawing/2014/main" id="{1D39D4C1-7C43-4984-BFB1-63EBC2E17F33}"/>
              </a:ext>
            </a:extLst>
          </p:cNvPr>
          <p:cNvSpPr>
            <a:spLocks noChangeArrowheads="1"/>
          </p:cNvSpPr>
          <p:nvPr/>
        </p:nvSpPr>
        <p:spPr bwMode="auto">
          <a:xfrm rot="5400000">
            <a:off x="2402899" y="4066250"/>
            <a:ext cx="221183" cy="338037"/>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BAE3F9"/>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7" name="Rectangle 40">
            <a:extLst>
              <a:ext uri="{FF2B5EF4-FFF2-40B4-BE49-F238E27FC236}">
                <a16:creationId xmlns:a16="http://schemas.microsoft.com/office/drawing/2014/main" id="{E2DA23C7-FE2B-4C95-87B4-611EE7B2D816}"/>
              </a:ext>
            </a:extLst>
          </p:cNvPr>
          <p:cNvSpPr/>
          <p:nvPr/>
        </p:nvSpPr>
        <p:spPr>
          <a:xfrm>
            <a:off x="4361943" y="3714677"/>
            <a:ext cx="3427816" cy="426428"/>
          </a:xfrm>
          <a:prstGeom prst="rect">
            <a:avLst/>
          </a:prstGeom>
          <a:solidFill>
            <a:srgbClr val="F8C8CE"/>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8" name="Freeform 734">
            <a:extLst>
              <a:ext uri="{FF2B5EF4-FFF2-40B4-BE49-F238E27FC236}">
                <a16:creationId xmlns:a16="http://schemas.microsoft.com/office/drawing/2014/main" id="{D98688E8-24E1-4877-A455-F33BA166EB13}"/>
              </a:ext>
            </a:extLst>
          </p:cNvPr>
          <p:cNvSpPr>
            <a:spLocks noChangeArrowheads="1"/>
          </p:cNvSpPr>
          <p:nvPr/>
        </p:nvSpPr>
        <p:spPr bwMode="auto">
          <a:xfrm rot="5400000">
            <a:off x="9247474" y="4071681"/>
            <a:ext cx="221182" cy="338037"/>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6">
              <a:lumMod val="40000"/>
              <a:lumOff val="60000"/>
            </a:schemeClr>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9" name="Round Same Side Corner Rectangle 36">
            <a:extLst>
              <a:ext uri="{FF2B5EF4-FFF2-40B4-BE49-F238E27FC236}">
                <a16:creationId xmlns:a16="http://schemas.microsoft.com/office/drawing/2014/main" id="{66507D9F-81F3-4289-A7B0-DBC1B9D17423}"/>
              </a:ext>
            </a:extLst>
          </p:cNvPr>
          <p:cNvSpPr/>
          <p:nvPr/>
        </p:nvSpPr>
        <p:spPr>
          <a:xfrm rot="5400000">
            <a:off x="9290455" y="2213985"/>
            <a:ext cx="426430" cy="3427815"/>
          </a:xfrm>
          <a:prstGeom prst="round2SameRect">
            <a:avLst>
              <a:gd name="adj1" fmla="val 50000"/>
              <a:gd name="adj2"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64" tIns="82283" rIns="164564" bIns="82283" rtlCol="0" anchor="ctr"/>
          <a:lstStyle/>
          <a:p>
            <a:pPr algn="ctr"/>
            <a:endParaRPr lang="bg-BG"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0" name="Freeform 734">
            <a:extLst>
              <a:ext uri="{FF2B5EF4-FFF2-40B4-BE49-F238E27FC236}">
                <a16:creationId xmlns:a16="http://schemas.microsoft.com/office/drawing/2014/main" id="{8D9EF3C2-133D-4D1F-81DA-4E54C4A754B9}"/>
              </a:ext>
            </a:extLst>
          </p:cNvPr>
          <p:cNvSpPr>
            <a:spLocks noChangeArrowheads="1"/>
          </p:cNvSpPr>
          <p:nvPr/>
        </p:nvSpPr>
        <p:spPr bwMode="auto">
          <a:xfrm rot="16200000">
            <a:off x="5959335" y="3441766"/>
            <a:ext cx="221182" cy="3380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F8C8CE"/>
          </a:solidFill>
          <a:ln>
            <a:noFill/>
          </a:ln>
          <a:effectLst/>
        </p:spPr>
        <p:txBody>
          <a:bodyPr wrap="none" anchor="ctr"/>
          <a:lstStyle/>
          <a:p>
            <a:endParaRPr lang="en-US" sz="1013"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73" name="Text Placeholder 7">
            <a:extLst>
              <a:ext uri="{FF2B5EF4-FFF2-40B4-BE49-F238E27FC236}">
                <a16:creationId xmlns:a16="http://schemas.microsoft.com/office/drawing/2014/main" id="{936A7B92-469C-42E8-9E53-C0808545BB9E}"/>
              </a:ext>
            </a:extLst>
          </p:cNvPr>
          <p:cNvSpPr txBox="1">
            <a:spLocks/>
          </p:cNvSpPr>
          <p:nvPr/>
        </p:nvSpPr>
        <p:spPr>
          <a:xfrm>
            <a:off x="2539095" y="2498027"/>
            <a:ext cx="6979815" cy="221183"/>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300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smtClean="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bài văn thuyết minh về lễ hội hoa dã quỳ ở Tây Nguyên.</a:t>
            </a:r>
            <a:endParaRPr lang="zh-CN" altLang="en-US" sz="300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5" name="Text Placeholder 7">
            <a:extLst>
              <a:ext uri="{FF2B5EF4-FFF2-40B4-BE49-F238E27FC236}">
                <a16:creationId xmlns:a16="http://schemas.microsoft.com/office/drawing/2014/main" id="{7E9AE8B0-4BDA-4E1A-B505-2049EC325814}"/>
              </a:ext>
            </a:extLst>
          </p:cNvPr>
          <p:cNvSpPr txBox="1">
            <a:spLocks/>
          </p:cNvSpPr>
          <p:nvPr/>
        </p:nvSpPr>
        <p:spPr>
          <a:xfrm>
            <a:off x="7728800" y="4744329"/>
            <a:ext cx="3721552" cy="481933"/>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300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smtClean="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bài:  Nói và nghe.</a:t>
            </a:r>
            <a:endParaRPr lang="zh-CN" altLang="en-US" sz="300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Text Placeholder 7">
            <a:extLst>
              <a:ext uri="{FF2B5EF4-FFF2-40B4-BE49-F238E27FC236}">
                <a16:creationId xmlns:a16="http://schemas.microsoft.com/office/drawing/2014/main" id="{DF2DF636-0AC2-4002-A94F-65DE0CBE7E8F}"/>
              </a:ext>
            </a:extLst>
          </p:cNvPr>
          <p:cNvSpPr txBox="1">
            <a:spLocks/>
          </p:cNvSpPr>
          <p:nvPr/>
        </p:nvSpPr>
        <p:spPr>
          <a:xfrm>
            <a:off x="1169362" y="4725921"/>
            <a:ext cx="3052117" cy="607021"/>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3000" smtClean="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rPr>
              <a:t>Khái quát bài học bằng sơ đồ tư duy.</a:t>
            </a:r>
            <a:endParaRPr lang="zh-CN" altLang="en-US" sz="3000"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361A4459-A746-48D2-A4C6-9D301E7415F1}"/>
              </a:ext>
            </a:extLst>
          </p:cNvPr>
          <p:cNvSpPr txBox="1"/>
          <p:nvPr/>
        </p:nvSpPr>
        <p:spPr>
          <a:xfrm>
            <a:off x="2915246" y="823001"/>
            <a:ext cx="7108430" cy="830997"/>
          </a:xfrm>
          <a:prstGeom prst="rect">
            <a:avLst/>
          </a:prstGeom>
          <a:noFill/>
        </p:spPr>
        <p:txBody>
          <a:bodyPr wrap="square" rtlCol="0">
            <a:spAutoFit/>
          </a:bodyPr>
          <a:lstStyle/>
          <a:p>
            <a:pPr algn="ctr"/>
            <a:r>
              <a:rPr lang="en-SG" sz="4800" dirty="0">
                <a:solidFill>
                  <a:srgbClr val="FF0000"/>
                </a:solidFill>
                <a:latin typeface="Times New Roman" panose="02020603050405020304" pitchFamily="18" charset="0"/>
                <a:cs typeface="Times New Roman" panose="02020603050405020304" pitchFamily="18" charset="0"/>
              </a:rPr>
              <a:t>H</a:t>
            </a:r>
            <a:r>
              <a:rPr lang="vi-VN" sz="4800" dirty="0">
                <a:solidFill>
                  <a:srgbClr val="FF0000"/>
                </a:solidFill>
                <a:latin typeface="Times New Roman" panose="02020603050405020304" pitchFamily="18" charset="0"/>
                <a:cs typeface="Times New Roman" panose="02020603050405020304" pitchFamily="18" charset="0"/>
              </a:rPr>
              <a:t>Ư</a:t>
            </a:r>
            <a:r>
              <a:rPr lang="en-SG" sz="4800" dirty="0">
                <a:solidFill>
                  <a:srgbClr val="FF0000"/>
                </a:solidFill>
                <a:latin typeface="Times New Roman" panose="02020603050405020304" pitchFamily="18" charset="0"/>
                <a:cs typeface="Times New Roman" panose="02020603050405020304" pitchFamily="18" charset="0"/>
              </a:rPr>
              <a:t>ỚNG DẪN TỰ HỌC</a:t>
            </a:r>
          </a:p>
        </p:txBody>
      </p:sp>
    </p:spTree>
    <p:extLst>
      <p:ext uri="{BB962C8B-B14F-4D97-AF65-F5344CB8AC3E}">
        <p14:creationId xmlns:p14="http://schemas.microsoft.com/office/powerpoint/2010/main" val="60790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barn(inVertical)">
                                      <p:cBhvr>
                                        <p:cTn id="29" dur="500"/>
                                        <p:tgtEl>
                                          <p:spTgt spid="7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73" grpId="0"/>
      <p:bldP spid="75"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2: Sắp xếp các kí tự sau để thành tên một ngôi chùa nổi tiếng của Việt Nam</a:t>
            </a:r>
          </a:p>
          <a:p>
            <a:pPr lvl="0" algn="ctr"/>
            <a:r>
              <a:rPr lang="vi-VN"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ư/h/ù/n/c/g/H/ơ/a</a:t>
            </a:r>
            <a:r>
              <a:rPr lang="en-US" sz="320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115393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18208"/>
            <a:ext cx="6729591" cy="3995899"/>
          </a:xfrm>
          <a:prstGeom prst="rect">
            <a:avLst/>
          </a:prstGeom>
        </p:spPr>
      </p:pic>
      <p:sp>
        <p:nvSpPr>
          <p:cNvPr id="10" name="文本框 9">
            <a:extLst>
              <a:ext uri="{FF2B5EF4-FFF2-40B4-BE49-F238E27FC236}">
                <a16:creationId xmlns:a16="http://schemas.microsoft.com/office/drawing/2014/main" id="{72305C62-B68C-4834-A7EA-229E94D20559}"/>
              </a:ext>
            </a:extLst>
          </p:cNvPr>
          <p:cNvSpPr txBox="1"/>
          <p:nvPr/>
        </p:nvSpPr>
        <p:spPr>
          <a:xfrm>
            <a:off x="3567882" y="1973793"/>
            <a:ext cx="3127779" cy="923330"/>
          </a:xfrm>
          <a:prstGeom prst="rect">
            <a:avLst/>
          </a:prstGeom>
          <a:noFill/>
        </p:spPr>
        <p:txBody>
          <a:bodyPr wrap="none" rtlCol="0">
            <a:spAutoFit/>
          </a:bodyPr>
          <a:lstStyle/>
          <a:p>
            <a:r>
              <a:rPr lang="en-US" altLang="zh-CN" sz="5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4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5846291" y="3960878"/>
            <a:ext cx="3127779" cy="923330"/>
          </a:xfrm>
          <a:prstGeom prst="rect">
            <a:avLst/>
          </a:prstGeom>
          <a:noFill/>
        </p:spPr>
        <p:txBody>
          <a:bodyPr wrap="none" rtlCol="0">
            <a:spAutoFit/>
          </a:bodyPr>
          <a:lstStyle/>
          <a:p>
            <a:r>
              <a:rPr lang="en-US" altLang="zh-CN" sz="54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40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8">
            <a:extLst>
              <a:ext uri="{FF2B5EF4-FFF2-40B4-BE49-F238E27FC236}">
                <a16:creationId xmlns:a16="http://schemas.microsoft.com/office/drawing/2014/main" id="{E7813A67-0FA3-4263-949E-5C5C2F8DA0D2}"/>
              </a:ext>
            </a:extLst>
          </p:cNvPr>
          <p:cNvSpPr txBox="1"/>
          <p:nvPr/>
        </p:nvSpPr>
        <p:spPr>
          <a:xfrm>
            <a:off x="3494811" y="2809065"/>
            <a:ext cx="5801589" cy="1446550"/>
          </a:xfrm>
          <a:prstGeom prst="rect">
            <a:avLst/>
          </a:prstGeom>
          <a:noFill/>
        </p:spPr>
        <p:txBody>
          <a:bodyPr wrap="none" rtlCol="0">
            <a:spAutoFit/>
          </a:bodyPr>
          <a:lstStyle/>
          <a:p>
            <a:pPr algn="ctr"/>
            <a:r>
              <a:rPr lang="en-US" altLang="zh-CN" sz="8800" b="1" dirty="0">
                <a:blipFill>
                  <a:blip r:embed="rId5"/>
                  <a:tile tx="0" ty="0" sx="100000" sy="100000" flip="none" algn="tl"/>
                </a:blipFill>
                <a:latin typeface="Times New Roman" panose="02020603050405020304" pitchFamily="18" charset="0"/>
                <a:cs typeface="Times New Roman" panose="02020603050405020304" pitchFamily="18" charset="0"/>
              </a:rPr>
              <a:t>Thank you!</a:t>
            </a:r>
            <a:endParaRPr lang="zh-CN" altLang="en-US" sz="8800" b="1" dirty="0">
              <a:blipFill>
                <a:blip r:embed="rId5"/>
                <a:tile tx="0" ty="0" sx="100000" sy="100000" flip="none" algn="tl"/>
              </a:blip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24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3: Tên gọi ngày tết dành riêng cho thiếu nhi, diễn ra vào tháng tám âm lịch hàng năm?</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912879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4: Đây là tên một ngôi chùa ở Quảng Ninh, được vua Trần Nhân Tông chọn làm nơi tu hành sau khi truyền ngôi?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185466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5: Đây là dịp mà ai cũng mong muốn nhất trong một năm, đặc biệt là các em thiếu nhi?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22828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684" y="559558"/>
            <a:ext cx="10904561" cy="2497541"/>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 6: Đây là tên một hội thi nổi tiếng ở Đồng Vân?</a:t>
            </a:r>
          </a:p>
          <a:p>
            <a:pPr lvl="0" algn="ctr"/>
            <a:r>
              <a:rPr lang="vi-VN"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m/t/ơ/h/ổ/c/i</a:t>
            </a:r>
          </a:p>
        </p:txBody>
      </p:sp>
      <p:sp>
        <p:nvSpPr>
          <p:cNvPr id="6" name="Pentagon 5">
            <a:hlinkClick r:id="rId3" action="ppaction://hlinksldjump"/>
          </p:cNvPr>
          <p:cNvSpPr/>
          <p:nvPr/>
        </p:nvSpPr>
        <p:spPr>
          <a:xfrm flipH="1">
            <a:off x="4774745" y="5128891"/>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968608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ttps://www.facebook.com/ud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14.2. Dấu ngoặc kép</Template>
  <TotalTime>305</TotalTime>
  <Words>2100</Words>
  <Application>Microsoft Office PowerPoint</Application>
  <PresentationFormat>Widescreen</PresentationFormat>
  <Paragraphs>445</Paragraphs>
  <Slides>50</Slides>
  <Notes>28</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50</vt:i4>
      </vt:variant>
    </vt:vector>
  </HeadingPairs>
  <TitlesOfParts>
    <vt:vector size="71" baseType="lpstr">
      <vt:lpstr>맑은 고딕</vt:lpstr>
      <vt:lpstr>微软雅黑</vt:lpstr>
      <vt:lpstr>宋体</vt:lpstr>
      <vt:lpstr>宋体</vt:lpstr>
      <vt:lpstr>Arial</vt:lpstr>
      <vt:lpstr>Calibri</vt:lpstr>
      <vt:lpstr>Calibri Light</vt:lpstr>
      <vt:lpstr>等线</vt:lpstr>
      <vt:lpstr>等线 Light</vt:lpstr>
      <vt:lpstr>Tahoma</vt:lpstr>
      <vt:lpstr>Times New Roman</vt:lpstr>
      <vt:lpstr>https://www.facebook.com/udppt</vt:lpstr>
      <vt:lpstr>Office Theme</vt:lpstr>
      <vt:lpstr>1_Office Theme</vt:lpstr>
      <vt:lpstr>7_Office Theme</vt:lpstr>
      <vt:lpstr>6_Office Theme</vt:lpstr>
      <vt:lpstr>5_Office Theme</vt:lpstr>
      <vt:lpstr>4_Office Theme</vt:lpstr>
      <vt:lpstr>3_Office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https://www.facebook.com/udppt</dc:subject>
  <dc:creator>DELL</dc:creator>
  <cp:keywords>https:/www.facebook.com/udppt</cp:keywords>
  <dc:description>https://www.facebook.com/udppt</dc:description>
  <cp:lastModifiedBy>DELL</cp:lastModifiedBy>
  <cp:revision>50</cp:revision>
  <dcterms:created xsi:type="dcterms:W3CDTF">2021-11-22T12:39:10Z</dcterms:created>
  <dcterms:modified xsi:type="dcterms:W3CDTF">2021-12-03T23:50:16Z</dcterms:modified>
  <cp:category>https://www.facebook.com/udppt</cp:category>
  <cp:contentStatus>https://www.facebook.com/udppt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0D7C5E8A-2376-4888-B1C9-07FFA00213F6</vt:lpwstr>
  </property>
  <property fmtid="{D5CDD505-2E9C-101B-9397-08002B2CF9AE}" pid="3" name="ArticulatePath">
    <vt:lpwstr>cute 4</vt:lpwstr>
  </property>
</Properties>
</file>