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81" r:id="rId4"/>
    <p:sldId id="556" r:id="rId5"/>
    <p:sldId id="282" r:id="rId6"/>
    <p:sldId id="259" r:id="rId7"/>
    <p:sldId id="570" r:id="rId8"/>
    <p:sldId id="258" r:id="rId9"/>
    <p:sldId id="288" r:id="rId10"/>
    <p:sldId id="571" r:id="rId11"/>
    <p:sldId id="581" r:id="rId12"/>
    <p:sldId id="582" r:id="rId13"/>
    <p:sldId id="583" r:id="rId14"/>
    <p:sldId id="572" r:id="rId15"/>
    <p:sldId id="374" r:id="rId16"/>
    <p:sldId id="555" r:id="rId17"/>
    <p:sldId id="580" r:id="rId18"/>
    <p:sldId id="557" r:id="rId19"/>
    <p:sldId id="415" r:id="rId20"/>
    <p:sldId id="578" r:id="rId21"/>
    <p:sldId id="584" r:id="rId22"/>
    <p:sldId id="579" r:id="rId23"/>
    <p:sldId id="260" r:id="rId24"/>
    <p:sldId id="263" r:id="rId25"/>
    <p:sldId id="558" r:id="rId26"/>
    <p:sldId id="559" r:id="rId27"/>
    <p:sldId id="560" r:id="rId28"/>
    <p:sldId id="561" r:id="rId29"/>
    <p:sldId id="562" r:id="rId30"/>
    <p:sldId id="563" r:id="rId31"/>
    <p:sldId id="564" r:id="rId32"/>
    <p:sldId id="565" r:id="rId33"/>
    <p:sldId id="566" r:id="rId34"/>
    <p:sldId id="268" r:id="rId35"/>
  </p:sldIdLst>
  <p:sldSz cx="18288000" cy="10287000"/>
  <p:notesSz cx="6858000" cy="9144000"/>
  <p:embeddedFontLst>
    <p:embeddedFont>
      <p:font typeface="#9Slide03 Arima Madurai Black" panose="020B0604020202020204" charset="0"/>
      <p:bold r:id="rId36"/>
    </p:embeddedFont>
    <p:embeddedFont>
      <p:font typeface="#9Slide07 Cadena" panose="020B0604020202020204" charset="0"/>
      <p:bold r:id="rId37"/>
    </p:embeddedFont>
    <p:embeddedFont>
      <p:font typeface="#9Slide07 IcielBaliho Script" panose="020B0604020202020204" charset="0"/>
      <p:regular r:id="rId38"/>
    </p:embeddedFont>
    <p:embeddedFont>
      <p:font typeface="Calibri" panose="020F0502020204030204" pitchFamily="34" charset="0"/>
      <p:regular r:id="rId39"/>
      <p:bold r:id="rId40"/>
      <p:italic r:id="rId41"/>
      <p:boldItalic r:id="rId42"/>
    </p:embeddedFont>
    <p:embeddedFont>
      <p:font typeface="Josefin Sans Regular"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931"/>
    <a:srgbClr val="EFEBE0"/>
    <a:srgbClr val="04345C"/>
    <a:srgbClr val="E2EDF1"/>
    <a:srgbClr val="6BD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p:cViewPr varScale="1">
        <p:scale>
          <a:sx n="43" d="100"/>
          <a:sy n="43"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9Slide03 Arima Madurai Black" panose="00000A00000000000000" pitchFamily="2" charset="0"/>
              </a:defRPr>
            </a:lvl1pPr>
          </a:lstStyle>
          <a:p>
            <a:fld id="{1D8BD707-D9CF-40AE-B4C6-C98DA3205C09}" type="datetimeFigureOut">
              <a:rPr lang="en-US" smtClean="0"/>
              <a:pPr/>
              <a:t>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9Slide03 Arima Madurai Black" panose="00000A00000000000000" pitchFamily="2"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9Slide03 Arima Madurai Black" panose="00000A00000000000000" pitchFamily="2"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9Slide03 Arima Madurai Black" panose="00000A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9Slide03 Arima Madurai Black" panose="00000A00000000000000"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9Slide03 Arima Madurai Black" panose="00000A00000000000000"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9Slide03 Arima Madurai Black" panose="00000A00000000000000"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9Slide03 Arima Madurai Black" panose="00000A00000000000000"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9Slide03 Arima Madurai Black" panose="00000A000000000000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sv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10" Type="http://schemas.openxmlformats.org/officeDocument/2006/relationships/image" Target="../media/image44.jpeg"/><Relationship Id="rId4" Type="http://schemas.openxmlformats.org/officeDocument/2006/relationships/image" Target="../media/image8.png"/><Relationship Id="rId9"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61929">
            <a:off x="9529097" y="-3897920"/>
            <a:ext cx="12406564" cy="128565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03445">
            <a:off x="16271422" y="-688600"/>
            <a:ext cx="2293248" cy="23764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07459">
            <a:off x="-469322" y="7673063"/>
            <a:ext cx="2393626" cy="2480441"/>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12446">
            <a:off x="-2204441" y="2866721"/>
            <a:ext cx="10179983" cy="10549205"/>
          </a:xfrm>
          <a:prstGeom prst="rect">
            <a:avLst/>
          </a:prstGeom>
        </p:spPr>
      </p:pic>
      <p:grpSp>
        <p:nvGrpSpPr>
          <p:cNvPr id="6" name="Group 6"/>
          <p:cNvGrpSpPr/>
          <p:nvPr/>
        </p:nvGrpSpPr>
        <p:grpSpPr>
          <a:xfrm>
            <a:off x="2032962"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7259300" y="2331504"/>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285675" y="2830696"/>
            <a:ext cx="15752310" cy="5735247"/>
            <a:chOff x="-71342" y="-1722617"/>
            <a:chExt cx="21003080" cy="7646995"/>
          </a:xfrm>
        </p:grpSpPr>
        <p:sp>
          <p:nvSpPr>
            <p:cNvPr id="11" name="TextBox 11"/>
            <p:cNvSpPr txBox="1"/>
            <p:nvPr/>
          </p:nvSpPr>
          <p:spPr>
            <a:xfrm>
              <a:off x="-71342" y="-1722617"/>
              <a:ext cx="20955533" cy="3836948"/>
            </a:xfrm>
            <a:prstGeom prst="rect">
              <a:avLst/>
            </a:prstGeom>
          </p:spPr>
          <p:txBody>
            <a:bodyPr lIns="0" tIns="0" rIns="0" bIns="0" rtlCol="0" anchor="t">
              <a:spAutoFit/>
            </a:bodyPr>
            <a:lstStyle/>
            <a:p>
              <a:pPr algn="ctr">
                <a:lnSpc>
                  <a:spcPts val="12000"/>
                </a:lnSpc>
              </a:pPr>
              <a:r>
                <a:rPr lang="en-US" sz="12000" spc="1200" dirty="0">
                  <a:solidFill>
                    <a:srgbClr val="6BD4CD"/>
                  </a:solidFill>
                  <a:latin typeface="#9Slide07 Cadena" panose="02000503000000020004" pitchFamily="2" charset="0"/>
                </a:rPr>
                <a:t>BÀI </a:t>
              </a:r>
              <a:r>
                <a:rPr lang="vi-VN" sz="12000" spc="1200" dirty="0">
                  <a:solidFill>
                    <a:srgbClr val="6BD4CD"/>
                  </a:solidFill>
                  <a:latin typeface="#9Slide07 Cadena" panose="02000503000000020004" pitchFamily="2" charset="0"/>
                </a:rPr>
                <a:t>20</a:t>
              </a:r>
              <a:r>
                <a:rPr lang="en-US" sz="12000" spc="1200" dirty="0">
                  <a:solidFill>
                    <a:srgbClr val="6BD4CD"/>
                  </a:solidFill>
                  <a:latin typeface="#9Slide07 Cadena" panose="02000503000000020004" pitchFamily="2" charset="0"/>
                </a:rPr>
                <a:t>:</a:t>
              </a:r>
            </a:p>
            <a:p>
              <a:pPr algn="ctr">
                <a:lnSpc>
                  <a:spcPts val="12000"/>
                </a:lnSpc>
              </a:pPr>
              <a:r>
                <a:rPr lang="vi-VN" sz="6600" b="1" dirty="0">
                  <a:solidFill>
                    <a:schemeClr val="bg1"/>
                  </a:solidFill>
                  <a:latin typeface="#9Slide07 Cadena" panose="02000503000000020004" pitchFamily="2" charset="0"/>
                </a:rPr>
                <a:t>CHẾ TẠO </a:t>
              </a:r>
              <a:r>
                <a:rPr lang="en-US" sz="6600" b="1" dirty="0">
                  <a:solidFill>
                    <a:schemeClr val="bg1"/>
                  </a:solidFill>
                  <a:latin typeface="#9Slide07 Cadena" panose="02000503000000020004" pitchFamily="2" charset="0"/>
                </a:rPr>
                <a:t>NAM CHÂM ĐIỆN</a:t>
              </a:r>
              <a:r>
                <a:rPr lang="vi-VN" sz="6600" b="1" dirty="0">
                  <a:solidFill>
                    <a:schemeClr val="bg1"/>
                  </a:solidFill>
                  <a:latin typeface="#9Slide07 Cadena" panose="02000503000000020004" pitchFamily="2" charset="0"/>
                </a:rPr>
                <a:t> ĐƠN GIẢN</a:t>
              </a:r>
              <a:endParaRPr lang="en-US" sz="6600" b="1" dirty="0">
                <a:solidFill>
                  <a:schemeClr val="bg1"/>
                </a:solidFill>
                <a:latin typeface="#9Slide07 Cadena" panose="02000503000000020004" pitchFamily="2" charset="0"/>
              </a:endParaRPr>
            </a:p>
          </p:txBody>
        </p:sp>
        <p:sp>
          <p:nvSpPr>
            <p:cNvPr id="12" name="TextBox 12"/>
            <p:cNvSpPr txBox="1"/>
            <p:nvPr/>
          </p:nvSpPr>
          <p:spPr>
            <a:xfrm>
              <a:off x="-23795" y="5183150"/>
              <a:ext cx="20955533" cy="741228"/>
            </a:xfrm>
            <a:prstGeom prst="rect">
              <a:avLst/>
            </a:prstGeom>
          </p:spPr>
          <p:txBody>
            <a:bodyPr lIns="0" tIns="0" rIns="0" bIns="0" rtlCol="0" anchor="t">
              <a:spAutoFit/>
            </a:bodyPr>
            <a:lstStyle/>
            <a:p>
              <a:pPr algn="ctr">
                <a:lnSpc>
                  <a:spcPts val="4479"/>
                </a:lnSpc>
              </a:pPr>
              <a:r>
                <a:rPr lang="en-US" sz="3199" spc="319" dirty="0">
                  <a:solidFill>
                    <a:srgbClr val="6BD4CD"/>
                  </a:solidFill>
                  <a:latin typeface="Josefin Sans Regular"/>
                </a:rPr>
                <a:t>GIÁO VIÊN</a:t>
              </a:r>
              <a:r>
                <a:rPr lang="en-US" sz="3199" spc="319">
                  <a:solidFill>
                    <a:srgbClr val="6BD4CD"/>
                  </a:solidFill>
                  <a:latin typeface="Josefin Sans Regular"/>
                </a:rPr>
                <a:t>: Đinh Công Hoàng</a:t>
              </a:r>
              <a:endParaRPr lang="en-US" sz="3199" spc="319" dirty="0">
                <a:solidFill>
                  <a:srgbClr val="6BD4CD"/>
                </a:solidFill>
                <a:latin typeface="Josefin Sans Regular"/>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71368" y="732909"/>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18" name="Picture 2">
            <a:extLst>
              <a:ext uri="{FF2B5EF4-FFF2-40B4-BE49-F238E27FC236}">
                <a16:creationId xmlns:a16="http://schemas.microsoft.com/office/drawing/2014/main" id="{E01CBEC9-CDBB-E539-E655-9C45E715AE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945" y="3985223"/>
            <a:ext cx="1331043" cy="13310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A11C8F9A-0686-251F-C023-0C7BC21678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923" y="1911472"/>
            <a:ext cx="1222795" cy="1222795"/>
          </a:xfrm>
          <a:prstGeom prst="rect">
            <a:avLst/>
          </a:prstGeom>
          <a:noFill/>
          <a:extLst>
            <a:ext uri="{909E8E84-426E-40DD-AFC4-6F175D3DCCD1}">
              <a14:hiddenFill xmlns:a14="http://schemas.microsoft.com/office/drawing/2010/main">
                <a:solidFill>
                  <a:srgbClr val="FFFFFF"/>
                </a:solidFill>
              </a14:hiddenFill>
            </a:ext>
          </a:extLst>
        </p:spPr>
      </p:pic>
      <p:sp>
        <p:nvSpPr>
          <p:cNvPr id="20" name="Hộp Văn bản 20">
            <a:extLst>
              <a:ext uri="{FF2B5EF4-FFF2-40B4-BE49-F238E27FC236}">
                <a16:creationId xmlns:a16="http://schemas.microsoft.com/office/drawing/2014/main" id="{67173A0D-91E5-3E12-F719-5F72686DA1D7}"/>
              </a:ext>
            </a:extLst>
          </p:cNvPr>
          <p:cNvSpPr txBox="1"/>
          <p:nvPr/>
        </p:nvSpPr>
        <p:spPr>
          <a:xfrm>
            <a:off x="8006821" y="1725581"/>
            <a:ext cx="8686800" cy="1446550"/>
          </a:xfrm>
          <a:prstGeom prst="rect">
            <a:avLst/>
          </a:prstGeom>
          <a:noFill/>
          <a:ln w="9525">
            <a:noFill/>
          </a:ln>
        </p:spPr>
        <p:txBody>
          <a:bodyPr wrap="square">
            <a:spAutoFit/>
          </a:bodyPr>
          <a:lstStyle/>
          <a:p>
            <a:pPr eaLnBrk="0" hangingPunct="0"/>
            <a:r>
              <a:rPr lang="vi-VN" sz="4400" dirty="0">
                <a:latin typeface="#9Slide07 IcielBaliho Script" pitchFamily="2" charset="0"/>
              </a:rPr>
              <a:t>Đóng công tắc điện, kiểm tra xung quanh nam châm điện có từ trường không?</a:t>
            </a:r>
          </a:p>
        </p:txBody>
      </p:sp>
      <p:sp>
        <p:nvSpPr>
          <p:cNvPr id="23" name="Hộp Văn bản 20">
            <a:extLst>
              <a:ext uri="{FF2B5EF4-FFF2-40B4-BE49-F238E27FC236}">
                <a16:creationId xmlns:a16="http://schemas.microsoft.com/office/drawing/2014/main" id="{74424620-4B13-2DBF-0F8C-3DAA0222406F}"/>
              </a:ext>
            </a:extLst>
          </p:cNvPr>
          <p:cNvSpPr txBox="1"/>
          <p:nvPr/>
        </p:nvSpPr>
        <p:spPr>
          <a:xfrm>
            <a:off x="8951834" y="4333115"/>
            <a:ext cx="8097315" cy="85408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Đóng công tắc </a:t>
            </a:r>
            <a:r>
              <a:rPr lang="vi-VN" dirty="0">
                <a:cs typeface="#9Slide03 Arima Madurai Black" panose="00000A00000000000000" pitchFamily="2" charset="0"/>
              </a:rPr>
              <a:t>→ </a:t>
            </a:r>
            <a:r>
              <a:rPr lang="vi-VN" dirty="0"/>
              <a:t>Có từ trường</a:t>
            </a:r>
            <a:endParaRPr lang="en-US" dirty="0"/>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7">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28637">
            <a:off x="-7030099" y="-3635287"/>
            <a:ext cx="6526625" cy="6763342"/>
          </a:xfrm>
          <a:prstGeom prst="rect">
            <a:avLst/>
          </a:prstGeom>
        </p:spPr>
      </p:pic>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826" y="3077635"/>
            <a:ext cx="6535219" cy="5222529"/>
          </a:xfrm>
          <a:prstGeom prst="rect">
            <a:avLst/>
          </a:prstGeom>
        </p:spPr>
      </p:pic>
      <p:pic>
        <p:nvPicPr>
          <p:cNvPr id="33" name="Picture 2">
            <a:extLst>
              <a:ext uri="{FF2B5EF4-FFF2-40B4-BE49-F238E27FC236}">
                <a16:creationId xmlns:a16="http://schemas.microsoft.com/office/drawing/2014/main" id="{A3C043C4-B053-E74A-9842-E3EF1B666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056" y="8277121"/>
            <a:ext cx="1331043" cy="13310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526D2A8F-5E10-E25C-5A35-F4AC47ADC4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774" y="6230836"/>
            <a:ext cx="1222795" cy="1222795"/>
          </a:xfrm>
          <a:prstGeom prst="rect">
            <a:avLst/>
          </a:prstGeom>
          <a:noFill/>
          <a:extLst>
            <a:ext uri="{909E8E84-426E-40DD-AFC4-6F175D3DCCD1}">
              <a14:hiddenFill xmlns:a14="http://schemas.microsoft.com/office/drawing/2010/main">
                <a:solidFill>
                  <a:srgbClr val="FFFFFF"/>
                </a:solidFill>
              </a14:hiddenFill>
            </a:ext>
          </a:extLst>
        </p:spPr>
      </p:pic>
      <p:sp>
        <p:nvSpPr>
          <p:cNvPr id="35" name="Hộp Văn bản 20">
            <a:extLst>
              <a:ext uri="{FF2B5EF4-FFF2-40B4-BE49-F238E27FC236}">
                <a16:creationId xmlns:a16="http://schemas.microsoft.com/office/drawing/2014/main" id="{1F91366C-D8BE-BF4F-15F2-8BD2E3383764}"/>
              </a:ext>
            </a:extLst>
          </p:cNvPr>
          <p:cNvSpPr txBox="1"/>
          <p:nvPr/>
        </p:nvSpPr>
        <p:spPr>
          <a:xfrm>
            <a:off x="9245672" y="6044945"/>
            <a:ext cx="8686800" cy="369332"/>
          </a:xfrm>
          <a:prstGeom prst="rect">
            <a:avLst/>
          </a:prstGeom>
          <a:noFill/>
          <a:ln w="9525">
            <a:noFill/>
          </a:ln>
        </p:spPr>
        <p:txBody>
          <a:bodyPr wrap="square">
            <a:spAutoFit/>
          </a:bodyPr>
          <a:lstStyle>
            <a:defPPr>
              <a:defRPr lang="en-US"/>
            </a:defPPr>
            <a:lvl1pPr eaLnBrk="0" hangingPunct="0">
              <a:defRPr sz="4400">
                <a:latin typeface="#9Slide07 IcielBaliho Script" pitchFamily="2" charset="0"/>
              </a:defRPr>
            </a:lvl1pPr>
          </a:lstStyle>
          <a:p>
            <a:r>
              <a:rPr lang="vi-VN" dirty="0"/>
              <a:t>Ngắt công tác điện, kiểm tra xung quanh nam châm điện có từ trường hay không?</a:t>
            </a:r>
          </a:p>
        </p:txBody>
      </p:sp>
      <p:sp>
        <p:nvSpPr>
          <p:cNvPr id="36" name="Hộp Văn bản 20">
            <a:extLst>
              <a:ext uri="{FF2B5EF4-FFF2-40B4-BE49-F238E27FC236}">
                <a16:creationId xmlns:a16="http://schemas.microsoft.com/office/drawing/2014/main" id="{91C25FA2-321B-FF69-0FE8-71CBADB19D45}"/>
              </a:ext>
            </a:extLst>
          </p:cNvPr>
          <p:cNvSpPr txBox="1"/>
          <p:nvPr/>
        </p:nvSpPr>
        <p:spPr>
          <a:xfrm>
            <a:off x="7478945" y="8625013"/>
            <a:ext cx="8097315" cy="85408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Ngắt công tắc </a:t>
            </a:r>
            <a:r>
              <a:rPr lang="vi-VN" dirty="0">
                <a:cs typeface="#9Slide03 Arima Madurai Black" panose="00000A00000000000000" pitchFamily="2" charset="0"/>
              </a:rPr>
              <a:t>→ </a:t>
            </a:r>
            <a:r>
              <a:rPr lang="vi-VN" dirty="0"/>
              <a:t>Không có từ trường</a:t>
            </a:r>
            <a:endParaRPr lang="en-US" dirty="0"/>
          </a:p>
        </p:txBody>
      </p:sp>
    </p:spTree>
    <p:extLst>
      <p:ext uri="{BB962C8B-B14F-4D97-AF65-F5344CB8AC3E}">
        <p14:creationId xmlns:p14="http://schemas.microsoft.com/office/powerpoint/2010/main" val="553948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5000"/>
                                  </p:iterate>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par>
                          <p:cTn id="43" fill="hold">
                            <p:stCondLst>
                              <p:cond delay="500"/>
                            </p:stCondLst>
                            <p:childTnLst>
                              <p:par>
                                <p:cTn id="44" presetID="22" presetClass="entr" presetSubtype="8" fill="hold" grpId="0" nodeType="afterEffect">
                                  <p:stCondLst>
                                    <p:cond delay="0"/>
                                  </p:stCondLst>
                                  <p:iterate type="lt">
                                    <p:tmPct val="5000"/>
                                  </p:iterate>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5D4D39-028C-3D47-0B4A-71908D711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317" y="6820485"/>
            <a:ext cx="3548206" cy="3548206"/>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37993" y="1025747"/>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6">
            <a:alphaModFix amt="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28637">
            <a:off x="-7030099" y="-3635287"/>
            <a:ext cx="6526625" cy="6763342"/>
          </a:xfrm>
          <a:prstGeom prst="rect">
            <a:avLst/>
          </a:prstGeom>
        </p:spPr>
      </p:pic>
      <p:grpSp>
        <p:nvGrpSpPr>
          <p:cNvPr id="7" name="Group 6">
            <a:extLst>
              <a:ext uri="{FF2B5EF4-FFF2-40B4-BE49-F238E27FC236}">
                <a16:creationId xmlns:a16="http://schemas.microsoft.com/office/drawing/2014/main" id="{97491B1A-C563-43FF-2AAA-AF11348BA242}"/>
              </a:ext>
            </a:extLst>
          </p:cNvPr>
          <p:cNvGrpSpPr/>
          <p:nvPr/>
        </p:nvGrpSpPr>
        <p:grpSpPr>
          <a:xfrm>
            <a:off x="9207175" y="1459750"/>
            <a:ext cx="8436305" cy="6579350"/>
            <a:chOff x="10170461" y="2488245"/>
            <a:chExt cx="7297219" cy="5690993"/>
          </a:xfrm>
        </p:grpSpPr>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rotWithShape="1">
            <a:blip r:embed="rId8">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5" name="Straight Connector 4">
              <a:extLst>
                <a:ext uri="{FF2B5EF4-FFF2-40B4-BE49-F238E27FC236}">
                  <a16:creationId xmlns:a16="http://schemas.microsoft.com/office/drawing/2014/main" id="{88E620D9-6D40-1945-0CCD-6D104F88759D}"/>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Hộp Văn bản 20">
            <a:extLst>
              <a:ext uri="{FF2B5EF4-FFF2-40B4-BE49-F238E27FC236}">
                <a16:creationId xmlns:a16="http://schemas.microsoft.com/office/drawing/2014/main" id="{09C49ABE-A5BC-0A5F-FBC1-4BFAE26C4DD6}"/>
              </a:ext>
            </a:extLst>
          </p:cNvPr>
          <p:cNvSpPr txBox="1"/>
          <p:nvPr/>
        </p:nvSpPr>
        <p:spPr>
          <a:xfrm>
            <a:off x="923956" y="2622759"/>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Đóng công tắc, đếm xem hút được bao nhiêu ghim giấy bằng sắt</a:t>
            </a:r>
            <a:endParaRPr lang="en-US" dirty="0"/>
          </a:p>
        </p:txBody>
      </p:sp>
      <p:sp>
        <p:nvSpPr>
          <p:cNvPr id="37" name="Hộp Văn bản 20">
            <a:extLst>
              <a:ext uri="{FF2B5EF4-FFF2-40B4-BE49-F238E27FC236}">
                <a16:creationId xmlns:a16="http://schemas.microsoft.com/office/drawing/2014/main" id="{F45B072C-3277-AA00-BEF1-7689257BAA04}"/>
              </a:ext>
            </a:extLst>
          </p:cNvPr>
          <p:cNvSpPr txBox="1"/>
          <p:nvPr/>
        </p:nvSpPr>
        <p:spPr>
          <a:xfrm>
            <a:off x="948854" y="4619462"/>
            <a:ext cx="8037022" cy="2516073"/>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Tăng số pin </a:t>
            </a:r>
            <a:r>
              <a:rPr lang="vi-VN" dirty="0">
                <a:cs typeface="#9Slide03 Arima Madurai Black" panose="00000A00000000000000" pitchFamily="2" charset="0"/>
              </a:rPr>
              <a:t>→ tăng nguồn điện, đóng công tắc, </a:t>
            </a:r>
            <a:r>
              <a:rPr lang="vi-VN" dirty="0"/>
              <a:t>đếm xem hút được bao nhiêu ghim giấy bằng sắt</a:t>
            </a:r>
            <a:endParaRPr lang="en-US" dirty="0"/>
          </a:p>
        </p:txBody>
      </p:sp>
      <p:sp>
        <p:nvSpPr>
          <p:cNvPr id="38" name="Hộp Văn bản 20">
            <a:extLst>
              <a:ext uri="{FF2B5EF4-FFF2-40B4-BE49-F238E27FC236}">
                <a16:creationId xmlns:a16="http://schemas.microsoft.com/office/drawing/2014/main" id="{C9DC701E-BA9B-6DA8-F3AA-AABD6A60070E}"/>
              </a:ext>
            </a:extLst>
          </p:cNvPr>
          <p:cNvSpPr txBox="1"/>
          <p:nvPr/>
        </p:nvSpPr>
        <p:spPr>
          <a:xfrm>
            <a:off x="965183" y="7286478"/>
            <a:ext cx="8482132"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So sánh số ghim sắt lúc được từ đó nêu nhận xét về lực từ khi tăng dòng điện</a:t>
            </a:r>
            <a:endParaRPr lang="en-US" dirty="0"/>
          </a:p>
        </p:txBody>
      </p:sp>
    </p:spTree>
    <p:extLst>
      <p:ext uri="{BB962C8B-B14F-4D97-AF65-F5344CB8AC3E}">
        <p14:creationId xmlns:p14="http://schemas.microsoft.com/office/powerpoint/2010/main" val="602534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1675"/>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5000"/>
                                  </p:iterate>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sp>
        <p:nvSpPr>
          <p:cNvPr id="8" name="Picture 3"/>
          <p:cNvSpPr/>
          <p:nvPr/>
        </p:nvSpPr>
        <p:spPr>
          <a:xfrm rot="5688114" flipH="1">
            <a:off x="-4149622" y="-5124448"/>
            <a:ext cx="9379701" cy="9747407"/>
          </a:xfrm>
          <a:custGeom>
            <a:avLst/>
            <a:gdLst>
              <a:gd name="connsiteX0" fmla="*/ 9320635 w 9379701"/>
              <a:gd name="connsiteY0" fmla="*/ 4656138 h 9747407"/>
              <a:gd name="connsiteX1" fmla="*/ 7966690 w 9379701"/>
              <a:gd name="connsiteY1" fmla="*/ 2047733 h 9747407"/>
              <a:gd name="connsiteX2" fmla="*/ 5976057 w 9379701"/>
              <a:gd name="connsiteY2" fmla="*/ 385513 h 9747407"/>
              <a:gd name="connsiteX3" fmla="*/ 4738053 w 9379701"/>
              <a:gd name="connsiteY3" fmla="*/ 3891 h 9747407"/>
              <a:gd name="connsiteX4" fmla="*/ 3496118 w 9379701"/>
              <a:gd name="connsiteY4" fmla="*/ 236012 h 9747407"/>
              <a:gd name="connsiteX5" fmla="*/ 2472307 w 9379701"/>
              <a:gd name="connsiteY5" fmla="*/ 1009091 h 9747407"/>
              <a:gd name="connsiteX6" fmla="*/ 1815968 w 9379701"/>
              <a:gd name="connsiteY6" fmla="*/ 2289689 h 9747407"/>
              <a:gd name="connsiteX7" fmla="*/ 377524 w 9379701"/>
              <a:gd name="connsiteY7" fmla="*/ 5240374 h 9747407"/>
              <a:gd name="connsiteX8" fmla="*/ 206562 w 9379701"/>
              <a:gd name="connsiteY8" fmla="*/ 8100572 h 9747407"/>
              <a:gd name="connsiteX9" fmla="*/ 2313135 w 9379701"/>
              <a:gd name="connsiteY9" fmla="*/ 9674270 h 9747407"/>
              <a:gd name="connsiteX10" fmla="*/ 5417973 w 9379701"/>
              <a:gd name="connsiteY10" fmla="*/ 9253305 h 9747407"/>
              <a:gd name="connsiteX11" fmla="*/ 6830870 w 9379701"/>
              <a:gd name="connsiteY11" fmla="*/ 8533339 h 9747407"/>
              <a:gd name="connsiteX12" fmla="*/ 8153374 w 9379701"/>
              <a:gd name="connsiteY12" fmla="*/ 7681574 h 9747407"/>
              <a:gd name="connsiteX13" fmla="*/ 9078929 w 9379701"/>
              <a:gd name="connsiteY13" fmla="*/ 6638999 h 9747407"/>
              <a:gd name="connsiteX14" fmla="*/ 9379588 w 9379701"/>
              <a:gd name="connsiteY14" fmla="*/ 5321026 h 9747407"/>
              <a:gd name="connsiteX15" fmla="*/ 9320635 w 9379701"/>
              <a:gd name="connsiteY15" fmla="*/ 4656138 h 97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79701" h="9747407">
                <a:moveTo>
                  <a:pt x="9320635" y="4656138"/>
                </a:moveTo>
                <a:cubicBezTo>
                  <a:pt x="9133952" y="3674544"/>
                  <a:pt x="8589623" y="2812943"/>
                  <a:pt x="7966690" y="2047733"/>
                </a:cubicBezTo>
                <a:cubicBezTo>
                  <a:pt x="7416466" y="1373009"/>
                  <a:pt x="6764057" y="769102"/>
                  <a:pt x="5976057" y="385513"/>
                </a:cubicBezTo>
                <a:cubicBezTo>
                  <a:pt x="5594831" y="198637"/>
                  <a:pt x="5164477" y="27497"/>
                  <a:pt x="4738053" y="3891"/>
                </a:cubicBezTo>
                <a:cubicBezTo>
                  <a:pt x="4313594" y="-19714"/>
                  <a:pt x="3885205" y="64872"/>
                  <a:pt x="3496118" y="236012"/>
                </a:cubicBezTo>
                <a:cubicBezTo>
                  <a:pt x="3101135" y="407152"/>
                  <a:pt x="2741524" y="674680"/>
                  <a:pt x="2472307" y="1009091"/>
                </a:cubicBezTo>
                <a:cubicBezTo>
                  <a:pt x="2165754" y="1386779"/>
                  <a:pt x="1994791" y="1841185"/>
                  <a:pt x="1815968" y="2289689"/>
                </a:cubicBezTo>
                <a:cubicBezTo>
                  <a:pt x="1411160" y="3308659"/>
                  <a:pt x="790193" y="4221404"/>
                  <a:pt x="377524" y="5240374"/>
                </a:cubicBezTo>
                <a:cubicBezTo>
                  <a:pt x="12018" y="6141317"/>
                  <a:pt x="-166805" y="7168155"/>
                  <a:pt x="206562" y="8100572"/>
                </a:cubicBezTo>
                <a:cubicBezTo>
                  <a:pt x="564208" y="8989711"/>
                  <a:pt x="1397405" y="9501163"/>
                  <a:pt x="2313135" y="9674270"/>
                </a:cubicBezTo>
                <a:cubicBezTo>
                  <a:pt x="3360526" y="9869015"/>
                  <a:pt x="4443290" y="9656566"/>
                  <a:pt x="5417973" y="9253305"/>
                </a:cubicBezTo>
                <a:cubicBezTo>
                  <a:pt x="5907279" y="9052659"/>
                  <a:pt x="6374970" y="8802834"/>
                  <a:pt x="6830870" y="8533339"/>
                </a:cubicBezTo>
                <a:cubicBezTo>
                  <a:pt x="7280875" y="8265810"/>
                  <a:pt x="7732845" y="7992380"/>
                  <a:pt x="8153374" y="7681574"/>
                </a:cubicBezTo>
                <a:cubicBezTo>
                  <a:pt x="8534601" y="7400276"/>
                  <a:pt x="8868665" y="7067832"/>
                  <a:pt x="9078929" y="6638999"/>
                </a:cubicBezTo>
                <a:cubicBezTo>
                  <a:pt x="9279368" y="6231804"/>
                  <a:pt x="9375658" y="5775432"/>
                  <a:pt x="9379588" y="5321026"/>
                </a:cubicBezTo>
                <a:cubicBezTo>
                  <a:pt x="9381553" y="5094807"/>
                  <a:pt x="9357972" y="4872522"/>
                  <a:pt x="9320635" y="4656138"/>
                </a:cubicBezTo>
              </a:path>
            </a:pathLst>
          </a:custGeom>
          <a:solidFill>
            <a:srgbClr val="E2EDF1"/>
          </a:solidFill>
          <a:ln w="19642" cap="flat">
            <a:noFill/>
            <a:prstDash val="solid"/>
            <a:miter/>
          </a:ln>
        </p:spPr>
        <p:txBody>
          <a:bodyPr rtlCol="0" anchor="ctr"/>
          <a:lstStyle/>
          <a:p>
            <a:endParaRPr lang="en-US"/>
          </a:p>
        </p:txBody>
      </p:sp>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98611" flipH="1">
            <a:off x="14672524" y="-3746608"/>
            <a:ext cx="7230953" cy="7493216"/>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802703">
            <a:off x="-4334366" y="6842472"/>
            <a:ext cx="8668733" cy="8983143"/>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37993" y="1025747"/>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58" name="Hộp Văn bản 20">
            <a:extLst>
              <a:ext uri="{FF2B5EF4-FFF2-40B4-BE49-F238E27FC236}">
                <a16:creationId xmlns:a16="http://schemas.microsoft.com/office/drawing/2014/main" id="{7137479C-535A-C5B8-BD73-1CF7307A89B0}"/>
              </a:ext>
            </a:extLst>
          </p:cNvPr>
          <p:cNvSpPr txBox="1"/>
          <p:nvPr/>
        </p:nvSpPr>
        <p:spPr>
          <a:xfrm>
            <a:off x="-3935632" y="4830628"/>
            <a:ext cx="3264263" cy="1900520"/>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sz="2000" dirty="0"/>
              <a:t>Lặp lại thí nghiệm 1 nhưng tăng độ lớn của dòng điện bằng cách ghép 2 viên pin nối tiếp</a:t>
            </a:r>
          </a:p>
        </p:txBody>
      </p:sp>
      <p:sp>
        <p:nvSpPr>
          <p:cNvPr id="6" name="Picture 5"/>
          <p:cNvSpPr/>
          <p:nvPr/>
        </p:nvSpPr>
        <p:spPr>
          <a:xfrm rot="16849644" flipH="1">
            <a:off x="14453280" y="7477636"/>
            <a:ext cx="6835702" cy="7103676"/>
          </a:xfrm>
          <a:custGeom>
            <a:avLst/>
            <a:gdLst>
              <a:gd name="connsiteX0" fmla="*/ 6792656 w 6835702"/>
              <a:gd name="connsiteY0" fmla="*/ 3393282 h 7103676"/>
              <a:gd name="connsiteX1" fmla="*/ 5805933 w 6835702"/>
              <a:gd name="connsiteY1" fmla="*/ 1492338 h 7103676"/>
              <a:gd name="connsiteX2" fmla="*/ 4355207 w 6835702"/>
              <a:gd name="connsiteY2" fmla="*/ 280953 h 7103676"/>
              <a:gd name="connsiteX3" fmla="*/ 3452979 w 6835702"/>
              <a:gd name="connsiteY3" fmla="*/ 2836 h 7103676"/>
              <a:gd name="connsiteX4" fmla="*/ 2547887 w 6835702"/>
              <a:gd name="connsiteY4" fmla="*/ 172000 h 7103676"/>
              <a:gd name="connsiteX5" fmla="*/ 1801758 w 6835702"/>
              <a:gd name="connsiteY5" fmla="*/ 735402 h 7103676"/>
              <a:gd name="connsiteX6" fmla="*/ 1323434 w 6835702"/>
              <a:gd name="connsiteY6" fmla="*/ 1668670 h 7103676"/>
              <a:gd name="connsiteX7" fmla="*/ 275131 w 6835702"/>
              <a:gd name="connsiteY7" fmla="*/ 3819059 h 7103676"/>
              <a:gd name="connsiteX8" fmla="*/ 150537 w 6835702"/>
              <a:gd name="connsiteY8" fmla="*/ 5903503 h 7103676"/>
              <a:gd name="connsiteX9" fmla="*/ 1685757 w 6835702"/>
              <a:gd name="connsiteY9" fmla="*/ 7050377 h 7103676"/>
              <a:gd name="connsiteX10" fmla="*/ 3948489 w 6835702"/>
              <a:gd name="connsiteY10" fmla="*/ 6743587 h 7103676"/>
              <a:gd name="connsiteX11" fmla="*/ 4978175 w 6835702"/>
              <a:gd name="connsiteY11" fmla="*/ 6218893 h 7103676"/>
              <a:gd name="connsiteX12" fmla="*/ 5941983 w 6835702"/>
              <a:gd name="connsiteY12" fmla="*/ 5598147 h 7103676"/>
              <a:gd name="connsiteX13" fmla="*/ 6616506 w 6835702"/>
              <a:gd name="connsiteY13" fmla="*/ 4838343 h 7103676"/>
              <a:gd name="connsiteX14" fmla="*/ 6835619 w 6835702"/>
              <a:gd name="connsiteY14" fmla="*/ 3877836 h 7103676"/>
              <a:gd name="connsiteX15" fmla="*/ 6792656 w 6835702"/>
              <a:gd name="connsiteY15" fmla="*/ 3393282 h 71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702" h="7103676">
                <a:moveTo>
                  <a:pt x="6792656" y="3393282"/>
                </a:moveTo>
                <a:cubicBezTo>
                  <a:pt x="6656606" y="2677919"/>
                  <a:pt x="6259911" y="2050006"/>
                  <a:pt x="5805933" y="1492338"/>
                </a:cubicBezTo>
                <a:cubicBezTo>
                  <a:pt x="5404943" y="1000616"/>
                  <a:pt x="4929483" y="560503"/>
                  <a:pt x="4355207" y="280953"/>
                </a:cubicBezTo>
                <a:cubicBezTo>
                  <a:pt x="4077378" y="144762"/>
                  <a:pt x="3763747" y="20039"/>
                  <a:pt x="3452979" y="2836"/>
                </a:cubicBezTo>
                <a:cubicBezTo>
                  <a:pt x="3143644" y="-14367"/>
                  <a:pt x="2831444" y="47277"/>
                  <a:pt x="2547887" y="172000"/>
                </a:cubicBezTo>
                <a:cubicBezTo>
                  <a:pt x="2260033" y="296722"/>
                  <a:pt x="1997957" y="491691"/>
                  <a:pt x="1801758" y="735402"/>
                </a:cubicBezTo>
                <a:cubicBezTo>
                  <a:pt x="1578349" y="1010651"/>
                  <a:pt x="1453756" y="1341811"/>
                  <a:pt x="1323434" y="1668670"/>
                </a:cubicBezTo>
                <a:cubicBezTo>
                  <a:pt x="1028420" y="2411271"/>
                  <a:pt x="575873" y="3076458"/>
                  <a:pt x="275131" y="3819059"/>
                </a:cubicBezTo>
                <a:cubicBezTo>
                  <a:pt x="8759" y="4475644"/>
                  <a:pt x="-121563" y="5223979"/>
                  <a:pt x="150537" y="5903503"/>
                </a:cubicBezTo>
                <a:cubicBezTo>
                  <a:pt x="411181" y="6551486"/>
                  <a:pt x="1018395" y="6924220"/>
                  <a:pt x="1685757" y="7050377"/>
                </a:cubicBezTo>
                <a:cubicBezTo>
                  <a:pt x="2449071" y="7192302"/>
                  <a:pt x="3238163" y="7037474"/>
                  <a:pt x="3948489" y="6743587"/>
                </a:cubicBezTo>
                <a:cubicBezTo>
                  <a:pt x="4305084" y="6597361"/>
                  <a:pt x="4645925" y="6415295"/>
                  <a:pt x="4978175" y="6218893"/>
                </a:cubicBezTo>
                <a:cubicBezTo>
                  <a:pt x="5306127" y="6023924"/>
                  <a:pt x="5635512" y="5824655"/>
                  <a:pt x="5941983" y="5598147"/>
                </a:cubicBezTo>
                <a:cubicBezTo>
                  <a:pt x="6219813" y="5393144"/>
                  <a:pt x="6463271" y="5150867"/>
                  <a:pt x="6616506" y="4838343"/>
                </a:cubicBezTo>
                <a:cubicBezTo>
                  <a:pt x="6762582" y="4541590"/>
                  <a:pt x="6832755" y="4208996"/>
                  <a:pt x="6835619" y="3877836"/>
                </a:cubicBezTo>
                <a:cubicBezTo>
                  <a:pt x="6837051" y="3712973"/>
                  <a:pt x="6819866" y="3550977"/>
                  <a:pt x="6792656" y="3393282"/>
                </a:cubicBezTo>
              </a:path>
            </a:pathLst>
          </a:custGeom>
          <a:solidFill>
            <a:srgbClr val="6BD4CD"/>
          </a:solidFill>
          <a:ln w="14317" cap="flat">
            <a:noFill/>
            <a:prstDash val="solid"/>
            <a:miter/>
          </a:ln>
        </p:spPr>
        <p:txBody>
          <a:bodyPr rtlCol="0" anchor="ctr"/>
          <a:lstStyle/>
          <a:p>
            <a:endParaRPr lang="en-US"/>
          </a:p>
        </p:txBody>
      </p:sp>
      <p:pic>
        <p:nvPicPr>
          <p:cNvPr id="24" name="Picture 5">
            <a:extLst>
              <a:ext uri="{FF2B5EF4-FFF2-40B4-BE49-F238E27FC236}">
                <a16:creationId xmlns:a16="http://schemas.microsoft.com/office/drawing/2014/main" id="{E21F6548-E52B-3F21-AA16-B253B8898EA3}"/>
              </a:ext>
            </a:extLst>
          </p:cNvPr>
          <p:cNvPicPr>
            <a:picLocks noChangeAspect="1"/>
          </p:cNvPicPr>
          <p:nvPr/>
        </p:nvPicPr>
        <p:blipFill>
          <a:blip r:embed="rId5">
            <a:alphaModFix amt="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28637">
            <a:off x="-7030099" y="-3635287"/>
            <a:ext cx="6526625" cy="6763342"/>
          </a:xfrm>
          <a:prstGeom prst="rect">
            <a:avLst/>
          </a:prstGeom>
        </p:spPr>
      </p:pic>
      <p:grpSp>
        <p:nvGrpSpPr>
          <p:cNvPr id="7" name="Group 6">
            <a:extLst>
              <a:ext uri="{FF2B5EF4-FFF2-40B4-BE49-F238E27FC236}">
                <a16:creationId xmlns:a16="http://schemas.microsoft.com/office/drawing/2014/main" id="{97491B1A-C563-43FF-2AAA-AF11348BA242}"/>
              </a:ext>
            </a:extLst>
          </p:cNvPr>
          <p:cNvGrpSpPr/>
          <p:nvPr/>
        </p:nvGrpSpPr>
        <p:grpSpPr>
          <a:xfrm>
            <a:off x="5578907" y="3442226"/>
            <a:ext cx="7423954" cy="5789832"/>
            <a:chOff x="10170461" y="2488245"/>
            <a:chExt cx="7297219" cy="5690993"/>
          </a:xfrm>
        </p:grpSpPr>
        <p:pic>
          <p:nvPicPr>
            <p:cNvPr id="31" name="Picture 30">
              <a:extLst>
                <a:ext uri="{FF2B5EF4-FFF2-40B4-BE49-F238E27FC236}">
                  <a16:creationId xmlns:a16="http://schemas.microsoft.com/office/drawing/2014/main" id="{B03811EE-815B-0146-5834-AD4E51E12384}"/>
                </a:ext>
              </a:extLst>
            </p:cNvPr>
            <p:cNvPicPr>
              <a:picLocks noChangeAspect="1"/>
            </p:cNvPicPr>
            <p:nvPr/>
          </p:nvPicPr>
          <p:blipFill rotWithShape="1">
            <a:blip r:embed="rId7">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5" name="Straight Connector 4">
              <a:extLst>
                <a:ext uri="{FF2B5EF4-FFF2-40B4-BE49-F238E27FC236}">
                  <a16:creationId xmlns:a16="http://schemas.microsoft.com/office/drawing/2014/main" id="{88E620D9-6D40-1945-0CCD-6D104F88759D}"/>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Hộp Văn bản 20">
            <a:extLst>
              <a:ext uri="{FF2B5EF4-FFF2-40B4-BE49-F238E27FC236}">
                <a16:creationId xmlns:a16="http://schemas.microsoft.com/office/drawing/2014/main" id="{09C49ABE-A5BC-0A5F-FBC1-4BFAE26C4DD6}"/>
              </a:ext>
            </a:extLst>
          </p:cNvPr>
          <p:cNvSpPr txBox="1"/>
          <p:nvPr/>
        </p:nvSpPr>
        <p:spPr>
          <a:xfrm>
            <a:off x="1338087" y="2028073"/>
            <a:ext cx="15763844"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gn="ctr">
              <a:lnSpc>
                <a:spcPct val="150000"/>
              </a:lnSpc>
            </a:pPr>
            <a:r>
              <a:rPr lang="vi-VN"/>
              <a:t>Thay đổi cực nguồn điện; dùng kim nam châm thử để kiểm tra xem chiều từ trường có thay đổi không</a:t>
            </a:r>
            <a:endParaRPr lang="en-US" dirty="0"/>
          </a:p>
        </p:txBody>
      </p:sp>
    </p:spTree>
    <p:extLst>
      <p:ext uri="{BB962C8B-B14F-4D97-AF65-F5344CB8AC3E}">
        <p14:creationId xmlns:p14="http://schemas.microsoft.com/office/powerpoint/2010/main" val="200938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5287" y="5913946"/>
            <a:ext cx="5630153" cy="5834356"/>
          </a:xfrm>
          <a:prstGeom prst="rect">
            <a:avLst/>
          </a:prstGeom>
        </p:spPr>
      </p:pic>
      <p:pic>
        <p:nvPicPr>
          <p:cNvPr id="3" name="Picture 3"/>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858459">
            <a:off x="15711216" y="-2681118"/>
            <a:ext cx="7958550" cy="8247202"/>
          </a:xfrm>
          <a:prstGeom prst="rect">
            <a:avLst/>
          </a:prstGeom>
        </p:spPr>
      </p:pic>
      <p:pic>
        <p:nvPicPr>
          <p:cNvPr id="4" name="Picture 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938171">
            <a:off x="-5448703" y="5248477"/>
            <a:ext cx="6599197" cy="6838546"/>
          </a:xfrm>
          <a:prstGeom prst="rect">
            <a:avLst/>
          </a:prstGeom>
        </p:spPr>
      </p:pic>
      <p:grpSp>
        <p:nvGrpSpPr>
          <p:cNvPr id="6" name="Group 6"/>
          <p:cNvGrpSpPr/>
          <p:nvPr/>
        </p:nvGrpSpPr>
        <p:grpSpPr>
          <a:xfrm>
            <a:off x="16078200"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84995">
            <a:off x="-870493" y="-880590"/>
            <a:ext cx="1936387" cy="2006618"/>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90501">
            <a:off x="17438639" y="7418650"/>
            <a:ext cx="2410762" cy="2498199"/>
          </a:xfrm>
          <a:prstGeom prst="rect">
            <a:avLst/>
          </a:prstGeom>
        </p:spPr>
      </p:pic>
      <p:sp>
        <p:nvSpPr>
          <p:cNvPr id="51" name="Text Box 201">
            <a:extLst>
              <a:ext uri="{FF2B5EF4-FFF2-40B4-BE49-F238E27FC236}">
                <a16:creationId xmlns:a16="http://schemas.microsoft.com/office/drawing/2014/main" id="{0C2CC818-B91F-725C-42BB-E7B59D47ED9A}"/>
              </a:ext>
            </a:extLst>
          </p:cNvPr>
          <p:cNvSpPr txBox="1"/>
          <p:nvPr/>
        </p:nvSpPr>
        <p:spPr>
          <a:xfrm>
            <a:off x="7715839" y="11258587"/>
            <a:ext cx="1815202" cy="615553"/>
          </a:xfrm>
          <a:prstGeom prst="rect">
            <a:avLst/>
          </a:prstGeom>
          <a:solidFill>
            <a:srgbClr val="04345C"/>
          </a:solidFill>
          <a:ln w="9525">
            <a:noFill/>
          </a:ln>
        </p:spPr>
        <p:txBody>
          <a:bodyPr wrap="square" lIns="0" tIns="18288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rPr>
              <a:t>Ghi chú</a:t>
            </a:r>
            <a:endParaRPr kumimoji="0" lang="en-US" altLang="en-US" sz="2800" b="1" i="0" u="none" strike="noStrike" kern="1200" cap="none" spc="0" normalizeH="0" baseline="0" noProof="0" dirty="0">
              <a:ln>
                <a:noFill/>
              </a:ln>
              <a:solidFill>
                <a:prstClr val="white"/>
              </a:solidFill>
              <a:effectLst/>
              <a:uLnTx/>
              <a:uFillTx/>
              <a:latin typeface="#9Slide03 Arima Madurai Black" panose="00000A00000000000000" pitchFamily="2" charset="0"/>
              <a:ea typeface="+mn-ea"/>
              <a:cs typeface="+mn-cs"/>
            </a:endParaRPr>
          </a:p>
        </p:txBody>
      </p:sp>
      <p:sp>
        <p:nvSpPr>
          <p:cNvPr id="52" name="Hộp Văn bản 20">
            <a:extLst>
              <a:ext uri="{FF2B5EF4-FFF2-40B4-BE49-F238E27FC236}">
                <a16:creationId xmlns:a16="http://schemas.microsoft.com/office/drawing/2014/main" id="{97545A66-62B5-4C80-B8D8-AD644A154392}"/>
              </a:ext>
            </a:extLst>
          </p:cNvPr>
          <p:cNvSpPr txBox="1"/>
          <p:nvPr/>
        </p:nvSpPr>
        <p:spPr>
          <a:xfrm>
            <a:off x="3276600" y="12306300"/>
            <a:ext cx="10559239"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Khi bật công tắc, trong mạch xuất hiện dòng điện đi từ cực dương của pin, qua ống dây và đi vào cực âm của pin</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0491" y="4978412"/>
            <a:ext cx="2299556" cy="2299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1469" y="2469359"/>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3765950" y="2834587"/>
            <a:ext cx="11106150" cy="1446550"/>
          </a:xfrm>
          <a:prstGeom prst="rect">
            <a:avLst/>
          </a:prstGeom>
          <a:noFill/>
          <a:ln w="9525">
            <a:noFill/>
          </a:ln>
        </p:spPr>
        <p:txBody>
          <a:bodyPr wrap="square">
            <a:spAutoFit/>
          </a:bodyPr>
          <a:lstStyle/>
          <a:p>
            <a:pPr lvl="0" eaLnBrk="0" hangingPunct="0"/>
            <a:r>
              <a:rPr lang="vi-VN" sz="4400" dirty="0">
                <a:solidFill>
                  <a:prstClr val="black"/>
                </a:solidFill>
                <a:latin typeface="#9Slide07 IcielBaliho Script" pitchFamily="2" charset="0"/>
              </a:rPr>
              <a:t>Từ kết quả thí nghiệm rút ra kết luận gì về từ trường của nam châm điện</a:t>
            </a:r>
            <a:endParaRPr lang="en-US" altLang="zh-CN" sz="4400" dirty="0">
              <a:solidFill>
                <a:prstClr val="black"/>
              </a:solidFill>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4034998" y="6239449"/>
            <a:ext cx="13716581" cy="1200329"/>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Từ trường của nam châm điện chỉ tồn tại trong thời gian dòng điện chạy trong ống dây</a:t>
            </a:r>
          </a:p>
        </p:txBody>
      </p:sp>
      <p:sp>
        <p:nvSpPr>
          <p:cNvPr id="25" name="Hộp Văn bản 6">
            <a:extLst>
              <a:ext uri="{FF2B5EF4-FFF2-40B4-BE49-F238E27FC236}">
                <a16:creationId xmlns:a16="http://schemas.microsoft.com/office/drawing/2014/main" id="{8FA56EFA-674C-77B4-D030-7B4B0C2979B1}"/>
              </a:ext>
            </a:extLst>
          </p:cNvPr>
          <p:cNvSpPr txBox="1"/>
          <p:nvPr/>
        </p:nvSpPr>
        <p:spPr>
          <a:xfrm>
            <a:off x="-5695045" y="5831928"/>
            <a:ext cx="2494441" cy="584775"/>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Công tắc</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26" name="Đường nối Thẳng 11">
            <a:extLst>
              <a:ext uri="{FF2B5EF4-FFF2-40B4-BE49-F238E27FC236}">
                <a16:creationId xmlns:a16="http://schemas.microsoft.com/office/drawing/2014/main" id="{782F5E4E-7797-6F5D-308A-CA499FC4E461}"/>
              </a:ext>
            </a:extLst>
          </p:cNvPr>
          <p:cNvCxnSpPr>
            <a:cxnSpLocks/>
          </p:cNvCxnSpPr>
          <p:nvPr/>
        </p:nvCxnSpPr>
        <p:spPr>
          <a:xfrm>
            <a:off x="-3396680" y="6078827"/>
            <a:ext cx="2014562" cy="0"/>
          </a:xfrm>
          <a:prstGeom prst="line">
            <a:avLst/>
          </a:prstGeom>
          <a:ln w="28575" cap="flat" cmpd="sng">
            <a:solidFill>
              <a:srgbClr val="04345C"/>
            </a:solidFill>
            <a:prstDash val="dash"/>
            <a:headEnd type="none" w="med" len="med"/>
            <a:tailEnd type="none" w="med" len="med"/>
          </a:ln>
        </p:spPr>
      </p:cxnSp>
      <p:sp>
        <p:nvSpPr>
          <p:cNvPr id="27" name="Hộp Văn bản 20">
            <a:extLst>
              <a:ext uri="{FF2B5EF4-FFF2-40B4-BE49-F238E27FC236}">
                <a16:creationId xmlns:a16="http://schemas.microsoft.com/office/drawing/2014/main" id="{BFA1D7AD-4A31-EBC4-AAD8-1BFE8734B29C}"/>
              </a:ext>
            </a:extLst>
          </p:cNvPr>
          <p:cNvSpPr txBox="1"/>
          <p:nvPr/>
        </p:nvSpPr>
        <p:spPr>
          <a:xfrm>
            <a:off x="-5872587" y="3016818"/>
            <a:ext cx="3277914"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Hộp đựng hai viên pin 1,5 V</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sp>
        <p:nvSpPr>
          <p:cNvPr id="28" name="Hộp Văn bản 27">
            <a:extLst>
              <a:ext uri="{FF2B5EF4-FFF2-40B4-BE49-F238E27FC236}">
                <a16:creationId xmlns:a16="http://schemas.microsoft.com/office/drawing/2014/main" id="{37AA3B04-87CA-49AA-C2E6-24B064927226}"/>
              </a:ext>
            </a:extLst>
          </p:cNvPr>
          <p:cNvSpPr txBox="1"/>
          <p:nvPr/>
        </p:nvSpPr>
        <p:spPr>
          <a:xfrm>
            <a:off x="-4919935" y="8352168"/>
            <a:ext cx="2494441" cy="1077218"/>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Kẹp giấy bằng sắt</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29" name="Đường nối Thẳng 29">
            <a:extLst>
              <a:ext uri="{FF2B5EF4-FFF2-40B4-BE49-F238E27FC236}">
                <a16:creationId xmlns:a16="http://schemas.microsoft.com/office/drawing/2014/main" id="{3553D8BA-2A64-AC7E-EDB0-B805839FB840}"/>
              </a:ext>
            </a:extLst>
          </p:cNvPr>
          <p:cNvCxnSpPr>
            <a:cxnSpLocks/>
          </p:cNvCxnSpPr>
          <p:nvPr/>
        </p:nvCxnSpPr>
        <p:spPr>
          <a:xfrm>
            <a:off x="-2594673" y="8890777"/>
            <a:ext cx="1453537" cy="0"/>
          </a:xfrm>
          <a:prstGeom prst="line">
            <a:avLst/>
          </a:prstGeom>
          <a:ln w="28575" cap="flat" cmpd="sng">
            <a:solidFill>
              <a:srgbClr val="04345C"/>
            </a:solidFill>
            <a:prstDash val="dash"/>
            <a:headEnd type="none" w="med" len="med"/>
            <a:tailEnd type="none" w="med" len="med"/>
          </a:ln>
        </p:spPr>
      </p:cxnSp>
      <p:cxnSp>
        <p:nvCxnSpPr>
          <p:cNvPr id="30" name="Đường nối Thẳng 11">
            <a:extLst>
              <a:ext uri="{FF2B5EF4-FFF2-40B4-BE49-F238E27FC236}">
                <a16:creationId xmlns:a16="http://schemas.microsoft.com/office/drawing/2014/main" id="{95A83A57-26B9-F0DD-579B-D427AE506F3C}"/>
              </a:ext>
            </a:extLst>
          </p:cNvPr>
          <p:cNvCxnSpPr>
            <a:cxnSpLocks/>
          </p:cNvCxnSpPr>
          <p:nvPr/>
        </p:nvCxnSpPr>
        <p:spPr>
          <a:xfrm>
            <a:off x="-2726922" y="3510298"/>
            <a:ext cx="2315117" cy="0"/>
          </a:xfrm>
          <a:prstGeom prst="line">
            <a:avLst/>
          </a:prstGeom>
          <a:ln w="28575" cap="flat" cmpd="sng">
            <a:solidFill>
              <a:srgbClr val="04345C"/>
            </a:solidFill>
            <a:prstDash val="dash"/>
            <a:headEnd type="none" w="med" len="med"/>
            <a:tailEnd type="none" w="med" len="med"/>
          </a:ln>
        </p:spPr>
      </p:cxnSp>
      <p:sp>
        <p:nvSpPr>
          <p:cNvPr id="31" name="Hộp Văn bản 13">
            <a:extLst>
              <a:ext uri="{FF2B5EF4-FFF2-40B4-BE49-F238E27FC236}">
                <a16:creationId xmlns:a16="http://schemas.microsoft.com/office/drawing/2014/main" id="{529D9EA5-D480-64D1-8EFB-4CA89266136C}"/>
              </a:ext>
            </a:extLst>
          </p:cNvPr>
          <p:cNvSpPr txBox="1"/>
          <p:nvPr/>
        </p:nvSpPr>
        <p:spPr>
          <a:xfrm>
            <a:off x="21897535" y="3510298"/>
            <a:ext cx="2590800" cy="584775"/>
          </a:xfrm>
          <a:prstGeom prst="rect">
            <a:avLst/>
          </a:prstGeom>
          <a:no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mn-cs"/>
              </a:rPr>
              <a:t>Dây dẫn điện</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32" name="Đường nối Thẳng 15">
            <a:extLst>
              <a:ext uri="{FF2B5EF4-FFF2-40B4-BE49-F238E27FC236}">
                <a16:creationId xmlns:a16="http://schemas.microsoft.com/office/drawing/2014/main" id="{AC32FBE0-7C89-3803-56C8-4BB1470DEF4B}"/>
              </a:ext>
            </a:extLst>
          </p:cNvPr>
          <p:cNvCxnSpPr>
            <a:cxnSpLocks/>
          </p:cNvCxnSpPr>
          <p:nvPr/>
        </p:nvCxnSpPr>
        <p:spPr>
          <a:xfrm flipV="1">
            <a:off x="18973800" y="3746038"/>
            <a:ext cx="2590800" cy="51740"/>
          </a:xfrm>
          <a:prstGeom prst="line">
            <a:avLst/>
          </a:prstGeom>
          <a:ln w="28575" cap="flat" cmpd="sng">
            <a:solidFill>
              <a:srgbClr val="04345C"/>
            </a:solidFill>
            <a:prstDash val="dash"/>
            <a:headEnd type="none" w="med" len="med"/>
            <a:tailEnd type="none" w="med" len="med"/>
          </a:ln>
        </p:spPr>
      </p:cxnSp>
      <p:sp>
        <p:nvSpPr>
          <p:cNvPr id="33" name="Hộp Văn bản 9284">
            <a:extLst>
              <a:ext uri="{FF2B5EF4-FFF2-40B4-BE49-F238E27FC236}">
                <a16:creationId xmlns:a16="http://schemas.microsoft.com/office/drawing/2014/main" id="{1CB59508-B56B-93A1-2CAD-6115DE61D3C7}"/>
              </a:ext>
            </a:extLst>
          </p:cNvPr>
          <p:cNvSpPr txBox="1"/>
          <p:nvPr/>
        </p:nvSpPr>
        <p:spPr>
          <a:xfrm>
            <a:off x="22854260" y="6080293"/>
            <a:ext cx="1772398" cy="584775"/>
          </a:xfrm>
          <a:prstGeom prst="rect">
            <a:avLst/>
          </a:prstGeom>
          <a:noFill/>
          <a:ln w="9525">
            <a:no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x-none"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Đinh vít</a:t>
            </a:r>
            <a:endParaRPr kumimoji="0" lang="en-US" altLang="zh-C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SimSun" panose="02010600030101010101" pitchFamily="2" charset="-122"/>
              <a:cs typeface="+mn-cs"/>
            </a:endParaRPr>
          </a:p>
        </p:txBody>
      </p:sp>
      <p:cxnSp>
        <p:nvCxnSpPr>
          <p:cNvPr id="34" name="Đường nối Thẳng 9288">
            <a:extLst>
              <a:ext uri="{FF2B5EF4-FFF2-40B4-BE49-F238E27FC236}">
                <a16:creationId xmlns:a16="http://schemas.microsoft.com/office/drawing/2014/main" id="{DA256084-7137-D6FA-6AC3-26ACB5859976}"/>
              </a:ext>
            </a:extLst>
          </p:cNvPr>
          <p:cNvCxnSpPr>
            <a:cxnSpLocks/>
          </p:cNvCxnSpPr>
          <p:nvPr/>
        </p:nvCxnSpPr>
        <p:spPr>
          <a:xfrm>
            <a:off x="20517646" y="6372681"/>
            <a:ext cx="2081290" cy="0"/>
          </a:xfrm>
          <a:prstGeom prst="line">
            <a:avLst/>
          </a:prstGeom>
          <a:ln w="28575" cap="flat" cmpd="sng">
            <a:solidFill>
              <a:srgbClr val="04345C"/>
            </a:solidFill>
            <a:prstDash val="dash"/>
            <a:headEnd type="none" w="med" len="med"/>
            <a:tailEnd type="none" w="med" len="med"/>
          </a:ln>
        </p:spPr>
      </p:cxnSp>
      <p:sp>
        <p:nvSpPr>
          <p:cNvPr id="36" name="Text Box 198">
            <a:extLst>
              <a:ext uri="{FF2B5EF4-FFF2-40B4-BE49-F238E27FC236}">
                <a16:creationId xmlns:a16="http://schemas.microsoft.com/office/drawing/2014/main" id="{4940BC46-FDCD-CE60-1163-E9B5F8659FCD}"/>
              </a:ext>
            </a:extLst>
          </p:cNvPr>
          <p:cNvSpPr txBox="1"/>
          <p:nvPr/>
        </p:nvSpPr>
        <p:spPr>
          <a:xfrm>
            <a:off x="1092260" y="1533534"/>
            <a:ext cx="10834831" cy="769441"/>
          </a:xfrm>
          <a:prstGeom prst="rect">
            <a:avLst/>
          </a:prstGeom>
          <a:noFill/>
          <a:ln w="9525">
            <a:noFill/>
          </a:ln>
        </p:spPr>
        <p:txBody>
          <a:bodyPr wrap="square">
            <a:spAutoFit/>
          </a:bodyPr>
          <a:lstStyle/>
          <a:p>
            <a:pPr>
              <a:spcBef>
                <a:spcPct val="50000"/>
              </a:spcBef>
            </a:pPr>
            <a:r>
              <a:rPr lang="vi-VN" altLang="en-US" sz="4400" b="1" dirty="0">
                <a:solidFill>
                  <a:srgbClr val="04345C"/>
                </a:solidFill>
                <a:latin typeface="#9Slide03 Arima Madurai Black" panose="00000A00000000000000" pitchFamily="2" charset="0"/>
              </a:rPr>
              <a:t>2. CHẾ TẠO NAM CHÂM ĐIỆN ĐƠN GIẢN</a:t>
            </a:r>
            <a:endParaRPr lang="en-US" altLang="en-US" sz="4400" b="1" dirty="0">
              <a:solidFill>
                <a:srgbClr val="04345C"/>
              </a:solidFill>
              <a:latin typeface="#9Slide03 Arima Madurai Black" panose="00000A00000000000000" pitchFamily="2" charset="0"/>
            </a:endParaRPr>
          </a:p>
        </p:txBody>
      </p:sp>
      <p:sp>
        <p:nvSpPr>
          <p:cNvPr id="37" name="Hộp Văn bản 20">
            <a:extLst>
              <a:ext uri="{FF2B5EF4-FFF2-40B4-BE49-F238E27FC236}">
                <a16:creationId xmlns:a16="http://schemas.microsoft.com/office/drawing/2014/main" id="{76FEEFFB-42E9-AB4B-9602-2C694E50D6AA}"/>
              </a:ext>
            </a:extLst>
          </p:cNvPr>
          <p:cNvSpPr txBox="1"/>
          <p:nvPr/>
        </p:nvSpPr>
        <p:spPr>
          <a:xfrm>
            <a:off x="4034997" y="7942381"/>
            <a:ext cx="13716581" cy="646331"/>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Dòng điện thay đổi thì từ trường của nam châm điện thay đổi</a:t>
            </a:r>
          </a:p>
        </p:txBody>
      </p:sp>
      <p:grpSp>
        <p:nvGrpSpPr>
          <p:cNvPr id="38" name="Group 37">
            <a:extLst>
              <a:ext uri="{FF2B5EF4-FFF2-40B4-BE49-F238E27FC236}">
                <a16:creationId xmlns:a16="http://schemas.microsoft.com/office/drawing/2014/main" id="{1BFE3226-6A38-90D8-DD3A-312214268A55}"/>
              </a:ext>
            </a:extLst>
          </p:cNvPr>
          <p:cNvGrpSpPr/>
          <p:nvPr/>
        </p:nvGrpSpPr>
        <p:grpSpPr>
          <a:xfrm>
            <a:off x="18973800" y="3609552"/>
            <a:ext cx="2854690" cy="3400130"/>
            <a:chOff x="10170461" y="2488245"/>
            <a:chExt cx="7297219" cy="5690993"/>
          </a:xfrm>
        </p:grpSpPr>
        <p:pic>
          <p:nvPicPr>
            <p:cNvPr id="39" name="Picture 38">
              <a:extLst>
                <a:ext uri="{FF2B5EF4-FFF2-40B4-BE49-F238E27FC236}">
                  <a16:creationId xmlns:a16="http://schemas.microsoft.com/office/drawing/2014/main" id="{AF9C5D4E-3EBD-7FF0-FD4D-7C1D56B05BAE}"/>
                </a:ext>
              </a:extLst>
            </p:cNvPr>
            <p:cNvPicPr>
              <a:picLocks noChangeAspect="1"/>
            </p:cNvPicPr>
            <p:nvPr/>
          </p:nvPicPr>
          <p:blipFill rotWithShape="1">
            <a:blip r:embed="rId9">
              <a:extLst>
                <a:ext uri="{28A0092B-C50C-407E-A947-70E740481C1C}">
                  <a14:useLocalDpi xmlns:a14="http://schemas.microsoft.com/office/drawing/2010/main" val="0"/>
                </a:ext>
              </a:extLst>
            </a:blip>
            <a:srcRect b="2409"/>
            <a:stretch/>
          </p:blipFill>
          <p:spPr>
            <a:xfrm>
              <a:off x="10170461" y="2488245"/>
              <a:ext cx="7297219" cy="5690993"/>
            </a:xfrm>
            <a:prstGeom prst="rect">
              <a:avLst/>
            </a:prstGeom>
          </p:spPr>
        </p:pic>
        <p:cxnSp>
          <p:nvCxnSpPr>
            <p:cNvPr id="40" name="Straight Connector 39">
              <a:extLst>
                <a:ext uri="{FF2B5EF4-FFF2-40B4-BE49-F238E27FC236}">
                  <a16:creationId xmlns:a16="http://schemas.microsoft.com/office/drawing/2014/main" id="{2E2333E7-1220-835D-7B79-F91FA7733CB6}"/>
                </a:ext>
              </a:extLst>
            </p:cNvPr>
            <p:cNvCxnSpPr/>
            <p:nvPr/>
          </p:nvCxnSpPr>
          <p:spPr>
            <a:xfrm>
              <a:off x="16540355" y="6991418"/>
              <a:ext cx="0" cy="4334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2342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58"/>
                                        </p:tgtEl>
                                        <p:attrNameLst>
                                          <p:attrName>style.visibility</p:attrName>
                                        </p:attrNameLst>
                                      </p:cBhvr>
                                      <p:to>
                                        <p:strVal val="visible"/>
                                      </p:to>
                                    </p:set>
                                    <p:animEffect transition="in" filter="wipe(left)">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84"/>
                                        </p:tgtEl>
                                        <p:attrNameLst>
                                          <p:attrName>style.visibility</p:attrName>
                                        </p:attrNameLst>
                                      </p:cBhvr>
                                      <p:to>
                                        <p:strVal val="visible"/>
                                      </p:to>
                                    </p:set>
                                    <p:animEffect transition="in" filter="wipe(left)">
                                      <p:cBhvr>
                                        <p:cTn id="24" dur="500"/>
                                        <p:tgtEl>
                                          <p:spTgt spid="84"/>
                                        </p:tgtEl>
                                      </p:cBhvr>
                                    </p:animEffect>
                                  </p:childTnLst>
                                </p:cTn>
                              </p:par>
                            </p:childTnLst>
                          </p:cTn>
                        </p:par>
                        <p:par>
                          <p:cTn id="25" fill="hold">
                            <p:stCondLst>
                              <p:cond delay="2650"/>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73250" y="5143500"/>
            <a:ext cx="5829100" cy="6040518"/>
          </a:xfrm>
          <a:prstGeom prst="rect">
            <a:avLst/>
          </a:prstGeom>
        </p:spPr>
      </p:pic>
      <p:grpSp>
        <p:nvGrpSpPr>
          <p:cNvPr id="3" name="Group 3"/>
          <p:cNvGrpSpPr>
            <a:grpSpLocks noChangeAspect="1"/>
          </p:cNvGrpSpPr>
          <p:nvPr/>
        </p:nvGrpSpPr>
        <p:grpSpPr>
          <a:xfrm>
            <a:off x="8691267" y="-490588"/>
            <a:ext cx="9604079" cy="98378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extLst>
                  <a:ext uri="{28A0092B-C50C-407E-A947-70E740481C1C}">
                    <a14:useLocalDpi xmlns:a14="http://schemas.microsoft.com/office/drawing/2010/main" val="0"/>
                  </a:ext>
                </a:extLst>
              </a:blip>
              <a:stretch>
                <a:fillRect/>
              </a:stretch>
            </a:blipFill>
          </p:spPr>
        </p:sp>
      </p:grpSp>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28637">
            <a:off x="-1375202" y="-55804"/>
            <a:ext cx="10120710" cy="10487782"/>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206982">
            <a:off x="-1205830" y="7270608"/>
            <a:ext cx="6048809" cy="6268195"/>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49949" y="1319251"/>
            <a:ext cx="1428750" cy="1428750"/>
          </a:xfrm>
          <a:prstGeom prst="rect">
            <a:avLst/>
          </a:prstGeom>
        </p:spPr>
      </p:pic>
      <p:sp>
        <p:nvSpPr>
          <p:cNvPr id="12" name="TextBox 12"/>
          <p:cNvSpPr txBox="1"/>
          <p:nvPr/>
        </p:nvSpPr>
        <p:spPr>
          <a:xfrm>
            <a:off x="782531" y="4520146"/>
            <a:ext cx="8058615" cy="325473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Một số cần cẩu dùng lực từ có thể nhấc được các vật nặng hàng chục tấn bằng sắt, thép lên cao. Có phải chúng hoạt động nhờ nam châm vĩnh cửu không?</a:t>
            </a:r>
            <a:endParaRPr kumimoji="0" lang="en-US" altLang="en-US" sz="36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endParaRPr>
          </a:p>
        </p:txBody>
      </p:sp>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8313">
            <a:off x="17176236" y="6772434"/>
            <a:ext cx="1936109" cy="2006330"/>
          </a:xfrm>
          <a:prstGeom prst="rect">
            <a:avLst/>
          </a:prstGeom>
        </p:spPr>
      </p:pic>
      <p:cxnSp>
        <p:nvCxnSpPr>
          <p:cNvPr id="11" name="Straight Connector 10">
            <a:extLst>
              <a:ext uri="{FF2B5EF4-FFF2-40B4-BE49-F238E27FC236}">
                <a16:creationId xmlns:a16="http://schemas.microsoft.com/office/drawing/2014/main" id="{E860A591-B266-4108-8A0E-7DE3052D9CE5}"/>
              </a:ext>
            </a:extLst>
          </p:cNvPr>
          <p:cNvCxnSpPr>
            <a:cxnSpLocks/>
          </p:cNvCxnSpPr>
          <p:nvPr/>
        </p:nvCxnSpPr>
        <p:spPr>
          <a:xfrm>
            <a:off x="551985" y="8420100"/>
            <a:ext cx="85920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2">
            <a:extLst>
              <a:ext uri="{FF2B5EF4-FFF2-40B4-BE49-F238E27FC236}">
                <a16:creationId xmlns:a16="http://schemas.microsoft.com/office/drawing/2014/main" id="{88951BDB-CE8F-0950-21E2-4CC961CBD67C}"/>
              </a:ext>
            </a:extLst>
          </p:cNvPr>
          <p:cNvSpPr txBox="1"/>
          <p:nvPr/>
        </p:nvSpPr>
        <p:spPr>
          <a:xfrm>
            <a:off x="835017" y="3128721"/>
            <a:ext cx="8058615" cy="4916731"/>
          </a:xfrm>
          <a:prstGeom prst="rect">
            <a:avLst/>
          </a:prstGeom>
        </p:spPr>
        <p:txBody>
          <a:bodyPr wrap="square" lIns="0" tIns="0" rIns="0" bIns="0" rtlCol="0" anchor="t">
            <a:spAutoFit/>
          </a:bodyPr>
          <a:lstStyle>
            <a:defPPr>
              <a:defRPr lang="en-US"/>
            </a:defPPr>
            <a:lvl1pPr marR="0" lvl="0" indent="0" algn="ctr" fontAlgn="auto">
              <a:lnSpc>
                <a:spcPct val="150000"/>
              </a:lnSpc>
              <a:spcBef>
                <a:spcPts val="0"/>
              </a:spcBef>
              <a:spcAft>
                <a:spcPts val="0"/>
              </a:spcAft>
              <a:buClrTx/>
              <a:buSzTx/>
              <a:buFontTx/>
              <a:buNone/>
              <a:tabLst/>
              <a:defRPr kumimoji="0" sz="3600" b="1" i="0" u="none" strike="noStrike" cap="none" spc="0" normalizeH="0" baseline="0">
                <a:ln>
                  <a:noFill/>
                </a:ln>
                <a:solidFill>
                  <a:srgbClr val="04345C"/>
                </a:solidFill>
                <a:effectLst/>
                <a:uLnTx/>
                <a:uFillTx/>
                <a:latin typeface="#9Slide03 Arima Madurai Black" panose="00000A00000000000000" pitchFamily="2" charset="0"/>
              </a:defRPr>
            </a:lvl1pPr>
          </a:lstStyle>
          <a:p>
            <a:r>
              <a:rPr lang="vi-VN" dirty="0"/>
              <a:t>Chúng hoạt động nhờ nam châm điện. </a:t>
            </a:r>
          </a:p>
          <a:p>
            <a:r>
              <a:rPr lang="vi-VN" dirty="0"/>
              <a:t>Chiếc cần cẩu có thể tạo ra lực mạnh vì nó được cung cấp một dòng điện rất lớn → nam châm điện có lực từ rất mạnh đủ để nhấc các vật nặng hàng chục tấn bằng sắt, thép lên cao.</a:t>
            </a:r>
            <a:endParaRPr lang="en-US" altLang="en-US" dirty="0"/>
          </a:p>
        </p:txBody>
      </p:sp>
    </p:spTree>
    <p:extLst>
      <p:ext uri="{BB962C8B-B14F-4D97-AF65-F5344CB8AC3E}">
        <p14:creationId xmlns:p14="http://schemas.microsoft.com/office/powerpoint/2010/main" val="1772266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37"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2000"/>
                                        <p:tgtEl>
                                          <p:spTgt spid="11"/>
                                        </p:tgtEl>
                                      </p:cBhvr>
                                    </p:animEffect>
                                  </p:childTnLst>
                                </p:cTn>
                              </p:par>
                              <p:par>
                                <p:cTn id="13" presetID="10" presetClass="entr" presetSubtype="0" fill="hold" grpId="0" nodeType="withEffect">
                                  <p:stCondLst>
                                    <p:cond delay="0"/>
                                  </p:stCondLst>
                                  <p:iterate type="lt">
                                    <p:tmPct val="6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iterate type="lt">
                                    <p:tmPct val="0"/>
                                  </p:iterate>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ntr" presetSubtype="0" fill="hold" grpId="0" nodeType="withEffect">
                                  <p:stCondLst>
                                    <p:cond delay="0"/>
                                  </p:stCondLst>
                                  <p:iterate type="lt">
                                    <p:tmPct val="6000"/>
                                  </p:iterate>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16783C-E788-47B1-8F8D-F09CE3AB3683}"/>
              </a:ext>
            </a:extLst>
          </p:cNvPr>
          <p:cNvSpPr/>
          <p:nvPr/>
        </p:nvSpPr>
        <p:spPr>
          <a:xfrm>
            <a:off x="457200" y="419100"/>
            <a:ext cx="17297400" cy="9448800"/>
          </a:xfrm>
          <a:prstGeom prst="rect">
            <a:avLst/>
          </a:prstGeom>
          <a:solidFill>
            <a:schemeClr val="bg1"/>
          </a:solidFill>
          <a:ln>
            <a:solidFill>
              <a:srgbClr val="04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Arima Madurai Black" panose="00000A00000000000000" pitchFamily="2" charset="0"/>
            </a:endParaRPr>
          </a:p>
        </p:txBody>
      </p:sp>
      <p:sp>
        <p:nvSpPr>
          <p:cNvPr id="20488" name="Hộp Văn bản 1"/>
          <p:cNvSpPr txBox="1"/>
          <p:nvPr/>
        </p:nvSpPr>
        <p:spPr>
          <a:xfrm>
            <a:off x="2408522" y="1147107"/>
            <a:ext cx="12007215" cy="707886"/>
          </a:xfrm>
          <a:prstGeom prst="rect">
            <a:avLst/>
          </a:prstGeom>
          <a:noFill/>
          <a:ln w="9525">
            <a:noFill/>
          </a:ln>
        </p:spPr>
        <p:txBody>
          <a:bodyPr wrap="square">
            <a:spAutoFit/>
          </a:bodyPr>
          <a:lstStyle/>
          <a:p>
            <a:pPr algn="just" eaLnBrk="0" hangingPunct="0"/>
            <a:r>
              <a:rPr lang="vi-VN" altLang="x-none" sz="4000" b="1" i="1" dirty="0">
                <a:latin typeface="#9Slide03 Arima Madurai Black" panose="00000A00000000000000" pitchFamily="2" charset="0"/>
              </a:rPr>
              <a:t>* Các biện pháp bảo vệ môi trường:</a:t>
            </a:r>
            <a:endParaRPr lang="en-US" altLang="zh-CN" sz="4000" b="1" i="1" dirty="0">
              <a:latin typeface="#9Slide03 Arima Madurai Black" panose="00000A00000000000000" pitchFamily="2" charset="0"/>
              <a:ea typeface="SimSun" panose="02010600030101010101" pitchFamily="2" charset="-122"/>
            </a:endParaRPr>
          </a:p>
        </p:txBody>
      </p:sp>
      <p:sp>
        <p:nvSpPr>
          <p:cNvPr id="3" name="Hộp Văn bản 2"/>
          <p:cNvSpPr txBox="1"/>
          <p:nvPr/>
        </p:nvSpPr>
        <p:spPr>
          <a:xfrm>
            <a:off x="2396490" y="7200901"/>
            <a:ext cx="13634085" cy="1938992"/>
          </a:xfrm>
          <a:prstGeom prst="rect">
            <a:avLst/>
          </a:prstGeom>
          <a:noFill/>
          <a:ln w="9525">
            <a:noFill/>
          </a:ln>
        </p:spPr>
        <p:txBody>
          <a:bodyPr wrap="square">
            <a:spAutoFit/>
          </a:bodyPr>
          <a:lstStyle/>
          <a:p>
            <a:pPr algn="just" eaLnBrk="0" hangingPunct="0"/>
            <a:r>
              <a:rPr lang="vi-VN" altLang="x-none" sz="4000" dirty="0">
                <a:solidFill>
                  <a:srgbClr val="FF0000"/>
                </a:solidFill>
                <a:latin typeface="#9Slide03 Arima Madurai Black" panose="00000A00000000000000" pitchFamily="2" charset="0"/>
              </a:rPr>
              <a:t>- </a:t>
            </a:r>
            <a:r>
              <a:rPr lang="pt-BR" altLang="x-none" sz="4000" dirty="0">
                <a:solidFill>
                  <a:srgbClr val="FF0000"/>
                </a:solidFill>
                <a:latin typeface="#9Slide03 Arima Madurai Black" panose="00000A00000000000000" pitchFamily="2" charset="0"/>
              </a:rPr>
              <a:t>Trong các nh</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 máy cơ khí, luyện kim có nhiều các bụi, v</a:t>
            </a:r>
            <a:r>
              <a:rPr lang="vi-VN" altLang="x-none" sz="4000" dirty="0">
                <a:solidFill>
                  <a:srgbClr val="FF0000"/>
                </a:solidFill>
                <a:latin typeface="#9Slide03 Arima Madurai Black" panose="00000A00000000000000" pitchFamily="2" charset="0"/>
              </a:rPr>
              <a:t>ụ</a:t>
            </a:r>
            <a:r>
              <a:rPr lang="pt-BR" altLang="x-none" sz="4000" dirty="0">
                <a:solidFill>
                  <a:srgbClr val="FF0000"/>
                </a:solidFill>
                <a:latin typeface="#9Slide03 Arima Madurai Black" panose="00000A00000000000000" pitchFamily="2" charset="0"/>
              </a:rPr>
              <a:t>n sắt, việc sử dụng các nam châm điện để thu gom bụi, v</a:t>
            </a:r>
            <a:r>
              <a:rPr lang="vi-VN" altLang="x-none" sz="4000" dirty="0">
                <a:solidFill>
                  <a:srgbClr val="FF0000"/>
                </a:solidFill>
                <a:latin typeface="#9Slide03 Arima Madurai Black" panose="00000A00000000000000" pitchFamily="2" charset="0"/>
              </a:rPr>
              <a:t>ụ</a:t>
            </a:r>
            <a:r>
              <a:rPr lang="pt-BR" altLang="x-none" sz="4000" dirty="0">
                <a:solidFill>
                  <a:srgbClr val="FF0000"/>
                </a:solidFill>
                <a:latin typeface="#9Slide03 Arima Madurai Black" panose="00000A00000000000000" pitchFamily="2" charset="0"/>
              </a:rPr>
              <a:t>n sắt l</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m sạch môi trường l</a:t>
            </a:r>
            <a:r>
              <a:rPr lang="pt-BR" altLang="x-none" sz="4000" dirty="0">
                <a:solidFill>
                  <a:srgbClr val="FF0000"/>
                </a:solidFill>
                <a:latin typeface="#9Slide03 Arima Madurai Black" panose="00000A00000000000000" pitchFamily="2" charset="0"/>
                <a:ea typeface="Times New Roman" panose="02020603050405020304" pitchFamily="18" charset="0"/>
              </a:rPr>
              <a:t>à</a:t>
            </a:r>
            <a:r>
              <a:rPr lang="pt-BR" altLang="x-none" sz="4000" dirty="0">
                <a:solidFill>
                  <a:srgbClr val="FF0000"/>
                </a:solidFill>
                <a:latin typeface="#9Slide03 Arima Madurai Black" panose="00000A00000000000000" pitchFamily="2" charset="0"/>
              </a:rPr>
              <a:t> một giải pháp hiệu quả</a:t>
            </a:r>
            <a:r>
              <a:rPr lang="vi-VN" altLang="x-none" sz="4000" dirty="0">
                <a:solidFill>
                  <a:srgbClr val="FF0000"/>
                </a:solidFill>
                <a:latin typeface="#9Slide03 Arima Madurai Black" panose="00000A00000000000000" pitchFamily="2" charset="0"/>
              </a:rPr>
              <a:t>.</a:t>
            </a:r>
            <a:endParaRPr lang="vi-VN" altLang="x-none" sz="4000" dirty="0">
              <a:solidFill>
                <a:srgbClr val="FF0000"/>
              </a:solidFill>
              <a:latin typeface="#9Slide03 Arima Madurai Black" panose="00000A00000000000000" pitchFamily="2" charset="0"/>
              <a:ea typeface="SimSun" panose="02010600030101010101" pitchFamily="2" charset="-122"/>
            </a:endParaRPr>
          </a:p>
        </p:txBody>
      </p:sp>
      <p:pic>
        <p:nvPicPr>
          <p:cNvPr id="74754" name="Picture 2" descr="Káº¿t quáº£ hÃ¬nh áº£nh cho HÃ¬nh áº£nh á»©ng dá»¥ng nam chÃ¢m Äiá»n"/>
          <p:cNvPicPr>
            <a:picLocks noChangeAspect="1"/>
          </p:cNvPicPr>
          <p:nvPr/>
        </p:nvPicPr>
        <p:blipFill>
          <a:blip r:embed="rId2"/>
          <a:stretch>
            <a:fillRect/>
          </a:stretch>
        </p:blipFill>
        <p:spPr>
          <a:xfrm>
            <a:off x="5562600" y="2040731"/>
            <a:ext cx="8129588" cy="4974432"/>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randombar(horizontal)">
                                      <p:cBhvr>
                                        <p:cTn id="7" dur="500"/>
                                        <p:tgtEl>
                                          <p:spTgt spid="747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326FC9-36DB-429B-B887-A8C224240A2B}"/>
              </a:ext>
            </a:extLst>
          </p:cNvPr>
          <p:cNvSpPr/>
          <p:nvPr/>
        </p:nvSpPr>
        <p:spPr>
          <a:xfrm>
            <a:off x="457200" y="419100"/>
            <a:ext cx="17297400" cy="9549512"/>
          </a:xfrm>
          <a:prstGeom prst="rect">
            <a:avLst/>
          </a:prstGeom>
          <a:solidFill>
            <a:schemeClr val="bg1"/>
          </a:solidFill>
          <a:ln>
            <a:solidFill>
              <a:srgbClr val="04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Arima Madurai Black" panose="00000A00000000000000" pitchFamily="2" charset="0"/>
            </a:endParaRPr>
          </a:p>
        </p:txBody>
      </p:sp>
      <p:sp>
        <p:nvSpPr>
          <p:cNvPr id="19464" name="Hộp Văn bản 1"/>
          <p:cNvSpPr txBox="1">
            <a:spLocks noChangeArrowheads="1"/>
          </p:cNvSpPr>
          <p:nvPr/>
        </p:nvSpPr>
        <p:spPr bwMode="auto">
          <a:xfrm>
            <a:off x="1220391" y="638145"/>
            <a:ext cx="855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600" b="1" dirty="0">
                <a:latin typeface="#9Slide03 Arima Madurai Black" panose="00000A00000000000000" pitchFamily="2" charset="0"/>
                <a:cs typeface="Times New Roman" panose="02020603050405020304" pitchFamily="18" charset="0"/>
              </a:rPr>
              <a:t>* Các biện pháp bảo vệ môi trường:</a:t>
            </a:r>
            <a:endParaRPr lang="en-US" altLang="en-US" sz="3600" b="1" dirty="0">
              <a:latin typeface="#9Slide03 Arima Madurai Black" panose="00000A00000000000000" pitchFamily="2" charset="0"/>
              <a:cs typeface="Times New Roman" panose="02020603050405020304" pitchFamily="18" charset="0"/>
            </a:endParaRPr>
          </a:p>
        </p:txBody>
      </p:sp>
      <p:sp>
        <p:nvSpPr>
          <p:cNvPr id="24" name="Hộp Văn bản 23"/>
          <p:cNvSpPr txBox="1">
            <a:spLocks noChangeArrowheads="1"/>
          </p:cNvSpPr>
          <p:nvPr/>
        </p:nvSpPr>
        <p:spPr bwMode="auto">
          <a:xfrm>
            <a:off x="1028700" y="6076062"/>
            <a:ext cx="16230600"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FontTx/>
              <a:buNone/>
            </a:pPr>
            <a:r>
              <a:rPr lang="vi-VN" altLang="en-US" dirty="0">
                <a:latin typeface="#9Slide03 Arima Madurai Black" panose="00000A00000000000000" pitchFamily="2" charset="0"/>
                <a:cs typeface="Times New Roman" panose="02020603050405020304" pitchFamily="18" charset="0"/>
              </a:rPr>
              <a:t>- </a:t>
            </a:r>
            <a:r>
              <a:rPr lang="pt-BR" altLang="en-US" dirty="0">
                <a:latin typeface="#9Slide03 Arima Madurai Black" panose="00000A00000000000000" pitchFamily="2" charset="0"/>
                <a:cs typeface="Times New Roman" panose="02020603050405020304" pitchFamily="18" charset="0"/>
              </a:rPr>
              <a:t>Loài chim bồ câu có một khả năng đặc biệt, đó là có thể xác định được phương hướng chính xác trong không gian.</a:t>
            </a:r>
            <a:endParaRPr lang="vi-VN" altLang="en-US" dirty="0">
              <a:latin typeface="#9Slide03 Arima Madurai Black" panose="00000A00000000000000" pitchFamily="2" charset="0"/>
              <a:cs typeface="Times New Roman" panose="02020603050405020304" pitchFamily="18" charset="0"/>
            </a:endParaRPr>
          </a:p>
          <a:p>
            <a:pPr algn="just">
              <a:lnSpc>
                <a:spcPct val="120000"/>
              </a:lnSpc>
              <a:spcBef>
                <a:spcPct val="0"/>
              </a:spcBef>
              <a:buFontTx/>
              <a:buNone/>
            </a:pPr>
            <a:r>
              <a:rPr lang="vi-VN" altLang="en-US" dirty="0">
                <a:latin typeface="#9Slide03 Arima Madurai Black" panose="00000A00000000000000" pitchFamily="2" charset="0"/>
                <a:cs typeface="Times New Roman" panose="02020603050405020304" pitchFamily="18" charset="0"/>
              </a:rPr>
              <a:t>- </a:t>
            </a:r>
            <a:r>
              <a:rPr lang="pt-BR" altLang="en-US" dirty="0">
                <a:latin typeface="#9Slide03 Arima Madurai Black" panose="00000A00000000000000" pitchFamily="2" charset="0"/>
                <a:cs typeface="Times New Roman" panose="02020603050405020304" pitchFamily="18" charset="0"/>
              </a:rPr>
              <a:t>Sở dĩ như vậy bởi vì trong não bộ của chim bồ câu có các hệ thống giống như la bàn, chúng được định hướng theo từ trường trái đất. Sự định hướng này có thể bị đảo lộn nếu trong môi trường có quá nhiều nguồn phát sóng điện từ. Vì vậy, bảo vệ môi trường tránh ảnh hưởng tiêu cực của sóng điện từ là góp phần bảo vệ thiên nhiên</a:t>
            </a:r>
            <a:r>
              <a:rPr lang="vi-VN" altLang="en-US" dirty="0">
                <a:latin typeface="#9Slide03 Arima Madurai Black" panose="00000A00000000000000" pitchFamily="2" charset="0"/>
                <a:cs typeface="Times New Roman" panose="02020603050405020304" pitchFamily="18" charset="0"/>
              </a:rPr>
              <a:t>.</a:t>
            </a:r>
            <a:endParaRPr lang="en-US" altLang="en-US" dirty="0">
              <a:latin typeface="#9Slide03 Arima Madurai Black" panose="00000A00000000000000" pitchFamily="2" charset="0"/>
              <a:cs typeface="Times New Roman" panose="02020603050405020304" pitchFamily="18" charset="0"/>
            </a:endParaRPr>
          </a:p>
        </p:txBody>
      </p:sp>
      <p:pic>
        <p:nvPicPr>
          <p:cNvPr id="5" name="Ảnh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082" y="1485900"/>
            <a:ext cx="1127521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352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 calcmode="lin" valueType="num">
                                      <p:cBhvr>
                                        <p:cTn id="1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p:cTn id="19"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C0AFE1-8419-06F8-70D6-A09AC0E7228E}"/>
              </a:ext>
            </a:extLst>
          </p:cNvPr>
          <p:cNvSpPr/>
          <p:nvPr/>
        </p:nvSpPr>
        <p:spPr>
          <a:xfrm>
            <a:off x="1295400" y="2910544"/>
            <a:ext cx="15697200" cy="5247643"/>
          </a:xfrm>
          <a:prstGeom prst="roundRect">
            <a:avLst>
              <a:gd name="adj" fmla="val 12582"/>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314351">
            <a:off x="-3282748" y="-4123602"/>
            <a:ext cx="7958550" cy="8247202"/>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7659">
            <a:off x="15530597" y="6360374"/>
            <a:ext cx="6599197" cy="683854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84995">
            <a:off x="-870493" y="-880590"/>
            <a:ext cx="1936387" cy="2006618"/>
          </a:xfrm>
          <a:prstGeom prst="rect">
            <a:avLst/>
          </a:prstGeom>
        </p:spPr>
      </p:pic>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472923" y="-1892833"/>
            <a:ext cx="5630153" cy="5834356"/>
          </a:xfrm>
          <a:prstGeom prst="rect">
            <a:avLst/>
          </a:prstGeom>
        </p:spPr>
      </p:pic>
      <p:grpSp>
        <p:nvGrpSpPr>
          <p:cNvPr id="6" name="Group 6"/>
          <p:cNvGrpSpPr/>
          <p:nvPr/>
        </p:nvGrpSpPr>
        <p:grpSpPr>
          <a:xfrm flipV="1">
            <a:off x="15985836" y="-583931"/>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09499" flipV="1">
            <a:off x="17346275" y="-61380"/>
            <a:ext cx="2410762" cy="2498199"/>
          </a:xfrm>
          <a:prstGeom prst="rect">
            <a:avLst/>
          </a:prstGeom>
        </p:spPr>
      </p:pic>
      <p:sp>
        <p:nvSpPr>
          <p:cNvPr id="53" name="Text Box 198">
            <a:extLst>
              <a:ext uri="{FF2B5EF4-FFF2-40B4-BE49-F238E27FC236}">
                <a16:creationId xmlns:a16="http://schemas.microsoft.com/office/drawing/2014/main" id="{1D793B1C-0854-2A12-86D9-9DE26523B023}"/>
              </a:ext>
            </a:extLst>
          </p:cNvPr>
          <p:cNvSpPr txBox="1"/>
          <p:nvPr/>
        </p:nvSpPr>
        <p:spPr>
          <a:xfrm>
            <a:off x="962025" y="2171184"/>
            <a:ext cx="16363950" cy="707886"/>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2</a:t>
            </a:r>
            <a:r>
              <a:rPr kumimoji="0" lang="en-US" altLang="en-US" sz="4000" b="1" i="0" u="none" strike="noStrike" kern="1200" cap="none" spc="0" normalizeH="0" baseline="0" noProof="0" dirty="0">
                <a:ln>
                  <a:noFill/>
                </a:ln>
                <a:solidFill>
                  <a:srgbClr val="04345C"/>
                </a:solidFill>
                <a:effectLst/>
                <a:uLnTx/>
                <a:uFillTx/>
                <a:latin typeface="#9Slide03 Arima Madurai Black" panose="00000A00000000000000" pitchFamily="2" charset="0"/>
                <a:ea typeface="+mn-ea"/>
                <a:cs typeface="+mn-cs"/>
              </a:rPr>
              <a:t>. </a:t>
            </a:r>
            <a:r>
              <a:rPr lang="vi-VN" sz="4000" b="1" dirty="0">
                <a:solidFill>
                  <a:srgbClr val="04345C"/>
                </a:solidFill>
                <a:latin typeface="#9Slide03 Arima Madurai Black" panose="00000A00000000000000" pitchFamily="2" charset="0"/>
              </a:rPr>
              <a:t>CHẾ TẠO NAM CHÂM ĐIỆN ĐƠN GIẢN</a:t>
            </a:r>
            <a:endParaRPr lang="en-US" altLang="en-US" sz="4000" b="1" dirty="0">
              <a:solidFill>
                <a:srgbClr val="04345C"/>
              </a:solidFill>
              <a:latin typeface="#9Slide03 Arima Madurai Black" panose="00000A00000000000000" pitchFamily="2" charset="0"/>
            </a:endParaRP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232" y="8910097"/>
            <a:ext cx="2444254" cy="2444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2222" y="2360552"/>
            <a:ext cx="1853047" cy="1853047"/>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20074377" y="3543610"/>
            <a:ext cx="14362818" cy="830997"/>
          </a:xfrm>
          <a:prstGeom prst="rect">
            <a:avLst/>
          </a:prstGeom>
          <a:noFill/>
          <a:ln w="9525">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Vì</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sao</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khi</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ngắt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dòng</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điện</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đinh</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vít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không</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còn</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hút</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kẹp</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giấy</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7 IcielBaliho Script" pitchFamily="2" charset="0"/>
                <a:ea typeface="+mn-ea"/>
                <a:cs typeface="+mn-cs"/>
              </a:rPr>
              <a:t>nữa</a:t>
            </a:r>
            <a:r>
              <a:rPr kumimoji="0" lang="en-US" sz="4800" b="0" i="0" u="none" strike="noStrike" kern="1200" cap="none" spc="0" normalizeH="0" baseline="0" noProof="0" dirty="0">
                <a:ln>
                  <a:noFill/>
                </a:ln>
                <a:solidFill>
                  <a:prstClr val="black"/>
                </a:solidFill>
                <a:effectLst/>
                <a:uLnTx/>
                <a:uFillTx/>
                <a:latin typeface="#9Slide07 IcielBaliho Script" pitchFamily="2" charset="0"/>
                <a:ea typeface="+mn-ea"/>
                <a:cs typeface="+mn-cs"/>
              </a:rPr>
              <a:t>?</a:t>
            </a:r>
            <a:endParaRPr kumimoji="0" lang="en-US" altLang="zh-CN" sz="4800" b="0" i="0" u="none" strike="noStrike" kern="1200" cap="none" spc="0" normalizeH="0" baseline="0" noProof="0" dirty="0">
              <a:ln>
                <a:noFill/>
              </a:ln>
              <a:solidFill>
                <a:prstClr val="black"/>
              </a:solidFill>
              <a:effectLst/>
              <a:uLnTx/>
              <a:uFillTx/>
              <a:latin typeface="#9Slide07 IcielBaliho Script" pitchFamily="2" charset="0"/>
              <a:ea typeface="宋体" panose="02010600030101010101" pitchFamily="2" charset="-122"/>
              <a:cs typeface="+mn-cs"/>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2951455" y="11748302"/>
            <a:ext cx="12385090"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ngắt dòng điện, đinh vít không còn hút các kẹp giấy vì nó đã mất đi từ tính, không có khả năng hút được các vật làm từ sắt, thép,... nữa.</a:t>
            </a:r>
          </a:p>
        </p:txBody>
      </p:sp>
      <p:pic>
        <p:nvPicPr>
          <p:cNvPr id="2050" name="Picture 2">
            <a:extLst>
              <a:ext uri="{FF2B5EF4-FFF2-40B4-BE49-F238E27FC236}">
                <a16:creationId xmlns:a16="http://schemas.microsoft.com/office/drawing/2014/main" id="{11DE1A08-3158-DE4D-97DB-7BAC8550C8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665" y="3852501"/>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20">
            <a:extLst>
              <a:ext uri="{FF2B5EF4-FFF2-40B4-BE49-F238E27FC236}">
                <a16:creationId xmlns:a16="http://schemas.microsoft.com/office/drawing/2014/main" id="{66BFBA67-3B3B-9141-11CA-ADFC223ABB7C}"/>
              </a:ext>
            </a:extLst>
          </p:cNvPr>
          <p:cNvSpPr txBox="1"/>
          <p:nvPr/>
        </p:nvSpPr>
        <p:spPr>
          <a:xfrm>
            <a:off x="3060584" y="3452398"/>
            <a:ext cx="13229999"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marL="0" marR="0" lvl="0" indent="0" algn="l" defTabSz="914400" rtl="0" eaLnBrk="0" fontAlgn="auto" latinLnBrk="0" hangingPunct="0">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tăng (giảm) độ lớn dòng điện, thì độ lớn lực từ của nam châm điện cũng tăng (giảm)</a:t>
            </a:r>
          </a:p>
        </p:txBody>
      </p:sp>
      <p:pic>
        <p:nvPicPr>
          <p:cNvPr id="36" name="Picture 2">
            <a:extLst>
              <a:ext uri="{FF2B5EF4-FFF2-40B4-BE49-F238E27FC236}">
                <a16:creationId xmlns:a16="http://schemas.microsoft.com/office/drawing/2014/main" id="{21878989-9912-E22C-62AF-EBB69750FD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1807" y="5823290"/>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37" name="Hộp Văn bản 20">
            <a:extLst>
              <a:ext uri="{FF2B5EF4-FFF2-40B4-BE49-F238E27FC236}">
                <a16:creationId xmlns:a16="http://schemas.microsoft.com/office/drawing/2014/main" id="{03B70543-D71F-3305-878D-EA5000884B74}"/>
              </a:ext>
            </a:extLst>
          </p:cNvPr>
          <p:cNvSpPr txBox="1"/>
          <p:nvPr/>
        </p:nvSpPr>
        <p:spPr>
          <a:xfrm>
            <a:off x="3051727" y="5534365"/>
            <a:ext cx="13229998"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lvl="0">
              <a:lnSpc>
                <a:spcPct val="150000"/>
              </a:lnSpc>
            </a:pP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Khi đổi chiều dòng điện thì từ </a:t>
            </a:r>
            <a:r>
              <a:rPr lang="vi-VN" dirty="0">
                <a:solidFill>
                  <a:prstClr val="black"/>
                </a:solidFill>
              </a:rPr>
              <a:t>trường của </a:t>
            </a:r>
            <a:r>
              <a:rPr kumimoji="0" lang="vi-VN" sz="36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mn-cs"/>
              </a:rPr>
              <a:t>nam châm điện cũng đổi chiều và độ lớn lực từ không đổi</a:t>
            </a:r>
          </a:p>
        </p:txBody>
      </p:sp>
    </p:spTree>
    <p:extLst>
      <p:ext uri="{BB962C8B-B14F-4D97-AF65-F5344CB8AC3E}">
        <p14:creationId xmlns:p14="http://schemas.microsoft.com/office/powerpoint/2010/main" val="961824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8)">
                                      <p:cBhvr>
                                        <p:cTn id="7" dur="750"/>
                                        <p:tgtEl>
                                          <p:spTgt spid="2050"/>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heel(8)">
                                      <p:cBhvr>
                                        <p:cTn id="16" dur="750"/>
                                        <p:tgtEl>
                                          <p:spTgt spid="36"/>
                                        </p:tgtEl>
                                      </p:cBhvr>
                                    </p:animEffect>
                                  </p:childTnLst>
                                </p:cTn>
                              </p:par>
                            </p:childTnLst>
                          </p:cTn>
                        </p:par>
                        <p:par>
                          <p:cTn id="17" fill="hold">
                            <p:stCondLst>
                              <p:cond delay="750"/>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0793">
            <a:off x="11146282" y="-515613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4800600" y="5143500"/>
            <a:ext cx="9435786" cy="937885"/>
          </a:xfrm>
          <a:prstGeom prst="rect">
            <a:avLst/>
          </a:prstGeom>
        </p:spPr>
        <p:txBody>
          <a:bodyPr wrap="square" lIns="0" tIns="0" rIns="0" bIns="0" rtlCol="0" anchor="t">
            <a:spAutoFit/>
          </a:bodyPr>
          <a:lstStyle/>
          <a:p>
            <a:pPr algn="ctr">
              <a:lnSpc>
                <a:spcPts val="5546"/>
              </a:lnSpc>
            </a:pPr>
            <a:r>
              <a:rPr lang="en-US" sz="13800" spc="462" dirty="0">
                <a:solidFill>
                  <a:srgbClr val="6BD4CD"/>
                </a:solidFill>
                <a:latin typeface="#9Slide07 Cadena" panose="02000503000000020004" pitchFamily="2" charset="0"/>
              </a:rPr>
              <a:t>VẬN DỤNG</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82951">
            <a:off x="1393662" y="8897625"/>
            <a:ext cx="1936387" cy="2006618"/>
          </a:xfrm>
          <a:prstGeom prst="rect">
            <a:avLst/>
          </a:prstGeom>
        </p:spPr>
      </p:pic>
      <p:grpSp>
        <p:nvGrpSpPr>
          <p:cNvPr id="14" name="Group 13">
            <a:extLst>
              <a:ext uri="{FF2B5EF4-FFF2-40B4-BE49-F238E27FC236}">
                <a16:creationId xmlns:a16="http://schemas.microsoft.com/office/drawing/2014/main" id="{594B16B0-52D0-7375-25BB-AC9C87C902AC}"/>
              </a:ext>
            </a:extLst>
          </p:cNvPr>
          <p:cNvGrpSpPr/>
          <p:nvPr/>
        </p:nvGrpSpPr>
        <p:grpSpPr>
          <a:xfrm>
            <a:off x="6243181" y="10858500"/>
            <a:ext cx="6540646" cy="2971800"/>
            <a:chOff x="609600" y="2188741"/>
            <a:chExt cx="17068800" cy="7755359"/>
          </a:xfrm>
        </p:grpSpPr>
        <p:sp>
          <p:nvSpPr>
            <p:cNvPr id="17" name="Rectangle 16">
              <a:extLst>
                <a:ext uri="{FF2B5EF4-FFF2-40B4-BE49-F238E27FC236}">
                  <a16:creationId xmlns:a16="http://schemas.microsoft.com/office/drawing/2014/main" id="{15787758-9BC7-67A8-28E5-CEF6D35ACBCF}"/>
                </a:ext>
              </a:extLst>
            </p:cNvPr>
            <p:cNvSpPr/>
            <p:nvPr/>
          </p:nvSpPr>
          <p:spPr>
            <a:xfrm>
              <a:off x="609600" y="2188741"/>
              <a:ext cx="170688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949787D-FC7D-CAB3-EE82-7B880012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475" y="2552700"/>
              <a:ext cx="16511049" cy="7086600"/>
            </a:xfrm>
            <a:prstGeom prst="rect">
              <a:avLst/>
            </a:prstGeom>
          </p:spPr>
        </p:pic>
      </p:grpSp>
    </p:spTree>
    <p:extLst>
      <p:ext uri="{BB962C8B-B14F-4D97-AF65-F5344CB8AC3E}">
        <p14:creationId xmlns:p14="http://schemas.microsoft.com/office/powerpoint/2010/main" val="142025930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1104900" y="750921"/>
            <a:ext cx="16078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3200" dirty="0">
                <a:latin typeface="#9Slide03 Arima Madurai Black" panose="00000A00000000000000" pitchFamily="2" charset="0"/>
                <a:cs typeface="Times New Roman" panose="02020603050405020304" pitchFamily="18" charset="0"/>
              </a:rPr>
              <a:t>Quan sát sơ đồ cấu tạo của một chuông điện đơn giản. Hãy giải thích vì sao khi nhấn và giữ công tắc thì nghe tiếng chuông reo liên tục cho đến khi thả ra (loại công tắc trong hình chỉ đóng mạch điện khi nhấn và giữ nút).</a:t>
            </a:r>
            <a:endParaRPr sz="3200" dirty="0">
              <a:latin typeface="#9Slide03 Arima Madurai Black" panose="00000A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4867652D-90A3-6880-F58A-0412F03013E8}"/>
              </a:ext>
            </a:extLst>
          </p:cNvPr>
          <p:cNvGrpSpPr/>
          <p:nvPr/>
        </p:nvGrpSpPr>
        <p:grpSpPr>
          <a:xfrm>
            <a:off x="3581400" y="2933700"/>
            <a:ext cx="11125200" cy="6820978"/>
            <a:chOff x="2819400" y="2188741"/>
            <a:chExt cx="12649200" cy="7755359"/>
          </a:xfrm>
        </p:grpSpPr>
        <p:sp>
          <p:nvSpPr>
            <p:cNvPr id="4" name="Rectangle 3">
              <a:extLst>
                <a:ext uri="{FF2B5EF4-FFF2-40B4-BE49-F238E27FC236}">
                  <a16:creationId xmlns:a16="http://schemas.microsoft.com/office/drawing/2014/main" id="{C46EFA86-82D9-1C47-F2BA-BB52E87D3371}"/>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09F833-810D-272F-14BD-714A0CB5F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73250" y="5143500"/>
            <a:ext cx="5829100" cy="6040518"/>
          </a:xfrm>
          <a:prstGeom prst="rect">
            <a:avLst/>
          </a:prstGeom>
        </p:spPr>
      </p:pic>
      <p:grpSp>
        <p:nvGrpSpPr>
          <p:cNvPr id="3" name="Group 3"/>
          <p:cNvGrpSpPr>
            <a:grpSpLocks noChangeAspect="1"/>
          </p:cNvGrpSpPr>
          <p:nvPr/>
        </p:nvGrpSpPr>
        <p:grpSpPr>
          <a:xfrm>
            <a:off x="8691267" y="-490588"/>
            <a:ext cx="9604079" cy="98378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4">
                <a:extLst>
                  <a:ext uri="{28A0092B-C50C-407E-A947-70E740481C1C}">
                    <a14:useLocalDpi xmlns:a14="http://schemas.microsoft.com/office/drawing/2010/main" val="0"/>
                  </a:ext>
                </a:extLst>
              </a:blip>
              <a:stretch>
                <a:fillRect/>
              </a:stretch>
            </a:blipFill>
          </p:spPr>
        </p:sp>
      </p:grpSp>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28637">
            <a:off x="-1375202" y="-55804"/>
            <a:ext cx="10120710" cy="10487782"/>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206982">
            <a:off x="-1205830" y="7270608"/>
            <a:ext cx="6048809" cy="6268195"/>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49950" y="2867298"/>
            <a:ext cx="1428750" cy="1428750"/>
          </a:xfrm>
          <a:prstGeom prst="rect">
            <a:avLst/>
          </a:prstGeom>
        </p:spPr>
      </p:pic>
      <p:sp>
        <p:nvSpPr>
          <p:cNvPr id="12" name="TextBox 12"/>
          <p:cNvSpPr txBox="1"/>
          <p:nvPr/>
        </p:nvSpPr>
        <p:spPr>
          <a:xfrm>
            <a:off x="782531" y="4520146"/>
            <a:ext cx="8058615" cy="3254737"/>
          </a:xfrm>
          <a:prstGeom prst="rect">
            <a:avLst/>
          </a:prstGeom>
        </p:spPr>
        <p:txBody>
          <a:bodyPr wrap="square" lIns="0" tIns="0" rIns="0" bIns="0" rtlCol="0" anchor="t">
            <a:spAutoFit/>
          </a:bodyPr>
          <a:lstStyle/>
          <a:p>
            <a:pPr algn="ctr">
              <a:lnSpc>
                <a:spcPct val="150000"/>
              </a:lnSpc>
            </a:pPr>
            <a:r>
              <a:rPr lang="vi-VN" sz="3600" b="1" dirty="0">
                <a:solidFill>
                  <a:srgbClr val="04345C"/>
                </a:solidFill>
                <a:latin typeface="#9Slide03 Arima Madurai Black" panose="00000A00000000000000" pitchFamily="2" charset="0"/>
              </a:rPr>
              <a:t>Một số cần cẩu dùng lực từ có thể nhấc được các vật nặng hàng chục tấn bằng sắt, thép lên cao. Có phải chúng hoạt động nhờ nam châm vĩnh cửu không?</a:t>
            </a:r>
            <a:endParaRPr lang="en-US" altLang="en-US" sz="3600" b="1" dirty="0">
              <a:solidFill>
                <a:srgbClr val="04345C"/>
              </a:solidFill>
              <a:latin typeface="#9Slide03 Arima Madurai Black" panose="00000A00000000000000" pitchFamily="2" charset="0"/>
            </a:endParaRPr>
          </a:p>
        </p:txBody>
      </p:sp>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8313">
            <a:off x="17176236" y="6772434"/>
            <a:ext cx="1936109" cy="2006330"/>
          </a:xfrm>
          <a:prstGeom prst="rect">
            <a:avLst/>
          </a:prstGeom>
        </p:spPr>
      </p:pic>
      <p:cxnSp>
        <p:nvCxnSpPr>
          <p:cNvPr id="11" name="Straight Connector 10">
            <a:extLst>
              <a:ext uri="{FF2B5EF4-FFF2-40B4-BE49-F238E27FC236}">
                <a16:creationId xmlns:a16="http://schemas.microsoft.com/office/drawing/2014/main" id="{E860A591-B266-4108-8A0E-7DE3052D9CE5}"/>
              </a:ext>
            </a:extLst>
          </p:cNvPr>
          <p:cNvCxnSpPr>
            <a:cxnSpLocks/>
          </p:cNvCxnSpPr>
          <p:nvPr/>
        </p:nvCxnSpPr>
        <p:spPr>
          <a:xfrm>
            <a:off x="551985" y="8420100"/>
            <a:ext cx="85920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37"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2000"/>
                                        <p:tgtEl>
                                          <p:spTgt spid="11"/>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FEAC3895-4B74-D9B3-2B6A-A0BA93A9E032}"/>
              </a:ext>
            </a:extLst>
          </p:cNvPr>
          <p:cNvSpPr/>
          <p:nvPr/>
        </p:nvSpPr>
        <p:spPr>
          <a:xfrm>
            <a:off x="6715124" y="-1474648"/>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3011EA8E-0FA9-2539-3353-7DD6A2A63185}"/>
              </a:ext>
            </a:extLst>
          </p:cNvPr>
          <p:cNvGrpSpPr/>
          <p:nvPr/>
        </p:nvGrpSpPr>
        <p:grpSpPr>
          <a:xfrm>
            <a:off x="3886200" y="1828800"/>
            <a:ext cx="10812732" cy="6629400"/>
            <a:chOff x="2819400" y="2188741"/>
            <a:chExt cx="12649200" cy="7755359"/>
          </a:xfrm>
        </p:grpSpPr>
        <p:sp>
          <p:nvSpPr>
            <p:cNvPr id="11" name="Rectangle 10">
              <a:extLst>
                <a:ext uri="{FF2B5EF4-FFF2-40B4-BE49-F238E27FC236}">
                  <a16:creationId xmlns:a16="http://schemas.microsoft.com/office/drawing/2014/main" id="{E9CA1B6A-6AB2-E112-B9AF-7AB0B112082B}"/>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427B42-5DC3-301F-A2F5-A961735C6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
        <p:nvSpPr>
          <p:cNvPr id="13" name="Hộp Văn bản 20">
            <a:extLst>
              <a:ext uri="{FF2B5EF4-FFF2-40B4-BE49-F238E27FC236}">
                <a16:creationId xmlns:a16="http://schemas.microsoft.com/office/drawing/2014/main" id="{2FCAF053-007D-FD67-012D-61E14EB77812}"/>
              </a:ext>
            </a:extLst>
          </p:cNvPr>
          <p:cNvSpPr txBox="1"/>
          <p:nvPr/>
        </p:nvSpPr>
        <p:spPr>
          <a:xfrm>
            <a:off x="1128240" y="3326192"/>
            <a:ext cx="2211113" cy="1077218"/>
          </a:xfrm>
          <a:prstGeom prst="rect">
            <a:avLst/>
          </a:prstGeom>
          <a:noFill/>
          <a:ln w="9525">
            <a:noFill/>
          </a:ln>
        </p:spPr>
        <p:txBody>
          <a:bodyPr wrap="square">
            <a:spAutoFit/>
          </a:bodyPr>
          <a:lstStyle/>
          <a:p>
            <a:pPr algn="ctr" eaLnBrk="0" hangingPunct="0"/>
            <a:r>
              <a:rPr lang="vi-VN" altLang="zh-CN" sz="3200" dirty="0">
                <a:latin typeface="#9Slide03 Arima Madurai Black" panose="00000A00000000000000" pitchFamily="2" charset="0"/>
                <a:ea typeface="SimSun" panose="02010600030101010101" pitchFamily="2" charset="-122"/>
              </a:rPr>
              <a:t>Nút bấm chuông E</a:t>
            </a:r>
            <a:endParaRPr lang="en-US" altLang="zh-CN" sz="3200" dirty="0">
              <a:latin typeface="#9Slide03 Arima Madurai Black" panose="00000A00000000000000" pitchFamily="2" charset="0"/>
              <a:ea typeface="SimSun" panose="02010600030101010101" pitchFamily="2" charset="-122"/>
            </a:endParaRPr>
          </a:p>
        </p:txBody>
      </p:sp>
      <p:cxnSp>
        <p:nvCxnSpPr>
          <p:cNvPr id="14" name="Đường nối Thẳng 11">
            <a:extLst>
              <a:ext uri="{FF2B5EF4-FFF2-40B4-BE49-F238E27FC236}">
                <a16:creationId xmlns:a16="http://schemas.microsoft.com/office/drawing/2014/main" id="{7EC1CBAE-0B38-3026-9EB9-F8D63B6C673C}"/>
              </a:ext>
            </a:extLst>
          </p:cNvPr>
          <p:cNvCxnSpPr>
            <a:cxnSpLocks/>
          </p:cNvCxnSpPr>
          <p:nvPr/>
        </p:nvCxnSpPr>
        <p:spPr>
          <a:xfrm>
            <a:off x="3352800" y="3618581"/>
            <a:ext cx="1720089" cy="0"/>
          </a:xfrm>
          <a:prstGeom prst="line">
            <a:avLst/>
          </a:prstGeom>
          <a:ln w="57150" cap="flat" cmpd="sng">
            <a:solidFill>
              <a:srgbClr val="CB2931"/>
            </a:solidFill>
            <a:prstDash val="sysDash"/>
            <a:headEnd type="none" w="med" len="med"/>
            <a:tailEnd type="none" w="med" len="med"/>
          </a:ln>
        </p:spPr>
      </p:cxnSp>
      <p:sp>
        <p:nvSpPr>
          <p:cNvPr id="18" name="Hộp Văn bản 20">
            <a:extLst>
              <a:ext uri="{FF2B5EF4-FFF2-40B4-BE49-F238E27FC236}">
                <a16:creationId xmlns:a16="http://schemas.microsoft.com/office/drawing/2014/main" id="{03B17217-EE55-6754-1A5F-546ABA9F988D}"/>
              </a:ext>
            </a:extLst>
          </p:cNvPr>
          <p:cNvSpPr txBox="1"/>
          <p:nvPr/>
        </p:nvSpPr>
        <p:spPr>
          <a:xfrm>
            <a:off x="7465809" y="9105900"/>
            <a:ext cx="4053360" cy="584775"/>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Nam châm điện A</a:t>
            </a:r>
            <a:endParaRPr lang="en-US" altLang="zh-CN" sz="3200" dirty="0">
              <a:latin typeface="#9Slide03 Arima Madurai Black" panose="00000A00000000000000" pitchFamily="2" charset="0"/>
              <a:ea typeface="SimSun" panose="02010600030101010101" pitchFamily="2" charset="-122"/>
            </a:endParaRPr>
          </a:p>
        </p:txBody>
      </p:sp>
      <p:cxnSp>
        <p:nvCxnSpPr>
          <p:cNvPr id="19" name="Đường nối Thẳng 11">
            <a:extLst>
              <a:ext uri="{FF2B5EF4-FFF2-40B4-BE49-F238E27FC236}">
                <a16:creationId xmlns:a16="http://schemas.microsoft.com/office/drawing/2014/main" id="{21E1A090-6021-0EF4-5D45-9E580EBEBA7F}"/>
              </a:ext>
            </a:extLst>
          </p:cNvPr>
          <p:cNvCxnSpPr>
            <a:cxnSpLocks/>
          </p:cNvCxnSpPr>
          <p:nvPr/>
        </p:nvCxnSpPr>
        <p:spPr>
          <a:xfrm flipV="1">
            <a:off x="9492489" y="6972300"/>
            <a:ext cx="0" cy="1918865"/>
          </a:xfrm>
          <a:prstGeom prst="line">
            <a:avLst/>
          </a:prstGeom>
          <a:ln w="57150" cap="flat" cmpd="sng">
            <a:solidFill>
              <a:srgbClr val="CB2931"/>
            </a:solidFill>
            <a:prstDash val="sysDash"/>
            <a:headEnd type="none" w="med" len="med"/>
            <a:tailEnd type="none" w="med" len="med"/>
          </a:ln>
        </p:spPr>
      </p:cxnSp>
      <p:sp>
        <p:nvSpPr>
          <p:cNvPr id="21" name="Hộp Văn bản 20">
            <a:extLst>
              <a:ext uri="{FF2B5EF4-FFF2-40B4-BE49-F238E27FC236}">
                <a16:creationId xmlns:a16="http://schemas.microsoft.com/office/drawing/2014/main" id="{0C9BF7D6-3D9B-D601-A13A-57EFE484A62D}"/>
              </a:ext>
            </a:extLst>
          </p:cNvPr>
          <p:cNvSpPr txBox="1"/>
          <p:nvPr/>
        </p:nvSpPr>
        <p:spPr>
          <a:xfrm>
            <a:off x="15254744" y="3761482"/>
            <a:ext cx="2211113" cy="1077218"/>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Cần gõ chuông C</a:t>
            </a:r>
            <a:endParaRPr lang="en-US" altLang="zh-CN" sz="3200" dirty="0">
              <a:latin typeface="#9Slide03 Arima Madurai Black" panose="00000A00000000000000" pitchFamily="2" charset="0"/>
              <a:ea typeface="SimSun" panose="02010600030101010101" pitchFamily="2" charset="-122"/>
            </a:endParaRPr>
          </a:p>
        </p:txBody>
      </p:sp>
      <p:cxnSp>
        <p:nvCxnSpPr>
          <p:cNvPr id="22" name="Đường nối Thẳng 11">
            <a:extLst>
              <a:ext uri="{FF2B5EF4-FFF2-40B4-BE49-F238E27FC236}">
                <a16:creationId xmlns:a16="http://schemas.microsoft.com/office/drawing/2014/main" id="{77C9A526-817C-DB1A-DBC7-B498A8F1883F}"/>
              </a:ext>
            </a:extLst>
          </p:cNvPr>
          <p:cNvCxnSpPr>
            <a:cxnSpLocks/>
          </p:cNvCxnSpPr>
          <p:nvPr/>
        </p:nvCxnSpPr>
        <p:spPr>
          <a:xfrm>
            <a:off x="12978843" y="4152900"/>
            <a:ext cx="2565957" cy="0"/>
          </a:xfrm>
          <a:prstGeom prst="line">
            <a:avLst/>
          </a:prstGeom>
          <a:ln w="57150" cap="flat" cmpd="sng">
            <a:solidFill>
              <a:srgbClr val="CB2931"/>
            </a:solidFill>
            <a:prstDash val="sysDash"/>
            <a:headEnd type="none" w="med" len="med"/>
            <a:tailEnd type="none" w="med" len="med"/>
          </a:ln>
        </p:spPr>
      </p:cxnSp>
      <p:sp>
        <p:nvSpPr>
          <p:cNvPr id="24" name="Hộp Văn bản 20">
            <a:extLst>
              <a:ext uri="{FF2B5EF4-FFF2-40B4-BE49-F238E27FC236}">
                <a16:creationId xmlns:a16="http://schemas.microsoft.com/office/drawing/2014/main" id="{835BFB1A-AD6A-A847-6A77-7A166B0329C5}"/>
              </a:ext>
            </a:extLst>
          </p:cNvPr>
          <p:cNvSpPr txBox="1"/>
          <p:nvPr/>
        </p:nvSpPr>
        <p:spPr>
          <a:xfrm>
            <a:off x="15544800" y="6972300"/>
            <a:ext cx="2211113" cy="1077218"/>
          </a:xfrm>
          <a:prstGeom prst="rect">
            <a:avLst/>
          </a:prstGeom>
          <a:noFill/>
          <a:ln w="9525">
            <a:noFill/>
          </a:ln>
        </p:spPr>
        <p:txBody>
          <a:bodyPr wrap="square">
            <a:spAutoFit/>
          </a:bodyPr>
          <a:lstStyle/>
          <a:p>
            <a:pPr algn="ctr" eaLnBrk="0" hangingPunct="0"/>
            <a:r>
              <a:rPr lang="vi-VN" altLang="zh-CN" sz="3200" dirty="0">
                <a:latin typeface="#9Slide03 Arima Madurai Black" panose="00000A00000000000000" pitchFamily="2" charset="0"/>
                <a:ea typeface="SimSun" panose="02010600030101010101" pitchFamily="2" charset="-122"/>
              </a:rPr>
              <a:t>Quả chuông D</a:t>
            </a:r>
            <a:endParaRPr lang="en-US" altLang="zh-CN" sz="3200" dirty="0">
              <a:latin typeface="#9Slide03 Arima Madurai Black" panose="00000A00000000000000" pitchFamily="2" charset="0"/>
              <a:ea typeface="SimSun" panose="02010600030101010101" pitchFamily="2" charset="-122"/>
            </a:endParaRPr>
          </a:p>
        </p:txBody>
      </p:sp>
      <p:cxnSp>
        <p:nvCxnSpPr>
          <p:cNvPr id="25" name="Đường nối Thẳng 11">
            <a:extLst>
              <a:ext uri="{FF2B5EF4-FFF2-40B4-BE49-F238E27FC236}">
                <a16:creationId xmlns:a16="http://schemas.microsoft.com/office/drawing/2014/main" id="{C3634DDE-E304-32E0-1291-C2B44FA48F3E}"/>
              </a:ext>
            </a:extLst>
          </p:cNvPr>
          <p:cNvCxnSpPr>
            <a:cxnSpLocks/>
          </p:cNvCxnSpPr>
          <p:nvPr/>
        </p:nvCxnSpPr>
        <p:spPr>
          <a:xfrm>
            <a:off x="13268899" y="7363718"/>
            <a:ext cx="2565957" cy="0"/>
          </a:xfrm>
          <a:prstGeom prst="line">
            <a:avLst/>
          </a:prstGeom>
          <a:ln w="57150" cap="flat" cmpd="sng">
            <a:solidFill>
              <a:srgbClr val="CB2931"/>
            </a:solidFill>
            <a:prstDash val="sysDash"/>
            <a:headEnd type="none" w="med" len="med"/>
            <a:tailEnd type="none" w="med" len="med"/>
          </a:ln>
        </p:spPr>
      </p:cxnSp>
      <p:sp>
        <p:nvSpPr>
          <p:cNvPr id="26" name="Hộp Văn bản 20">
            <a:extLst>
              <a:ext uri="{FF2B5EF4-FFF2-40B4-BE49-F238E27FC236}">
                <a16:creationId xmlns:a16="http://schemas.microsoft.com/office/drawing/2014/main" id="{BBB6D2E9-3571-1B22-4AAC-4BEB4DC6A321}"/>
              </a:ext>
            </a:extLst>
          </p:cNvPr>
          <p:cNvSpPr txBox="1"/>
          <p:nvPr/>
        </p:nvSpPr>
        <p:spPr>
          <a:xfrm>
            <a:off x="15254744" y="1274564"/>
            <a:ext cx="2211113" cy="1077218"/>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Công tắc đàn hồi B</a:t>
            </a:r>
            <a:endParaRPr lang="en-US" altLang="zh-CN" sz="3200" dirty="0">
              <a:latin typeface="#9Slide03 Arima Madurai Black" panose="00000A00000000000000" pitchFamily="2" charset="0"/>
              <a:ea typeface="SimSun" panose="02010600030101010101" pitchFamily="2" charset="-122"/>
            </a:endParaRPr>
          </a:p>
        </p:txBody>
      </p:sp>
      <p:cxnSp>
        <p:nvCxnSpPr>
          <p:cNvPr id="27" name="Đường nối Thẳng 11">
            <a:extLst>
              <a:ext uri="{FF2B5EF4-FFF2-40B4-BE49-F238E27FC236}">
                <a16:creationId xmlns:a16="http://schemas.microsoft.com/office/drawing/2014/main" id="{45FFA14C-AAA3-9B46-69CA-A07C86FE6480}"/>
              </a:ext>
            </a:extLst>
          </p:cNvPr>
          <p:cNvCxnSpPr>
            <a:cxnSpLocks/>
          </p:cNvCxnSpPr>
          <p:nvPr/>
        </p:nvCxnSpPr>
        <p:spPr>
          <a:xfrm flipV="1">
            <a:off x="11519169" y="2074780"/>
            <a:ext cx="3735575" cy="1490407"/>
          </a:xfrm>
          <a:prstGeom prst="line">
            <a:avLst/>
          </a:prstGeom>
          <a:ln w="57150" cap="flat" cmpd="sng">
            <a:solidFill>
              <a:srgbClr val="CB2931"/>
            </a:solidFill>
            <a:prstDash val="sysDash"/>
            <a:headEnd type="none" w="med" len="med"/>
            <a:tailEnd type="none" w="med" len="med"/>
          </a:ln>
        </p:spPr>
      </p:cxnSp>
    </p:spTree>
    <p:extLst>
      <p:ext uri="{BB962C8B-B14F-4D97-AF65-F5344CB8AC3E}">
        <p14:creationId xmlns:p14="http://schemas.microsoft.com/office/powerpoint/2010/main" val="350551527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838199" y="4877376"/>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Nhấn nút E </a:t>
            </a:r>
            <a:r>
              <a:rPr lang="vi-VN" sz="3600" dirty="0">
                <a:latin typeface="#9Slide03 Arima Madurai Black" panose="00000A00000000000000" pitchFamily="2" charset="0"/>
                <a:cs typeface="#9Slide03 Arima Madurai Black" panose="00000A00000000000000" pitchFamily="2" charset="0"/>
              </a:rPr>
              <a:t>→ dòng điện chạy vào nam châm A → nam châm hút cần gõ chuông C đập vào quả chuông</a:t>
            </a:r>
            <a:endParaRPr lang="en-US" sz="3600" dirty="0">
              <a:latin typeface="#9Slide03 Arima Madurai Black" panose="00000A00000000000000" pitchFamily="2" charset="0"/>
              <a:cs typeface="Times New Roman" panose="02020603050405020304" pitchFamily="18" charset="0"/>
            </a:endParaRPr>
          </a:p>
        </p:txBody>
      </p:sp>
      <p:sp>
        <p:nvSpPr>
          <p:cNvPr id="9" name="Rectangle 10">
            <a:extLst>
              <a:ext uri="{FF2B5EF4-FFF2-40B4-BE49-F238E27FC236}">
                <a16:creationId xmlns:a16="http://schemas.microsoft.com/office/drawing/2014/main" id="{FEAC3895-4B74-D9B3-2B6A-A0BA93A9E032}"/>
              </a:ext>
            </a:extLst>
          </p:cNvPr>
          <p:cNvSpPr/>
          <p:nvPr/>
        </p:nvSpPr>
        <p:spPr>
          <a:xfrm>
            <a:off x="6715124" y="-1474648"/>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3011EA8E-0FA9-2539-3353-7DD6A2A63185}"/>
              </a:ext>
            </a:extLst>
          </p:cNvPr>
          <p:cNvGrpSpPr/>
          <p:nvPr/>
        </p:nvGrpSpPr>
        <p:grpSpPr>
          <a:xfrm>
            <a:off x="5908774" y="486538"/>
            <a:ext cx="6775251" cy="4153978"/>
            <a:chOff x="2819400" y="2188741"/>
            <a:chExt cx="12649200" cy="7755359"/>
          </a:xfrm>
        </p:grpSpPr>
        <p:sp>
          <p:nvSpPr>
            <p:cNvPr id="11" name="Rectangle 10">
              <a:extLst>
                <a:ext uri="{FF2B5EF4-FFF2-40B4-BE49-F238E27FC236}">
                  <a16:creationId xmlns:a16="http://schemas.microsoft.com/office/drawing/2014/main" id="{E9CA1B6A-6AB2-E112-B9AF-7AB0B112082B}"/>
                </a:ext>
              </a:extLst>
            </p:cNvPr>
            <p:cNvSpPr/>
            <p:nvPr/>
          </p:nvSpPr>
          <p:spPr>
            <a:xfrm>
              <a:off x="2819400" y="2188741"/>
              <a:ext cx="126492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427B42-5DC3-301F-A2F5-A961735C67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476499"/>
              <a:ext cx="12039600" cy="7219057"/>
            </a:xfrm>
            <a:prstGeom prst="rect">
              <a:avLst/>
            </a:prstGeom>
          </p:spPr>
        </p:pic>
      </p:grpSp>
      <p:sp>
        <p:nvSpPr>
          <p:cNvPr id="13" name="Rectangle 10">
            <a:extLst>
              <a:ext uri="{FF2B5EF4-FFF2-40B4-BE49-F238E27FC236}">
                <a16:creationId xmlns:a16="http://schemas.microsoft.com/office/drawing/2014/main" id="{426AF314-3570-1248-7F78-486EBAEC0DC9}"/>
              </a:ext>
            </a:extLst>
          </p:cNvPr>
          <p:cNvSpPr/>
          <p:nvPr/>
        </p:nvSpPr>
        <p:spPr>
          <a:xfrm>
            <a:off x="838199" y="6560817"/>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Khi đó công tắc B bị ngắt </a:t>
            </a:r>
            <a:r>
              <a:rPr lang="vi-VN" sz="3600" dirty="0">
                <a:latin typeface="#9Slide03 Arima Madurai Black" panose="00000A00000000000000" pitchFamily="2" charset="0"/>
                <a:cs typeface="#9Slide03 Arima Madurai Black" panose="00000A00000000000000" pitchFamily="2" charset="0"/>
              </a:rPr>
              <a:t>→ nam châm A không có dòng điện → không hút cần C → cần C trở lại vị trí cũ và đóng công tắc B</a:t>
            </a:r>
            <a:endParaRPr lang="en-US" sz="3600" dirty="0">
              <a:latin typeface="#9Slide03 Arima Madurai Black" panose="00000A00000000000000" pitchFamily="2" charset="0"/>
              <a:cs typeface="Times New Roman" panose="02020603050405020304" pitchFamily="18" charset="0"/>
            </a:endParaRPr>
          </a:p>
        </p:txBody>
      </p:sp>
      <p:sp>
        <p:nvSpPr>
          <p:cNvPr id="14" name="Rectangle 10">
            <a:extLst>
              <a:ext uri="{FF2B5EF4-FFF2-40B4-BE49-F238E27FC236}">
                <a16:creationId xmlns:a16="http://schemas.microsoft.com/office/drawing/2014/main" id="{798B453D-296A-7DAF-06EC-4C251BBBEBFC}"/>
              </a:ext>
            </a:extLst>
          </p:cNvPr>
          <p:cNvSpPr/>
          <p:nvPr/>
        </p:nvSpPr>
        <p:spPr>
          <a:xfrm>
            <a:off x="838199" y="8244258"/>
            <a:ext cx="16916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vi-VN" sz="3600" dirty="0">
                <a:latin typeface="#9Slide03 Arima Madurai Black" panose="00000A00000000000000" pitchFamily="2" charset="0"/>
                <a:cs typeface="Times New Roman" panose="02020603050405020304" pitchFamily="18" charset="0"/>
              </a:rPr>
              <a:t>Khi đó công tắc B đóng </a:t>
            </a:r>
            <a:r>
              <a:rPr lang="vi-VN" sz="3600" dirty="0">
                <a:latin typeface="#9Slide03 Arima Madurai Black" panose="00000A00000000000000" pitchFamily="2" charset="0"/>
                <a:cs typeface="#9Slide03 Arima Madurai Black" panose="00000A00000000000000" pitchFamily="2" charset="0"/>
              </a:rPr>
              <a:t>→ dòng điện lại chạy vào nam châm A .... Cứ vậy cần C gõ liên tục vào chuông D tạo ra tiếng kêu</a:t>
            </a:r>
            <a:endParaRPr lang="en-US" sz="3600" dirty="0">
              <a:latin typeface="#9Slide03 Arima Madurai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38044552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12293" name="Rectangle 10"/>
          <p:cNvSpPr/>
          <p:nvPr/>
        </p:nvSpPr>
        <p:spPr>
          <a:xfrm>
            <a:off x="6715125" y="342900"/>
            <a:ext cx="485775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vi-VN" sz="5400" dirty="0">
                <a:latin typeface="#9Slide07 Cadena" panose="02000503000000020004" pitchFamily="2" charset="0"/>
                <a:cs typeface="Times New Roman" panose="02020603050405020304" pitchFamily="18" charset="0"/>
              </a:rPr>
              <a:t>CHUÔNG ĐIỆN</a:t>
            </a:r>
            <a:endParaRPr sz="5400" dirty="0">
              <a:latin typeface="#9Slide07 Cadena" panose="02000503000000020004"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34FFA282-850C-D98D-78C1-448DD6F0B6F0}"/>
              </a:ext>
            </a:extLst>
          </p:cNvPr>
          <p:cNvGrpSpPr/>
          <p:nvPr/>
        </p:nvGrpSpPr>
        <p:grpSpPr>
          <a:xfrm>
            <a:off x="19507200" y="3810000"/>
            <a:ext cx="5869811" cy="2667000"/>
            <a:chOff x="609600" y="2188741"/>
            <a:chExt cx="17068800" cy="7755359"/>
          </a:xfrm>
        </p:grpSpPr>
        <p:sp>
          <p:nvSpPr>
            <p:cNvPr id="4" name="Rectangle 3">
              <a:extLst>
                <a:ext uri="{FF2B5EF4-FFF2-40B4-BE49-F238E27FC236}">
                  <a16:creationId xmlns:a16="http://schemas.microsoft.com/office/drawing/2014/main" id="{C46EFA86-82D9-1C47-F2BA-BB52E87D3371}"/>
                </a:ext>
              </a:extLst>
            </p:cNvPr>
            <p:cNvSpPr/>
            <p:nvPr/>
          </p:nvSpPr>
          <p:spPr>
            <a:xfrm>
              <a:off x="609600" y="2188741"/>
              <a:ext cx="17068800" cy="7755359"/>
            </a:xfrm>
            <a:prstGeom prst="rect">
              <a:avLst/>
            </a:prstGeom>
            <a:solidFill>
              <a:srgbClr val="04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A08349-7C83-F187-42A2-B9778E9C2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475" y="2552700"/>
              <a:ext cx="16511049" cy="7086600"/>
            </a:xfrm>
            <a:prstGeom prst="rect">
              <a:avLst/>
            </a:prstGeom>
          </p:spPr>
        </p:pic>
      </p:grpSp>
      <p:pic>
        <p:nvPicPr>
          <p:cNvPr id="2" name="Cấu tạo và nguyên lý hoạt động của chuông điện">
            <a:hlinkClick r:id="" action="ppaction://media"/>
            <a:extLst>
              <a:ext uri="{FF2B5EF4-FFF2-40B4-BE49-F238E27FC236}">
                <a16:creationId xmlns:a16="http://schemas.microsoft.com/office/drawing/2014/main" id="{6E80A06C-0FFF-C726-A46C-12C14B1FAB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320314"/>
            <a:ext cx="15697200" cy="8829676"/>
          </a:xfrm>
          <a:prstGeom prst="rect">
            <a:avLst/>
          </a:prstGeom>
        </p:spPr>
      </p:pic>
    </p:spTree>
    <p:extLst>
      <p:ext uri="{BB962C8B-B14F-4D97-AF65-F5344CB8AC3E}">
        <p14:creationId xmlns:p14="http://schemas.microsoft.com/office/powerpoint/2010/main" val="10376398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92641">
            <a:off x="2297632" y="-2506663"/>
            <a:ext cx="14137151" cy="14649897"/>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6729" y="5468715"/>
            <a:ext cx="5328508" cy="552177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884" y="8667750"/>
            <a:ext cx="2306858" cy="239052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2967898" y="-2126071"/>
            <a:ext cx="6088708" cy="63095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49029">
            <a:off x="16729013" y="2010975"/>
            <a:ext cx="1828804" cy="1895134"/>
          </a:xfrm>
          <a:prstGeom prst="rect">
            <a:avLst/>
          </a:prstGeom>
        </p:spPr>
      </p:pic>
      <p:grpSp>
        <p:nvGrpSpPr>
          <p:cNvPr id="7" name="Group 7"/>
          <p:cNvGrpSpPr/>
          <p:nvPr/>
        </p:nvGrpSpPr>
        <p:grpSpPr>
          <a:xfrm>
            <a:off x="16687800" y="10287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9" name="Group 9"/>
          <p:cNvGrpSpPr/>
          <p:nvPr/>
        </p:nvGrpSpPr>
        <p:grpSpPr>
          <a:xfrm>
            <a:off x="-152400" y="8077200"/>
            <a:ext cx="1181100" cy="11811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2" name="TextBox 12"/>
          <p:cNvSpPr txBox="1"/>
          <p:nvPr/>
        </p:nvSpPr>
        <p:spPr>
          <a:xfrm>
            <a:off x="3693484" y="3135420"/>
            <a:ext cx="11182410" cy="3365730"/>
          </a:xfrm>
          <a:prstGeom prst="rect">
            <a:avLst/>
          </a:prstGeom>
        </p:spPr>
        <p:txBody>
          <a:bodyPr wrap="square" lIns="0" tIns="0" rIns="0" bIns="0" rtlCol="0" anchor="t">
            <a:spAutoFit/>
          </a:bodyPr>
          <a:lstStyle/>
          <a:p>
            <a:pPr algn="ctr">
              <a:lnSpc>
                <a:spcPct val="150000"/>
              </a:lnSpc>
            </a:pPr>
            <a:r>
              <a:rPr lang="vi-VN" sz="16600" spc="879">
                <a:solidFill>
                  <a:srgbClr val="6BD4CD"/>
                </a:solidFill>
                <a:latin typeface="#9Slide07 Cadena" panose="02000503000000020004" pitchFamily="2" charset="0"/>
              </a:rPr>
              <a:t>LUYỆN TẬP</a:t>
            </a:r>
            <a:endParaRPr lang="en-US" sz="16600" spc="879" dirty="0">
              <a:solidFill>
                <a:srgbClr val="6BD4CD"/>
              </a:solidFill>
              <a:latin typeface="#9Slide07 Cadena" panose="02000503000000020004"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33504" y="553315"/>
            <a:ext cx="14179525" cy="1107996"/>
          </a:xfrm>
          <a:prstGeom prst="rect">
            <a:avLst/>
          </a:prstGeom>
          <a:solidFill>
            <a:schemeClr val="bg1"/>
          </a:solidFill>
          <a:ln w="69850" cmpd="dbl">
            <a:solidFill>
              <a:srgbClr val="04345C"/>
            </a:solidFill>
          </a:ln>
        </p:spPr>
        <p:txBody>
          <a:bodyPr wrap="square" tIns="274320" bIns="274320" rtlCol="0">
            <a:spAutoFit/>
          </a:bodyPr>
          <a:lstStyle/>
          <a:p>
            <a:r>
              <a:rPr lang="en-US" sz="3600" b="1" dirty="0" err="1">
                <a:solidFill>
                  <a:srgbClr val="04345C"/>
                </a:solidFill>
                <a:latin typeface="#9Slide03 Arima Madurai Black" panose="00000A00000000000000" pitchFamily="2" charset="0"/>
              </a:rPr>
              <a:t>Câu</a:t>
            </a:r>
            <a:r>
              <a:rPr lang="en-US" sz="3600" b="1" dirty="0">
                <a:solidFill>
                  <a:srgbClr val="04345C"/>
                </a:solidFill>
                <a:latin typeface="#9Slide03 Arima Madurai Black" panose="00000A00000000000000" pitchFamily="2" charset="0"/>
              </a:rPr>
              <a:t> 1: Nam </a:t>
            </a:r>
            <a:r>
              <a:rPr lang="en-US" sz="3600" b="1" dirty="0" err="1">
                <a:solidFill>
                  <a:srgbClr val="04345C"/>
                </a:solidFill>
                <a:latin typeface="#9Slide03 Arima Madurai Black" panose="00000A00000000000000" pitchFamily="2" charset="0"/>
              </a:rPr>
              <a:t>châm</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điện</a:t>
            </a:r>
            <a:r>
              <a:rPr lang="en-US" sz="3600" b="1" dirty="0">
                <a:solidFill>
                  <a:srgbClr val="04345C"/>
                </a:solidFill>
                <a:latin typeface="#9Slide03 Arima Madurai Black" panose="00000A00000000000000" pitchFamily="2" charset="0"/>
              </a:rPr>
              <a:t> có </a:t>
            </a:r>
            <a:r>
              <a:rPr lang="en-US" sz="3600" b="1" dirty="0" err="1">
                <a:solidFill>
                  <a:srgbClr val="04345C"/>
                </a:solidFill>
                <a:latin typeface="#9Slide03 Arima Madurai Black" panose="00000A00000000000000" pitchFamily="2" charset="0"/>
              </a:rPr>
              <a:t>cấu</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tạo</a:t>
            </a:r>
            <a:r>
              <a:rPr lang="en-US" sz="3600" b="1" dirty="0">
                <a:solidFill>
                  <a:srgbClr val="04345C"/>
                </a:solidFill>
                <a:latin typeface="#9Slide03 Arima Madurai Black" panose="00000A00000000000000" pitchFamily="2" charset="0"/>
              </a:rPr>
              <a:t> </a:t>
            </a:r>
            <a:r>
              <a:rPr lang="en-US" sz="3600" b="1" dirty="0" err="1">
                <a:solidFill>
                  <a:srgbClr val="04345C"/>
                </a:solidFill>
                <a:latin typeface="#9Slide03 Arima Madurai Black" panose="00000A00000000000000" pitchFamily="2" charset="0"/>
              </a:rPr>
              <a:t>gồm</a:t>
            </a:r>
            <a:endParaRPr lang="vi-VN" sz="3600" b="1" dirty="0">
              <a:solidFill>
                <a:srgbClr val="04345C"/>
              </a:solidFill>
              <a:latin typeface="#9Slide03 Arima Madurai Black" panose="00000A00000000000000" pitchFamily="2" charset="0"/>
            </a:endParaRPr>
          </a:p>
        </p:txBody>
      </p:sp>
      <p:sp>
        <p:nvSpPr>
          <p:cNvPr id="29" name="TextBox 28">
            <a:extLst>
              <a:ext uri="{FF2B5EF4-FFF2-40B4-BE49-F238E27FC236}">
                <a16:creationId xmlns:a16="http://schemas.microsoft.com/office/drawing/2014/main" id="{2E42E73F-5862-43DF-9CCA-016DB1495D0B}"/>
              </a:ext>
            </a:extLst>
          </p:cNvPr>
          <p:cNvSpPr txBox="1"/>
          <p:nvPr/>
        </p:nvSpPr>
        <p:spPr>
          <a:xfrm>
            <a:off x="3432081" y="1740124"/>
            <a:ext cx="14180950" cy="713272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M</a:t>
            </a:r>
            <a:r>
              <a:rPr lang="en-US" b="0" dirty="0" err="1"/>
              <a:t>ột</a:t>
            </a:r>
            <a:r>
              <a:rPr lang="en-US" b="0" dirty="0"/>
              <a:t> </a:t>
            </a:r>
            <a:r>
              <a:rPr lang="en-US" b="0" dirty="0" err="1"/>
              <a:t>lõi</a:t>
            </a:r>
            <a:r>
              <a:rPr lang="en-US" b="0" dirty="0"/>
              <a:t> </a:t>
            </a:r>
            <a:r>
              <a:rPr lang="en-US" b="0" dirty="0" err="1"/>
              <a:t>kim</a:t>
            </a:r>
            <a:r>
              <a:rPr lang="en-US" b="0" dirty="0"/>
              <a:t> </a:t>
            </a:r>
            <a:r>
              <a:rPr lang="en-US" b="0" dirty="0" err="1"/>
              <a:t>loại</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r>
              <a:rPr lang="vi-VN" dirty="0"/>
              <a:t>	</a:t>
            </a:r>
          </a:p>
          <a:p>
            <a:pPr>
              <a:lnSpc>
                <a:spcPct val="150000"/>
              </a:lnSpc>
            </a:pPr>
            <a:r>
              <a:rPr lang="vi-VN" dirty="0"/>
              <a:t>B. M</a:t>
            </a:r>
            <a:r>
              <a:rPr lang="en-US" b="0" dirty="0" err="1"/>
              <a:t>ột</a:t>
            </a:r>
            <a:r>
              <a:rPr lang="en-US" b="0" dirty="0"/>
              <a:t> </a:t>
            </a:r>
            <a:r>
              <a:rPr lang="en-US" b="0" dirty="0" err="1"/>
              <a:t>lõi</a:t>
            </a:r>
            <a:r>
              <a:rPr lang="en-US" b="0" dirty="0"/>
              <a:t> </a:t>
            </a:r>
            <a:r>
              <a:rPr lang="en-US" b="0" dirty="0" err="1"/>
              <a:t>sắt</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endParaRPr lang="vi-VN" b="0" dirty="0"/>
          </a:p>
          <a:p>
            <a:pPr>
              <a:lnSpc>
                <a:spcPct val="150000"/>
              </a:lnSpc>
            </a:pPr>
            <a:r>
              <a:rPr lang="vi-VN" dirty="0"/>
              <a:t>C. M</a:t>
            </a:r>
            <a:r>
              <a:rPr lang="en-US" b="0" dirty="0" err="1"/>
              <a:t>ột</a:t>
            </a:r>
            <a:r>
              <a:rPr lang="en-US" b="0" dirty="0"/>
              <a:t> </a:t>
            </a:r>
            <a:r>
              <a:rPr lang="en-US" b="0" dirty="0" err="1"/>
              <a:t>lõi</a:t>
            </a:r>
            <a:r>
              <a:rPr lang="en-US" b="0" dirty="0"/>
              <a:t> </a:t>
            </a:r>
            <a:r>
              <a:rPr lang="en-US" b="0" dirty="0" err="1"/>
              <a:t>vật</a:t>
            </a:r>
            <a:r>
              <a:rPr lang="en-US" b="0" dirty="0"/>
              <a:t> </a:t>
            </a:r>
            <a:r>
              <a:rPr lang="en-US" b="0" dirty="0" err="1"/>
              <a:t>liệu</a:t>
            </a:r>
            <a:r>
              <a:rPr lang="en-US" b="0" dirty="0"/>
              <a:t> </a:t>
            </a:r>
            <a:r>
              <a:rPr lang="en-US" b="0" dirty="0" err="1"/>
              <a:t>bất</a:t>
            </a:r>
            <a:r>
              <a:rPr lang="en-US" b="0" dirty="0"/>
              <a:t> </a:t>
            </a:r>
            <a:r>
              <a:rPr lang="en-US" b="0" dirty="0" err="1"/>
              <a:t>kì</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 </a:t>
            </a:r>
            <a:r>
              <a:rPr lang="vi-VN" dirty="0"/>
              <a:t>	</a:t>
            </a:r>
          </a:p>
          <a:p>
            <a:pPr>
              <a:lnSpc>
                <a:spcPct val="150000"/>
              </a:lnSpc>
            </a:pPr>
            <a:r>
              <a:rPr lang="vi-VN" dirty="0"/>
              <a:t>D. M</a:t>
            </a:r>
            <a:r>
              <a:rPr lang="en-US" b="0" dirty="0" err="1"/>
              <a:t>ột</a:t>
            </a:r>
            <a:r>
              <a:rPr lang="en-US" b="0" dirty="0"/>
              <a:t> </a:t>
            </a:r>
            <a:r>
              <a:rPr lang="en-US" b="0" dirty="0" err="1"/>
              <a:t>lõi</a:t>
            </a:r>
            <a:r>
              <a:rPr lang="en-US" b="0" dirty="0"/>
              <a:t> </a:t>
            </a:r>
            <a:r>
              <a:rPr lang="en-US" b="0" dirty="0" err="1"/>
              <a:t>sắt</a:t>
            </a:r>
            <a:r>
              <a:rPr lang="en-US" b="0" dirty="0"/>
              <a:t> bên </a:t>
            </a:r>
            <a:r>
              <a:rPr lang="en-US" b="0" dirty="0" err="1"/>
              <a:t>trong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a:t>
            </a:r>
            <a:r>
              <a:rPr lang="en-US" b="0" dirty="0" err="1"/>
              <a:t>dẫn</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các</a:t>
            </a:r>
            <a:r>
              <a:rPr lang="en-US" b="0" dirty="0"/>
              <a:t> </a:t>
            </a:r>
            <a:r>
              <a:rPr lang="en-US" b="0" dirty="0" err="1"/>
              <a:t>dây</a:t>
            </a:r>
            <a:r>
              <a:rPr lang="en-US" b="0" dirty="0"/>
              <a:t> </a:t>
            </a:r>
            <a:r>
              <a:rPr lang="en-US" b="0" dirty="0" err="1"/>
              <a:t>dẫn</a:t>
            </a:r>
            <a:r>
              <a:rPr lang="en-US" b="0" dirty="0"/>
              <a:t> </a:t>
            </a:r>
            <a:r>
              <a:rPr lang="en-US" b="0" dirty="0" err="1"/>
              <a:t>không</a:t>
            </a:r>
            <a:r>
              <a:rPr lang="en-US" b="0" dirty="0"/>
              <a:t> có lớp </a:t>
            </a:r>
            <a:r>
              <a:rPr lang="en-US" b="0" dirty="0" err="1"/>
              <a:t>vỏ</a:t>
            </a:r>
            <a:r>
              <a:rPr lang="en-US" b="0" dirty="0"/>
              <a:t> </a:t>
            </a:r>
            <a:r>
              <a:rPr lang="en-US" b="0" dirty="0" err="1"/>
              <a:t>cách</a:t>
            </a:r>
            <a:r>
              <a:rPr lang="en-US" b="0" dirty="0"/>
              <a:t> </a:t>
            </a:r>
            <a:r>
              <a:rPr lang="en-US" b="0" dirty="0" err="1"/>
              <a:t>điện</a:t>
            </a:r>
            <a:r>
              <a:rPr lang="en-US" b="0" dirty="0"/>
              <a:t>.</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826604" y="8980186"/>
            <a:ext cx="3153557" cy="954107"/>
          </a:xfrm>
          <a:prstGeom prst="rect">
            <a:avLst/>
          </a:prstGeom>
          <a:solidFill>
            <a:schemeClr val="bg1"/>
          </a:solidFill>
        </p:spPr>
        <p:txBody>
          <a:bodyPr wrap="square" tIns="274320" bIns="0" rtlCol="0">
            <a:spAutoFit/>
          </a:bodyPr>
          <a:lstStyle/>
          <a:p>
            <a:pPr algn="ctr"/>
            <a:r>
              <a:rPr lang="vi-VN" sz="4400" dirty="0">
                <a:latin typeface="#9Slide03 Arima Madurai Black" panose="00000A00000000000000" pitchFamily="2" charset="0"/>
              </a:rPr>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8031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
        <p:nvSpPr>
          <p:cNvPr id="31" name="TextBox 30">
            <a:extLst>
              <a:ext uri="{FF2B5EF4-FFF2-40B4-BE49-F238E27FC236}">
                <a16:creationId xmlns:a16="http://schemas.microsoft.com/office/drawing/2014/main" id="{2D4CD66F-BDE1-3D64-168C-43EC49C0C832}"/>
              </a:ext>
            </a:extLst>
          </p:cNvPr>
          <p:cNvSpPr txBox="1"/>
          <p:nvPr/>
        </p:nvSpPr>
        <p:spPr>
          <a:xfrm>
            <a:off x="3281857" y="-2635053"/>
            <a:ext cx="14045462"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2: </a:t>
            </a:r>
            <a:r>
              <a:rPr lang="en-US" dirty="0" err="1"/>
              <a:t>Nếu</a:t>
            </a:r>
            <a:r>
              <a:rPr lang="en-US" dirty="0"/>
              <a:t> ta </a:t>
            </a:r>
            <a:r>
              <a:rPr lang="en-US" dirty="0" err="1"/>
              <a:t>thay</a:t>
            </a:r>
            <a:r>
              <a:rPr lang="en-US" dirty="0"/>
              <a:t> </a:t>
            </a:r>
            <a:r>
              <a:rPr lang="en-US" dirty="0" err="1"/>
              <a:t>nam</a:t>
            </a:r>
            <a:r>
              <a:rPr lang="en-US" dirty="0"/>
              <a:t> </a:t>
            </a:r>
            <a:r>
              <a:rPr lang="en-US" dirty="0" err="1"/>
              <a:t>châm</a:t>
            </a:r>
            <a:r>
              <a:rPr lang="en-US" dirty="0"/>
              <a:t> </a:t>
            </a:r>
            <a:r>
              <a:rPr lang="en-US" dirty="0" err="1"/>
              <a:t>thẳng</a:t>
            </a:r>
            <a:r>
              <a:rPr lang="en-US" dirty="0"/>
              <a:t> </a:t>
            </a:r>
            <a:r>
              <a:rPr lang="en-US" dirty="0" err="1"/>
              <a:t>bằng</a:t>
            </a:r>
            <a:r>
              <a:rPr lang="en-US" dirty="0"/>
              <a:t> </a:t>
            </a:r>
            <a:r>
              <a:rPr lang="en-US" dirty="0" err="1"/>
              <a:t>nam</a:t>
            </a:r>
            <a:r>
              <a:rPr lang="en-US" dirty="0"/>
              <a:t> </a:t>
            </a:r>
            <a:r>
              <a:rPr lang="en-US" dirty="0" err="1"/>
              <a:t>châm</a:t>
            </a:r>
            <a:r>
              <a:rPr lang="en-US" dirty="0"/>
              <a:t> </a:t>
            </a:r>
            <a:r>
              <a:rPr lang="en-US" dirty="0" err="1"/>
              <a:t>hình</a:t>
            </a:r>
            <a:r>
              <a:rPr lang="en-US" dirty="0"/>
              <a:t> </a:t>
            </a:r>
            <a:r>
              <a:rPr lang="en-US" dirty="0" err="1"/>
              <a:t>chữ</a:t>
            </a:r>
            <a:r>
              <a:rPr lang="en-US" dirty="0"/>
              <a:t> U có </a:t>
            </a:r>
            <a:r>
              <a:rPr lang="en-US" dirty="0" err="1"/>
              <a:t>lõi</a:t>
            </a:r>
            <a:r>
              <a:rPr lang="en-US" dirty="0"/>
              <a:t> </a:t>
            </a:r>
            <a:r>
              <a:rPr lang="en-US" dirty="0" err="1"/>
              <a:t>sắt</a:t>
            </a:r>
            <a:r>
              <a:rPr lang="en-US" dirty="0"/>
              <a:t> </a:t>
            </a:r>
            <a:r>
              <a:rPr lang="en-US" dirty="0" err="1"/>
              <a:t>cùng</a:t>
            </a:r>
            <a:r>
              <a:rPr lang="en-US" dirty="0"/>
              <a:t> </a:t>
            </a:r>
            <a:r>
              <a:rPr lang="en-US" dirty="0" err="1"/>
              <a:t>loại</a:t>
            </a:r>
            <a:r>
              <a:rPr lang="en-US" dirty="0"/>
              <a:t> </a:t>
            </a:r>
            <a:r>
              <a:rPr lang="en-US" dirty="0" err="1"/>
              <a:t>và</a:t>
            </a:r>
            <a:r>
              <a:rPr lang="en-US" dirty="0"/>
              <a:t> </a:t>
            </a:r>
            <a:r>
              <a:rPr lang="en-US" dirty="0" err="1"/>
              <a:t>giữ</a:t>
            </a:r>
            <a:r>
              <a:rPr lang="en-US" dirty="0"/>
              <a:t> </a:t>
            </a:r>
            <a:r>
              <a:rPr lang="en-US" dirty="0" err="1"/>
              <a:t>nguyên</a:t>
            </a:r>
            <a:r>
              <a:rPr lang="en-US" dirty="0"/>
              <a:t> </a:t>
            </a:r>
            <a:r>
              <a:rPr lang="en-US" dirty="0" err="1"/>
              <a:t>dòng</a:t>
            </a:r>
            <a:r>
              <a:rPr lang="en-US" dirty="0"/>
              <a:t> </a:t>
            </a:r>
            <a:r>
              <a:rPr lang="en-US" dirty="0" err="1"/>
              <a:t>điện</a:t>
            </a:r>
            <a:r>
              <a:rPr lang="en-US" dirty="0"/>
              <a:t> </a:t>
            </a:r>
            <a:r>
              <a:rPr lang="en-US" dirty="0" err="1"/>
              <a:t>thì</a:t>
            </a:r>
            <a:endParaRPr lang="vi-VN"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541819" y="1141129"/>
            <a:ext cx="7035059" cy="2769989"/>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2: </a:t>
            </a:r>
            <a:r>
              <a:rPr lang="en-US" dirty="0" err="1"/>
              <a:t>Nếu</a:t>
            </a:r>
            <a:r>
              <a:rPr lang="en-US" dirty="0"/>
              <a:t> ta </a:t>
            </a:r>
            <a:r>
              <a:rPr lang="en-US" dirty="0" err="1"/>
              <a:t>thay</a:t>
            </a:r>
            <a:r>
              <a:rPr lang="en-US" dirty="0"/>
              <a:t> </a:t>
            </a:r>
            <a:r>
              <a:rPr lang="en-US" dirty="0" err="1"/>
              <a:t>nam</a:t>
            </a:r>
            <a:r>
              <a:rPr lang="en-US" dirty="0"/>
              <a:t> </a:t>
            </a:r>
            <a:r>
              <a:rPr lang="en-US" dirty="0" err="1"/>
              <a:t>châm</a:t>
            </a:r>
            <a:r>
              <a:rPr lang="en-US" dirty="0"/>
              <a:t> </a:t>
            </a:r>
            <a:r>
              <a:rPr lang="en-US" dirty="0" err="1"/>
              <a:t>thẳng</a:t>
            </a:r>
            <a:r>
              <a:rPr lang="en-US" dirty="0"/>
              <a:t> </a:t>
            </a:r>
            <a:r>
              <a:rPr lang="en-US" dirty="0" err="1"/>
              <a:t>bằng</a:t>
            </a:r>
            <a:r>
              <a:rPr lang="en-US" dirty="0"/>
              <a:t> </a:t>
            </a:r>
            <a:r>
              <a:rPr lang="en-US" dirty="0" err="1"/>
              <a:t>nam</a:t>
            </a:r>
            <a:r>
              <a:rPr lang="en-US" dirty="0"/>
              <a:t> </a:t>
            </a:r>
            <a:r>
              <a:rPr lang="en-US" dirty="0" err="1"/>
              <a:t>châm</a:t>
            </a:r>
            <a:r>
              <a:rPr lang="en-US" dirty="0"/>
              <a:t> </a:t>
            </a:r>
            <a:r>
              <a:rPr lang="en-US" dirty="0" err="1"/>
              <a:t>hình</a:t>
            </a:r>
            <a:r>
              <a:rPr lang="en-US" dirty="0"/>
              <a:t> </a:t>
            </a:r>
            <a:r>
              <a:rPr lang="en-US" dirty="0" err="1"/>
              <a:t>chữ</a:t>
            </a:r>
            <a:r>
              <a:rPr lang="en-US" dirty="0"/>
              <a:t> U có </a:t>
            </a:r>
            <a:r>
              <a:rPr lang="en-US" dirty="0" err="1"/>
              <a:t>lõi</a:t>
            </a:r>
            <a:r>
              <a:rPr lang="en-US" dirty="0"/>
              <a:t> </a:t>
            </a:r>
            <a:r>
              <a:rPr lang="en-US" dirty="0" err="1"/>
              <a:t>sắt</a:t>
            </a:r>
            <a:r>
              <a:rPr lang="en-US" dirty="0"/>
              <a:t> </a:t>
            </a:r>
            <a:r>
              <a:rPr lang="en-US" dirty="0" err="1"/>
              <a:t>cùng</a:t>
            </a:r>
            <a:r>
              <a:rPr lang="en-US" dirty="0"/>
              <a:t> </a:t>
            </a:r>
            <a:r>
              <a:rPr lang="en-US" dirty="0" err="1"/>
              <a:t>loại</a:t>
            </a:r>
            <a:r>
              <a:rPr lang="en-US" dirty="0"/>
              <a:t> </a:t>
            </a:r>
            <a:r>
              <a:rPr lang="en-US" dirty="0" err="1"/>
              <a:t>và</a:t>
            </a:r>
            <a:r>
              <a:rPr lang="en-US" dirty="0"/>
              <a:t> </a:t>
            </a:r>
            <a:r>
              <a:rPr lang="en-US" dirty="0" err="1"/>
              <a:t>giữ</a:t>
            </a:r>
            <a:r>
              <a:rPr lang="en-US" dirty="0"/>
              <a:t> </a:t>
            </a:r>
            <a:r>
              <a:rPr lang="en-US" dirty="0" err="1"/>
              <a:t>nguyên</a:t>
            </a:r>
            <a:r>
              <a:rPr lang="en-US" dirty="0"/>
              <a:t> </a:t>
            </a:r>
            <a:r>
              <a:rPr lang="en-US" dirty="0" err="1"/>
              <a:t>dòng</a:t>
            </a:r>
            <a:r>
              <a:rPr lang="en-US" dirty="0"/>
              <a:t> </a:t>
            </a:r>
            <a:r>
              <a:rPr lang="en-US" dirty="0" err="1"/>
              <a:t>điện</a:t>
            </a:r>
            <a:r>
              <a:rPr lang="en-US" dirty="0"/>
              <a:t> </a:t>
            </a:r>
            <a:r>
              <a:rPr lang="en-US" dirty="0" err="1"/>
              <a:t>thì</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480538" y="4278380"/>
            <a:ext cx="14045462" cy="380873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en-US" b="0" dirty="0" err="1"/>
              <a:t>lực</a:t>
            </a:r>
            <a:r>
              <a:rPr lang="en-US" b="0" dirty="0"/>
              <a:t> </a:t>
            </a:r>
            <a:r>
              <a:rPr lang="en-US" b="0" dirty="0" err="1"/>
              <a:t>hút</a:t>
            </a:r>
            <a:r>
              <a:rPr lang="en-US" b="0" dirty="0"/>
              <a:t> </a:t>
            </a:r>
            <a:r>
              <a:rPr lang="en-US" b="0" dirty="0" err="1"/>
              <a:t>sẽ</a:t>
            </a:r>
            <a:r>
              <a:rPr lang="en-US" b="0" dirty="0"/>
              <a:t> </a:t>
            </a:r>
            <a:r>
              <a:rPr lang="en-US" b="0" dirty="0" err="1"/>
              <a:t>yếu</a:t>
            </a:r>
            <a:r>
              <a:rPr lang="en-US" b="0" dirty="0"/>
              <a:t> </a:t>
            </a:r>
            <a:r>
              <a:rPr lang="en-US" b="0" dirty="0" err="1"/>
              <a:t>đi</a:t>
            </a:r>
            <a:r>
              <a:rPr lang="en-US" b="0" dirty="0"/>
              <a:t>. </a:t>
            </a:r>
            <a:endParaRPr lang="vi-VN" b="0" dirty="0"/>
          </a:p>
          <a:p>
            <a:pPr>
              <a:lnSpc>
                <a:spcPct val="150000"/>
              </a:lnSpc>
            </a:pPr>
            <a:r>
              <a:rPr lang="vi-VN" dirty="0"/>
              <a:t>B. </a:t>
            </a:r>
            <a:r>
              <a:rPr lang="en-US" b="0" dirty="0" err="1"/>
              <a:t>lực</a:t>
            </a:r>
            <a:r>
              <a:rPr lang="en-US" b="0" dirty="0"/>
              <a:t> </a:t>
            </a:r>
            <a:r>
              <a:rPr lang="en-US" b="0" dirty="0" err="1"/>
              <a:t>hút</a:t>
            </a:r>
            <a:r>
              <a:rPr lang="en-US" b="0" dirty="0"/>
              <a:t> </a:t>
            </a:r>
            <a:r>
              <a:rPr lang="en-US" b="0" dirty="0" err="1"/>
              <a:t>không</a:t>
            </a:r>
            <a:r>
              <a:rPr lang="en-US" b="0" dirty="0"/>
              <a:t> </a:t>
            </a:r>
            <a:r>
              <a:rPr lang="en-US" b="0" dirty="0" err="1"/>
              <a:t>thay</a:t>
            </a:r>
            <a:r>
              <a:rPr lang="en-US" b="0" dirty="0"/>
              <a:t> </a:t>
            </a:r>
            <a:r>
              <a:rPr lang="en-US" b="0" dirty="0" err="1"/>
              <a:t>đổi</a:t>
            </a:r>
            <a:r>
              <a:rPr lang="en-US" b="0" dirty="0"/>
              <a:t> </a:t>
            </a:r>
            <a:r>
              <a:rPr lang="en-US" b="0" dirty="0" err="1"/>
              <a:t>vì</a:t>
            </a:r>
            <a:r>
              <a:rPr lang="en-US" b="0" dirty="0"/>
              <a:t> </a:t>
            </a:r>
            <a:r>
              <a:rPr lang="en-US" b="0" dirty="0" err="1"/>
              <a:t>dòng</a:t>
            </a:r>
            <a:r>
              <a:rPr lang="en-US" b="0" dirty="0"/>
              <a:t> </a:t>
            </a:r>
            <a:r>
              <a:rPr lang="en-US" b="0" dirty="0" err="1"/>
              <a:t>điện</a:t>
            </a:r>
            <a:r>
              <a:rPr lang="en-US" b="0" dirty="0"/>
              <a:t> </a:t>
            </a:r>
            <a:r>
              <a:rPr lang="en-US" b="0" dirty="0" err="1"/>
              <a:t>không</a:t>
            </a:r>
            <a:r>
              <a:rPr lang="en-US" b="0" dirty="0"/>
              <a:t> </a:t>
            </a:r>
            <a:r>
              <a:rPr lang="en-US" b="0" dirty="0" err="1"/>
              <a:t>thay</a:t>
            </a:r>
            <a:r>
              <a:rPr lang="en-US" b="0" dirty="0"/>
              <a:t> </a:t>
            </a:r>
            <a:r>
              <a:rPr lang="en-US" b="0" dirty="0" err="1"/>
              <a:t>đổi</a:t>
            </a:r>
            <a:r>
              <a:rPr lang="en-US" b="0" dirty="0"/>
              <a:t>. </a:t>
            </a:r>
            <a:endParaRPr lang="vi-VN" b="0" dirty="0"/>
          </a:p>
          <a:p>
            <a:pPr>
              <a:lnSpc>
                <a:spcPct val="150000"/>
              </a:lnSpc>
            </a:pPr>
            <a:r>
              <a:rPr lang="vi-VN" dirty="0"/>
              <a:t>C. </a:t>
            </a:r>
            <a:r>
              <a:rPr lang="vi-VN" b="0" dirty="0"/>
              <a:t>từ trường trong lõi sắt sẽ yếu đi vì phải chia làm hai. </a:t>
            </a:r>
          </a:p>
          <a:p>
            <a:pPr>
              <a:lnSpc>
                <a:spcPct val="150000"/>
              </a:lnSpc>
            </a:pPr>
            <a:r>
              <a:rPr lang="vi-VN" dirty="0"/>
              <a:t>D. </a:t>
            </a:r>
            <a:r>
              <a:rPr lang="en-US" b="0" dirty="0" err="1"/>
              <a:t>lực</a:t>
            </a:r>
            <a:r>
              <a:rPr lang="en-US" b="0" dirty="0"/>
              <a:t> </a:t>
            </a:r>
            <a:r>
              <a:rPr lang="en-US" b="0" dirty="0" err="1"/>
              <a:t>hút</a:t>
            </a:r>
            <a:r>
              <a:rPr lang="en-US" b="0" dirty="0"/>
              <a:t> </a:t>
            </a:r>
            <a:r>
              <a:rPr lang="en-US" b="0" dirty="0" err="1"/>
              <a:t>sẽ</a:t>
            </a:r>
            <a:r>
              <a:rPr lang="en-US" b="0" dirty="0"/>
              <a:t> </a:t>
            </a:r>
            <a:r>
              <a:rPr lang="en-US" b="0" dirty="0" err="1"/>
              <a:t>mạnh</a:t>
            </a:r>
            <a:r>
              <a:rPr lang="en-US" b="0" dirty="0"/>
              <a:t> </a:t>
            </a:r>
            <a:r>
              <a:rPr lang="en-US" b="0" dirty="0" err="1"/>
              <a:t>lên</a:t>
            </a:r>
            <a:r>
              <a:rPr lang="en-US" b="0" dirty="0"/>
              <a:t>.</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123405" y="8402097"/>
            <a:ext cx="4315955" cy="1200329"/>
          </a:xfrm>
          <a:prstGeom prst="rect">
            <a:avLst/>
          </a:prstGeom>
          <a:solidFill>
            <a:schemeClr val="bg1"/>
          </a:solidFill>
        </p:spPr>
        <p:txBody>
          <a:bodyPr wrap="square" tIns="274320" bIns="0" rtlCol="0">
            <a:spAutoFit/>
          </a:bodyPr>
          <a:lstStyle>
            <a:defPPr>
              <a:defRPr lang="en-US"/>
            </a:defPPr>
            <a:lvl1pPr algn="ctr">
              <a:defRPr sz="4400">
                <a:latin typeface="#9Slide03 Arima Madurai Black" panose="00000A00000000000000" pitchFamily="2" charset="0"/>
              </a:defRPr>
            </a:lvl1pPr>
          </a:lstStyle>
          <a:p>
            <a:r>
              <a:rPr lang="vi-VN" sz="6000"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7269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11" name="Picture 10">
            <a:extLst>
              <a:ext uri="{FF2B5EF4-FFF2-40B4-BE49-F238E27FC236}">
                <a16:creationId xmlns:a16="http://schemas.microsoft.com/office/drawing/2014/main" id="{7798931E-73C7-E1B0-44E5-F2B44A4951AE}"/>
              </a:ext>
            </a:extLst>
          </p:cNvPr>
          <p:cNvPicPr>
            <a:picLocks noChangeAspect="1"/>
          </p:cNvPicPr>
          <p:nvPr/>
        </p:nvPicPr>
        <p:blipFill>
          <a:blip r:embed="rId9"/>
          <a:stretch>
            <a:fillRect/>
          </a:stretch>
        </p:blipFill>
        <p:spPr>
          <a:xfrm>
            <a:off x="11011656" y="645265"/>
            <a:ext cx="6388589" cy="3244541"/>
          </a:xfrm>
          <a:prstGeom prst="rect">
            <a:avLst/>
          </a:prstGeom>
        </p:spPr>
      </p:pic>
    </p:spTree>
    <p:extLst>
      <p:ext uri="{BB962C8B-B14F-4D97-AF65-F5344CB8AC3E}">
        <p14:creationId xmlns:p14="http://schemas.microsoft.com/office/powerpoint/2010/main" val="1447923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587911" y="1253420"/>
            <a:ext cx="13549064"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3: </a:t>
            </a:r>
            <a:r>
              <a:rPr lang="vi-VN" b="0" dirty="0"/>
              <a:t>Nam châm điện có lợi thế hơn so với nam châm vĩnh cửu do nam châm điện</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587911" y="3593437"/>
            <a:ext cx="13549067" cy="380873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en-US" b="0" dirty="0" err="1"/>
              <a:t>không</a:t>
            </a:r>
            <a:r>
              <a:rPr lang="en-US" b="0" dirty="0"/>
              <a:t> </a:t>
            </a:r>
            <a:r>
              <a:rPr lang="en-US" b="0" dirty="0" err="1"/>
              <a:t>phân</a:t>
            </a:r>
            <a:r>
              <a:rPr lang="en-US" b="0" dirty="0"/>
              <a:t> chia </a:t>
            </a:r>
            <a:r>
              <a:rPr lang="en-US" b="0" dirty="0" err="1"/>
              <a:t>cực</a:t>
            </a:r>
            <a:r>
              <a:rPr lang="en-US" b="0" dirty="0"/>
              <a:t> </a:t>
            </a:r>
            <a:r>
              <a:rPr lang="en-US" b="0" dirty="0" err="1"/>
              <a:t>Bắc</a:t>
            </a:r>
            <a:r>
              <a:rPr lang="en-US" b="0" dirty="0"/>
              <a:t> </a:t>
            </a:r>
            <a:r>
              <a:rPr lang="en-US" b="0" dirty="0" err="1"/>
              <a:t>và</a:t>
            </a:r>
            <a:r>
              <a:rPr lang="en-US" b="0" dirty="0"/>
              <a:t> </a:t>
            </a:r>
            <a:r>
              <a:rPr lang="en-US" b="0" dirty="0" err="1"/>
              <a:t>cực</a:t>
            </a:r>
            <a:r>
              <a:rPr lang="en-US" b="0" dirty="0"/>
              <a:t> Nam.</a:t>
            </a:r>
            <a:endParaRPr lang="vi-VN" b="0" dirty="0"/>
          </a:p>
          <a:p>
            <a:pPr>
              <a:lnSpc>
                <a:spcPct val="150000"/>
              </a:lnSpc>
            </a:pPr>
            <a:r>
              <a:rPr lang="vi-VN" dirty="0"/>
              <a:t>B. </a:t>
            </a:r>
            <a:r>
              <a:rPr lang="en-US" b="0" dirty="0" err="1"/>
              <a:t>mất</a:t>
            </a:r>
            <a:r>
              <a:rPr lang="en-US" b="0" dirty="0"/>
              <a:t> </a:t>
            </a:r>
            <a:r>
              <a:rPr lang="en-US" b="0" dirty="0" err="1"/>
              <a:t>từ</a:t>
            </a:r>
            <a:r>
              <a:rPr lang="en-US" b="0" dirty="0"/>
              <a:t> </a:t>
            </a:r>
            <a:r>
              <a:rPr lang="en-US" b="0" dirty="0" err="1"/>
              <a:t>tính</a:t>
            </a:r>
            <a:r>
              <a:rPr lang="en-US" b="0" dirty="0"/>
              <a:t> </a:t>
            </a:r>
            <a:r>
              <a:rPr lang="en-US" b="0" dirty="0" err="1"/>
              <a:t>khi</a:t>
            </a:r>
            <a:r>
              <a:rPr lang="en-US" b="0" dirty="0"/>
              <a:t> </a:t>
            </a:r>
            <a:r>
              <a:rPr lang="en-US" b="0" dirty="0" err="1"/>
              <a:t>không</a:t>
            </a:r>
            <a:r>
              <a:rPr lang="en-US" b="0" dirty="0"/>
              <a:t> </a:t>
            </a:r>
            <a:r>
              <a:rPr lang="en-US" b="0" dirty="0" err="1"/>
              <a:t>còn</a:t>
            </a:r>
            <a:r>
              <a:rPr lang="en-US" b="0" dirty="0"/>
              <a:t> </a:t>
            </a:r>
            <a:r>
              <a:rPr lang="en-US" b="0" dirty="0" err="1"/>
              <a:t>dòng</a:t>
            </a:r>
            <a:r>
              <a:rPr lang="en-US" b="0" dirty="0"/>
              <a:t> </a:t>
            </a:r>
            <a:r>
              <a:rPr lang="en-US" b="0" dirty="0" err="1"/>
              <a:t>điện</a:t>
            </a:r>
            <a:r>
              <a:rPr lang="en-US" b="0" dirty="0"/>
              <a:t> </a:t>
            </a:r>
            <a:r>
              <a:rPr lang="en-US" b="0" dirty="0" err="1"/>
              <a:t>chạy</a:t>
            </a:r>
            <a:r>
              <a:rPr lang="en-US" b="0" dirty="0"/>
              <a:t> qua.</a:t>
            </a:r>
            <a:endParaRPr lang="vi-VN" b="0" dirty="0"/>
          </a:p>
          <a:p>
            <a:pPr>
              <a:lnSpc>
                <a:spcPct val="150000"/>
              </a:lnSpc>
            </a:pPr>
            <a:r>
              <a:rPr lang="vi-VN" dirty="0"/>
              <a:t>C. </a:t>
            </a:r>
            <a:r>
              <a:rPr lang="en-US" b="0" dirty="0" err="1"/>
              <a:t>nóng</a:t>
            </a:r>
            <a:r>
              <a:rPr lang="en-US" b="0" dirty="0"/>
              <a:t> </a:t>
            </a:r>
            <a:r>
              <a:rPr lang="en-US" b="0" dirty="0" err="1"/>
              <a:t>lên</a:t>
            </a:r>
            <a:r>
              <a:rPr lang="en-US" b="0" dirty="0"/>
              <a:t> </a:t>
            </a:r>
            <a:r>
              <a:rPr lang="en-US" b="0" dirty="0" err="1"/>
              <a:t>khi</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a:t>
            </a:r>
            <a:endParaRPr lang="vi-VN" b="0" dirty="0"/>
          </a:p>
          <a:p>
            <a:pPr>
              <a:lnSpc>
                <a:spcPct val="150000"/>
              </a:lnSpc>
            </a:pPr>
            <a:r>
              <a:rPr lang="vi-VN" dirty="0"/>
              <a:t>D. </a:t>
            </a:r>
            <a:r>
              <a:rPr lang="vi-VN" b="0" dirty="0"/>
              <a:t>có kích cỡ nhỏ hơn nam châm vĩnh cửu.</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163710" y="8125356"/>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64317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Tree>
    <p:extLst>
      <p:ext uri="{BB962C8B-B14F-4D97-AF65-F5344CB8AC3E}">
        <p14:creationId xmlns:p14="http://schemas.microsoft.com/office/powerpoint/2010/main" val="174185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80217" y="1747552"/>
            <a:ext cx="14324576"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4: Nam châm điện nào dưới đây có lực từ mạnh nhất? (với ampe (A) là đơn vị đo cường độ dòng điện và n là số vòng dây).</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484527" y="7621433"/>
            <a:ext cx="4315955" cy="1200329"/>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56430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a:extLst>
              <a:ext uri="{FF2B5EF4-FFF2-40B4-BE49-F238E27FC236}">
                <a16:creationId xmlns:a16="http://schemas.microsoft.com/office/drawing/2014/main" id="{59B5A851-C0E9-DD57-2450-837CB947C0ED}"/>
              </a:ext>
            </a:extLst>
          </p:cNvPr>
          <p:cNvPicPr>
            <a:picLocks noChangeAspect="1"/>
          </p:cNvPicPr>
          <p:nvPr/>
        </p:nvPicPr>
        <p:blipFill>
          <a:blip r:embed="rId9"/>
          <a:stretch>
            <a:fillRect/>
          </a:stretch>
        </p:blipFill>
        <p:spPr>
          <a:xfrm>
            <a:off x="3480217" y="4156972"/>
            <a:ext cx="14324578" cy="2745544"/>
          </a:xfrm>
          <a:prstGeom prst="rect">
            <a:avLst/>
          </a:prstGeom>
          <a:solidFill>
            <a:schemeClr val="bg1"/>
          </a:solidFill>
          <a:ln w="69850" cmpd="dbl">
            <a:solidFill>
              <a:srgbClr val="04345C"/>
            </a:solidFill>
          </a:ln>
        </p:spPr>
      </p:pic>
    </p:spTree>
    <p:extLst>
      <p:ext uri="{BB962C8B-B14F-4D97-AF65-F5344CB8AC3E}">
        <p14:creationId xmlns:p14="http://schemas.microsoft.com/office/powerpoint/2010/main" val="135961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495269" y="1047571"/>
            <a:ext cx="13766662"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5: Hiện tượng gì xảy ra với một thanh thép khi ta đặt nó vào trong lòng một ống dây có dòng điện chạy qua?</a:t>
            </a:r>
          </a:p>
        </p:txBody>
      </p:sp>
      <p:sp>
        <p:nvSpPr>
          <p:cNvPr id="29" name="TextBox 28">
            <a:extLst>
              <a:ext uri="{FF2B5EF4-FFF2-40B4-BE49-F238E27FC236}">
                <a16:creationId xmlns:a16="http://schemas.microsoft.com/office/drawing/2014/main" id="{2E42E73F-5862-43DF-9CCA-016DB1495D0B}"/>
              </a:ext>
            </a:extLst>
          </p:cNvPr>
          <p:cNvSpPr txBox="1"/>
          <p:nvPr/>
        </p:nvSpPr>
        <p:spPr>
          <a:xfrm>
            <a:off x="3400958" y="7005444"/>
            <a:ext cx="13744042"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gn="ctr">
              <a:lnSpc>
                <a:spcPct val="150000"/>
              </a:lnSpc>
            </a:pPr>
            <a:r>
              <a:rPr lang="en-US" b="0" dirty="0" err="1"/>
              <a:t>Một</a:t>
            </a:r>
            <a:r>
              <a:rPr lang="en-US" b="0" dirty="0"/>
              <a:t> </a:t>
            </a:r>
            <a:r>
              <a:rPr lang="en-US" b="0" dirty="0" err="1"/>
              <a:t>thanh</a:t>
            </a:r>
            <a:r>
              <a:rPr lang="en-US" b="0" dirty="0"/>
              <a:t> </a:t>
            </a:r>
            <a:r>
              <a:rPr lang="en-US" b="0" dirty="0" err="1"/>
              <a:t>thép</a:t>
            </a:r>
            <a:r>
              <a:rPr lang="en-US" b="0" dirty="0"/>
              <a:t> </a:t>
            </a:r>
            <a:r>
              <a:rPr lang="en-US" b="0" dirty="0" err="1"/>
              <a:t>khi</a:t>
            </a:r>
            <a:r>
              <a:rPr lang="en-US" b="0" dirty="0"/>
              <a:t> ta </a:t>
            </a:r>
            <a:r>
              <a:rPr lang="en-US" b="0" dirty="0" err="1"/>
              <a:t>đặt</a:t>
            </a:r>
            <a:r>
              <a:rPr lang="en-US" b="0" dirty="0"/>
              <a:t> </a:t>
            </a:r>
            <a:r>
              <a:rPr lang="en-US" b="0" dirty="0" err="1"/>
              <a:t>nó</a:t>
            </a:r>
            <a:r>
              <a:rPr lang="en-US" b="0" dirty="0"/>
              <a:t> </a:t>
            </a:r>
            <a:r>
              <a:rPr lang="en-US" b="0" dirty="0" err="1"/>
              <a:t>vào</a:t>
            </a:r>
            <a:r>
              <a:rPr lang="en-US" b="0" dirty="0"/>
              <a:t> </a:t>
            </a:r>
            <a:r>
              <a:rPr lang="en-US" b="0" dirty="0" err="1"/>
              <a:t>trong</a:t>
            </a:r>
            <a:r>
              <a:rPr lang="en-US" b="0" dirty="0"/>
              <a:t> </a:t>
            </a:r>
            <a:r>
              <a:rPr lang="en-US" b="0" dirty="0" err="1"/>
              <a:t>lòng</a:t>
            </a:r>
            <a:r>
              <a:rPr lang="en-US" b="0" dirty="0"/>
              <a:t> </a:t>
            </a:r>
            <a:r>
              <a:rPr lang="en-US" b="0" dirty="0" err="1"/>
              <a:t>một</a:t>
            </a:r>
            <a:r>
              <a:rPr lang="en-US" b="0" dirty="0"/>
              <a:t> </a:t>
            </a:r>
            <a:r>
              <a:rPr lang="en-US" b="0" dirty="0" err="1"/>
              <a:t>ống</a:t>
            </a:r>
            <a:r>
              <a:rPr lang="en-US" b="0" dirty="0"/>
              <a:t> </a:t>
            </a:r>
            <a:r>
              <a:rPr lang="en-US" b="0" dirty="0" err="1"/>
              <a:t>dây</a:t>
            </a:r>
            <a:r>
              <a:rPr lang="en-US" b="0" dirty="0"/>
              <a:t> có </a:t>
            </a:r>
            <a:r>
              <a:rPr lang="en-US" b="0" dirty="0" err="1"/>
              <a:t>dòng</a:t>
            </a:r>
            <a:r>
              <a:rPr lang="en-US" b="0" dirty="0"/>
              <a:t> </a:t>
            </a:r>
            <a:r>
              <a:rPr lang="en-US" b="0" dirty="0" err="1"/>
              <a:t>điện</a:t>
            </a:r>
            <a:r>
              <a:rPr lang="en-US" b="0" dirty="0"/>
              <a:t> </a:t>
            </a:r>
            <a:r>
              <a:rPr lang="en-US" b="0" dirty="0" err="1"/>
              <a:t>chạy</a:t>
            </a:r>
            <a:r>
              <a:rPr lang="en-US" b="0" dirty="0"/>
              <a:t> qua </a:t>
            </a:r>
            <a:r>
              <a:rPr lang="en-US" b="0" dirty="0" err="1"/>
              <a:t>thì</a:t>
            </a:r>
            <a:r>
              <a:rPr lang="en-US" b="0" dirty="0"/>
              <a:t> </a:t>
            </a:r>
            <a:r>
              <a:rPr lang="en-US" b="0" dirty="0" err="1"/>
              <a:t>thanh</a:t>
            </a:r>
            <a:r>
              <a:rPr lang="en-US" b="0" dirty="0"/>
              <a:t> </a:t>
            </a:r>
            <a:r>
              <a:rPr lang="en-US" b="0" dirty="0" err="1"/>
              <a:t>thép</a:t>
            </a:r>
            <a:r>
              <a:rPr lang="en-US" b="0" dirty="0"/>
              <a:t> </a:t>
            </a:r>
            <a:r>
              <a:rPr lang="en-US" b="0" dirty="0" err="1"/>
              <a:t>sẽ</a:t>
            </a:r>
            <a:r>
              <a:rPr lang="en-US" b="0" dirty="0"/>
              <a:t> </a:t>
            </a:r>
            <a:r>
              <a:rPr lang="en-US" b="0" dirty="0" err="1"/>
              <a:t>trở</a:t>
            </a:r>
            <a:r>
              <a:rPr lang="en-US" b="0" dirty="0"/>
              <a:t> </a:t>
            </a:r>
            <a:r>
              <a:rPr lang="en-US" b="0" dirty="0" err="1"/>
              <a:t>thành</a:t>
            </a:r>
            <a:r>
              <a:rPr lang="en-US" b="0" dirty="0"/>
              <a:t> </a:t>
            </a:r>
            <a:r>
              <a:rPr lang="en-US" b="0" dirty="0" err="1"/>
              <a:t>một</a:t>
            </a:r>
            <a:r>
              <a:rPr lang="en-US" b="0" dirty="0"/>
              <a:t> </a:t>
            </a:r>
            <a:r>
              <a:rPr lang="en-US" b="0" dirty="0" err="1"/>
              <a:t>nam</a:t>
            </a:r>
            <a:r>
              <a:rPr lang="en-US" b="0" dirty="0"/>
              <a:t> </a:t>
            </a:r>
            <a:r>
              <a:rPr lang="en-US" b="0" dirty="0" err="1"/>
              <a:t>châm</a:t>
            </a:r>
            <a:r>
              <a:rPr lang="en-US" b="0" dirty="0"/>
              <a:t>.</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47286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1026" name="Picture 2" descr="Bài 35: Các tác dụng của dòng điện xoay chiều - Đo cường độ và hiệu điện  thế xoay chiều - WE STUDY">
            <a:extLst>
              <a:ext uri="{FF2B5EF4-FFF2-40B4-BE49-F238E27FC236}">
                <a16:creationId xmlns:a16="http://schemas.microsoft.com/office/drawing/2014/main" id="{5628E3F6-BF2A-0F19-94D5-2E05D2B6D1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5124" y="3259657"/>
            <a:ext cx="5634271" cy="3130151"/>
          </a:xfrm>
          <a:prstGeom prst="rect">
            <a:avLst/>
          </a:prstGeom>
          <a:solidFill>
            <a:schemeClr val="bg1"/>
          </a:solidFill>
          <a:ln w="69850" cmpd="dbl">
            <a:solidFill>
              <a:srgbClr val="04345C"/>
            </a:solidFill>
          </a:ln>
        </p:spPr>
      </p:pic>
    </p:spTree>
    <p:extLst>
      <p:ext uri="{BB962C8B-B14F-4D97-AF65-F5344CB8AC3E}">
        <p14:creationId xmlns:p14="http://schemas.microsoft.com/office/powerpoint/2010/main" val="4081317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651409" y="1034983"/>
            <a:ext cx="13882525" cy="1661993"/>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vi-VN" dirty="0"/>
              <a:t>Câu 6: Các nam châm điện được mô tả như hình sau: Hãy cho biết nam châm nào mạnh hơn?</a:t>
            </a:r>
          </a:p>
        </p:txBody>
      </p:sp>
      <p:sp>
        <p:nvSpPr>
          <p:cNvPr id="29" name="TextBox 28">
            <a:extLst>
              <a:ext uri="{FF2B5EF4-FFF2-40B4-BE49-F238E27FC236}">
                <a16:creationId xmlns:a16="http://schemas.microsoft.com/office/drawing/2014/main" id="{2E42E73F-5862-43DF-9CCA-016DB1495D0B}"/>
              </a:ext>
            </a:extLst>
          </p:cNvPr>
          <p:cNvSpPr txBox="1"/>
          <p:nvPr/>
        </p:nvSpPr>
        <p:spPr>
          <a:xfrm>
            <a:off x="5120052" y="5750455"/>
            <a:ext cx="10932016"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a:t>
            </a:r>
            <a:r>
              <a:rPr lang="pl-PL" dirty="0"/>
              <a:t> Nam châm a	</a:t>
            </a:r>
            <a:r>
              <a:rPr lang="vi-VN" dirty="0"/>
              <a:t>			</a:t>
            </a:r>
            <a:r>
              <a:rPr lang="pl-PL" dirty="0"/>
              <a:t>B. Nam châm c	</a:t>
            </a:r>
            <a:endParaRPr lang="vi-VN" dirty="0"/>
          </a:p>
          <a:p>
            <a:pPr>
              <a:lnSpc>
                <a:spcPct val="150000"/>
              </a:lnSpc>
            </a:pPr>
            <a:r>
              <a:rPr lang="pl-PL" dirty="0"/>
              <a:t>C. Nam châm b	</a:t>
            </a:r>
            <a:r>
              <a:rPr lang="vi-VN" dirty="0"/>
              <a:t>			</a:t>
            </a:r>
            <a:r>
              <a:rPr lang="pl-PL" dirty="0"/>
              <a:t>D. Nam châm e</a:t>
            </a:r>
            <a:endParaRPr lang="vi-VN" dirty="0"/>
          </a:p>
        </p:txBody>
      </p:sp>
      <p:sp>
        <p:nvSpPr>
          <p:cNvPr id="30" name="TextBox 29">
            <a:extLst>
              <a:ext uri="{FF2B5EF4-FFF2-40B4-BE49-F238E27FC236}">
                <a16:creationId xmlns:a16="http://schemas.microsoft.com/office/drawing/2014/main" id="{D9FEF9E3-E5C5-4EC7-AB7F-FE4B8AEB3CC4}"/>
              </a:ext>
            </a:extLst>
          </p:cNvPr>
          <p:cNvSpPr txBox="1"/>
          <p:nvPr/>
        </p:nvSpPr>
        <p:spPr>
          <a:xfrm>
            <a:off x="8428082" y="8289757"/>
            <a:ext cx="4315955" cy="1200329"/>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38904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descr="Vật Lí lớp 9 | Tổng hợp Lý thuyết - Bài tập Vật Lý 9 có đáp án">
            <a:extLst>
              <a:ext uri="{FF2B5EF4-FFF2-40B4-BE49-F238E27FC236}">
                <a16:creationId xmlns:a16="http://schemas.microsoft.com/office/drawing/2014/main" id="{D41DF577-65EC-4DAA-8054-253A12D4664F}"/>
              </a:ext>
            </a:extLst>
          </p:cNvPr>
          <p:cNvPicPr/>
          <p:nvPr/>
        </p:nvPicPr>
        <p:blipFill>
          <a:blip r:embed="rId9"/>
          <a:srcRect/>
          <a:stretch>
            <a:fillRect/>
          </a:stretch>
        </p:blipFill>
        <p:spPr bwMode="auto">
          <a:xfrm>
            <a:off x="3644798" y="2895133"/>
            <a:ext cx="13882525" cy="2437208"/>
          </a:xfrm>
          <a:prstGeom prst="rect">
            <a:avLst/>
          </a:prstGeom>
          <a:noFill/>
          <a:ln w="9525">
            <a:noFill/>
            <a:miter lim="800000"/>
            <a:headEnd/>
            <a:tailEnd/>
          </a:ln>
        </p:spPr>
      </p:pic>
    </p:spTree>
    <p:extLst>
      <p:ext uri="{BB962C8B-B14F-4D97-AF65-F5344CB8AC3E}">
        <p14:creationId xmlns:p14="http://schemas.microsoft.com/office/powerpoint/2010/main" val="222005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73250" y="5143500"/>
            <a:ext cx="5829100" cy="6040518"/>
          </a:xfrm>
          <a:prstGeom prst="rect">
            <a:avLst/>
          </a:prstGeom>
        </p:spPr>
      </p:pic>
      <p:grpSp>
        <p:nvGrpSpPr>
          <p:cNvPr id="7" name="Group 7"/>
          <p:cNvGrpSpPr/>
          <p:nvPr/>
        </p:nvGrpSpPr>
        <p:grpSpPr>
          <a:xfrm>
            <a:off x="16687800" y="86868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4163" y="571500"/>
            <a:ext cx="901314" cy="901314"/>
          </a:xfrm>
          <a:prstGeom prst="rect">
            <a:avLst/>
          </a:prstGeom>
        </p:spPr>
      </p:pic>
      <p:grpSp>
        <p:nvGrpSpPr>
          <p:cNvPr id="13" name="Group 13"/>
          <p:cNvGrpSpPr/>
          <p:nvPr/>
        </p:nvGrpSpPr>
        <p:grpSpPr>
          <a:xfrm>
            <a:off x="-320056" y="1295400"/>
            <a:ext cx="1348756" cy="134875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8313">
            <a:off x="17176236" y="6772434"/>
            <a:ext cx="1936109" cy="2006330"/>
          </a:xfrm>
          <a:prstGeom prst="rect">
            <a:avLst/>
          </a:prstGeom>
        </p:spPr>
      </p:pic>
      <p:pic>
        <p:nvPicPr>
          <p:cNvPr id="17" name="Picture 16" descr="Káº¿t quáº£ hÃ¬nh áº£nh cho NAM CHAM DIEN">
            <a:extLst>
              <a:ext uri="{FF2B5EF4-FFF2-40B4-BE49-F238E27FC236}">
                <a16:creationId xmlns:a16="http://schemas.microsoft.com/office/drawing/2014/main" id="{A16A4109-E43D-4593-B291-442E3079073C}"/>
              </a:ext>
            </a:extLst>
          </p:cNvPr>
          <p:cNvPicPr>
            <a:picLocks noChangeAspect="1"/>
          </p:cNvPicPr>
          <p:nvPr/>
        </p:nvPicPr>
        <p:blipFill rotWithShape="1">
          <a:blip r:embed="rId8"/>
          <a:srcRect l="17241" r="17241"/>
          <a:stretch/>
        </p:blipFill>
        <p:spPr>
          <a:xfrm>
            <a:off x="1977024" y="1295400"/>
            <a:ext cx="4114800" cy="4114800"/>
          </a:xfrm>
          <a:prstGeom prst="rect">
            <a:avLst/>
          </a:prstGeom>
          <a:noFill/>
          <a:ln w="9525">
            <a:noFill/>
          </a:ln>
        </p:spPr>
      </p:pic>
      <p:pic>
        <p:nvPicPr>
          <p:cNvPr id="18" name="Picture 17" descr="Káº¿t quáº£ hÃ¬nh áº£nh cho NAM CHAM DIEN">
            <a:extLst>
              <a:ext uri="{FF2B5EF4-FFF2-40B4-BE49-F238E27FC236}">
                <a16:creationId xmlns:a16="http://schemas.microsoft.com/office/drawing/2014/main" id="{00608F77-CE1A-44AD-8515-512FD17A44F1}"/>
              </a:ext>
            </a:extLst>
          </p:cNvPr>
          <p:cNvPicPr>
            <a:picLocks noChangeAspect="1"/>
          </p:cNvPicPr>
          <p:nvPr/>
        </p:nvPicPr>
        <p:blipFill rotWithShape="1">
          <a:blip r:embed="rId9"/>
          <a:srcRect l="14706" r="14706"/>
          <a:stretch/>
        </p:blipFill>
        <p:spPr>
          <a:xfrm>
            <a:off x="9172547" y="1287037"/>
            <a:ext cx="4114800" cy="4114800"/>
          </a:xfrm>
          <a:prstGeom prst="rect">
            <a:avLst/>
          </a:prstGeom>
          <a:noFill/>
          <a:ln w="9525">
            <a:noFill/>
          </a:ln>
        </p:spPr>
      </p:pic>
      <p:pic>
        <p:nvPicPr>
          <p:cNvPr id="19" name="Picture 18" descr="Káº¿t quáº£ hÃ¬nh áº£nh cho cáº§n cáº©u dÃ¹ng nam chÃ¢m Äiá»n">
            <a:extLst>
              <a:ext uri="{FF2B5EF4-FFF2-40B4-BE49-F238E27FC236}">
                <a16:creationId xmlns:a16="http://schemas.microsoft.com/office/drawing/2014/main" id="{9379A9B1-9D6A-4460-9426-95ED4600287D}"/>
              </a:ext>
            </a:extLst>
          </p:cNvPr>
          <p:cNvPicPr>
            <a:picLocks noChangeAspect="1"/>
          </p:cNvPicPr>
          <p:nvPr/>
        </p:nvPicPr>
        <p:blipFill rotWithShape="1">
          <a:blip r:embed="rId10"/>
          <a:srcRect l="1646" r="23159"/>
          <a:stretch/>
        </p:blipFill>
        <p:spPr>
          <a:xfrm>
            <a:off x="5586450" y="5709836"/>
            <a:ext cx="4114800" cy="4114800"/>
          </a:xfrm>
          <a:prstGeom prst="rect">
            <a:avLst/>
          </a:prstGeom>
          <a:noFill/>
          <a:ln w="9525">
            <a:noFill/>
          </a:ln>
        </p:spPr>
      </p:pic>
      <p:pic>
        <p:nvPicPr>
          <p:cNvPr id="20" name="Picture 19" descr="HÃ¬nh áº£nh cÃ³ liÃªn quan">
            <a:extLst>
              <a:ext uri="{FF2B5EF4-FFF2-40B4-BE49-F238E27FC236}">
                <a16:creationId xmlns:a16="http://schemas.microsoft.com/office/drawing/2014/main" id="{CA459AF2-B46E-4FF1-98D8-1B3FFB153847}"/>
              </a:ext>
            </a:extLst>
          </p:cNvPr>
          <p:cNvPicPr>
            <a:picLocks noChangeAspect="1"/>
          </p:cNvPicPr>
          <p:nvPr/>
        </p:nvPicPr>
        <p:blipFill rotWithShape="1">
          <a:blip r:embed="rId11"/>
          <a:srcRect l="14163" r="14163"/>
          <a:stretch/>
        </p:blipFill>
        <p:spPr>
          <a:xfrm>
            <a:off x="12540951" y="5709836"/>
            <a:ext cx="4114800" cy="4114800"/>
          </a:xfrm>
          <a:prstGeom prst="rect">
            <a:avLst/>
          </a:prstGeom>
          <a:noFill/>
          <a:ln w="9525">
            <a:noFill/>
          </a:ln>
        </p:spPr>
      </p:pic>
    </p:spTree>
    <p:extLst>
      <p:ext uri="{BB962C8B-B14F-4D97-AF65-F5344CB8AC3E}">
        <p14:creationId xmlns:p14="http://schemas.microsoft.com/office/powerpoint/2010/main" val="1208119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825084" y="925521"/>
            <a:ext cx="6122565" cy="5470728"/>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en-US" dirty="0" err="1"/>
              <a:t>Câu</a:t>
            </a:r>
            <a:r>
              <a:rPr lang="en-US" dirty="0"/>
              <a:t> 7: </a:t>
            </a:r>
            <a:r>
              <a:rPr lang="vi-VN" dirty="0"/>
              <a:t>Một cần cẩu điện có thể tạo lực từ lớn và nâng được các container nặng đến hàng chục tấn. Theo em, làm thế nào để tăng lực từ của cần cẩu điện này?</a:t>
            </a:r>
          </a:p>
        </p:txBody>
      </p:sp>
      <p:sp>
        <p:nvSpPr>
          <p:cNvPr id="29" name="TextBox 28">
            <a:extLst>
              <a:ext uri="{FF2B5EF4-FFF2-40B4-BE49-F238E27FC236}">
                <a16:creationId xmlns:a16="http://schemas.microsoft.com/office/drawing/2014/main" id="{2E42E73F-5862-43DF-9CCA-016DB1495D0B}"/>
              </a:ext>
            </a:extLst>
          </p:cNvPr>
          <p:cNvSpPr txBox="1"/>
          <p:nvPr/>
        </p:nvSpPr>
        <p:spPr>
          <a:xfrm>
            <a:off x="3495268" y="6923513"/>
            <a:ext cx="13662412" cy="214674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gn="ctr">
              <a:lnSpc>
                <a:spcPct val="150000"/>
              </a:lnSpc>
            </a:pPr>
            <a:r>
              <a:rPr lang="vi-VN" b="0" dirty="0"/>
              <a:t>Để tăng độ mạnh của lực hút, người ta tăng độ mạnh (cường độ) của dòng điện.</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30789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2050" name="Picture 2" descr="Tìm Hiểu Nơi Bán Xe Nâng Container Rỗng – Xe Nâng Nhập Khẩu">
            <a:extLst>
              <a:ext uri="{FF2B5EF4-FFF2-40B4-BE49-F238E27FC236}">
                <a16:creationId xmlns:a16="http://schemas.microsoft.com/office/drawing/2014/main" id="{79730255-C84C-09D5-9D0C-D920FA4C50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4514" y="849154"/>
            <a:ext cx="6402425" cy="562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4081298" y="1556278"/>
            <a:ext cx="12406070" cy="1107996"/>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8: </a:t>
            </a:r>
            <a:r>
              <a:rPr lang="en-US" dirty="0" err="1"/>
              <a:t>Cách</a:t>
            </a:r>
            <a:r>
              <a:rPr lang="en-US" dirty="0"/>
              <a:t> nào </a:t>
            </a:r>
            <a:r>
              <a:rPr lang="en-US" dirty="0" err="1"/>
              <a:t>để</a:t>
            </a:r>
            <a:r>
              <a:rPr lang="en-US" dirty="0"/>
              <a:t> làm </a:t>
            </a:r>
            <a:r>
              <a:rPr lang="en-US" dirty="0" err="1"/>
              <a:t>tăng</a:t>
            </a:r>
            <a:r>
              <a:rPr lang="en-US" dirty="0"/>
              <a:t> </a:t>
            </a:r>
            <a:r>
              <a:rPr lang="en-US" dirty="0" err="1"/>
              <a:t>lực</a:t>
            </a:r>
            <a:r>
              <a:rPr lang="en-US" dirty="0"/>
              <a:t> </a:t>
            </a:r>
            <a:r>
              <a:rPr lang="en-US" dirty="0" err="1"/>
              <a:t>từ</a:t>
            </a:r>
            <a:r>
              <a:rPr lang="en-US" dirty="0"/>
              <a:t> </a:t>
            </a:r>
            <a:r>
              <a:rPr lang="en-US" dirty="0" err="1"/>
              <a:t>của</a:t>
            </a:r>
            <a:r>
              <a:rPr lang="en-US" dirty="0"/>
              <a:t> </a:t>
            </a:r>
            <a:r>
              <a:rPr lang="en-US" dirty="0" err="1"/>
              <a:t>nam</a:t>
            </a:r>
            <a:r>
              <a:rPr lang="en-US" dirty="0"/>
              <a:t> </a:t>
            </a:r>
            <a:r>
              <a:rPr lang="en-US" dirty="0" err="1"/>
              <a:t>châm</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4081297" y="3217300"/>
            <a:ext cx="12406061" cy="463973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pPr>
              <a:lnSpc>
                <a:spcPct val="150000"/>
              </a:lnSpc>
            </a:pPr>
            <a:r>
              <a:rPr lang="vi-VN" dirty="0"/>
              <a:t>A. Dùng dây dẫn to cuốn ít vòng.	</a:t>
            </a:r>
          </a:p>
          <a:p>
            <a:pPr>
              <a:lnSpc>
                <a:spcPct val="150000"/>
              </a:lnSpc>
            </a:pPr>
            <a:r>
              <a:rPr lang="vi-VN" dirty="0"/>
              <a:t>B. Dùng dây dẫn nhỏ cuốn nhiều vòng.</a:t>
            </a:r>
          </a:p>
          <a:p>
            <a:pPr>
              <a:lnSpc>
                <a:spcPct val="150000"/>
              </a:lnSpc>
            </a:pPr>
            <a:r>
              <a:rPr lang="vi-VN" dirty="0"/>
              <a:t>C. Tăng số vòng dây dẫn và giảm hiệu điện thế đặt vào hai đầu ống dây.</a:t>
            </a:r>
          </a:p>
          <a:p>
            <a:pPr>
              <a:lnSpc>
                <a:spcPct val="150000"/>
              </a:lnSpc>
            </a:pPr>
            <a:r>
              <a:rPr lang="vi-VN" dirty="0"/>
              <a:t>D. Tăng đường kính và chiều dài của ống dây.</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382000" y="8382090"/>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B</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22407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spTree>
    <p:extLst>
      <p:ext uri="{BB962C8B-B14F-4D97-AF65-F5344CB8AC3E}">
        <p14:creationId xmlns:p14="http://schemas.microsoft.com/office/powerpoint/2010/main" val="2966218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3962401" y="1564783"/>
            <a:ext cx="13024849" cy="131574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r>
              <a:rPr lang="vi-VN" dirty="0"/>
              <a:t>Câu 9: </a:t>
            </a:r>
            <a:r>
              <a:rPr lang="en-US" dirty="0" err="1"/>
              <a:t>Hãy</a:t>
            </a:r>
            <a:r>
              <a:rPr lang="en-US" dirty="0"/>
              <a:t> </a:t>
            </a:r>
            <a:r>
              <a:rPr lang="en-US" dirty="0" err="1"/>
              <a:t>kể</a:t>
            </a:r>
            <a:r>
              <a:rPr lang="en-US" dirty="0"/>
              <a:t> </a:t>
            </a:r>
            <a:r>
              <a:rPr lang="en-US" dirty="0" err="1"/>
              <a:t>tên</a:t>
            </a:r>
            <a:r>
              <a:rPr lang="en-US" dirty="0"/>
              <a:t> </a:t>
            </a:r>
            <a:r>
              <a:rPr lang="en-US" dirty="0" err="1"/>
              <a:t>một</a:t>
            </a:r>
            <a:r>
              <a:rPr lang="en-US" dirty="0"/>
              <a:t> </a:t>
            </a:r>
            <a:r>
              <a:rPr lang="en-US" dirty="0" err="1"/>
              <a:t>số</a:t>
            </a:r>
            <a:r>
              <a:rPr lang="en-US" dirty="0"/>
              <a:t> </a:t>
            </a:r>
            <a:r>
              <a:rPr lang="en-US" dirty="0" err="1"/>
              <a:t>thiết</a:t>
            </a:r>
            <a:r>
              <a:rPr lang="en-US" dirty="0"/>
              <a:t> </a:t>
            </a:r>
            <a:r>
              <a:rPr lang="en-US" dirty="0" err="1"/>
              <a:t>bị</a:t>
            </a:r>
            <a:r>
              <a:rPr lang="en-US" dirty="0"/>
              <a:t> có </a:t>
            </a:r>
            <a:r>
              <a:rPr lang="en-US" dirty="0" err="1"/>
              <a:t>ứng</a:t>
            </a:r>
            <a:r>
              <a:rPr lang="en-US" dirty="0"/>
              <a:t> </a:t>
            </a:r>
            <a:r>
              <a:rPr lang="en-US" dirty="0" err="1"/>
              <a:t>dụng</a:t>
            </a:r>
            <a:r>
              <a:rPr lang="en-US" dirty="0"/>
              <a:t> </a:t>
            </a:r>
            <a:r>
              <a:rPr lang="en-US" dirty="0" err="1"/>
              <a:t>nam</a:t>
            </a:r>
            <a:r>
              <a:rPr lang="en-US" dirty="0"/>
              <a:t> </a:t>
            </a:r>
            <a:r>
              <a:rPr lang="en-US" dirty="0" err="1"/>
              <a:t>châm</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3276600" y="3625307"/>
            <a:ext cx="14736811" cy="1315745"/>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r>
              <a:rPr lang="vi-VN" b="0" dirty="0"/>
              <a:t>Một số thiết bị có sử dụng nam châm điện là rơle, chuông điện, ......</a:t>
            </a:r>
            <a:endParaRPr lang="vi-VN" dirty="0"/>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1402519"/>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074" name="Picture 2" descr="Chuông Điện 220v ( 2Inch, 3 Inch ) | Shopee Việt Nam">
            <a:extLst>
              <a:ext uri="{FF2B5EF4-FFF2-40B4-BE49-F238E27FC236}">
                <a16:creationId xmlns:a16="http://schemas.microsoft.com/office/drawing/2014/main" id="{D65C10D2-5425-27F5-EC36-B90FA4EBB8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405" b="17333"/>
          <a:stretch/>
        </p:blipFill>
        <p:spPr bwMode="auto">
          <a:xfrm>
            <a:off x="3947686" y="5500188"/>
            <a:ext cx="5303001" cy="3725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ole là gì? Chọn Role sao cho phù hợp nhất? Ứng dụng của Role ra sao?">
            <a:extLst>
              <a:ext uri="{FF2B5EF4-FFF2-40B4-BE49-F238E27FC236}">
                <a16:creationId xmlns:a16="http://schemas.microsoft.com/office/drawing/2014/main" id="{2DB87E15-8A03-7DA6-AF7E-48218AE634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60315" y="5500187"/>
            <a:ext cx="5971111" cy="372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7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500" fill="hold"/>
                                        <p:tgtEl>
                                          <p:spTgt spid="3076"/>
                                        </p:tgtEl>
                                        <p:attrNameLst>
                                          <p:attrName>ppt_w</p:attrName>
                                        </p:attrNameLst>
                                      </p:cBhvr>
                                      <p:tavLst>
                                        <p:tav tm="0">
                                          <p:val>
                                            <p:fltVal val="0"/>
                                          </p:val>
                                        </p:tav>
                                        <p:tav tm="100000">
                                          <p:val>
                                            <p:strVal val="#ppt_w"/>
                                          </p:val>
                                        </p:tav>
                                      </p:tavLst>
                                    </p:anim>
                                    <p:anim calcmode="lin" valueType="num">
                                      <p:cBhvr>
                                        <p:cTn id="20" dur="500" fill="hold"/>
                                        <p:tgtEl>
                                          <p:spTgt spid="3076"/>
                                        </p:tgtEl>
                                        <p:attrNameLst>
                                          <p:attrName>ppt_h</p:attrName>
                                        </p:attrNameLst>
                                      </p:cBhvr>
                                      <p:tavLst>
                                        <p:tav tm="0">
                                          <p:val>
                                            <p:fltVal val="0"/>
                                          </p:val>
                                        </p:tav>
                                        <p:tav tm="100000">
                                          <p:val>
                                            <p:strVal val="#ppt_h"/>
                                          </p:val>
                                        </p:tav>
                                      </p:tavLst>
                                    </p:anim>
                                    <p:animEffect transition="in" filter="fade">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9006">
            <a:off x="-952316" y="-1350031"/>
            <a:ext cx="12139540" cy="12579834"/>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5505">
            <a:off x="-1359967" y="7023342"/>
            <a:ext cx="5082133" cy="5266459"/>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588" y="4364168"/>
            <a:ext cx="6724823" cy="6968729"/>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21491">
            <a:off x="14186191" y="-1417201"/>
            <a:ext cx="5764013" cy="5973070"/>
          </a:xfrm>
          <a:prstGeom prst="rect">
            <a:avLst/>
          </a:prstGeom>
        </p:spPr>
      </p:pic>
      <p:grpSp>
        <p:nvGrpSpPr>
          <p:cNvPr id="6" name="Group 6"/>
          <p:cNvGrpSpPr/>
          <p:nvPr/>
        </p:nvGrpSpPr>
        <p:grpSpPr>
          <a:xfrm>
            <a:off x="17259300" y="866775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609600" y="74295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80584">
            <a:off x="1437988" y="-561380"/>
            <a:ext cx="1862954" cy="1930523"/>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857">
            <a:off x="17381961" y="5936688"/>
            <a:ext cx="2255115" cy="2336906"/>
          </a:xfrm>
          <a:prstGeom prst="rect">
            <a:avLst/>
          </a:prstGeom>
        </p:spPr>
      </p:pic>
      <p:sp>
        <p:nvSpPr>
          <p:cNvPr id="16" name="Cylinder 15">
            <a:extLst>
              <a:ext uri="{FF2B5EF4-FFF2-40B4-BE49-F238E27FC236}">
                <a16:creationId xmlns:a16="http://schemas.microsoft.com/office/drawing/2014/main" id="{E43B1969-A262-4A56-8446-82F01F20B80D}"/>
              </a:ext>
            </a:extLst>
          </p:cNvPr>
          <p:cNvSpPr/>
          <p:nvPr/>
        </p:nvSpPr>
        <p:spPr>
          <a:xfrm>
            <a:off x="1143000" y="57150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10</a:t>
            </a:r>
            <a:endParaRPr lang="vi-VN" sz="4000" dirty="0">
              <a:solidFill>
                <a:srgbClr val="04345C"/>
              </a:solidFill>
              <a:latin typeface="#9Slide03 Arima Madurai Black" panose="00000A00000000000000" pitchFamily="2" charset="0"/>
            </a:endParaRPr>
          </a:p>
        </p:txBody>
      </p:sp>
      <p:sp>
        <p:nvSpPr>
          <p:cNvPr id="17" name="Cylinder 16">
            <a:extLst>
              <a:ext uri="{FF2B5EF4-FFF2-40B4-BE49-F238E27FC236}">
                <a16:creationId xmlns:a16="http://schemas.microsoft.com/office/drawing/2014/main" id="{5DD9FE58-8725-429C-81EC-ECFDCD99E853}"/>
              </a:ext>
            </a:extLst>
          </p:cNvPr>
          <p:cNvSpPr/>
          <p:nvPr/>
        </p:nvSpPr>
        <p:spPr>
          <a:xfrm>
            <a:off x="1143000" y="139707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9</a:t>
            </a:r>
            <a:endParaRPr lang="vi-VN" sz="4000" dirty="0">
              <a:solidFill>
                <a:srgbClr val="04345C"/>
              </a:solidFill>
              <a:latin typeface="#9Slide03 Arima Madurai Black" panose="00000A00000000000000" pitchFamily="2" charset="0"/>
            </a:endParaRPr>
          </a:p>
        </p:txBody>
      </p:sp>
      <p:sp>
        <p:nvSpPr>
          <p:cNvPr id="18" name="Cylinder 17">
            <a:extLst>
              <a:ext uri="{FF2B5EF4-FFF2-40B4-BE49-F238E27FC236}">
                <a16:creationId xmlns:a16="http://schemas.microsoft.com/office/drawing/2014/main" id="{40B29802-A71B-49A3-8196-E1E1A399E3E3}"/>
              </a:ext>
            </a:extLst>
          </p:cNvPr>
          <p:cNvSpPr/>
          <p:nvPr/>
        </p:nvSpPr>
        <p:spPr>
          <a:xfrm>
            <a:off x="1143000" y="222265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8</a:t>
            </a:r>
            <a:endParaRPr lang="vi-VN" sz="4000" dirty="0">
              <a:solidFill>
                <a:srgbClr val="04345C"/>
              </a:solidFill>
              <a:latin typeface="#9Slide03 Arima Madurai Black" panose="00000A00000000000000" pitchFamily="2" charset="0"/>
            </a:endParaRPr>
          </a:p>
        </p:txBody>
      </p:sp>
      <p:sp>
        <p:nvSpPr>
          <p:cNvPr id="19" name="Cylinder 18">
            <a:extLst>
              <a:ext uri="{FF2B5EF4-FFF2-40B4-BE49-F238E27FC236}">
                <a16:creationId xmlns:a16="http://schemas.microsoft.com/office/drawing/2014/main" id="{C806FD0C-1A5A-4A58-91E5-66333D8AD7E8}"/>
              </a:ext>
            </a:extLst>
          </p:cNvPr>
          <p:cNvSpPr/>
          <p:nvPr/>
        </p:nvSpPr>
        <p:spPr>
          <a:xfrm>
            <a:off x="1143000" y="304823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7</a:t>
            </a:r>
            <a:endParaRPr lang="vi-VN" sz="4000" dirty="0">
              <a:solidFill>
                <a:srgbClr val="04345C"/>
              </a:solidFill>
              <a:latin typeface="#9Slide03 Arima Madurai Black" panose="00000A00000000000000" pitchFamily="2" charset="0"/>
            </a:endParaRPr>
          </a:p>
        </p:txBody>
      </p:sp>
      <p:sp>
        <p:nvSpPr>
          <p:cNvPr id="20" name="Cylinder 19">
            <a:extLst>
              <a:ext uri="{FF2B5EF4-FFF2-40B4-BE49-F238E27FC236}">
                <a16:creationId xmlns:a16="http://schemas.microsoft.com/office/drawing/2014/main" id="{DB5F945D-531F-4AF0-A150-F6A79FE4D552}"/>
              </a:ext>
            </a:extLst>
          </p:cNvPr>
          <p:cNvSpPr/>
          <p:nvPr/>
        </p:nvSpPr>
        <p:spPr>
          <a:xfrm>
            <a:off x="1143000" y="3873812"/>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6</a:t>
            </a:r>
            <a:endParaRPr lang="vi-VN" sz="4000" dirty="0">
              <a:solidFill>
                <a:srgbClr val="04345C"/>
              </a:solidFill>
              <a:latin typeface="#9Slide03 Arima Madurai Black" panose="00000A00000000000000" pitchFamily="2" charset="0"/>
            </a:endParaRPr>
          </a:p>
        </p:txBody>
      </p:sp>
      <p:sp>
        <p:nvSpPr>
          <p:cNvPr id="21" name="Cylinder 20">
            <a:extLst>
              <a:ext uri="{FF2B5EF4-FFF2-40B4-BE49-F238E27FC236}">
                <a16:creationId xmlns:a16="http://schemas.microsoft.com/office/drawing/2014/main" id="{96B8E6E4-6B77-4658-8AC4-ED31AE8F9C4F}"/>
              </a:ext>
            </a:extLst>
          </p:cNvPr>
          <p:cNvSpPr/>
          <p:nvPr/>
        </p:nvSpPr>
        <p:spPr>
          <a:xfrm>
            <a:off x="1143000" y="4699390"/>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5</a:t>
            </a:r>
            <a:endParaRPr lang="vi-VN" sz="4000" dirty="0">
              <a:solidFill>
                <a:srgbClr val="04345C"/>
              </a:solidFill>
              <a:latin typeface="#9Slide03 Arima Madurai Black" panose="00000A00000000000000" pitchFamily="2" charset="0"/>
            </a:endParaRPr>
          </a:p>
        </p:txBody>
      </p:sp>
      <p:sp>
        <p:nvSpPr>
          <p:cNvPr id="22" name="Cylinder 21">
            <a:extLst>
              <a:ext uri="{FF2B5EF4-FFF2-40B4-BE49-F238E27FC236}">
                <a16:creationId xmlns:a16="http://schemas.microsoft.com/office/drawing/2014/main" id="{7C3CC539-4D04-4A95-A2B4-6B1259184F45}"/>
              </a:ext>
            </a:extLst>
          </p:cNvPr>
          <p:cNvSpPr/>
          <p:nvPr/>
        </p:nvSpPr>
        <p:spPr>
          <a:xfrm>
            <a:off x="1143000" y="552496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4</a:t>
            </a:r>
            <a:endParaRPr lang="vi-VN" sz="4000" dirty="0">
              <a:solidFill>
                <a:srgbClr val="04345C"/>
              </a:solidFill>
              <a:latin typeface="#9Slide03 Arima Madurai Black" panose="00000A00000000000000" pitchFamily="2" charset="0"/>
            </a:endParaRPr>
          </a:p>
        </p:txBody>
      </p:sp>
      <p:sp>
        <p:nvSpPr>
          <p:cNvPr id="23" name="Cylinder 22">
            <a:extLst>
              <a:ext uri="{FF2B5EF4-FFF2-40B4-BE49-F238E27FC236}">
                <a16:creationId xmlns:a16="http://schemas.microsoft.com/office/drawing/2014/main" id="{3AA31324-016C-4087-B3B7-7FF638BBA7BE}"/>
              </a:ext>
            </a:extLst>
          </p:cNvPr>
          <p:cNvSpPr/>
          <p:nvPr/>
        </p:nvSpPr>
        <p:spPr>
          <a:xfrm>
            <a:off x="1143000" y="6350546"/>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3</a:t>
            </a:r>
            <a:endParaRPr lang="vi-VN" sz="4000" dirty="0">
              <a:solidFill>
                <a:srgbClr val="04345C"/>
              </a:solidFill>
              <a:latin typeface="#9Slide03 Arima Madurai Black" panose="00000A00000000000000" pitchFamily="2" charset="0"/>
            </a:endParaRPr>
          </a:p>
        </p:txBody>
      </p:sp>
      <p:sp>
        <p:nvSpPr>
          <p:cNvPr id="24" name="Cylinder 23">
            <a:extLst>
              <a:ext uri="{FF2B5EF4-FFF2-40B4-BE49-F238E27FC236}">
                <a16:creationId xmlns:a16="http://schemas.microsoft.com/office/drawing/2014/main" id="{F61B3F04-E60C-4BDE-82E0-694B638F1538}"/>
              </a:ext>
            </a:extLst>
          </p:cNvPr>
          <p:cNvSpPr/>
          <p:nvPr/>
        </p:nvSpPr>
        <p:spPr>
          <a:xfrm>
            <a:off x="1143000" y="7176124"/>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2</a:t>
            </a:r>
            <a:endParaRPr lang="vi-VN" sz="4000" dirty="0">
              <a:solidFill>
                <a:srgbClr val="04345C"/>
              </a:solidFill>
              <a:latin typeface="#9Slide03 Arima Madurai Black" panose="00000A00000000000000" pitchFamily="2" charset="0"/>
            </a:endParaRPr>
          </a:p>
        </p:txBody>
      </p:sp>
      <p:sp>
        <p:nvSpPr>
          <p:cNvPr id="25" name="Cylinder 24">
            <a:extLst>
              <a:ext uri="{FF2B5EF4-FFF2-40B4-BE49-F238E27FC236}">
                <a16:creationId xmlns:a16="http://schemas.microsoft.com/office/drawing/2014/main" id="{4F31AC61-E0DB-4B70-9922-73A014A05EBE}"/>
              </a:ext>
            </a:extLst>
          </p:cNvPr>
          <p:cNvSpPr/>
          <p:nvPr/>
        </p:nvSpPr>
        <p:spPr>
          <a:xfrm>
            <a:off x="1143000" y="8001698"/>
            <a:ext cx="1066800" cy="800798"/>
          </a:xfrm>
          <a:prstGeom prst="can">
            <a:avLst/>
          </a:prstGeom>
          <a:solidFill>
            <a:schemeClr val="accent6">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4345C"/>
                </a:solidFill>
                <a:latin typeface="#9Slide03 Arima Madurai Black" panose="00000A00000000000000" pitchFamily="2" charset="0"/>
              </a:rPr>
              <a:t>1</a:t>
            </a:r>
            <a:endParaRPr lang="vi-VN" sz="4000" dirty="0">
              <a:solidFill>
                <a:srgbClr val="04345C"/>
              </a:solidFill>
              <a:latin typeface="#9Slide03 Arima Madurai Black" panose="00000A00000000000000" pitchFamily="2" charset="0"/>
            </a:endParaRPr>
          </a:p>
        </p:txBody>
      </p:sp>
      <p:sp>
        <p:nvSpPr>
          <p:cNvPr id="28" name="TextBox 27">
            <a:extLst>
              <a:ext uri="{FF2B5EF4-FFF2-40B4-BE49-F238E27FC236}">
                <a16:creationId xmlns:a16="http://schemas.microsoft.com/office/drawing/2014/main" id="{60319ECF-80B0-4EE0-B766-C4977C8B4A5D}"/>
              </a:ext>
            </a:extLst>
          </p:cNvPr>
          <p:cNvSpPr txBox="1"/>
          <p:nvPr/>
        </p:nvSpPr>
        <p:spPr>
          <a:xfrm>
            <a:off x="4081298" y="829060"/>
            <a:ext cx="6891501" cy="2769989"/>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defRPr sz="3600" b="1">
                <a:solidFill>
                  <a:srgbClr val="04345C"/>
                </a:solidFill>
                <a:latin typeface="#9Slide03 Arima Madurai Black" panose="00000A00000000000000" pitchFamily="2" charset="0"/>
              </a:defRPr>
            </a:lvl1pPr>
          </a:lstStyle>
          <a:p>
            <a:r>
              <a:rPr lang="en-US" dirty="0" err="1"/>
              <a:t>Câu</a:t>
            </a:r>
            <a:r>
              <a:rPr lang="en-US" dirty="0"/>
              <a:t> 10: Nam </a:t>
            </a:r>
            <a:r>
              <a:rPr lang="en-US" dirty="0" err="1"/>
              <a:t>châm</a:t>
            </a:r>
            <a:r>
              <a:rPr lang="en-US" dirty="0"/>
              <a:t> </a:t>
            </a:r>
            <a:r>
              <a:rPr lang="en-US" dirty="0" err="1"/>
              <a:t>điện</a:t>
            </a:r>
            <a:r>
              <a:rPr lang="en-US" dirty="0"/>
              <a:t> </a:t>
            </a:r>
            <a:r>
              <a:rPr lang="en-US" dirty="0" err="1"/>
              <a:t>gồm</a:t>
            </a:r>
            <a:r>
              <a:rPr lang="en-US" dirty="0"/>
              <a:t> </a:t>
            </a:r>
            <a:r>
              <a:rPr lang="en-US" dirty="0" err="1"/>
              <a:t>một</a:t>
            </a:r>
            <a:r>
              <a:rPr lang="en-US" dirty="0"/>
              <a:t> </a:t>
            </a:r>
            <a:r>
              <a:rPr lang="en-US" dirty="0" err="1"/>
              <a:t>cuộn</a:t>
            </a:r>
            <a:r>
              <a:rPr lang="en-US" dirty="0"/>
              <a:t> </a:t>
            </a:r>
            <a:r>
              <a:rPr lang="en-US" dirty="0" err="1"/>
              <a:t>dây</a:t>
            </a:r>
            <a:r>
              <a:rPr lang="en-US" dirty="0"/>
              <a:t> </a:t>
            </a:r>
            <a:r>
              <a:rPr lang="en-US" dirty="0" err="1"/>
              <a:t>dẫn</a:t>
            </a:r>
            <a:r>
              <a:rPr lang="en-US" dirty="0"/>
              <a:t> </a:t>
            </a:r>
            <a:r>
              <a:rPr lang="en-US" dirty="0" err="1"/>
              <a:t>cuốn</a:t>
            </a:r>
            <a:r>
              <a:rPr lang="en-US" dirty="0"/>
              <a:t> </a:t>
            </a:r>
            <a:r>
              <a:rPr lang="en-US" dirty="0" err="1"/>
              <a:t>xung</a:t>
            </a:r>
            <a:r>
              <a:rPr lang="en-US" dirty="0"/>
              <a:t> </a:t>
            </a:r>
            <a:r>
              <a:rPr lang="en-US" dirty="0" err="1"/>
              <a:t>quanh</a:t>
            </a:r>
            <a:r>
              <a:rPr lang="en-US" dirty="0"/>
              <a:t> </a:t>
            </a:r>
            <a:r>
              <a:rPr lang="en-US" dirty="0" err="1"/>
              <a:t>lõi</a:t>
            </a:r>
            <a:r>
              <a:rPr lang="en-US" dirty="0"/>
              <a:t> </a:t>
            </a:r>
            <a:r>
              <a:rPr lang="en-US" dirty="0" err="1"/>
              <a:t>sắt</a:t>
            </a:r>
            <a:r>
              <a:rPr lang="en-US" dirty="0"/>
              <a:t> non có </a:t>
            </a:r>
            <a:r>
              <a:rPr lang="en-US" dirty="0" err="1"/>
              <a:t>dòng</a:t>
            </a:r>
            <a:r>
              <a:rPr lang="en-US" dirty="0"/>
              <a:t> </a:t>
            </a:r>
            <a:r>
              <a:rPr lang="en-US" dirty="0" err="1"/>
              <a:t>điện</a:t>
            </a:r>
            <a:r>
              <a:rPr lang="en-US" dirty="0"/>
              <a:t> </a:t>
            </a:r>
            <a:r>
              <a:rPr lang="en-US" dirty="0" err="1"/>
              <a:t>chạy</a:t>
            </a:r>
            <a:r>
              <a:rPr lang="en-US" dirty="0"/>
              <a:t> qua. </a:t>
            </a:r>
            <a:r>
              <a:rPr lang="en-US" dirty="0" err="1"/>
              <a:t>Nếu</a:t>
            </a:r>
            <a:r>
              <a:rPr lang="en-US" dirty="0"/>
              <a:t> </a:t>
            </a:r>
            <a:r>
              <a:rPr lang="en-US" dirty="0" err="1"/>
              <a:t>ngắt</a:t>
            </a:r>
            <a:r>
              <a:rPr lang="en-US" dirty="0"/>
              <a:t> </a:t>
            </a:r>
            <a:r>
              <a:rPr lang="en-US" dirty="0" err="1"/>
              <a:t>dòng</a:t>
            </a:r>
            <a:r>
              <a:rPr lang="en-US" dirty="0"/>
              <a:t> </a:t>
            </a:r>
            <a:r>
              <a:rPr lang="en-US" dirty="0" err="1"/>
              <a:t>điện</a:t>
            </a:r>
            <a:r>
              <a:rPr lang="en-US" dirty="0"/>
              <a:t>:</a:t>
            </a:r>
            <a:endParaRPr lang="vi-VN" dirty="0"/>
          </a:p>
        </p:txBody>
      </p:sp>
      <p:sp>
        <p:nvSpPr>
          <p:cNvPr id="29" name="TextBox 28">
            <a:extLst>
              <a:ext uri="{FF2B5EF4-FFF2-40B4-BE49-F238E27FC236}">
                <a16:creationId xmlns:a16="http://schemas.microsoft.com/office/drawing/2014/main" id="{2E42E73F-5862-43DF-9CCA-016DB1495D0B}"/>
              </a:ext>
            </a:extLst>
          </p:cNvPr>
          <p:cNvSpPr txBox="1"/>
          <p:nvPr/>
        </p:nvSpPr>
        <p:spPr>
          <a:xfrm>
            <a:off x="4042645" y="3896800"/>
            <a:ext cx="13627216" cy="4542782"/>
          </a:xfrm>
          <a:prstGeom prst="rect">
            <a:avLst/>
          </a:prstGeom>
          <a:solidFill>
            <a:schemeClr val="bg1"/>
          </a:solidFill>
          <a:ln w="69850" cmpd="dbl">
            <a:solidFill>
              <a:srgbClr val="04345C"/>
            </a:solidFill>
          </a:ln>
        </p:spPr>
        <p:txBody>
          <a:bodyPr wrap="square" tIns="274320" bIns="274320" rtlCol="0">
            <a:spAutoFit/>
          </a:bodyPr>
          <a:lstStyle>
            <a:defPPr>
              <a:defRPr lang="en-US"/>
            </a:defPPr>
            <a:lvl1pPr>
              <a:lnSpc>
                <a:spcPct val="150000"/>
              </a:lnSpc>
              <a:defRPr sz="3600" b="1">
                <a:solidFill>
                  <a:srgbClr val="04345C"/>
                </a:solidFill>
                <a:latin typeface="#9Slide03 Arima Madurai Black" panose="00000A00000000000000" pitchFamily="2" charset="0"/>
              </a:defRPr>
            </a:lvl1pPr>
          </a:lstStyle>
          <a:p>
            <a:pPr>
              <a:lnSpc>
                <a:spcPct val="120000"/>
              </a:lnSpc>
            </a:pPr>
            <a:r>
              <a:rPr lang="vi-VN" dirty="0"/>
              <a:t>A. Lõi sắt non có từ tính tạo ra từ trường mạnh, có thể hút được sắt, thép</a:t>
            </a:r>
          </a:p>
          <a:p>
            <a:pPr>
              <a:lnSpc>
                <a:spcPct val="120000"/>
              </a:lnSpc>
            </a:pPr>
            <a:r>
              <a:rPr lang="vi-VN" dirty="0"/>
              <a:t>B. Lõi sắt non có từ tính tạo ra từ trường yếu, không thể hút được sắt, thép</a:t>
            </a:r>
          </a:p>
          <a:p>
            <a:pPr>
              <a:lnSpc>
                <a:spcPct val="120000"/>
              </a:lnSpc>
            </a:pPr>
            <a:r>
              <a:rPr lang="vi-VN" dirty="0"/>
              <a:t>C. Lõi sắt non không có từ tính, có thể hút được sắt, thép</a:t>
            </a:r>
          </a:p>
          <a:p>
            <a:pPr>
              <a:lnSpc>
                <a:spcPct val="120000"/>
              </a:lnSpc>
            </a:pPr>
            <a:r>
              <a:rPr lang="vi-VN" dirty="0"/>
              <a:t>D. Lõi sắt non không có từ tính, không thể hút được sắt, thép</a:t>
            </a:r>
          </a:p>
        </p:txBody>
      </p:sp>
      <p:sp>
        <p:nvSpPr>
          <p:cNvPr id="30" name="TextBox 29">
            <a:extLst>
              <a:ext uri="{FF2B5EF4-FFF2-40B4-BE49-F238E27FC236}">
                <a16:creationId xmlns:a16="http://schemas.microsoft.com/office/drawing/2014/main" id="{D9FEF9E3-E5C5-4EC7-AB7F-FE4B8AEB3CC4}"/>
              </a:ext>
            </a:extLst>
          </p:cNvPr>
          <p:cNvSpPr txBox="1"/>
          <p:nvPr/>
        </p:nvSpPr>
        <p:spPr>
          <a:xfrm>
            <a:off x="8382000" y="8750468"/>
            <a:ext cx="4315955" cy="1015663"/>
          </a:xfrm>
          <a:prstGeom prst="rect">
            <a:avLst/>
          </a:prstGeom>
          <a:solidFill>
            <a:schemeClr val="bg1"/>
          </a:solidFill>
        </p:spPr>
        <p:txBody>
          <a:bodyPr wrap="square" tIns="274320" bIns="0" rtlCol="0">
            <a:spAutoFit/>
          </a:bodyPr>
          <a:lstStyle>
            <a:defPPr>
              <a:defRPr lang="en-US"/>
            </a:defPPr>
            <a:lvl1pPr algn="ctr">
              <a:defRPr sz="6000">
                <a:latin typeface="#9Slide03 Arima Madurai Black" panose="00000A00000000000000" pitchFamily="2" charset="0"/>
              </a:defRPr>
            </a:lvl1pPr>
          </a:lstStyle>
          <a:p>
            <a:r>
              <a:rPr lang="vi-VN" dirty="0"/>
              <a:t>ĐÁP ÁN : D</a:t>
            </a:r>
          </a:p>
        </p:txBody>
      </p:sp>
      <p:cxnSp>
        <p:nvCxnSpPr>
          <p:cNvPr id="32" name="Straight Connector 31">
            <a:extLst>
              <a:ext uri="{FF2B5EF4-FFF2-40B4-BE49-F238E27FC236}">
                <a16:creationId xmlns:a16="http://schemas.microsoft.com/office/drawing/2014/main" id="{5B272BE3-927D-4EC0-83DA-A64B64CFE07B}"/>
              </a:ext>
            </a:extLst>
          </p:cNvPr>
          <p:cNvCxnSpPr/>
          <p:nvPr/>
        </p:nvCxnSpPr>
        <p:spPr>
          <a:xfrm>
            <a:off x="2971800" y="0"/>
            <a:ext cx="0" cy="10477500"/>
          </a:xfrm>
          <a:prstGeom prst="line">
            <a:avLst/>
          </a:prstGeom>
          <a:ln w="152400" cmpd="tri">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10">
            <a:extLst>
              <a:ext uri="{FF2B5EF4-FFF2-40B4-BE49-F238E27FC236}">
                <a16:creationId xmlns:a16="http://schemas.microsoft.com/office/drawing/2014/main" id="{B1C5F8A2-791A-477A-B914-8566B10AB2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59952">
            <a:off x="2593552" y="537633"/>
            <a:ext cx="803048" cy="803048"/>
          </a:xfrm>
          <a:prstGeom prst="rect">
            <a:avLst/>
          </a:prstGeom>
        </p:spPr>
      </p:pic>
      <p:pic>
        <p:nvPicPr>
          <p:cNvPr id="34" name="Picture 33">
            <a:extLst>
              <a:ext uri="{FF2B5EF4-FFF2-40B4-BE49-F238E27FC236}">
                <a16:creationId xmlns:a16="http://schemas.microsoft.com/office/drawing/2014/main" id="{1AC3E6C3-44AC-4CEA-888B-B7CAA3C1B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247" y="8889922"/>
            <a:ext cx="1207168" cy="1211247"/>
          </a:xfrm>
          <a:prstGeom prst="rect">
            <a:avLst/>
          </a:prstGeom>
        </p:spPr>
      </p:pic>
      <p:pic>
        <p:nvPicPr>
          <p:cNvPr id="31" name="Picture 30" descr="Vật Lí lớp 9 | Tổng hợp Lý thuyết - Bài tập Vật Lý 9 có đáp án">
            <a:extLst>
              <a:ext uri="{FF2B5EF4-FFF2-40B4-BE49-F238E27FC236}">
                <a16:creationId xmlns:a16="http://schemas.microsoft.com/office/drawing/2014/main" id="{DAF40049-A8C5-47AF-90C1-05EBE08505DA}"/>
              </a:ext>
            </a:extLst>
          </p:cNvPr>
          <p:cNvPicPr/>
          <p:nvPr/>
        </p:nvPicPr>
        <p:blipFill>
          <a:blip r:embed="rId9"/>
          <a:srcRect/>
          <a:stretch>
            <a:fillRect/>
          </a:stretch>
        </p:blipFill>
        <p:spPr bwMode="auto">
          <a:xfrm>
            <a:off x="12529173" y="851754"/>
            <a:ext cx="3805004" cy="2747295"/>
          </a:xfrm>
          <a:prstGeom prst="rect">
            <a:avLst/>
          </a:prstGeom>
          <a:noFill/>
          <a:ln w="9525">
            <a:noFill/>
            <a:miter lim="800000"/>
            <a:headEnd/>
            <a:tailEnd/>
          </a:ln>
        </p:spPr>
      </p:pic>
    </p:spTree>
    <p:extLst>
      <p:ext uri="{BB962C8B-B14F-4D97-AF65-F5344CB8AC3E}">
        <p14:creationId xmlns:p14="http://schemas.microsoft.com/office/powerpoint/2010/main" val="38997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37344">
            <a:off x="8416210" y="-3200493"/>
            <a:ext cx="11223440" cy="11630507"/>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69280">
            <a:off x="12822143" y="5527205"/>
            <a:ext cx="7703445" cy="7982845"/>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9909">
            <a:off x="-1445661" y="-889124"/>
            <a:ext cx="5359726" cy="5554120"/>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81687">
            <a:off x="-1391985" y="2028311"/>
            <a:ext cx="11649703" cy="12072231"/>
          </a:xfrm>
          <a:prstGeom prst="rect">
            <a:avLst/>
          </a:prstGeom>
        </p:spPr>
      </p:pic>
      <p:grpSp>
        <p:nvGrpSpPr>
          <p:cNvPr id="6" name="Group 6"/>
          <p:cNvGrpSpPr/>
          <p:nvPr/>
        </p:nvGrpSpPr>
        <p:grpSpPr>
          <a:xfrm>
            <a:off x="-320056" y="8324850"/>
            <a:ext cx="1348756" cy="13487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6687800" y="45720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2128">
            <a:off x="17306081" y="408561"/>
            <a:ext cx="2085489" cy="2161129"/>
          </a:xfrm>
          <a:prstGeom prst="rect">
            <a:avLst/>
          </a:prstGeom>
        </p:spPr>
      </p:pic>
      <p:sp>
        <p:nvSpPr>
          <p:cNvPr id="27" name="TextBox 12">
            <a:extLst>
              <a:ext uri="{FF2B5EF4-FFF2-40B4-BE49-F238E27FC236}">
                <a16:creationId xmlns:a16="http://schemas.microsoft.com/office/drawing/2014/main" id="{66DA86DA-98C6-44CE-8FA5-313C671297D5}"/>
              </a:ext>
            </a:extLst>
          </p:cNvPr>
          <p:cNvSpPr txBox="1"/>
          <p:nvPr/>
        </p:nvSpPr>
        <p:spPr>
          <a:xfrm>
            <a:off x="3781442" y="2384335"/>
            <a:ext cx="11182410" cy="5924186"/>
          </a:xfrm>
          <a:prstGeom prst="rect">
            <a:avLst/>
          </a:prstGeom>
        </p:spPr>
        <p:txBody>
          <a:bodyPr wrap="square" lIns="0" tIns="0" rIns="0" bIns="0" rtlCol="0" anchor="t">
            <a:spAutoFit/>
          </a:bodyPr>
          <a:lstStyle/>
          <a:p>
            <a:pPr algn="ctr">
              <a:lnSpc>
                <a:spcPct val="150000"/>
              </a:lnSpc>
            </a:pPr>
            <a:r>
              <a:rPr lang="en-US" sz="8799" spc="879" dirty="0">
                <a:solidFill>
                  <a:srgbClr val="6BD4CD"/>
                </a:solidFill>
                <a:latin typeface="#9Slide07 Cadena" panose="02000503000000020004" pitchFamily="2" charset="0"/>
              </a:rPr>
              <a:t>THANKS </a:t>
            </a:r>
          </a:p>
          <a:p>
            <a:pPr algn="ctr">
              <a:lnSpc>
                <a:spcPct val="150000"/>
              </a:lnSpc>
            </a:pPr>
            <a:r>
              <a:rPr lang="en-US" sz="8799" spc="879" dirty="0">
                <a:solidFill>
                  <a:srgbClr val="6BD4CD"/>
                </a:solidFill>
                <a:latin typeface="#9Slide07 Cadena" panose="02000503000000020004" pitchFamily="2" charset="0"/>
              </a:rPr>
              <a:t>FOR </a:t>
            </a:r>
          </a:p>
          <a:p>
            <a:pPr algn="ctr">
              <a:lnSpc>
                <a:spcPct val="150000"/>
              </a:lnSpc>
            </a:pPr>
            <a:r>
              <a:rPr lang="en-US" sz="8799" spc="879" dirty="0">
                <a:solidFill>
                  <a:srgbClr val="6BD4CD"/>
                </a:solidFill>
                <a:latin typeface="#9Slide07 Cadena" panose="02000503000000020004" pitchFamily="2" charset="0"/>
              </a:rPr>
              <a:t>WATCHING</a:t>
            </a:r>
          </a:p>
        </p:txBody>
      </p:sp>
      <p:pic>
        <p:nvPicPr>
          <p:cNvPr id="28" name="Picture 10">
            <a:extLst>
              <a:ext uri="{FF2B5EF4-FFF2-40B4-BE49-F238E27FC236}">
                <a16:creationId xmlns:a16="http://schemas.microsoft.com/office/drawing/2014/main" id="{8A21EA13-E8E0-4C82-BADE-EA5E16AB48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447295">
            <a:off x="8758170" y="4977175"/>
            <a:ext cx="983180" cy="9831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0793">
            <a:off x="11146282" y="-515613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4724400" y="5143500"/>
            <a:ext cx="9613616" cy="766044"/>
          </a:xfrm>
          <a:prstGeom prst="rect">
            <a:avLst/>
          </a:prstGeom>
        </p:spPr>
        <p:txBody>
          <a:bodyPr wrap="square" lIns="0" tIns="0" rIns="0" bIns="0" rtlCol="0" anchor="t">
            <a:spAutoFit/>
          </a:bodyPr>
          <a:lstStyle/>
          <a:p>
            <a:pPr>
              <a:lnSpc>
                <a:spcPts val="5546"/>
              </a:lnSpc>
            </a:pPr>
            <a:r>
              <a:rPr lang="vi-VN" sz="8000" spc="462" dirty="0">
                <a:solidFill>
                  <a:srgbClr val="6BD4CD"/>
                </a:solidFill>
                <a:latin typeface="#9Slide07 Cadena" panose="02000503000000020004" pitchFamily="2" charset="0"/>
              </a:rPr>
              <a:t>1</a:t>
            </a:r>
            <a:r>
              <a:rPr lang="en-US" sz="8000" spc="462" dirty="0">
                <a:solidFill>
                  <a:srgbClr val="6BD4CD"/>
                </a:solidFill>
                <a:latin typeface="#9Slide07 Cadena" panose="02000503000000020004" pitchFamily="2" charset="0"/>
              </a:rPr>
              <a:t>. NAM CHÂM ĐIỆN</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82951">
            <a:off x="1393662" y="8897625"/>
            <a:ext cx="1936387" cy="2006618"/>
          </a:xfrm>
          <a:prstGeom prst="rect">
            <a:avLst/>
          </a:prstGeom>
        </p:spPr>
      </p:pic>
    </p:spTree>
    <p:extLst>
      <p:ext uri="{BB962C8B-B14F-4D97-AF65-F5344CB8AC3E}">
        <p14:creationId xmlns:p14="http://schemas.microsoft.com/office/powerpoint/2010/main" val="78322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9FEE5-D40C-4592-2C35-B6C49F270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156" y="1409482"/>
            <a:ext cx="8195504" cy="7714762"/>
          </a:xfrm>
          <a:prstGeom prst="rect">
            <a:avLst/>
          </a:prstGeom>
        </p:spPr>
      </p:pic>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30400" y="5952291"/>
            <a:ext cx="5829100" cy="6040518"/>
          </a:xfrm>
          <a:prstGeom prst="rect">
            <a:avLst/>
          </a:prstGeom>
        </p:spPr>
      </p:pic>
      <p:grpSp>
        <p:nvGrpSpPr>
          <p:cNvPr id="7" name="Group 7"/>
          <p:cNvGrpSpPr/>
          <p:nvPr/>
        </p:nvGrpSpPr>
        <p:grpSpPr>
          <a:xfrm>
            <a:off x="16831509" y="8687685"/>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13" name="Group 13"/>
          <p:cNvGrpSpPr/>
          <p:nvPr/>
        </p:nvGrpSpPr>
        <p:grpSpPr>
          <a:xfrm>
            <a:off x="-320056" y="1295400"/>
            <a:ext cx="1348756" cy="1348756"/>
            <a:chOff x="0" y="0"/>
            <a:chExt cx="6350000" cy="6350000"/>
          </a:xfrm>
          <a:solidFill>
            <a:srgbClr val="6BD4CD"/>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9965">
            <a:off x="-620029" y="-1195263"/>
            <a:ext cx="2306858" cy="2390526"/>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8313">
            <a:off x="17297641" y="7539614"/>
            <a:ext cx="1936109" cy="2006330"/>
          </a:xfrm>
          <a:prstGeom prst="rect">
            <a:avLst/>
          </a:prstGeom>
        </p:spPr>
      </p:pic>
      <p:sp>
        <p:nvSpPr>
          <p:cNvPr id="21" name="Text Box 198">
            <a:extLst>
              <a:ext uri="{FF2B5EF4-FFF2-40B4-BE49-F238E27FC236}">
                <a16:creationId xmlns:a16="http://schemas.microsoft.com/office/drawing/2014/main" id="{ED89AA9E-5603-4503-920F-E3AD01EB5A90}"/>
              </a:ext>
            </a:extLst>
          </p:cNvPr>
          <p:cNvSpPr txBox="1"/>
          <p:nvPr/>
        </p:nvSpPr>
        <p:spPr>
          <a:xfrm>
            <a:off x="685800" y="487848"/>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sp>
        <p:nvSpPr>
          <p:cNvPr id="22" name="Text Box 201">
            <a:extLst>
              <a:ext uri="{FF2B5EF4-FFF2-40B4-BE49-F238E27FC236}">
                <a16:creationId xmlns:a16="http://schemas.microsoft.com/office/drawing/2014/main" id="{350EA511-4B81-4062-AB8A-91C42086EFE4}"/>
              </a:ext>
            </a:extLst>
          </p:cNvPr>
          <p:cNvSpPr txBox="1"/>
          <p:nvPr/>
        </p:nvSpPr>
        <p:spPr>
          <a:xfrm>
            <a:off x="6275917" y="1020388"/>
            <a:ext cx="5736165" cy="738664"/>
          </a:xfrm>
          <a:prstGeom prst="rect">
            <a:avLst/>
          </a:prstGeom>
          <a:solidFill>
            <a:srgbClr val="6BD4CD"/>
          </a:solidFill>
          <a:ln w="9525">
            <a:noFill/>
          </a:ln>
        </p:spPr>
        <p:txBody>
          <a:bodyPr wrap="square" lIns="0" tIns="182880" bIns="0">
            <a:spAutoFit/>
          </a:bodyPr>
          <a:lstStyle/>
          <a:p>
            <a:pPr algn="ctr">
              <a:spcBef>
                <a:spcPct val="50000"/>
              </a:spcBef>
            </a:pPr>
            <a:r>
              <a:rPr lang="vi-VN" altLang="en-US" sz="3600" b="1" dirty="0">
                <a:solidFill>
                  <a:srgbClr val="04345C"/>
                </a:solidFill>
                <a:latin typeface="#9Slide03 Arima Madurai Black" panose="00000A00000000000000" pitchFamily="2" charset="0"/>
              </a:rPr>
              <a:t>CẤU TẠO NAM CHÂM ĐIỆN</a:t>
            </a:r>
            <a:endParaRPr lang="en-US" altLang="en-US" sz="3600" b="1" dirty="0">
              <a:solidFill>
                <a:srgbClr val="04345C"/>
              </a:solidFill>
              <a:latin typeface="#9Slide03 Arima Madurai Black" panose="00000A00000000000000" pitchFamily="2" charset="0"/>
            </a:endParaRPr>
          </a:p>
        </p:txBody>
      </p:sp>
      <p:sp>
        <p:nvSpPr>
          <p:cNvPr id="50" name="Hộp Văn bản 6">
            <a:extLst>
              <a:ext uri="{FF2B5EF4-FFF2-40B4-BE49-F238E27FC236}">
                <a16:creationId xmlns:a16="http://schemas.microsoft.com/office/drawing/2014/main" id="{C852DE6F-6ECA-4A44-BAA8-79DC1BD88C90}"/>
              </a:ext>
            </a:extLst>
          </p:cNvPr>
          <p:cNvSpPr txBox="1"/>
          <p:nvPr/>
        </p:nvSpPr>
        <p:spPr>
          <a:xfrm>
            <a:off x="2172357" y="5728008"/>
            <a:ext cx="2494441" cy="584775"/>
          </a:xfrm>
          <a:prstGeom prst="rect">
            <a:avLst/>
          </a:prstGeom>
          <a:noFill/>
          <a:ln w="9525">
            <a:noFill/>
          </a:ln>
        </p:spPr>
        <p:txBody>
          <a:bodyPr wrap="square">
            <a:spAutoFit/>
          </a:bodyPr>
          <a:lstStyle/>
          <a:p>
            <a:pPr algn="ctr" eaLnBrk="0" hangingPunct="0"/>
            <a:r>
              <a:rPr lang="vi-VN" altLang="zh-CN" sz="3200">
                <a:latin typeface="#9Slide03 Arima Madurai Black" panose="00000A00000000000000" pitchFamily="2" charset="0"/>
                <a:ea typeface="SimSun" panose="02010600030101010101" pitchFamily="2" charset="-122"/>
              </a:rPr>
              <a:t>Khóa K</a:t>
            </a:r>
            <a:endParaRPr lang="en-US" altLang="zh-CN" sz="3200" dirty="0">
              <a:latin typeface="#9Slide03 Arima Madurai Black" panose="00000A00000000000000" pitchFamily="2" charset="0"/>
              <a:ea typeface="SimSun" panose="02010600030101010101" pitchFamily="2" charset="-122"/>
            </a:endParaRPr>
          </a:p>
        </p:txBody>
      </p:sp>
      <p:cxnSp>
        <p:nvCxnSpPr>
          <p:cNvPr id="51" name="Đường nối Thẳng 11">
            <a:extLst>
              <a:ext uri="{FF2B5EF4-FFF2-40B4-BE49-F238E27FC236}">
                <a16:creationId xmlns:a16="http://schemas.microsoft.com/office/drawing/2014/main" id="{6EB62C2B-4162-4AD5-A68D-17DC1894BADD}"/>
              </a:ext>
            </a:extLst>
          </p:cNvPr>
          <p:cNvCxnSpPr>
            <a:cxnSpLocks/>
          </p:cNvCxnSpPr>
          <p:nvPr/>
        </p:nvCxnSpPr>
        <p:spPr>
          <a:xfrm>
            <a:off x="4261355" y="6046133"/>
            <a:ext cx="2014562" cy="0"/>
          </a:xfrm>
          <a:prstGeom prst="line">
            <a:avLst/>
          </a:prstGeom>
          <a:ln w="57150" cap="flat" cmpd="sng">
            <a:solidFill>
              <a:srgbClr val="04345C"/>
            </a:solidFill>
            <a:prstDash val="sysDash"/>
            <a:headEnd type="none" w="med" len="med"/>
            <a:tailEnd type="none" w="med" len="med"/>
          </a:ln>
        </p:spPr>
      </p:cxnSp>
      <p:sp>
        <p:nvSpPr>
          <p:cNvPr id="53" name="Hộp Văn bản 13">
            <a:extLst>
              <a:ext uri="{FF2B5EF4-FFF2-40B4-BE49-F238E27FC236}">
                <a16:creationId xmlns:a16="http://schemas.microsoft.com/office/drawing/2014/main" id="{975FA408-AA32-482C-B307-843448E289AA}"/>
              </a:ext>
            </a:extLst>
          </p:cNvPr>
          <p:cNvSpPr txBox="1"/>
          <p:nvPr/>
        </p:nvSpPr>
        <p:spPr>
          <a:xfrm>
            <a:off x="14630400" y="3491081"/>
            <a:ext cx="2590800" cy="2062103"/>
          </a:xfrm>
          <a:prstGeom prst="rect">
            <a:avLst/>
          </a:prstGeom>
          <a:noFill/>
          <a:ln w="9525">
            <a:noFill/>
          </a:ln>
        </p:spPr>
        <p:txBody>
          <a:bodyPr wrap="square">
            <a:spAutoFit/>
          </a:bodyPr>
          <a:lstStyle/>
          <a:p>
            <a:pPr eaLnBrk="0" hangingPunct="0"/>
            <a:r>
              <a:rPr lang="vi-VN" altLang="x-none" sz="3200" dirty="0">
                <a:latin typeface="#9Slide03 Arima Madurai Black" panose="00000A00000000000000" pitchFamily="2" charset="0"/>
              </a:rPr>
              <a:t>Một lõi sắt non được lồng trong lòng ống dây</a:t>
            </a:r>
            <a:endParaRPr lang="en-US" altLang="zh-CN" sz="3200" dirty="0">
              <a:latin typeface="#9Slide03 Arima Madurai Black" panose="00000A00000000000000" pitchFamily="2" charset="0"/>
              <a:ea typeface="SimSun" panose="02010600030101010101" pitchFamily="2" charset="-122"/>
            </a:endParaRPr>
          </a:p>
        </p:txBody>
      </p:sp>
      <p:cxnSp>
        <p:nvCxnSpPr>
          <p:cNvPr id="54" name="Đường nối Thẳng 15">
            <a:extLst>
              <a:ext uri="{FF2B5EF4-FFF2-40B4-BE49-F238E27FC236}">
                <a16:creationId xmlns:a16="http://schemas.microsoft.com/office/drawing/2014/main" id="{1B793197-CF39-4870-AC8D-D81C8B22953B}"/>
              </a:ext>
            </a:extLst>
          </p:cNvPr>
          <p:cNvCxnSpPr>
            <a:cxnSpLocks/>
          </p:cNvCxnSpPr>
          <p:nvPr/>
        </p:nvCxnSpPr>
        <p:spPr>
          <a:xfrm flipV="1">
            <a:off x="12472741" y="3379829"/>
            <a:ext cx="2157659" cy="46554"/>
          </a:xfrm>
          <a:prstGeom prst="line">
            <a:avLst/>
          </a:prstGeom>
          <a:ln w="57150" cap="flat" cmpd="sng">
            <a:solidFill>
              <a:srgbClr val="04345C"/>
            </a:solidFill>
            <a:prstDash val="sysDash"/>
            <a:headEnd type="none" w="med" len="med"/>
            <a:tailEnd type="none" w="med" len="med"/>
          </a:ln>
        </p:spPr>
      </p:cxnSp>
      <p:sp>
        <p:nvSpPr>
          <p:cNvPr id="59" name="Hộp Văn bản 20">
            <a:extLst>
              <a:ext uri="{FF2B5EF4-FFF2-40B4-BE49-F238E27FC236}">
                <a16:creationId xmlns:a16="http://schemas.microsoft.com/office/drawing/2014/main" id="{7F2F6995-79CA-4E55-BA23-7D0965D2E161}"/>
              </a:ext>
            </a:extLst>
          </p:cNvPr>
          <p:cNvSpPr txBox="1"/>
          <p:nvPr/>
        </p:nvSpPr>
        <p:spPr>
          <a:xfrm>
            <a:off x="1010318" y="2465652"/>
            <a:ext cx="3277914" cy="584775"/>
          </a:xfrm>
          <a:prstGeom prst="rect">
            <a:avLst/>
          </a:prstGeom>
          <a:noFill/>
          <a:ln w="9525">
            <a:noFill/>
          </a:ln>
        </p:spPr>
        <p:txBody>
          <a:bodyPr wrap="square">
            <a:spAutoFit/>
          </a:bodyPr>
          <a:lstStyle/>
          <a:p>
            <a:pPr algn="ctr" eaLnBrk="0" hangingPunct="0"/>
            <a:r>
              <a:rPr lang="vi-VN" altLang="x-none" sz="3200" dirty="0">
                <a:latin typeface="#9Slide03 Arima Madurai Black" panose="00000A00000000000000" pitchFamily="2" charset="0"/>
              </a:rPr>
              <a:t>Ống dây dẫn</a:t>
            </a:r>
            <a:endParaRPr lang="en-US" altLang="zh-CN" sz="3200" dirty="0">
              <a:latin typeface="#9Slide03 Arima Madurai Black" panose="00000A00000000000000" pitchFamily="2" charset="0"/>
              <a:ea typeface="SimSun" panose="02010600030101010101" pitchFamily="2" charset="-122"/>
            </a:endParaRPr>
          </a:p>
        </p:txBody>
      </p:sp>
      <p:sp>
        <p:nvSpPr>
          <p:cNvPr id="62" name="Hộp Văn bản 27">
            <a:extLst>
              <a:ext uri="{FF2B5EF4-FFF2-40B4-BE49-F238E27FC236}">
                <a16:creationId xmlns:a16="http://schemas.microsoft.com/office/drawing/2014/main" id="{0EE53F87-FF21-4C9A-A8C9-B12A3CD93CA4}"/>
              </a:ext>
            </a:extLst>
          </p:cNvPr>
          <p:cNvSpPr txBox="1"/>
          <p:nvPr/>
        </p:nvSpPr>
        <p:spPr>
          <a:xfrm>
            <a:off x="2936910" y="8202951"/>
            <a:ext cx="3269551" cy="584775"/>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Nguồn điện E</a:t>
            </a:r>
            <a:endParaRPr lang="en-US" altLang="zh-CN" sz="3200" dirty="0">
              <a:latin typeface="#9Slide03 Arima Madurai Black" panose="00000A00000000000000" pitchFamily="2" charset="0"/>
              <a:ea typeface="SimSun" panose="02010600030101010101" pitchFamily="2" charset="-122"/>
            </a:endParaRPr>
          </a:p>
        </p:txBody>
      </p:sp>
      <p:cxnSp>
        <p:nvCxnSpPr>
          <p:cNvPr id="63" name="Đường nối Thẳng 29">
            <a:extLst>
              <a:ext uri="{FF2B5EF4-FFF2-40B4-BE49-F238E27FC236}">
                <a16:creationId xmlns:a16="http://schemas.microsoft.com/office/drawing/2014/main" id="{C139A096-9FDF-40DE-84CF-D3832DC98163}"/>
              </a:ext>
            </a:extLst>
          </p:cNvPr>
          <p:cNvCxnSpPr>
            <a:cxnSpLocks/>
          </p:cNvCxnSpPr>
          <p:nvPr/>
        </p:nvCxnSpPr>
        <p:spPr>
          <a:xfrm>
            <a:off x="5976323" y="8495339"/>
            <a:ext cx="2496913" cy="0"/>
          </a:xfrm>
          <a:prstGeom prst="line">
            <a:avLst/>
          </a:prstGeom>
          <a:ln w="57150" cap="flat" cmpd="sng">
            <a:solidFill>
              <a:srgbClr val="04345C"/>
            </a:solidFill>
            <a:prstDash val="sysDash"/>
            <a:headEnd type="none" w="med" len="med"/>
            <a:tailEnd type="none" w="med" len="med"/>
          </a:ln>
        </p:spPr>
      </p:cxnSp>
      <p:cxnSp>
        <p:nvCxnSpPr>
          <p:cNvPr id="76" name="Đường nối Thẳng 11">
            <a:extLst>
              <a:ext uri="{FF2B5EF4-FFF2-40B4-BE49-F238E27FC236}">
                <a16:creationId xmlns:a16="http://schemas.microsoft.com/office/drawing/2014/main" id="{00367D19-0CDF-4BDE-9E4D-024E9C28911F}"/>
              </a:ext>
            </a:extLst>
          </p:cNvPr>
          <p:cNvCxnSpPr>
            <a:cxnSpLocks/>
          </p:cNvCxnSpPr>
          <p:nvPr/>
        </p:nvCxnSpPr>
        <p:spPr>
          <a:xfrm>
            <a:off x="4114800" y="2693333"/>
            <a:ext cx="2868804" cy="0"/>
          </a:xfrm>
          <a:prstGeom prst="line">
            <a:avLst/>
          </a:prstGeom>
          <a:ln w="57150" cap="flat" cmpd="sng">
            <a:solidFill>
              <a:srgbClr val="04345C"/>
            </a:solidFill>
            <a:prstDash val="sysDash"/>
            <a:headEnd type="none" w="med" len="med"/>
            <a:tailEnd type="none" w="med" len="med"/>
          </a:ln>
        </p:spPr>
      </p:cxnSp>
      <p:sp>
        <p:nvSpPr>
          <p:cNvPr id="38" name="Hộp Văn bản 13">
            <a:extLst>
              <a:ext uri="{FF2B5EF4-FFF2-40B4-BE49-F238E27FC236}">
                <a16:creationId xmlns:a16="http://schemas.microsoft.com/office/drawing/2014/main" id="{2409D5D4-961D-25A8-323F-A40AF3A27A75}"/>
              </a:ext>
            </a:extLst>
          </p:cNvPr>
          <p:cNvSpPr txBox="1"/>
          <p:nvPr/>
        </p:nvSpPr>
        <p:spPr>
          <a:xfrm>
            <a:off x="3634419" y="9257848"/>
            <a:ext cx="11048475" cy="584775"/>
          </a:xfrm>
          <a:prstGeom prst="rect">
            <a:avLst/>
          </a:prstGeom>
          <a:noFill/>
          <a:ln w="9525">
            <a:noFill/>
          </a:ln>
        </p:spPr>
        <p:txBody>
          <a:bodyPr wrap="square">
            <a:spAutoFit/>
          </a:bodyPr>
          <a:lstStyle/>
          <a:p>
            <a:pPr algn="ctr" eaLnBrk="0" hangingPunct="0"/>
            <a:r>
              <a:rPr lang="vi-VN" altLang="x-none" sz="3200" dirty="0">
                <a:latin typeface="#9Slide07 Cadena" panose="02000503000000020004" pitchFamily="2" charset="0"/>
              </a:rPr>
              <a:t>Đóng khóa k, ống dây trở thành nam châm điện</a:t>
            </a:r>
            <a:endParaRPr lang="en-US" altLang="zh-CN" sz="3200" dirty="0">
              <a:latin typeface="#9Slide07 Cadena" panose="02000503000000020004" pitchFamily="2" charset="0"/>
              <a:ea typeface="SimSun" panose="02010600030101010101" pitchFamily="2" charset="-122"/>
            </a:endParaRPr>
          </a:p>
        </p:txBody>
      </p:sp>
    </p:spTree>
    <p:extLst>
      <p:ext uri="{BB962C8B-B14F-4D97-AF65-F5344CB8AC3E}">
        <p14:creationId xmlns:p14="http://schemas.microsoft.com/office/powerpoint/2010/main" val="2821948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ox(i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1000"/>
                                        <p:tgtEl>
                                          <p:spTgt spid="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1000"/>
                                        <p:tgtEl>
                                          <p:spTgt spid="76"/>
                                        </p:tgtEl>
                                      </p:cBhvr>
                                    </p:animEffect>
                                    <p:anim calcmode="lin" valueType="num">
                                      <p:cBhvr>
                                        <p:cTn id="38" dur="1000" fill="hold"/>
                                        <p:tgtEl>
                                          <p:spTgt spid="76"/>
                                        </p:tgtEl>
                                        <p:attrNameLst>
                                          <p:attrName>ppt_x</p:attrName>
                                        </p:attrNameLst>
                                      </p:cBhvr>
                                      <p:tavLst>
                                        <p:tav tm="0">
                                          <p:val>
                                            <p:strVal val="#ppt_x"/>
                                          </p:val>
                                        </p:tav>
                                        <p:tav tm="100000">
                                          <p:val>
                                            <p:strVal val="#ppt_x"/>
                                          </p:val>
                                        </p:tav>
                                      </p:tavLst>
                                    </p:anim>
                                    <p:anim calcmode="lin" valueType="num">
                                      <p:cBhvr>
                                        <p:cTn id="39" dur="1000" fill="hold"/>
                                        <p:tgtEl>
                                          <p:spTgt spid="7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1000"/>
                                        <p:tgtEl>
                                          <p:spTgt spid="63"/>
                                        </p:tgtEl>
                                      </p:cBhvr>
                                    </p:animEffect>
                                    <p:anim calcmode="lin" valueType="num">
                                      <p:cBhvr>
                                        <p:cTn id="58" dur="1000" fill="hold"/>
                                        <p:tgtEl>
                                          <p:spTgt spid="63"/>
                                        </p:tgtEl>
                                        <p:attrNameLst>
                                          <p:attrName>ppt_x</p:attrName>
                                        </p:attrNameLst>
                                      </p:cBhvr>
                                      <p:tavLst>
                                        <p:tav tm="0">
                                          <p:val>
                                            <p:strVal val="#ppt_x"/>
                                          </p:val>
                                        </p:tav>
                                        <p:tav tm="100000">
                                          <p:val>
                                            <p:strVal val="#ppt_x"/>
                                          </p:val>
                                        </p:tav>
                                      </p:tavLst>
                                    </p:anim>
                                    <p:anim calcmode="lin" valueType="num">
                                      <p:cBhvr>
                                        <p:cTn id="59" dur="1000" fill="hold"/>
                                        <p:tgtEl>
                                          <p:spTgt spid="63"/>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iterate type="lt">
                                    <p:tmPct val="5000"/>
                                  </p:iterate>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50" grpId="0"/>
      <p:bldP spid="53" grpId="0"/>
      <p:bldP spid="59" grpId="0"/>
      <p:bldP spid="62"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37C65B1-598A-C8A2-D416-F8EB47728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959" y="2720425"/>
            <a:ext cx="5397779" cy="5081149"/>
          </a:xfrm>
          <a:prstGeom prst="rect">
            <a:avLst/>
          </a:prstGeom>
        </p:spPr>
      </p:pic>
      <p:pic>
        <p:nvPicPr>
          <p:cNvPr id="2" name="Picture 2"/>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65287" y="5913946"/>
            <a:ext cx="5630153" cy="5834356"/>
          </a:xfrm>
          <a:prstGeom prst="rect">
            <a:avLst/>
          </a:prstGeom>
        </p:spPr>
      </p:pic>
      <p:pic>
        <p:nvPicPr>
          <p:cNvPr id="3" name="Picture 3"/>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58459">
            <a:off x="15711216" y="-2681118"/>
            <a:ext cx="7958550" cy="8247202"/>
          </a:xfrm>
          <a:prstGeom prst="rect">
            <a:avLst/>
          </a:prstGeom>
        </p:spPr>
      </p:pic>
      <p:pic>
        <p:nvPicPr>
          <p:cNvPr id="4" name="Picture 4"/>
          <p:cNvPicPr>
            <a:picLocks noChangeAspect="1"/>
          </p:cNvPicPr>
          <p:nvPr/>
        </p:nvPicPr>
        <p:blipFill>
          <a:blip r:embed="rId4">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38171">
            <a:off x="-5448703" y="5248477"/>
            <a:ext cx="6599197" cy="6838546"/>
          </a:xfrm>
          <a:prstGeom prst="rect">
            <a:avLst/>
          </a:prstGeom>
        </p:spPr>
      </p:pic>
      <p:grpSp>
        <p:nvGrpSpPr>
          <p:cNvPr id="6" name="Group 6"/>
          <p:cNvGrpSpPr/>
          <p:nvPr/>
        </p:nvGrpSpPr>
        <p:grpSpPr>
          <a:xfrm>
            <a:off x="16078200"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84995">
            <a:off x="-870493" y="-880590"/>
            <a:ext cx="1936387" cy="2006618"/>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0501">
            <a:off x="17438639" y="7418650"/>
            <a:ext cx="2410762" cy="2498199"/>
          </a:xfrm>
          <a:prstGeom prst="rect">
            <a:avLst/>
          </a:prstGeom>
        </p:spPr>
      </p:pic>
      <p:sp>
        <p:nvSpPr>
          <p:cNvPr id="51" name="Text Box 201">
            <a:extLst>
              <a:ext uri="{FF2B5EF4-FFF2-40B4-BE49-F238E27FC236}">
                <a16:creationId xmlns:a16="http://schemas.microsoft.com/office/drawing/2014/main" id="{0C2CC818-B91F-725C-42BB-E7B59D47ED9A}"/>
              </a:ext>
            </a:extLst>
          </p:cNvPr>
          <p:cNvSpPr txBox="1"/>
          <p:nvPr/>
        </p:nvSpPr>
        <p:spPr>
          <a:xfrm>
            <a:off x="7715839" y="11258587"/>
            <a:ext cx="1815202" cy="615553"/>
          </a:xfrm>
          <a:prstGeom prst="rect">
            <a:avLst/>
          </a:prstGeom>
          <a:solidFill>
            <a:srgbClr val="04345C"/>
          </a:solidFill>
          <a:ln w="9525">
            <a:noFill/>
          </a:ln>
        </p:spPr>
        <p:txBody>
          <a:bodyPr wrap="square" lIns="0" tIns="182880" bIns="0">
            <a:spAutoFit/>
          </a:bodyPr>
          <a:lstStyle/>
          <a:p>
            <a:pPr algn="ctr">
              <a:spcBef>
                <a:spcPct val="50000"/>
              </a:spcBef>
            </a:pPr>
            <a:r>
              <a:rPr lang="vi-VN" altLang="en-US" sz="2800" b="1" dirty="0">
                <a:solidFill>
                  <a:schemeClr val="bg1"/>
                </a:solidFill>
                <a:latin typeface="#9Slide03 Arima Madurai Black" panose="00000A00000000000000" pitchFamily="2" charset="0"/>
              </a:rPr>
              <a:t>Ghi chú</a:t>
            </a:r>
            <a:endParaRPr lang="en-US" altLang="en-US" sz="2800" b="1" dirty="0">
              <a:solidFill>
                <a:schemeClr val="bg1"/>
              </a:solidFill>
              <a:latin typeface="#9Slide03 Arima Madurai Black" panose="00000A00000000000000" pitchFamily="2" charset="0"/>
            </a:endParaRPr>
          </a:p>
        </p:txBody>
      </p:sp>
      <p:sp>
        <p:nvSpPr>
          <p:cNvPr id="52" name="Hộp Văn bản 20">
            <a:extLst>
              <a:ext uri="{FF2B5EF4-FFF2-40B4-BE49-F238E27FC236}">
                <a16:creationId xmlns:a16="http://schemas.microsoft.com/office/drawing/2014/main" id="{97545A66-62B5-4C80-B8D8-AD644A154392}"/>
              </a:ext>
            </a:extLst>
          </p:cNvPr>
          <p:cNvSpPr txBox="1"/>
          <p:nvPr/>
        </p:nvSpPr>
        <p:spPr>
          <a:xfrm>
            <a:off x="3276600" y="12306300"/>
            <a:ext cx="10559239" cy="1077218"/>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Khi bật công tắc, trong mạch xuất hiện dòng điện đi từ cực dương của pin, qua ống dây và đi vào cực âm của pin</a:t>
            </a:r>
            <a:endParaRPr lang="en-US" altLang="zh-CN" sz="3200" dirty="0">
              <a:latin typeface="#9Slide03 Arima Madurai Black" panose="00000A00000000000000" pitchFamily="2" charset="0"/>
              <a:ea typeface="SimSun" panose="02010600030101010101" pitchFamily="2" charset="-122"/>
            </a:endParaRPr>
          </a:p>
        </p:txBody>
      </p:sp>
      <p:sp>
        <p:nvSpPr>
          <p:cNvPr id="53" name="Text Box 198">
            <a:extLst>
              <a:ext uri="{FF2B5EF4-FFF2-40B4-BE49-F238E27FC236}">
                <a16:creationId xmlns:a16="http://schemas.microsoft.com/office/drawing/2014/main" id="{1D793B1C-0854-2A12-86D9-9DE26523B023}"/>
              </a:ext>
            </a:extLst>
          </p:cNvPr>
          <p:cNvSpPr txBox="1"/>
          <p:nvPr/>
        </p:nvSpPr>
        <p:spPr>
          <a:xfrm>
            <a:off x="609600" y="915613"/>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326" y="6611345"/>
            <a:ext cx="2299556" cy="2299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4450" y="1763081"/>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3020716" y="2230676"/>
            <a:ext cx="13097983" cy="769441"/>
          </a:xfrm>
          <a:prstGeom prst="rect">
            <a:avLst/>
          </a:prstGeom>
          <a:noFill/>
          <a:ln w="9525">
            <a:noFill/>
          </a:ln>
        </p:spPr>
        <p:txBody>
          <a:bodyPr wrap="square">
            <a:spAutoFit/>
          </a:bodyPr>
          <a:lstStyle/>
          <a:p>
            <a:pPr algn="ctr" eaLnBrk="0" hangingPunct="0"/>
            <a:r>
              <a:rPr lang="en-US" sz="4400" dirty="0">
                <a:latin typeface="#9Slide07 IcielBaliho Script" pitchFamily="2" charset="0"/>
              </a:rPr>
              <a:t>Làm </a:t>
            </a:r>
            <a:r>
              <a:rPr lang="en-US" sz="4400" dirty="0" err="1">
                <a:latin typeface="#9Slide07 IcielBaliho Script" pitchFamily="2" charset="0"/>
              </a:rPr>
              <a:t>cách</a:t>
            </a:r>
            <a:r>
              <a:rPr lang="en-US" sz="4400" dirty="0">
                <a:latin typeface="#9Slide07 IcielBaliho Script" pitchFamily="2" charset="0"/>
              </a:rPr>
              <a:t> nào </a:t>
            </a:r>
            <a:r>
              <a:rPr lang="en-US" sz="4400" dirty="0" err="1">
                <a:latin typeface="#9Slide07 IcielBaliho Script" pitchFamily="2" charset="0"/>
              </a:rPr>
              <a:t>biết</a:t>
            </a:r>
            <a:r>
              <a:rPr lang="en-US" sz="4400" dirty="0">
                <a:latin typeface="#9Slide07 IcielBaliho Script" pitchFamily="2" charset="0"/>
              </a:rPr>
              <a:t> </a:t>
            </a:r>
            <a:r>
              <a:rPr lang="en-US" sz="4400" dirty="0" err="1">
                <a:latin typeface="#9Slide07 IcielBaliho Script" pitchFamily="2" charset="0"/>
              </a:rPr>
              <a:t>ống</a:t>
            </a:r>
            <a:r>
              <a:rPr lang="en-US" sz="4400" dirty="0">
                <a:latin typeface="#9Slide07 IcielBaliho Script" pitchFamily="2" charset="0"/>
              </a:rPr>
              <a:t> </a:t>
            </a:r>
            <a:r>
              <a:rPr lang="en-US" sz="4400" dirty="0" err="1">
                <a:latin typeface="#9Slide07 IcielBaliho Script" pitchFamily="2" charset="0"/>
              </a:rPr>
              <a:t>dây</a:t>
            </a:r>
            <a:r>
              <a:rPr lang="en-US" sz="4400" dirty="0">
                <a:latin typeface="#9Slide07 IcielBaliho Script" pitchFamily="2" charset="0"/>
              </a:rPr>
              <a:t> </a:t>
            </a:r>
            <a:r>
              <a:rPr lang="en-US" sz="4400" dirty="0" err="1">
                <a:latin typeface="#9Slide07 IcielBaliho Script" pitchFamily="2" charset="0"/>
              </a:rPr>
              <a:t>đã</a:t>
            </a:r>
            <a:r>
              <a:rPr lang="en-US" sz="4400" dirty="0">
                <a:latin typeface="#9Slide07 IcielBaliho Script" pitchFamily="2" charset="0"/>
              </a:rPr>
              <a:t> </a:t>
            </a:r>
            <a:r>
              <a:rPr lang="en-US" sz="4400" dirty="0" err="1">
                <a:latin typeface="#9Slide07 IcielBaliho Script" pitchFamily="2" charset="0"/>
              </a:rPr>
              <a:t>trở</a:t>
            </a:r>
            <a:r>
              <a:rPr lang="en-US" sz="4400" dirty="0">
                <a:latin typeface="#9Slide07 IcielBaliho Script" pitchFamily="2" charset="0"/>
              </a:rPr>
              <a:t> </a:t>
            </a:r>
            <a:r>
              <a:rPr lang="en-US" sz="4400" dirty="0" err="1">
                <a:latin typeface="#9Slide07 IcielBaliho Script" pitchFamily="2" charset="0"/>
              </a:rPr>
              <a:t>thành</a:t>
            </a:r>
            <a:r>
              <a:rPr lang="en-US" sz="4400" dirty="0">
                <a:latin typeface="#9Slide07 IcielBaliho Script" pitchFamily="2" charset="0"/>
              </a:rPr>
              <a:t> </a:t>
            </a:r>
            <a:r>
              <a:rPr lang="en-US" sz="4400" dirty="0" err="1">
                <a:latin typeface="#9Slide07 IcielBaliho Script" pitchFamily="2" charset="0"/>
              </a:rPr>
              <a:t>nam</a:t>
            </a:r>
            <a:r>
              <a:rPr lang="en-US" sz="4400" dirty="0">
                <a:latin typeface="#9Slide07 IcielBaliho Script" pitchFamily="2" charset="0"/>
              </a:rPr>
              <a:t> </a:t>
            </a:r>
            <a:r>
              <a:rPr lang="en-US" sz="4400" dirty="0" err="1">
                <a:latin typeface="#9Slide07 IcielBaliho Script" pitchFamily="2" charset="0"/>
              </a:rPr>
              <a:t>châm</a:t>
            </a:r>
            <a:r>
              <a:rPr lang="en-US" sz="4400" dirty="0">
                <a:latin typeface="#9Slide07 IcielBaliho Script" pitchFamily="2" charset="0"/>
              </a:rPr>
              <a:t> </a:t>
            </a:r>
            <a:r>
              <a:rPr lang="en-US" sz="4400" dirty="0" err="1">
                <a:latin typeface="#9Slide07 IcielBaliho Script" pitchFamily="2" charset="0"/>
              </a:rPr>
              <a:t>điện</a:t>
            </a:r>
            <a:r>
              <a:rPr lang="en-US" sz="4400" dirty="0">
                <a:latin typeface="#9Slide07 IcielBaliho Script" pitchFamily="2" charset="0"/>
              </a:rPr>
              <a:t>?</a:t>
            </a:r>
            <a:endParaRPr lang="en-US" altLang="zh-CN" sz="4400" dirty="0">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3477682" y="7719839"/>
            <a:ext cx="13716581"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Để xác định ống dây đã trở thành nam châm điện ta đóng công tắc K để dòng điện chạy qua và thử bằng cách đưa lại gần 1 kẹp sắt nhỏ, nếu bị hút thì ống dây đã trở thành nam châm</a:t>
            </a:r>
          </a:p>
        </p:txBody>
      </p:sp>
      <p:sp>
        <p:nvSpPr>
          <p:cNvPr id="25" name="Hộp Văn bản 6">
            <a:extLst>
              <a:ext uri="{FF2B5EF4-FFF2-40B4-BE49-F238E27FC236}">
                <a16:creationId xmlns:a16="http://schemas.microsoft.com/office/drawing/2014/main" id="{8FA56EFA-674C-77B4-D030-7B4B0C2979B1}"/>
              </a:ext>
            </a:extLst>
          </p:cNvPr>
          <p:cNvSpPr txBox="1"/>
          <p:nvPr/>
        </p:nvSpPr>
        <p:spPr>
          <a:xfrm>
            <a:off x="-5695045" y="5831928"/>
            <a:ext cx="2494441" cy="584775"/>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Công tắc</a:t>
            </a:r>
            <a:endParaRPr lang="en-US" altLang="zh-CN" sz="3200" dirty="0">
              <a:latin typeface="#9Slide03 Arima Madurai Black" panose="00000A00000000000000" pitchFamily="2" charset="0"/>
              <a:ea typeface="SimSun" panose="02010600030101010101" pitchFamily="2" charset="-122"/>
            </a:endParaRPr>
          </a:p>
        </p:txBody>
      </p:sp>
      <p:cxnSp>
        <p:nvCxnSpPr>
          <p:cNvPr id="26" name="Đường nối Thẳng 11">
            <a:extLst>
              <a:ext uri="{FF2B5EF4-FFF2-40B4-BE49-F238E27FC236}">
                <a16:creationId xmlns:a16="http://schemas.microsoft.com/office/drawing/2014/main" id="{782F5E4E-7797-6F5D-308A-CA499FC4E461}"/>
              </a:ext>
            </a:extLst>
          </p:cNvPr>
          <p:cNvCxnSpPr>
            <a:cxnSpLocks/>
          </p:cNvCxnSpPr>
          <p:nvPr/>
        </p:nvCxnSpPr>
        <p:spPr>
          <a:xfrm>
            <a:off x="-3396680" y="6078827"/>
            <a:ext cx="2014562" cy="0"/>
          </a:xfrm>
          <a:prstGeom prst="line">
            <a:avLst/>
          </a:prstGeom>
          <a:ln w="28575" cap="flat" cmpd="sng">
            <a:solidFill>
              <a:srgbClr val="04345C"/>
            </a:solidFill>
            <a:prstDash val="dash"/>
            <a:headEnd type="none" w="med" len="med"/>
            <a:tailEnd type="none" w="med" len="med"/>
          </a:ln>
        </p:spPr>
      </p:cxnSp>
      <p:sp>
        <p:nvSpPr>
          <p:cNvPr id="27" name="Hộp Văn bản 20">
            <a:extLst>
              <a:ext uri="{FF2B5EF4-FFF2-40B4-BE49-F238E27FC236}">
                <a16:creationId xmlns:a16="http://schemas.microsoft.com/office/drawing/2014/main" id="{BFA1D7AD-4A31-EBC4-AAD8-1BFE8734B29C}"/>
              </a:ext>
            </a:extLst>
          </p:cNvPr>
          <p:cNvSpPr txBox="1"/>
          <p:nvPr/>
        </p:nvSpPr>
        <p:spPr>
          <a:xfrm>
            <a:off x="-5872587" y="3016818"/>
            <a:ext cx="3277914" cy="1077218"/>
          </a:xfrm>
          <a:prstGeom prst="rect">
            <a:avLst/>
          </a:prstGeom>
          <a:noFill/>
          <a:ln w="9525">
            <a:noFill/>
          </a:ln>
        </p:spPr>
        <p:txBody>
          <a:bodyPr wrap="square">
            <a:spAutoFit/>
          </a:bodyPr>
          <a:lstStyle/>
          <a:p>
            <a:pPr algn="ctr" eaLnBrk="0" hangingPunct="0"/>
            <a:r>
              <a:rPr lang="vi-VN" altLang="x-none" sz="3200" dirty="0">
                <a:latin typeface="#9Slide03 Arima Madurai Black" panose="00000A00000000000000" pitchFamily="2" charset="0"/>
              </a:rPr>
              <a:t>Hộp đựng hai viên pin 1,5 V</a:t>
            </a:r>
            <a:endParaRPr lang="en-US" altLang="zh-CN" sz="3200" dirty="0">
              <a:latin typeface="#9Slide03 Arima Madurai Black" panose="00000A00000000000000" pitchFamily="2" charset="0"/>
              <a:ea typeface="SimSun" panose="02010600030101010101" pitchFamily="2" charset="-122"/>
            </a:endParaRPr>
          </a:p>
        </p:txBody>
      </p:sp>
      <p:sp>
        <p:nvSpPr>
          <p:cNvPr id="28" name="Hộp Văn bản 27">
            <a:extLst>
              <a:ext uri="{FF2B5EF4-FFF2-40B4-BE49-F238E27FC236}">
                <a16:creationId xmlns:a16="http://schemas.microsoft.com/office/drawing/2014/main" id="{37AA3B04-87CA-49AA-C2E6-24B064927226}"/>
              </a:ext>
            </a:extLst>
          </p:cNvPr>
          <p:cNvSpPr txBox="1"/>
          <p:nvPr/>
        </p:nvSpPr>
        <p:spPr>
          <a:xfrm>
            <a:off x="-4919935" y="8352168"/>
            <a:ext cx="2494441" cy="1077218"/>
          </a:xfrm>
          <a:prstGeom prst="rect">
            <a:avLst/>
          </a:prstGeom>
          <a:noFill/>
          <a:ln w="9525">
            <a:noFill/>
          </a:ln>
        </p:spPr>
        <p:txBody>
          <a:bodyPr wrap="square">
            <a:spAutoFit/>
          </a:bodyPr>
          <a:lstStyle/>
          <a:p>
            <a:pPr algn="ctr" eaLnBrk="0" hangingPunct="0"/>
            <a:r>
              <a:rPr lang="vi-VN" altLang="x-none" sz="3200">
                <a:latin typeface="#9Slide03 Arima Madurai Black" panose="00000A00000000000000" pitchFamily="2" charset="0"/>
              </a:rPr>
              <a:t>Kẹp giấy bằng sắt</a:t>
            </a:r>
            <a:endParaRPr lang="en-US" altLang="zh-CN" sz="3200" dirty="0">
              <a:latin typeface="#9Slide03 Arima Madurai Black" panose="00000A00000000000000" pitchFamily="2" charset="0"/>
              <a:ea typeface="SimSun" panose="02010600030101010101" pitchFamily="2" charset="-122"/>
            </a:endParaRPr>
          </a:p>
        </p:txBody>
      </p:sp>
      <p:cxnSp>
        <p:nvCxnSpPr>
          <p:cNvPr id="29" name="Đường nối Thẳng 29">
            <a:extLst>
              <a:ext uri="{FF2B5EF4-FFF2-40B4-BE49-F238E27FC236}">
                <a16:creationId xmlns:a16="http://schemas.microsoft.com/office/drawing/2014/main" id="{3553D8BA-2A64-AC7E-EDB0-B805839FB840}"/>
              </a:ext>
            </a:extLst>
          </p:cNvPr>
          <p:cNvCxnSpPr>
            <a:cxnSpLocks/>
          </p:cNvCxnSpPr>
          <p:nvPr/>
        </p:nvCxnSpPr>
        <p:spPr>
          <a:xfrm>
            <a:off x="-2594673" y="8890777"/>
            <a:ext cx="1453537" cy="0"/>
          </a:xfrm>
          <a:prstGeom prst="line">
            <a:avLst/>
          </a:prstGeom>
          <a:ln w="28575" cap="flat" cmpd="sng">
            <a:solidFill>
              <a:srgbClr val="04345C"/>
            </a:solidFill>
            <a:prstDash val="dash"/>
            <a:headEnd type="none" w="med" len="med"/>
            <a:tailEnd type="none" w="med" len="med"/>
          </a:ln>
        </p:spPr>
      </p:cxnSp>
      <p:cxnSp>
        <p:nvCxnSpPr>
          <p:cNvPr id="30" name="Đường nối Thẳng 11">
            <a:extLst>
              <a:ext uri="{FF2B5EF4-FFF2-40B4-BE49-F238E27FC236}">
                <a16:creationId xmlns:a16="http://schemas.microsoft.com/office/drawing/2014/main" id="{95A83A57-26B9-F0DD-579B-D427AE506F3C}"/>
              </a:ext>
            </a:extLst>
          </p:cNvPr>
          <p:cNvCxnSpPr>
            <a:cxnSpLocks/>
          </p:cNvCxnSpPr>
          <p:nvPr/>
        </p:nvCxnSpPr>
        <p:spPr>
          <a:xfrm>
            <a:off x="-2726922" y="3510298"/>
            <a:ext cx="2315117" cy="0"/>
          </a:xfrm>
          <a:prstGeom prst="line">
            <a:avLst/>
          </a:prstGeom>
          <a:ln w="28575" cap="flat" cmpd="sng">
            <a:solidFill>
              <a:srgbClr val="04345C"/>
            </a:solidFill>
            <a:prstDash val="dash"/>
            <a:headEnd type="none" w="med" len="med"/>
            <a:tailEnd type="none" w="med" len="med"/>
          </a:ln>
        </p:spPr>
      </p:cxnSp>
      <p:sp>
        <p:nvSpPr>
          <p:cNvPr id="31" name="Hộp Văn bản 13">
            <a:extLst>
              <a:ext uri="{FF2B5EF4-FFF2-40B4-BE49-F238E27FC236}">
                <a16:creationId xmlns:a16="http://schemas.microsoft.com/office/drawing/2014/main" id="{529D9EA5-D480-64D1-8EFB-4CA89266136C}"/>
              </a:ext>
            </a:extLst>
          </p:cNvPr>
          <p:cNvSpPr txBox="1"/>
          <p:nvPr/>
        </p:nvSpPr>
        <p:spPr>
          <a:xfrm>
            <a:off x="21897535" y="3510298"/>
            <a:ext cx="2590800" cy="584775"/>
          </a:xfrm>
          <a:prstGeom prst="rect">
            <a:avLst/>
          </a:prstGeom>
          <a:noFill/>
          <a:ln w="9525">
            <a:noFill/>
          </a:ln>
        </p:spPr>
        <p:txBody>
          <a:bodyPr wrap="square">
            <a:spAutoFit/>
          </a:bodyPr>
          <a:lstStyle/>
          <a:p>
            <a:pPr eaLnBrk="0" hangingPunct="0"/>
            <a:r>
              <a:rPr lang="vi-VN" altLang="x-none" sz="3200">
                <a:latin typeface="#9Slide03 Arima Madurai Black" panose="00000A00000000000000" pitchFamily="2" charset="0"/>
              </a:rPr>
              <a:t>Dây dẫn điện</a:t>
            </a:r>
            <a:endParaRPr lang="en-US" altLang="zh-CN" sz="3200" dirty="0">
              <a:latin typeface="#9Slide03 Arima Madurai Black" panose="00000A00000000000000" pitchFamily="2" charset="0"/>
              <a:ea typeface="SimSun" panose="02010600030101010101" pitchFamily="2" charset="-122"/>
            </a:endParaRPr>
          </a:p>
        </p:txBody>
      </p:sp>
      <p:cxnSp>
        <p:nvCxnSpPr>
          <p:cNvPr id="32" name="Đường nối Thẳng 15">
            <a:extLst>
              <a:ext uri="{FF2B5EF4-FFF2-40B4-BE49-F238E27FC236}">
                <a16:creationId xmlns:a16="http://schemas.microsoft.com/office/drawing/2014/main" id="{AC32FBE0-7C89-3803-56C8-4BB1470DEF4B}"/>
              </a:ext>
            </a:extLst>
          </p:cNvPr>
          <p:cNvCxnSpPr>
            <a:cxnSpLocks/>
          </p:cNvCxnSpPr>
          <p:nvPr/>
        </p:nvCxnSpPr>
        <p:spPr>
          <a:xfrm flipV="1">
            <a:off x="18973800" y="3746038"/>
            <a:ext cx="2590800" cy="51740"/>
          </a:xfrm>
          <a:prstGeom prst="line">
            <a:avLst/>
          </a:prstGeom>
          <a:ln w="28575" cap="flat" cmpd="sng">
            <a:solidFill>
              <a:srgbClr val="04345C"/>
            </a:solidFill>
            <a:prstDash val="dash"/>
            <a:headEnd type="none" w="med" len="med"/>
            <a:tailEnd type="none" w="med" len="med"/>
          </a:ln>
        </p:spPr>
      </p:cxnSp>
      <p:sp>
        <p:nvSpPr>
          <p:cNvPr id="33" name="Hộp Văn bản 9284">
            <a:extLst>
              <a:ext uri="{FF2B5EF4-FFF2-40B4-BE49-F238E27FC236}">
                <a16:creationId xmlns:a16="http://schemas.microsoft.com/office/drawing/2014/main" id="{1CB59508-B56B-93A1-2CAD-6115DE61D3C7}"/>
              </a:ext>
            </a:extLst>
          </p:cNvPr>
          <p:cNvSpPr txBox="1"/>
          <p:nvPr/>
        </p:nvSpPr>
        <p:spPr>
          <a:xfrm>
            <a:off x="22854260" y="6080293"/>
            <a:ext cx="1772398" cy="584775"/>
          </a:xfrm>
          <a:prstGeom prst="rect">
            <a:avLst/>
          </a:prstGeom>
          <a:noFill/>
          <a:ln w="9525">
            <a:noFill/>
          </a:ln>
        </p:spPr>
        <p:txBody>
          <a:bodyPr>
            <a:spAutoFit/>
          </a:bodyPr>
          <a:lstStyle/>
          <a:p>
            <a:pPr eaLnBrk="0" hangingPunct="0"/>
            <a:r>
              <a:rPr lang="vi-VN" altLang="x-none" sz="3200" dirty="0">
                <a:latin typeface="#9Slide03 Arima Madurai Black" panose="00000A00000000000000" pitchFamily="2" charset="0"/>
              </a:rPr>
              <a:t>Đinh vít</a:t>
            </a:r>
            <a:endParaRPr lang="en-US" altLang="zh-CN" sz="3200" dirty="0">
              <a:latin typeface="#9Slide03 Arima Madurai Black" panose="00000A00000000000000" pitchFamily="2" charset="0"/>
              <a:ea typeface="SimSun" panose="02010600030101010101" pitchFamily="2" charset="-122"/>
            </a:endParaRPr>
          </a:p>
        </p:txBody>
      </p:sp>
      <p:cxnSp>
        <p:nvCxnSpPr>
          <p:cNvPr id="34" name="Đường nối Thẳng 9288">
            <a:extLst>
              <a:ext uri="{FF2B5EF4-FFF2-40B4-BE49-F238E27FC236}">
                <a16:creationId xmlns:a16="http://schemas.microsoft.com/office/drawing/2014/main" id="{DA256084-7137-D6FA-6AC3-26ACB5859976}"/>
              </a:ext>
            </a:extLst>
          </p:cNvPr>
          <p:cNvCxnSpPr>
            <a:cxnSpLocks/>
          </p:cNvCxnSpPr>
          <p:nvPr/>
        </p:nvCxnSpPr>
        <p:spPr>
          <a:xfrm>
            <a:off x="20517646" y="6372681"/>
            <a:ext cx="2081290" cy="0"/>
          </a:xfrm>
          <a:prstGeom prst="line">
            <a:avLst/>
          </a:prstGeom>
          <a:ln w="28575" cap="flat" cmpd="sng">
            <a:solidFill>
              <a:srgbClr val="04345C"/>
            </a:solidFill>
            <a:prstDash val="dash"/>
            <a:headEnd type="none" w="med" len="med"/>
            <a:tailEnd type="none" w="med" len="med"/>
          </a:ln>
        </p:spPr>
      </p:cxnSp>
      <p:cxnSp>
        <p:nvCxnSpPr>
          <p:cNvPr id="8" name="Straight Connector 7">
            <a:extLst>
              <a:ext uri="{FF2B5EF4-FFF2-40B4-BE49-F238E27FC236}">
                <a16:creationId xmlns:a16="http://schemas.microsoft.com/office/drawing/2014/main" id="{AA27B1C6-B293-6145-AA5B-AC6883BFA4AE}"/>
              </a:ext>
            </a:extLst>
          </p:cNvPr>
          <p:cNvCxnSpPr>
            <a:cxnSpLocks/>
          </p:cNvCxnSpPr>
          <p:nvPr/>
        </p:nvCxnSpPr>
        <p:spPr>
          <a:xfrm>
            <a:off x="7543800" y="5831928"/>
            <a:ext cx="434409" cy="123027"/>
          </a:xfrm>
          <a:prstGeom prst="line">
            <a:avLst/>
          </a:prstGeom>
          <a:ln w="57150">
            <a:solidFill>
              <a:srgbClr val="CB293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83D23F95-3C39-10D2-729D-FDD2E7350AA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3200" b="72600" l="2000" r="50200">
                        <a14:foregroundMark x1="4800" y1="55200" x2="3800" y2="63600"/>
                        <a14:foregroundMark x1="3600" y1="62600" x2="4000" y2="66800"/>
                        <a14:foregroundMark x1="4000" y1="66800" x2="4200" y2="66800"/>
                        <a14:foregroundMark x1="2600" y1="61200" x2="3000" y2="68200"/>
                        <a14:foregroundMark x1="2000" y1="68600" x2="7200" y2="67400"/>
                        <a14:foregroundMark x1="49000" y1="61400" x2="50200" y2="67200"/>
                        <a14:foregroundMark x1="50200" y1="67200" x2="50000" y2="67400"/>
                      </a14:backgroundRemoval>
                    </a14:imgEffect>
                  </a14:imgLayer>
                </a14:imgProps>
              </a:ext>
              <a:ext uri="{28A0092B-C50C-407E-A947-70E740481C1C}">
                <a14:useLocalDpi xmlns:a14="http://schemas.microsoft.com/office/drawing/2010/main" val="0"/>
              </a:ext>
            </a:extLst>
          </a:blip>
          <a:srcRect l="-4189" t="39731" r="46451" b="23705"/>
          <a:stretch/>
        </p:blipFill>
        <p:spPr bwMode="auto">
          <a:xfrm rot="4167444">
            <a:off x="10456819" y="4150710"/>
            <a:ext cx="2600145" cy="164661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5000"/>
                                  </p:iterate>
                                  <p:childTnLst>
                                    <p:set>
                                      <p:cBhvr>
                                        <p:cTn id="12" dur="1" fill="hold">
                                          <p:stCondLst>
                                            <p:cond delay="0"/>
                                          </p:stCondLst>
                                        </p:cTn>
                                        <p:tgtEl>
                                          <p:spTgt spid="58"/>
                                        </p:tgtEl>
                                        <p:attrNameLst>
                                          <p:attrName>style.visibility</p:attrName>
                                        </p:attrNameLst>
                                      </p:cBhvr>
                                      <p:to>
                                        <p:strVal val="visible"/>
                                      </p:to>
                                    </p:set>
                                    <p:animEffect transition="in" filter="wipe(left)">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84"/>
                                        </p:tgtEl>
                                        <p:attrNameLst>
                                          <p:attrName>style.visibility</p:attrName>
                                        </p:attrNameLst>
                                      </p:cBhvr>
                                      <p:to>
                                        <p:strVal val="visible"/>
                                      </p:to>
                                    </p:set>
                                    <p:animEffect transition="in" filter="wipe(left)">
                                      <p:cBhvr>
                                        <p:cTn id="24" dur="500"/>
                                        <p:tgtEl>
                                          <p:spTgt spid="84"/>
                                        </p:tgtEl>
                                      </p:cBhvr>
                                    </p:animEffect>
                                  </p:childTnLst>
                                </p:cTn>
                              </p:par>
                              <p:par>
                                <p:cTn id="25" presetID="22" presetClass="entr" presetSubtype="1" fill="hold"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 presetClass="entr" presetSubtype="2" fill="hold" nodeType="withEffect">
                                  <p:stCondLst>
                                    <p:cond delay="1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C0AFE1-8419-06F8-70D6-A09AC0E7228E}"/>
              </a:ext>
            </a:extLst>
          </p:cNvPr>
          <p:cNvSpPr/>
          <p:nvPr/>
        </p:nvSpPr>
        <p:spPr>
          <a:xfrm>
            <a:off x="1295400" y="2910544"/>
            <a:ext cx="15697200" cy="5247643"/>
          </a:xfrm>
          <a:prstGeom prst="roundRect">
            <a:avLst>
              <a:gd name="adj" fmla="val 12582"/>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314351">
            <a:off x="-3282748" y="-4123602"/>
            <a:ext cx="7958550" cy="8247202"/>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7659">
            <a:off x="15530597" y="6360374"/>
            <a:ext cx="6599197" cy="683854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84995">
            <a:off x="-870493" y="-880590"/>
            <a:ext cx="1936387" cy="2006618"/>
          </a:xfrm>
          <a:prstGeom prst="rect">
            <a:avLst/>
          </a:prstGeom>
        </p:spPr>
      </p:pic>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472923" y="-1892833"/>
            <a:ext cx="5630153" cy="5834356"/>
          </a:xfrm>
          <a:prstGeom prst="rect">
            <a:avLst/>
          </a:prstGeom>
        </p:spPr>
      </p:pic>
      <p:grpSp>
        <p:nvGrpSpPr>
          <p:cNvPr id="6" name="Group 6"/>
          <p:cNvGrpSpPr/>
          <p:nvPr/>
        </p:nvGrpSpPr>
        <p:grpSpPr>
          <a:xfrm flipV="1">
            <a:off x="15985836" y="-583931"/>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09499" flipV="1">
            <a:off x="17346275" y="-61380"/>
            <a:ext cx="2410762" cy="2498199"/>
          </a:xfrm>
          <a:prstGeom prst="rect">
            <a:avLst/>
          </a:prstGeom>
        </p:spPr>
      </p:pic>
      <p:sp>
        <p:nvSpPr>
          <p:cNvPr id="53" name="Text Box 198">
            <a:extLst>
              <a:ext uri="{FF2B5EF4-FFF2-40B4-BE49-F238E27FC236}">
                <a16:creationId xmlns:a16="http://schemas.microsoft.com/office/drawing/2014/main" id="{1D793B1C-0854-2A12-86D9-9DE26523B023}"/>
              </a:ext>
            </a:extLst>
          </p:cNvPr>
          <p:cNvSpPr txBox="1"/>
          <p:nvPr/>
        </p:nvSpPr>
        <p:spPr>
          <a:xfrm>
            <a:off x="1314450" y="1701364"/>
            <a:ext cx="5736165"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1</a:t>
            </a:r>
            <a:r>
              <a:rPr lang="en-US" altLang="en-US" sz="4800" b="1" dirty="0">
                <a:solidFill>
                  <a:srgbClr val="04345C"/>
                </a:solidFill>
                <a:latin typeface="#9Slide03 Arima Madurai Black" panose="00000A00000000000000" pitchFamily="2" charset="0"/>
              </a:rPr>
              <a:t>. NAM CHÂM ĐIỆN</a:t>
            </a:r>
          </a:p>
        </p:txBody>
      </p:sp>
      <p:pic>
        <p:nvPicPr>
          <p:cNvPr id="1026" name="Picture 2">
            <a:extLst>
              <a:ext uri="{FF2B5EF4-FFF2-40B4-BE49-F238E27FC236}">
                <a16:creationId xmlns:a16="http://schemas.microsoft.com/office/drawing/2014/main" id="{EF6B2EFF-507B-64B0-5A28-C6AE3FA1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232" y="8910097"/>
            <a:ext cx="2444254" cy="2444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18CA1E-1A4B-F8E1-1130-1D605AAB3E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2222" y="2360552"/>
            <a:ext cx="1853047" cy="1853047"/>
          </a:xfrm>
          <a:prstGeom prst="rect">
            <a:avLst/>
          </a:prstGeom>
          <a:noFill/>
          <a:extLst>
            <a:ext uri="{909E8E84-426E-40DD-AFC4-6F175D3DCCD1}">
              <a14:hiddenFill xmlns:a14="http://schemas.microsoft.com/office/drawing/2010/main">
                <a:solidFill>
                  <a:srgbClr val="FFFFFF"/>
                </a:solidFill>
              </a14:hiddenFill>
            </a:ext>
          </a:extLst>
        </p:spPr>
      </p:pic>
      <p:sp>
        <p:nvSpPr>
          <p:cNvPr id="58" name="Hộp Văn bản 20">
            <a:extLst>
              <a:ext uri="{FF2B5EF4-FFF2-40B4-BE49-F238E27FC236}">
                <a16:creationId xmlns:a16="http://schemas.microsoft.com/office/drawing/2014/main" id="{116DA162-66BB-A476-B99C-74A2D2C87120}"/>
              </a:ext>
            </a:extLst>
          </p:cNvPr>
          <p:cNvSpPr txBox="1"/>
          <p:nvPr/>
        </p:nvSpPr>
        <p:spPr>
          <a:xfrm>
            <a:off x="20074377" y="3543610"/>
            <a:ext cx="14362818" cy="830997"/>
          </a:xfrm>
          <a:prstGeom prst="rect">
            <a:avLst/>
          </a:prstGeom>
          <a:noFill/>
          <a:ln w="9525">
            <a:noFill/>
          </a:ln>
        </p:spPr>
        <p:txBody>
          <a:bodyPr wrap="square">
            <a:spAutoFit/>
          </a:bodyPr>
          <a:lstStyle/>
          <a:p>
            <a:pPr algn="ctr" eaLnBrk="0" hangingPunct="0"/>
            <a:r>
              <a:rPr lang="en-US" sz="4800" dirty="0" err="1">
                <a:latin typeface="#9Slide07 IcielBaliho Script" pitchFamily="2" charset="0"/>
              </a:rPr>
              <a:t>Vì</a:t>
            </a:r>
            <a:r>
              <a:rPr lang="en-US" sz="4800" dirty="0">
                <a:latin typeface="#9Slide07 IcielBaliho Script" pitchFamily="2" charset="0"/>
              </a:rPr>
              <a:t> </a:t>
            </a:r>
            <a:r>
              <a:rPr lang="en-US" sz="4800" dirty="0" err="1">
                <a:latin typeface="#9Slide07 IcielBaliho Script" pitchFamily="2" charset="0"/>
              </a:rPr>
              <a:t>sao</a:t>
            </a:r>
            <a:r>
              <a:rPr lang="en-US" sz="4800" dirty="0">
                <a:latin typeface="#9Slide07 IcielBaliho Script" pitchFamily="2" charset="0"/>
              </a:rPr>
              <a:t> </a:t>
            </a:r>
            <a:r>
              <a:rPr lang="en-US" sz="4800" dirty="0" err="1">
                <a:latin typeface="#9Slide07 IcielBaliho Script" pitchFamily="2" charset="0"/>
              </a:rPr>
              <a:t>khi</a:t>
            </a:r>
            <a:r>
              <a:rPr lang="en-US" sz="4800" dirty="0">
                <a:latin typeface="#9Slide07 IcielBaliho Script" pitchFamily="2" charset="0"/>
              </a:rPr>
              <a:t> </a:t>
            </a:r>
            <a:r>
              <a:rPr lang="en-US" sz="4800" dirty="0" err="1">
                <a:latin typeface="#9Slide07 IcielBaliho Script" pitchFamily="2" charset="0"/>
              </a:rPr>
              <a:t>ngắt</a:t>
            </a:r>
            <a:r>
              <a:rPr lang="en-US" sz="4800" dirty="0">
                <a:latin typeface="#9Slide07 IcielBaliho Script" pitchFamily="2" charset="0"/>
              </a:rPr>
              <a:t> </a:t>
            </a:r>
            <a:r>
              <a:rPr lang="en-US" sz="4800" dirty="0" err="1">
                <a:latin typeface="#9Slide07 IcielBaliho Script" pitchFamily="2" charset="0"/>
              </a:rPr>
              <a:t>dòng</a:t>
            </a:r>
            <a:r>
              <a:rPr lang="en-US" sz="4800" dirty="0">
                <a:latin typeface="#9Slide07 IcielBaliho Script" pitchFamily="2" charset="0"/>
              </a:rPr>
              <a:t> </a:t>
            </a:r>
            <a:r>
              <a:rPr lang="en-US" sz="4800" dirty="0" err="1">
                <a:latin typeface="#9Slide07 IcielBaliho Script" pitchFamily="2" charset="0"/>
              </a:rPr>
              <a:t>điện</a:t>
            </a:r>
            <a:r>
              <a:rPr lang="en-US" sz="4800" dirty="0">
                <a:latin typeface="#9Slide07 IcielBaliho Script" pitchFamily="2" charset="0"/>
              </a:rPr>
              <a:t>, </a:t>
            </a:r>
            <a:r>
              <a:rPr lang="en-US" sz="4800" dirty="0" err="1">
                <a:latin typeface="#9Slide07 IcielBaliho Script" pitchFamily="2" charset="0"/>
              </a:rPr>
              <a:t>đinh</a:t>
            </a:r>
            <a:r>
              <a:rPr lang="en-US" sz="4800" dirty="0">
                <a:latin typeface="#9Slide07 IcielBaliho Script" pitchFamily="2" charset="0"/>
              </a:rPr>
              <a:t> </a:t>
            </a:r>
            <a:r>
              <a:rPr lang="en-US" sz="4800" dirty="0" err="1">
                <a:latin typeface="#9Slide07 IcielBaliho Script" pitchFamily="2" charset="0"/>
              </a:rPr>
              <a:t>vít</a:t>
            </a:r>
            <a:r>
              <a:rPr lang="en-US" sz="4800" dirty="0">
                <a:latin typeface="#9Slide07 IcielBaliho Script" pitchFamily="2" charset="0"/>
              </a:rPr>
              <a:t> </a:t>
            </a:r>
            <a:r>
              <a:rPr lang="en-US" sz="4800" dirty="0" err="1">
                <a:latin typeface="#9Slide07 IcielBaliho Script" pitchFamily="2" charset="0"/>
              </a:rPr>
              <a:t>không</a:t>
            </a:r>
            <a:r>
              <a:rPr lang="en-US" sz="4800" dirty="0">
                <a:latin typeface="#9Slide07 IcielBaliho Script" pitchFamily="2" charset="0"/>
              </a:rPr>
              <a:t> </a:t>
            </a:r>
            <a:r>
              <a:rPr lang="en-US" sz="4800" dirty="0" err="1">
                <a:latin typeface="#9Slide07 IcielBaliho Script" pitchFamily="2" charset="0"/>
              </a:rPr>
              <a:t>còn</a:t>
            </a:r>
            <a:r>
              <a:rPr lang="en-US" sz="4800" dirty="0">
                <a:latin typeface="#9Slide07 IcielBaliho Script" pitchFamily="2" charset="0"/>
              </a:rPr>
              <a:t> </a:t>
            </a:r>
            <a:r>
              <a:rPr lang="en-US" sz="4800" dirty="0" err="1">
                <a:latin typeface="#9Slide07 IcielBaliho Script" pitchFamily="2" charset="0"/>
              </a:rPr>
              <a:t>hút</a:t>
            </a:r>
            <a:r>
              <a:rPr lang="en-US" sz="4800" dirty="0">
                <a:latin typeface="#9Slide07 IcielBaliho Script" pitchFamily="2" charset="0"/>
              </a:rPr>
              <a:t> </a:t>
            </a:r>
            <a:r>
              <a:rPr lang="en-US" sz="4800" dirty="0" err="1">
                <a:latin typeface="#9Slide07 IcielBaliho Script" pitchFamily="2" charset="0"/>
              </a:rPr>
              <a:t>kẹp</a:t>
            </a:r>
            <a:r>
              <a:rPr lang="en-US" sz="4800" dirty="0">
                <a:latin typeface="#9Slide07 IcielBaliho Script" pitchFamily="2" charset="0"/>
              </a:rPr>
              <a:t> </a:t>
            </a:r>
            <a:r>
              <a:rPr lang="en-US" sz="4800" dirty="0" err="1">
                <a:latin typeface="#9Slide07 IcielBaliho Script" pitchFamily="2" charset="0"/>
              </a:rPr>
              <a:t>giấy</a:t>
            </a:r>
            <a:r>
              <a:rPr lang="en-US" sz="4800" dirty="0">
                <a:latin typeface="#9Slide07 IcielBaliho Script" pitchFamily="2" charset="0"/>
              </a:rPr>
              <a:t> </a:t>
            </a:r>
            <a:r>
              <a:rPr lang="en-US" sz="4800" dirty="0" err="1">
                <a:latin typeface="#9Slide07 IcielBaliho Script" pitchFamily="2" charset="0"/>
              </a:rPr>
              <a:t>nữa</a:t>
            </a:r>
            <a:r>
              <a:rPr lang="en-US" sz="4800" dirty="0">
                <a:latin typeface="#9Slide07 IcielBaliho Script" pitchFamily="2" charset="0"/>
              </a:rPr>
              <a:t>?</a:t>
            </a:r>
            <a:endParaRPr lang="en-US" altLang="zh-CN" sz="4800" dirty="0">
              <a:latin typeface="#9Slide07 IcielBaliho Script" pitchFamily="2" charset="0"/>
            </a:endParaRPr>
          </a:p>
        </p:txBody>
      </p:sp>
      <p:sp>
        <p:nvSpPr>
          <p:cNvPr id="84" name="Hộp Văn bản 20">
            <a:extLst>
              <a:ext uri="{FF2B5EF4-FFF2-40B4-BE49-F238E27FC236}">
                <a16:creationId xmlns:a16="http://schemas.microsoft.com/office/drawing/2014/main" id="{CB6B02EA-2007-9DCB-BAD7-FC63A6FC6C5C}"/>
              </a:ext>
            </a:extLst>
          </p:cNvPr>
          <p:cNvSpPr txBox="1"/>
          <p:nvPr/>
        </p:nvSpPr>
        <p:spPr>
          <a:xfrm>
            <a:off x="2951455" y="11748302"/>
            <a:ext cx="12385090" cy="1754326"/>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r>
              <a:rPr lang="vi-VN" dirty="0"/>
              <a:t>Khi ngắt dòng điện, đinh vít không còn hút các kẹp giấy vì nó đã mất đi từ tính, không có khả năng hút được các vật làm từ sắt, thép,... nữa.</a:t>
            </a:r>
          </a:p>
        </p:txBody>
      </p:sp>
      <p:pic>
        <p:nvPicPr>
          <p:cNvPr id="2050" name="Picture 2">
            <a:extLst>
              <a:ext uri="{FF2B5EF4-FFF2-40B4-BE49-F238E27FC236}">
                <a16:creationId xmlns:a16="http://schemas.microsoft.com/office/drawing/2014/main" id="{11DE1A08-3158-DE4D-97DB-7BAC8550C8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665" y="3616270"/>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20">
            <a:extLst>
              <a:ext uri="{FF2B5EF4-FFF2-40B4-BE49-F238E27FC236}">
                <a16:creationId xmlns:a16="http://schemas.microsoft.com/office/drawing/2014/main" id="{66BFBA67-3B3B-9141-11CA-ADFC223ABB7C}"/>
              </a:ext>
            </a:extLst>
          </p:cNvPr>
          <p:cNvSpPr txBox="1"/>
          <p:nvPr/>
        </p:nvSpPr>
        <p:spPr>
          <a:xfrm>
            <a:off x="3060584" y="3216167"/>
            <a:ext cx="13229999"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Nam châm điện gồm một ống dây dẫn có dòng điện chạy qua và bên trong ống dây có lõi sắt</a:t>
            </a:r>
          </a:p>
        </p:txBody>
      </p:sp>
      <p:grpSp>
        <p:nvGrpSpPr>
          <p:cNvPr id="25" name="Group 3">
            <a:extLst>
              <a:ext uri="{FF2B5EF4-FFF2-40B4-BE49-F238E27FC236}">
                <a16:creationId xmlns:a16="http://schemas.microsoft.com/office/drawing/2014/main" id="{4FFAADC4-8A69-88BF-341A-B3A7EE677DA2}"/>
              </a:ext>
            </a:extLst>
          </p:cNvPr>
          <p:cNvGrpSpPr/>
          <p:nvPr/>
        </p:nvGrpSpPr>
        <p:grpSpPr>
          <a:xfrm>
            <a:off x="12947471" y="4590161"/>
            <a:ext cx="3407461" cy="3333552"/>
            <a:chOff x="3600" y="1286"/>
            <a:chExt cx="1536" cy="1422"/>
          </a:xfrm>
        </p:grpSpPr>
        <p:grpSp>
          <p:nvGrpSpPr>
            <p:cNvPr id="26" name="Group 4">
              <a:extLst>
                <a:ext uri="{FF2B5EF4-FFF2-40B4-BE49-F238E27FC236}">
                  <a16:creationId xmlns:a16="http://schemas.microsoft.com/office/drawing/2014/main" id="{ABF8B598-931D-CCC1-7E80-38002DBEF4B3}"/>
                </a:ext>
              </a:extLst>
            </p:cNvPr>
            <p:cNvGrpSpPr/>
            <p:nvPr/>
          </p:nvGrpSpPr>
          <p:grpSpPr>
            <a:xfrm>
              <a:off x="3600" y="1286"/>
              <a:ext cx="1085" cy="1422"/>
              <a:chOff x="3516" y="1008"/>
              <a:chExt cx="1559" cy="2208"/>
            </a:xfrm>
          </p:grpSpPr>
          <p:sp>
            <p:nvSpPr>
              <p:cNvPr id="34" name="Rectangle 5">
                <a:extLst>
                  <a:ext uri="{FF2B5EF4-FFF2-40B4-BE49-F238E27FC236}">
                    <a16:creationId xmlns:a16="http://schemas.microsoft.com/office/drawing/2014/main" id="{36D9B46F-C55B-ACCB-9A68-14FC4F2D1159}"/>
                  </a:ext>
                </a:extLst>
              </p:cNvPr>
              <p:cNvSpPr/>
              <p:nvPr/>
            </p:nvSpPr>
            <p:spPr>
              <a:xfrm>
                <a:off x="3936" y="1008"/>
                <a:ext cx="720" cy="2208"/>
              </a:xfrm>
              <a:prstGeom prst="rect">
                <a:avLst/>
              </a:prstGeom>
              <a:solidFill>
                <a:srgbClr val="996633"/>
              </a:solidFill>
              <a:ln w="9525" cap="flat" cmpd="sng">
                <a:solidFill>
                  <a:schemeClr val="tx1"/>
                </a:solidFill>
                <a:prstDash val="solid"/>
                <a:miter/>
                <a:headEnd type="none" w="med" len="med"/>
                <a:tailEnd type="none" w="med" len="med"/>
              </a:ln>
            </p:spPr>
            <p:txBody>
              <a:bodyPr wrap="none" anchor="ctr"/>
              <a:lstStyle/>
              <a:p>
                <a:pPr algn="ctr"/>
                <a:endParaRPr lang="en-US" altLang="en-US" dirty="0">
                  <a:latin typeface="#9Slide03 Arima Madurai Black" panose="00000A00000000000000" pitchFamily="2" charset="0"/>
                </a:endParaRPr>
              </a:p>
            </p:txBody>
          </p:sp>
          <p:pic>
            <p:nvPicPr>
              <p:cNvPr id="35" name="Picture 6" descr="namchamdien">
                <a:extLst>
                  <a:ext uri="{FF2B5EF4-FFF2-40B4-BE49-F238E27FC236}">
                    <a16:creationId xmlns:a16="http://schemas.microsoft.com/office/drawing/2014/main" id="{781CD78B-767D-3C82-C282-F7F56E4F394F}"/>
                  </a:ext>
                </a:extLst>
              </p:cNvPr>
              <p:cNvPicPr>
                <a:picLocks noChangeAspect="1"/>
              </p:cNvPicPr>
              <p:nvPr/>
            </p:nvPicPr>
            <p:blipFill>
              <a:blip r:embed="rId9"/>
              <a:srcRect l="28586" t="24228" r="28584" b="23531"/>
              <a:stretch>
                <a:fillRect/>
              </a:stretch>
            </p:blipFill>
            <p:spPr>
              <a:xfrm>
                <a:off x="3516" y="1170"/>
                <a:ext cx="1559" cy="1872"/>
              </a:xfrm>
              <a:prstGeom prst="rect">
                <a:avLst/>
              </a:prstGeom>
              <a:noFill/>
              <a:ln w="9525">
                <a:noFill/>
              </a:ln>
            </p:spPr>
          </p:pic>
        </p:grpSp>
        <p:sp>
          <p:nvSpPr>
            <p:cNvPr id="27" name="Line 19">
              <a:extLst>
                <a:ext uri="{FF2B5EF4-FFF2-40B4-BE49-F238E27FC236}">
                  <a16:creationId xmlns:a16="http://schemas.microsoft.com/office/drawing/2014/main" id="{28F2C5E8-1D11-3196-9728-016CB9827B50}"/>
                </a:ext>
              </a:extLst>
            </p:cNvPr>
            <p:cNvSpPr/>
            <p:nvPr/>
          </p:nvSpPr>
          <p:spPr>
            <a:xfrm>
              <a:off x="4101" y="1533"/>
              <a:ext cx="1002" cy="0"/>
            </a:xfrm>
            <a:prstGeom prst="line">
              <a:avLst/>
            </a:prstGeom>
            <a:ln w="38100" cap="flat" cmpd="sng">
              <a:solidFill>
                <a:srgbClr val="FFCC00"/>
              </a:solidFill>
              <a:prstDash val="solid"/>
              <a:headEnd type="none" w="med" len="med"/>
              <a:tailEnd type="none" w="med" len="med"/>
            </a:ln>
          </p:spPr>
        </p:sp>
        <p:sp>
          <p:nvSpPr>
            <p:cNvPr id="28" name="Line 20">
              <a:extLst>
                <a:ext uri="{FF2B5EF4-FFF2-40B4-BE49-F238E27FC236}">
                  <a16:creationId xmlns:a16="http://schemas.microsoft.com/office/drawing/2014/main" id="{D92AC163-DFE9-9EE0-2882-E6E698CF4939}"/>
                </a:ext>
              </a:extLst>
            </p:cNvPr>
            <p:cNvSpPr/>
            <p:nvPr/>
          </p:nvSpPr>
          <p:spPr>
            <a:xfrm>
              <a:off x="4134" y="2061"/>
              <a:ext cx="1002" cy="0"/>
            </a:xfrm>
            <a:prstGeom prst="line">
              <a:avLst/>
            </a:prstGeom>
            <a:ln w="38100" cap="flat" cmpd="sng">
              <a:solidFill>
                <a:srgbClr val="FFCC00"/>
              </a:solidFill>
              <a:prstDash val="solid"/>
              <a:headEnd type="none" w="med" len="med"/>
              <a:tailEnd type="none" w="med" len="med"/>
            </a:ln>
          </p:spPr>
        </p:sp>
        <p:sp>
          <p:nvSpPr>
            <p:cNvPr id="29" name="Line 21">
              <a:extLst>
                <a:ext uri="{FF2B5EF4-FFF2-40B4-BE49-F238E27FC236}">
                  <a16:creationId xmlns:a16="http://schemas.microsoft.com/office/drawing/2014/main" id="{AC171BD0-F382-1C06-9CB9-05DB54A6A782}"/>
                </a:ext>
              </a:extLst>
            </p:cNvPr>
            <p:cNvSpPr/>
            <p:nvPr/>
          </p:nvSpPr>
          <p:spPr>
            <a:xfrm flipH="1">
              <a:off x="4034" y="1533"/>
              <a:ext cx="67" cy="93"/>
            </a:xfrm>
            <a:prstGeom prst="line">
              <a:avLst/>
            </a:prstGeom>
            <a:ln w="38100" cap="flat" cmpd="sng">
              <a:solidFill>
                <a:srgbClr val="FFCC00"/>
              </a:solidFill>
              <a:prstDash val="solid"/>
              <a:headEnd type="none" w="med" len="med"/>
              <a:tailEnd type="none" w="med" len="med"/>
            </a:ln>
          </p:spPr>
        </p:sp>
        <p:sp>
          <p:nvSpPr>
            <p:cNvPr id="30" name="Line 22">
              <a:extLst>
                <a:ext uri="{FF2B5EF4-FFF2-40B4-BE49-F238E27FC236}">
                  <a16:creationId xmlns:a16="http://schemas.microsoft.com/office/drawing/2014/main" id="{778FBDF3-007A-6D86-9409-A6002BCB6835}"/>
                </a:ext>
              </a:extLst>
            </p:cNvPr>
            <p:cNvSpPr/>
            <p:nvPr/>
          </p:nvSpPr>
          <p:spPr>
            <a:xfrm flipH="1" flipV="1">
              <a:off x="4034" y="1968"/>
              <a:ext cx="100" cy="93"/>
            </a:xfrm>
            <a:prstGeom prst="line">
              <a:avLst/>
            </a:prstGeom>
            <a:ln w="38100" cap="flat" cmpd="sng">
              <a:solidFill>
                <a:srgbClr val="FFCC00"/>
              </a:solidFill>
              <a:prstDash val="solid"/>
              <a:headEnd type="none" w="med" len="med"/>
              <a:tailEnd type="none" w="med" len="med"/>
            </a:ln>
          </p:spPr>
        </p:sp>
        <p:sp>
          <p:nvSpPr>
            <p:cNvPr id="31" name="AutoShape 23">
              <a:extLst>
                <a:ext uri="{FF2B5EF4-FFF2-40B4-BE49-F238E27FC236}">
                  <a16:creationId xmlns:a16="http://schemas.microsoft.com/office/drawing/2014/main" id="{456A6DBD-8044-6AD8-4F9C-27DABCB42883}"/>
                </a:ext>
              </a:extLst>
            </p:cNvPr>
            <p:cNvSpPr/>
            <p:nvPr/>
          </p:nvSpPr>
          <p:spPr>
            <a:xfrm>
              <a:off x="5002" y="2116"/>
              <a:ext cx="134" cy="124"/>
            </a:xfrm>
            <a:prstGeom prst="flowChartOr">
              <a:avLst/>
            </a:prstGeom>
            <a:solidFill>
              <a:schemeClr val="bg1"/>
            </a:solidFill>
            <a:ln w="38100" cap="flat" cmpd="sng">
              <a:solidFill>
                <a:srgbClr val="FF0066"/>
              </a:solidFill>
              <a:prstDash val="solid"/>
              <a:headEnd type="none" w="med" len="med"/>
              <a:tailEnd type="none" w="med" len="med"/>
            </a:ln>
          </p:spPr>
          <p:txBody>
            <a:bodyPr wrap="none" anchor="ctr"/>
            <a:lstStyle/>
            <a:p>
              <a:pPr algn="ctr"/>
              <a:endParaRPr lang="en-US" altLang="en-US" dirty="0">
                <a:latin typeface="#9Slide03 Arima Madurai Black" panose="00000A00000000000000" pitchFamily="2" charset="0"/>
              </a:endParaRPr>
            </a:p>
          </p:txBody>
        </p:sp>
        <p:sp>
          <p:nvSpPr>
            <p:cNvPr id="32" name="Oval 24">
              <a:extLst>
                <a:ext uri="{FF2B5EF4-FFF2-40B4-BE49-F238E27FC236}">
                  <a16:creationId xmlns:a16="http://schemas.microsoft.com/office/drawing/2014/main" id="{BD7351A1-E328-59C6-7650-CFF8B96B1EF7}"/>
                </a:ext>
              </a:extLst>
            </p:cNvPr>
            <p:cNvSpPr/>
            <p:nvPr/>
          </p:nvSpPr>
          <p:spPr>
            <a:xfrm>
              <a:off x="5002" y="1344"/>
              <a:ext cx="134" cy="124"/>
            </a:xfrm>
            <a:prstGeom prst="ellipse">
              <a:avLst/>
            </a:prstGeom>
            <a:solidFill>
              <a:schemeClr val="bg1"/>
            </a:solidFill>
            <a:ln w="38100" cap="flat" cmpd="sng">
              <a:solidFill>
                <a:schemeClr val="accent2"/>
              </a:solidFill>
              <a:prstDash val="solid"/>
              <a:headEnd type="none" w="med" len="med"/>
              <a:tailEnd type="none" w="med" len="med"/>
            </a:ln>
          </p:spPr>
          <p:txBody>
            <a:bodyPr wrap="none" anchor="ctr"/>
            <a:lstStyle/>
            <a:p>
              <a:pPr algn="ctr"/>
              <a:r>
                <a:rPr lang="en-US" altLang="en-US" sz="2400" dirty="0">
                  <a:solidFill>
                    <a:schemeClr val="accent2"/>
                  </a:solidFill>
                  <a:latin typeface="#9Slide03 Arima Madurai Black" panose="00000A00000000000000" pitchFamily="2" charset="0"/>
                </a:rPr>
                <a:t>-</a:t>
              </a:r>
            </a:p>
          </p:txBody>
        </p:sp>
        <p:sp>
          <p:nvSpPr>
            <p:cNvPr id="33" name="Rectangle 35">
              <a:extLst>
                <a:ext uri="{FF2B5EF4-FFF2-40B4-BE49-F238E27FC236}">
                  <a16:creationId xmlns:a16="http://schemas.microsoft.com/office/drawing/2014/main" id="{307B7518-286A-2417-6670-109990EFEAE6}"/>
                </a:ext>
              </a:extLst>
            </p:cNvPr>
            <p:cNvSpPr/>
            <p:nvPr/>
          </p:nvSpPr>
          <p:spPr>
            <a:xfrm>
              <a:off x="3888" y="2470"/>
              <a:ext cx="480" cy="79"/>
            </a:xfrm>
            <a:prstGeom prst="rect">
              <a:avLst/>
            </a:prstGeom>
            <a:noFill/>
            <a:ln w="28575">
              <a:noFill/>
            </a:ln>
          </p:spPr>
          <p:txBody>
            <a:bodyPr>
              <a:spAutoFit/>
            </a:bodyPr>
            <a:lstStyle/>
            <a:p>
              <a:pPr algn="ctr"/>
              <a:r>
                <a:rPr lang="en-US" altLang="en-US" sz="1000" dirty="0">
                  <a:solidFill>
                    <a:schemeClr val="bg1"/>
                  </a:solidFill>
                  <a:latin typeface="#9Slide03 Arima Madurai Black" panose="00000A00000000000000" pitchFamily="2" charset="0"/>
                </a:rPr>
                <a:t>1A - 22</a:t>
              </a:r>
              <a:r>
                <a:rPr lang="en-US" altLang="en-US" sz="1000" dirty="0">
                  <a:solidFill>
                    <a:schemeClr val="bg1"/>
                  </a:solidFill>
                  <a:latin typeface="#9Slide03 Arima Madurai Black" panose="00000A00000000000000" pitchFamily="2" charset="0"/>
                  <a:sym typeface="Symbol" panose="05050102010706020507" pitchFamily="18" charset="2"/>
                </a:rPr>
                <a:t></a:t>
              </a:r>
            </a:p>
          </p:txBody>
        </p:sp>
      </p:grpSp>
      <p:pic>
        <p:nvPicPr>
          <p:cNvPr id="36" name="Picture 2">
            <a:extLst>
              <a:ext uri="{FF2B5EF4-FFF2-40B4-BE49-F238E27FC236}">
                <a16:creationId xmlns:a16="http://schemas.microsoft.com/office/drawing/2014/main" id="{21878989-9912-E22C-62AF-EBB69750FD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1807" y="5587059"/>
            <a:ext cx="948846" cy="948846"/>
          </a:xfrm>
          <a:prstGeom prst="rect">
            <a:avLst/>
          </a:prstGeom>
          <a:noFill/>
          <a:extLst>
            <a:ext uri="{909E8E84-426E-40DD-AFC4-6F175D3DCCD1}">
              <a14:hiddenFill xmlns:a14="http://schemas.microsoft.com/office/drawing/2010/main">
                <a:solidFill>
                  <a:srgbClr val="FFFFFF"/>
                </a:solidFill>
              </a14:hiddenFill>
            </a:ext>
          </a:extLst>
        </p:spPr>
      </p:pic>
      <p:sp>
        <p:nvSpPr>
          <p:cNvPr id="37" name="Hộp Văn bản 20">
            <a:extLst>
              <a:ext uri="{FF2B5EF4-FFF2-40B4-BE49-F238E27FC236}">
                <a16:creationId xmlns:a16="http://schemas.microsoft.com/office/drawing/2014/main" id="{03B70543-D71F-3305-878D-EA5000884B74}"/>
              </a:ext>
            </a:extLst>
          </p:cNvPr>
          <p:cNvSpPr txBox="1"/>
          <p:nvPr/>
        </p:nvSpPr>
        <p:spPr>
          <a:xfrm>
            <a:off x="3051727" y="5015565"/>
            <a:ext cx="9368874" cy="2516073"/>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Khi có dòng điện đi qua ống dây, lõi sắt trở thành nam châm và có khả năng hút các vật bằng sắt thép</a:t>
            </a:r>
          </a:p>
        </p:txBody>
      </p:sp>
    </p:spTree>
    <p:extLst>
      <p:ext uri="{BB962C8B-B14F-4D97-AF65-F5344CB8AC3E}">
        <p14:creationId xmlns:p14="http://schemas.microsoft.com/office/powerpoint/2010/main" val="50682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8)">
                                      <p:cBhvr>
                                        <p:cTn id="7" dur="750"/>
                                        <p:tgtEl>
                                          <p:spTgt spid="2050"/>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29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75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heel(8)">
                                      <p:cBhvr>
                                        <p:cTn id="20" dur="750"/>
                                        <p:tgtEl>
                                          <p:spTgt spid="36"/>
                                        </p:tgtEl>
                                      </p:cBhvr>
                                    </p:animEffect>
                                  </p:childTnLst>
                                </p:cTn>
                              </p:par>
                            </p:childTnLst>
                          </p:cTn>
                        </p:par>
                        <p:par>
                          <p:cTn id="21" fill="hold">
                            <p:stCondLst>
                              <p:cond delay="750"/>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86250">
            <a:off x="-4102298" y="-524776"/>
            <a:ext cx="8880774" cy="9202874"/>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633">
            <a:off x="-489467" y="7372231"/>
            <a:ext cx="4693285" cy="4863507"/>
          </a:xfrm>
          <a:prstGeom prst="rect">
            <a:avLst/>
          </a:prstGeom>
        </p:spPr>
      </p:pic>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87273">
            <a:off x="16499100" y="4419465"/>
            <a:ext cx="6599197" cy="6838546"/>
          </a:xfrm>
          <a:prstGeom prst="rect">
            <a:avLst/>
          </a:prstGeom>
        </p:spPr>
      </p:pic>
      <p:pic>
        <p:nvPicPr>
          <p:cNvPr id="5" name="Picture 5"/>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0793">
            <a:off x="10604897" y="-4495251"/>
            <a:ext cx="9951332" cy="10312261"/>
          </a:xfrm>
          <a:prstGeom prst="rect">
            <a:avLst/>
          </a:prstGeom>
        </p:spPr>
      </p:pic>
      <p:grpSp>
        <p:nvGrpSpPr>
          <p:cNvPr id="6" name="Group 6"/>
          <p:cNvGrpSpPr/>
          <p:nvPr/>
        </p:nvGrpSpPr>
        <p:grpSpPr>
          <a:xfrm>
            <a:off x="457200" y="8972550"/>
            <a:ext cx="571500" cy="571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6078200" y="215265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TextBox 13"/>
          <p:cNvSpPr txBox="1"/>
          <p:nvPr/>
        </p:nvSpPr>
        <p:spPr>
          <a:xfrm>
            <a:off x="3147808" y="3399958"/>
            <a:ext cx="12172402" cy="3468706"/>
          </a:xfrm>
          <a:prstGeom prst="rect">
            <a:avLst/>
          </a:prstGeom>
        </p:spPr>
        <p:txBody>
          <a:bodyPr wrap="square" lIns="0" tIns="0" rIns="0" bIns="0" rtlCol="0" anchor="t">
            <a:spAutoFit/>
          </a:bodyPr>
          <a:lstStyle/>
          <a:p>
            <a:pPr algn="ctr">
              <a:lnSpc>
                <a:spcPct val="150000"/>
              </a:lnSpc>
            </a:pPr>
            <a:r>
              <a:rPr lang="vi-VN" sz="8000" spc="462" dirty="0">
                <a:solidFill>
                  <a:srgbClr val="6BD4CD"/>
                </a:solidFill>
                <a:latin typeface="#9Slide07 Cadena" panose="02000503000000020004" pitchFamily="2" charset="0"/>
              </a:rPr>
              <a:t>2. CHẾ TẠO NAM CHÂM ĐIỆN ĐƠN GIẢN </a:t>
            </a:r>
            <a:endParaRPr lang="en-US" sz="8000" spc="462" dirty="0">
              <a:solidFill>
                <a:srgbClr val="6BD4CD"/>
              </a:solidFill>
              <a:latin typeface="#9Slide07 Cadena" panose="02000503000000020004" pitchFamily="2"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9948">
            <a:off x="16604155" y="-438298"/>
            <a:ext cx="2350917" cy="2436183"/>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82951">
            <a:off x="1393662" y="8897625"/>
            <a:ext cx="1936387" cy="200661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B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8611">
            <a:off x="13645099" y="7915225"/>
            <a:ext cx="7230953" cy="7493216"/>
          </a:xfrm>
          <a:prstGeom prst="rect">
            <a:avLst/>
          </a:prstGeom>
        </p:spPr>
      </p:pic>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88114">
            <a:off x="14039528" y="-5430933"/>
            <a:ext cx="9491370" cy="9835617"/>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12599">
            <a:off x="-8586348" y="-3910484"/>
            <a:ext cx="8668733" cy="8983143"/>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50356">
            <a:off x="-5282471" y="5967544"/>
            <a:ext cx="6917083" cy="7167962"/>
          </a:xfrm>
          <a:prstGeom prst="rect">
            <a:avLst/>
          </a:prstGeom>
        </p:spPr>
      </p:pic>
      <p:grpSp>
        <p:nvGrpSpPr>
          <p:cNvPr id="21" name="Group 21"/>
          <p:cNvGrpSpPr/>
          <p:nvPr/>
        </p:nvGrpSpPr>
        <p:grpSpPr>
          <a:xfrm>
            <a:off x="1081506" y="604332"/>
            <a:ext cx="257154" cy="25715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5" name="Group 25"/>
          <p:cNvGrpSpPr/>
          <p:nvPr/>
        </p:nvGrpSpPr>
        <p:grpSpPr>
          <a:xfrm>
            <a:off x="18006783" y="854894"/>
            <a:ext cx="257154" cy="25715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7" name="Group 27"/>
          <p:cNvGrpSpPr/>
          <p:nvPr/>
        </p:nvGrpSpPr>
        <p:grpSpPr>
          <a:xfrm>
            <a:off x="17614551" y="347178"/>
            <a:ext cx="257154" cy="25715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29" name="Group 29"/>
          <p:cNvGrpSpPr/>
          <p:nvPr/>
        </p:nvGrpSpPr>
        <p:grpSpPr>
          <a:xfrm>
            <a:off x="-674378" y="-250745"/>
            <a:ext cx="1348756" cy="1348756"/>
            <a:chOff x="0" y="0"/>
            <a:chExt cx="6350000" cy="6350000"/>
          </a:xfrm>
          <a:solidFill>
            <a:srgbClr val="6BD4CD"/>
          </a:solidFill>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0" name="Text Box 198">
            <a:extLst>
              <a:ext uri="{FF2B5EF4-FFF2-40B4-BE49-F238E27FC236}">
                <a16:creationId xmlns:a16="http://schemas.microsoft.com/office/drawing/2014/main" id="{E275836E-C07C-40EC-AD65-09E1BF114E96}"/>
              </a:ext>
            </a:extLst>
          </p:cNvPr>
          <p:cNvSpPr txBox="1"/>
          <p:nvPr/>
        </p:nvSpPr>
        <p:spPr>
          <a:xfrm>
            <a:off x="671368" y="927774"/>
            <a:ext cx="11544611" cy="830997"/>
          </a:xfrm>
          <a:prstGeom prst="rect">
            <a:avLst/>
          </a:prstGeom>
          <a:noFill/>
          <a:ln w="9525">
            <a:noFill/>
          </a:ln>
        </p:spPr>
        <p:txBody>
          <a:bodyPr wrap="square">
            <a:spAutoFit/>
          </a:bodyPr>
          <a:lstStyle/>
          <a:p>
            <a:pPr>
              <a:spcBef>
                <a:spcPct val="50000"/>
              </a:spcBef>
            </a:pPr>
            <a:r>
              <a:rPr lang="vi-VN" altLang="en-US" sz="4800" b="1" dirty="0">
                <a:solidFill>
                  <a:srgbClr val="04345C"/>
                </a:solidFill>
                <a:latin typeface="#9Slide03 Arima Madurai Black" panose="00000A00000000000000" pitchFamily="2" charset="0"/>
              </a:rPr>
              <a:t>2. CHẾ TẠO NAM CHÂM ĐIỆN ĐƠN GIẢN</a:t>
            </a:r>
            <a:endParaRPr lang="en-US" altLang="en-US" sz="4800" b="1" dirty="0">
              <a:solidFill>
                <a:srgbClr val="04345C"/>
              </a:solidFill>
              <a:latin typeface="#9Slide03 Arima Madurai Black" panose="00000A00000000000000" pitchFamily="2" charset="0"/>
            </a:endParaRPr>
          </a:p>
        </p:txBody>
      </p:sp>
      <p:sp>
        <p:nvSpPr>
          <p:cNvPr id="57" name="Text Box 201">
            <a:extLst>
              <a:ext uri="{FF2B5EF4-FFF2-40B4-BE49-F238E27FC236}">
                <a16:creationId xmlns:a16="http://schemas.microsoft.com/office/drawing/2014/main" id="{673829B8-AA7E-92D2-B499-CA3EB86437FC}"/>
              </a:ext>
            </a:extLst>
          </p:cNvPr>
          <p:cNvSpPr txBox="1"/>
          <p:nvPr/>
        </p:nvSpPr>
        <p:spPr>
          <a:xfrm>
            <a:off x="4038600" y="1876142"/>
            <a:ext cx="10820400" cy="738664"/>
          </a:xfrm>
          <a:prstGeom prst="rect">
            <a:avLst/>
          </a:prstGeom>
          <a:solidFill>
            <a:srgbClr val="6BD4CD"/>
          </a:solidFill>
          <a:ln w="9525">
            <a:noFill/>
          </a:ln>
        </p:spPr>
        <p:txBody>
          <a:bodyPr wrap="square" lIns="0" tIns="182880" bIns="0">
            <a:spAutoFit/>
          </a:bodyPr>
          <a:lstStyle/>
          <a:p>
            <a:pPr algn="ctr">
              <a:spcBef>
                <a:spcPct val="50000"/>
              </a:spcBef>
            </a:pPr>
            <a:r>
              <a:rPr lang="vi-VN" altLang="en-US" sz="3600" b="1" dirty="0">
                <a:solidFill>
                  <a:srgbClr val="04345C"/>
                </a:solidFill>
                <a:latin typeface="#9Slide03 Arima Madurai Black" panose="00000A00000000000000" pitchFamily="2" charset="0"/>
              </a:rPr>
              <a:t>Hình 20.2. Sơ đồ cấu tạo nam châm điện đơn giản</a:t>
            </a:r>
            <a:endParaRPr lang="en-US" altLang="en-US" sz="3600" b="1" dirty="0">
              <a:solidFill>
                <a:srgbClr val="04345C"/>
              </a:solidFill>
              <a:latin typeface="#9Slide03 Arima Madurai Black" panose="00000A00000000000000" pitchFamily="2" charset="0"/>
            </a:endParaRPr>
          </a:p>
        </p:txBody>
      </p:sp>
      <p:pic>
        <p:nvPicPr>
          <p:cNvPr id="8" name="Picture 7">
            <a:extLst>
              <a:ext uri="{FF2B5EF4-FFF2-40B4-BE49-F238E27FC236}">
                <a16:creationId xmlns:a16="http://schemas.microsoft.com/office/drawing/2014/main" id="{27395F11-FCEC-6849-C153-3468C8E95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4080" y="2551297"/>
            <a:ext cx="9047052" cy="7229825"/>
          </a:xfrm>
          <a:prstGeom prst="rect">
            <a:avLst/>
          </a:prstGeom>
        </p:spPr>
      </p:pic>
      <p:sp>
        <p:nvSpPr>
          <p:cNvPr id="20" name="Hộp Văn bản 20">
            <a:extLst>
              <a:ext uri="{FF2B5EF4-FFF2-40B4-BE49-F238E27FC236}">
                <a16:creationId xmlns:a16="http://schemas.microsoft.com/office/drawing/2014/main" id="{6B789E2A-73F4-FB0C-E5F9-B8511188682D}"/>
              </a:ext>
            </a:extLst>
          </p:cNvPr>
          <p:cNvSpPr txBox="1"/>
          <p:nvPr/>
        </p:nvSpPr>
        <p:spPr>
          <a:xfrm>
            <a:off x="1082080" y="3256653"/>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Dùng 1 đoạn dây đồng quấn xung quanh ống nhựa</a:t>
            </a:r>
            <a:endParaRPr lang="en-US" dirty="0"/>
          </a:p>
        </p:txBody>
      </p:sp>
      <p:sp>
        <p:nvSpPr>
          <p:cNvPr id="23" name="Hộp Văn bản 20">
            <a:extLst>
              <a:ext uri="{FF2B5EF4-FFF2-40B4-BE49-F238E27FC236}">
                <a16:creationId xmlns:a16="http://schemas.microsoft.com/office/drawing/2014/main" id="{058A1D61-B6CC-3DA9-512B-8FD6569B0A26}"/>
              </a:ext>
            </a:extLst>
          </p:cNvPr>
          <p:cNvSpPr txBox="1"/>
          <p:nvPr/>
        </p:nvSpPr>
        <p:spPr>
          <a:xfrm>
            <a:off x="1106978" y="5031647"/>
            <a:ext cx="7046422"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Luồn vào trong ống một chiếc đinh sắt dài</a:t>
            </a:r>
            <a:endParaRPr lang="en-US" dirty="0"/>
          </a:p>
        </p:txBody>
      </p:sp>
      <p:sp>
        <p:nvSpPr>
          <p:cNvPr id="24" name="Hộp Văn bản 20">
            <a:extLst>
              <a:ext uri="{FF2B5EF4-FFF2-40B4-BE49-F238E27FC236}">
                <a16:creationId xmlns:a16="http://schemas.microsoft.com/office/drawing/2014/main" id="{2CABB0D5-4120-2BBB-19AD-668CCD70AAF5}"/>
              </a:ext>
            </a:extLst>
          </p:cNvPr>
          <p:cNvSpPr txBox="1"/>
          <p:nvPr/>
        </p:nvSpPr>
        <p:spPr>
          <a:xfrm>
            <a:off x="1123307" y="6824861"/>
            <a:ext cx="8097315" cy="1685077"/>
          </a:xfrm>
          <a:prstGeom prst="rect">
            <a:avLst/>
          </a:prstGeom>
          <a:noFill/>
          <a:ln w="9525">
            <a:noFill/>
          </a:ln>
        </p:spPr>
        <p:txBody>
          <a:bodyPr wrap="square">
            <a:spAutoFit/>
          </a:bodyPr>
          <a:lstStyle>
            <a:defPPr>
              <a:defRPr lang="en-US"/>
            </a:defPPr>
            <a:lvl1pPr eaLnBrk="0" hangingPunct="0">
              <a:defRPr sz="3600">
                <a:latin typeface="#9Slide03 Arima Madurai Black" panose="00000A00000000000000" pitchFamily="2" charset="0"/>
              </a:defRPr>
            </a:lvl1pPr>
          </a:lstStyle>
          <a:p>
            <a:pPr>
              <a:lnSpc>
                <a:spcPct val="150000"/>
              </a:lnSpc>
            </a:pPr>
            <a:r>
              <a:rPr lang="vi-VN" dirty="0"/>
              <a:t>Nối 2 đầu dây dẫn với nguồn điện (pin) qua một công tắc điện</a:t>
            </a:r>
            <a:endParaRPr lang="en-US" dirty="0"/>
          </a:p>
        </p:txBody>
      </p:sp>
    </p:spTree>
    <p:extLst>
      <p:ext uri="{BB962C8B-B14F-4D97-AF65-F5344CB8AC3E}">
        <p14:creationId xmlns:p14="http://schemas.microsoft.com/office/powerpoint/2010/main" val="337191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ox(in)">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0"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1807</TotalTime>
  <Words>2065</Words>
  <Application>Microsoft Office PowerPoint</Application>
  <PresentationFormat>Custom</PresentationFormat>
  <Paragraphs>233</Paragraphs>
  <Slides>34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#9Slide07 IcielBaliho Script</vt:lpstr>
      <vt:lpstr>Josefin Sans Regular</vt:lpstr>
      <vt:lpstr>#9Slide03 Arima Madurai Black</vt:lpstr>
      <vt:lpstr>#9Slide07 Cadena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Thiết kế và Công nghệ</dc:title>
  <dc:creator>Admin</dc:creator>
  <cp:lastModifiedBy>Dinh Cong Hoang</cp:lastModifiedBy>
  <cp:revision>47</cp:revision>
  <dcterms:created xsi:type="dcterms:W3CDTF">2006-08-16T00:00:00Z</dcterms:created>
  <dcterms:modified xsi:type="dcterms:W3CDTF">2024-01-03T15:15:00Z</dcterms:modified>
  <dc:identifier>DAEqLRB63Dk</dc:identifier>
</cp:coreProperties>
</file>