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Lst>
  <p:notesMasterIdLst>
    <p:notesMasterId r:id="rId27"/>
  </p:notesMasterIdLst>
  <p:sldIdLst>
    <p:sldId id="293" r:id="rId4"/>
    <p:sldId id="260" r:id="rId5"/>
    <p:sldId id="266" r:id="rId6"/>
    <p:sldId id="286" r:id="rId7"/>
    <p:sldId id="278" r:id="rId8"/>
    <p:sldId id="283" r:id="rId9"/>
    <p:sldId id="284" r:id="rId10"/>
    <p:sldId id="285" r:id="rId11"/>
    <p:sldId id="275" r:id="rId12"/>
    <p:sldId id="287" r:id="rId13"/>
    <p:sldId id="268" r:id="rId14"/>
    <p:sldId id="288" r:id="rId15"/>
    <p:sldId id="289" r:id="rId16"/>
    <p:sldId id="256" r:id="rId17"/>
    <p:sldId id="279" r:id="rId18"/>
    <p:sldId id="269" r:id="rId19"/>
    <p:sldId id="267" r:id="rId20"/>
    <p:sldId id="257" r:id="rId21"/>
    <p:sldId id="281" r:id="rId22"/>
    <p:sldId id="291" r:id="rId23"/>
    <p:sldId id="270" r:id="rId24"/>
    <p:sldId id="264"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CC"/>
    <a:srgbClr val="FF00FF"/>
    <a:srgbClr val="FFCCFF"/>
    <a:srgbClr val="FF66FF"/>
    <a:srgbClr val="003300"/>
    <a:srgbClr val="FF0000"/>
    <a:srgbClr val="0000FF"/>
    <a:srgbClr val="00FF00"/>
    <a:srgbClr val="2E5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3A837-67B4-4D7A-A019-21F7A05DBDEA}" type="datetimeFigureOut">
              <a:rPr lang="en-US" smtClean="0"/>
              <a:pPr/>
              <a:t>10/17/2020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18C04-8F30-406B-9C20-DFD379CEA966}" type="slidenum">
              <a:rPr lang="en-US" smtClean="0"/>
              <a:pPr/>
              <a:t>‹#›</a:t>
            </a:fld>
            <a:endParaRPr lang="en-US"/>
          </a:p>
        </p:txBody>
      </p:sp>
    </p:spTree>
    <p:extLst>
      <p:ext uri="{BB962C8B-B14F-4D97-AF65-F5344CB8AC3E}">
        <p14:creationId xmlns:p14="http://schemas.microsoft.com/office/powerpoint/2010/main" val="413586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18C04-8F30-406B-9C20-DFD379CEA966}" type="slidenum">
              <a:rPr lang="en-US" smtClean="0"/>
              <a:pPr/>
              <a:t>9</a:t>
            </a:fld>
            <a:endParaRPr lang="en-US"/>
          </a:p>
        </p:txBody>
      </p:sp>
    </p:spTree>
    <p:extLst>
      <p:ext uri="{BB962C8B-B14F-4D97-AF65-F5344CB8AC3E}">
        <p14:creationId xmlns:p14="http://schemas.microsoft.com/office/powerpoint/2010/main" val="41997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9F506-43CB-44D2-8D20-EDEC56CA099C}" type="slidenum">
              <a:rPr lang="en-US" smtClean="0"/>
              <a:pPr/>
              <a:t>22</a:t>
            </a:fld>
            <a:endParaRPr lang="en-US"/>
          </a:p>
        </p:txBody>
      </p:sp>
    </p:spTree>
    <p:extLst>
      <p:ext uri="{BB962C8B-B14F-4D97-AF65-F5344CB8AC3E}">
        <p14:creationId xmlns:p14="http://schemas.microsoft.com/office/powerpoint/2010/main" val="3190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137003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136249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6593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FAF8B0A-75C9-4932-9AF6-EE6698133240}" type="slidenum">
              <a:rPr lang="en-US"/>
              <a:pPr>
                <a:defRPr/>
              </a:pPr>
              <a:t>‹#›</a:t>
            </a:fld>
            <a:endParaRPr lang="en-US"/>
          </a:p>
        </p:txBody>
      </p:sp>
    </p:spTree>
    <p:extLst>
      <p:ext uri="{BB962C8B-B14F-4D97-AF65-F5344CB8AC3E}">
        <p14:creationId xmlns:p14="http://schemas.microsoft.com/office/powerpoint/2010/main" val="185432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1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77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4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11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2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8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454271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26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33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82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4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413357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3181554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412947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144035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70229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117735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1733759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880343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251086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4175319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4106883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21602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424259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207523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108071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268327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219269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val="333990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F8915-31BF-4F07-B695-0F700A7B6DA4}"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A9E87-A37A-4650-BEE0-026347F69EB9}" type="slidenum">
              <a:rPr lang="en-US" smtClean="0"/>
              <a:pPr/>
              <a:t>‹#›</a:t>
            </a:fld>
            <a:endParaRPr lang="en-US"/>
          </a:p>
        </p:txBody>
      </p:sp>
    </p:spTree>
    <p:extLst>
      <p:ext uri="{BB962C8B-B14F-4D97-AF65-F5344CB8AC3E}">
        <p14:creationId xmlns:p14="http://schemas.microsoft.com/office/powerpoint/2010/main" val="166171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427EF-0819-4318-908D-4866D9255A16}"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78F42-E18B-410E-A559-AB848EA92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286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F8915-31BF-4F07-B695-0F700A7B6DA4}"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A9E87-A37A-4650-BEE0-026347F69EB9}" type="slidenum">
              <a:rPr lang="en-US" smtClean="0"/>
              <a:pPr/>
              <a:t>‹#›</a:t>
            </a:fld>
            <a:endParaRPr lang="en-US"/>
          </a:p>
        </p:txBody>
      </p:sp>
    </p:spTree>
    <p:extLst>
      <p:ext uri="{BB962C8B-B14F-4D97-AF65-F5344CB8AC3E}">
        <p14:creationId xmlns:p14="http://schemas.microsoft.com/office/powerpoint/2010/main" val="26134945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1.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file:///C:\Program%20Files\mtd2002\DATA\MEDIA\MM\T0000029.AVI" TargetMode="Externa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2.png"/><Relationship Id="rId1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3"/>
          <p:cNvSpPr>
            <a:spLocks noChangeArrowheads="1"/>
          </p:cNvSpPr>
          <p:nvPr/>
        </p:nvSpPr>
        <p:spPr bwMode="auto">
          <a:xfrm>
            <a:off x="5562600" y="304800"/>
            <a:ext cx="3384376" cy="446856"/>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fld id="{66E7EB25-A9B4-47A9-A6E1-1D8455909915}" type="datetime2">
              <a:rPr lang="en-US" b="1">
                <a:solidFill>
                  <a:srgbClr val="FF0066"/>
                </a:solidFill>
                <a:latin typeface="Arial" pitchFamily="34" charset="0"/>
                <a:cs typeface="Arial" pitchFamily="34" charset="0"/>
              </a:rPr>
              <a:pPr algn="ctr"/>
              <a:t>Saturday, October 17, 2020</a:t>
            </a:fld>
            <a:endParaRPr lang="en-US" sz="2400" b="1" dirty="0">
              <a:solidFill>
                <a:srgbClr val="FF0066"/>
              </a:solidFill>
              <a:latin typeface="Arial" pitchFamily="34" charset="0"/>
              <a:cs typeface="Arial" pitchFamily="34" charset="0"/>
            </a:endParaRPr>
          </a:p>
        </p:txBody>
      </p:sp>
      <p:pic>
        <p:nvPicPr>
          <p:cNvPr id="1033" name="Picture 9"/>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988" b="75386" l="69" r="100000"/>
                    </a14:imgEffect>
                  </a14:imgLayer>
                </a14:imgProps>
              </a:ext>
              <a:ext uri="{28A0092B-C50C-407E-A947-70E740481C1C}">
                <a14:useLocalDpi xmlns:a14="http://schemas.microsoft.com/office/drawing/2010/main" val="0"/>
              </a:ext>
            </a:extLst>
          </a:blip>
          <a:srcRect b="18557"/>
          <a:stretch/>
        </p:blipFill>
        <p:spPr bwMode="auto">
          <a:xfrm>
            <a:off x="172371" y="748150"/>
            <a:ext cx="88582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8"/>
          <p:cNvSpPr txBox="1">
            <a:spLocks noChangeArrowheads="1"/>
          </p:cNvSpPr>
          <p:nvPr/>
        </p:nvSpPr>
        <p:spPr bwMode="auto">
          <a:xfrm>
            <a:off x="1371600" y="1676400"/>
            <a:ext cx="6610810" cy="1015663"/>
          </a:xfrm>
          <a:prstGeom prst="rect">
            <a:avLst/>
          </a:prstGeom>
          <a:solidFill>
            <a:srgbClr val="00FFFF">
              <a:alpha val="41961"/>
            </a:srgbClr>
          </a:solidFill>
          <a:ln>
            <a:noFill/>
          </a:ln>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6000" b="1" dirty="0" smtClean="0">
                <a:ln w="28575">
                  <a:solidFill>
                    <a:srgbClr val="FF0000"/>
                  </a:solidFill>
                </a:ln>
                <a:solidFill>
                  <a:prstClr val="white"/>
                </a:solidFill>
                <a:latin typeface=".VnBodoni" pitchFamily="34" charset="0"/>
                <a:cs typeface="Arial" pitchFamily="34" charset="0"/>
              </a:rPr>
              <a:t>ENGLISH 8</a:t>
            </a:r>
            <a:endParaRPr lang="en-US" sz="7200" b="1" dirty="0">
              <a:ln w="28575">
                <a:solidFill>
                  <a:srgbClr val="FF0000"/>
                </a:solidFill>
              </a:ln>
              <a:solidFill>
                <a:prstClr val="white"/>
              </a:solidFill>
              <a:latin typeface=".VnBodoni" pitchFamily="34" charset="0"/>
              <a:cs typeface="Arial" pitchFamily="34" charset="0"/>
            </a:endParaRPr>
          </a:p>
        </p:txBody>
      </p:sp>
    </p:spTree>
    <p:extLst>
      <p:ext uri="{BB962C8B-B14F-4D97-AF65-F5344CB8AC3E}">
        <p14:creationId xmlns:p14="http://schemas.microsoft.com/office/powerpoint/2010/main" val="20498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536" y="2564904"/>
            <a:ext cx="8064896" cy="1862048"/>
          </a:xfrm>
          <a:prstGeom prst="rect">
            <a:avLst/>
          </a:prstGeom>
        </p:spPr>
        <p:txBody>
          <a:bodyPr wrap="square">
            <a:spAutoFit/>
          </a:bodyPr>
          <a:lstStyle/>
          <a:p>
            <a:r>
              <a:rPr lang="en-US" sz="11500" b="1" dirty="0" smtClean="0">
                <a:ln w="38100">
                  <a:solidFill>
                    <a:srgbClr val="FF0000"/>
                  </a:solidFill>
                </a:ln>
                <a:solidFill>
                  <a:srgbClr val="FFFF00"/>
                </a:solidFill>
                <a:latin typeface="Arial" pitchFamily="34" charset="0"/>
                <a:cs typeface="Arial" pitchFamily="34" charset="0"/>
              </a:rPr>
              <a:t>GRAMMAR</a:t>
            </a:r>
            <a:endParaRPr lang="en-US" sz="11500" b="1" dirty="0">
              <a:ln w="38100">
                <a:solidFill>
                  <a:srgbClr val="FF0000"/>
                </a:solidFill>
              </a:ln>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29413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69"/>
            <a:ext cx="9144000" cy="1255472"/>
          </a:xfrm>
          <a:prstGeom prst="rect">
            <a:avLst/>
          </a:prstGeom>
        </p:spPr>
        <p:txBody>
          <a:bodyPr wrap="square">
            <a:spAutoFit/>
          </a:bodyPr>
          <a:lstStyle/>
          <a:p>
            <a:pPr marL="442913" indent="-442913" algn="just">
              <a:lnSpc>
                <a:spcPts val="3000"/>
              </a:lnSpc>
            </a:pPr>
            <a:r>
              <a:rPr lang="en-US" sz="2800" b="1" dirty="0" smtClean="0">
                <a:solidFill>
                  <a:srgbClr val="FF0000"/>
                </a:solidFill>
                <a:latin typeface="Arial" pitchFamily="34" charset="0"/>
                <a:cs typeface="Arial" pitchFamily="34" charset="0"/>
              </a:rPr>
              <a:t>3.</a:t>
            </a:r>
            <a:r>
              <a:rPr lang="en-US" sz="2800" b="1" dirty="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Look </a:t>
            </a:r>
            <a:r>
              <a:rPr lang="en-US" sz="2800" b="1" dirty="0">
                <a:solidFill>
                  <a:srgbClr val="FF0000"/>
                </a:solidFill>
                <a:latin typeface="Arial" pitchFamily="34" charset="0"/>
                <a:cs typeface="Arial" pitchFamily="34" charset="0"/>
              </a:rPr>
              <a:t>at the pictures and complete </a:t>
            </a:r>
            <a:r>
              <a:rPr lang="en-US" sz="2800" b="1" dirty="0" smtClean="0">
                <a:solidFill>
                  <a:srgbClr val="FF0000"/>
                </a:solidFill>
                <a:latin typeface="Arial" pitchFamily="34" charset="0"/>
                <a:cs typeface="Arial" pitchFamily="34" charset="0"/>
              </a:rPr>
              <a:t>the sentences</a:t>
            </a:r>
            <a:r>
              <a:rPr lang="en-US" sz="2800" b="1" dirty="0">
                <a:solidFill>
                  <a:srgbClr val="FF0000"/>
                </a:solidFill>
                <a:latin typeface="Arial" pitchFamily="34" charset="0"/>
                <a:cs typeface="Arial" pitchFamily="34" charset="0"/>
              </a:rPr>
              <a:t>, using suitable </a:t>
            </a:r>
            <a:r>
              <a:rPr lang="en-US" sz="2800" b="1" dirty="0" smtClean="0">
                <a:solidFill>
                  <a:srgbClr val="FF0000"/>
                </a:solidFill>
                <a:latin typeface="Arial" pitchFamily="34" charset="0"/>
                <a:cs typeface="Arial" pitchFamily="34" charset="0"/>
              </a:rPr>
              <a:t>comparative forms </a:t>
            </a:r>
            <a:r>
              <a:rPr lang="en-US" sz="2800" b="1" dirty="0">
                <a:solidFill>
                  <a:srgbClr val="FF0000"/>
                </a:solidFill>
                <a:latin typeface="Arial" pitchFamily="34" charset="0"/>
                <a:cs typeface="Arial" pitchFamily="34" charset="0"/>
              </a:rPr>
              <a:t>of the adverbs in brackets.</a:t>
            </a:r>
          </a:p>
        </p:txBody>
      </p:sp>
      <p:sp>
        <p:nvSpPr>
          <p:cNvPr id="3" name="Rectangle 2"/>
          <p:cNvSpPr/>
          <p:nvPr/>
        </p:nvSpPr>
        <p:spPr>
          <a:xfrm>
            <a:off x="-36512" y="3264538"/>
            <a:ext cx="8820472" cy="553998"/>
          </a:xfrm>
          <a:prstGeom prst="rect">
            <a:avLst/>
          </a:prstGeom>
        </p:spPr>
        <p:txBody>
          <a:bodyPr wrap="square">
            <a:spAutoFit/>
          </a:bodyPr>
          <a:lstStyle/>
          <a:p>
            <a:pPr marL="530225" indent="-530225" algn="just"/>
            <a:r>
              <a:rPr lang="en-US" sz="3000" b="1" dirty="0">
                <a:solidFill>
                  <a:schemeClr val="bg1"/>
                </a:solidFill>
                <a:latin typeface="Arial" panose="020B0604020202020204" pitchFamily="34" charset="0"/>
                <a:cs typeface="Arial" panose="020B0604020202020204" pitchFamily="34" charset="0"/>
              </a:rPr>
              <a:t>1.	A lion runs </a:t>
            </a:r>
            <a:r>
              <a:rPr lang="en-US" sz="3000" dirty="0" smtClean="0">
                <a:solidFill>
                  <a:schemeClr val="bg1"/>
                </a:solidFill>
                <a:latin typeface="Arial" panose="020B0604020202020204" pitchFamily="34" charset="0"/>
                <a:cs typeface="Arial" panose="020B0604020202020204" pitchFamily="34" charset="0"/>
              </a:rPr>
              <a:t>________ </a:t>
            </a:r>
            <a:r>
              <a:rPr lang="en-US" sz="3000" b="1" dirty="0" smtClean="0">
                <a:solidFill>
                  <a:schemeClr val="bg1"/>
                </a:solidFill>
                <a:latin typeface="Arial" panose="020B0604020202020204" pitchFamily="34" charset="0"/>
                <a:cs typeface="Arial" panose="020B0604020202020204" pitchFamily="34" charset="0"/>
              </a:rPr>
              <a:t>than </a:t>
            </a:r>
            <a:r>
              <a:rPr lang="en-US" sz="3000" b="1" dirty="0">
                <a:solidFill>
                  <a:schemeClr val="bg1"/>
                </a:solidFill>
                <a:latin typeface="Arial" panose="020B0604020202020204" pitchFamily="34" charset="0"/>
                <a:cs typeface="Arial" panose="020B0604020202020204" pitchFamily="34" charset="0"/>
              </a:rPr>
              <a:t>a horse</a:t>
            </a:r>
            <a:r>
              <a:rPr lang="en-US" sz="3000" b="1" dirty="0" smtClean="0">
                <a:solidFill>
                  <a:schemeClr val="bg1"/>
                </a:solidFill>
                <a:latin typeface="Arial" panose="020B0604020202020204" pitchFamily="34" charset="0"/>
                <a:cs typeface="Arial" panose="020B0604020202020204" pitchFamily="34" charset="0"/>
              </a:rPr>
              <a:t>. (fast)</a:t>
            </a:r>
            <a:endParaRPr lang="en-US" sz="30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235" y="1266790"/>
            <a:ext cx="2997113" cy="1905644"/>
          </a:xfrm>
          <a:prstGeom prst="rect">
            <a:avLst/>
          </a:prstGeom>
          <a:noFill/>
          <a:ln w="57150">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98256"/>
            <a:ext cx="2947948" cy="1842712"/>
          </a:xfrm>
          <a:prstGeom prst="rect">
            <a:avLst/>
          </a:prstGeom>
          <a:noFill/>
          <a:ln w="57150">
            <a:solidFill>
              <a:srgbClr val="FF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Káº¿t quáº£ hÃ¬nh áº£nh cho great wall of china 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431" y="3952513"/>
            <a:ext cx="2978917" cy="1838002"/>
          </a:xfrm>
          <a:prstGeom prst="rect">
            <a:avLst/>
          </a:prstGeom>
          <a:noFill/>
          <a:ln w="57150">
            <a:solidFill>
              <a:srgbClr val="FFCCFF"/>
            </a:solidFill>
          </a:ln>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1" y="3942426"/>
            <a:ext cx="3004808" cy="1848090"/>
          </a:xfrm>
          <a:prstGeom prst="rect">
            <a:avLst/>
          </a:prstGeom>
          <a:noFill/>
          <a:ln w="5715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0" y="5881621"/>
            <a:ext cx="9144000" cy="1015663"/>
          </a:xfrm>
          <a:prstGeom prst="rect">
            <a:avLst/>
          </a:prstGeom>
        </p:spPr>
        <p:txBody>
          <a:bodyPr wrap="square">
            <a:spAutoFit/>
          </a:bodyPr>
          <a:lstStyle/>
          <a:p>
            <a:pPr marL="530225" lvl="0" indent="-530225" algn="just"/>
            <a:r>
              <a:rPr lang="en-US" sz="3000" b="1" dirty="0" smtClean="0">
                <a:solidFill>
                  <a:prstClr val="white"/>
                </a:solidFill>
                <a:latin typeface="Arial" panose="020B0604020202020204" pitchFamily="34" charset="0"/>
                <a:cs typeface="Arial" panose="020B0604020202020204" pitchFamily="34" charset="0"/>
              </a:rPr>
              <a:t>2.	</a:t>
            </a:r>
            <a:r>
              <a:rPr lang="en-US" sz="3000" b="1" spc="-100" dirty="0" smtClean="0">
                <a:solidFill>
                  <a:prstClr val="white"/>
                </a:solidFill>
                <a:latin typeface="Arial" panose="020B0604020202020204" pitchFamily="34" charset="0"/>
                <a:cs typeface="Arial" panose="020B0604020202020204" pitchFamily="34" charset="0"/>
              </a:rPr>
              <a:t>The </a:t>
            </a:r>
            <a:r>
              <a:rPr lang="en-US" sz="3000" b="1" spc="-100" dirty="0">
                <a:solidFill>
                  <a:prstClr val="white"/>
                </a:solidFill>
                <a:latin typeface="Arial" panose="020B0604020202020204" pitchFamily="34" charset="0"/>
                <a:cs typeface="Arial" panose="020B0604020202020204" pitchFamily="34" charset="0"/>
              </a:rPr>
              <a:t>Great Wall was built </a:t>
            </a:r>
            <a:r>
              <a:rPr lang="en-US" sz="3000" spc="-100" dirty="0" smtClean="0">
                <a:solidFill>
                  <a:prstClr val="white"/>
                </a:solidFill>
                <a:latin typeface="Arial" panose="020B0604020202020204" pitchFamily="34" charset="0"/>
                <a:cs typeface="Arial" panose="020B0604020202020204" pitchFamily="34" charset="0"/>
              </a:rPr>
              <a:t>_______</a:t>
            </a:r>
            <a:r>
              <a:rPr lang="en-US" sz="3000" b="1" spc="-100" dirty="0" smtClean="0">
                <a:solidFill>
                  <a:prstClr val="white"/>
                </a:solidFill>
                <a:latin typeface="Arial" panose="020B0604020202020204" pitchFamily="34" charset="0"/>
                <a:cs typeface="Arial" panose="020B0604020202020204" pitchFamily="34" charset="0"/>
              </a:rPr>
              <a:t> </a:t>
            </a:r>
            <a:r>
              <a:rPr lang="en-US" sz="3000" b="1" spc="-100" dirty="0">
                <a:solidFill>
                  <a:prstClr val="white"/>
                </a:solidFill>
                <a:latin typeface="Arial" panose="020B0604020202020204" pitchFamily="34" charset="0"/>
                <a:cs typeface="Arial" panose="020B0604020202020204" pitchFamily="34" charset="0"/>
              </a:rPr>
              <a:t>than the White House</a:t>
            </a:r>
            <a:r>
              <a:rPr lang="en-US" sz="3000" b="1" spc="-100" dirty="0" smtClean="0">
                <a:solidFill>
                  <a:prstClr val="white"/>
                </a:solidFill>
                <a:latin typeface="Arial" panose="020B0604020202020204" pitchFamily="34" charset="0"/>
                <a:cs typeface="Arial" panose="020B0604020202020204" pitchFamily="34" charset="0"/>
              </a:rPr>
              <a:t>. (early)</a:t>
            </a:r>
            <a:endParaRPr lang="en-US" sz="3000" b="1" spc="-1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758784" y="3249790"/>
            <a:ext cx="1414170" cy="584775"/>
          </a:xfrm>
          <a:prstGeom prst="rect">
            <a:avLst/>
          </a:prstGeom>
        </p:spPr>
        <p:txBody>
          <a:bodyPr wrap="none">
            <a:spAutoFit/>
          </a:bodyPr>
          <a:lstStyle/>
          <a:p>
            <a:r>
              <a:rPr lang="en-US" sz="3200" b="1" dirty="0">
                <a:solidFill>
                  <a:srgbClr val="FFFF00"/>
                </a:solidFill>
                <a:latin typeface="Arial" pitchFamily="34" charset="0"/>
                <a:cs typeface="Arial" pitchFamily="34" charset="0"/>
              </a:rPr>
              <a:t>faster </a:t>
            </a:r>
          </a:p>
        </p:txBody>
      </p:sp>
      <p:sp>
        <p:nvSpPr>
          <p:cNvPr id="6" name="Rectangle 5"/>
          <p:cNvSpPr/>
          <p:nvPr/>
        </p:nvSpPr>
        <p:spPr>
          <a:xfrm>
            <a:off x="4976284" y="5847776"/>
            <a:ext cx="1415772" cy="584775"/>
          </a:xfrm>
          <a:prstGeom prst="rect">
            <a:avLst/>
          </a:prstGeom>
        </p:spPr>
        <p:txBody>
          <a:bodyPr wrap="none">
            <a:spAutoFit/>
          </a:bodyPr>
          <a:lstStyle/>
          <a:p>
            <a:r>
              <a:rPr lang="en-US" sz="3200" b="1" dirty="0">
                <a:solidFill>
                  <a:srgbClr val="FFFF00"/>
                </a:solidFill>
                <a:latin typeface="Arial" pitchFamily="34" charset="0"/>
                <a:cs typeface="Arial" pitchFamily="34" charset="0"/>
              </a:rPr>
              <a:t>earlier</a:t>
            </a:r>
          </a:p>
        </p:txBody>
      </p:sp>
    </p:spTree>
    <p:extLst>
      <p:ext uri="{BB962C8B-B14F-4D97-AF65-F5344CB8AC3E}">
        <p14:creationId xmlns:p14="http://schemas.microsoft.com/office/powerpoint/2010/main" val="125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69"/>
            <a:ext cx="9144000" cy="1255472"/>
          </a:xfrm>
          <a:prstGeom prst="rect">
            <a:avLst/>
          </a:prstGeom>
        </p:spPr>
        <p:txBody>
          <a:bodyPr wrap="square">
            <a:spAutoFit/>
          </a:bodyPr>
          <a:lstStyle/>
          <a:p>
            <a:pPr marL="442913" indent="-442913" algn="just">
              <a:lnSpc>
                <a:spcPts val="3000"/>
              </a:lnSpc>
            </a:pPr>
            <a:r>
              <a:rPr lang="en-US" sz="2800" b="1" dirty="0" smtClean="0">
                <a:solidFill>
                  <a:srgbClr val="FF0000"/>
                </a:solidFill>
                <a:latin typeface="Arial" pitchFamily="34" charset="0"/>
                <a:cs typeface="Arial" pitchFamily="34" charset="0"/>
              </a:rPr>
              <a:t>3.</a:t>
            </a:r>
            <a:r>
              <a:rPr lang="en-US" sz="2800" b="1" dirty="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Look </a:t>
            </a:r>
            <a:r>
              <a:rPr lang="en-US" sz="2800" b="1" dirty="0">
                <a:solidFill>
                  <a:srgbClr val="FF0000"/>
                </a:solidFill>
                <a:latin typeface="Arial" pitchFamily="34" charset="0"/>
                <a:cs typeface="Arial" pitchFamily="34" charset="0"/>
              </a:rPr>
              <a:t>at the pictures and complete </a:t>
            </a:r>
            <a:r>
              <a:rPr lang="en-US" sz="2800" b="1" dirty="0" smtClean="0">
                <a:solidFill>
                  <a:srgbClr val="FF0000"/>
                </a:solidFill>
                <a:latin typeface="Arial" pitchFamily="34" charset="0"/>
                <a:cs typeface="Arial" pitchFamily="34" charset="0"/>
              </a:rPr>
              <a:t>the sentences</a:t>
            </a:r>
            <a:r>
              <a:rPr lang="en-US" sz="2800" b="1" dirty="0">
                <a:solidFill>
                  <a:srgbClr val="FF0000"/>
                </a:solidFill>
                <a:latin typeface="Arial" pitchFamily="34" charset="0"/>
                <a:cs typeface="Arial" pitchFamily="34" charset="0"/>
              </a:rPr>
              <a:t>, using suitable </a:t>
            </a:r>
            <a:r>
              <a:rPr lang="en-US" sz="2800" b="1" dirty="0" smtClean="0">
                <a:solidFill>
                  <a:srgbClr val="FF0000"/>
                </a:solidFill>
                <a:latin typeface="Arial" pitchFamily="34" charset="0"/>
                <a:cs typeface="Arial" pitchFamily="34" charset="0"/>
              </a:rPr>
              <a:t>comparative forms </a:t>
            </a:r>
            <a:r>
              <a:rPr lang="en-US" sz="2800" b="1" dirty="0">
                <a:solidFill>
                  <a:srgbClr val="FF0000"/>
                </a:solidFill>
                <a:latin typeface="Arial" pitchFamily="34" charset="0"/>
                <a:cs typeface="Arial" pitchFamily="34" charset="0"/>
              </a:rPr>
              <a:t>of the adverbs in brackets.</a:t>
            </a:r>
          </a:p>
        </p:txBody>
      </p:sp>
      <p:sp>
        <p:nvSpPr>
          <p:cNvPr id="3" name="Rectangle 2"/>
          <p:cNvSpPr/>
          <p:nvPr/>
        </p:nvSpPr>
        <p:spPr>
          <a:xfrm>
            <a:off x="-8709" y="3140968"/>
            <a:ext cx="9144000" cy="913070"/>
          </a:xfrm>
          <a:prstGeom prst="rect">
            <a:avLst/>
          </a:prstGeom>
        </p:spPr>
        <p:txBody>
          <a:bodyPr wrap="square">
            <a:spAutoFit/>
          </a:bodyPr>
          <a:lstStyle/>
          <a:p>
            <a:pPr marL="530225" indent="-530225" algn="just">
              <a:lnSpc>
                <a:spcPts val="3200"/>
              </a:lnSpc>
            </a:pPr>
            <a:r>
              <a:rPr lang="en-US" sz="3000" b="1" dirty="0" smtClean="0">
                <a:solidFill>
                  <a:schemeClr val="bg1"/>
                </a:solidFill>
                <a:latin typeface="Arial" panose="020B0604020202020204" pitchFamily="34" charset="0"/>
                <a:cs typeface="Arial" panose="020B0604020202020204" pitchFamily="34" charset="0"/>
              </a:rPr>
              <a:t>3</a:t>
            </a:r>
            <a:r>
              <a:rPr lang="en-US" sz="3000" b="1" dirty="0">
                <a:solidFill>
                  <a:schemeClr val="bg1"/>
                </a:solidFill>
                <a:latin typeface="Arial" panose="020B0604020202020204" pitchFamily="34" charset="0"/>
                <a:cs typeface="Arial" panose="020B0604020202020204" pitchFamily="34" charset="0"/>
              </a:rPr>
              <a:t>.	Homes in the city are often </a:t>
            </a:r>
            <a:r>
              <a:rPr lang="en-US" sz="3000" dirty="0" smtClean="0">
                <a:solidFill>
                  <a:schemeClr val="bg1"/>
                </a:solidFill>
                <a:latin typeface="Arial" panose="020B0604020202020204" pitchFamily="34" charset="0"/>
                <a:cs typeface="Arial" panose="020B0604020202020204" pitchFamily="34" charset="0"/>
              </a:rPr>
              <a:t>_______</a:t>
            </a: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furnished </a:t>
            </a:r>
            <a:r>
              <a:rPr lang="en-US" sz="3000" dirty="0" smtClean="0">
                <a:solidFill>
                  <a:schemeClr val="bg1"/>
                </a:solidFill>
                <a:latin typeface="Arial" panose="020B0604020202020204" pitchFamily="34" charset="0"/>
                <a:cs typeface="Arial" panose="020B0604020202020204" pitchFamily="34" charset="0"/>
              </a:rPr>
              <a:t>______</a:t>
            </a: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those in the countryside</a:t>
            </a:r>
            <a:r>
              <a:rPr lang="en-US" sz="3000" b="1" dirty="0" smtClean="0">
                <a:solidFill>
                  <a:schemeClr val="bg1"/>
                </a:solidFill>
                <a:latin typeface="Arial" panose="020B0604020202020204" pitchFamily="34" charset="0"/>
                <a:cs typeface="Arial" panose="020B0604020202020204" pitchFamily="34" charset="0"/>
              </a:rPr>
              <a:t>. (well)</a:t>
            </a:r>
            <a:endParaRPr lang="en-US" sz="3000" b="1" dirty="0">
              <a:solidFill>
                <a:schemeClr val="bg1"/>
              </a:solidFill>
              <a:latin typeface="Arial" panose="020B0604020202020204" pitchFamily="34" charset="0"/>
              <a:cs typeface="Arial" panose="020B0604020202020204" pitchFamily="34" charset="0"/>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268762"/>
            <a:ext cx="3096345" cy="1856842"/>
          </a:xfrm>
          <a:prstGeom prst="rect">
            <a:avLst/>
          </a:prstGeom>
          <a:noFill/>
          <a:ln w="3810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32560" y="4104836"/>
            <a:ext cx="3009877" cy="1839228"/>
          </a:xfrm>
          <a:prstGeom prst="rect">
            <a:avLst/>
          </a:prstGeom>
          <a:noFill/>
          <a:ln w="3810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01666" y="4097968"/>
            <a:ext cx="3128200" cy="1829066"/>
          </a:xfrm>
          <a:prstGeom prst="rect">
            <a:avLst/>
          </a:prstGeom>
          <a:noFill/>
          <a:ln w="3810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2561" y="1260471"/>
            <a:ext cx="3033275" cy="1856843"/>
          </a:xfrm>
          <a:prstGeom prst="rect">
            <a:avLst/>
          </a:prstGeom>
          <a:noFill/>
          <a:ln w="3810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17280" y="5966001"/>
            <a:ext cx="9144000" cy="913070"/>
          </a:xfrm>
          <a:prstGeom prst="rect">
            <a:avLst/>
          </a:prstGeom>
        </p:spPr>
        <p:txBody>
          <a:bodyPr wrap="square">
            <a:spAutoFit/>
          </a:bodyPr>
          <a:lstStyle/>
          <a:p>
            <a:pPr marL="530225" indent="-530225" algn="just">
              <a:lnSpc>
                <a:spcPts val="3200"/>
              </a:lnSpc>
            </a:pPr>
            <a:r>
              <a:rPr lang="en-US" sz="3000" b="1" dirty="0" smtClean="0">
                <a:solidFill>
                  <a:schemeClr val="bg1"/>
                </a:solidFill>
                <a:latin typeface="Arial" panose="020B0604020202020204" pitchFamily="34" charset="0"/>
                <a:cs typeface="Arial" panose="020B0604020202020204" pitchFamily="34" charset="0"/>
              </a:rPr>
              <a:t>4</a:t>
            </a:r>
            <a:r>
              <a:rPr lang="en-US" sz="3000" b="1" dirty="0">
                <a:solidFill>
                  <a:schemeClr val="bg1"/>
                </a:solidFill>
                <a:latin typeface="Arial" panose="020B0604020202020204" pitchFamily="34" charset="0"/>
                <a:cs typeface="Arial" panose="020B0604020202020204" pitchFamily="34" charset="0"/>
              </a:rPr>
              <a:t>.	A racing driver drives </a:t>
            </a:r>
            <a:r>
              <a:rPr lang="en-US" sz="3000" b="1" dirty="0" smtClean="0">
                <a:solidFill>
                  <a:schemeClr val="bg1"/>
                </a:solidFill>
                <a:latin typeface="Arial" panose="020B0604020202020204" pitchFamily="34" charset="0"/>
                <a:cs typeface="Arial" panose="020B0604020202020204" pitchFamily="34" charset="0"/>
              </a:rPr>
              <a:t> </a:t>
            </a:r>
            <a:r>
              <a:rPr lang="en-US" sz="3000" dirty="0" smtClean="0">
                <a:solidFill>
                  <a:schemeClr val="bg1"/>
                </a:solidFill>
                <a:latin typeface="Arial" panose="020B0604020202020204" pitchFamily="34" charset="0"/>
                <a:cs typeface="Arial" panose="020B0604020202020204" pitchFamily="34" charset="0"/>
              </a:rPr>
              <a:t>___________________ </a:t>
            </a:r>
            <a:r>
              <a:rPr lang="en-US" sz="3000" b="1" dirty="0" smtClean="0">
                <a:solidFill>
                  <a:schemeClr val="bg1"/>
                </a:solidFill>
                <a:latin typeface="Arial" panose="020B0604020202020204" pitchFamily="34" charset="0"/>
                <a:cs typeface="Arial" panose="020B0604020202020204" pitchFamily="34" charset="0"/>
              </a:rPr>
              <a:t>a </a:t>
            </a:r>
            <a:r>
              <a:rPr lang="en-US" sz="3000" b="1" dirty="0">
                <a:solidFill>
                  <a:schemeClr val="bg1"/>
                </a:solidFill>
                <a:latin typeface="Arial" panose="020B0604020202020204" pitchFamily="34" charset="0"/>
                <a:cs typeface="Arial" panose="020B0604020202020204" pitchFamily="34" charset="0"/>
              </a:rPr>
              <a:t>normal motorist</a:t>
            </a:r>
            <a:r>
              <a:rPr lang="en-US" sz="3000" b="1" dirty="0" smtClean="0">
                <a:solidFill>
                  <a:schemeClr val="bg1"/>
                </a:solidFill>
                <a:latin typeface="Arial" panose="020B0604020202020204" pitchFamily="34" charset="0"/>
                <a:cs typeface="Arial" panose="020B0604020202020204" pitchFamily="34" charset="0"/>
              </a:rPr>
              <a:t>. (</a:t>
            </a:r>
            <a:r>
              <a:rPr lang="en-US" sz="3000" b="1" dirty="0" smtClean="0">
                <a:solidFill>
                  <a:prstClr val="white"/>
                </a:solidFill>
                <a:latin typeface="Arial" panose="020B0604020202020204" pitchFamily="34" charset="0"/>
                <a:cs typeface="Arial" panose="020B0604020202020204" pitchFamily="34" charset="0"/>
              </a:rPr>
              <a:t>skillfully)</a:t>
            </a:r>
            <a:endParaRPr lang="en-US" sz="3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839633" y="3073070"/>
            <a:ext cx="1322798" cy="584775"/>
          </a:xfrm>
          <a:prstGeom prst="rect">
            <a:avLst/>
          </a:prstGeom>
        </p:spPr>
        <p:txBody>
          <a:bodyPr wrap="none">
            <a:spAutoFit/>
          </a:bodyPr>
          <a:lstStyle/>
          <a:p>
            <a:r>
              <a:rPr lang="en-US" sz="3200" b="1" dirty="0">
                <a:solidFill>
                  <a:srgbClr val="FFFF00"/>
                </a:solidFill>
                <a:latin typeface="Arial" pitchFamily="34" charset="0"/>
                <a:cs typeface="Arial" pitchFamily="34" charset="0"/>
              </a:rPr>
              <a:t>better</a:t>
            </a:r>
          </a:p>
        </p:txBody>
      </p:sp>
      <p:sp>
        <p:nvSpPr>
          <p:cNvPr id="5" name="Rectangle 4"/>
          <p:cNvSpPr/>
          <p:nvPr/>
        </p:nvSpPr>
        <p:spPr>
          <a:xfrm>
            <a:off x="5046428" y="5890288"/>
            <a:ext cx="3918060" cy="584775"/>
          </a:xfrm>
          <a:prstGeom prst="rect">
            <a:avLst/>
          </a:prstGeom>
        </p:spPr>
        <p:txBody>
          <a:bodyPr wrap="none">
            <a:spAutoFit/>
          </a:bodyPr>
          <a:lstStyle/>
          <a:p>
            <a:r>
              <a:rPr lang="en-US" sz="3200" b="1" dirty="0">
                <a:solidFill>
                  <a:srgbClr val="FFFF00"/>
                </a:solidFill>
                <a:latin typeface="Arial" pitchFamily="34" charset="0"/>
                <a:cs typeface="Arial" pitchFamily="34" charset="0"/>
              </a:rPr>
              <a:t>more skillfully than</a:t>
            </a:r>
          </a:p>
        </p:txBody>
      </p:sp>
      <p:sp>
        <p:nvSpPr>
          <p:cNvPr id="6" name="Rectangle 5"/>
          <p:cNvSpPr/>
          <p:nvPr/>
        </p:nvSpPr>
        <p:spPr>
          <a:xfrm>
            <a:off x="611560" y="3477098"/>
            <a:ext cx="1048685" cy="584775"/>
          </a:xfrm>
          <a:prstGeom prst="rect">
            <a:avLst/>
          </a:prstGeom>
        </p:spPr>
        <p:txBody>
          <a:bodyPr wrap="none">
            <a:spAutoFit/>
          </a:bodyPr>
          <a:lstStyle/>
          <a:p>
            <a:r>
              <a:rPr lang="en-US" sz="3200" b="1" dirty="0">
                <a:solidFill>
                  <a:srgbClr val="FFFF00"/>
                </a:solidFill>
                <a:latin typeface="Arial" pitchFamily="34" charset="0"/>
                <a:cs typeface="Arial" pitchFamily="34" charset="0"/>
              </a:rPr>
              <a:t>than</a:t>
            </a:r>
          </a:p>
        </p:txBody>
      </p:sp>
    </p:spTree>
    <p:extLst>
      <p:ext uri="{BB962C8B-B14F-4D97-AF65-F5344CB8AC3E}">
        <p14:creationId xmlns:p14="http://schemas.microsoft.com/office/powerpoint/2010/main" val="2887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69"/>
            <a:ext cx="9144000" cy="1255472"/>
          </a:xfrm>
          <a:prstGeom prst="rect">
            <a:avLst/>
          </a:prstGeom>
        </p:spPr>
        <p:txBody>
          <a:bodyPr wrap="square">
            <a:spAutoFit/>
          </a:bodyPr>
          <a:lstStyle/>
          <a:p>
            <a:pPr marL="442913" indent="-442913" algn="just">
              <a:lnSpc>
                <a:spcPts val="3000"/>
              </a:lnSpc>
            </a:pPr>
            <a:r>
              <a:rPr lang="en-US" sz="2800" b="1" dirty="0" smtClean="0">
                <a:solidFill>
                  <a:srgbClr val="FF0000"/>
                </a:solidFill>
                <a:latin typeface="Arial" pitchFamily="34" charset="0"/>
                <a:cs typeface="Arial" pitchFamily="34" charset="0"/>
              </a:rPr>
              <a:t>3.</a:t>
            </a:r>
            <a:r>
              <a:rPr lang="en-US" sz="2800" b="1" dirty="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Look </a:t>
            </a:r>
            <a:r>
              <a:rPr lang="en-US" sz="2800" b="1" dirty="0">
                <a:solidFill>
                  <a:srgbClr val="FF0000"/>
                </a:solidFill>
                <a:latin typeface="Arial" pitchFamily="34" charset="0"/>
                <a:cs typeface="Arial" pitchFamily="34" charset="0"/>
              </a:rPr>
              <a:t>at the pictures and complete </a:t>
            </a:r>
            <a:r>
              <a:rPr lang="en-US" sz="2800" b="1" dirty="0" smtClean="0">
                <a:solidFill>
                  <a:srgbClr val="FF0000"/>
                </a:solidFill>
                <a:latin typeface="Arial" pitchFamily="34" charset="0"/>
                <a:cs typeface="Arial" pitchFamily="34" charset="0"/>
              </a:rPr>
              <a:t>the sentences</a:t>
            </a:r>
            <a:r>
              <a:rPr lang="en-US" sz="2800" b="1" dirty="0">
                <a:solidFill>
                  <a:srgbClr val="FF0000"/>
                </a:solidFill>
                <a:latin typeface="Arial" pitchFamily="34" charset="0"/>
                <a:cs typeface="Arial" pitchFamily="34" charset="0"/>
              </a:rPr>
              <a:t>, using suitable </a:t>
            </a:r>
            <a:r>
              <a:rPr lang="en-US" sz="2800" b="1" dirty="0" smtClean="0">
                <a:solidFill>
                  <a:srgbClr val="FF0000"/>
                </a:solidFill>
                <a:latin typeface="Arial" pitchFamily="34" charset="0"/>
                <a:cs typeface="Arial" pitchFamily="34" charset="0"/>
              </a:rPr>
              <a:t>comparative forms </a:t>
            </a:r>
            <a:r>
              <a:rPr lang="en-US" sz="2800" b="1" dirty="0">
                <a:solidFill>
                  <a:srgbClr val="FF0000"/>
                </a:solidFill>
                <a:latin typeface="Arial" pitchFamily="34" charset="0"/>
                <a:cs typeface="Arial" pitchFamily="34" charset="0"/>
              </a:rPr>
              <a:t>of the adverbs in brackets.</a:t>
            </a:r>
          </a:p>
        </p:txBody>
      </p:sp>
      <p:sp>
        <p:nvSpPr>
          <p:cNvPr id="3" name="Rectangle 2"/>
          <p:cNvSpPr/>
          <p:nvPr/>
        </p:nvSpPr>
        <p:spPr>
          <a:xfrm>
            <a:off x="0" y="4581128"/>
            <a:ext cx="9144000" cy="1374735"/>
          </a:xfrm>
          <a:prstGeom prst="rect">
            <a:avLst/>
          </a:prstGeom>
        </p:spPr>
        <p:txBody>
          <a:bodyPr wrap="square">
            <a:spAutoFit/>
          </a:bodyPr>
          <a:lstStyle/>
          <a:p>
            <a:pPr marL="530225" indent="-530225" algn="just">
              <a:lnSpc>
                <a:spcPts val="5000"/>
              </a:lnSpc>
            </a:pPr>
            <a:r>
              <a:rPr lang="en-US" sz="3200" b="1" dirty="0" smtClean="0">
                <a:solidFill>
                  <a:schemeClr val="bg1"/>
                </a:solidFill>
                <a:latin typeface="Arial" panose="020B0604020202020204" pitchFamily="34" charset="0"/>
                <a:cs typeface="Arial" panose="020B0604020202020204" pitchFamily="34" charset="0"/>
              </a:rPr>
              <a:t>5</a:t>
            </a:r>
            <a:r>
              <a:rPr lang="en-US" sz="3200" b="1" dirty="0">
                <a:solidFill>
                  <a:schemeClr val="bg1"/>
                </a:solidFill>
                <a:latin typeface="Arial" panose="020B0604020202020204" pitchFamily="34" charset="0"/>
                <a:cs typeface="Arial" panose="020B0604020202020204" pitchFamily="34" charset="0"/>
              </a:rPr>
              <a:t>. A house is </a:t>
            </a:r>
            <a:r>
              <a:rPr lang="en-US" sz="3200" dirty="0" smtClean="0">
                <a:solidFill>
                  <a:schemeClr val="bg1"/>
                </a:solidFill>
                <a:latin typeface="Arial" panose="020B0604020202020204" pitchFamily="34" charset="0"/>
                <a:cs typeface="Arial" panose="020B0604020202020204" pitchFamily="34" charset="0"/>
              </a:rPr>
              <a:t>________________</a:t>
            </a:r>
            <a:r>
              <a:rPr lang="en-US" sz="3200" b="1" dirty="0" smtClean="0">
                <a:solidFill>
                  <a:schemeClr val="bg1"/>
                </a:solidFill>
                <a:latin typeface="Arial" panose="020B0604020202020204" pitchFamily="34" charset="0"/>
                <a:cs typeface="Arial" panose="020B0604020202020204" pitchFamily="34" charset="0"/>
              </a:rPr>
              <a:t> decorated </a:t>
            </a:r>
            <a:r>
              <a:rPr lang="en-US" sz="3200" b="1" dirty="0">
                <a:solidFill>
                  <a:schemeClr val="bg1"/>
                </a:solidFill>
                <a:latin typeface="Arial" panose="020B0604020202020204" pitchFamily="34" charset="0"/>
                <a:cs typeface="Arial" panose="020B0604020202020204" pitchFamily="34" charset="0"/>
              </a:rPr>
              <a:t>at New Year </a:t>
            </a:r>
            <a:r>
              <a:rPr lang="en-US" sz="3200" dirty="0" smtClean="0">
                <a:solidFill>
                  <a:schemeClr val="bg1"/>
                </a:solidFill>
                <a:latin typeface="Arial" panose="020B0604020202020204" pitchFamily="34" charset="0"/>
                <a:cs typeface="Arial" panose="020B0604020202020204" pitchFamily="34" charset="0"/>
              </a:rPr>
              <a:t>_________</a:t>
            </a:r>
            <a:r>
              <a:rPr lang="en-US" sz="3200" b="1" dirty="0" smtClean="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 during the year.</a:t>
            </a:r>
          </a:p>
        </p:txBody>
      </p:sp>
      <p:pic>
        <p:nvPicPr>
          <p:cNvPr id="1041"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7656" y="1645775"/>
            <a:ext cx="4194824" cy="2465598"/>
          </a:xfrm>
          <a:prstGeom prst="rect">
            <a:avLst/>
          </a:prstGeom>
          <a:noFill/>
          <a:ln w="3810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45775"/>
            <a:ext cx="4222204" cy="2465598"/>
          </a:xfrm>
          <a:prstGeom prst="rect">
            <a:avLst/>
          </a:prstGeom>
          <a:noFill/>
          <a:ln w="38100">
            <a:solidFill>
              <a:srgbClr val="FFCCFF"/>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964149" y="4704698"/>
            <a:ext cx="3264035" cy="553998"/>
          </a:xfrm>
          <a:prstGeom prst="rect">
            <a:avLst/>
          </a:prstGeom>
        </p:spPr>
        <p:txBody>
          <a:bodyPr wrap="none">
            <a:spAutoFit/>
          </a:bodyPr>
          <a:lstStyle/>
          <a:p>
            <a:r>
              <a:rPr lang="en-US" sz="3000" b="1" dirty="0">
                <a:solidFill>
                  <a:srgbClr val="FFFF00"/>
                </a:solidFill>
                <a:latin typeface="Arial" pitchFamily="34" charset="0"/>
                <a:cs typeface="Arial" pitchFamily="34" charset="0"/>
              </a:rPr>
              <a:t>more beautifully </a:t>
            </a:r>
          </a:p>
        </p:txBody>
      </p:sp>
      <p:sp>
        <p:nvSpPr>
          <p:cNvPr id="5" name="Rectangle 4"/>
          <p:cNvSpPr/>
          <p:nvPr/>
        </p:nvSpPr>
        <p:spPr>
          <a:xfrm>
            <a:off x="2964149" y="5356168"/>
            <a:ext cx="997389" cy="553998"/>
          </a:xfrm>
          <a:prstGeom prst="rect">
            <a:avLst/>
          </a:prstGeom>
        </p:spPr>
        <p:txBody>
          <a:bodyPr wrap="none">
            <a:spAutoFit/>
          </a:bodyPr>
          <a:lstStyle/>
          <a:p>
            <a:r>
              <a:rPr lang="en-US" sz="3000" b="1" dirty="0">
                <a:solidFill>
                  <a:srgbClr val="FFFF00"/>
                </a:solidFill>
                <a:latin typeface="Arial" pitchFamily="34" charset="0"/>
                <a:cs typeface="Arial" pitchFamily="34" charset="0"/>
              </a:rPr>
              <a:t>than</a:t>
            </a:r>
          </a:p>
        </p:txBody>
      </p:sp>
    </p:spTree>
    <p:extLst>
      <p:ext uri="{BB962C8B-B14F-4D97-AF65-F5344CB8AC3E}">
        <p14:creationId xmlns:p14="http://schemas.microsoft.com/office/powerpoint/2010/main" val="25524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96" y="-5864"/>
            <a:ext cx="9144000" cy="1015663"/>
          </a:xfrm>
          <a:prstGeom prst="rect">
            <a:avLst/>
          </a:prstGeom>
        </p:spPr>
        <p:txBody>
          <a:bodyPr wrap="square">
            <a:spAutoFit/>
          </a:bodyPr>
          <a:lstStyle/>
          <a:p>
            <a:pPr marL="442913" indent="-442913"/>
            <a:r>
              <a:rPr lang="en-US" sz="3000" b="1" spc="-100" dirty="0" smtClean="0">
                <a:solidFill>
                  <a:srgbClr val="FF0000"/>
                </a:solidFill>
                <a:latin typeface="Arial" pitchFamily="34" charset="0"/>
                <a:cs typeface="Arial" pitchFamily="34" charset="0"/>
              </a:rPr>
              <a:t>4. Read </a:t>
            </a:r>
            <a:r>
              <a:rPr lang="en-US" sz="3000" b="1" spc="-100" dirty="0">
                <a:solidFill>
                  <a:srgbClr val="FF0000"/>
                </a:solidFill>
                <a:latin typeface="Arial" pitchFamily="34" charset="0"/>
                <a:cs typeface="Arial" pitchFamily="34" charset="0"/>
              </a:rPr>
              <a:t>the situations and complete </a:t>
            </a:r>
            <a:r>
              <a:rPr lang="en-US" sz="3000" b="1" spc="-100" dirty="0" smtClean="0">
                <a:solidFill>
                  <a:srgbClr val="FF0000"/>
                </a:solidFill>
                <a:latin typeface="Arial" pitchFamily="34" charset="0"/>
                <a:cs typeface="Arial" pitchFamily="34" charset="0"/>
              </a:rPr>
              <a:t>the sentences with </a:t>
            </a:r>
            <a:r>
              <a:rPr lang="en-US" sz="3000" b="1" spc="-100" dirty="0">
                <a:solidFill>
                  <a:srgbClr val="FF0000"/>
                </a:solidFill>
                <a:latin typeface="Arial" pitchFamily="34" charset="0"/>
                <a:cs typeface="Arial" pitchFamily="34" charset="0"/>
              </a:rPr>
              <a:t>suitable forms of the adverbs in brackets. </a:t>
            </a:r>
          </a:p>
        </p:txBody>
      </p:sp>
      <p:sp>
        <p:nvSpPr>
          <p:cNvPr id="5" name="Rectangle 4"/>
          <p:cNvSpPr/>
          <p:nvPr/>
        </p:nvSpPr>
        <p:spPr>
          <a:xfrm>
            <a:off x="-16336" y="0"/>
            <a:ext cx="9137104" cy="6927537"/>
          </a:xfrm>
          <a:prstGeom prst="rect">
            <a:avLst/>
          </a:prstGeom>
        </p:spPr>
        <p:txBody>
          <a:bodyPr wrap="square">
            <a:spAutoFit/>
          </a:bodyPr>
          <a:lstStyle/>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1. A </a:t>
            </a:r>
            <a:r>
              <a:rPr lang="en-US" sz="2900" b="1" dirty="0">
                <a:solidFill>
                  <a:schemeClr val="bg1"/>
                </a:solidFill>
                <a:latin typeface="Arial" panose="020B0604020202020204" pitchFamily="34" charset="0"/>
                <a:cs typeface="Arial" panose="020B0604020202020204" pitchFamily="34" charset="0"/>
              </a:rPr>
              <a:t>horse can run 80km/</a:t>
            </a:r>
            <a:r>
              <a:rPr lang="en-US" sz="2900" b="1" dirty="0" err="1">
                <a:solidFill>
                  <a:schemeClr val="bg1"/>
                </a:solidFill>
                <a:latin typeface="Arial" panose="020B0604020202020204" pitchFamily="34" charset="0"/>
                <a:cs typeface="Arial" panose="020B0604020202020204" pitchFamily="34" charset="0"/>
              </a:rPr>
              <a:t>hr</a:t>
            </a:r>
            <a:r>
              <a:rPr lang="en-US" sz="2900" b="1" dirty="0">
                <a:solidFill>
                  <a:schemeClr val="bg1"/>
                </a:solidFill>
                <a:latin typeface="Arial" panose="020B0604020202020204" pitchFamily="34" charset="0"/>
                <a:cs typeface="Arial" panose="020B0604020202020204" pitchFamily="34" charset="0"/>
              </a:rPr>
              <a:t> while a camel can </a:t>
            </a:r>
            <a:r>
              <a:rPr lang="en-US" sz="2900" b="1" dirty="0" smtClean="0">
                <a:solidFill>
                  <a:schemeClr val="bg1"/>
                </a:solidFill>
                <a:latin typeface="Arial" panose="020B0604020202020204" pitchFamily="34" charset="0"/>
                <a:cs typeface="Arial" panose="020B0604020202020204" pitchFamily="34" charset="0"/>
              </a:rPr>
              <a:t>only run </a:t>
            </a:r>
            <a:r>
              <a:rPr lang="en-US" sz="2900" b="1" dirty="0">
                <a:solidFill>
                  <a:schemeClr val="bg1"/>
                </a:solidFill>
                <a:latin typeface="Arial" panose="020B0604020202020204" pitchFamily="34" charset="0"/>
                <a:cs typeface="Arial" panose="020B0604020202020204" pitchFamily="34" charset="0"/>
              </a:rPr>
              <a:t>12km/hr. (fast</a:t>
            </a:r>
            <a:r>
              <a:rPr lang="en-US" sz="2900" b="1" dirty="0" smtClean="0">
                <a:solidFill>
                  <a:schemeClr val="bg1"/>
                </a:solidFill>
                <a:latin typeface="Arial" panose="020B0604020202020204" pitchFamily="34" charset="0"/>
                <a:cs typeface="Arial" panose="020B0604020202020204" pitchFamily="34" charset="0"/>
              </a:rPr>
              <a:t>)</a:t>
            </a: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 </a:t>
            </a:r>
            <a:r>
              <a:rPr lang="en-US" sz="2900" b="1" dirty="0">
                <a:solidFill>
                  <a:schemeClr val="bg1"/>
                </a:solidFill>
                <a:latin typeface="Arial" panose="020B0604020202020204" pitchFamily="34" charset="0"/>
                <a:cs typeface="Arial" panose="020B0604020202020204" pitchFamily="34" charset="0"/>
              </a:rPr>
              <a:t>A horse can </a:t>
            </a:r>
            <a:r>
              <a:rPr lang="en-US" sz="2900" b="1" dirty="0" smtClean="0">
                <a:solidFill>
                  <a:schemeClr val="bg1"/>
                </a:solidFill>
                <a:latin typeface="Arial" panose="020B0604020202020204" pitchFamily="34" charset="0"/>
                <a:cs typeface="Arial" panose="020B0604020202020204" pitchFamily="34" charset="0"/>
              </a:rPr>
              <a:t>run </a:t>
            </a:r>
            <a:r>
              <a:rPr lang="en-US" sz="2900" dirty="0" smtClean="0">
                <a:solidFill>
                  <a:schemeClr val="bg1"/>
                </a:solidFill>
                <a:latin typeface="Arial" panose="020B0604020202020204" pitchFamily="34" charset="0"/>
                <a:cs typeface="Arial" panose="020B0604020202020204" pitchFamily="34" charset="0"/>
              </a:rPr>
              <a:t>_________________________</a:t>
            </a:r>
            <a:endParaRPr lang="en-US" sz="2900" dirty="0">
              <a:solidFill>
                <a:schemeClr val="bg1"/>
              </a:solidFill>
              <a:latin typeface="Arial" panose="020B0604020202020204" pitchFamily="34" charset="0"/>
              <a:cs typeface="Arial" panose="020B0604020202020204" pitchFamily="34" charset="0"/>
            </a:endParaRP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2</a:t>
            </a:r>
            <a:r>
              <a:rPr lang="en-US" sz="2900" b="1" dirty="0">
                <a:solidFill>
                  <a:schemeClr val="bg1"/>
                </a:solidFill>
                <a:latin typeface="Arial" panose="020B0604020202020204" pitchFamily="34" charset="0"/>
                <a:cs typeface="Arial" panose="020B0604020202020204" pitchFamily="34" charset="0"/>
              </a:rPr>
              <a:t>. According to a survey, 75% of the population</a:t>
            </a:r>
            <a:br>
              <a:rPr lang="en-US" sz="2900" b="1" dirty="0">
                <a:solidFill>
                  <a:schemeClr val="bg1"/>
                </a:solidFill>
                <a:latin typeface="Arial" panose="020B0604020202020204" pitchFamily="34" charset="0"/>
                <a:cs typeface="Arial" panose="020B0604020202020204" pitchFamily="34" charset="0"/>
              </a:rPr>
            </a:br>
            <a:r>
              <a:rPr lang="en-US" sz="2900" b="1" dirty="0">
                <a:solidFill>
                  <a:schemeClr val="bg1"/>
                </a:solidFill>
                <a:latin typeface="Arial" panose="020B0604020202020204" pitchFamily="34" charset="0"/>
                <a:cs typeface="Arial" panose="020B0604020202020204" pitchFamily="34" charset="0"/>
              </a:rPr>
              <a:t>in the countryside are happy with their </a:t>
            </a:r>
            <a:r>
              <a:rPr lang="en-US" sz="2900" b="1" dirty="0" smtClean="0">
                <a:solidFill>
                  <a:schemeClr val="bg1"/>
                </a:solidFill>
                <a:latin typeface="Arial" panose="020B0604020202020204" pitchFamily="34" charset="0"/>
                <a:cs typeface="Arial" panose="020B0604020202020204" pitchFamily="34" charset="0"/>
              </a:rPr>
              <a:t>life. This </a:t>
            </a:r>
            <a:r>
              <a:rPr lang="en-US" sz="2900" b="1" dirty="0">
                <a:solidFill>
                  <a:schemeClr val="bg1"/>
                </a:solidFill>
                <a:latin typeface="Arial" panose="020B0604020202020204" pitchFamily="34" charset="0"/>
                <a:cs typeface="Arial" panose="020B0604020202020204" pitchFamily="34" charset="0"/>
              </a:rPr>
              <a:t>rate in the city is only 47%. (happily</a:t>
            </a:r>
            <a:r>
              <a:rPr lang="en-US" sz="2900" b="1" dirty="0" smtClean="0">
                <a:solidFill>
                  <a:schemeClr val="bg1"/>
                </a:solidFill>
                <a:latin typeface="Arial" panose="020B0604020202020204" pitchFamily="34" charset="0"/>
                <a:cs typeface="Arial" panose="020B0604020202020204" pitchFamily="34" charset="0"/>
              </a:rPr>
              <a:t>)</a:t>
            </a: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 </a:t>
            </a:r>
            <a:r>
              <a:rPr lang="en-US" sz="2900" b="1" dirty="0">
                <a:solidFill>
                  <a:schemeClr val="bg1"/>
                </a:solidFill>
                <a:latin typeface="Arial" panose="020B0604020202020204" pitchFamily="34" charset="0"/>
                <a:cs typeface="Arial" panose="020B0604020202020204" pitchFamily="34" charset="0"/>
              </a:rPr>
              <a:t>People in the countryside </a:t>
            </a:r>
            <a:r>
              <a:rPr lang="en-US" sz="2900" b="1" dirty="0" smtClean="0">
                <a:solidFill>
                  <a:schemeClr val="bg1"/>
                </a:solidFill>
                <a:latin typeface="Arial" panose="020B0604020202020204" pitchFamily="34" charset="0"/>
                <a:cs typeface="Arial" panose="020B0604020202020204" pitchFamily="34" charset="0"/>
              </a:rPr>
              <a:t>live </a:t>
            </a:r>
            <a:r>
              <a:rPr lang="en-US" sz="2900" dirty="0" smtClean="0">
                <a:solidFill>
                  <a:schemeClr val="bg1"/>
                </a:solidFill>
                <a:latin typeface="Arial" panose="020B0604020202020204" pitchFamily="34" charset="0"/>
                <a:cs typeface="Arial" panose="020B0604020202020204" pitchFamily="34" charset="0"/>
              </a:rPr>
              <a:t>_______________</a:t>
            </a:r>
          </a:p>
          <a:p>
            <a:pPr marL="530225" indent="-530225" algn="just">
              <a:lnSpc>
                <a:spcPts val="3100"/>
              </a:lnSpc>
              <a:spcAft>
                <a:spcPts val="400"/>
              </a:spcAft>
            </a:pPr>
            <a:r>
              <a:rPr lang="en-US" sz="2900" dirty="0">
                <a:solidFill>
                  <a:schemeClr val="bg1"/>
                </a:solidFill>
                <a:latin typeface="Arial" panose="020B0604020202020204" pitchFamily="34" charset="0"/>
                <a:cs typeface="Arial" panose="020B0604020202020204" pitchFamily="34" charset="0"/>
              </a:rPr>
              <a:t>	</a:t>
            </a:r>
            <a:r>
              <a:rPr lang="en-US" sz="2900" dirty="0" smtClean="0">
                <a:solidFill>
                  <a:schemeClr val="bg1"/>
                </a:solidFill>
                <a:latin typeface="Arial" panose="020B0604020202020204" pitchFamily="34" charset="0"/>
                <a:cs typeface="Arial" panose="020B0604020202020204" pitchFamily="34" charset="0"/>
              </a:rPr>
              <a:t>_________________________________________</a:t>
            </a: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3</a:t>
            </a:r>
            <a:r>
              <a:rPr lang="en-US" sz="2900" b="1" dirty="0">
                <a:solidFill>
                  <a:schemeClr val="bg1"/>
                </a:solidFill>
                <a:latin typeface="Arial" panose="020B0604020202020204" pitchFamily="34" charset="0"/>
                <a:cs typeface="Arial" panose="020B0604020202020204" pitchFamily="34" charset="0"/>
              </a:rPr>
              <a:t>. Unlike many other jobs, farmers depend </a:t>
            </a:r>
            <a:r>
              <a:rPr lang="en-US" sz="2900" b="1" dirty="0" smtClean="0">
                <a:solidFill>
                  <a:schemeClr val="bg1"/>
                </a:solidFill>
                <a:latin typeface="Arial" panose="020B0604020202020204" pitchFamily="34" charset="0"/>
                <a:cs typeface="Arial" panose="020B0604020202020204" pitchFamily="34" charset="0"/>
              </a:rPr>
              <a:t>heavily on </a:t>
            </a:r>
            <a:r>
              <a:rPr lang="en-US" sz="2900" b="1" dirty="0">
                <a:solidFill>
                  <a:schemeClr val="bg1"/>
                </a:solidFill>
                <a:latin typeface="Arial" panose="020B0604020202020204" pitchFamily="34" charset="0"/>
                <a:cs typeface="Arial" panose="020B0604020202020204" pitchFamily="34" charset="0"/>
              </a:rPr>
              <a:t>the weather. (heavily</a:t>
            </a:r>
            <a:r>
              <a:rPr lang="en-US" sz="2900" b="1" dirty="0" smtClean="0">
                <a:solidFill>
                  <a:schemeClr val="bg1"/>
                </a:solidFill>
                <a:latin typeface="Arial" panose="020B0604020202020204" pitchFamily="34" charset="0"/>
                <a:cs typeface="Arial" panose="020B0604020202020204" pitchFamily="34" charset="0"/>
              </a:rPr>
              <a:t>)</a:t>
            </a: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 </a:t>
            </a:r>
            <a:r>
              <a:rPr lang="en-US" sz="2900" b="1" spc="-60" dirty="0">
                <a:solidFill>
                  <a:schemeClr val="bg1"/>
                </a:solidFill>
                <a:latin typeface="Arial" panose="020B0604020202020204" pitchFamily="34" charset="0"/>
                <a:cs typeface="Arial" panose="020B0604020202020204" pitchFamily="34" charset="0"/>
              </a:rPr>
              <a:t>Farmers </a:t>
            </a:r>
            <a:r>
              <a:rPr lang="en-US" sz="2900" b="1" spc="-60" dirty="0" smtClean="0">
                <a:solidFill>
                  <a:schemeClr val="bg1"/>
                </a:solidFill>
                <a:latin typeface="Arial" panose="020B0604020202020204" pitchFamily="34" charset="0"/>
                <a:cs typeface="Arial" panose="020B0604020202020204" pitchFamily="34" charset="0"/>
              </a:rPr>
              <a:t>depend </a:t>
            </a:r>
            <a:r>
              <a:rPr lang="en-US" sz="2900" spc="-60" dirty="0" smtClean="0">
                <a:solidFill>
                  <a:schemeClr val="bg1"/>
                </a:solidFill>
                <a:latin typeface="Arial" panose="020B0604020202020204" pitchFamily="34" charset="0"/>
                <a:cs typeface="Arial" panose="020B0604020202020204" pitchFamily="34" charset="0"/>
              </a:rPr>
              <a:t>____________________________</a:t>
            </a:r>
          </a:p>
          <a:p>
            <a:pPr marL="530225" indent="-530225" algn="just">
              <a:lnSpc>
                <a:spcPts val="3100"/>
              </a:lnSpc>
              <a:spcBef>
                <a:spcPts val="400"/>
              </a:spcBef>
              <a:spcAft>
                <a:spcPts val="400"/>
              </a:spcAft>
            </a:pPr>
            <a:r>
              <a:rPr lang="en-US" sz="2900" spc="-60" dirty="0">
                <a:solidFill>
                  <a:schemeClr val="bg1"/>
                </a:solidFill>
                <a:latin typeface="Arial" panose="020B0604020202020204" pitchFamily="34" charset="0"/>
                <a:cs typeface="Arial" panose="020B0604020202020204" pitchFamily="34" charset="0"/>
              </a:rPr>
              <a:t>	</a:t>
            </a:r>
            <a:r>
              <a:rPr lang="en-US" sz="2900" dirty="0">
                <a:solidFill>
                  <a:schemeClr val="bg1"/>
                </a:solidFill>
                <a:latin typeface="Arial" panose="020B0604020202020204" pitchFamily="34" charset="0"/>
                <a:cs typeface="Arial" panose="020B0604020202020204" pitchFamily="34" charset="0"/>
              </a:rPr>
              <a:t>_________________________________________</a:t>
            </a: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4</a:t>
            </a:r>
            <a:r>
              <a:rPr lang="en-US" sz="2900" b="1" dirty="0">
                <a:solidFill>
                  <a:schemeClr val="bg1"/>
                </a:solidFill>
                <a:latin typeface="Arial" panose="020B0604020202020204" pitchFamily="34" charset="0"/>
                <a:cs typeface="Arial" panose="020B0604020202020204" pitchFamily="34" charset="0"/>
              </a:rPr>
              <a:t>. We are both bad at swimming but I’m better</a:t>
            </a:r>
            <a:br>
              <a:rPr lang="en-US" sz="2900" b="1" dirty="0">
                <a:solidFill>
                  <a:schemeClr val="bg1"/>
                </a:solidFill>
                <a:latin typeface="Arial" panose="020B0604020202020204" pitchFamily="34" charset="0"/>
                <a:cs typeface="Arial" panose="020B0604020202020204" pitchFamily="34" charset="0"/>
              </a:rPr>
            </a:br>
            <a:r>
              <a:rPr lang="en-US" sz="2900" b="1" dirty="0">
                <a:solidFill>
                  <a:schemeClr val="bg1"/>
                </a:solidFill>
                <a:latin typeface="Arial" panose="020B0604020202020204" pitchFamily="34" charset="0"/>
                <a:cs typeface="Arial" panose="020B0604020202020204" pitchFamily="34" charset="0"/>
              </a:rPr>
              <a:t>than my sister. (badly</a:t>
            </a:r>
            <a:r>
              <a:rPr lang="en-US" sz="2900" b="1" dirty="0" smtClean="0">
                <a:solidFill>
                  <a:schemeClr val="bg1"/>
                </a:solidFill>
                <a:latin typeface="Arial" panose="020B0604020202020204" pitchFamily="34" charset="0"/>
                <a:cs typeface="Arial" panose="020B0604020202020204" pitchFamily="34" charset="0"/>
              </a:rPr>
              <a:t>)</a:t>
            </a:r>
          </a:p>
          <a:p>
            <a:pPr marL="530225" indent="-530225" algn="just">
              <a:lnSpc>
                <a:spcPts val="3100"/>
              </a:lnSpc>
              <a:spcBef>
                <a:spcPts val="400"/>
              </a:spcBef>
              <a:spcAft>
                <a:spcPts val="400"/>
              </a:spcAft>
            </a:pPr>
            <a:r>
              <a:rPr lang="en-US" sz="2900" b="1" dirty="0" smtClean="0">
                <a:solidFill>
                  <a:schemeClr val="bg1"/>
                </a:solidFill>
                <a:latin typeface="Arial" panose="020B0604020202020204" pitchFamily="34" charset="0"/>
                <a:cs typeface="Arial" panose="020B0604020202020204" pitchFamily="34" charset="0"/>
              </a:rPr>
              <a:t>→ </a:t>
            </a:r>
            <a:r>
              <a:rPr lang="en-US" sz="2900" b="1" dirty="0">
                <a:solidFill>
                  <a:schemeClr val="bg1"/>
                </a:solidFill>
                <a:latin typeface="Arial" panose="020B0604020202020204" pitchFamily="34" charset="0"/>
                <a:cs typeface="Arial" panose="020B0604020202020204" pitchFamily="34" charset="0"/>
              </a:rPr>
              <a:t>My sister </a:t>
            </a:r>
            <a:r>
              <a:rPr lang="en-US" sz="2900" b="1" dirty="0" smtClean="0">
                <a:solidFill>
                  <a:schemeClr val="bg1"/>
                </a:solidFill>
                <a:latin typeface="Arial" panose="020B0604020202020204" pitchFamily="34" charset="0"/>
                <a:cs typeface="Arial" panose="020B0604020202020204" pitchFamily="34" charset="0"/>
              </a:rPr>
              <a:t>swims </a:t>
            </a:r>
            <a:r>
              <a:rPr lang="en-US" sz="2900" dirty="0" smtClean="0">
                <a:solidFill>
                  <a:schemeClr val="bg1"/>
                </a:solidFill>
                <a:latin typeface="Arial" panose="020B0604020202020204" pitchFamily="34" charset="0"/>
                <a:cs typeface="Arial" panose="020B0604020202020204" pitchFamily="34" charset="0"/>
              </a:rPr>
              <a:t>_________________________ </a:t>
            </a:r>
            <a:endParaRPr lang="en-US" sz="29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573864" y="6319391"/>
            <a:ext cx="2992700" cy="538609"/>
          </a:xfrm>
          <a:prstGeom prst="rect">
            <a:avLst/>
          </a:prstGeom>
        </p:spPr>
        <p:txBody>
          <a:bodyPr wrap="square">
            <a:spAutoFit/>
          </a:bodyPr>
          <a:lstStyle/>
          <a:p>
            <a:pPr marL="442913" indent="-442913" algn="just"/>
            <a:r>
              <a:rPr lang="en-US" sz="2900" b="1" dirty="0" smtClean="0">
                <a:solidFill>
                  <a:srgbClr val="FFFF00"/>
                </a:solidFill>
                <a:latin typeface="Arial" panose="020B0604020202020204" pitchFamily="34" charset="0"/>
                <a:cs typeface="Arial" panose="020B0604020202020204" pitchFamily="34" charset="0"/>
              </a:rPr>
              <a:t>worse </a:t>
            </a:r>
            <a:r>
              <a:rPr lang="en-US" sz="2900" b="1" dirty="0">
                <a:solidFill>
                  <a:srgbClr val="FFFF00"/>
                </a:solidFill>
                <a:latin typeface="Arial" panose="020B0604020202020204" pitchFamily="34" charset="0"/>
                <a:cs typeface="Arial" panose="020B0604020202020204" pitchFamily="34" charset="0"/>
              </a:rPr>
              <a:t>than I do.</a:t>
            </a:r>
          </a:p>
        </p:txBody>
      </p:sp>
      <p:sp>
        <p:nvSpPr>
          <p:cNvPr id="6" name="Rectangle 5"/>
          <p:cNvSpPr/>
          <p:nvPr/>
        </p:nvSpPr>
        <p:spPr>
          <a:xfrm>
            <a:off x="3428528" y="836712"/>
            <a:ext cx="3663752" cy="538609"/>
          </a:xfrm>
          <a:prstGeom prst="rect">
            <a:avLst/>
          </a:prstGeom>
        </p:spPr>
        <p:txBody>
          <a:bodyPr wrap="square">
            <a:spAutoFit/>
          </a:bodyPr>
          <a:lstStyle/>
          <a:p>
            <a:pPr marL="442913" lvl="0" indent="-442913" algn="just"/>
            <a:r>
              <a:rPr lang="en-US" sz="2900" b="1" dirty="0">
                <a:solidFill>
                  <a:srgbClr val="FFFF00"/>
                </a:solidFill>
                <a:latin typeface="Arial" panose="020B0604020202020204" pitchFamily="34" charset="0"/>
                <a:cs typeface="Arial" panose="020B0604020202020204" pitchFamily="34" charset="0"/>
              </a:rPr>
              <a:t>faster than a camel.</a:t>
            </a:r>
          </a:p>
        </p:txBody>
      </p:sp>
      <p:sp>
        <p:nvSpPr>
          <p:cNvPr id="8" name="Rectangle 7"/>
          <p:cNvSpPr/>
          <p:nvPr/>
        </p:nvSpPr>
        <p:spPr>
          <a:xfrm>
            <a:off x="500004" y="3064768"/>
            <a:ext cx="3101220" cy="538609"/>
          </a:xfrm>
          <a:prstGeom prst="rect">
            <a:avLst/>
          </a:prstGeom>
        </p:spPr>
        <p:txBody>
          <a:bodyPr wrap="square">
            <a:spAutoFit/>
          </a:bodyPr>
          <a:lstStyle/>
          <a:p>
            <a:r>
              <a:rPr lang="en-US" sz="2900" b="1" dirty="0" smtClean="0">
                <a:solidFill>
                  <a:srgbClr val="FFFF00"/>
                </a:solidFill>
                <a:latin typeface="Arial" panose="020B0604020202020204" pitchFamily="34" charset="0"/>
                <a:cs typeface="Arial" panose="020B0604020202020204" pitchFamily="34" charset="0"/>
              </a:rPr>
              <a:t>those </a:t>
            </a:r>
            <a:r>
              <a:rPr lang="en-US" sz="2900" b="1" dirty="0">
                <a:solidFill>
                  <a:srgbClr val="FFFF00"/>
                </a:solidFill>
                <a:latin typeface="Arial" panose="020B0604020202020204" pitchFamily="34" charset="0"/>
                <a:cs typeface="Arial" panose="020B0604020202020204" pitchFamily="34" charset="0"/>
              </a:rPr>
              <a:t>in the city.</a:t>
            </a:r>
            <a:endParaRPr lang="en-US" dirty="0"/>
          </a:p>
        </p:txBody>
      </p:sp>
      <p:sp>
        <p:nvSpPr>
          <p:cNvPr id="10" name="Rectangle 9"/>
          <p:cNvSpPr/>
          <p:nvPr/>
        </p:nvSpPr>
        <p:spPr>
          <a:xfrm>
            <a:off x="5724128" y="2621672"/>
            <a:ext cx="3480124" cy="538609"/>
          </a:xfrm>
          <a:prstGeom prst="rect">
            <a:avLst/>
          </a:prstGeom>
        </p:spPr>
        <p:txBody>
          <a:bodyPr wrap="square">
            <a:spAutoFit/>
          </a:bodyPr>
          <a:lstStyle/>
          <a:p>
            <a:r>
              <a:rPr lang="en-US" sz="2900" b="1" dirty="0">
                <a:solidFill>
                  <a:srgbClr val="FFFF00"/>
                </a:solidFill>
                <a:latin typeface="Arial" panose="020B0604020202020204" pitchFamily="34" charset="0"/>
                <a:cs typeface="Arial" panose="020B0604020202020204" pitchFamily="34" charset="0"/>
              </a:rPr>
              <a:t>more happily </a:t>
            </a:r>
            <a:r>
              <a:rPr lang="en-US" sz="2900" b="1" dirty="0" smtClean="0">
                <a:solidFill>
                  <a:srgbClr val="FFFF00"/>
                </a:solidFill>
                <a:latin typeface="Arial" panose="020B0604020202020204" pitchFamily="34" charset="0"/>
                <a:cs typeface="Arial" panose="020B0604020202020204" pitchFamily="34" charset="0"/>
              </a:rPr>
              <a:t>than</a:t>
            </a:r>
            <a:endParaRPr lang="en-US" dirty="0"/>
          </a:p>
        </p:txBody>
      </p:sp>
      <p:sp>
        <p:nvSpPr>
          <p:cNvPr id="9" name="Rectangle 8"/>
          <p:cNvSpPr/>
          <p:nvPr/>
        </p:nvSpPr>
        <p:spPr>
          <a:xfrm>
            <a:off x="3505340" y="4437112"/>
            <a:ext cx="5615428" cy="538609"/>
          </a:xfrm>
          <a:prstGeom prst="rect">
            <a:avLst/>
          </a:prstGeom>
        </p:spPr>
        <p:txBody>
          <a:bodyPr wrap="square">
            <a:spAutoFit/>
          </a:bodyPr>
          <a:lstStyle/>
          <a:p>
            <a:pPr lvl="0" algn="just"/>
            <a:r>
              <a:rPr lang="en-US" sz="2900" b="1" spc="100" dirty="0">
                <a:solidFill>
                  <a:srgbClr val="FFFF00"/>
                </a:solidFill>
                <a:latin typeface="Arial" panose="020B0604020202020204" pitchFamily="34" charset="0"/>
                <a:cs typeface="Arial" panose="020B0604020202020204" pitchFamily="34" charset="0"/>
              </a:rPr>
              <a:t>more heavily on the weather </a:t>
            </a:r>
          </a:p>
        </p:txBody>
      </p:sp>
      <p:sp>
        <p:nvSpPr>
          <p:cNvPr id="11" name="Rectangle 10"/>
          <p:cNvSpPr/>
          <p:nvPr/>
        </p:nvSpPr>
        <p:spPr>
          <a:xfrm>
            <a:off x="636108" y="4930631"/>
            <a:ext cx="5832648" cy="538609"/>
          </a:xfrm>
          <a:prstGeom prst="rect">
            <a:avLst/>
          </a:prstGeom>
        </p:spPr>
        <p:txBody>
          <a:bodyPr wrap="square">
            <a:spAutoFit/>
          </a:bodyPr>
          <a:lstStyle/>
          <a:p>
            <a:pPr lvl="0" algn="just"/>
            <a:r>
              <a:rPr lang="en-US" sz="2900" b="1" dirty="0">
                <a:solidFill>
                  <a:srgbClr val="FFFF00"/>
                </a:solidFill>
                <a:latin typeface="Arial" panose="020B0604020202020204" pitchFamily="34" charset="0"/>
                <a:cs typeface="Arial" panose="020B0604020202020204" pitchFamily="34" charset="0"/>
              </a:rPr>
              <a:t>than people in many other jobs.</a:t>
            </a:r>
          </a:p>
        </p:txBody>
      </p:sp>
    </p:spTree>
    <p:extLst>
      <p:ext uri="{BB962C8B-B14F-4D97-AF65-F5344CB8AC3E}">
        <p14:creationId xmlns:p14="http://schemas.microsoft.com/office/powerpoint/2010/main" val="1874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3"/>
                                        </p:tgtEl>
                                        <p:attrNameLst>
                                          <p:attrName>ppt_w</p:attrName>
                                        </p:attrNameLst>
                                      </p:cBhvr>
                                      <p:tavLst>
                                        <p:tav tm="0">
                                          <p:val>
                                            <p:strVal val="ppt_w"/>
                                          </p:val>
                                        </p:tav>
                                        <p:tav tm="100000">
                                          <p:val>
                                            <p:fltVal val="0"/>
                                          </p:val>
                                        </p:tav>
                                      </p:tavLst>
                                    </p:anim>
                                    <p:anim calcmode="lin" valueType="num">
                                      <p:cBhvr>
                                        <p:cTn id="12" dur="1000"/>
                                        <p:tgtEl>
                                          <p:spTgt spid="3"/>
                                        </p:tgtEl>
                                        <p:attrNameLst>
                                          <p:attrName>ppt_h</p:attrName>
                                        </p:attrNameLst>
                                      </p:cBhvr>
                                      <p:tavLst>
                                        <p:tav tm="0">
                                          <p:val>
                                            <p:strVal val="ppt_h"/>
                                          </p:val>
                                        </p:tav>
                                        <p:tav tm="100000">
                                          <p:val>
                                            <p:fltVal val="0"/>
                                          </p:val>
                                        </p:tav>
                                      </p:tavLst>
                                    </p:anim>
                                    <p:anim calcmode="lin" valueType="num">
                                      <p:cBhvr>
                                        <p:cTn id="13" dur="1000"/>
                                        <p:tgtEl>
                                          <p:spTgt spid="3"/>
                                        </p:tgtEl>
                                        <p:attrNameLst>
                                          <p:attrName>style.rotation</p:attrName>
                                        </p:attrNameLst>
                                      </p:cBhvr>
                                      <p:tavLst>
                                        <p:tav tm="0">
                                          <p:val>
                                            <p:fltVal val="0"/>
                                          </p:val>
                                        </p:tav>
                                        <p:tav tm="100000">
                                          <p:val>
                                            <p:fltVal val="90"/>
                                          </p:val>
                                        </p:tav>
                                      </p:tavLst>
                                    </p:anim>
                                    <p:animEffect transition="out" filter="fad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4" grpId="0"/>
      <p:bldP spid="6" grpId="0"/>
      <p:bldP spid="8" grpId="0"/>
      <p:bldP spid="10"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504" y="2509271"/>
            <a:ext cx="8676456" cy="1446550"/>
          </a:xfrm>
          <a:prstGeom prst="rect">
            <a:avLst/>
          </a:prstGeom>
        </p:spPr>
        <p:txBody>
          <a:bodyPr wrap="square">
            <a:spAutoFit/>
          </a:bodyPr>
          <a:lstStyle/>
          <a:p>
            <a:r>
              <a:rPr lang="en-US" sz="8800" b="1" dirty="0">
                <a:ln w="38100">
                  <a:solidFill>
                    <a:srgbClr val="FF0000"/>
                  </a:solidFill>
                </a:ln>
                <a:solidFill>
                  <a:srgbClr val="FFFF00"/>
                </a:solidFill>
                <a:latin typeface="Arial" pitchFamily="34" charset="0"/>
                <a:cs typeface="Arial" pitchFamily="34" charset="0"/>
              </a:rPr>
              <a:t>Communication</a:t>
            </a:r>
          </a:p>
        </p:txBody>
      </p:sp>
    </p:spTree>
    <p:extLst>
      <p:ext uri="{BB962C8B-B14F-4D97-AF65-F5344CB8AC3E}">
        <p14:creationId xmlns:p14="http://schemas.microsoft.com/office/powerpoint/2010/main" val="316307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563888" cy="584775"/>
          </a:xfrm>
          <a:prstGeom prst="rect">
            <a:avLst/>
          </a:prstGeom>
        </p:spPr>
        <p:txBody>
          <a:bodyPr wrap="square">
            <a:spAutoFit/>
          </a:bodyPr>
          <a:lstStyle/>
          <a:p>
            <a:pPr marL="442913" indent="-442913"/>
            <a:r>
              <a:rPr lang="en-US" sz="3200" b="1" spc="-100" dirty="0">
                <a:solidFill>
                  <a:srgbClr val="FF0000"/>
                </a:solidFill>
                <a:latin typeface="Arial" pitchFamily="34" charset="0"/>
                <a:cs typeface="Arial" pitchFamily="34" charset="0"/>
              </a:rPr>
              <a:t>5. Work in groups. </a:t>
            </a:r>
          </a:p>
        </p:txBody>
      </p:sp>
      <p:sp>
        <p:nvSpPr>
          <p:cNvPr id="5" name="Rectangle 4"/>
          <p:cNvSpPr/>
          <p:nvPr/>
        </p:nvSpPr>
        <p:spPr>
          <a:xfrm>
            <a:off x="5146" y="2271980"/>
            <a:ext cx="9144000" cy="1169551"/>
          </a:xfrm>
          <a:prstGeom prst="rect">
            <a:avLst/>
          </a:prstGeom>
        </p:spPr>
        <p:txBody>
          <a:bodyPr wrap="square">
            <a:spAutoFit/>
          </a:bodyPr>
          <a:lstStyle/>
          <a:p>
            <a:pPr>
              <a:spcBef>
                <a:spcPts val="600"/>
              </a:spcBef>
              <a:spcAft>
                <a:spcPts val="600"/>
              </a:spcAft>
            </a:pPr>
            <a:r>
              <a:rPr lang="en-US" sz="3000" b="1" i="1" spc="-70" dirty="0" smtClean="0">
                <a:solidFill>
                  <a:srgbClr val="00FFCC"/>
                </a:solidFill>
                <a:latin typeface="Arial" panose="020B0604020202020204" pitchFamily="34" charset="0"/>
                <a:cs typeface="Arial" panose="020B0604020202020204" pitchFamily="34" charset="0"/>
              </a:rPr>
              <a:t>What </a:t>
            </a:r>
            <a:r>
              <a:rPr lang="en-US" sz="3000" b="1" i="1" spc="-70" dirty="0">
                <a:solidFill>
                  <a:srgbClr val="00FFCC"/>
                </a:solidFill>
                <a:latin typeface="Arial" panose="020B0604020202020204" pitchFamily="34" charset="0"/>
                <a:cs typeface="Arial" panose="020B0604020202020204" pitchFamily="34" charset="0"/>
              </a:rPr>
              <a:t>will you do during the trip to the </a:t>
            </a:r>
            <a:r>
              <a:rPr lang="en-US" sz="3000" b="1" i="1" spc="-70" dirty="0" smtClean="0">
                <a:solidFill>
                  <a:srgbClr val="00FFCC"/>
                </a:solidFill>
                <a:latin typeface="Arial" panose="020B0604020202020204" pitchFamily="34" charset="0"/>
                <a:cs typeface="Arial" panose="020B0604020202020204" pitchFamily="34" charset="0"/>
              </a:rPr>
              <a:t>countryside?</a:t>
            </a:r>
          </a:p>
          <a:p>
            <a:pPr>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Write </a:t>
            </a:r>
            <a:r>
              <a:rPr lang="en-US" sz="3000" b="1" dirty="0">
                <a:solidFill>
                  <a:schemeClr val="bg1"/>
                </a:solidFill>
                <a:latin typeface="Arial" panose="020B0604020202020204" pitchFamily="34" charset="0"/>
                <a:cs typeface="Arial" panose="020B0604020202020204" pitchFamily="34" charset="0"/>
              </a:rPr>
              <a:t>the answers in the table below.</a:t>
            </a:r>
          </a:p>
        </p:txBody>
      </p:sp>
      <p:graphicFrame>
        <p:nvGraphicFramePr>
          <p:cNvPr id="6" name="Table 5"/>
          <p:cNvGraphicFramePr>
            <a:graphicFrameLocks noGrp="1"/>
          </p:cNvGraphicFramePr>
          <p:nvPr>
            <p:extLst>
              <p:ext uri="{D42A27DB-BD31-4B8C-83A1-F6EECF244321}">
                <p14:modId xmlns:p14="http://schemas.microsoft.com/office/powerpoint/2010/main" val="1924627657"/>
              </p:ext>
            </p:extLst>
          </p:nvPr>
        </p:nvGraphicFramePr>
        <p:xfrm>
          <a:off x="251520" y="3595082"/>
          <a:ext cx="8784976" cy="2590800"/>
        </p:xfrm>
        <a:graphic>
          <a:graphicData uri="http://schemas.openxmlformats.org/drawingml/2006/table">
            <a:tbl>
              <a:tblPr/>
              <a:tblGrid>
                <a:gridCol w="3240360"/>
                <a:gridCol w="5544616"/>
              </a:tblGrid>
              <a:tr h="0">
                <a:tc>
                  <a:txBody>
                    <a:bodyPr/>
                    <a:lstStyle/>
                    <a:p>
                      <a:pPr algn="ctr"/>
                      <a:r>
                        <a:rPr lang="en-US" sz="2800" b="1" i="0" dirty="0">
                          <a:solidFill>
                            <a:srgbClr val="FFFF00"/>
                          </a:solidFill>
                          <a:effectLst/>
                          <a:latin typeface="Arial" panose="020B0604020202020204" pitchFamily="34" charset="0"/>
                          <a:cs typeface="Arial" panose="020B0604020202020204" pitchFamily="34" charset="0"/>
                        </a:rPr>
                        <a:t>Person’s name </a:t>
                      </a:r>
                      <a:endParaRPr lang="en-US" sz="2800" b="1"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ctr"/>
                      <a:r>
                        <a:rPr lang="en-US" sz="2800" b="1" i="0" dirty="0">
                          <a:solidFill>
                            <a:srgbClr val="FFFF00"/>
                          </a:solidFill>
                          <a:effectLst/>
                          <a:latin typeface="Arial" panose="020B0604020202020204" pitchFamily="34" charset="0"/>
                          <a:cs typeface="Arial" panose="020B0604020202020204" pitchFamily="34" charset="0"/>
                        </a:rPr>
                        <a:t>Activity</a:t>
                      </a:r>
                      <a:endParaRPr lang="en-US" sz="2800" b="1"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r h="0">
                <a:tc>
                  <a:txBody>
                    <a:bodyPr/>
                    <a:lstStyle/>
                    <a:p>
                      <a:r>
                        <a:rPr lang="en-US" sz="2800" b="1" i="0" dirty="0" smtClean="0">
                          <a:solidFill>
                            <a:srgbClr val="FFFF00"/>
                          </a:solidFill>
                          <a:effectLst/>
                          <a:latin typeface="Arial" panose="020B0604020202020204" pitchFamily="34" charset="0"/>
                          <a:cs typeface="Arial" panose="020B0604020202020204" pitchFamily="34" charset="0"/>
                        </a:rPr>
                        <a:t>1. </a:t>
                      </a:r>
                      <a:endParaRPr lang="en-US" sz="2800" b="1"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sz="2800" b="1">
                        <a:solidFill>
                          <a:srgbClr val="FFFF00"/>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r h="0">
                <a:tc>
                  <a:txBody>
                    <a:bodyPr/>
                    <a:lstStyle/>
                    <a:p>
                      <a:r>
                        <a:rPr lang="en-US" sz="2800" b="1" i="0" dirty="0" smtClean="0">
                          <a:solidFill>
                            <a:srgbClr val="FFFF00"/>
                          </a:solidFill>
                          <a:effectLst/>
                          <a:latin typeface="Arial" panose="020B0604020202020204" pitchFamily="34" charset="0"/>
                          <a:cs typeface="Arial" panose="020B0604020202020204" pitchFamily="34" charset="0"/>
                        </a:rPr>
                        <a:t>2.</a:t>
                      </a:r>
                      <a:r>
                        <a:rPr lang="en-US" sz="2800" b="1" i="0" baseline="0" dirty="0" smtClean="0">
                          <a:solidFill>
                            <a:srgbClr val="FFFF00"/>
                          </a:solidFill>
                          <a:effectLst/>
                          <a:latin typeface="Arial" panose="020B0604020202020204" pitchFamily="34" charset="0"/>
                          <a:cs typeface="Arial" panose="020B0604020202020204" pitchFamily="34" charset="0"/>
                        </a:rPr>
                        <a:t> </a:t>
                      </a:r>
                      <a:endParaRPr lang="en-US" sz="2800" b="1"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sz="2800" b="1">
                        <a:solidFill>
                          <a:srgbClr val="FFFF00"/>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r h="0">
                <a:tc>
                  <a:txBody>
                    <a:bodyPr/>
                    <a:lstStyle/>
                    <a:p>
                      <a:r>
                        <a:rPr lang="en-US" sz="2800" b="1" i="0" dirty="0" smtClean="0">
                          <a:solidFill>
                            <a:srgbClr val="FFFF00"/>
                          </a:solidFill>
                          <a:effectLst/>
                          <a:latin typeface="Arial" panose="020B0604020202020204" pitchFamily="34" charset="0"/>
                          <a:cs typeface="Arial" panose="020B0604020202020204" pitchFamily="34" charset="0"/>
                        </a:rPr>
                        <a:t>3.</a:t>
                      </a:r>
                      <a:r>
                        <a:rPr lang="en-US" sz="2800" b="1" i="0" baseline="0" dirty="0" smtClean="0">
                          <a:solidFill>
                            <a:srgbClr val="FFFF00"/>
                          </a:solidFill>
                          <a:effectLst/>
                          <a:latin typeface="Arial" panose="020B0604020202020204" pitchFamily="34" charset="0"/>
                          <a:cs typeface="Arial" panose="020B0604020202020204" pitchFamily="34" charset="0"/>
                        </a:rPr>
                        <a:t> </a:t>
                      </a:r>
                      <a:endParaRPr lang="en-US" sz="2800" b="1"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sz="2800" b="1">
                        <a:solidFill>
                          <a:srgbClr val="FFFF00"/>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r h="0">
                <a:tc>
                  <a:txBody>
                    <a:bodyPr/>
                    <a:lstStyle/>
                    <a:p>
                      <a:r>
                        <a:rPr lang="en-US" sz="2800" b="1" i="0" dirty="0" smtClean="0">
                          <a:solidFill>
                            <a:srgbClr val="FFFF00"/>
                          </a:solidFill>
                          <a:effectLst/>
                          <a:latin typeface="Arial" panose="020B0604020202020204" pitchFamily="34" charset="0"/>
                          <a:cs typeface="Arial" panose="020B0604020202020204" pitchFamily="34" charset="0"/>
                        </a:rPr>
                        <a:t>4. </a:t>
                      </a:r>
                      <a:endParaRPr lang="en-US" sz="2800" b="1"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sz="2800" b="1" dirty="0">
                        <a:solidFill>
                          <a:srgbClr val="FFFF00"/>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3452813"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51520" y="6228601"/>
            <a:ext cx="6768752" cy="584775"/>
          </a:xfrm>
          <a:prstGeom prst="rect">
            <a:avLst/>
          </a:prstGeom>
        </p:spPr>
        <p:txBody>
          <a:bodyPr wrap="square">
            <a:spAutoFit/>
          </a:bodyPr>
          <a:lstStyle/>
          <a:p>
            <a:pPr algn="just"/>
            <a:r>
              <a:rPr lang="en-US" sz="3200" b="1" dirty="0">
                <a:solidFill>
                  <a:srgbClr val="FF0000"/>
                </a:solidFill>
                <a:latin typeface="Arial" panose="020B0604020202020204" pitchFamily="34" charset="0"/>
                <a:cs typeface="Arial" panose="020B0604020202020204" pitchFamily="34" charset="0"/>
              </a:rPr>
              <a:t>Report your </a:t>
            </a:r>
            <a:r>
              <a:rPr lang="en-US" sz="3200" b="1" dirty="0" smtClean="0">
                <a:solidFill>
                  <a:srgbClr val="FF0000"/>
                </a:solidFill>
                <a:latin typeface="Arial" panose="020B0604020202020204" pitchFamily="34" charset="0"/>
                <a:cs typeface="Arial" panose="020B0604020202020204" pitchFamily="34" charset="0"/>
              </a:rPr>
              <a:t>findings </a:t>
            </a:r>
            <a:r>
              <a:rPr lang="en-US" sz="3200" b="1" dirty="0">
                <a:solidFill>
                  <a:srgbClr val="FF0000"/>
                </a:solidFill>
                <a:latin typeface="Arial" panose="020B0604020202020204" pitchFamily="34" charset="0"/>
                <a:cs typeface="Arial" panose="020B0604020202020204" pitchFamily="34" charset="0"/>
              </a:rPr>
              <a:t>to the class. </a:t>
            </a:r>
          </a:p>
        </p:txBody>
      </p:sp>
      <p:sp>
        <p:nvSpPr>
          <p:cNvPr id="10" name="Rectangle 9"/>
          <p:cNvSpPr/>
          <p:nvPr/>
        </p:nvSpPr>
        <p:spPr>
          <a:xfrm>
            <a:off x="3564397" y="5158812"/>
            <a:ext cx="3264971" cy="553998"/>
          </a:xfrm>
          <a:prstGeom prst="rect">
            <a:avLst/>
          </a:prstGeom>
        </p:spPr>
        <p:txBody>
          <a:bodyPr wrap="square">
            <a:spAutoFit/>
          </a:bodyPr>
          <a:lstStyle/>
          <a:p>
            <a:pPr>
              <a:spcBef>
                <a:spcPts val="1200"/>
              </a:spcBef>
              <a:spcAft>
                <a:spcPts val="1200"/>
              </a:spcAft>
            </a:pPr>
            <a:r>
              <a:rPr lang="en-US" sz="3000" b="1" dirty="0">
                <a:solidFill>
                  <a:schemeClr val="bg1"/>
                </a:solidFill>
                <a:latin typeface="Arial" panose="020B0604020202020204" pitchFamily="34" charset="0"/>
                <a:cs typeface="Arial" panose="020B0604020202020204" pitchFamily="34" charset="0"/>
              </a:rPr>
              <a:t>swim in the river</a:t>
            </a:r>
          </a:p>
        </p:txBody>
      </p:sp>
      <p:sp>
        <p:nvSpPr>
          <p:cNvPr id="11" name="Rectangle 10"/>
          <p:cNvSpPr/>
          <p:nvPr/>
        </p:nvSpPr>
        <p:spPr>
          <a:xfrm>
            <a:off x="3563888" y="4597768"/>
            <a:ext cx="2026517" cy="553998"/>
          </a:xfrm>
          <a:prstGeom prst="rect">
            <a:avLst/>
          </a:prstGeom>
        </p:spPr>
        <p:txBody>
          <a:bodyPr wrap="square">
            <a:spAutoFit/>
          </a:bodyPr>
          <a:lstStyle/>
          <a:p>
            <a:pPr>
              <a:spcBef>
                <a:spcPts val="1200"/>
              </a:spcBef>
              <a:spcAft>
                <a:spcPts val="1200"/>
              </a:spcAft>
            </a:pPr>
            <a:r>
              <a:rPr lang="en-US" sz="3000" b="1" dirty="0">
                <a:solidFill>
                  <a:schemeClr val="bg1"/>
                </a:solidFill>
                <a:latin typeface="Arial" panose="020B0604020202020204" pitchFamily="34" charset="0"/>
                <a:cs typeface="Arial" panose="020B0604020202020204" pitchFamily="34" charset="0"/>
              </a:rPr>
              <a:t>go fishing</a:t>
            </a:r>
          </a:p>
        </p:txBody>
      </p:sp>
      <p:sp>
        <p:nvSpPr>
          <p:cNvPr id="12" name="Rectangle 11"/>
          <p:cNvSpPr/>
          <p:nvPr/>
        </p:nvSpPr>
        <p:spPr>
          <a:xfrm>
            <a:off x="3563888" y="4149080"/>
            <a:ext cx="2685351" cy="553998"/>
          </a:xfrm>
          <a:prstGeom prst="rect">
            <a:avLst/>
          </a:prstGeom>
        </p:spPr>
        <p:txBody>
          <a:bodyPr wrap="square">
            <a:spAutoFit/>
          </a:bodyPr>
          <a:lstStyle/>
          <a:p>
            <a:pPr>
              <a:spcBef>
                <a:spcPts val="1200"/>
              </a:spcBef>
              <a:spcAft>
                <a:spcPts val="1200"/>
              </a:spcAft>
            </a:pPr>
            <a:r>
              <a:rPr lang="en-US" sz="3000" b="1" dirty="0">
                <a:solidFill>
                  <a:schemeClr val="bg1"/>
                </a:solidFill>
                <a:latin typeface="Arial" panose="020B0604020202020204" pitchFamily="34" charset="0"/>
                <a:cs typeface="Arial" panose="020B0604020202020204" pitchFamily="34" charset="0"/>
              </a:rPr>
              <a:t>climb the tree</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76205" y="374197"/>
            <a:ext cx="2989787" cy="1782048"/>
          </a:xfrm>
          <a:prstGeom prst="rect">
            <a:avLst/>
          </a:prstGeom>
          <a:noFill/>
          <a:ln w="38100">
            <a:solidFill>
              <a:srgbClr val="FF00FF"/>
            </a:solidFill>
            <a:miter lim="800000"/>
            <a:headEnd/>
            <a:tailEnd/>
          </a:ln>
          <a:extLst>
            <a:ext uri="{909E8E84-426E-40DD-AFC4-6F175D3DCCD1}">
              <a14:hiddenFill xmlns:a14="http://schemas.microsoft.com/office/drawing/2010/main">
                <a:solidFill>
                  <a:schemeClr val="accent1"/>
                </a:solidFill>
              </a14:hiddenFill>
            </a:ext>
          </a:extLst>
        </p:spPr>
      </p:pic>
      <p:sp>
        <p:nvSpPr>
          <p:cNvPr id="22" name="Rectangle 21"/>
          <p:cNvSpPr/>
          <p:nvPr/>
        </p:nvSpPr>
        <p:spPr>
          <a:xfrm>
            <a:off x="3548883" y="5683314"/>
            <a:ext cx="5595118" cy="553998"/>
          </a:xfrm>
          <a:prstGeom prst="rect">
            <a:avLst/>
          </a:prstGeom>
        </p:spPr>
        <p:txBody>
          <a:bodyPr wrap="square">
            <a:spAutoFit/>
          </a:bodyPr>
          <a:lstStyle/>
          <a:p>
            <a:pPr>
              <a:spcBef>
                <a:spcPts val="1200"/>
              </a:spcBef>
              <a:spcAft>
                <a:spcPts val="1200"/>
              </a:spcAft>
            </a:pPr>
            <a:r>
              <a:rPr lang="en-US" sz="3000" b="1" dirty="0" smtClean="0">
                <a:solidFill>
                  <a:schemeClr val="bg1"/>
                </a:solidFill>
                <a:latin typeface="Arial" panose="020B0604020202020204" pitchFamily="34" charset="0"/>
                <a:cs typeface="Arial" panose="020B0604020202020204" pitchFamily="34" charset="0"/>
              </a:rPr>
              <a:t>ride a bike around the village</a:t>
            </a:r>
            <a:endParaRPr lang="en-US" sz="3000" b="1"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7757" y="706281"/>
            <a:ext cx="6004403" cy="1477328"/>
          </a:xfrm>
          <a:prstGeom prst="rect">
            <a:avLst/>
          </a:prstGeom>
        </p:spPr>
        <p:txBody>
          <a:bodyPr wrap="square">
            <a:spAutoFit/>
          </a:bodyPr>
          <a:lstStyle/>
          <a:p>
            <a:pPr lvl="0" algn="just">
              <a:spcBef>
                <a:spcPts val="1200"/>
              </a:spcBef>
              <a:spcAft>
                <a:spcPts val="1200"/>
              </a:spcAft>
            </a:pPr>
            <a:r>
              <a:rPr lang="en-US" sz="3000" b="1" dirty="0">
                <a:solidFill>
                  <a:prstClr val="white"/>
                </a:solidFill>
                <a:latin typeface="Arial" panose="020B0604020202020204" pitchFamily="34" charset="0"/>
                <a:cs typeface="Arial" panose="020B0604020202020204" pitchFamily="34" charset="0"/>
              </a:rPr>
              <a:t>You are planning a trip to the countryside. Work together and answer the question:</a:t>
            </a:r>
          </a:p>
        </p:txBody>
      </p:sp>
      <p:sp>
        <p:nvSpPr>
          <p:cNvPr id="23" name="Rectangle 22"/>
          <p:cNvSpPr/>
          <p:nvPr/>
        </p:nvSpPr>
        <p:spPr>
          <a:xfrm>
            <a:off x="569048" y="4149080"/>
            <a:ext cx="1017202" cy="523220"/>
          </a:xfrm>
          <a:prstGeom prst="rect">
            <a:avLst/>
          </a:prstGeom>
        </p:spPr>
        <p:txBody>
          <a:bodyPr wrap="none">
            <a:spAutoFit/>
          </a:bodyPr>
          <a:lstStyle/>
          <a:p>
            <a:pPr lvl="0"/>
            <a:r>
              <a:rPr lang="en-US" sz="2800" b="1" dirty="0">
                <a:solidFill>
                  <a:srgbClr val="FF0066"/>
                </a:solidFill>
                <a:latin typeface="Arial" panose="020B0604020202020204" pitchFamily="34" charset="0"/>
                <a:cs typeface="Arial" panose="020B0604020202020204" pitchFamily="34" charset="0"/>
              </a:rPr>
              <a:t>Tuan</a:t>
            </a:r>
          </a:p>
        </p:txBody>
      </p:sp>
      <p:sp>
        <p:nvSpPr>
          <p:cNvPr id="24" name="Rectangle 23"/>
          <p:cNvSpPr/>
          <p:nvPr/>
        </p:nvSpPr>
        <p:spPr>
          <a:xfrm>
            <a:off x="611560" y="4647043"/>
            <a:ext cx="864339" cy="523220"/>
          </a:xfrm>
          <a:prstGeom prst="rect">
            <a:avLst/>
          </a:prstGeom>
        </p:spPr>
        <p:txBody>
          <a:bodyPr wrap="none">
            <a:spAutoFit/>
          </a:bodyPr>
          <a:lstStyle/>
          <a:p>
            <a:r>
              <a:rPr lang="en-US" sz="2800" b="1" dirty="0" err="1">
                <a:solidFill>
                  <a:srgbClr val="FF0066"/>
                </a:solidFill>
                <a:latin typeface="Arial" panose="020B0604020202020204" pitchFamily="34" charset="0"/>
                <a:cs typeface="Arial" panose="020B0604020202020204" pitchFamily="34" charset="0"/>
              </a:rPr>
              <a:t>Nga</a:t>
            </a:r>
            <a:endParaRPr lang="en-US" dirty="0">
              <a:solidFill>
                <a:srgbClr val="FF0066"/>
              </a:solidFill>
            </a:endParaRPr>
          </a:p>
        </p:txBody>
      </p:sp>
      <p:sp>
        <p:nvSpPr>
          <p:cNvPr id="25" name="Rectangle 24"/>
          <p:cNvSpPr/>
          <p:nvPr/>
        </p:nvSpPr>
        <p:spPr>
          <a:xfrm>
            <a:off x="606110" y="5151766"/>
            <a:ext cx="963725" cy="523220"/>
          </a:xfrm>
          <a:prstGeom prst="rect">
            <a:avLst/>
          </a:prstGeom>
        </p:spPr>
        <p:txBody>
          <a:bodyPr wrap="none">
            <a:spAutoFit/>
          </a:bodyPr>
          <a:lstStyle/>
          <a:p>
            <a:r>
              <a:rPr lang="en-US" sz="2800" b="1" dirty="0">
                <a:solidFill>
                  <a:srgbClr val="FF0066"/>
                </a:solidFill>
                <a:latin typeface="Arial" panose="020B0604020202020204" pitchFamily="34" charset="0"/>
                <a:cs typeface="Arial" panose="020B0604020202020204" pitchFamily="34" charset="0"/>
              </a:rPr>
              <a:t>Nam</a:t>
            </a:r>
            <a:endParaRPr lang="en-US" dirty="0">
              <a:solidFill>
                <a:srgbClr val="FF0066"/>
              </a:solidFill>
            </a:endParaRPr>
          </a:p>
        </p:txBody>
      </p:sp>
      <p:sp>
        <p:nvSpPr>
          <p:cNvPr id="26" name="Rectangle 25"/>
          <p:cNvSpPr/>
          <p:nvPr/>
        </p:nvSpPr>
        <p:spPr>
          <a:xfrm>
            <a:off x="620593" y="5657248"/>
            <a:ext cx="824265" cy="523220"/>
          </a:xfrm>
          <a:prstGeom prst="rect">
            <a:avLst/>
          </a:prstGeom>
        </p:spPr>
        <p:txBody>
          <a:bodyPr wrap="none">
            <a:spAutoFit/>
          </a:bodyPr>
          <a:lstStyle/>
          <a:p>
            <a:pPr lvl="0"/>
            <a:r>
              <a:rPr lang="en-US" sz="2800" b="1" dirty="0" err="1">
                <a:solidFill>
                  <a:srgbClr val="FF0066"/>
                </a:solidFill>
                <a:latin typeface="Arial" panose="020B0604020202020204" pitchFamily="34" charset="0"/>
                <a:cs typeface="Arial" panose="020B0604020202020204" pitchFamily="34" charset="0"/>
              </a:rPr>
              <a:t>Lan</a:t>
            </a:r>
            <a:endParaRPr lang="en-US" sz="2800" b="1" dirty="0">
              <a:solidFill>
                <a:srgbClr val="F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67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9027"/>
            <a:ext cx="5292080" cy="584775"/>
          </a:xfrm>
          <a:prstGeom prst="rect">
            <a:avLst/>
          </a:prstGeom>
        </p:spPr>
        <p:txBody>
          <a:bodyPr wrap="square">
            <a:spAutoFit/>
          </a:bodyPr>
          <a:lstStyle/>
          <a:p>
            <a:pPr algn="just"/>
            <a:r>
              <a:rPr lang="en-US" sz="3200" b="1" dirty="0" smtClean="0">
                <a:solidFill>
                  <a:srgbClr val="FF0000"/>
                </a:solidFill>
                <a:latin typeface="Arial" panose="020B0604020202020204" pitchFamily="34" charset="0"/>
                <a:cs typeface="Arial" panose="020B0604020202020204" pitchFamily="34" charset="0"/>
              </a:rPr>
              <a:t>Model report to </a:t>
            </a:r>
            <a:r>
              <a:rPr lang="en-US" sz="3200" b="1" dirty="0">
                <a:solidFill>
                  <a:srgbClr val="FF0000"/>
                </a:solidFill>
                <a:latin typeface="Arial" panose="020B0604020202020204" pitchFamily="34" charset="0"/>
                <a:cs typeface="Arial" panose="020B0604020202020204" pitchFamily="34" charset="0"/>
              </a:rPr>
              <a:t>the </a:t>
            </a:r>
            <a:r>
              <a:rPr lang="en-US" sz="3200" b="1" dirty="0" smtClean="0">
                <a:solidFill>
                  <a:srgbClr val="FF0000"/>
                </a:solidFill>
                <a:latin typeface="Arial" panose="020B0604020202020204" pitchFamily="34" charset="0"/>
                <a:cs typeface="Arial" panose="020B0604020202020204" pitchFamily="34" charset="0"/>
              </a:rPr>
              <a:t>class: </a:t>
            </a:r>
            <a:endParaRPr lang="en-US" sz="32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7757" y="617793"/>
            <a:ext cx="9136243" cy="6278642"/>
          </a:xfrm>
          <a:prstGeom prst="rect">
            <a:avLst/>
          </a:prstGeom>
        </p:spPr>
        <p:txBody>
          <a:bodyPr wrap="square">
            <a:spAutoFit/>
          </a:bodyPr>
          <a:lstStyle/>
          <a:p>
            <a:pPr lvl="0" algn="just">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Hi. I am </a:t>
            </a:r>
            <a:r>
              <a:rPr lang="en-US" sz="2800" b="1" dirty="0" err="1" smtClean="0">
                <a:solidFill>
                  <a:schemeClr val="bg1"/>
                </a:solidFill>
                <a:latin typeface="Arial" panose="020B0604020202020204" pitchFamily="34" charset="0"/>
                <a:cs typeface="Arial" panose="020B0604020202020204" pitchFamily="34" charset="0"/>
              </a:rPr>
              <a:t>Lý</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Lệ</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Lan</a:t>
            </a:r>
            <a:r>
              <a:rPr lang="en-US" sz="2800" b="1" dirty="0" smtClean="0">
                <a:solidFill>
                  <a:schemeClr val="bg1"/>
                </a:solidFill>
                <a:latin typeface="Arial" panose="020B0604020202020204" pitchFamily="34" charset="0"/>
                <a:cs typeface="Arial" panose="020B0604020202020204" pitchFamily="34" charset="0"/>
              </a:rPr>
              <a:t>. I am the representative of the group </a:t>
            </a:r>
            <a:r>
              <a:rPr lang="en-US" sz="2800" b="1" i="1" dirty="0" smtClean="0">
                <a:solidFill>
                  <a:schemeClr val="bg1"/>
                </a:solidFill>
                <a:latin typeface="Arial" panose="020B0604020202020204" pitchFamily="34" charset="0"/>
                <a:cs typeface="Arial" panose="020B0604020202020204" pitchFamily="34" charset="0"/>
              </a:rPr>
              <a:t>Lovely Tiger</a:t>
            </a:r>
            <a:r>
              <a:rPr lang="en-US" sz="2800" b="1" dirty="0" smtClean="0">
                <a:solidFill>
                  <a:schemeClr val="bg1"/>
                </a:solidFill>
                <a:latin typeface="Arial" panose="020B0604020202020204" pitchFamily="34" charset="0"/>
                <a:cs typeface="Arial" panose="020B0604020202020204" pitchFamily="34" charset="0"/>
              </a:rPr>
              <a:t>. Our group includes Tuan, </a:t>
            </a:r>
            <a:r>
              <a:rPr lang="en-US" sz="2800" b="1" dirty="0" err="1" smtClean="0">
                <a:solidFill>
                  <a:schemeClr val="bg1"/>
                </a:solidFill>
                <a:latin typeface="Arial" panose="020B0604020202020204" pitchFamily="34" charset="0"/>
                <a:cs typeface="Arial" panose="020B0604020202020204" pitchFamily="34" charset="0"/>
              </a:rPr>
              <a:t>Nga</a:t>
            </a:r>
            <a:r>
              <a:rPr lang="en-US" sz="2800" b="1" dirty="0" smtClean="0">
                <a:solidFill>
                  <a:schemeClr val="bg1"/>
                </a:solidFill>
                <a:latin typeface="Arial" panose="020B0604020202020204" pitchFamily="34" charset="0"/>
                <a:cs typeface="Arial" panose="020B0604020202020204" pitchFamily="34" charset="0"/>
              </a:rPr>
              <a:t>, </a:t>
            </a:r>
            <a:r>
              <a:rPr lang="en-US" sz="2800" b="1" spc="-40" dirty="0" smtClean="0">
                <a:solidFill>
                  <a:schemeClr val="bg1"/>
                </a:solidFill>
                <a:latin typeface="Arial" panose="020B0604020202020204" pitchFamily="34" charset="0"/>
                <a:cs typeface="Arial" panose="020B0604020202020204" pitchFamily="34" charset="0"/>
              </a:rPr>
              <a:t>Nam and me - </a:t>
            </a:r>
            <a:r>
              <a:rPr lang="en-US" sz="2800" b="1" spc="-40" dirty="0" err="1" smtClean="0">
                <a:solidFill>
                  <a:schemeClr val="bg1"/>
                </a:solidFill>
                <a:latin typeface="Arial" panose="020B0604020202020204" pitchFamily="34" charset="0"/>
                <a:cs typeface="Arial" panose="020B0604020202020204" pitchFamily="34" charset="0"/>
              </a:rPr>
              <a:t>Lan</a:t>
            </a:r>
            <a:r>
              <a:rPr lang="en-US" sz="2800" b="1" spc="-40" dirty="0" smtClean="0">
                <a:solidFill>
                  <a:schemeClr val="bg1"/>
                </a:solidFill>
                <a:latin typeface="Arial" panose="020B0604020202020204" pitchFamily="34" charset="0"/>
                <a:cs typeface="Arial" panose="020B0604020202020204" pitchFamily="34" charset="0"/>
              </a:rPr>
              <a:t>. After our ardent discussion about </a:t>
            </a:r>
            <a:r>
              <a:rPr lang="en-US" sz="2800" b="1" i="1" spc="-70" dirty="0">
                <a:solidFill>
                  <a:schemeClr val="bg1"/>
                </a:solidFill>
                <a:latin typeface="Arial" panose="020B0604020202020204" pitchFamily="34" charset="0"/>
                <a:cs typeface="Arial" panose="020B0604020202020204" pitchFamily="34" charset="0"/>
              </a:rPr>
              <a:t>What </a:t>
            </a:r>
            <a:r>
              <a:rPr lang="en-US" sz="2800" b="1" i="1" spc="-70" dirty="0" smtClean="0">
                <a:solidFill>
                  <a:schemeClr val="bg1"/>
                </a:solidFill>
                <a:latin typeface="Arial" panose="020B0604020202020204" pitchFamily="34" charset="0"/>
                <a:cs typeface="Arial" panose="020B0604020202020204" pitchFamily="34" charset="0"/>
              </a:rPr>
              <a:t>we will do </a:t>
            </a:r>
            <a:r>
              <a:rPr lang="en-US" sz="2800" b="1" i="1" spc="-70" dirty="0">
                <a:solidFill>
                  <a:schemeClr val="bg1"/>
                </a:solidFill>
                <a:latin typeface="Arial" panose="020B0604020202020204" pitchFamily="34" charset="0"/>
                <a:cs typeface="Arial" panose="020B0604020202020204" pitchFamily="34" charset="0"/>
              </a:rPr>
              <a:t>during the trip to the </a:t>
            </a:r>
            <a:r>
              <a:rPr lang="en-US" sz="2800" b="1" i="1" spc="-70" dirty="0" smtClean="0">
                <a:solidFill>
                  <a:schemeClr val="bg1"/>
                </a:solidFill>
                <a:latin typeface="Arial" panose="020B0604020202020204" pitchFamily="34" charset="0"/>
                <a:cs typeface="Arial" panose="020B0604020202020204" pitchFamily="34" charset="0"/>
              </a:rPr>
              <a:t>countryside, </a:t>
            </a:r>
            <a:r>
              <a:rPr lang="en-US" sz="2800" b="1" dirty="0" smtClean="0">
                <a:solidFill>
                  <a:schemeClr val="bg1"/>
                </a:solidFill>
                <a:latin typeface="Arial" panose="020B0604020202020204" pitchFamily="34" charset="0"/>
                <a:cs typeface="Arial" panose="020B0604020202020204" pitchFamily="34" charset="0"/>
              </a:rPr>
              <a:t>I would like to report it to you as follows:</a:t>
            </a:r>
          </a:p>
          <a:p>
            <a:pPr lvl="0" algn="just">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Tuan will climb the trees to find bird nests. He wants to know how the birds lay eggs. </a:t>
            </a:r>
            <a:r>
              <a:rPr lang="en-US" sz="2800" b="1" dirty="0" err="1" smtClean="0">
                <a:solidFill>
                  <a:schemeClr val="bg1"/>
                </a:solidFill>
                <a:latin typeface="Arial" panose="020B0604020202020204" pitchFamily="34" charset="0"/>
                <a:cs typeface="Arial" panose="020B0604020202020204" pitchFamily="34" charset="0"/>
              </a:rPr>
              <a:t>Nga</a:t>
            </a:r>
            <a:r>
              <a:rPr lang="en-US" sz="2800" b="1" dirty="0" smtClean="0">
                <a:solidFill>
                  <a:schemeClr val="bg1"/>
                </a:solidFill>
                <a:latin typeface="Arial" panose="020B0604020202020204" pitchFamily="34" charset="0"/>
                <a:cs typeface="Arial" panose="020B0604020202020204" pitchFamily="34" charset="0"/>
              </a:rPr>
              <a:t> will go fishing. She has bought her fishing rod already. She hopes to catch a lot of fish. Nam wants to swim in the river there. He can swim very well in the swimming pool, but he has never swum in a river. I am the last person in my group. I will ride a bike around the village to go sight-seeing. I will take a camera with me. I hope I will take a lot of beautiful pictures there.</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4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1706999"/>
            <a:ext cx="7704856" cy="2638351"/>
          </a:xfrm>
          <a:prstGeom prst="rect">
            <a:avLst/>
          </a:prstGeom>
          <a:ln>
            <a:solidFill>
              <a:srgbClr val="00FFCC"/>
            </a:solidFill>
          </a:ln>
        </p:spPr>
        <p:txBody>
          <a:bodyPr wrap="square">
            <a:spAutoFit/>
          </a:bodyPr>
          <a:lstStyle/>
          <a:p>
            <a:pPr lvl="0" algn="just">
              <a:lnSpc>
                <a:spcPts val="5100"/>
              </a:lnSpc>
              <a:spcBef>
                <a:spcPts val="1200"/>
              </a:spcBef>
              <a:spcAft>
                <a:spcPts val="1200"/>
              </a:spcAft>
            </a:pPr>
            <a:r>
              <a:rPr lang="en-US" sz="3600" b="1" dirty="0" smtClean="0">
                <a:solidFill>
                  <a:prstClr val="white"/>
                </a:solidFill>
                <a:latin typeface="Arial" panose="020B0604020202020204" pitchFamily="34" charset="0"/>
                <a:cs typeface="Arial" panose="020B0604020202020204" pitchFamily="34" charset="0"/>
              </a:rPr>
              <a:t>Now. It’s time you conduct the discussion. And each group nominates the representative to report the results to the class. </a:t>
            </a:r>
            <a:endParaRPr lang="en-US" sz="3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342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35" y="188641"/>
            <a:ext cx="3255129" cy="73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474" y="128106"/>
            <a:ext cx="5045050" cy="85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2735" y="1340768"/>
            <a:ext cx="9051265" cy="4955203"/>
          </a:xfrm>
          <a:prstGeom prst="rect">
            <a:avLst/>
          </a:prstGeom>
        </p:spPr>
        <p:txBody>
          <a:bodyPr wrap="square">
            <a:spAutoFit/>
          </a:bodyPr>
          <a:lstStyle/>
          <a:p>
            <a:pPr algn="just">
              <a:spcBef>
                <a:spcPts val="1200"/>
              </a:spcBef>
              <a:spcAft>
                <a:spcPts val="1200"/>
              </a:spcAft>
            </a:pPr>
            <a:r>
              <a:rPr lang="en-US" sz="3200" b="1" dirty="0">
                <a:solidFill>
                  <a:schemeClr val="bg1"/>
                </a:solidFill>
                <a:latin typeface="Arial" panose="020B0604020202020204" pitchFamily="34" charset="0"/>
                <a:cs typeface="Arial" panose="020B0604020202020204" pitchFamily="34" charset="0"/>
              </a:rPr>
              <a:t>Work in groups of four or five. Take turns to</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draw a group picture of a place you would </a:t>
            </a:r>
            <a:r>
              <a:rPr lang="en-US" sz="3200" b="1" dirty="0" smtClean="0">
                <a:solidFill>
                  <a:schemeClr val="bg1"/>
                </a:solidFill>
                <a:latin typeface="Arial" panose="020B0604020202020204" pitchFamily="34" charset="0"/>
                <a:cs typeface="Arial" panose="020B0604020202020204" pitchFamily="34" charset="0"/>
              </a:rPr>
              <a:t>like to </a:t>
            </a:r>
            <a:r>
              <a:rPr lang="en-US" sz="3200" b="1" dirty="0">
                <a:solidFill>
                  <a:schemeClr val="bg1"/>
                </a:solidFill>
                <a:latin typeface="Arial" panose="020B0604020202020204" pitchFamily="34" charset="0"/>
                <a:cs typeface="Arial" panose="020B0604020202020204" pitchFamily="34" charset="0"/>
              </a:rPr>
              <a:t>live in the countryside. Then make a list </a:t>
            </a:r>
            <a:r>
              <a:rPr lang="en-US" sz="3200" b="1" dirty="0" smtClean="0">
                <a:solidFill>
                  <a:schemeClr val="bg1"/>
                </a:solidFill>
                <a:latin typeface="Arial" panose="020B0604020202020204" pitchFamily="34" charset="0"/>
                <a:cs typeface="Arial" panose="020B0604020202020204" pitchFamily="34" charset="0"/>
              </a:rPr>
              <a:t>of:</a:t>
            </a:r>
          </a:p>
          <a:p>
            <a:pPr algn="just">
              <a:spcBef>
                <a:spcPts val="1200"/>
              </a:spcBef>
              <a:spcAft>
                <a:spcPts val="1200"/>
              </a:spcAft>
            </a:pPr>
            <a:r>
              <a:rPr lang="en-US" sz="3200" b="1" dirty="0" smtClean="0">
                <a:solidFill>
                  <a:srgbClr val="FFFF00"/>
                </a:solidFill>
                <a:latin typeface="Arial" panose="020B0604020202020204" pitchFamily="34" charset="0"/>
                <a:cs typeface="Arial" panose="020B0604020202020204" pitchFamily="34" charset="0"/>
              </a:rPr>
              <a:t>1. the </a:t>
            </a:r>
            <a:r>
              <a:rPr lang="en-US" sz="3200" b="1" dirty="0">
                <a:solidFill>
                  <a:srgbClr val="FFFF00"/>
                </a:solidFill>
                <a:latin typeface="Arial" panose="020B0604020202020204" pitchFamily="34" charset="0"/>
                <a:cs typeface="Arial" panose="020B0604020202020204" pitchFamily="34" charset="0"/>
              </a:rPr>
              <a:t>things you have in your </a:t>
            </a:r>
            <a:r>
              <a:rPr lang="en-US" sz="3200" b="1" dirty="0" smtClean="0">
                <a:solidFill>
                  <a:srgbClr val="FFFF00"/>
                </a:solidFill>
                <a:latin typeface="Arial" panose="020B0604020202020204" pitchFamily="34" charset="0"/>
                <a:cs typeface="Arial" panose="020B0604020202020204" pitchFamily="34" charset="0"/>
              </a:rPr>
              <a:t>picture</a:t>
            </a:r>
          </a:p>
          <a:p>
            <a:pPr algn="just">
              <a:spcBef>
                <a:spcPts val="1200"/>
              </a:spcBef>
              <a:spcAft>
                <a:spcPts val="1200"/>
              </a:spcAft>
            </a:pPr>
            <a:r>
              <a:rPr lang="en-US" sz="3200" b="1" dirty="0" smtClean="0">
                <a:solidFill>
                  <a:srgbClr val="FFFF00"/>
                </a:solidFill>
                <a:latin typeface="Arial" panose="020B0604020202020204" pitchFamily="34" charset="0"/>
                <a:cs typeface="Arial" panose="020B0604020202020204" pitchFamily="34" charset="0"/>
              </a:rPr>
              <a:t>2</a:t>
            </a:r>
            <a:r>
              <a:rPr lang="en-US" sz="3200" b="1" dirty="0">
                <a:solidFill>
                  <a:srgbClr val="FFFF00"/>
                </a:solidFill>
                <a:latin typeface="Arial" panose="020B0604020202020204" pitchFamily="34" charset="0"/>
                <a:cs typeface="Arial" panose="020B0604020202020204" pitchFamily="34" charset="0"/>
              </a:rPr>
              <a:t>. the activities you can do </a:t>
            </a:r>
            <a:r>
              <a:rPr lang="en-US" sz="3200" b="1" dirty="0" smtClean="0">
                <a:solidFill>
                  <a:srgbClr val="FFFF00"/>
                </a:solidFill>
                <a:latin typeface="Arial" panose="020B0604020202020204" pitchFamily="34" charset="0"/>
                <a:cs typeface="Arial" panose="020B0604020202020204" pitchFamily="34" charset="0"/>
              </a:rPr>
              <a:t>there</a:t>
            </a:r>
          </a:p>
          <a:p>
            <a:pPr algn="just">
              <a:spcBef>
                <a:spcPts val="1200"/>
              </a:spcBef>
              <a:spcAft>
                <a:spcPts val="1200"/>
              </a:spcAft>
            </a:pPr>
            <a:r>
              <a:rPr lang="en-US" sz="3200" b="1" dirty="0" smtClean="0">
                <a:solidFill>
                  <a:schemeClr val="bg1"/>
                </a:solidFill>
                <a:latin typeface="Arial" panose="020B0604020202020204" pitchFamily="34" charset="0"/>
                <a:cs typeface="Arial" panose="020B0604020202020204" pitchFamily="34" charset="0"/>
              </a:rPr>
              <a:t>Show </a:t>
            </a:r>
            <a:r>
              <a:rPr lang="en-US" sz="3200" b="1" dirty="0">
                <a:solidFill>
                  <a:schemeClr val="bg1"/>
                </a:solidFill>
                <a:latin typeface="Arial" panose="020B0604020202020204" pitchFamily="34" charset="0"/>
                <a:cs typeface="Arial" panose="020B0604020202020204" pitchFamily="34" charset="0"/>
              </a:rPr>
              <a:t>your drawing to the class and talk about it. </a:t>
            </a:r>
          </a:p>
        </p:txBody>
      </p:sp>
    </p:spTree>
    <p:extLst>
      <p:ext uri="{BB962C8B-B14F-4D97-AF65-F5344CB8AC3E}">
        <p14:creationId xmlns:p14="http://schemas.microsoft.com/office/powerpoint/2010/main" val="17122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84" y="6608"/>
            <a:ext cx="3000008" cy="769441"/>
          </a:xfrm>
          <a:prstGeom prst="rect">
            <a:avLst/>
          </a:prstGeom>
        </p:spPr>
        <p:txBody>
          <a:bodyPr wrap="square">
            <a:spAutoFit/>
          </a:bodyPr>
          <a:lstStyle/>
          <a:p>
            <a:pPr lvl="0"/>
            <a:r>
              <a:rPr lang="en-US" sz="4400" b="1" spc="-100" dirty="0" smtClean="0">
                <a:ln w="28575">
                  <a:solidFill>
                    <a:srgbClr val="FF0000"/>
                  </a:solidFill>
                </a:ln>
                <a:solidFill>
                  <a:srgbClr val="FFFF00"/>
                </a:solidFill>
                <a:latin typeface="Arial" pitchFamily="34" charset="0"/>
                <a:cs typeface="Arial" pitchFamily="34" charset="0"/>
              </a:rPr>
              <a:t>WARM UP</a:t>
            </a:r>
            <a:endParaRPr lang="en-US" sz="4400" b="1" spc="-100" dirty="0">
              <a:ln w="28575">
                <a:solidFill>
                  <a:srgbClr val="FF0000"/>
                </a:solidFill>
              </a:ln>
              <a:solidFill>
                <a:srgbClr val="FFFF00"/>
              </a:solidFill>
              <a:latin typeface="Arial" pitchFamily="34" charset="0"/>
              <a:cs typeface="Arial" pitchFamily="34" charset="0"/>
            </a:endParaRPr>
          </a:p>
        </p:txBody>
      </p:sp>
      <p:sp>
        <p:nvSpPr>
          <p:cNvPr id="11" name="Rectangle 10"/>
          <p:cNvSpPr/>
          <p:nvPr/>
        </p:nvSpPr>
        <p:spPr>
          <a:xfrm>
            <a:off x="-12184" y="1844824"/>
            <a:ext cx="9144000" cy="5016758"/>
          </a:xfrm>
          <a:prstGeom prst="rect">
            <a:avLst/>
          </a:prstGeom>
        </p:spPr>
        <p:txBody>
          <a:bodyPr wrap="square">
            <a:spAutoFit/>
          </a:bodyPr>
          <a:lstStyle/>
          <a:p>
            <a:pPr marL="533400" indent="-533400" algn="just">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1. </a:t>
            </a:r>
            <a:r>
              <a:rPr lang="en-US" sz="2800" b="1" spc="60" dirty="0">
                <a:solidFill>
                  <a:schemeClr val="bg1"/>
                </a:solidFill>
                <a:latin typeface="Arial" panose="020B0604020202020204" pitchFamily="34" charset="0"/>
                <a:cs typeface="Arial" panose="020B0604020202020204" pitchFamily="34" charset="0"/>
              </a:rPr>
              <a:t>He is a famous athletic so of course he runs </a:t>
            </a:r>
            <a:r>
              <a:rPr lang="en-US" sz="2800" dirty="0" smtClean="0">
                <a:solidFill>
                  <a:schemeClr val="bg1"/>
                </a:solidFill>
                <a:latin typeface="Arial" panose="020B0604020202020204" pitchFamily="34" charset="0"/>
                <a:cs typeface="Arial" panose="020B0604020202020204" pitchFamily="34" charset="0"/>
              </a:rPr>
              <a:t>___________ </a:t>
            </a:r>
            <a:r>
              <a:rPr lang="en-US" sz="2800" b="1" dirty="0" smtClean="0">
                <a:solidFill>
                  <a:schemeClr val="bg1"/>
                </a:solidFill>
                <a:latin typeface="Arial" panose="020B0604020202020204" pitchFamily="34" charset="0"/>
                <a:cs typeface="Arial" panose="020B0604020202020204" pitchFamily="34" charset="0"/>
              </a:rPr>
              <a:t>me.</a:t>
            </a:r>
          </a:p>
          <a:p>
            <a:pPr marL="533400" indent="-533400" algn="just">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2. My pen pal friend </a:t>
            </a:r>
            <a:r>
              <a:rPr lang="en-US" sz="2800" b="1" dirty="0">
                <a:solidFill>
                  <a:schemeClr val="bg1"/>
                </a:solidFill>
                <a:latin typeface="Arial" panose="020B0604020202020204" pitchFamily="34" charset="0"/>
                <a:cs typeface="Arial" panose="020B0604020202020204" pitchFamily="34" charset="0"/>
              </a:rPr>
              <a:t>says he would like to visit </a:t>
            </a:r>
            <a:r>
              <a:rPr lang="en-US" sz="2800" b="1" dirty="0" smtClean="0">
                <a:solidFill>
                  <a:schemeClr val="bg1"/>
                </a:solidFill>
                <a:latin typeface="Arial" panose="020B0604020202020204" pitchFamily="34" charset="0"/>
                <a:cs typeface="Arial" panose="020B0604020202020204" pitchFamily="34" charset="0"/>
              </a:rPr>
              <a:t>my </a:t>
            </a:r>
            <a:r>
              <a:rPr lang="en-US" sz="2800" spc="-80" dirty="0" smtClean="0">
                <a:solidFill>
                  <a:schemeClr val="bg1"/>
                </a:solidFill>
                <a:latin typeface="Arial" panose="020B0604020202020204" pitchFamily="34" charset="0"/>
                <a:cs typeface="Arial" panose="020B0604020202020204" pitchFamily="34" charset="0"/>
              </a:rPr>
              <a:t>___________ </a:t>
            </a:r>
            <a:r>
              <a:rPr lang="en-US" sz="2800" b="1" spc="-80" dirty="0" smtClean="0">
                <a:solidFill>
                  <a:schemeClr val="bg1"/>
                </a:solidFill>
                <a:latin typeface="Arial" panose="020B0604020202020204" pitchFamily="34" charset="0"/>
                <a:cs typeface="Arial" panose="020B0604020202020204" pitchFamily="34" charset="0"/>
              </a:rPr>
              <a:t>at harvest </a:t>
            </a:r>
            <a:r>
              <a:rPr lang="en-US" sz="2800" b="1" spc="-80" dirty="0">
                <a:solidFill>
                  <a:schemeClr val="bg1"/>
                </a:solidFill>
                <a:latin typeface="Arial" panose="020B0604020202020204" pitchFamily="34" charset="0"/>
                <a:cs typeface="Arial" panose="020B0604020202020204" pitchFamily="34" charset="0"/>
              </a:rPr>
              <a:t>time to see what farmers do.</a:t>
            </a:r>
          </a:p>
          <a:p>
            <a:pPr marL="533400" indent="-533400"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3. </a:t>
            </a:r>
            <a:r>
              <a:rPr lang="en-US" sz="2800" b="1" spc="-100" dirty="0">
                <a:solidFill>
                  <a:schemeClr val="bg1"/>
                </a:solidFill>
                <a:latin typeface="Arial" panose="020B0604020202020204" pitchFamily="34" charset="0"/>
                <a:cs typeface="Arial" panose="020B0604020202020204" pitchFamily="34" charset="0"/>
              </a:rPr>
              <a:t>The cost of living in my town </a:t>
            </a:r>
            <a:r>
              <a:rPr lang="en-US" sz="2800" b="1" spc="-100" dirty="0" smtClean="0">
                <a:solidFill>
                  <a:schemeClr val="bg1"/>
                </a:solidFill>
                <a:latin typeface="Arial" panose="020B0604020202020204" pitchFamily="34" charset="0"/>
                <a:cs typeface="Arial" panose="020B0604020202020204" pitchFamily="34" charset="0"/>
              </a:rPr>
              <a:t>is </a:t>
            </a:r>
            <a:r>
              <a:rPr lang="en-US" sz="2800" dirty="0" smtClean="0">
                <a:solidFill>
                  <a:schemeClr val="bg1"/>
                </a:solidFill>
                <a:latin typeface="Arial" panose="020B0604020202020204" pitchFamily="34" charset="0"/>
                <a:cs typeface="Arial" panose="020B0604020202020204" pitchFamily="34" charset="0"/>
              </a:rPr>
              <a:t>_________________ </a:t>
            </a:r>
            <a:r>
              <a:rPr lang="en-US" sz="2800" b="1" dirty="0" smtClean="0">
                <a:solidFill>
                  <a:schemeClr val="bg1"/>
                </a:solidFill>
                <a:latin typeface="Arial" panose="020B0604020202020204" pitchFamily="34" charset="0"/>
                <a:cs typeface="Arial" panose="020B0604020202020204" pitchFamily="34" charset="0"/>
              </a:rPr>
              <a:t>in </a:t>
            </a:r>
            <a:r>
              <a:rPr lang="en-US" sz="2800" b="1" dirty="0">
                <a:solidFill>
                  <a:schemeClr val="bg1"/>
                </a:solidFill>
                <a:latin typeface="Arial" panose="020B0604020202020204" pitchFamily="34" charset="0"/>
                <a:cs typeface="Arial" panose="020B0604020202020204" pitchFamily="34" charset="0"/>
              </a:rPr>
              <a:t>this </a:t>
            </a:r>
            <a:r>
              <a:rPr lang="en-US" sz="2800" b="1" dirty="0" smtClean="0">
                <a:solidFill>
                  <a:schemeClr val="bg1"/>
                </a:solidFill>
                <a:latin typeface="Arial" panose="020B0604020202020204" pitchFamily="34" charset="0"/>
                <a:cs typeface="Arial" panose="020B0604020202020204" pitchFamily="34" charset="0"/>
              </a:rPr>
              <a:t>area.</a:t>
            </a:r>
          </a:p>
          <a:p>
            <a:pPr marL="533400" indent="-533400" algn="just">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4. 	Our </a:t>
            </a:r>
            <a:r>
              <a:rPr lang="en-US" sz="2800" b="1" dirty="0">
                <a:solidFill>
                  <a:schemeClr val="bg1"/>
                </a:solidFill>
                <a:latin typeface="Arial" panose="020B0604020202020204" pitchFamily="34" charset="0"/>
                <a:cs typeface="Arial" panose="020B0604020202020204" pitchFamily="34" charset="0"/>
              </a:rPr>
              <a:t>garden </a:t>
            </a:r>
            <a:r>
              <a:rPr lang="en-US" sz="2800" b="1" dirty="0" smtClean="0">
                <a:solidFill>
                  <a:schemeClr val="bg1"/>
                </a:solidFill>
                <a:latin typeface="Arial" panose="020B0604020202020204" pitchFamily="34" charset="0"/>
                <a:cs typeface="Arial" panose="020B0604020202020204" pitchFamily="34" charset="0"/>
              </a:rPr>
              <a:t>is </a:t>
            </a:r>
            <a:r>
              <a:rPr lang="en-US" sz="2800" dirty="0" smtClean="0">
                <a:solidFill>
                  <a:schemeClr val="bg1"/>
                </a:solidFill>
                <a:latin typeface="Arial" panose="020B0604020202020204" pitchFamily="34" charset="0"/>
                <a:cs typeface="Arial" panose="020B0604020202020204" pitchFamily="34" charset="0"/>
              </a:rPr>
              <a:t>__________ </a:t>
            </a:r>
            <a:r>
              <a:rPr lang="en-US" sz="2800" b="1" dirty="0" smtClean="0">
                <a:solidFill>
                  <a:schemeClr val="bg1"/>
                </a:solidFill>
                <a:latin typeface="Arial" panose="020B0604020202020204" pitchFamily="34" charset="0"/>
                <a:cs typeface="Arial" panose="020B0604020202020204" pitchFamily="34" charset="0"/>
              </a:rPr>
              <a:t>in </a:t>
            </a:r>
            <a:r>
              <a:rPr lang="en-US" sz="2800" b="1" dirty="0">
                <a:solidFill>
                  <a:schemeClr val="bg1"/>
                </a:solidFill>
                <a:latin typeface="Arial" panose="020B0604020202020204" pitchFamily="34" charset="0"/>
                <a:cs typeface="Arial" panose="020B0604020202020204" pitchFamily="34" charset="0"/>
              </a:rPr>
              <a:t>spring </a:t>
            </a:r>
            <a:r>
              <a:rPr lang="en-US" sz="2800" b="1" dirty="0" smtClean="0">
                <a:solidFill>
                  <a:schemeClr val="bg1"/>
                </a:solidFill>
                <a:latin typeface="Arial" panose="020B0604020202020204" pitchFamily="34" charset="0"/>
                <a:cs typeface="Arial" panose="020B0604020202020204" pitchFamily="34" charset="0"/>
              </a:rPr>
              <a:t>when almost flowers </a:t>
            </a:r>
            <a:r>
              <a:rPr lang="en-US" sz="2800" b="1" dirty="0">
                <a:solidFill>
                  <a:schemeClr val="bg1"/>
                </a:solidFill>
                <a:latin typeface="Arial" panose="020B0604020202020204" pitchFamily="34" charset="0"/>
                <a:cs typeface="Arial" panose="020B0604020202020204" pitchFamily="34" charset="0"/>
              </a:rPr>
              <a:t>bloom.</a:t>
            </a:r>
          </a:p>
          <a:p>
            <a:pPr marL="533400" indent="-533400" algn="just">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5.	City </a:t>
            </a:r>
            <a:r>
              <a:rPr lang="en-US" sz="2800" b="1" dirty="0">
                <a:solidFill>
                  <a:schemeClr val="bg1"/>
                </a:solidFill>
                <a:latin typeface="Arial" panose="020B0604020202020204" pitchFamily="34" charset="0"/>
                <a:cs typeface="Arial" panose="020B0604020202020204" pitchFamily="34" charset="0"/>
              </a:rPr>
              <a:t>children have </a:t>
            </a:r>
            <a:r>
              <a:rPr lang="en-US" sz="2800" dirty="0" smtClean="0">
                <a:solidFill>
                  <a:schemeClr val="bg1"/>
                </a:solidFill>
                <a:latin typeface="Arial" panose="020B0604020202020204" pitchFamily="34" charset="0"/>
                <a:cs typeface="Arial" panose="020B0604020202020204" pitchFamily="34" charset="0"/>
              </a:rPr>
              <a:t>____________ </a:t>
            </a:r>
            <a:r>
              <a:rPr lang="en-US" sz="2800" b="1" dirty="0" smtClean="0">
                <a:solidFill>
                  <a:schemeClr val="bg1"/>
                </a:solidFill>
                <a:latin typeface="Arial" panose="020B0604020202020204" pitchFamily="34" charset="0"/>
                <a:cs typeface="Arial" panose="020B0604020202020204" pitchFamily="34" charset="0"/>
              </a:rPr>
              <a:t>life </a:t>
            </a:r>
            <a:r>
              <a:rPr lang="en-US" sz="2800" b="1" dirty="0">
                <a:solidFill>
                  <a:schemeClr val="bg1"/>
                </a:solidFill>
                <a:latin typeface="Arial" panose="020B0604020202020204" pitchFamily="34" charset="0"/>
                <a:cs typeface="Arial" panose="020B0604020202020204" pitchFamily="34" charset="0"/>
              </a:rPr>
              <a:t>than the country children</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611559" y="880264"/>
            <a:ext cx="7776865" cy="830997"/>
          </a:xfrm>
          <a:prstGeom prst="rect">
            <a:avLst/>
          </a:prstGeom>
          <a:ln>
            <a:solidFill>
              <a:srgbClr val="00B0F0"/>
            </a:solidFill>
          </a:ln>
        </p:spPr>
        <p:txBody>
          <a:bodyPr wrap="square">
            <a:spAutoFit/>
          </a:bodyPr>
          <a:lstStyle/>
          <a:p>
            <a:pPr lvl="0"/>
            <a:r>
              <a:rPr lang="en-US" sz="2400" b="1" dirty="0" smtClean="0">
                <a:solidFill>
                  <a:srgbClr val="FFFF00"/>
                </a:solidFill>
                <a:latin typeface="Arial" panose="020B0604020202020204" pitchFamily="34" charset="0"/>
                <a:cs typeface="Arial" panose="020B0604020202020204" pitchFamily="34" charset="0"/>
              </a:rPr>
              <a:t>   	  	   </a:t>
            </a:r>
          </a:p>
          <a:p>
            <a:pPr lvl="0"/>
            <a:r>
              <a:rPr lang="en-US" sz="2400" b="1" dirty="0" smtClean="0">
                <a:solidFill>
                  <a:srgbClr val="FFFF00"/>
                </a:solidFill>
                <a:latin typeface="Arial" panose="020B0604020202020204" pitchFamily="34" charset="0"/>
                <a:cs typeface="Arial" panose="020B0604020202020204" pitchFamily="34" charset="0"/>
              </a:rPr>
              <a:t> 	 	</a:t>
            </a:r>
            <a:endParaRPr lang="en-US" sz="2400" b="1" dirty="0">
              <a:solidFill>
                <a:srgbClr val="FFFF00"/>
              </a:solidFill>
              <a:latin typeface="Arial" panose="020B0604020202020204" pitchFamily="34" charset="0"/>
              <a:cs typeface="Arial" panose="020B0604020202020204" pitchFamily="34" charset="0"/>
            </a:endParaRPr>
          </a:p>
        </p:txBody>
      </p:sp>
      <p:sp>
        <p:nvSpPr>
          <p:cNvPr id="6" name="Rectangle 5"/>
          <p:cNvSpPr/>
          <p:nvPr/>
        </p:nvSpPr>
        <p:spPr>
          <a:xfrm>
            <a:off x="3059832" y="31608"/>
            <a:ext cx="5616624" cy="887422"/>
          </a:xfrm>
          <a:prstGeom prst="rect">
            <a:avLst/>
          </a:prstGeom>
        </p:spPr>
        <p:txBody>
          <a:bodyPr wrap="square">
            <a:spAutoFit/>
          </a:bodyPr>
          <a:lstStyle/>
          <a:p>
            <a:pPr lvl="0">
              <a:lnSpc>
                <a:spcPts val="3100"/>
              </a:lnSpc>
            </a:pPr>
            <a:r>
              <a:rPr lang="en-US" sz="2800" b="1" i="1" dirty="0">
                <a:solidFill>
                  <a:srgbClr val="FF0000"/>
                </a:solidFill>
                <a:latin typeface="Arial" panose="020B0604020202020204" pitchFamily="34" charset="0"/>
                <a:cs typeface="Arial" panose="020B0604020202020204" pitchFamily="34" charset="0"/>
              </a:rPr>
              <a:t>Fill each blank with </a:t>
            </a:r>
            <a:r>
              <a:rPr lang="en-US" sz="2800" b="1" i="1" dirty="0" smtClean="0">
                <a:solidFill>
                  <a:srgbClr val="FF0000"/>
                </a:solidFill>
                <a:latin typeface="Arial" panose="020B0604020202020204" pitchFamily="34" charset="0"/>
                <a:cs typeface="Arial" panose="020B0604020202020204" pitchFamily="34" charset="0"/>
              </a:rPr>
              <a:t>the correct form of the word in </a:t>
            </a:r>
            <a:r>
              <a:rPr lang="en-US" sz="2800" b="1" i="1" dirty="0">
                <a:solidFill>
                  <a:srgbClr val="FF0000"/>
                </a:solidFill>
                <a:latin typeface="Arial" panose="020B0604020202020204" pitchFamily="34" charset="0"/>
                <a:cs typeface="Arial" panose="020B0604020202020204" pitchFamily="34" charset="0"/>
              </a:rPr>
              <a:t>the box.</a:t>
            </a:r>
          </a:p>
        </p:txBody>
      </p:sp>
      <p:sp>
        <p:nvSpPr>
          <p:cNvPr id="2" name="Rectangle 1"/>
          <p:cNvSpPr/>
          <p:nvPr/>
        </p:nvSpPr>
        <p:spPr>
          <a:xfrm>
            <a:off x="3779912" y="833006"/>
            <a:ext cx="1282723" cy="523220"/>
          </a:xfrm>
          <a:prstGeom prst="rect">
            <a:avLst/>
          </a:prstGeom>
        </p:spPr>
        <p:txBody>
          <a:bodyPr wrap="none">
            <a:spAutoFit/>
          </a:bodyPr>
          <a:lstStyle/>
          <a:p>
            <a:pPr lvl="0"/>
            <a:r>
              <a:rPr lang="en-US" sz="2800" b="1" dirty="0" err="1">
                <a:solidFill>
                  <a:srgbClr val="FFFF00"/>
                </a:solidFill>
                <a:latin typeface="Arial" panose="020B0604020202020204" pitchFamily="34" charset="0"/>
                <a:cs typeface="Arial" panose="020B0604020202020204" pitchFamily="34" charset="0"/>
              </a:rPr>
              <a:t>colour</a:t>
            </a:r>
            <a:endParaRPr lang="en-US" sz="28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6158420" y="852562"/>
            <a:ext cx="1925527"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expensive</a:t>
            </a:r>
            <a:endParaRPr lang="en-US" sz="2800" dirty="0"/>
          </a:p>
        </p:txBody>
      </p:sp>
      <p:sp>
        <p:nvSpPr>
          <p:cNvPr id="7" name="Rectangle 6"/>
          <p:cNvSpPr/>
          <p:nvPr/>
        </p:nvSpPr>
        <p:spPr>
          <a:xfrm>
            <a:off x="3825480" y="1258321"/>
            <a:ext cx="825867"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fast</a:t>
            </a:r>
            <a:endParaRPr lang="en-US" sz="1600" dirty="0"/>
          </a:p>
        </p:txBody>
      </p:sp>
      <p:sp>
        <p:nvSpPr>
          <p:cNvPr id="8" name="Rectangle 7"/>
          <p:cNvSpPr/>
          <p:nvPr/>
        </p:nvSpPr>
        <p:spPr>
          <a:xfrm>
            <a:off x="933865" y="840904"/>
            <a:ext cx="1503938"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country</a:t>
            </a:r>
            <a:endParaRPr lang="en-US" sz="1600" dirty="0"/>
          </a:p>
        </p:txBody>
      </p:sp>
      <p:sp>
        <p:nvSpPr>
          <p:cNvPr id="9" name="Rectangle 8"/>
          <p:cNvSpPr/>
          <p:nvPr/>
        </p:nvSpPr>
        <p:spPr>
          <a:xfrm>
            <a:off x="945312" y="1244683"/>
            <a:ext cx="1544012"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exciting</a:t>
            </a:r>
            <a:endParaRPr lang="en-US" sz="1600" dirty="0"/>
          </a:p>
        </p:txBody>
      </p:sp>
      <p:sp>
        <p:nvSpPr>
          <p:cNvPr id="15" name="Rectangle 14"/>
          <p:cNvSpPr/>
          <p:nvPr/>
        </p:nvSpPr>
        <p:spPr>
          <a:xfrm>
            <a:off x="506355" y="2291761"/>
            <a:ext cx="2024913"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f</a:t>
            </a:r>
            <a:r>
              <a:rPr lang="en-US" sz="2800" b="1" dirty="0" smtClean="0">
                <a:solidFill>
                  <a:srgbClr val="FFFF00"/>
                </a:solidFill>
                <a:latin typeface="Arial" panose="020B0604020202020204" pitchFamily="34" charset="0"/>
                <a:cs typeface="Arial" panose="020B0604020202020204" pitchFamily="34" charset="0"/>
              </a:rPr>
              <a:t>aster than</a:t>
            </a:r>
            <a:endParaRPr lang="en-US" sz="1600" dirty="0"/>
          </a:p>
        </p:txBody>
      </p:sp>
      <p:sp>
        <p:nvSpPr>
          <p:cNvPr id="16" name="Rectangle 15"/>
          <p:cNvSpPr/>
          <p:nvPr/>
        </p:nvSpPr>
        <p:spPr>
          <a:xfrm>
            <a:off x="482784" y="3295316"/>
            <a:ext cx="2223686"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countryside</a:t>
            </a:r>
            <a:endParaRPr lang="en-US" sz="1600" dirty="0"/>
          </a:p>
        </p:txBody>
      </p:sp>
      <p:sp>
        <p:nvSpPr>
          <p:cNvPr id="17" name="Rectangle 16"/>
          <p:cNvSpPr/>
          <p:nvPr/>
        </p:nvSpPr>
        <p:spPr>
          <a:xfrm>
            <a:off x="5580112" y="3856632"/>
            <a:ext cx="3523722"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the most expensive</a:t>
            </a:r>
            <a:endParaRPr lang="en-US" sz="2800" dirty="0"/>
          </a:p>
        </p:txBody>
      </p:sp>
      <p:sp>
        <p:nvSpPr>
          <p:cNvPr id="18" name="Rectangle 17"/>
          <p:cNvSpPr/>
          <p:nvPr/>
        </p:nvSpPr>
        <p:spPr>
          <a:xfrm>
            <a:off x="3152834" y="4864744"/>
            <a:ext cx="1721946" cy="523220"/>
          </a:xfrm>
          <a:prstGeom prst="rect">
            <a:avLst/>
          </a:prstGeom>
        </p:spPr>
        <p:txBody>
          <a:bodyPr wrap="none">
            <a:spAutoFit/>
          </a:bodyPr>
          <a:lstStyle/>
          <a:p>
            <a:pPr lvl="0"/>
            <a:r>
              <a:rPr lang="en-US" sz="2800" b="1" dirty="0" err="1" smtClean="0">
                <a:solidFill>
                  <a:srgbClr val="FFFF00"/>
                </a:solidFill>
                <a:latin typeface="Arial" panose="020B0604020202020204" pitchFamily="34" charset="0"/>
                <a:cs typeface="Arial" panose="020B0604020202020204" pitchFamily="34" charset="0"/>
              </a:rPr>
              <a:t>colourful</a:t>
            </a:r>
            <a:endParaRPr lang="en-US" sz="2800" b="1" dirty="0">
              <a:solidFill>
                <a:srgbClr val="FFFF00"/>
              </a:solidFill>
              <a:latin typeface="Arial" panose="020B0604020202020204" pitchFamily="34" charset="0"/>
              <a:cs typeface="Arial" panose="020B0604020202020204" pitchFamily="34" charset="0"/>
            </a:endParaRPr>
          </a:p>
        </p:txBody>
      </p:sp>
      <p:sp>
        <p:nvSpPr>
          <p:cNvPr id="19" name="Rectangle 18"/>
          <p:cNvSpPr/>
          <p:nvPr/>
        </p:nvSpPr>
        <p:spPr>
          <a:xfrm>
            <a:off x="4088026" y="5887604"/>
            <a:ext cx="2502608"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more exciting</a:t>
            </a:r>
            <a:endParaRPr lang="en-US" sz="1600" dirty="0"/>
          </a:p>
        </p:txBody>
      </p:sp>
    </p:spTree>
    <p:extLst>
      <p:ext uri="{BB962C8B-B14F-4D97-AF65-F5344CB8AC3E}">
        <p14:creationId xmlns:p14="http://schemas.microsoft.com/office/powerpoint/2010/main" val="39643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31" presetClass="exit" presetSubtype="0" fill="hold" grpId="0" nodeType="afterEffect">
                                  <p:stCondLst>
                                    <p:cond delay="0"/>
                                  </p:stCondLst>
                                  <p:childTnLst>
                                    <p:anim calcmode="lin" valueType="num">
                                      <p:cBhvr>
                                        <p:cTn id="10" dur="1000"/>
                                        <p:tgtEl>
                                          <p:spTgt spid="7"/>
                                        </p:tgtEl>
                                        <p:attrNameLst>
                                          <p:attrName>ppt_w</p:attrName>
                                        </p:attrNameLst>
                                      </p:cBhvr>
                                      <p:tavLst>
                                        <p:tav tm="0">
                                          <p:val>
                                            <p:strVal val="ppt_w"/>
                                          </p:val>
                                        </p:tav>
                                        <p:tav tm="100000">
                                          <p:val>
                                            <p:fltVal val="0"/>
                                          </p:val>
                                        </p:tav>
                                      </p:tavLst>
                                    </p:anim>
                                    <p:anim calcmode="lin" valueType="num">
                                      <p:cBhvr>
                                        <p:cTn id="11" dur="1000"/>
                                        <p:tgtEl>
                                          <p:spTgt spid="7"/>
                                        </p:tgtEl>
                                        <p:attrNameLst>
                                          <p:attrName>ppt_h</p:attrName>
                                        </p:attrNameLst>
                                      </p:cBhvr>
                                      <p:tavLst>
                                        <p:tav tm="0">
                                          <p:val>
                                            <p:strVal val="ppt_h"/>
                                          </p:val>
                                        </p:tav>
                                        <p:tav tm="100000">
                                          <p:val>
                                            <p:fltVal val="0"/>
                                          </p:val>
                                        </p:tav>
                                      </p:tavLst>
                                    </p:anim>
                                    <p:anim calcmode="lin" valueType="num">
                                      <p:cBhvr>
                                        <p:cTn id="12" dur="1000"/>
                                        <p:tgtEl>
                                          <p:spTgt spid="7"/>
                                        </p:tgtEl>
                                        <p:attrNameLst>
                                          <p:attrName>style.rotation</p:attrName>
                                        </p:attrNameLst>
                                      </p:cBhvr>
                                      <p:tavLst>
                                        <p:tav tm="0">
                                          <p:val>
                                            <p:fltVal val="0"/>
                                          </p:val>
                                        </p:tav>
                                        <p:tav tm="100000">
                                          <p:val>
                                            <p:fltVal val="90"/>
                                          </p:val>
                                        </p:tav>
                                      </p:tavLst>
                                    </p:anim>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500"/>
                            </p:stCondLst>
                            <p:childTnLst>
                              <p:par>
                                <p:cTn id="21" presetID="31" presetClass="exit" presetSubtype="0" fill="hold" grpId="0" nodeType="afterEffect">
                                  <p:stCondLst>
                                    <p:cond delay="0"/>
                                  </p:stCondLst>
                                  <p:childTnLst>
                                    <p:anim calcmode="lin" valueType="num">
                                      <p:cBhvr>
                                        <p:cTn id="22" dur="1000"/>
                                        <p:tgtEl>
                                          <p:spTgt spid="8"/>
                                        </p:tgtEl>
                                        <p:attrNameLst>
                                          <p:attrName>ppt_w</p:attrName>
                                        </p:attrNameLst>
                                      </p:cBhvr>
                                      <p:tavLst>
                                        <p:tav tm="0">
                                          <p:val>
                                            <p:strVal val="ppt_w"/>
                                          </p:val>
                                        </p:tav>
                                        <p:tav tm="100000">
                                          <p:val>
                                            <p:fltVal val="0"/>
                                          </p:val>
                                        </p:tav>
                                      </p:tavLst>
                                    </p:anim>
                                    <p:anim calcmode="lin" valueType="num">
                                      <p:cBhvr>
                                        <p:cTn id="23" dur="1000"/>
                                        <p:tgtEl>
                                          <p:spTgt spid="8"/>
                                        </p:tgtEl>
                                        <p:attrNameLst>
                                          <p:attrName>ppt_h</p:attrName>
                                        </p:attrNameLst>
                                      </p:cBhvr>
                                      <p:tavLst>
                                        <p:tav tm="0">
                                          <p:val>
                                            <p:strVal val="ppt_h"/>
                                          </p:val>
                                        </p:tav>
                                        <p:tav tm="100000">
                                          <p:val>
                                            <p:fltVal val="0"/>
                                          </p:val>
                                        </p:tav>
                                      </p:tavLst>
                                    </p:anim>
                                    <p:anim calcmode="lin" valueType="num">
                                      <p:cBhvr>
                                        <p:cTn id="24" dur="1000"/>
                                        <p:tgtEl>
                                          <p:spTgt spid="8"/>
                                        </p:tgtEl>
                                        <p:attrNameLst>
                                          <p:attrName>style.rotation</p:attrName>
                                        </p:attrNameLst>
                                      </p:cBhvr>
                                      <p:tavLst>
                                        <p:tav tm="0">
                                          <p:val>
                                            <p:fltVal val="0"/>
                                          </p:val>
                                        </p:tav>
                                        <p:tav tm="100000">
                                          <p:val>
                                            <p:fltVal val="90"/>
                                          </p:val>
                                        </p:tav>
                                      </p:tavLst>
                                    </p:anim>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500"/>
                            </p:stCondLst>
                            <p:childTnLst>
                              <p:par>
                                <p:cTn id="33" presetID="31" presetClass="exit" presetSubtype="0" fill="hold" grpId="0" nodeType="afterEffect">
                                  <p:stCondLst>
                                    <p:cond delay="0"/>
                                  </p:stCondLst>
                                  <p:childTnLst>
                                    <p:anim calcmode="lin" valueType="num">
                                      <p:cBhvr>
                                        <p:cTn id="34" dur="1000"/>
                                        <p:tgtEl>
                                          <p:spTgt spid="3"/>
                                        </p:tgtEl>
                                        <p:attrNameLst>
                                          <p:attrName>ppt_w</p:attrName>
                                        </p:attrNameLst>
                                      </p:cBhvr>
                                      <p:tavLst>
                                        <p:tav tm="0">
                                          <p:val>
                                            <p:strVal val="ppt_w"/>
                                          </p:val>
                                        </p:tav>
                                        <p:tav tm="100000">
                                          <p:val>
                                            <p:fltVal val="0"/>
                                          </p:val>
                                        </p:tav>
                                      </p:tavLst>
                                    </p:anim>
                                    <p:anim calcmode="lin" valueType="num">
                                      <p:cBhvr>
                                        <p:cTn id="35" dur="1000"/>
                                        <p:tgtEl>
                                          <p:spTgt spid="3"/>
                                        </p:tgtEl>
                                        <p:attrNameLst>
                                          <p:attrName>ppt_h</p:attrName>
                                        </p:attrNameLst>
                                      </p:cBhvr>
                                      <p:tavLst>
                                        <p:tav tm="0">
                                          <p:val>
                                            <p:strVal val="ppt_h"/>
                                          </p:val>
                                        </p:tav>
                                        <p:tav tm="100000">
                                          <p:val>
                                            <p:fltVal val="0"/>
                                          </p:val>
                                        </p:tav>
                                      </p:tavLst>
                                    </p:anim>
                                    <p:anim calcmode="lin" valueType="num">
                                      <p:cBhvr>
                                        <p:cTn id="36" dur="1000"/>
                                        <p:tgtEl>
                                          <p:spTgt spid="3"/>
                                        </p:tgtEl>
                                        <p:attrNameLst>
                                          <p:attrName>style.rotation</p:attrName>
                                        </p:attrNameLst>
                                      </p:cBhvr>
                                      <p:tavLst>
                                        <p:tav tm="0">
                                          <p:val>
                                            <p:fltVal val="0"/>
                                          </p:val>
                                        </p:tav>
                                        <p:tav tm="100000">
                                          <p:val>
                                            <p:fltVal val="90"/>
                                          </p:val>
                                        </p:tav>
                                      </p:tavLst>
                                    </p:anim>
                                    <p:animEffect transition="out" filter="fade">
                                      <p:cBhvr>
                                        <p:cTn id="37" dur="1000"/>
                                        <p:tgtEl>
                                          <p:spTgt spid="3"/>
                                        </p:tgtEl>
                                      </p:cBhvr>
                                    </p:animEffect>
                                    <p:set>
                                      <p:cBhvr>
                                        <p:cTn id="38" dur="1" fill="hold">
                                          <p:stCondLst>
                                            <p:cond delay="99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31" presetClass="exit" presetSubtype="0" fill="hold" grpId="0" nodeType="afterEffect">
                                  <p:stCondLst>
                                    <p:cond delay="0"/>
                                  </p:stCondLst>
                                  <p:childTnLst>
                                    <p:anim calcmode="lin" valueType="num">
                                      <p:cBhvr>
                                        <p:cTn id="46" dur="1000"/>
                                        <p:tgtEl>
                                          <p:spTgt spid="2"/>
                                        </p:tgtEl>
                                        <p:attrNameLst>
                                          <p:attrName>ppt_w</p:attrName>
                                        </p:attrNameLst>
                                      </p:cBhvr>
                                      <p:tavLst>
                                        <p:tav tm="0">
                                          <p:val>
                                            <p:strVal val="ppt_w"/>
                                          </p:val>
                                        </p:tav>
                                        <p:tav tm="100000">
                                          <p:val>
                                            <p:fltVal val="0"/>
                                          </p:val>
                                        </p:tav>
                                      </p:tavLst>
                                    </p:anim>
                                    <p:anim calcmode="lin" valueType="num">
                                      <p:cBhvr>
                                        <p:cTn id="47" dur="1000"/>
                                        <p:tgtEl>
                                          <p:spTgt spid="2"/>
                                        </p:tgtEl>
                                        <p:attrNameLst>
                                          <p:attrName>ppt_h</p:attrName>
                                        </p:attrNameLst>
                                      </p:cBhvr>
                                      <p:tavLst>
                                        <p:tav tm="0">
                                          <p:val>
                                            <p:strVal val="ppt_h"/>
                                          </p:val>
                                        </p:tav>
                                        <p:tav tm="100000">
                                          <p:val>
                                            <p:fltVal val="0"/>
                                          </p:val>
                                        </p:tav>
                                      </p:tavLst>
                                    </p:anim>
                                    <p:anim calcmode="lin" valueType="num">
                                      <p:cBhvr>
                                        <p:cTn id="48" dur="1000"/>
                                        <p:tgtEl>
                                          <p:spTgt spid="2"/>
                                        </p:tgtEl>
                                        <p:attrNameLst>
                                          <p:attrName>style.rotation</p:attrName>
                                        </p:attrNameLst>
                                      </p:cBhvr>
                                      <p:tavLst>
                                        <p:tav tm="0">
                                          <p:val>
                                            <p:fltVal val="0"/>
                                          </p:val>
                                        </p:tav>
                                        <p:tav tm="100000">
                                          <p:val>
                                            <p:fltVal val="90"/>
                                          </p:val>
                                        </p:tav>
                                      </p:tavLst>
                                    </p:anim>
                                    <p:animEffect transition="out" filter="fade">
                                      <p:cBhvr>
                                        <p:cTn id="49" dur="1000"/>
                                        <p:tgtEl>
                                          <p:spTgt spid="2"/>
                                        </p:tgtEl>
                                      </p:cBhvr>
                                    </p:animEffect>
                                    <p:set>
                                      <p:cBhvr>
                                        <p:cTn id="50" dur="1" fill="hold">
                                          <p:stCondLst>
                                            <p:cond delay="999"/>
                                          </p:stCondLst>
                                        </p:cTn>
                                        <p:tgtEl>
                                          <p:spTgt spid="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00"/>
                            </p:stCondLst>
                            <p:childTnLst>
                              <p:par>
                                <p:cTn id="57" presetID="31" presetClass="exit" presetSubtype="0" fill="hold" grpId="0"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par>
                          <p:cTn id="63" fill="hold">
                            <p:stCondLst>
                              <p:cond delay="1500"/>
                            </p:stCondLst>
                            <p:childTnLst>
                              <p:par>
                                <p:cTn id="64" presetID="31" presetClass="exit" presetSubtype="0" fill="hold" grpId="0" nodeType="afterEffect">
                                  <p:stCondLst>
                                    <p:cond delay="0"/>
                                  </p:stCondLst>
                                  <p:childTnLst>
                                    <p:anim calcmode="lin" valueType="num">
                                      <p:cBhvr>
                                        <p:cTn id="65" dur="1000"/>
                                        <p:tgtEl>
                                          <p:spTgt spid="12"/>
                                        </p:tgtEl>
                                        <p:attrNameLst>
                                          <p:attrName>ppt_w</p:attrName>
                                        </p:attrNameLst>
                                      </p:cBhvr>
                                      <p:tavLst>
                                        <p:tav tm="0">
                                          <p:val>
                                            <p:strVal val="ppt_w"/>
                                          </p:val>
                                        </p:tav>
                                        <p:tav tm="100000">
                                          <p:val>
                                            <p:fltVal val="0"/>
                                          </p:val>
                                        </p:tav>
                                      </p:tavLst>
                                    </p:anim>
                                    <p:anim calcmode="lin" valueType="num">
                                      <p:cBhvr>
                                        <p:cTn id="66" dur="1000"/>
                                        <p:tgtEl>
                                          <p:spTgt spid="12"/>
                                        </p:tgtEl>
                                        <p:attrNameLst>
                                          <p:attrName>ppt_h</p:attrName>
                                        </p:attrNameLst>
                                      </p:cBhvr>
                                      <p:tavLst>
                                        <p:tav tm="0">
                                          <p:val>
                                            <p:strVal val="ppt_h"/>
                                          </p:val>
                                        </p:tav>
                                        <p:tav tm="100000">
                                          <p:val>
                                            <p:fltVal val="0"/>
                                          </p:val>
                                        </p:tav>
                                      </p:tavLst>
                                    </p:anim>
                                    <p:anim calcmode="lin" valueType="num">
                                      <p:cBhvr>
                                        <p:cTn id="67" dur="1000"/>
                                        <p:tgtEl>
                                          <p:spTgt spid="12"/>
                                        </p:tgtEl>
                                        <p:attrNameLst>
                                          <p:attrName>style.rotation</p:attrName>
                                        </p:attrNameLst>
                                      </p:cBhvr>
                                      <p:tavLst>
                                        <p:tav tm="0">
                                          <p:val>
                                            <p:fltVal val="0"/>
                                          </p:val>
                                        </p:tav>
                                        <p:tav tm="100000">
                                          <p:val>
                                            <p:fltVal val="90"/>
                                          </p:val>
                                        </p:tav>
                                      </p:tavLst>
                                    </p:anim>
                                    <p:animEffect transition="out" filter="fade">
                                      <p:cBhvr>
                                        <p:cTn id="68" dur="1000"/>
                                        <p:tgtEl>
                                          <p:spTgt spid="12"/>
                                        </p:tgtEl>
                                      </p:cBhvr>
                                    </p:animEffect>
                                    <p:set>
                                      <p:cBhvr>
                                        <p:cTn id="6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7" grpId="0"/>
      <p:bldP spid="8" grpId="0"/>
      <p:bldP spid="9"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10046"/>
            <a:ext cx="4853830" cy="2698175"/>
          </a:xfrm>
          <a:prstGeom prst="rect">
            <a:avLst/>
          </a:prstGeom>
        </p:spPr>
        <p:txBody>
          <a:bodyPr wrap="square">
            <a:spAutoFit/>
          </a:bodyPr>
          <a:lstStyle/>
          <a:p>
            <a:pPr algn="just">
              <a:spcBef>
                <a:spcPts val="400"/>
              </a:spcBef>
              <a:spcAft>
                <a:spcPts val="600"/>
              </a:spcAft>
            </a:pPr>
            <a:r>
              <a:rPr lang="en-US" sz="2400" b="1" i="1" spc="-100" dirty="0">
                <a:solidFill>
                  <a:srgbClr val="FFFF00"/>
                </a:solidFill>
                <a:latin typeface="Arial" panose="020B0604020202020204" pitchFamily="34" charset="0"/>
                <a:cs typeface="Arial" panose="020B0604020202020204" pitchFamily="34" charset="0"/>
              </a:rPr>
              <a:t>1</a:t>
            </a:r>
            <a:r>
              <a:rPr lang="en-US" sz="2400" b="1" i="1" spc="-100" dirty="0" smtClean="0">
                <a:solidFill>
                  <a:srgbClr val="FFFF00"/>
                </a:solidFill>
                <a:latin typeface="Arial" panose="020B0604020202020204" pitchFamily="34" charset="0"/>
                <a:cs typeface="Arial" panose="020B0604020202020204" pitchFamily="34" charset="0"/>
              </a:rPr>
              <a:t>.</a:t>
            </a:r>
            <a:r>
              <a:rPr lang="en-US" sz="2400" b="1" i="1" spc="-100" dirty="0">
                <a:solidFill>
                  <a:srgbClr val="FFFF00"/>
                </a:solidFill>
                <a:latin typeface="Arial" panose="020B0604020202020204" pitchFamily="34" charset="0"/>
                <a:cs typeface="Arial" panose="020B0604020202020204" pitchFamily="34" charset="0"/>
              </a:rPr>
              <a:t> the things </a:t>
            </a:r>
            <a:r>
              <a:rPr lang="en-US" sz="2400" b="1" i="1" spc="-100" dirty="0" smtClean="0">
                <a:solidFill>
                  <a:srgbClr val="FFFF00"/>
                </a:solidFill>
                <a:latin typeface="Arial" panose="020B0604020202020204" pitchFamily="34" charset="0"/>
                <a:cs typeface="Arial" panose="020B0604020202020204" pitchFamily="34" charset="0"/>
              </a:rPr>
              <a:t>we </a:t>
            </a:r>
            <a:r>
              <a:rPr lang="en-US" sz="2400" b="1" i="1" spc="-100" dirty="0">
                <a:solidFill>
                  <a:srgbClr val="FFFF00"/>
                </a:solidFill>
                <a:latin typeface="Arial" panose="020B0604020202020204" pitchFamily="34" charset="0"/>
                <a:cs typeface="Arial" panose="020B0604020202020204" pitchFamily="34" charset="0"/>
              </a:rPr>
              <a:t>have in </a:t>
            </a:r>
            <a:r>
              <a:rPr lang="en-US" sz="2400" b="1" i="1" spc="-100" dirty="0" smtClean="0">
                <a:solidFill>
                  <a:srgbClr val="FFFF00"/>
                </a:solidFill>
                <a:latin typeface="Arial" panose="020B0604020202020204" pitchFamily="34" charset="0"/>
                <a:cs typeface="Arial" panose="020B0604020202020204" pitchFamily="34" charset="0"/>
              </a:rPr>
              <a:t>the </a:t>
            </a:r>
            <a:r>
              <a:rPr lang="en-US" sz="2400" b="1" i="1" spc="-100" dirty="0">
                <a:solidFill>
                  <a:srgbClr val="FFFF00"/>
                </a:solidFill>
                <a:latin typeface="Arial" panose="020B0604020202020204" pitchFamily="34" charset="0"/>
                <a:cs typeface="Arial" panose="020B0604020202020204" pitchFamily="34" charset="0"/>
              </a:rPr>
              <a:t>picture</a:t>
            </a:r>
            <a:endParaRPr lang="en-US" sz="2400" b="1" i="1" spc="-100" dirty="0" smtClean="0">
              <a:solidFill>
                <a:srgbClr val="FFFF00"/>
              </a:solidFill>
              <a:latin typeface="Arial" panose="020B0604020202020204" pitchFamily="34" charset="0"/>
              <a:cs typeface="Arial" panose="020B0604020202020204" pitchFamily="34" charset="0"/>
            </a:endParaRPr>
          </a:p>
          <a:p>
            <a:pPr algn="just">
              <a:spcBef>
                <a:spcPts val="400"/>
              </a:spcBef>
              <a:spcAft>
                <a:spcPts val="600"/>
              </a:spcAft>
            </a:pPr>
            <a:r>
              <a:rPr lang="en-US" sz="2800" b="1" dirty="0" smtClean="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a wooden </a:t>
            </a:r>
            <a:r>
              <a:rPr lang="en-US" sz="2800" b="1" dirty="0" smtClean="0">
                <a:solidFill>
                  <a:prstClr val="white"/>
                </a:solidFill>
                <a:latin typeface="Arial" panose="020B0604020202020204" pitchFamily="34" charset="0"/>
                <a:cs typeface="Arial" panose="020B0604020202020204" pitchFamily="34" charset="0"/>
              </a:rPr>
              <a:t>house</a:t>
            </a:r>
          </a:p>
          <a:p>
            <a:pPr algn="just">
              <a:spcBef>
                <a:spcPts val="400"/>
              </a:spcBef>
              <a:spcAft>
                <a:spcPts val="600"/>
              </a:spcAft>
            </a:pPr>
            <a:r>
              <a:rPr lang="en-US" sz="2800" b="1" dirty="0" smtClean="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a beautiful </a:t>
            </a:r>
            <a:r>
              <a:rPr lang="en-US" sz="2800" b="1" dirty="0" smtClean="0">
                <a:solidFill>
                  <a:prstClr val="white"/>
                </a:solidFill>
                <a:latin typeface="Arial" panose="020B0604020202020204" pitchFamily="34" charset="0"/>
                <a:cs typeface="Arial" panose="020B0604020202020204" pitchFamily="34" charset="0"/>
              </a:rPr>
              <a:t>river</a:t>
            </a:r>
          </a:p>
          <a:p>
            <a:pPr algn="just">
              <a:spcBef>
                <a:spcPts val="400"/>
              </a:spcBef>
              <a:spcAft>
                <a:spcPts val="600"/>
              </a:spcAft>
            </a:pPr>
            <a:r>
              <a:rPr lang="en-US" sz="2800" b="1" dirty="0" smtClean="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a </a:t>
            </a:r>
            <a:r>
              <a:rPr lang="en-US" sz="2800" b="1" dirty="0" smtClean="0">
                <a:solidFill>
                  <a:prstClr val="white"/>
                </a:solidFill>
                <a:latin typeface="Arial" panose="020B0604020202020204" pitchFamily="34" charset="0"/>
                <a:cs typeface="Arial" panose="020B0604020202020204" pitchFamily="34" charset="0"/>
              </a:rPr>
              <a:t>boat</a:t>
            </a:r>
          </a:p>
          <a:p>
            <a:pPr algn="just">
              <a:spcBef>
                <a:spcPts val="400"/>
              </a:spcBef>
              <a:spcAft>
                <a:spcPts val="600"/>
              </a:spcAft>
            </a:pPr>
            <a:r>
              <a:rPr lang="en-US" sz="2800" b="1" dirty="0" smtClean="0">
                <a:solidFill>
                  <a:prstClr val="white"/>
                </a:solidFill>
                <a:latin typeface="Arial" panose="020B0604020202020204" pitchFamily="34" charset="0"/>
                <a:cs typeface="Arial" panose="020B0604020202020204" pitchFamily="34" charset="0"/>
              </a:rPr>
              <a:t>▪ </a:t>
            </a:r>
            <a:r>
              <a:rPr lang="en-US" sz="2800" b="1" dirty="0">
                <a:solidFill>
                  <a:prstClr val="white"/>
                </a:solidFill>
                <a:latin typeface="Arial" panose="020B0604020202020204" pitchFamily="34" charset="0"/>
                <a:cs typeface="Arial" panose="020B0604020202020204" pitchFamily="34" charset="0"/>
              </a:rPr>
              <a:t>a </a:t>
            </a:r>
            <a:r>
              <a:rPr lang="en-US" sz="2800" b="1" dirty="0" smtClean="0">
                <a:solidFill>
                  <a:prstClr val="white"/>
                </a:solidFill>
                <a:latin typeface="Arial" panose="020B0604020202020204" pitchFamily="34" charset="0"/>
                <a:cs typeface="Arial" panose="020B0604020202020204" pitchFamily="34" charset="0"/>
              </a:rPr>
              <a:t>field </a:t>
            </a:r>
            <a:r>
              <a:rPr lang="en-US" sz="2800" b="1" dirty="0">
                <a:solidFill>
                  <a:prstClr val="white"/>
                </a:solidFill>
                <a:latin typeface="Arial" panose="020B0604020202020204" pitchFamily="34" charset="0"/>
                <a:cs typeface="Arial" panose="020B0604020202020204" pitchFamily="34" charset="0"/>
              </a:rPr>
              <a:t>of wild </a:t>
            </a:r>
            <a:r>
              <a:rPr lang="en-US" sz="2800" b="1" dirty="0" smtClean="0">
                <a:solidFill>
                  <a:prstClr val="white"/>
                </a:solidFill>
                <a:latin typeface="Arial" panose="020B0604020202020204" pitchFamily="34" charset="0"/>
                <a:cs typeface="Arial" panose="020B0604020202020204" pitchFamily="34" charset="0"/>
              </a:rPr>
              <a:t>ﬂowers</a:t>
            </a:r>
          </a:p>
        </p:txBody>
      </p:sp>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67744" y="895350"/>
            <a:ext cx="4464496" cy="2950223"/>
          </a:xfrm>
          <a:prstGeom prst="rect">
            <a:avLst/>
          </a:prstGeom>
          <a:noFill/>
          <a:ln w="38100">
            <a:solidFill>
              <a:srgbClr val="FF00FF"/>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53830" y="4010046"/>
            <a:ext cx="4254674" cy="2698175"/>
          </a:xfrm>
          <a:prstGeom prst="rect">
            <a:avLst/>
          </a:prstGeom>
        </p:spPr>
        <p:txBody>
          <a:bodyPr wrap="square">
            <a:spAutoFit/>
          </a:bodyPr>
          <a:lstStyle/>
          <a:p>
            <a:pPr lvl="0" algn="just">
              <a:spcBef>
                <a:spcPts val="400"/>
              </a:spcBef>
              <a:spcAft>
                <a:spcPts val="600"/>
              </a:spcAft>
            </a:pPr>
            <a:r>
              <a:rPr lang="en-US" sz="2400" b="1" i="1" spc="-140" dirty="0" smtClean="0">
                <a:solidFill>
                  <a:srgbClr val="FFFF00"/>
                </a:solidFill>
                <a:latin typeface="Arial" panose="020B0604020202020204" pitchFamily="34" charset="0"/>
                <a:cs typeface="Arial" panose="020B0604020202020204" pitchFamily="34" charset="0"/>
              </a:rPr>
              <a:t>2. </a:t>
            </a:r>
            <a:r>
              <a:rPr lang="en-US" sz="2400" b="1" i="1" spc="-140" dirty="0">
                <a:solidFill>
                  <a:srgbClr val="FFFF00"/>
                </a:solidFill>
                <a:latin typeface="Arial" panose="020B0604020202020204" pitchFamily="34" charset="0"/>
                <a:cs typeface="Arial" panose="020B0604020202020204" pitchFamily="34" charset="0"/>
              </a:rPr>
              <a:t>the activities </a:t>
            </a:r>
            <a:r>
              <a:rPr lang="en-US" sz="2400" b="1" i="1" spc="-140" dirty="0" smtClean="0">
                <a:solidFill>
                  <a:srgbClr val="FFFF00"/>
                </a:solidFill>
                <a:latin typeface="Arial" panose="020B0604020202020204" pitchFamily="34" charset="0"/>
                <a:cs typeface="Arial" panose="020B0604020202020204" pitchFamily="34" charset="0"/>
              </a:rPr>
              <a:t>we </a:t>
            </a:r>
            <a:r>
              <a:rPr lang="en-US" sz="2400" b="1" i="1" spc="-140" dirty="0">
                <a:solidFill>
                  <a:srgbClr val="FFFF00"/>
                </a:solidFill>
                <a:latin typeface="Arial" panose="020B0604020202020204" pitchFamily="34" charset="0"/>
                <a:cs typeface="Arial" panose="020B0604020202020204" pitchFamily="34" charset="0"/>
              </a:rPr>
              <a:t>can do there</a:t>
            </a:r>
            <a:endParaRPr lang="en-US" sz="2800" b="1" i="1" spc="-140" dirty="0">
              <a:solidFill>
                <a:srgbClr val="FFFF00"/>
              </a:solidFill>
              <a:latin typeface="Arial" panose="020B0604020202020204" pitchFamily="34" charset="0"/>
              <a:cs typeface="Arial" panose="020B0604020202020204" pitchFamily="34" charset="0"/>
            </a:endParaRPr>
          </a:p>
          <a:p>
            <a:pPr lvl="0" algn="just">
              <a:spcBef>
                <a:spcPts val="400"/>
              </a:spcBef>
              <a:spcAft>
                <a:spcPts val="600"/>
              </a:spcAft>
            </a:pPr>
            <a:r>
              <a:rPr lang="en-US" sz="2800" b="1" dirty="0">
                <a:solidFill>
                  <a:prstClr val="white"/>
                </a:solidFill>
                <a:latin typeface="Arial" panose="020B0604020202020204" pitchFamily="34" charset="0"/>
                <a:cs typeface="Arial" panose="020B0604020202020204" pitchFamily="34" charset="0"/>
              </a:rPr>
              <a:t>▪ biking along the river</a:t>
            </a:r>
          </a:p>
          <a:p>
            <a:pPr lvl="0" algn="just">
              <a:spcBef>
                <a:spcPts val="400"/>
              </a:spcBef>
              <a:spcAft>
                <a:spcPts val="600"/>
              </a:spcAft>
            </a:pPr>
            <a:r>
              <a:rPr lang="en-US" sz="2800" b="1" dirty="0">
                <a:solidFill>
                  <a:prstClr val="white"/>
                </a:solidFill>
                <a:latin typeface="Arial" panose="020B0604020202020204" pitchFamily="34" charset="0"/>
                <a:cs typeface="Arial" panose="020B0604020202020204" pitchFamily="34" charset="0"/>
              </a:rPr>
              <a:t>▪ picking wild ﬂowers</a:t>
            </a:r>
          </a:p>
          <a:p>
            <a:pPr lvl="0" algn="just">
              <a:spcBef>
                <a:spcPts val="400"/>
              </a:spcBef>
              <a:spcAft>
                <a:spcPts val="600"/>
              </a:spcAft>
            </a:pPr>
            <a:r>
              <a:rPr lang="en-US" sz="2800" b="1" dirty="0">
                <a:solidFill>
                  <a:prstClr val="white"/>
                </a:solidFill>
                <a:latin typeface="Arial" panose="020B0604020202020204" pitchFamily="34" charset="0"/>
                <a:cs typeface="Arial" panose="020B0604020202020204" pitchFamily="34" charset="0"/>
              </a:rPr>
              <a:t>▪ swimming in the river</a:t>
            </a:r>
          </a:p>
          <a:p>
            <a:pPr lvl="0" algn="just">
              <a:spcBef>
                <a:spcPts val="400"/>
              </a:spcBef>
              <a:spcAft>
                <a:spcPts val="600"/>
              </a:spcAft>
            </a:pPr>
            <a:r>
              <a:rPr lang="en-US" sz="2800" b="1" dirty="0">
                <a:solidFill>
                  <a:prstClr val="white"/>
                </a:solidFill>
                <a:latin typeface="Arial" panose="020B0604020202020204" pitchFamily="34" charset="0"/>
                <a:cs typeface="Arial" panose="020B0604020202020204" pitchFamily="34" charset="0"/>
              </a:rPr>
              <a:t>▪ boating on the river </a:t>
            </a:r>
          </a:p>
        </p:txBody>
      </p:sp>
      <p:sp>
        <p:nvSpPr>
          <p:cNvPr id="5" name="Rectangle 4"/>
          <p:cNvSpPr/>
          <p:nvPr/>
        </p:nvSpPr>
        <p:spPr>
          <a:xfrm>
            <a:off x="2880184" y="44624"/>
            <a:ext cx="3348000" cy="646331"/>
          </a:xfrm>
          <a:prstGeom prst="rect">
            <a:avLst/>
          </a:prstGeom>
          <a:ln>
            <a:solidFill>
              <a:srgbClr val="00FFCC"/>
            </a:solidFill>
          </a:ln>
        </p:spPr>
        <p:txBody>
          <a:bodyPr wrap="square">
            <a:spAutoFit/>
          </a:bodyPr>
          <a:lstStyle/>
          <a:p>
            <a:pPr algn="just"/>
            <a:r>
              <a:rPr lang="en-US" sz="3600" b="1" dirty="0" smtClean="0">
                <a:solidFill>
                  <a:srgbClr val="FF0000"/>
                </a:solidFill>
                <a:latin typeface="Arial" panose="020B0604020202020204" pitchFamily="34" charset="0"/>
                <a:cs typeface="Arial" panose="020B0604020202020204" pitchFamily="34" charset="0"/>
              </a:rPr>
              <a:t>Model Project: </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0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508" y="1124744"/>
            <a:ext cx="8856984" cy="5453224"/>
          </a:xfrm>
          <a:prstGeom prst="rect">
            <a:avLst/>
          </a:prstGeom>
        </p:spPr>
        <p:txBody>
          <a:bodyPr wrap="square">
            <a:spAutoFit/>
          </a:bodyPr>
          <a:lstStyle/>
          <a:p>
            <a:pPr algn="just">
              <a:lnSpc>
                <a:spcPts val="5300"/>
              </a:lnSpc>
              <a:spcBef>
                <a:spcPts val="1800"/>
              </a:spcBef>
              <a:spcAft>
                <a:spcPts val="1800"/>
              </a:spcAft>
            </a:pPr>
            <a:r>
              <a:rPr lang="en-US" sz="3200" b="1" dirty="0" smtClean="0">
                <a:solidFill>
                  <a:prstClr val="white"/>
                </a:solidFill>
                <a:latin typeface="Arial" panose="020B0604020202020204" pitchFamily="34" charset="0"/>
                <a:cs typeface="Arial" panose="020B0604020202020204" pitchFamily="34" charset="0"/>
              </a:rPr>
              <a:t>This is our home village </a:t>
            </a:r>
            <a:r>
              <a:rPr lang="en-US" sz="3200" b="1" dirty="0">
                <a:solidFill>
                  <a:prstClr val="white"/>
                </a:solidFill>
                <a:latin typeface="Arial" panose="020B0604020202020204" pitchFamily="34" charset="0"/>
                <a:cs typeface="Arial" panose="020B0604020202020204" pitchFamily="34" charset="0"/>
              </a:rPr>
              <a:t>in the </a:t>
            </a:r>
            <a:r>
              <a:rPr lang="en-US" sz="3200" b="1" dirty="0" smtClean="0">
                <a:solidFill>
                  <a:prstClr val="white"/>
                </a:solidFill>
                <a:latin typeface="Arial" panose="020B0604020202020204" pitchFamily="34" charset="0"/>
                <a:cs typeface="Arial" panose="020B0604020202020204" pitchFamily="34" charset="0"/>
              </a:rPr>
              <a:t>countryside. It has </a:t>
            </a:r>
            <a:r>
              <a:rPr lang="en-US" sz="3200" b="1" dirty="0">
                <a:solidFill>
                  <a:prstClr val="white"/>
                </a:solidFill>
                <a:latin typeface="Arial" panose="020B0604020202020204" pitchFamily="34" charset="0"/>
                <a:cs typeface="Arial" panose="020B0604020202020204" pitchFamily="34" charset="0"/>
              </a:rPr>
              <a:t>a wooden </a:t>
            </a:r>
            <a:r>
              <a:rPr lang="en-US" sz="3200" b="1" dirty="0" smtClean="0">
                <a:solidFill>
                  <a:prstClr val="white"/>
                </a:solidFill>
                <a:latin typeface="Arial" panose="020B0604020202020204" pitchFamily="34" charset="0"/>
                <a:cs typeface="Arial" panose="020B0604020202020204" pitchFamily="34" charset="0"/>
              </a:rPr>
              <a:t>house in the middle. </a:t>
            </a:r>
            <a:r>
              <a:rPr lang="en-US" sz="3200" b="1" dirty="0">
                <a:solidFill>
                  <a:prstClr val="white"/>
                </a:solidFill>
                <a:latin typeface="Arial" panose="020B0604020202020204" pitchFamily="34" charset="0"/>
                <a:cs typeface="Arial" panose="020B0604020202020204" pitchFamily="34" charset="0"/>
              </a:rPr>
              <a:t>The house is near the river. There is a boat on the river. There is also a field of wild flowers </a:t>
            </a:r>
            <a:r>
              <a:rPr lang="en-US" sz="3200" b="1" dirty="0" smtClean="0">
                <a:solidFill>
                  <a:prstClr val="white"/>
                </a:solidFill>
                <a:latin typeface="Arial" panose="020B0604020202020204" pitchFamily="34" charset="0"/>
                <a:cs typeface="Arial" panose="020B0604020202020204" pitchFamily="34" charset="0"/>
              </a:rPr>
              <a:t>nearby. We </a:t>
            </a:r>
            <a:r>
              <a:rPr lang="en-US" sz="3200" b="1" dirty="0">
                <a:solidFill>
                  <a:prstClr val="white"/>
                </a:solidFill>
                <a:latin typeface="Arial" panose="020B0604020202020204" pitchFamily="34" charset="0"/>
                <a:cs typeface="Arial" panose="020B0604020202020204" pitchFamily="34" charset="0"/>
              </a:rPr>
              <a:t>will bike along the river and swim in the river. We will go boating on the river. In the morning we will go picking the wild flowers</a:t>
            </a:r>
            <a:r>
              <a:rPr lang="en-US" sz="3200" b="1" dirty="0" smtClean="0">
                <a:solidFill>
                  <a:prstClr val="white"/>
                </a:solidFill>
                <a:latin typeface="Arial" panose="020B0604020202020204" pitchFamily="34" charset="0"/>
                <a:cs typeface="Arial" panose="020B0604020202020204" pitchFamily="34" charset="0"/>
              </a:rPr>
              <a:t>. We love our place very much.</a:t>
            </a:r>
            <a:endParaRPr lang="en-US" sz="3200" b="1" dirty="0">
              <a:solidFill>
                <a:prstClr val="white"/>
              </a:solidFill>
              <a:latin typeface="Arial" panose="020B0604020202020204" pitchFamily="34" charset="0"/>
              <a:cs typeface="Arial" panose="020B0604020202020204" pitchFamily="34" charset="0"/>
            </a:endParaRPr>
          </a:p>
        </p:txBody>
      </p:sp>
      <p:pic>
        <p:nvPicPr>
          <p:cNvPr id="9" name="Picture 55" descr="Dots-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8047" y="3321003"/>
            <a:ext cx="6832126" cy="15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5" descr="Dots-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4228" y="3369978"/>
            <a:ext cx="6932315" cy="15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 descr="Dots-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731000"/>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Dots-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96" y="-90855"/>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520" y="260648"/>
            <a:ext cx="4752528" cy="646331"/>
          </a:xfrm>
          <a:prstGeom prst="rect">
            <a:avLst/>
          </a:prstGeom>
        </p:spPr>
        <p:txBody>
          <a:bodyPr wrap="square">
            <a:spAutoFit/>
          </a:bodyPr>
          <a:lstStyle/>
          <a:p>
            <a:r>
              <a:rPr lang="en-US" sz="3600" b="1" dirty="0" smtClean="0">
                <a:solidFill>
                  <a:srgbClr val="FF0000"/>
                </a:solidFill>
                <a:latin typeface="Arial" panose="020B0604020202020204" pitchFamily="34" charset="0"/>
                <a:cs typeface="Arial" panose="020B0604020202020204" pitchFamily="34" charset="0"/>
              </a:rPr>
              <a:t>Report </a:t>
            </a:r>
            <a:r>
              <a:rPr lang="en-US" sz="3600" b="1" dirty="0">
                <a:solidFill>
                  <a:srgbClr val="FF0000"/>
                </a:solidFill>
                <a:latin typeface="Arial" panose="020B0604020202020204" pitchFamily="34" charset="0"/>
                <a:cs typeface="Arial" panose="020B0604020202020204" pitchFamily="34" charset="0"/>
              </a:rPr>
              <a:t>to the class: </a:t>
            </a:r>
            <a:endParaRPr lang="en-US" sz="3600" dirty="0"/>
          </a:p>
        </p:txBody>
      </p:sp>
      <p:sp>
        <p:nvSpPr>
          <p:cNvPr id="8" name="Oval 3"/>
          <p:cNvSpPr>
            <a:spLocks noChangeArrowheads="1"/>
          </p:cNvSpPr>
          <p:nvPr/>
        </p:nvSpPr>
        <p:spPr bwMode="auto">
          <a:xfrm>
            <a:off x="5562600" y="304800"/>
            <a:ext cx="3384376" cy="446856"/>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fld id="{66E7EB25-A9B4-47A9-A6E1-1D8455909915}" type="datetime2">
              <a:rPr lang="en-US" b="1">
                <a:solidFill>
                  <a:srgbClr val="FF0066"/>
                </a:solidFill>
                <a:latin typeface="Arial" pitchFamily="34" charset="0"/>
                <a:cs typeface="Arial" pitchFamily="34" charset="0"/>
              </a:rPr>
              <a:pPr algn="ctr"/>
              <a:t>Saturday, October 17, 2020</a:t>
            </a:fld>
            <a:endParaRPr lang="en-US" sz="24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40865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inh nen dong ve ngon nen tinh ye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6633"/>
            <a:ext cx="139999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1013" name="T0000029.AVI">
            <a:hlinkClick r:id="" action="ppaction://media"/>
          </p:cNvPr>
          <p:cNvPicPr>
            <a:picLocks noGrp="1" noRot="1" noChangeAspect="1" noChangeArrowheads="1"/>
          </p:cNvPicPr>
          <p:nvPr>
            <p:ph sz="quarter" idx="3"/>
            <a:videoFile r:link="rId1"/>
          </p:nvPr>
        </p:nvPicPr>
        <p:blipFill>
          <a:blip r:embed="rId6">
            <a:extLst>
              <a:ext uri="{28A0092B-C50C-407E-A947-70E740481C1C}">
                <a14:useLocalDpi xmlns:a14="http://schemas.microsoft.com/office/drawing/2010/main" val="0"/>
              </a:ext>
            </a:extLst>
          </a:blip>
          <a:srcRect/>
          <a:stretch>
            <a:fillRect/>
          </a:stretch>
        </p:blipFill>
        <p:spPr>
          <a:xfrm>
            <a:off x="2474913" y="4973638"/>
            <a:ext cx="0" cy="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2" name="Text Box 7"/>
          <p:cNvSpPr txBox="1">
            <a:spLocks noChangeArrowheads="1"/>
          </p:cNvSpPr>
          <p:nvPr/>
        </p:nvSpPr>
        <p:spPr bwMode="auto">
          <a:xfrm>
            <a:off x="3200400" y="2590800"/>
            <a:ext cx="5334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algn="ctr"/>
            <a:r>
              <a:rPr lang="en-US" sz="1800">
                <a:latin typeface="VNI-Revue" pitchFamily="2" charset="0"/>
              </a:rPr>
              <a:t>+</a:t>
            </a:r>
            <a:endParaRPr lang="en-US" sz="2000">
              <a:solidFill>
                <a:srgbClr val="FF0000"/>
              </a:solidFill>
              <a:latin typeface="VNI-Revue" pitchFamily="2" charset="0"/>
            </a:endParaRPr>
          </a:p>
        </p:txBody>
      </p:sp>
      <p:sp>
        <p:nvSpPr>
          <p:cNvPr id="171016" name="AutoShape 8"/>
          <p:cNvSpPr>
            <a:spLocks noChangeArrowheads="1"/>
          </p:cNvSpPr>
          <p:nvPr/>
        </p:nvSpPr>
        <p:spPr bwMode="auto">
          <a:xfrm>
            <a:off x="107504" y="116632"/>
            <a:ext cx="1676400" cy="1676400"/>
          </a:xfrm>
          <a:prstGeom prst="star32">
            <a:avLst>
              <a:gd name="adj" fmla="val 15278"/>
            </a:avLst>
          </a:prstGeom>
          <a:noFill/>
          <a:ln w="9525" algn="ctr">
            <a:solidFill>
              <a:srgbClr val="FFFF00"/>
            </a:solidFill>
            <a:miter lim="800000"/>
            <a:headEnd/>
            <a:tailEnd/>
          </a:ln>
          <a:effectLst/>
          <a:extLst>
            <a:ext uri="{909E8E84-426E-40DD-AFC4-6F175D3DCCD1}">
              <a14:hiddenFill xmlns:a14="http://schemas.microsoft.com/office/drawing/2010/main">
                <a:gradFill rotWithShape="1">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1017" name="WordArt 9"/>
          <p:cNvSpPr>
            <a:spLocks noChangeArrowheads="1" noChangeShapeType="1" noTextEdit="1"/>
          </p:cNvSpPr>
          <p:nvPr/>
        </p:nvSpPr>
        <p:spPr bwMode="auto">
          <a:xfrm>
            <a:off x="2605844" y="476672"/>
            <a:ext cx="5130552" cy="7893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solidFill>
                  <a:srgbClr val="FF00FF"/>
                </a:solidFill>
                <a:effectLst>
                  <a:outerShdw dist="35921" dir="2700000" algn="ctr" rotWithShape="0">
                    <a:srgbClr val="C0C0C0">
                      <a:alpha val="79999"/>
                    </a:srgbClr>
                  </a:outerShdw>
                </a:effectLst>
                <a:latin typeface="Impact"/>
              </a:rPr>
              <a:t> HOMEWORK </a:t>
            </a:r>
            <a:endParaRPr lang="en-US" sz="3600" kern="10" dirty="0">
              <a:solidFill>
                <a:srgbClr val="FF00FF"/>
              </a:solidFill>
              <a:effectLst>
                <a:outerShdw dist="35921" dir="2700000" algn="ctr" rotWithShape="0">
                  <a:srgbClr val="C0C0C0">
                    <a:alpha val="79999"/>
                  </a:srgbClr>
                </a:outerShdw>
              </a:effectLst>
              <a:latin typeface="Impact"/>
            </a:endParaRPr>
          </a:p>
        </p:txBody>
      </p:sp>
      <p:sp>
        <p:nvSpPr>
          <p:cNvPr id="171018" name="Rectangle 10"/>
          <p:cNvSpPr>
            <a:spLocks noChangeArrowheads="1"/>
          </p:cNvSpPr>
          <p:nvPr/>
        </p:nvSpPr>
        <p:spPr bwMode="auto">
          <a:xfrm>
            <a:off x="1600200" y="2743200"/>
            <a:ext cx="8229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Verdana" pitchFamily="34" charset="0"/>
            </a:endParaRPr>
          </a:p>
        </p:txBody>
      </p:sp>
      <p:sp>
        <p:nvSpPr>
          <p:cNvPr id="10" name="Text Box 11"/>
          <p:cNvSpPr txBox="1">
            <a:spLocks noChangeArrowheads="1"/>
          </p:cNvSpPr>
          <p:nvPr/>
        </p:nvSpPr>
        <p:spPr bwMode="auto">
          <a:xfrm>
            <a:off x="1272648" y="2234669"/>
            <a:ext cx="7704856" cy="342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marL="265113" indent="-265113" algn="just">
              <a:spcBef>
                <a:spcPts val="600"/>
              </a:spcBef>
              <a:spcAft>
                <a:spcPts val="600"/>
              </a:spcAft>
              <a:tabLst>
                <a:tab pos="265113" algn="l"/>
              </a:tabLst>
            </a:pPr>
            <a:r>
              <a:rPr lang="en-US" sz="3000" b="1" dirty="0" smtClean="0">
                <a:solidFill>
                  <a:schemeClr val="bg1"/>
                </a:solidFill>
                <a:latin typeface="Arial" pitchFamily="34" charset="0"/>
                <a:cs typeface="Arial" pitchFamily="34" charset="0"/>
              </a:rPr>
              <a:t>-</a:t>
            </a:r>
            <a:r>
              <a:rPr lang="en-US" sz="3000" b="1" dirty="0">
                <a:solidFill>
                  <a:schemeClr val="bg1"/>
                </a:solidFill>
                <a:latin typeface="Arial" pitchFamily="34" charset="0"/>
                <a:cs typeface="Arial" pitchFamily="34" charset="0"/>
              </a:rPr>
              <a:t>	Review </a:t>
            </a:r>
            <a:r>
              <a:rPr lang="en-US" sz="3000" b="1" dirty="0" smtClean="0">
                <a:solidFill>
                  <a:schemeClr val="bg1"/>
                </a:solidFill>
                <a:latin typeface="Arial" pitchFamily="34" charset="0"/>
                <a:cs typeface="Arial" pitchFamily="34" charset="0"/>
              </a:rPr>
              <a:t>all the new words again.</a:t>
            </a:r>
          </a:p>
          <a:p>
            <a:pPr marL="265113" indent="-265113">
              <a:spcBef>
                <a:spcPts val="600"/>
              </a:spcBef>
              <a:spcAft>
                <a:spcPts val="600"/>
              </a:spcAft>
              <a:tabLst>
                <a:tab pos="265113" algn="l"/>
              </a:tabLst>
            </a:pPr>
            <a:r>
              <a:rPr lang="en-US" sz="3000" b="1" dirty="0" smtClean="0">
                <a:solidFill>
                  <a:schemeClr val="bg1"/>
                </a:solidFill>
                <a:latin typeface="Arial" pitchFamily="34" charset="0"/>
                <a:cs typeface="Arial" pitchFamily="34" charset="0"/>
              </a:rPr>
              <a:t>-	</a:t>
            </a:r>
            <a:r>
              <a:rPr lang="en-US" sz="3000" b="1" spc="-100" dirty="0" smtClean="0">
                <a:solidFill>
                  <a:schemeClr val="bg1"/>
                </a:solidFill>
                <a:latin typeface="Arial" pitchFamily="34" charset="0"/>
                <a:cs typeface="Arial" pitchFamily="34" charset="0"/>
              </a:rPr>
              <a:t>Review the grammar point: </a:t>
            </a:r>
            <a:r>
              <a:rPr lang="en-US" sz="3000" b="1" spc="-100" dirty="0" smtClean="0">
                <a:solidFill>
                  <a:srgbClr val="FFFF00"/>
                </a:solidFill>
                <a:latin typeface="Arial" pitchFamily="34" charset="0"/>
                <a:cs typeface="Arial" pitchFamily="34" charset="0"/>
              </a:rPr>
              <a:t>Comparatives</a:t>
            </a:r>
            <a:r>
              <a:rPr lang="en-US" sz="3000" b="1" spc="-100" dirty="0" smtClean="0">
                <a:solidFill>
                  <a:schemeClr val="bg1"/>
                </a:solidFill>
                <a:latin typeface="Arial" pitchFamily="34" charset="0"/>
                <a:cs typeface="Arial" pitchFamily="34" charset="0"/>
              </a:rPr>
              <a:t>.</a:t>
            </a:r>
          </a:p>
          <a:p>
            <a:pPr marL="265113" indent="-265113">
              <a:spcBef>
                <a:spcPts val="400"/>
              </a:spcBef>
              <a:spcAft>
                <a:spcPts val="400"/>
              </a:spcAft>
            </a:pPr>
            <a:r>
              <a:rPr lang="en-US" sz="3000" b="1" dirty="0" smtClean="0">
                <a:solidFill>
                  <a:schemeClr val="bg1"/>
                </a:solidFill>
                <a:latin typeface="Arial" pitchFamily="34" charset="0"/>
                <a:cs typeface="Arial" pitchFamily="34" charset="0"/>
              </a:rPr>
              <a:t>- Do the project. Report to the class in the next period.</a:t>
            </a:r>
            <a:endParaRPr lang="en-US" sz="3000" b="1" dirty="0">
              <a:solidFill>
                <a:schemeClr val="bg1"/>
              </a:solidFill>
              <a:latin typeface="Arial" pitchFamily="34" charset="0"/>
              <a:cs typeface="Arial" pitchFamily="34" charset="0"/>
            </a:endParaRPr>
          </a:p>
          <a:p>
            <a:pPr marL="265113" indent="-265113">
              <a:spcBef>
                <a:spcPts val="600"/>
              </a:spcBef>
              <a:spcAft>
                <a:spcPts val="600"/>
              </a:spcAft>
              <a:buClr>
                <a:srgbClr val="FF0000"/>
              </a:buClr>
            </a:pPr>
            <a:r>
              <a:rPr lang="en-US" sz="3000" b="1" dirty="0" smtClean="0">
                <a:solidFill>
                  <a:schemeClr val="bg1"/>
                </a:solidFill>
                <a:latin typeface="Arial" pitchFamily="34" charset="0"/>
                <a:ea typeface="Calibri" pitchFamily="34" charset="0"/>
                <a:cs typeface="Arial" pitchFamily="34" charset="0"/>
                <a:sym typeface="Calibri" pitchFamily="34" charset="0"/>
              </a:rPr>
              <a:t>- Prepare for : </a:t>
            </a:r>
            <a:r>
              <a:rPr lang="en-US" sz="3000" b="1" dirty="0" smtClean="0">
                <a:solidFill>
                  <a:srgbClr val="FFFF00"/>
                </a:solidFill>
                <a:latin typeface="Arial" pitchFamily="34" charset="0"/>
                <a:ea typeface="Calibri" pitchFamily="34" charset="0"/>
                <a:cs typeface="Arial" pitchFamily="34" charset="0"/>
                <a:sym typeface="Calibri" pitchFamily="34" charset="0"/>
              </a:rPr>
              <a:t>Unit 3 – Getting started</a:t>
            </a:r>
          </a:p>
          <a:p>
            <a:pPr marL="265113" indent="3776663">
              <a:spcBef>
                <a:spcPts val="600"/>
              </a:spcBef>
              <a:spcAft>
                <a:spcPts val="600"/>
              </a:spcAft>
              <a:buClr>
                <a:srgbClr val="FF0000"/>
              </a:buClr>
            </a:pPr>
            <a:r>
              <a:rPr lang="en-US" sz="3000" b="1" dirty="0" smtClean="0">
                <a:solidFill>
                  <a:srgbClr val="FFFF00"/>
                </a:solidFill>
                <a:latin typeface="Arial" pitchFamily="34" charset="0"/>
                <a:cs typeface="Arial" pitchFamily="34" charset="0"/>
              </a:rPr>
              <a:t>Listen and read</a:t>
            </a:r>
            <a:endParaRPr lang="en-US" sz="3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24735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fill="hold" grpId="0" nodeType="afterEffect">
                                  <p:stCondLst>
                                    <p:cond delay="0"/>
                                  </p:stCondLst>
                                  <p:childTnLst>
                                    <p:animRot by="21600000">
                                      <p:cBhvr>
                                        <p:cTn id="6" dur="2000" fill="hold"/>
                                        <p:tgtEl>
                                          <p:spTgt spid="171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1013"/>
                </p:tgtEl>
              </p:cMediaNode>
            </p:video>
          </p:childTnLst>
        </p:cTn>
      </p:par>
    </p:tnLst>
    <p:bldLst>
      <p:bldP spid="1710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840600" y="2457400"/>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600" b="1" spc="400" dirty="0">
                <a:ln w="28575">
                  <a:solidFill>
                    <a:srgbClr val="FF0000"/>
                  </a:solidFill>
                </a:ln>
                <a:solidFill>
                  <a:srgbClr val="FFFF00"/>
                </a:solidFill>
                <a:latin typeface=".VnAvantH" pitchFamily="34" charset="0"/>
              </a:rPr>
              <a:t>Goodbye!</a:t>
            </a:r>
          </a:p>
          <a:p>
            <a:pPr algn="ctr">
              <a:spcBef>
                <a:spcPct val="50000"/>
              </a:spcBef>
            </a:pPr>
            <a:r>
              <a:rPr lang="en-US" sz="6600" b="1" spc="400" dirty="0">
                <a:ln w="28575">
                  <a:solidFill>
                    <a:schemeClr val="bg1"/>
                  </a:solidFill>
                </a:ln>
                <a:solidFill>
                  <a:srgbClr val="00FF00"/>
                </a:solidFill>
                <a:latin typeface=".VnAvantH" pitchFamily="34" charset="0"/>
              </a:rPr>
              <a:t>See you </a:t>
            </a:r>
            <a:r>
              <a:rPr lang="en-US" sz="6600" b="1" spc="400" dirty="0" smtClean="0">
                <a:ln w="28575">
                  <a:solidFill>
                    <a:schemeClr val="bg1"/>
                  </a:solidFill>
                </a:ln>
                <a:solidFill>
                  <a:srgbClr val="00FF00"/>
                </a:solidFill>
                <a:latin typeface=".VnAvantH" pitchFamily="34" charset="0"/>
              </a:rPr>
              <a:t>again!</a:t>
            </a:r>
            <a:endParaRPr lang="en-US" sz="6600" b="1" spc="400" dirty="0">
              <a:ln w="28575">
                <a:solidFill>
                  <a:schemeClr val="bg1"/>
                </a:solidFill>
              </a:ln>
              <a:solidFill>
                <a:srgbClr val="00FF00"/>
              </a:solidFill>
              <a:latin typeface=".VnAvantH" pitchFamily="34" charset="0"/>
            </a:endParaRPr>
          </a:p>
        </p:txBody>
      </p:sp>
      <p:sp>
        <p:nvSpPr>
          <p:cNvPr id="4" name="Rectangle 3"/>
          <p:cNvSpPr/>
          <p:nvPr/>
        </p:nvSpPr>
        <p:spPr>
          <a:xfrm>
            <a:off x="1012000" y="873764"/>
            <a:ext cx="7162800" cy="7307764"/>
          </a:xfrm>
          <a:prstGeom prst="rect">
            <a:avLst/>
          </a:prstGeom>
        </p:spPr>
        <p:txBody>
          <a:bodyPr wrap="square">
            <a:prstTxWarp prst="textArchUp">
              <a:avLst>
                <a:gd name="adj" fmla="val 11134828"/>
              </a:avLst>
            </a:prstTxWarp>
            <a:spAutoFit/>
          </a:bodyPr>
          <a:lstStyle/>
          <a:p>
            <a:pPr eaLnBrk="0" hangingPunct="0">
              <a:defRPr/>
            </a:pPr>
            <a:r>
              <a:rPr lang="en-US" sz="6600" b="1" spc="50" dirty="0" smtClean="0">
                <a:ln w="11430"/>
                <a:solidFill>
                  <a:srgbClr val="FF0000"/>
                </a:solidFill>
                <a:effectLst>
                  <a:outerShdw blurRad="76200" dist="50800" dir="5400000" algn="tl" rotWithShape="0">
                    <a:srgbClr val="000000">
                      <a:alpha val="65000"/>
                    </a:srgbClr>
                  </a:outerShdw>
                </a:effectLst>
                <a:latin typeface="+mj-lt"/>
              </a:rPr>
              <a:t>THANKS FOR YOUR ATTENTION!</a:t>
            </a:r>
            <a:endParaRPr lang="vi-VN" sz="6600" b="1" spc="50" dirty="0">
              <a:ln w="11430"/>
              <a:solidFill>
                <a:srgbClr val="FF0000"/>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30970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1" y="1"/>
            <a:ext cx="88620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WordArt 6"/>
          <p:cNvSpPr>
            <a:spLocks noChangeArrowheads="1" noChangeShapeType="1" noTextEdit="1"/>
          </p:cNvSpPr>
          <p:nvPr/>
        </p:nvSpPr>
        <p:spPr bwMode="auto">
          <a:xfrm>
            <a:off x="1510647" y="5106083"/>
            <a:ext cx="7026232" cy="1324571"/>
          </a:xfrm>
          <a:prstGeom prst="rect">
            <a:avLst/>
          </a:prstGeom>
        </p:spPr>
        <p:txBody>
          <a:bodyPr wrap="none" fromWordArt="1"/>
          <a:lstStyle/>
          <a:p>
            <a:pPr algn="ctr"/>
            <a:r>
              <a:rPr lang="en-US" sz="2800" b="1" dirty="0" smtClean="0">
                <a:ln w="28575">
                  <a:solidFill>
                    <a:schemeClr val="accent6">
                      <a:lumMod val="50000"/>
                    </a:schemeClr>
                  </a:solidFill>
                </a:ln>
                <a:solidFill>
                  <a:srgbClr val="FFF905"/>
                </a:solidFill>
                <a:latin typeface="Arial" pitchFamily="34" charset="0"/>
                <a:cs typeface="Arial" pitchFamily="34" charset="0"/>
              </a:rPr>
              <a:t>LESSON 7:</a:t>
            </a:r>
            <a:r>
              <a:rPr lang="en-US" sz="4000" dirty="0" smtClean="0">
                <a:ln w="28575">
                  <a:solidFill>
                    <a:schemeClr val="accent6">
                      <a:lumMod val="50000"/>
                    </a:schemeClr>
                  </a:solidFill>
                </a:ln>
                <a:solidFill>
                  <a:srgbClr val="FFF905"/>
                </a:solidFill>
              </a:rPr>
              <a:t> </a:t>
            </a:r>
            <a:r>
              <a:rPr lang="en-US" sz="4400" kern="10" dirty="0" smtClean="0">
                <a:ln w="57150">
                  <a:solidFill>
                    <a:srgbClr val="0000FF"/>
                  </a:solidFill>
                  <a:round/>
                  <a:headEnd/>
                  <a:tailEnd/>
                </a:ln>
                <a:solidFill>
                  <a:srgbClr val="FF6600"/>
                </a:solidFill>
                <a:effectLst/>
                <a:latin typeface="Arial Black"/>
              </a:rPr>
              <a:t>LOOKING BACK</a:t>
            </a:r>
            <a:endParaRPr lang="en-US" sz="6000" kern="10" dirty="0">
              <a:ln w="57150">
                <a:solidFill>
                  <a:srgbClr val="0000FF"/>
                </a:solidFill>
                <a:round/>
                <a:headEnd/>
                <a:tailEnd/>
              </a:ln>
              <a:solidFill>
                <a:srgbClr val="FF6600"/>
              </a:solidFill>
              <a:effectLst/>
              <a:latin typeface="Arial Black"/>
            </a:endParaRPr>
          </a:p>
        </p:txBody>
      </p:sp>
      <p:pic>
        <p:nvPicPr>
          <p:cNvPr id="5" name="Picture 39" descr="b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19144" y="5486400"/>
            <a:ext cx="1143000"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67997" y="31999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594632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63047" y="594624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59313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9544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31297" y="3429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18582" y="3370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10647" y="29640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9" descr="b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035271" y="0"/>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9" descr="b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13647" y="1"/>
            <a:ext cx="1120321"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9" descr="b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5525116"/>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26" y="293688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Picture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14394" y="28219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133" y="379963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18575"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19254"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943" y="2128563"/>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49929" y="4620047"/>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01285" y="182880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89584" y="106161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48763" y="1841898"/>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8841" y="178974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3999" y="1730610"/>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8610" y="1289504"/>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89589" y="5805264"/>
            <a:ext cx="3779266" cy="769441"/>
          </a:xfrm>
          <a:prstGeom prst="rect">
            <a:avLst/>
          </a:prstGeom>
        </p:spPr>
        <p:txBody>
          <a:bodyPr wrap="square">
            <a:spAutoFit/>
          </a:bodyPr>
          <a:lstStyle/>
          <a:p>
            <a:r>
              <a:rPr lang="en-US" sz="4400" kern="10" dirty="0" smtClean="0">
                <a:ln w="57150">
                  <a:solidFill>
                    <a:srgbClr val="0000FF"/>
                  </a:solidFill>
                  <a:round/>
                  <a:headEnd/>
                  <a:tailEnd/>
                </a:ln>
                <a:solidFill>
                  <a:srgbClr val="FF6600"/>
                </a:solidFill>
                <a:latin typeface="Arial Black"/>
              </a:rPr>
              <a:t>&amp; PROJECT</a:t>
            </a:r>
            <a:endParaRPr lang="en-US" sz="4400" dirty="0"/>
          </a:p>
        </p:txBody>
      </p:sp>
      <p:sp>
        <p:nvSpPr>
          <p:cNvPr id="33" name="WordArt 4"/>
          <p:cNvSpPr>
            <a:spLocks noChangeArrowheads="1" noChangeShapeType="1" noTextEdit="1"/>
          </p:cNvSpPr>
          <p:nvPr/>
        </p:nvSpPr>
        <p:spPr bwMode="auto">
          <a:xfrm>
            <a:off x="1334515" y="2852936"/>
            <a:ext cx="3165477" cy="41028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smtClean="0">
                <a:ln w="28575">
                  <a:solidFill>
                    <a:srgbClr val="003300"/>
                  </a:solidFill>
                  <a:round/>
                  <a:headEnd/>
                  <a:tailEnd/>
                </a:ln>
                <a:solidFill>
                  <a:srgbClr val="00FF00"/>
                </a:solidFill>
                <a:latin typeface="Arial Black"/>
              </a:rPr>
              <a:t>New lesson</a:t>
            </a:r>
            <a:endParaRPr lang="en-US" sz="3600" kern="10" dirty="0">
              <a:ln w="28575">
                <a:solidFill>
                  <a:srgbClr val="003300"/>
                </a:solidFill>
                <a:round/>
                <a:headEnd/>
                <a:tailEnd/>
              </a:ln>
              <a:solidFill>
                <a:srgbClr val="00FF00"/>
              </a:solidFill>
              <a:latin typeface="Arial Black"/>
            </a:endParaRPr>
          </a:p>
        </p:txBody>
      </p:sp>
      <p:sp>
        <p:nvSpPr>
          <p:cNvPr id="34" name="TextBox 33"/>
          <p:cNvSpPr txBox="1"/>
          <p:nvPr/>
        </p:nvSpPr>
        <p:spPr>
          <a:xfrm>
            <a:off x="1907704" y="3429000"/>
            <a:ext cx="6629175" cy="1569660"/>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lIns="36000" rIns="0" rtlCol="0">
            <a:spAutoFit/>
          </a:bodyPr>
          <a:lstStyle/>
          <a:p>
            <a:pPr marL="1341438" indent="-1341438">
              <a:tabLst>
                <a:tab pos="1341438" algn="l"/>
              </a:tabLst>
            </a:pPr>
            <a:r>
              <a:rPr lang="en-US" sz="2800" b="1" u="sng" dirty="0" smtClean="0">
                <a:solidFill>
                  <a:srgbClr val="FF0000"/>
                </a:solidFill>
                <a:latin typeface="Arial" pitchFamily="34" charset="0"/>
                <a:cs typeface="Arial" pitchFamily="34" charset="0"/>
              </a:rPr>
              <a:t>UNIT 2</a:t>
            </a:r>
            <a:r>
              <a:rPr lang="en-US" sz="2800" b="1" dirty="0" smtClean="0">
                <a:solidFill>
                  <a:srgbClr val="FF0000"/>
                </a:solidFill>
                <a:latin typeface="Arial" pitchFamily="34" charset="0"/>
                <a:cs typeface="Arial" pitchFamily="34" charset="0"/>
              </a:rPr>
              <a:t>:</a:t>
            </a:r>
            <a:r>
              <a:rPr lang="en-US" sz="2800" b="1" dirty="0" smtClean="0">
                <a:latin typeface="Arial" pitchFamily="34" charset="0"/>
                <a:cs typeface="Arial" pitchFamily="34" charset="0"/>
              </a:rPr>
              <a:t>     </a:t>
            </a:r>
            <a:r>
              <a:rPr lang="en-US" sz="4800" b="1" dirty="0" smtClean="0">
                <a:ln w="28575">
                  <a:solidFill>
                    <a:srgbClr val="003300"/>
                  </a:solidFill>
                </a:ln>
                <a:solidFill>
                  <a:srgbClr val="FF0000"/>
                </a:solidFill>
                <a:latin typeface="Arial" pitchFamily="34" charset="0"/>
                <a:cs typeface="Arial" pitchFamily="34" charset="0"/>
              </a:rPr>
              <a:t>LIFE IN THE COUNTRYSIDE</a:t>
            </a:r>
            <a:endParaRPr lang="en-US" sz="4400" b="1" dirty="0" smtClean="0">
              <a:ln w="28575">
                <a:solidFill>
                  <a:srgbClr val="003300"/>
                </a:solidFill>
              </a:ln>
              <a:solidFill>
                <a:srgbClr val="FF0000"/>
              </a:solidFill>
              <a:latin typeface="Arial" pitchFamily="34" charset="0"/>
              <a:cs typeface="Arial" pitchFamily="34" charset="0"/>
            </a:endParaRPr>
          </a:p>
        </p:txBody>
      </p:sp>
      <p:sp>
        <p:nvSpPr>
          <p:cNvPr id="35" name="Oval 3"/>
          <p:cNvSpPr>
            <a:spLocks noChangeArrowheads="1"/>
          </p:cNvSpPr>
          <p:nvPr/>
        </p:nvSpPr>
        <p:spPr bwMode="auto">
          <a:xfrm>
            <a:off x="5562600" y="304800"/>
            <a:ext cx="3384376" cy="446856"/>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fld id="{66E7EB25-A9B4-47A9-A6E1-1D8455909915}" type="datetime2">
              <a:rPr lang="en-US" b="1">
                <a:solidFill>
                  <a:srgbClr val="FF0066"/>
                </a:solidFill>
                <a:latin typeface="Arial" pitchFamily="34" charset="0"/>
                <a:cs typeface="Arial" pitchFamily="34" charset="0"/>
              </a:rPr>
              <a:pPr algn="ctr"/>
              <a:t>Saturday, October 17, 2020</a:t>
            </a:fld>
            <a:endParaRPr lang="en-US" sz="24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223699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708920"/>
            <a:ext cx="7920880" cy="1446550"/>
          </a:xfrm>
          <a:prstGeom prst="rect">
            <a:avLst/>
          </a:prstGeom>
        </p:spPr>
        <p:txBody>
          <a:bodyPr wrap="square">
            <a:spAutoFit/>
          </a:bodyPr>
          <a:lstStyle/>
          <a:p>
            <a:pPr lvl="0"/>
            <a:r>
              <a:rPr lang="en-US" sz="8800" b="1" spc="-100" dirty="0" smtClean="0">
                <a:ln w="38100">
                  <a:solidFill>
                    <a:srgbClr val="FF0000"/>
                  </a:solidFill>
                </a:ln>
                <a:solidFill>
                  <a:srgbClr val="FFFF00"/>
                </a:solidFill>
                <a:latin typeface="Arial" pitchFamily="34" charset="0"/>
                <a:cs typeface="Arial" pitchFamily="34" charset="0"/>
              </a:rPr>
              <a:t>VOCABULARY</a:t>
            </a:r>
            <a:endParaRPr lang="en-US" sz="8800" b="1" spc="-100" dirty="0">
              <a:ln w="38100">
                <a:solidFill>
                  <a:srgbClr val="FF0000"/>
                </a:solidFill>
              </a:ln>
              <a:solidFill>
                <a:srgbClr val="FFFF00"/>
              </a:solidFill>
              <a:latin typeface="Arial" pitchFamily="34" charset="0"/>
              <a:cs typeface="Arial" pitchFamily="34" charset="0"/>
            </a:endParaRPr>
          </a:p>
        </p:txBody>
      </p:sp>
      <p:sp>
        <p:nvSpPr>
          <p:cNvPr id="3" name="Oval 3"/>
          <p:cNvSpPr>
            <a:spLocks noChangeArrowheads="1"/>
          </p:cNvSpPr>
          <p:nvPr/>
        </p:nvSpPr>
        <p:spPr bwMode="auto">
          <a:xfrm>
            <a:off x="5562600" y="304800"/>
            <a:ext cx="3384376" cy="446856"/>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fld id="{66E7EB25-A9B4-47A9-A6E1-1D8455909915}" type="datetime2">
              <a:rPr lang="en-US" b="1">
                <a:solidFill>
                  <a:srgbClr val="FF0066"/>
                </a:solidFill>
                <a:latin typeface="Arial" pitchFamily="34" charset="0"/>
                <a:cs typeface="Arial" pitchFamily="34" charset="0"/>
              </a:rPr>
              <a:pPr algn="ctr"/>
              <a:t>Saturday, October 17, 2020</a:t>
            </a:fld>
            <a:endParaRPr lang="en-US" sz="24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2821874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129114038"/>
              </p:ext>
            </p:extLst>
          </p:nvPr>
        </p:nvGraphicFramePr>
        <p:xfrm>
          <a:off x="82132" y="1286603"/>
          <a:ext cx="9061868" cy="5569284"/>
        </p:xfrm>
        <a:graphic>
          <a:graphicData uri="http://schemas.openxmlformats.org/drawingml/2006/table">
            <a:tbl>
              <a:tblPr firstRow="1" bandRow="1">
                <a:tableStyleId>{2D5ABB26-0587-4C30-8999-92F81FD0307C}</a:tableStyleId>
              </a:tblPr>
              <a:tblGrid>
                <a:gridCol w="2689668"/>
                <a:gridCol w="6372200"/>
              </a:tblGrid>
              <a:tr h="1856428">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r h="1856428">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r h="1856428">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r>
            </a:tbl>
          </a:graphicData>
        </a:graphic>
      </p:graphicFrame>
      <p:sp>
        <p:nvSpPr>
          <p:cNvPr id="13" name="Rectangle 12"/>
          <p:cNvSpPr/>
          <p:nvPr/>
        </p:nvSpPr>
        <p:spPr>
          <a:xfrm>
            <a:off x="0" y="29384"/>
            <a:ext cx="9144000" cy="1284967"/>
          </a:xfrm>
          <a:prstGeom prst="rect">
            <a:avLst/>
          </a:prstGeom>
        </p:spPr>
        <p:txBody>
          <a:bodyPr wrap="square">
            <a:spAutoFit/>
          </a:bodyPr>
          <a:lstStyle/>
          <a:p>
            <a:pPr marL="442913" indent="-442913" algn="just">
              <a:lnSpc>
                <a:spcPts val="3100"/>
              </a:lnSpc>
            </a:pPr>
            <a:r>
              <a:rPr lang="en-US" sz="2800" b="1" dirty="0" smtClean="0">
                <a:solidFill>
                  <a:srgbClr val="FF0000"/>
                </a:solidFill>
                <a:latin typeface="Arial" pitchFamily="34" charset="0"/>
                <a:cs typeface="Arial" pitchFamily="34" charset="0"/>
              </a:rPr>
              <a:t>1.	Use </a:t>
            </a:r>
            <a:r>
              <a:rPr lang="en-US" sz="2800" b="1" dirty="0">
                <a:solidFill>
                  <a:srgbClr val="FF0000"/>
                </a:solidFill>
                <a:latin typeface="Arial" pitchFamily="34" charset="0"/>
                <a:cs typeface="Arial" pitchFamily="34" charset="0"/>
              </a:rPr>
              <a:t>the words and phrases in the box to describe the pictures. Some </a:t>
            </a:r>
            <a:r>
              <a:rPr lang="en-US" sz="2800" b="1" dirty="0" smtClean="0">
                <a:solidFill>
                  <a:srgbClr val="FF0000"/>
                </a:solidFill>
                <a:latin typeface="Arial" pitchFamily="34" charset="0"/>
                <a:cs typeface="Arial" pitchFamily="34" charset="0"/>
              </a:rPr>
              <a:t>words / </a:t>
            </a:r>
            <a:r>
              <a:rPr lang="en-US" sz="2800" b="1" dirty="0">
                <a:solidFill>
                  <a:srgbClr val="FF0000"/>
                </a:solidFill>
                <a:latin typeface="Arial" pitchFamily="34" charset="0"/>
                <a:cs typeface="Arial" pitchFamily="34" charset="0"/>
              </a:rPr>
              <a:t>phrases may be used for more than one picture.</a:t>
            </a:r>
          </a:p>
        </p:txBody>
      </p:sp>
      <p:pic>
        <p:nvPicPr>
          <p:cNvPr id="2050" name="Picture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35496" y="1268759"/>
            <a:ext cx="2780702" cy="188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35871" y="3135433"/>
            <a:ext cx="2787987" cy="187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34652" y="4973295"/>
            <a:ext cx="2768213" cy="188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813698" y="965980"/>
            <a:ext cx="2303396" cy="5893858"/>
          </a:xfrm>
          <a:prstGeom prst="rect">
            <a:avLst/>
          </a:prstGeom>
          <a:solidFill>
            <a:srgbClr val="003300"/>
          </a:solidFill>
          <a:ln w="28575">
            <a:solidFill>
              <a:srgbClr val="00B0F0"/>
            </a:solidFill>
          </a:ln>
        </p:spPr>
        <p:txBody>
          <a:bodyPr wrap="square">
            <a:spAutoFit/>
          </a:bodyPr>
          <a:lstStyle/>
          <a:p>
            <a:pPr>
              <a:lnSpc>
                <a:spcPts val="3500"/>
              </a:lnSpc>
            </a:pP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i="1" dirty="0">
                <a:solidFill>
                  <a:srgbClr val="FFFF00"/>
                </a:solidFill>
                <a:latin typeface="Arial" panose="020B0604020202020204" pitchFamily="34" charset="0"/>
                <a:cs typeface="Arial" panose="020B0604020202020204" pitchFamily="34" charset="0"/>
              </a:rPr>
              <a:t/>
            </a:r>
            <a:br>
              <a:rPr lang="en-US" sz="2700" b="1" i="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r>
              <a:rPr lang="en-US" sz="2700" b="1" dirty="0">
                <a:solidFill>
                  <a:srgbClr val="FFFF00"/>
                </a:solidFill>
                <a:latin typeface="Arial" panose="020B0604020202020204" pitchFamily="34" charset="0"/>
                <a:cs typeface="Arial" panose="020B0604020202020204" pitchFamily="34" charset="0"/>
              </a:rPr>
              <a:t/>
            </a:r>
            <a:br>
              <a:rPr lang="en-US" sz="2700" b="1" dirty="0">
                <a:solidFill>
                  <a:srgbClr val="FFFF00"/>
                </a:solidFill>
                <a:latin typeface="Arial" panose="020B0604020202020204" pitchFamily="34" charset="0"/>
                <a:cs typeface="Arial" panose="020B0604020202020204" pitchFamily="34" charset="0"/>
              </a:rPr>
            </a:br>
            <a:endParaRPr lang="en-US" sz="2700" b="1"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6824134" y="6348057"/>
            <a:ext cx="2319866"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harvest time </a:t>
            </a:r>
            <a:endParaRPr lang="en-US" dirty="0"/>
          </a:p>
        </p:txBody>
      </p:sp>
      <p:sp>
        <p:nvSpPr>
          <p:cNvPr id="16" name="Rectangle 15"/>
          <p:cNvSpPr/>
          <p:nvPr/>
        </p:nvSpPr>
        <p:spPr>
          <a:xfrm>
            <a:off x="6813698" y="5914591"/>
            <a:ext cx="2204450"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paddy fields</a:t>
            </a:r>
            <a:endParaRPr lang="en-US" dirty="0"/>
          </a:p>
        </p:txBody>
      </p:sp>
      <p:sp>
        <p:nvSpPr>
          <p:cNvPr id="17" name="Rectangle 16"/>
          <p:cNvSpPr/>
          <p:nvPr/>
        </p:nvSpPr>
        <p:spPr>
          <a:xfrm>
            <a:off x="6852614" y="5448586"/>
            <a:ext cx="1319592"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horses</a:t>
            </a:r>
            <a:endParaRPr lang="en-US" dirty="0"/>
          </a:p>
        </p:txBody>
      </p:sp>
      <p:sp>
        <p:nvSpPr>
          <p:cNvPr id="19" name="Rectangle 18"/>
          <p:cNvSpPr/>
          <p:nvPr/>
        </p:nvSpPr>
        <p:spPr>
          <a:xfrm>
            <a:off x="6852614" y="5011782"/>
            <a:ext cx="800219"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rice</a:t>
            </a:r>
            <a:endParaRPr lang="en-US" dirty="0"/>
          </a:p>
        </p:txBody>
      </p:sp>
      <p:sp>
        <p:nvSpPr>
          <p:cNvPr id="20" name="Rectangle 19"/>
          <p:cNvSpPr/>
          <p:nvPr/>
        </p:nvSpPr>
        <p:spPr>
          <a:xfrm>
            <a:off x="6827163" y="4577353"/>
            <a:ext cx="1088760"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cattle</a:t>
            </a:r>
            <a:endParaRPr lang="en-US" dirty="0"/>
          </a:p>
        </p:txBody>
      </p:sp>
      <p:sp>
        <p:nvSpPr>
          <p:cNvPr id="21" name="Rectangle 20"/>
          <p:cNvSpPr/>
          <p:nvPr/>
        </p:nvSpPr>
        <p:spPr>
          <a:xfrm>
            <a:off x="6813698" y="4102735"/>
            <a:ext cx="1435008"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pasture</a:t>
            </a:r>
            <a:endParaRPr lang="en-US" dirty="0"/>
          </a:p>
        </p:txBody>
      </p:sp>
      <p:sp>
        <p:nvSpPr>
          <p:cNvPr id="22" name="Rectangle 21"/>
          <p:cNvSpPr/>
          <p:nvPr/>
        </p:nvSpPr>
        <p:spPr>
          <a:xfrm>
            <a:off x="6817418" y="3658993"/>
            <a:ext cx="723275" cy="507831"/>
          </a:xfrm>
          <a:prstGeom prst="rect">
            <a:avLst/>
          </a:prstGeom>
        </p:spPr>
        <p:txBody>
          <a:bodyPr wrap="none">
            <a:spAutoFit/>
          </a:bodyPr>
          <a:lstStyle/>
          <a:p>
            <a:r>
              <a:rPr lang="en-US" sz="2700" b="1" i="1" dirty="0" err="1">
                <a:solidFill>
                  <a:srgbClr val="FFFF00"/>
                </a:solidFill>
                <a:latin typeface="Arial" panose="020B0604020202020204" pitchFamily="34" charset="0"/>
                <a:cs typeface="Arial" panose="020B0604020202020204" pitchFamily="34" charset="0"/>
              </a:rPr>
              <a:t>ger</a:t>
            </a:r>
            <a:endParaRPr lang="en-US" dirty="0"/>
          </a:p>
        </p:txBody>
      </p:sp>
      <p:sp>
        <p:nvSpPr>
          <p:cNvPr id="23" name="Rectangle 22"/>
          <p:cNvSpPr/>
          <p:nvPr/>
        </p:nvSpPr>
        <p:spPr>
          <a:xfrm>
            <a:off x="6813698" y="3299168"/>
            <a:ext cx="2443808" cy="507831"/>
          </a:xfrm>
          <a:prstGeom prst="rect">
            <a:avLst/>
          </a:prstGeom>
        </p:spPr>
        <p:txBody>
          <a:bodyPr wrap="square">
            <a:spAutoFit/>
          </a:bodyPr>
          <a:lstStyle/>
          <a:p>
            <a:r>
              <a:rPr lang="en-US" sz="2700" b="1" dirty="0">
                <a:solidFill>
                  <a:srgbClr val="FFFF00"/>
                </a:solidFill>
                <a:latin typeface="Arial" panose="020B0604020202020204" pitchFamily="34" charset="0"/>
                <a:cs typeface="Arial" panose="020B0604020202020204" pitchFamily="34" charset="0"/>
              </a:rPr>
              <a:t>inconvenient</a:t>
            </a:r>
            <a:endParaRPr lang="en-US" dirty="0"/>
          </a:p>
        </p:txBody>
      </p:sp>
      <p:sp>
        <p:nvSpPr>
          <p:cNvPr id="24" name="Rectangle 23"/>
          <p:cNvSpPr/>
          <p:nvPr/>
        </p:nvSpPr>
        <p:spPr>
          <a:xfrm>
            <a:off x="6828910" y="2771250"/>
            <a:ext cx="1011815"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quiet</a:t>
            </a:r>
            <a:endParaRPr lang="en-US" dirty="0"/>
          </a:p>
        </p:txBody>
      </p:sp>
      <p:sp>
        <p:nvSpPr>
          <p:cNvPr id="25" name="Rectangle 24"/>
          <p:cNvSpPr/>
          <p:nvPr/>
        </p:nvSpPr>
        <p:spPr>
          <a:xfrm>
            <a:off x="6806762" y="2263419"/>
            <a:ext cx="877163"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vast</a:t>
            </a:r>
            <a:endParaRPr lang="en-US" dirty="0"/>
          </a:p>
        </p:txBody>
      </p:sp>
      <p:sp>
        <p:nvSpPr>
          <p:cNvPr id="26" name="Rectangle 25"/>
          <p:cNvSpPr/>
          <p:nvPr/>
        </p:nvSpPr>
        <p:spPr>
          <a:xfrm>
            <a:off x="6824134" y="1841049"/>
            <a:ext cx="2204450"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nomadic life</a:t>
            </a:r>
            <a:endParaRPr lang="en-US" dirty="0"/>
          </a:p>
        </p:txBody>
      </p:sp>
      <p:sp>
        <p:nvSpPr>
          <p:cNvPr id="27" name="Rectangle 26"/>
          <p:cNvSpPr/>
          <p:nvPr/>
        </p:nvSpPr>
        <p:spPr>
          <a:xfrm>
            <a:off x="6806762" y="1381107"/>
            <a:ext cx="1588897"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peaceful</a:t>
            </a:r>
            <a:endParaRPr lang="en-US" dirty="0"/>
          </a:p>
        </p:txBody>
      </p:sp>
      <p:sp>
        <p:nvSpPr>
          <p:cNvPr id="28" name="Rectangle 27"/>
          <p:cNvSpPr/>
          <p:nvPr/>
        </p:nvSpPr>
        <p:spPr>
          <a:xfrm>
            <a:off x="6845598" y="962989"/>
            <a:ext cx="1665841" cy="507831"/>
          </a:xfrm>
          <a:prstGeom prst="rect">
            <a:avLst/>
          </a:prstGeom>
        </p:spPr>
        <p:txBody>
          <a:bodyPr wrap="none">
            <a:spAutoFit/>
          </a:bodyPr>
          <a:lstStyle/>
          <a:p>
            <a:r>
              <a:rPr lang="en-US" sz="2700" b="1" dirty="0" err="1">
                <a:solidFill>
                  <a:srgbClr val="FFFF00"/>
                </a:solidFill>
                <a:latin typeface="Arial" panose="020B0604020202020204" pitchFamily="34" charset="0"/>
                <a:cs typeface="Arial" panose="020B0604020202020204" pitchFamily="34" charset="0"/>
              </a:rPr>
              <a:t>colourful</a:t>
            </a:r>
            <a:endParaRPr lang="en-US" dirty="0"/>
          </a:p>
        </p:txBody>
      </p:sp>
      <p:sp>
        <p:nvSpPr>
          <p:cNvPr id="33" name="Rectangle 32"/>
          <p:cNvSpPr/>
          <p:nvPr/>
        </p:nvSpPr>
        <p:spPr>
          <a:xfrm>
            <a:off x="6813670" y="1384818"/>
            <a:ext cx="1588897"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peaceful</a:t>
            </a:r>
            <a:endParaRPr lang="en-US" dirty="0"/>
          </a:p>
        </p:txBody>
      </p:sp>
      <p:sp>
        <p:nvSpPr>
          <p:cNvPr id="34" name="Rectangle 33"/>
          <p:cNvSpPr/>
          <p:nvPr/>
        </p:nvSpPr>
        <p:spPr>
          <a:xfrm>
            <a:off x="6818998" y="1384818"/>
            <a:ext cx="1588897"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peaceful</a:t>
            </a:r>
            <a:endParaRPr lang="en-US" dirty="0"/>
          </a:p>
        </p:txBody>
      </p:sp>
      <p:sp>
        <p:nvSpPr>
          <p:cNvPr id="35" name="Rectangle 34"/>
          <p:cNvSpPr/>
          <p:nvPr/>
        </p:nvSpPr>
        <p:spPr>
          <a:xfrm>
            <a:off x="6816595" y="2273495"/>
            <a:ext cx="877163"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vast</a:t>
            </a:r>
            <a:endParaRPr lang="en-US" dirty="0"/>
          </a:p>
        </p:txBody>
      </p:sp>
      <p:sp>
        <p:nvSpPr>
          <p:cNvPr id="37" name="Rectangle 36"/>
          <p:cNvSpPr/>
          <p:nvPr/>
        </p:nvSpPr>
        <p:spPr>
          <a:xfrm>
            <a:off x="6819488" y="2765688"/>
            <a:ext cx="1011815"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quiet</a:t>
            </a:r>
            <a:endParaRPr lang="en-US" dirty="0"/>
          </a:p>
        </p:txBody>
      </p:sp>
      <p:sp>
        <p:nvSpPr>
          <p:cNvPr id="38" name="Rectangle 37"/>
          <p:cNvSpPr/>
          <p:nvPr/>
        </p:nvSpPr>
        <p:spPr>
          <a:xfrm>
            <a:off x="6819488" y="2765687"/>
            <a:ext cx="1011815"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quiet</a:t>
            </a:r>
            <a:endParaRPr lang="en-US" dirty="0"/>
          </a:p>
        </p:txBody>
      </p:sp>
      <p:sp>
        <p:nvSpPr>
          <p:cNvPr id="39" name="Rectangle 38"/>
          <p:cNvSpPr/>
          <p:nvPr/>
        </p:nvSpPr>
        <p:spPr>
          <a:xfrm>
            <a:off x="6810846" y="4092312"/>
            <a:ext cx="1435008"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pasture</a:t>
            </a:r>
            <a:endParaRPr lang="en-US" dirty="0"/>
          </a:p>
        </p:txBody>
      </p:sp>
      <p:sp>
        <p:nvSpPr>
          <p:cNvPr id="40" name="Rectangle 39"/>
          <p:cNvSpPr/>
          <p:nvPr/>
        </p:nvSpPr>
        <p:spPr>
          <a:xfrm>
            <a:off x="6806762" y="5917324"/>
            <a:ext cx="2204450" cy="507831"/>
          </a:xfrm>
          <a:prstGeom prst="rect">
            <a:avLst/>
          </a:prstGeom>
        </p:spPr>
        <p:txBody>
          <a:bodyPr wrap="none">
            <a:spAutoFit/>
          </a:bodyPr>
          <a:lstStyle/>
          <a:p>
            <a:r>
              <a:rPr lang="en-US" sz="2700" b="1" dirty="0">
                <a:solidFill>
                  <a:srgbClr val="FFFF00"/>
                </a:solidFill>
                <a:latin typeface="Arial" panose="020B0604020202020204" pitchFamily="34" charset="0"/>
                <a:cs typeface="Arial" panose="020B0604020202020204" pitchFamily="34" charset="0"/>
              </a:rPr>
              <a:t>paddy fields</a:t>
            </a:r>
            <a:endParaRPr lang="en-US" dirty="0"/>
          </a:p>
        </p:txBody>
      </p:sp>
    </p:spTree>
    <p:extLst>
      <p:ext uri="{BB962C8B-B14F-4D97-AF65-F5344CB8AC3E}">
        <p14:creationId xmlns:p14="http://schemas.microsoft.com/office/powerpoint/2010/main" val="2220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2.96296E-6 L -0.24757 -0.3051 " pathEditMode="relative" rAng="0" ptsTypes="AA">
                                      <p:cBhvr>
                                        <p:cTn id="6" dur="2000" fill="hold"/>
                                        <p:tgtEl>
                                          <p:spTgt spid="16"/>
                                        </p:tgtEl>
                                        <p:attrNameLst>
                                          <p:attrName>ppt_x</p:attrName>
                                          <p:attrName>ppt_y</p:attrName>
                                        </p:attrNameLst>
                                      </p:cBhvr>
                                      <p:rCtr x="-12378" y="-15255"/>
                                    </p:animMotion>
                                  </p:childTnLst>
                                </p:cTn>
                              </p:par>
                              <p:par>
                                <p:cTn id="7" presetID="42" presetClass="path" presetSubtype="0" accel="50000" decel="50000" fill="hold" grpId="0" nodeType="withEffect">
                                  <p:stCondLst>
                                    <p:cond delay="0"/>
                                  </p:stCondLst>
                                  <p:childTnLst>
                                    <p:animMotion origin="layout" path="M -0.00174 0.01389 L -0.1658 0.12338 " pathEditMode="relative" rAng="0" ptsTypes="AA">
                                      <p:cBhvr>
                                        <p:cTn id="8" dur="2000" fill="hold"/>
                                        <p:tgtEl>
                                          <p:spTgt spid="17"/>
                                        </p:tgtEl>
                                        <p:attrNameLst>
                                          <p:attrName>ppt_x</p:attrName>
                                          <p:attrName>ppt_y</p:attrName>
                                        </p:attrNameLst>
                                      </p:cBhvr>
                                      <p:rCtr x="-8212" y="5463"/>
                                    </p:animMotion>
                                  </p:childTnLst>
                                </p:cTn>
                              </p:par>
                              <p:par>
                                <p:cTn id="9" presetID="42" presetClass="path" presetSubtype="0" accel="50000" decel="50000" fill="hold" grpId="0" nodeType="withEffect">
                                  <p:stCondLst>
                                    <p:cond delay="0"/>
                                  </p:stCondLst>
                                  <p:childTnLst>
                                    <p:animMotion origin="layout" path="M -0.01042 0.00926 L -0.4375 -0.09051 " pathEditMode="relative" rAng="0" ptsTypes="AA">
                                      <p:cBhvr>
                                        <p:cTn id="10" dur="2000" fill="hold"/>
                                        <p:tgtEl>
                                          <p:spTgt spid="19"/>
                                        </p:tgtEl>
                                        <p:attrNameLst>
                                          <p:attrName>ppt_x</p:attrName>
                                          <p:attrName>ppt_y</p:attrName>
                                        </p:attrNameLst>
                                      </p:cBhvr>
                                      <p:rCtr x="-21354" y="-5000"/>
                                    </p:animMotion>
                                  </p:childTnLst>
                                </p:cTn>
                              </p:par>
                              <p:par>
                                <p:cTn id="11" presetID="42" presetClass="path" presetSubtype="0" accel="50000" decel="50000" fill="hold" grpId="0" nodeType="withEffect">
                                  <p:stCondLst>
                                    <p:cond delay="0"/>
                                  </p:stCondLst>
                                  <p:childTnLst>
                                    <p:animMotion origin="layout" path="M 0.00347 0.00463 L -0.28195 0.25162 " pathEditMode="relative" rAng="0" ptsTypes="AA">
                                      <p:cBhvr>
                                        <p:cTn id="12" dur="2000" fill="hold"/>
                                        <p:tgtEl>
                                          <p:spTgt spid="20"/>
                                        </p:tgtEl>
                                        <p:attrNameLst>
                                          <p:attrName>ppt_x</p:attrName>
                                          <p:attrName>ppt_y</p:attrName>
                                        </p:attrNameLst>
                                      </p:cBhvr>
                                      <p:rCtr x="-14271" y="12338"/>
                                    </p:animMotion>
                                  </p:childTnLst>
                                </p:cTn>
                              </p:par>
                              <p:par>
                                <p:cTn id="13" presetID="42" presetClass="path" presetSubtype="0" accel="50000" decel="50000" fill="hold" grpId="0" nodeType="withEffect">
                                  <p:stCondLst>
                                    <p:cond delay="0"/>
                                  </p:stCondLst>
                                  <p:childTnLst>
                                    <p:animMotion origin="layout" path="M -0.00347 0.0162 L -0.43646 0.3206 " pathEditMode="relative" rAng="0" ptsTypes="AA">
                                      <p:cBhvr>
                                        <p:cTn id="14" dur="2000" fill="hold"/>
                                        <p:tgtEl>
                                          <p:spTgt spid="21"/>
                                        </p:tgtEl>
                                        <p:attrNameLst>
                                          <p:attrName>ppt_x</p:attrName>
                                          <p:attrName>ppt_y</p:attrName>
                                        </p:attrNameLst>
                                      </p:cBhvr>
                                      <p:rCtr x="-21649" y="15208"/>
                                    </p:animMotion>
                                  </p:childTnLst>
                                </p:cTn>
                              </p:par>
                              <p:par>
                                <p:cTn id="15" presetID="42" presetClass="path" presetSubtype="0" accel="50000" decel="50000" fill="hold" grpId="0" nodeType="withEffect">
                                  <p:stCondLst>
                                    <p:cond delay="0"/>
                                  </p:stCondLst>
                                  <p:childTnLst>
                                    <p:animMotion origin="layout" path="M 5.55556E-7 -1.85185E-6 L -0.08819 0.29699 " pathEditMode="relative" rAng="0" ptsTypes="AA">
                                      <p:cBhvr>
                                        <p:cTn id="16" dur="2000" fill="hold"/>
                                        <p:tgtEl>
                                          <p:spTgt spid="22"/>
                                        </p:tgtEl>
                                        <p:attrNameLst>
                                          <p:attrName>ppt_x</p:attrName>
                                          <p:attrName>ppt_y</p:attrName>
                                        </p:attrNameLst>
                                      </p:cBhvr>
                                      <p:rCtr x="-4410" y="14838"/>
                                    </p:animMotion>
                                  </p:childTnLst>
                                </p:cTn>
                              </p:par>
                              <p:par>
                                <p:cTn id="17" presetID="42" presetClass="path" presetSubtype="0" accel="50000" decel="50000" fill="hold" grpId="0" nodeType="withEffect">
                                  <p:stCondLst>
                                    <p:cond delay="0"/>
                                  </p:stCondLst>
                                  <p:childTnLst>
                                    <p:animMotion origin="layout" path="M 0.00694 4.44444E-6 L -0.34028 0.34953 " pathEditMode="relative" rAng="0" ptsTypes="AA">
                                      <p:cBhvr>
                                        <p:cTn id="18" dur="2000" fill="hold"/>
                                        <p:tgtEl>
                                          <p:spTgt spid="23"/>
                                        </p:tgtEl>
                                        <p:attrNameLst>
                                          <p:attrName>ppt_x</p:attrName>
                                          <p:attrName>ppt_y</p:attrName>
                                        </p:attrNameLst>
                                      </p:cBhvr>
                                      <p:rCtr x="-17361" y="17477"/>
                                    </p:animMotion>
                                  </p:childTnLst>
                                </p:cTn>
                              </p:par>
                              <p:par>
                                <p:cTn id="19" presetID="42" presetClass="path" presetSubtype="0" accel="50000" decel="50000" fill="hold" grpId="0" nodeType="withEffect">
                                  <p:stCondLst>
                                    <p:cond delay="0"/>
                                  </p:stCondLst>
                                  <p:childTnLst>
                                    <p:animMotion origin="layout" path="M -3.33333E-6 4.44444E-6 L 0.00504 0.42638 " pathEditMode="relative" rAng="0" ptsTypes="AA">
                                      <p:cBhvr>
                                        <p:cTn id="20" dur="2000" fill="hold"/>
                                        <p:tgtEl>
                                          <p:spTgt spid="24"/>
                                        </p:tgtEl>
                                        <p:attrNameLst>
                                          <p:attrName>ppt_x</p:attrName>
                                          <p:attrName>ppt_y</p:attrName>
                                        </p:attrNameLst>
                                      </p:cBhvr>
                                      <p:rCtr x="243" y="21319"/>
                                    </p:animMotion>
                                  </p:childTnLst>
                                </p:cTn>
                              </p:par>
                              <p:par>
                                <p:cTn id="21" presetID="42" presetClass="path" presetSubtype="0" accel="50000" decel="50000" fill="hold" grpId="0" nodeType="withEffect">
                                  <p:stCondLst>
                                    <p:cond delay="0"/>
                                  </p:stCondLst>
                                  <p:childTnLst>
                                    <p:animMotion origin="layout" path="M -1.11111E-6 -0.00463 L -0.18212 -0.12384 " pathEditMode="relative" rAng="0" ptsTypes="AA">
                                      <p:cBhvr>
                                        <p:cTn id="22" dur="2000" fill="hold"/>
                                        <p:tgtEl>
                                          <p:spTgt spid="25"/>
                                        </p:tgtEl>
                                        <p:attrNameLst>
                                          <p:attrName>ppt_x</p:attrName>
                                          <p:attrName>ppt_y</p:attrName>
                                        </p:attrNameLst>
                                      </p:cBhvr>
                                      <p:rCtr x="-9115" y="-5972"/>
                                    </p:animMotion>
                                  </p:childTnLst>
                                </p:cTn>
                              </p:par>
                              <p:par>
                                <p:cTn id="23" presetID="42" presetClass="path" presetSubtype="0" accel="50000" decel="50000" fill="hold" grpId="0" nodeType="withEffect">
                                  <p:stCondLst>
                                    <p:cond delay="0"/>
                                  </p:stCondLst>
                                  <p:childTnLst>
                                    <p:animMotion origin="layout" path="M -2.77778E-7 4.44444E-6 L -0.2566 0.46736 " pathEditMode="relative" rAng="0" ptsTypes="AA">
                                      <p:cBhvr>
                                        <p:cTn id="24" dur="2000" fill="hold"/>
                                        <p:tgtEl>
                                          <p:spTgt spid="26"/>
                                        </p:tgtEl>
                                        <p:attrNameLst>
                                          <p:attrName>ppt_x</p:attrName>
                                          <p:attrName>ppt_y</p:attrName>
                                        </p:attrNameLst>
                                      </p:cBhvr>
                                      <p:rCtr x="-12830" y="23356"/>
                                    </p:animMotion>
                                  </p:childTnLst>
                                </p:cTn>
                              </p:par>
                              <p:par>
                                <p:cTn id="25" presetID="42" presetClass="path" presetSubtype="0" accel="50000" decel="50000" fill="hold" grpId="0" nodeType="withEffect">
                                  <p:stCondLst>
                                    <p:cond delay="0"/>
                                  </p:stCondLst>
                                  <p:childTnLst>
                                    <p:animMotion origin="layout" path="M 0 4.07407E-6 L -0.24462 0.27199 " pathEditMode="relative" rAng="0" ptsTypes="AA">
                                      <p:cBhvr>
                                        <p:cTn id="26" dur="2000" fill="hold"/>
                                        <p:tgtEl>
                                          <p:spTgt spid="27"/>
                                        </p:tgtEl>
                                        <p:attrNameLst>
                                          <p:attrName>ppt_x</p:attrName>
                                          <p:attrName>ppt_y</p:attrName>
                                        </p:attrNameLst>
                                      </p:cBhvr>
                                      <p:rCtr x="-12240" y="13588"/>
                                    </p:animMotion>
                                  </p:childTnLst>
                                </p:cTn>
                              </p:par>
                              <p:par>
                                <p:cTn id="27" presetID="42" presetClass="path" presetSubtype="0" accel="50000" decel="50000" fill="hold" grpId="0" nodeType="withEffect">
                                  <p:stCondLst>
                                    <p:cond delay="0"/>
                                  </p:stCondLst>
                                  <p:childTnLst>
                                    <p:animMotion origin="layout" path="M -0.00174 0.01389 L -0.43594 0.33634 " pathEditMode="relative" rAng="0" ptsTypes="AA">
                                      <p:cBhvr>
                                        <p:cTn id="28" dur="2000" fill="hold"/>
                                        <p:tgtEl>
                                          <p:spTgt spid="28"/>
                                        </p:tgtEl>
                                        <p:attrNameLst>
                                          <p:attrName>ppt_x</p:attrName>
                                          <p:attrName>ppt_y</p:attrName>
                                        </p:attrNameLst>
                                      </p:cBhvr>
                                      <p:rCtr x="-21719" y="16111"/>
                                    </p:animMotion>
                                  </p:childTnLst>
                                </p:cTn>
                              </p:par>
                              <p:par>
                                <p:cTn id="29" presetID="42" presetClass="path" presetSubtype="0" accel="50000" decel="50000" fill="hold" grpId="0" nodeType="withEffect">
                                  <p:stCondLst>
                                    <p:cond delay="0"/>
                                  </p:stCondLst>
                                  <p:childTnLst>
                                    <p:animMotion origin="layout" path="M -4.44444E-6 1.11111E-6 L -0.43437 0.53403 " pathEditMode="relative" rAng="0" ptsTypes="AA">
                                      <p:cBhvr>
                                        <p:cTn id="30" dur="2000" fill="hold"/>
                                        <p:tgtEl>
                                          <p:spTgt spid="33"/>
                                        </p:tgtEl>
                                        <p:attrNameLst>
                                          <p:attrName>ppt_x</p:attrName>
                                          <p:attrName>ppt_y</p:attrName>
                                        </p:attrNameLst>
                                      </p:cBhvr>
                                      <p:rCtr x="-21719" y="26690"/>
                                    </p:animMotion>
                                  </p:childTnLst>
                                </p:cTn>
                              </p:par>
                              <p:par>
                                <p:cTn id="31" presetID="42" presetClass="path" presetSubtype="0" accel="50000" decel="50000" fill="hold" grpId="0" nodeType="withEffect">
                                  <p:stCondLst>
                                    <p:cond delay="0"/>
                                  </p:stCondLst>
                                  <p:childTnLst>
                                    <p:animMotion origin="layout" path="M -0.02605 1.11111E-6 L -0.43733 -0.00139 " pathEditMode="relative" rAng="0" ptsTypes="AA">
                                      <p:cBhvr>
                                        <p:cTn id="32" dur="2000" fill="hold"/>
                                        <p:tgtEl>
                                          <p:spTgt spid="34"/>
                                        </p:tgtEl>
                                        <p:attrNameLst>
                                          <p:attrName>ppt_x</p:attrName>
                                          <p:attrName>ppt_y</p:attrName>
                                        </p:attrNameLst>
                                      </p:cBhvr>
                                      <p:rCtr x="-20573" y="-69"/>
                                    </p:animMotion>
                                  </p:childTnLst>
                                </p:cTn>
                              </p:par>
                              <p:par>
                                <p:cTn id="33" presetID="42" presetClass="path" presetSubtype="0" accel="50000" decel="50000" fill="hold" grpId="0" nodeType="withEffect">
                                  <p:stCondLst>
                                    <p:cond delay="0"/>
                                  </p:stCondLst>
                                  <p:childTnLst>
                                    <p:animMotion origin="layout" path="M -2.77778E-6 1.48148E-6 L -0.43507 0.49907 " pathEditMode="relative" rAng="0" ptsTypes="AA">
                                      <p:cBhvr>
                                        <p:cTn id="34" dur="2000" fill="hold"/>
                                        <p:tgtEl>
                                          <p:spTgt spid="35"/>
                                        </p:tgtEl>
                                        <p:attrNameLst>
                                          <p:attrName>ppt_x</p:attrName>
                                          <p:attrName>ppt_y</p:attrName>
                                        </p:attrNameLst>
                                      </p:cBhvr>
                                      <p:rCtr x="-21753" y="24954"/>
                                    </p:animMotion>
                                  </p:childTnLst>
                                </p:cTn>
                              </p:par>
                              <p:par>
                                <p:cTn id="35" presetID="42" presetClass="path" presetSubtype="0" accel="50000" decel="50000" fill="hold" grpId="0" nodeType="withEffect">
                                  <p:stCondLst>
                                    <p:cond delay="0"/>
                                  </p:stCondLst>
                                  <p:childTnLst>
                                    <p:animMotion origin="layout" path="M -0.01041 2.22222E-6 L -0.4375 0.15416 " pathEditMode="relative" rAng="0" ptsTypes="AA">
                                      <p:cBhvr>
                                        <p:cTn id="36" dur="2000" fill="hold"/>
                                        <p:tgtEl>
                                          <p:spTgt spid="37"/>
                                        </p:tgtEl>
                                        <p:attrNameLst>
                                          <p:attrName>ppt_x</p:attrName>
                                          <p:attrName>ppt_y</p:attrName>
                                        </p:attrNameLst>
                                      </p:cBhvr>
                                      <p:rCtr x="-21354" y="7708"/>
                                    </p:animMotion>
                                  </p:childTnLst>
                                </p:cTn>
                              </p:par>
                              <p:par>
                                <p:cTn id="37" presetID="42" presetClass="path" presetSubtype="0" accel="50000" decel="50000" fill="hold" grpId="0" nodeType="withEffect">
                                  <p:stCondLst>
                                    <p:cond delay="0"/>
                                  </p:stCondLst>
                                  <p:childTnLst>
                                    <p:animMotion origin="layout" path="M -0.0184 0.0081 L -0.4375 -0.11065 " pathEditMode="relative" rAng="0" ptsTypes="AA">
                                      <p:cBhvr>
                                        <p:cTn id="38" dur="2000" fill="hold"/>
                                        <p:tgtEl>
                                          <p:spTgt spid="38"/>
                                        </p:tgtEl>
                                        <p:attrNameLst>
                                          <p:attrName>ppt_x</p:attrName>
                                          <p:attrName>ppt_y</p:attrName>
                                        </p:attrNameLst>
                                      </p:cBhvr>
                                      <p:rCtr x="-20955" y="-5949"/>
                                    </p:animMotion>
                                  </p:childTnLst>
                                </p:cTn>
                              </p:par>
                              <p:par>
                                <p:cTn id="39" presetID="42" presetClass="path" presetSubtype="0" accel="50000" decel="50000" fill="hold" grpId="0" nodeType="withEffect">
                                  <p:stCondLst>
                                    <p:cond delay="0"/>
                                  </p:stCondLst>
                                  <p:childTnLst>
                                    <p:animMotion origin="layout" path="M -0.00034 3.7037E-6 L -0.18941 -0.30186 " pathEditMode="relative" rAng="0" ptsTypes="AA">
                                      <p:cBhvr>
                                        <p:cTn id="40" dur="2000" fill="hold"/>
                                        <p:tgtEl>
                                          <p:spTgt spid="39"/>
                                        </p:tgtEl>
                                        <p:attrNameLst>
                                          <p:attrName>ppt_x</p:attrName>
                                          <p:attrName>ppt_y</p:attrName>
                                        </p:attrNameLst>
                                      </p:cBhvr>
                                      <p:rCtr x="-9462" y="-15093"/>
                                    </p:animMotion>
                                  </p:childTnLst>
                                </p:cTn>
                              </p:par>
                              <p:par>
                                <p:cTn id="41" presetID="42" presetClass="path" presetSubtype="0" accel="50000" decel="50000" fill="hold" grpId="0" nodeType="withEffect">
                                  <p:stCondLst>
                                    <p:cond delay="0"/>
                                  </p:stCondLst>
                                  <p:childTnLst>
                                    <p:animMotion origin="layout" path="M -0.01736 1.48148E-6 L -0.4375 -0.4838 " pathEditMode="relative" rAng="0" ptsTypes="AA">
                                      <p:cBhvr>
                                        <p:cTn id="42" dur="2000" fill="hold"/>
                                        <p:tgtEl>
                                          <p:spTgt spid="40"/>
                                        </p:tgtEl>
                                        <p:attrNameLst>
                                          <p:attrName>ppt_x</p:attrName>
                                          <p:attrName>ppt_y</p:attrName>
                                        </p:attrNameLst>
                                      </p:cBhvr>
                                      <p:rCtr x="-21007" y="-24190"/>
                                    </p:animMotion>
                                  </p:childTnLst>
                                </p:cTn>
                              </p:par>
                              <p:par>
                                <p:cTn id="43" presetID="42" presetClass="path" presetSubtype="0" accel="50000" decel="50000" fill="hold" grpId="0" nodeType="withEffect">
                                  <p:stCondLst>
                                    <p:cond delay="0"/>
                                  </p:stCondLst>
                                  <p:childTnLst>
                                    <p:animMotion origin="layout" path="M -2.77778E-7 -1.48148E-6 L -0.24705 -0.28426 " pathEditMode="relative" rAng="0" ptsTypes="AA">
                                      <p:cBhvr>
                                        <p:cTn id="44" dur="2000" fill="hold"/>
                                        <p:tgtEl>
                                          <p:spTgt spid="15"/>
                                        </p:tgtEl>
                                        <p:attrNameLst>
                                          <p:attrName>ppt_x</p:attrName>
                                          <p:attrName>ppt_y</p:attrName>
                                        </p:attrNameLst>
                                      </p:cBhvr>
                                      <p:rCtr x="-12361" y="-14213"/>
                                    </p:animMotion>
                                  </p:childTnLst>
                                </p:cTn>
                              </p:par>
                              <p:par>
                                <p:cTn id="45" presetID="31" presetClass="exit" presetSubtype="0" fill="hold" grpId="0" nodeType="withEffect">
                                  <p:stCondLst>
                                    <p:cond delay="0"/>
                                  </p:stCondLst>
                                  <p:childTnLst>
                                    <p:anim calcmode="lin" valueType="num">
                                      <p:cBhvr>
                                        <p:cTn id="46" dur="1000"/>
                                        <p:tgtEl>
                                          <p:spTgt spid="14"/>
                                        </p:tgtEl>
                                        <p:attrNameLst>
                                          <p:attrName>ppt_w</p:attrName>
                                        </p:attrNameLst>
                                      </p:cBhvr>
                                      <p:tavLst>
                                        <p:tav tm="0">
                                          <p:val>
                                            <p:strVal val="ppt_w"/>
                                          </p:val>
                                        </p:tav>
                                        <p:tav tm="100000">
                                          <p:val>
                                            <p:fltVal val="0"/>
                                          </p:val>
                                        </p:tav>
                                      </p:tavLst>
                                    </p:anim>
                                    <p:anim calcmode="lin" valueType="num">
                                      <p:cBhvr>
                                        <p:cTn id="47" dur="1000"/>
                                        <p:tgtEl>
                                          <p:spTgt spid="14"/>
                                        </p:tgtEl>
                                        <p:attrNameLst>
                                          <p:attrName>ppt_h</p:attrName>
                                        </p:attrNameLst>
                                      </p:cBhvr>
                                      <p:tavLst>
                                        <p:tav tm="0">
                                          <p:val>
                                            <p:strVal val="ppt_h"/>
                                          </p:val>
                                        </p:tav>
                                        <p:tav tm="100000">
                                          <p:val>
                                            <p:fltVal val="0"/>
                                          </p:val>
                                        </p:tav>
                                      </p:tavLst>
                                    </p:anim>
                                    <p:anim calcmode="lin" valueType="num">
                                      <p:cBhvr>
                                        <p:cTn id="48" dur="1000"/>
                                        <p:tgtEl>
                                          <p:spTgt spid="14"/>
                                        </p:tgtEl>
                                        <p:attrNameLst>
                                          <p:attrName>style.rotation</p:attrName>
                                        </p:attrNameLst>
                                      </p:cBhvr>
                                      <p:tavLst>
                                        <p:tav tm="0">
                                          <p:val>
                                            <p:fltVal val="0"/>
                                          </p:val>
                                        </p:tav>
                                        <p:tav tm="100000">
                                          <p:val>
                                            <p:fltVal val="90"/>
                                          </p:val>
                                        </p:tav>
                                      </p:tavLst>
                                    </p:anim>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9" grpId="0"/>
      <p:bldP spid="20" grpId="0"/>
      <p:bldP spid="21" grpId="0"/>
      <p:bldP spid="22" grpId="0"/>
      <p:bldP spid="23" grpId="0"/>
      <p:bldP spid="24" grpId="0"/>
      <p:bldP spid="25" grpId="0"/>
      <p:bldP spid="26" grpId="0"/>
      <p:bldP spid="27" grpId="0"/>
      <p:bldP spid="28" grpId="0"/>
      <p:bldP spid="33" grpId="0"/>
      <p:bldP spid="34" grpId="0"/>
      <p:bldP spid="35"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 y="4293096"/>
            <a:ext cx="9138984" cy="2554545"/>
          </a:xfrm>
          <a:prstGeom prst="rect">
            <a:avLst/>
          </a:prstGeom>
        </p:spPr>
        <p:txBody>
          <a:bodyPr wrap="square">
            <a:spAutoFit/>
          </a:bodyPr>
          <a:lstStyle/>
          <a:p>
            <a:pPr algn="just">
              <a:lnSpc>
                <a:spcPts val="4800"/>
              </a:lnSpc>
            </a:pPr>
            <a:r>
              <a:rPr lang="en-US" sz="3200" b="1" dirty="0" smtClean="0">
                <a:solidFill>
                  <a:schemeClr val="bg1"/>
                </a:solidFill>
                <a:latin typeface="Arial" panose="020B0604020202020204" pitchFamily="34" charset="0"/>
                <a:cs typeface="Arial" panose="020B0604020202020204" pitchFamily="34" charset="0"/>
              </a:rPr>
              <a:t>The </a:t>
            </a:r>
            <a:r>
              <a:rPr lang="en-US" sz="3200" b="1" dirty="0">
                <a:solidFill>
                  <a:schemeClr val="bg1"/>
                </a:solidFill>
                <a:latin typeface="Arial" panose="020B0604020202020204" pitchFamily="34" charset="0"/>
                <a:cs typeface="Arial" panose="020B0604020202020204" pitchFamily="34" charset="0"/>
              </a:rPr>
              <a:t>scenery is so peaceful and quiet. There are vast </a:t>
            </a:r>
            <a:r>
              <a:rPr lang="en-US" sz="3200" b="1" dirty="0" smtClean="0">
                <a:solidFill>
                  <a:schemeClr val="bg1"/>
                </a:solidFill>
                <a:latin typeface="Arial" panose="020B0604020202020204" pitchFamily="34" charset="0"/>
                <a:cs typeface="Arial" panose="020B0604020202020204" pitchFamily="34" charset="0"/>
              </a:rPr>
              <a:t>lands, vast pasture </a:t>
            </a:r>
            <a:r>
              <a:rPr lang="en-US" sz="3200" b="1" dirty="0">
                <a:solidFill>
                  <a:schemeClr val="bg1"/>
                </a:solidFill>
                <a:latin typeface="Arial" panose="020B0604020202020204" pitchFamily="34" charset="0"/>
                <a:cs typeface="Arial" panose="020B0604020202020204" pitchFamily="34" charset="0"/>
              </a:rPr>
              <a:t>and </a:t>
            </a:r>
            <a:r>
              <a:rPr lang="en-US" sz="3200" b="1" dirty="0" smtClean="0">
                <a:solidFill>
                  <a:schemeClr val="bg1"/>
                </a:solidFill>
                <a:latin typeface="Arial" panose="020B0604020202020204" pitchFamily="34" charset="0"/>
                <a:cs typeface="Arial" panose="020B0604020202020204" pitchFamily="34" charset="0"/>
              </a:rPr>
              <a:t>vast paddy fields. There are few </a:t>
            </a:r>
            <a:r>
              <a:rPr lang="en-US" sz="3200" b="1" dirty="0">
                <a:solidFill>
                  <a:schemeClr val="bg1"/>
                </a:solidFill>
                <a:latin typeface="Arial" panose="020B0604020202020204" pitchFamily="34" charset="0"/>
                <a:cs typeface="Arial" panose="020B0604020202020204" pitchFamily="34" charset="0"/>
              </a:rPr>
              <a:t>people. It’s really a typical view of the countryside.</a:t>
            </a:r>
          </a:p>
        </p:txBody>
      </p:sp>
      <p:sp>
        <p:nvSpPr>
          <p:cNvPr id="13" name="Rectangle 12"/>
          <p:cNvSpPr/>
          <p:nvPr/>
        </p:nvSpPr>
        <p:spPr>
          <a:xfrm>
            <a:off x="0" y="274826"/>
            <a:ext cx="5004048" cy="489878"/>
          </a:xfrm>
          <a:prstGeom prst="rect">
            <a:avLst/>
          </a:prstGeom>
        </p:spPr>
        <p:txBody>
          <a:bodyPr wrap="square">
            <a:spAutoFit/>
          </a:bodyPr>
          <a:lstStyle/>
          <a:p>
            <a:pPr marL="442913" indent="-442913" algn="just">
              <a:lnSpc>
                <a:spcPts val="3100"/>
              </a:lnSpc>
            </a:pPr>
            <a:r>
              <a:rPr lang="en-US" sz="3200" b="1" dirty="0" smtClean="0">
                <a:solidFill>
                  <a:srgbClr val="FF0000"/>
                </a:solidFill>
                <a:latin typeface="Arial" pitchFamily="34" charset="0"/>
                <a:cs typeface="Arial" pitchFamily="34" charset="0"/>
              </a:rPr>
              <a:t>* Describe the </a:t>
            </a:r>
            <a:r>
              <a:rPr lang="en-US" sz="3200" b="1" dirty="0">
                <a:solidFill>
                  <a:srgbClr val="FF0000"/>
                </a:solidFill>
                <a:latin typeface="Arial" pitchFamily="34" charset="0"/>
                <a:cs typeface="Arial" pitchFamily="34" charset="0"/>
              </a:rPr>
              <a:t>pictures</a:t>
            </a:r>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557024" y="908720"/>
            <a:ext cx="4427984" cy="299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3960" y="1456472"/>
            <a:ext cx="3166472" cy="1900520"/>
          </a:xfrm>
          <a:prstGeom prst="rect">
            <a:avLst/>
          </a:prstGeom>
          <a:ln>
            <a:solidFill>
              <a:srgbClr val="00B0F0"/>
            </a:solidFill>
          </a:ln>
        </p:spPr>
        <p:txBody>
          <a:bodyPr wrap="square">
            <a:spAutoFit/>
          </a:bodyPr>
          <a:lstStyle/>
          <a:p>
            <a:pPr>
              <a:lnSpc>
                <a:spcPts val="4700"/>
              </a:lnSpc>
            </a:pPr>
            <a:r>
              <a:rPr lang="en-US" sz="3200" b="1" dirty="0">
                <a:solidFill>
                  <a:srgbClr val="FFFF00"/>
                </a:solidFill>
                <a:latin typeface="Arial" panose="020B0604020202020204" pitchFamily="34" charset="0"/>
                <a:cs typeface="Arial" panose="020B0604020202020204" pitchFamily="34" charset="0"/>
              </a:rPr>
              <a:t>peaceful, vast, quiet, pasture, paddy field</a:t>
            </a:r>
            <a:endParaRPr lang="en-US" dirty="0">
              <a:solidFill>
                <a:srgbClr val="FFFF00"/>
              </a:solidFill>
            </a:endParaRPr>
          </a:p>
        </p:txBody>
      </p:sp>
      <p:sp>
        <p:nvSpPr>
          <p:cNvPr id="6" name="Oval 3"/>
          <p:cNvSpPr>
            <a:spLocks noChangeArrowheads="1"/>
          </p:cNvSpPr>
          <p:nvPr/>
        </p:nvSpPr>
        <p:spPr bwMode="auto">
          <a:xfrm>
            <a:off x="5562600" y="304800"/>
            <a:ext cx="3384376" cy="446856"/>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fld id="{66E7EB25-A9B4-47A9-A6E1-1D8455909915}" type="datetime2">
              <a:rPr lang="en-US" b="1">
                <a:solidFill>
                  <a:srgbClr val="FF0066"/>
                </a:solidFill>
                <a:latin typeface="Arial" pitchFamily="34" charset="0"/>
                <a:cs typeface="Arial" pitchFamily="34" charset="0"/>
              </a:rPr>
              <a:pPr algn="ctr"/>
              <a:t>Saturday, October 17, 2020</a:t>
            </a:fld>
            <a:endParaRPr lang="en-US" sz="24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23698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356992"/>
            <a:ext cx="9144000" cy="3539430"/>
          </a:xfrm>
          <a:prstGeom prst="rect">
            <a:avLst/>
          </a:prstGeom>
        </p:spPr>
        <p:txBody>
          <a:bodyPr wrap="square">
            <a:spAutoFit/>
          </a:bodyPr>
          <a:lstStyle/>
          <a:p>
            <a:pPr algn="just"/>
            <a:r>
              <a:rPr lang="en-US" sz="2800" b="1" dirty="0" smtClean="0">
                <a:solidFill>
                  <a:schemeClr val="bg1"/>
                </a:solidFill>
                <a:latin typeface="Arial" panose="020B0604020202020204" pitchFamily="34" charset="0"/>
                <a:cs typeface="Arial" panose="020B0604020202020204" pitchFamily="34" charset="0"/>
              </a:rPr>
              <a:t>It’s </a:t>
            </a:r>
            <a:r>
              <a:rPr lang="en-US" sz="2800" b="1" dirty="0">
                <a:solidFill>
                  <a:schemeClr val="bg1"/>
                </a:solidFill>
                <a:latin typeface="Arial" panose="020B0604020202020204" pitchFamily="34" charset="0"/>
                <a:cs typeface="Arial" panose="020B0604020202020204" pitchFamily="34" charset="0"/>
              </a:rPr>
              <a:t>harvest time now. There are many </a:t>
            </a:r>
            <a:r>
              <a:rPr lang="en-US" sz="2800" b="1" dirty="0" err="1">
                <a:solidFill>
                  <a:schemeClr val="bg1"/>
                </a:solidFill>
                <a:latin typeface="Arial" panose="020B0604020202020204" pitchFamily="34" charset="0"/>
                <a:cs typeface="Arial" panose="020B0604020202020204" pitchFamily="34" charset="0"/>
              </a:rPr>
              <a:t>colourful</a:t>
            </a:r>
            <a:r>
              <a:rPr lang="en-US" sz="2800" b="1" dirty="0">
                <a:solidFill>
                  <a:schemeClr val="bg1"/>
                </a:solidFill>
                <a:latin typeface="Arial" panose="020B0604020202020204" pitchFamily="34" charset="0"/>
                <a:cs typeface="Arial" panose="020B0604020202020204" pitchFamily="34" charset="0"/>
              </a:rPr>
              <a:t> rice paddy fields in the picture. The country looks so picturesque. Some people are working on the fields. Their work is hard and their lives may be uncomfortable. However, life in the country </a:t>
            </a:r>
            <a:r>
              <a:rPr lang="en-US" sz="2800" b="1" dirty="0" smtClean="0">
                <a:solidFill>
                  <a:schemeClr val="bg1"/>
                </a:solidFill>
                <a:latin typeface="Arial" panose="020B0604020202020204" pitchFamily="34" charset="0"/>
                <a:cs typeface="Arial" panose="020B0604020202020204" pitchFamily="34" charset="0"/>
              </a:rPr>
              <a:t>is </a:t>
            </a:r>
            <a:r>
              <a:rPr lang="en-US" sz="2800" b="1" dirty="0">
                <a:solidFill>
                  <a:schemeClr val="bg1"/>
                </a:solidFill>
                <a:latin typeface="Arial" panose="020B0604020202020204" pitchFamily="34" charset="0"/>
                <a:cs typeface="Arial" panose="020B0604020202020204" pitchFamily="34" charset="0"/>
              </a:rPr>
              <a:t>very quiet and peaceful. After a hard day, they can relax without thinking so much about other complex problems </a:t>
            </a:r>
            <a:r>
              <a:rPr lang="en-US" sz="2800" b="1" dirty="0" smtClean="0">
                <a:solidFill>
                  <a:schemeClr val="bg1"/>
                </a:solidFill>
                <a:latin typeface="Arial" panose="020B0604020202020204" pitchFamily="34" charset="0"/>
                <a:cs typeface="Arial" panose="020B0604020202020204" pitchFamily="34" charset="0"/>
              </a:rPr>
              <a:t>as people in </a:t>
            </a:r>
            <a:r>
              <a:rPr lang="en-US" sz="2800" b="1" dirty="0">
                <a:solidFill>
                  <a:schemeClr val="bg1"/>
                </a:solidFill>
                <a:latin typeface="Arial" panose="020B0604020202020204" pitchFamily="34" charset="0"/>
                <a:cs typeface="Arial" panose="020B0604020202020204" pitchFamily="34" charset="0"/>
              </a:rPr>
              <a:t>the </a:t>
            </a:r>
            <a:r>
              <a:rPr lang="en-US" sz="2800" b="1" dirty="0" smtClean="0">
                <a:solidFill>
                  <a:schemeClr val="bg1"/>
                </a:solidFill>
                <a:latin typeface="Arial" panose="020B0604020202020204" pitchFamily="34" charset="0"/>
                <a:cs typeface="Arial" panose="020B0604020202020204" pitchFamily="34" charset="0"/>
              </a:rPr>
              <a:t>city do.</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0" y="29384"/>
            <a:ext cx="5004048" cy="489878"/>
          </a:xfrm>
          <a:prstGeom prst="rect">
            <a:avLst/>
          </a:prstGeom>
        </p:spPr>
        <p:txBody>
          <a:bodyPr wrap="square">
            <a:spAutoFit/>
          </a:bodyPr>
          <a:lstStyle/>
          <a:p>
            <a:pPr marL="442913" indent="-442913" algn="just">
              <a:lnSpc>
                <a:spcPts val="3100"/>
              </a:lnSpc>
            </a:pPr>
            <a:r>
              <a:rPr lang="en-US" sz="3200" b="1" dirty="0" smtClean="0">
                <a:solidFill>
                  <a:srgbClr val="FF0000"/>
                </a:solidFill>
                <a:latin typeface="Arial" pitchFamily="34" charset="0"/>
                <a:cs typeface="Arial" pitchFamily="34" charset="0"/>
              </a:rPr>
              <a:t>* Describe the </a:t>
            </a:r>
            <a:r>
              <a:rPr lang="en-US" sz="3200" b="1" dirty="0">
                <a:solidFill>
                  <a:srgbClr val="FF0000"/>
                </a:solidFill>
                <a:latin typeface="Arial" pitchFamily="34" charset="0"/>
                <a:cs typeface="Arial" pitchFamily="34" charset="0"/>
              </a:rPr>
              <a:t>pictures</a:t>
            </a:r>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pic>
        <p:nvPicPr>
          <p:cNvPr id="2051" name="Picture 3"/>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321210" y="548143"/>
            <a:ext cx="4243190" cy="285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88024" y="1024424"/>
            <a:ext cx="4176464" cy="1900520"/>
          </a:xfrm>
          <a:prstGeom prst="rect">
            <a:avLst/>
          </a:prstGeom>
          <a:ln>
            <a:solidFill>
              <a:srgbClr val="00B0F0"/>
            </a:solidFill>
          </a:ln>
        </p:spPr>
        <p:txBody>
          <a:bodyPr wrap="square">
            <a:spAutoFit/>
          </a:bodyPr>
          <a:lstStyle/>
          <a:p>
            <a:pPr>
              <a:lnSpc>
                <a:spcPts val="4700"/>
              </a:lnSpc>
            </a:pPr>
            <a:r>
              <a:rPr lang="en-US" sz="3200" b="1" dirty="0">
                <a:solidFill>
                  <a:srgbClr val="FFFF00"/>
                </a:solidFill>
                <a:latin typeface="Arial" panose="020B0604020202020204" pitchFamily="34" charset="0"/>
                <a:cs typeface="Arial" panose="020B0604020202020204" pitchFamily="34" charset="0"/>
              </a:rPr>
              <a:t>quiet, </a:t>
            </a:r>
            <a:r>
              <a:rPr lang="en-US" sz="3200" b="1" dirty="0" smtClean="0">
                <a:solidFill>
                  <a:srgbClr val="FFFF00"/>
                </a:solidFill>
                <a:latin typeface="Arial" panose="020B0604020202020204" pitchFamily="34" charset="0"/>
                <a:cs typeface="Arial" panose="020B0604020202020204" pitchFamily="34" charset="0"/>
              </a:rPr>
              <a:t>peaceful, </a:t>
            </a:r>
            <a:r>
              <a:rPr lang="en-US" sz="3200" b="1" spc="-100" dirty="0" err="1" smtClean="0">
                <a:solidFill>
                  <a:srgbClr val="FFFF00"/>
                </a:solidFill>
                <a:latin typeface="Arial" panose="020B0604020202020204" pitchFamily="34" charset="0"/>
                <a:cs typeface="Arial" panose="020B0604020202020204" pitchFamily="34" charset="0"/>
              </a:rPr>
              <a:t>colourful</a:t>
            </a:r>
            <a:r>
              <a:rPr lang="en-US" sz="3200" b="1" spc="-100" dirty="0">
                <a:solidFill>
                  <a:srgbClr val="FFFF00"/>
                </a:solidFill>
                <a:latin typeface="Arial" panose="020B0604020202020204" pitchFamily="34" charset="0"/>
                <a:cs typeface="Arial" panose="020B0604020202020204" pitchFamily="34" charset="0"/>
              </a:rPr>
              <a:t>, paddy field, </a:t>
            </a:r>
            <a:r>
              <a:rPr lang="en-US" sz="3200" b="1" dirty="0" smtClean="0">
                <a:solidFill>
                  <a:srgbClr val="FFFF00"/>
                </a:solidFill>
                <a:latin typeface="Arial" panose="020B0604020202020204" pitchFamily="34" charset="0"/>
                <a:cs typeface="Arial" panose="020B0604020202020204" pitchFamily="34" charset="0"/>
              </a:rPr>
              <a:t>rice, harvest time </a:t>
            </a:r>
            <a:endParaRPr lang="en-US" sz="3200" b="1" dirty="0">
              <a:solidFill>
                <a:srgbClr val="FFFF00"/>
              </a:solidFill>
              <a:latin typeface="Arial" panose="020B0604020202020204" pitchFamily="34" charset="0"/>
              <a:cs typeface="Arial" panose="020B0604020202020204" pitchFamily="34" charset="0"/>
            </a:endParaRPr>
          </a:p>
        </p:txBody>
      </p:sp>
      <p:sp>
        <p:nvSpPr>
          <p:cNvPr id="6" name="Oval 3"/>
          <p:cNvSpPr>
            <a:spLocks noChangeArrowheads="1"/>
          </p:cNvSpPr>
          <p:nvPr/>
        </p:nvSpPr>
        <p:spPr bwMode="auto">
          <a:xfrm>
            <a:off x="5562600" y="304800"/>
            <a:ext cx="3384376" cy="446856"/>
          </a:xfrm>
          <a:prstGeom prst="ellipse">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fld id="{66E7EB25-A9B4-47A9-A6E1-1D8455909915}" type="datetime2">
              <a:rPr lang="en-US" b="1">
                <a:solidFill>
                  <a:srgbClr val="FF0066"/>
                </a:solidFill>
                <a:latin typeface="Arial" pitchFamily="34" charset="0"/>
                <a:cs typeface="Arial" pitchFamily="34" charset="0"/>
              </a:rPr>
              <a:pPr algn="ctr"/>
              <a:t>Saturday, October 17, 2020</a:t>
            </a:fld>
            <a:endParaRPr lang="en-US" sz="24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287252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04513"/>
            <a:ext cx="9144000" cy="3108543"/>
          </a:xfrm>
          <a:prstGeom prst="rect">
            <a:avLst/>
          </a:prstGeom>
        </p:spPr>
        <p:txBody>
          <a:bodyPr wrap="square">
            <a:spAutoFit/>
          </a:bodyPr>
          <a:lstStyle/>
          <a:p>
            <a:pPr algn="just"/>
            <a:r>
              <a:rPr lang="en-US" sz="2800" b="1" dirty="0" smtClean="0">
                <a:solidFill>
                  <a:schemeClr val="bg1"/>
                </a:solidFill>
                <a:latin typeface="Arial" panose="020B0604020202020204" pitchFamily="34" charset="0"/>
                <a:cs typeface="Arial" panose="020B0604020202020204" pitchFamily="34" charset="0"/>
              </a:rPr>
              <a:t>There </a:t>
            </a:r>
            <a:r>
              <a:rPr lang="en-US" sz="2800" b="1" dirty="0">
                <a:solidFill>
                  <a:schemeClr val="bg1"/>
                </a:solidFill>
                <a:latin typeface="Arial" panose="020B0604020202020204" pitchFamily="34" charset="0"/>
                <a:cs typeface="Arial" panose="020B0604020202020204" pitchFamily="34" charset="0"/>
              </a:rPr>
              <a:t>are a lot of cattle on the pasture. Nomadic life is hard and inconvenient. They put up some tents to stay in. They </a:t>
            </a:r>
            <a:r>
              <a:rPr lang="en-US" sz="2800" b="1" dirty="0" smtClean="0">
                <a:solidFill>
                  <a:schemeClr val="bg1"/>
                </a:solidFill>
                <a:latin typeface="Arial" panose="020B0604020202020204" pitchFamily="34" charset="0"/>
                <a:cs typeface="Arial" panose="020B0604020202020204" pitchFamily="34" charset="0"/>
              </a:rPr>
              <a:t>usually </a:t>
            </a:r>
            <a:r>
              <a:rPr lang="en-US" sz="2800" b="1" dirty="0">
                <a:solidFill>
                  <a:schemeClr val="bg1"/>
                </a:solidFill>
                <a:latin typeface="Arial" panose="020B0604020202020204" pitchFamily="34" charset="0"/>
                <a:cs typeface="Arial" panose="020B0604020202020204" pitchFamily="34" charset="0"/>
              </a:rPr>
              <a:t>move to look for grasslands for their cattle. These cattle are very important to them because they provide them with many necessary things. Nomadic children can ride horses and help their parents a lot. It’s a hard but interesting life.</a:t>
            </a:r>
          </a:p>
        </p:txBody>
      </p:sp>
      <p:sp>
        <p:nvSpPr>
          <p:cNvPr id="13" name="Rectangle 12"/>
          <p:cNvSpPr/>
          <p:nvPr/>
        </p:nvSpPr>
        <p:spPr>
          <a:xfrm>
            <a:off x="0" y="29384"/>
            <a:ext cx="5004048" cy="489878"/>
          </a:xfrm>
          <a:prstGeom prst="rect">
            <a:avLst/>
          </a:prstGeom>
        </p:spPr>
        <p:txBody>
          <a:bodyPr wrap="square">
            <a:spAutoFit/>
          </a:bodyPr>
          <a:lstStyle/>
          <a:p>
            <a:pPr marL="442913" indent="-442913" algn="just">
              <a:lnSpc>
                <a:spcPts val="3100"/>
              </a:lnSpc>
            </a:pPr>
            <a:r>
              <a:rPr lang="en-US" sz="3200" b="1" dirty="0" smtClean="0">
                <a:solidFill>
                  <a:srgbClr val="FF0000"/>
                </a:solidFill>
                <a:latin typeface="Arial" pitchFamily="34" charset="0"/>
                <a:cs typeface="Arial" pitchFamily="34" charset="0"/>
              </a:rPr>
              <a:t>* Describe the </a:t>
            </a:r>
            <a:r>
              <a:rPr lang="en-US" sz="3200" b="1" dirty="0">
                <a:solidFill>
                  <a:srgbClr val="FF0000"/>
                </a:solidFill>
                <a:latin typeface="Arial" pitchFamily="34" charset="0"/>
                <a:cs typeface="Arial" pitchFamily="34" charset="0"/>
              </a:rPr>
              <a:t>pictures</a:t>
            </a:r>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pic>
        <p:nvPicPr>
          <p:cNvPr id="2052" name="Picture 4"/>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30821" y="769794"/>
            <a:ext cx="434117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16016" y="1069767"/>
            <a:ext cx="4104456" cy="2503249"/>
          </a:xfrm>
          <a:prstGeom prst="rect">
            <a:avLst/>
          </a:prstGeom>
          <a:ln>
            <a:solidFill>
              <a:srgbClr val="00B0F0"/>
            </a:solidFill>
          </a:ln>
        </p:spPr>
        <p:txBody>
          <a:bodyPr wrap="square">
            <a:spAutoFit/>
          </a:bodyPr>
          <a:lstStyle/>
          <a:p>
            <a:pPr>
              <a:lnSpc>
                <a:spcPts val="4700"/>
              </a:lnSpc>
            </a:pPr>
            <a:r>
              <a:rPr lang="en-US" sz="3000" b="1" dirty="0" smtClean="0">
                <a:solidFill>
                  <a:srgbClr val="FFFF00"/>
                </a:solidFill>
                <a:latin typeface="Arial" panose="020B0604020202020204" pitchFamily="34" charset="0"/>
                <a:cs typeface="Arial" panose="020B0604020202020204" pitchFamily="34" charset="0"/>
              </a:rPr>
              <a:t>peaceful</a:t>
            </a:r>
            <a:r>
              <a:rPr lang="en-US" sz="3000" b="1" dirty="0">
                <a:solidFill>
                  <a:srgbClr val="FFFF00"/>
                </a:solidFill>
                <a:latin typeface="Arial" panose="020B0604020202020204" pitchFamily="34" charset="0"/>
                <a:cs typeface="Arial" panose="020B0604020202020204" pitchFamily="34" charset="0"/>
              </a:rPr>
              <a:t>, vast, quiet, nomadic life, </a:t>
            </a:r>
            <a:r>
              <a:rPr lang="en-US" sz="3000" b="1" dirty="0" smtClean="0">
                <a:solidFill>
                  <a:srgbClr val="FFFF00"/>
                </a:solidFill>
                <a:latin typeface="Arial" panose="020B0604020202020204" pitchFamily="34" charset="0"/>
                <a:cs typeface="Arial" panose="020B0604020202020204" pitchFamily="34" charset="0"/>
              </a:rPr>
              <a:t>pasture, inconvenient</a:t>
            </a:r>
            <a:r>
              <a:rPr lang="en-US" sz="3000" b="1" dirty="0">
                <a:solidFill>
                  <a:srgbClr val="FFFF00"/>
                </a:solidFill>
                <a:latin typeface="Arial" panose="020B0604020202020204" pitchFamily="34" charset="0"/>
                <a:cs typeface="Arial" panose="020B0604020202020204" pitchFamily="34" charset="0"/>
              </a:rPr>
              <a:t>, </a:t>
            </a:r>
            <a:r>
              <a:rPr lang="en-US" sz="3000" b="1" dirty="0" err="1" smtClean="0">
                <a:solidFill>
                  <a:srgbClr val="FFFF00"/>
                </a:solidFill>
                <a:latin typeface="Arial" panose="020B0604020202020204" pitchFamily="34" charset="0"/>
                <a:cs typeface="Arial" panose="020B0604020202020204" pitchFamily="34" charset="0"/>
              </a:rPr>
              <a:t>ger</a:t>
            </a:r>
            <a:r>
              <a:rPr lang="en-US" sz="3000" b="1" dirty="0" smtClean="0">
                <a:solidFill>
                  <a:srgbClr val="FFFF00"/>
                </a:solidFill>
                <a:latin typeface="Arial" panose="020B0604020202020204" pitchFamily="34" charset="0"/>
                <a:cs typeface="Arial" panose="020B0604020202020204" pitchFamily="34" charset="0"/>
              </a:rPr>
              <a:t>, cattle</a:t>
            </a:r>
            <a:r>
              <a:rPr lang="en-US" sz="3000" b="1" dirty="0">
                <a:solidFill>
                  <a:srgbClr val="FFFF00"/>
                </a:solidFill>
                <a:latin typeface="Arial" panose="020B0604020202020204" pitchFamily="34" charset="0"/>
                <a:cs typeface="Arial" panose="020B0604020202020204" pitchFamily="34" charset="0"/>
              </a:rPr>
              <a:t>, horses</a:t>
            </a:r>
          </a:p>
        </p:txBody>
      </p:sp>
    </p:spTree>
    <p:extLst>
      <p:ext uri="{BB962C8B-B14F-4D97-AF65-F5344CB8AC3E}">
        <p14:creationId xmlns:p14="http://schemas.microsoft.com/office/powerpoint/2010/main" val="16128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1272" y="6003631"/>
            <a:ext cx="2844000" cy="830997"/>
          </a:xfrm>
          <a:prstGeom prst="rect">
            <a:avLst/>
          </a:prstGeom>
        </p:spPr>
        <p:txBody>
          <a:bodyPr wrap="square" lIns="0" rIns="0">
            <a:spAutoFit/>
          </a:bodyPr>
          <a:lstStyle/>
          <a:p>
            <a:r>
              <a:rPr lang="en-US" sz="2400" b="1" spc="-150" dirty="0" smtClean="0">
                <a:solidFill>
                  <a:srgbClr val="FFFF00"/>
                </a:solidFill>
                <a:latin typeface="Arial" panose="020B0604020202020204" pitchFamily="34" charset="0"/>
                <a:cs typeface="Arial" panose="020B0604020202020204" pitchFamily="34" charset="0"/>
              </a:rPr>
              <a:t>A </a:t>
            </a:r>
            <a:r>
              <a:rPr lang="en-US" sz="2400" b="1" spc="-150" dirty="0">
                <a:solidFill>
                  <a:srgbClr val="FFFF00"/>
                </a:solidFill>
                <a:latin typeface="Arial" panose="020B0604020202020204" pitchFamily="34" charset="0"/>
                <a:cs typeface="Arial" panose="020B0604020202020204" pitchFamily="34" charset="0"/>
              </a:rPr>
              <a:t>woman </a:t>
            </a:r>
            <a:r>
              <a:rPr lang="en-US" sz="2400" b="1" spc="-150" dirty="0" smtClean="0">
                <a:solidFill>
                  <a:srgbClr val="FFFF00"/>
                </a:solidFill>
                <a:latin typeface="Arial" panose="020B0604020202020204" pitchFamily="34" charset="0"/>
                <a:cs typeface="Arial" panose="020B0604020202020204" pitchFamily="34" charset="0"/>
              </a:rPr>
              <a:t>is collecting </a:t>
            </a:r>
            <a:r>
              <a:rPr lang="en-US" sz="2400" b="1" spc="-150" dirty="0">
                <a:solidFill>
                  <a:srgbClr val="FFFF00"/>
                </a:solidFill>
                <a:latin typeface="Arial" panose="020B0604020202020204" pitchFamily="34" charset="0"/>
                <a:cs typeface="Arial" panose="020B0604020202020204" pitchFamily="34" charset="0"/>
              </a:rPr>
              <a:t>water from the river.</a:t>
            </a:r>
          </a:p>
        </p:txBody>
      </p:sp>
      <p:sp>
        <p:nvSpPr>
          <p:cNvPr id="6" name="Rectangle 5"/>
          <p:cNvSpPr/>
          <p:nvPr/>
        </p:nvSpPr>
        <p:spPr>
          <a:xfrm>
            <a:off x="4976" y="-19765"/>
            <a:ext cx="9144000" cy="1246495"/>
          </a:xfrm>
          <a:prstGeom prst="rect">
            <a:avLst/>
          </a:prstGeom>
        </p:spPr>
        <p:txBody>
          <a:bodyPr wrap="square">
            <a:spAutoFit/>
          </a:bodyPr>
          <a:lstStyle/>
          <a:p>
            <a:pPr marL="442913" indent="-442913" algn="just">
              <a:lnSpc>
                <a:spcPts val="3000"/>
              </a:lnSpc>
            </a:pPr>
            <a:r>
              <a:rPr lang="en-US" sz="2800" b="1" dirty="0" smtClean="0">
                <a:solidFill>
                  <a:srgbClr val="FF0000"/>
                </a:solidFill>
                <a:latin typeface="Arial" pitchFamily="34" charset="0"/>
                <a:cs typeface="Arial" pitchFamily="34" charset="0"/>
              </a:rPr>
              <a:t>2.	Look </a:t>
            </a:r>
            <a:r>
              <a:rPr lang="en-US" sz="2800" b="1" dirty="0">
                <a:solidFill>
                  <a:srgbClr val="FF0000"/>
                </a:solidFill>
                <a:latin typeface="Arial" pitchFamily="34" charset="0"/>
                <a:cs typeface="Arial" pitchFamily="34" charset="0"/>
              </a:rPr>
              <a:t>at each picture and write a sentence describing what each person is doing. Use the verbs in brackets.</a:t>
            </a:r>
          </a:p>
        </p:txBody>
      </p:sp>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9686" y="1241509"/>
            <a:ext cx="2472026" cy="189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3848" y="1242205"/>
            <a:ext cx="2481646" cy="184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21272" y="1232380"/>
            <a:ext cx="2500883" cy="186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4679" y="4035524"/>
            <a:ext cx="24860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97458" y="4070885"/>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57275" y="4038972"/>
            <a:ext cx="24288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372200" y="5334818"/>
            <a:ext cx="2087431" cy="553998"/>
          </a:xfrm>
          <a:prstGeom prst="rect">
            <a:avLst/>
          </a:prstGeom>
        </p:spPr>
        <p:txBody>
          <a:bodyPr wrap="none">
            <a:spAutoFit/>
          </a:bodyPr>
          <a:lstStyle/>
          <a:p>
            <a:r>
              <a:rPr lang="en-US" sz="3000" b="1" dirty="0" smtClean="0">
                <a:ln w="19050">
                  <a:solidFill>
                    <a:schemeClr val="bg1"/>
                  </a:solidFill>
                </a:ln>
                <a:solidFill>
                  <a:srgbClr val="FF0000"/>
                </a:solidFill>
                <a:latin typeface="Arial" pitchFamily="34" charset="0"/>
                <a:cs typeface="Arial" pitchFamily="34" charset="0"/>
              </a:rPr>
              <a:t>6. </a:t>
            </a:r>
            <a:r>
              <a:rPr lang="en-US" sz="3000" b="1" dirty="0">
                <a:ln w="19050">
                  <a:solidFill>
                    <a:schemeClr val="bg1"/>
                  </a:solidFill>
                </a:ln>
                <a:solidFill>
                  <a:srgbClr val="FF0000"/>
                </a:solidFill>
                <a:latin typeface="Arial" pitchFamily="34" charset="0"/>
                <a:cs typeface="Arial" pitchFamily="34" charset="0"/>
              </a:rPr>
              <a:t>(collect)</a:t>
            </a:r>
          </a:p>
        </p:txBody>
      </p:sp>
      <p:sp>
        <p:nvSpPr>
          <p:cNvPr id="13" name="Rectangle 12"/>
          <p:cNvSpPr/>
          <p:nvPr/>
        </p:nvSpPr>
        <p:spPr>
          <a:xfrm>
            <a:off x="438048" y="3137663"/>
            <a:ext cx="2405760" cy="861774"/>
          </a:xfrm>
          <a:prstGeom prst="rect">
            <a:avLst/>
          </a:prstGeom>
        </p:spPr>
        <p:txBody>
          <a:bodyPr wrap="square">
            <a:spAutoFit/>
          </a:bodyPr>
          <a:lstStyle/>
          <a:p>
            <a:pPr lvl="0"/>
            <a:r>
              <a:rPr lang="en-US" sz="2400" b="1" dirty="0">
                <a:solidFill>
                  <a:srgbClr val="FFFF00"/>
                </a:solidFill>
                <a:latin typeface="Arial" panose="020B0604020202020204" pitchFamily="34" charset="0"/>
                <a:cs typeface="Arial" panose="020B0604020202020204" pitchFamily="34" charset="0"/>
              </a:rPr>
              <a:t>A boy is riding a horse.</a:t>
            </a:r>
          </a:p>
        </p:txBody>
      </p:sp>
      <p:sp>
        <p:nvSpPr>
          <p:cNvPr id="14" name="Rectangle 13"/>
          <p:cNvSpPr/>
          <p:nvPr/>
        </p:nvSpPr>
        <p:spPr>
          <a:xfrm>
            <a:off x="3183922" y="3136776"/>
            <a:ext cx="2664000" cy="861774"/>
          </a:xfrm>
          <a:prstGeom prst="rect">
            <a:avLst/>
          </a:prstGeom>
        </p:spPr>
        <p:txBody>
          <a:bodyPr wrap="square">
            <a:spAutoFit/>
          </a:bodyPr>
          <a:lstStyle/>
          <a:p>
            <a:pPr lvl="0"/>
            <a:r>
              <a:rPr lang="en-US" sz="2400" b="1" dirty="0">
                <a:solidFill>
                  <a:srgbClr val="FFFF00"/>
                </a:solidFill>
                <a:latin typeface="Arial" panose="020B0604020202020204" pitchFamily="34" charset="0"/>
                <a:cs typeface="Arial" panose="020B0604020202020204" pitchFamily="34" charset="0"/>
              </a:rPr>
              <a:t>A man is herding his cattle.</a:t>
            </a:r>
          </a:p>
        </p:txBody>
      </p:sp>
      <p:sp>
        <p:nvSpPr>
          <p:cNvPr id="15" name="Rectangle 14"/>
          <p:cNvSpPr/>
          <p:nvPr/>
        </p:nvSpPr>
        <p:spPr>
          <a:xfrm>
            <a:off x="251520" y="2523376"/>
            <a:ext cx="1574470" cy="553998"/>
          </a:xfrm>
          <a:prstGeom prst="rect">
            <a:avLst/>
          </a:prstGeom>
        </p:spPr>
        <p:txBody>
          <a:bodyPr wrap="none">
            <a:spAutoFit/>
          </a:bodyPr>
          <a:lstStyle/>
          <a:p>
            <a:r>
              <a:rPr lang="en-US" sz="3000" b="1" dirty="0">
                <a:ln w="19050">
                  <a:solidFill>
                    <a:schemeClr val="bg1"/>
                  </a:solidFill>
                </a:ln>
                <a:solidFill>
                  <a:srgbClr val="FF0000"/>
                </a:solidFill>
                <a:latin typeface="Arial" pitchFamily="34" charset="0"/>
                <a:cs typeface="Arial" pitchFamily="34" charset="0"/>
              </a:rPr>
              <a:t>1. (ride)</a:t>
            </a:r>
            <a:endParaRPr lang="en-US" sz="3000" dirty="0">
              <a:ln w="19050">
                <a:solidFill>
                  <a:schemeClr val="bg1"/>
                </a:solidFill>
              </a:ln>
              <a:solidFill>
                <a:srgbClr val="FF0000"/>
              </a:solidFill>
            </a:endParaRPr>
          </a:p>
        </p:txBody>
      </p:sp>
      <p:sp>
        <p:nvSpPr>
          <p:cNvPr id="16" name="Rectangle 15"/>
          <p:cNvSpPr/>
          <p:nvPr/>
        </p:nvSpPr>
        <p:spPr>
          <a:xfrm>
            <a:off x="3275856" y="2575922"/>
            <a:ext cx="1702710" cy="553998"/>
          </a:xfrm>
          <a:prstGeom prst="rect">
            <a:avLst/>
          </a:prstGeom>
        </p:spPr>
        <p:txBody>
          <a:bodyPr wrap="none">
            <a:spAutoFit/>
          </a:bodyPr>
          <a:lstStyle/>
          <a:p>
            <a:r>
              <a:rPr lang="en-US" sz="3000" b="1" dirty="0">
                <a:ln w="19050">
                  <a:solidFill>
                    <a:schemeClr val="bg1"/>
                  </a:solidFill>
                </a:ln>
                <a:solidFill>
                  <a:srgbClr val="FF0000"/>
                </a:solidFill>
                <a:latin typeface="Arial" pitchFamily="34" charset="0"/>
                <a:cs typeface="Arial" pitchFamily="34" charset="0"/>
              </a:rPr>
              <a:t>2. (herd)</a:t>
            </a:r>
          </a:p>
        </p:txBody>
      </p:sp>
      <p:sp>
        <p:nvSpPr>
          <p:cNvPr id="12" name="Rectangle 11"/>
          <p:cNvSpPr/>
          <p:nvPr/>
        </p:nvSpPr>
        <p:spPr>
          <a:xfrm>
            <a:off x="6372200" y="2530202"/>
            <a:ext cx="1638590" cy="553998"/>
          </a:xfrm>
          <a:prstGeom prst="rect">
            <a:avLst/>
          </a:prstGeom>
        </p:spPr>
        <p:txBody>
          <a:bodyPr wrap="none">
            <a:spAutoFit/>
          </a:bodyPr>
          <a:lstStyle/>
          <a:p>
            <a:r>
              <a:rPr lang="en-US" sz="3000" b="1" dirty="0">
                <a:ln w="19050">
                  <a:solidFill>
                    <a:schemeClr val="bg1"/>
                  </a:solidFill>
                </a:ln>
                <a:solidFill>
                  <a:srgbClr val="FF0000"/>
                </a:solidFill>
                <a:latin typeface="Arial" pitchFamily="34" charset="0"/>
                <a:cs typeface="Arial" pitchFamily="34" charset="0"/>
              </a:rPr>
              <a:t>3. (pick)</a:t>
            </a:r>
          </a:p>
        </p:txBody>
      </p:sp>
      <p:sp>
        <p:nvSpPr>
          <p:cNvPr id="17" name="Rectangle 16"/>
          <p:cNvSpPr/>
          <p:nvPr/>
        </p:nvSpPr>
        <p:spPr>
          <a:xfrm>
            <a:off x="6300528" y="3142904"/>
            <a:ext cx="2807976" cy="830997"/>
          </a:xfrm>
          <a:prstGeom prst="rect">
            <a:avLst/>
          </a:prstGeom>
        </p:spPr>
        <p:txBody>
          <a:bodyPr wrap="square" lIns="0" rIns="0">
            <a:spAutoFit/>
          </a:bodyPr>
          <a:lstStyle/>
          <a:p>
            <a:pPr lvl="0"/>
            <a:r>
              <a:rPr lang="en-US" sz="2400" b="1" spc="-50" dirty="0">
                <a:solidFill>
                  <a:srgbClr val="FFFF00"/>
                </a:solidFill>
                <a:latin typeface="Arial" panose="020B0604020202020204" pitchFamily="34" charset="0"/>
                <a:cs typeface="Arial" panose="020B0604020202020204" pitchFamily="34" charset="0"/>
              </a:rPr>
              <a:t>A </a:t>
            </a:r>
            <a:r>
              <a:rPr lang="en-US" sz="2400" b="1" spc="-50" dirty="0" smtClean="0">
                <a:solidFill>
                  <a:srgbClr val="FFFF00"/>
                </a:solidFill>
                <a:latin typeface="Arial" panose="020B0604020202020204" pitchFamily="34" charset="0"/>
                <a:cs typeface="Arial" panose="020B0604020202020204" pitchFamily="34" charset="0"/>
              </a:rPr>
              <a:t>boy and a girl are </a:t>
            </a:r>
            <a:r>
              <a:rPr lang="en-US" sz="2400" b="1" spc="-50" dirty="0">
                <a:solidFill>
                  <a:srgbClr val="FFFF00"/>
                </a:solidFill>
                <a:latin typeface="Arial" panose="020B0604020202020204" pitchFamily="34" charset="0"/>
                <a:cs typeface="Arial" panose="020B0604020202020204" pitchFamily="34" charset="0"/>
              </a:rPr>
              <a:t>picking </a:t>
            </a:r>
            <a:r>
              <a:rPr lang="en-US" sz="2400" b="1" spc="-50" dirty="0" smtClean="0">
                <a:solidFill>
                  <a:srgbClr val="FFFF00"/>
                </a:solidFill>
                <a:latin typeface="Arial" panose="020B0604020202020204" pitchFamily="34" charset="0"/>
                <a:cs typeface="Arial" panose="020B0604020202020204" pitchFamily="34" charset="0"/>
              </a:rPr>
              <a:t>apples.</a:t>
            </a:r>
            <a:endParaRPr lang="en-US" sz="2400" b="1" spc="-50" dirty="0">
              <a:solidFill>
                <a:srgbClr val="FFFF00"/>
              </a:solidFill>
              <a:latin typeface="Arial" panose="020B0604020202020204" pitchFamily="34" charset="0"/>
              <a:cs typeface="Arial" panose="020B0604020202020204" pitchFamily="34" charset="0"/>
            </a:endParaRPr>
          </a:p>
        </p:txBody>
      </p:sp>
      <p:sp>
        <p:nvSpPr>
          <p:cNvPr id="18" name="Rectangle 17"/>
          <p:cNvSpPr/>
          <p:nvPr/>
        </p:nvSpPr>
        <p:spPr>
          <a:xfrm>
            <a:off x="-66992" y="5982379"/>
            <a:ext cx="3024000" cy="830997"/>
          </a:xfrm>
          <a:prstGeom prst="rect">
            <a:avLst/>
          </a:prstGeom>
        </p:spPr>
        <p:txBody>
          <a:bodyPr wrap="square">
            <a:spAutoFit/>
          </a:bodyPr>
          <a:lstStyle/>
          <a:p>
            <a:pPr lvl="0"/>
            <a:r>
              <a:rPr lang="en-US" sz="2400" b="1" spc="-140" dirty="0">
                <a:solidFill>
                  <a:srgbClr val="FFFF00"/>
                </a:solidFill>
                <a:latin typeface="Arial" panose="020B0604020202020204" pitchFamily="34" charset="0"/>
                <a:cs typeface="Arial" panose="020B0604020202020204" pitchFamily="34" charset="0"/>
              </a:rPr>
              <a:t>The children are flying a kite on the fields.</a:t>
            </a:r>
          </a:p>
        </p:txBody>
      </p:sp>
      <p:sp>
        <p:nvSpPr>
          <p:cNvPr id="19" name="Rectangle 18"/>
          <p:cNvSpPr/>
          <p:nvPr/>
        </p:nvSpPr>
        <p:spPr>
          <a:xfrm>
            <a:off x="2987824" y="6008667"/>
            <a:ext cx="3240360" cy="830997"/>
          </a:xfrm>
          <a:prstGeom prst="rect">
            <a:avLst/>
          </a:prstGeom>
        </p:spPr>
        <p:txBody>
          <a:bodyPr wrap="square" lIns="36000" rIns="36000">
            <a:spAutoFit/>
          </a:bodyPr>
          <a:lstStyle/>
          <a:p>
            <a:r>
              <a:rPr lang="en-US" sz="2400" b="1" spc="-150" dirty="0">
                <a:solidFill>
                  <a:srgbClr val="FFFF00"/>
                </a:solidFill>
                <a:latin typeface="Arial" panose="020B0604020202020204" pitchFamily="34" charset="0"/>
                <a:cs typeface="Arial" panose="020B0604020202020204" pitchFamily="34" charset="0"/>
              </a:rPr>
              <a:t>The children are running around in the fields.</a:t>
            </a:r>
            <a:endParaRPr lang="en-US" sz="2400" spc="-150" dirty="0"/>
          </a:p>
        </p:txBody>
      </p:sp>
      <p:sp>
        <p:nvSpPr>
          <p:cNvPr id="20" name="Rectangle 19"/>
          <p:cNvSpPr/>
          <p:nvPr/>
        </p:nvSpPr>
        <p:spPr>
          <a:xfrm>
            <a:off x="297240" y="5357976"/>
            <a:ext cx="1425390" cy="553998"/>
          </a:xfrm>
          <a:prstGeom prst="rect">
            <a:avLst/>
          </a:prstGeom>
        </p:spPr>
        <p:txBody>
          <a:bodyPr wrap="none">
            <a:spAutoFit/>
          </a:bodyPr>
          <a:lstStyle/>
          <a:p>
            <a:r>
              <a:rPr lang="en-US" sz="3000" b="1" dirty="0">
                <a:ln w="19050">
                  <a:solidFill>
                    <a:schemeClr val="bg1"/>
                  </a:solidFill>
                </a:ln>
                <a:solidFill>
                  <a:srgbClr val="FF0000"/>
                </a:solidFill>
                <a:latin typeface="Arial" pitchFamily="34" charset="0"/>
                <a:cs typeface="Arial" pitchFamily="34" charset="0"/>
              </a:rPr>
              <a:t>4. (fly) </a:t>
            </a:r>
          </a:p>
        </p:txBody>
      </p:sp>
      <p:sp>
        <p:nvSpPr>
          <p:cNvPr id="21" name="Rectangle 20"/>
          <p:cNvSpPr/>
          <p:nvPr/>
        </p:nvSpPr>
        <p:spPr>
          <a:xfrm>
            <a:off x="3275856" y="5399504"/>
            <a:ext cx="2556000" cy="553998"/>
          </a:xfrm>
          <a:prstGeom prst="rect">
            <a:avLst/>
          </a:prstGeom>
        </p:spPr>
        <p:txBody>
          <a:bodyPr wrap="square">
            <a:spAutoFit/>
          </a:bodyPr>
          <a:lstStyle/>
          <a:p>
            <a:r>
              <a:rPr lang="en-US" sz="3000" b="1" spc="-100" dirty="0" smtClean="0">
                <a:ln w="19050">
                  <a:solidFill>
                    <a:schemeClr val="bg1"/>
                  </a:solidFill>
                </a:ln>
                <a:solidFill>
                  <a:srgbClr val="FF0000"/>
                </a:solidFill>
                <a:latin typeface="Arial" pitchFamily="34" charset="0"/>
                <a:cs typeface="Arial" pitchFamily="34" charset="0"/>
              </a:rPr>
              <a:t>5. </a:t>
            </a:r>
            <a:r>
              <a:rPr lang="en-US" sz="3000" b="1" spc="-100" dirty="0">
                <a:ln w="19050">
                  <a:solidFill>
                    <a:schemeClr val="bg1"/>
                  </a:solidFill>
                </a:ln>
                <a:solidFill>
                  <a:srgbClr val="FF0000"/>
                </a:solidFill>
                <a:latin typeface="Arial" pitchFamily="34" charset="0"/>
                <a:cs typeface="Arial" pitchFamily="34" charset="0"/>
              </a:rPr>
              <a:t>(un around) </a:t>
            </a:r>
          </a:p>
        </p:txBody>
      </p:sp>
    </p:spTree>
    <p:extLst>
      <p:ext uri="{BB962C8B-B14F-4D97-AF65-F5344CB8AC3E}">
        <p14:creationId xmlns:p14="http://schemas.microsoft.com/office/powerpoint/2010/main" val="37243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7" grpId="0"/>
      <p:bldP spid="18" grpId="0"/>
      <p:bldP spid="19" grpId="0"/>
    </p:bldLst>
  </p:timing>
</p:sld>
</file>

<file path=ppt/theme/theme1.xml><?xml version="1.0" encoding="utf-8"?>
<a:theme xmlns:a="http://schemas.openxmlformats.org/drawingml/2006/main" name="Unit 02 Life in the Countryside Lesson 7 Looking back  proj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1021</Words>
  <Application>Microsoft Office PowerPoint</Application>
  <PresentationFormat>On-screen Show (4:3)</PresentationFormat>
  <Paragraphs>162</Paragraphs>
  <Slides>23</Slides>
  <Notes>2</Notes>
  <HiddenSlides>0</HiddenSlides>
  <MMClips>1</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Unit 02 Life in the Countryside Lesson 7 Looking back  project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Dương Quang Minh</dc:creator>
  <cp:keywords>Anh 8</cp:keywords>
  <cp:lastModifiedBy>MediaMart</cp:lastModifiedBy>
  <cp:revision>5</cp:revision>
  <dcterms:created xsi:type="dcterms:W3CDTF">2018-08-24T14:29:19Z</dcterms:created>
  <dcterms:modified xsi:type="dcterms:W3CDTF">2020-10-16T21:16:13Z</dcterms:modified>
  <cp:category>thcs tịnh phong</cp:category>
</cp:coreProperties>
</file>