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43" r:id="rId2"/>
    <p:sldId id="279" r:id="rId3"/>
    <p:sldId id="276" r:id="rId4"/>
    <p:sldId id="331" r:id="rId5"/>
    <p:sldId id="332" r:id="rId6"/>
    <p:sldId id="333" r:id="rId7"/>
    <p:sldId id="342" r:id="rId8"/>
    <p:sldId id="334" r:id="rId9"/>
    <p:sldId id="338" r:id="rId10"/>
    <p:sldId id="314" r:id="rId11"/>
    <p:sldId id="330" r:id="rId12"/>
    <p:sldId id="3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EF4B66"/>
    <a:srgbClr val="7192A9"/>
    <a:srgbClr val="808000"/>
    <a:srgbClr val="3B87CD"/>
    <a:srgbClr val="F26649"/>
    <a:srgbClr val="E0702A"/>
    <a:srgbClr val="FBCDCD"/>
    <a:srgbClr val="F7A5A5"/>
    <a:srgbClr val="F37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2" autoAdjust="0"/>
    <p:restoredTop sz="94650"/>
  </p:normalViewPr>
  <p:slideViewPr>
    <p:cSldViewPr snapToGrid="0" showGuides="1">
      <p:cViewPr varScale="1">
        <p:scale>
          <a:sx n="62" d="100"/>
          <a:sy n="62" d="100"/>
        </p:scale>
        <p:origin x="95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úc Quỳnh Võ Thị" userId="d3a72b9751383f94" providerId="LiveId" clId="{5A1A86D3-4A24-C849-86B4-43A5BC6CCAF0}"/>
    <pc:docChg chg="undo custSel modSld">
      <pc:chgData name="Trúc Quỳnh Võ Thị" userId="d3a72b9751383f94" providerId="LiveId" clId="{5A1A86D3-4A24-C849-86B4-43A5BC6CCAF0}" dt="2022-12-11T15:53:14.544" v="364" actId="14100"/>
      <pc:docMkLst>
        <pc:docMk/>
      </pc:docMkLst>
      <pc:sldChg chg="delSp modSp mod">
        <pc:chgData name="Trúc Quỳnh Võ Thị" userId="d3a72b9751383f94" providerId="LiveId" clId="{5A1A86D3-4A24-C849-86B4-43A5BC6CCAF0}" dt="2022-12-10T17:26:38.408" v="12" actId="478"/>
        <pc:sldMkLst>
          <pc:docMk/>
          <pc:sldMk cId="252621157" sldId="256"/>
        </pc:sldMkLst>
        <pc:spChg chg="mod">
          <ac:chgData name="Trúc Quỳnh Võ Thị" userId="d3a72b9751383f94" providerId="LiveId" clId="{5A1A86D3-4A24-C849-86B4-43A5BC6CCAF0}" dt="2022-12-10T17:26:32.286" v="1" actId="14100"/>
          <ac:spMkLst>
            <pc:docMk/>
            <pc:sldMk cId="252621157" sldId="256"/>
            <ac:spMk id="36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36.387" v="11" actId="20577"/>
          <ac:spMkLst>
            <pc:docMk/>
            <pc:sldMk cId="252621157" sldId="256"/>
            <ac:spMk id="41" creationId="{00000000-0000-0000-0000-000000000000}"/>
          </ac:spMkLst>
        </pc:spChg>
        <pc:spChg chg="del">
          <ac:chgData name="Trúc Quỳnh Võ Thị" userId="d3a72b9751383f94" providerId="LiveId" clId="{5A1A86D3-4A24-C849-86B4-43A5BC6CCAF0}" dt="2022-12-10T17:26:38.408" v="12" actId="478"/>
          <ac:spMkLst>
            <pc:docMk/>
            <pc:sldMk cId="252621157" sldId="256"/>
            <ac:spMk id="43" creationId="{607B7897-B16D-44E3-91AE-9D0FF2697117}"/>
          </ac:spMkLst>
        </pc:spChg>
      </pc:sldChg>
      <pc:sldChg chg="modSp mod">
        <pc:chgData name="Trúc Quỳnh Võ Thị" userId="d3a72b9751383f94" providerId="LiveId" clId="{5A1A86D3-4A24-C849-86B4-43A5BC6CCAF0}" dt="2022-12-11T15:28:06.505" v="248" actId="20577"/>
        <pc:sldMkLst>
          <pc:docMk/>
          <pc:sldMk cId="3404845292" sldId="279"/>
        </pc:sldMkLst>
        <pc:spChg chg="mod">
          <ac:chgData name="Trúc Quỳnh Võ Thị" userId="d3a72b9751383f94" providerId="LiveId" clId="{5A1A86D3-4A24-C849-86B4-43A5BC6CCAF0}" dt="2022-12-11T15:28:06.505" v="248" actId="20577"/>
          <ac:spMkLst>
            <pc:docMk/>
            <pc:sldMk cId="3404845292" sldId="279"/>
            <ac:spMk id="3" creationId="{6D0A8CB0-30FF-B78C-5082-993C1F749EDC}"/>
          </ac:spMkLst>
        </pc:spChg>
      </pc:sldChg>
      <pc:sldChg chg="modSp mod">
        <pc:chgData name="Trúc Quỳnh Võ Thị" userId="d3a72b9751383f94" providerId="LiveId" clId="{5A1A86D3-4A24-C849-86B4-43A5BC6CCAF0}" dt="2022-12-10T17:27:11.507" v="21"/>
        <pc:sldMkLst>
          <pc:docMk/>
          <pc:sldMk cId="658201877" sldId="302"/>
        </pc:sldMkLst>
        <pc:spChg chg="mod">
          <ac:chgData name="Trúc Quỳnh Võ Thị" userId="d3a72b9751383f94" providerId="LiveId" clId="{5A1A86D3-4A24-C849-86B4-43A5BC6CCAF0}" dt="2022-12-10T17:26:49.414" v="13"/>
          <ac:spMkLst>
            <pc:docMk/>
            <pc:sldMk cId="658201877" sldId="302"/>
            <ac:spMk id="17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11.507" v="21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7:03.802" v="2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rúc Quỳnh Võ Thị" userId="d3a72b9751383f94" providerId="LiveId" clId="{5A1A86D3-4A24-C849-86B4-43A5BC6CCAF0}" dt="2022-12-10T17:26:55.831" v="14"/>
          <ac:spMkLst>
            <pc:docMk/>
            <pc:sldMk cId="658201877" sldId="302"/>
            <ac:spMk id="46" creationId="{00000000-0000-0000-0000-000000000000}"/>
          </ac:spMkLst>
        </pc:spChg>
      </pc:sldChg>
      <pc:sldChg chg="modSp mod">
        <pc:chgData name="Trúc Quỳnh Võ Thị" userId="d3a72b9751383f94" providerId="LiveId" clId="{5A1A86D3-4A24-C849-86B4-43A5BC6CCAF0}" dt="2022-12-11T15:53:14.544" v="364" actId="14100"/>
        <pc:sldMkLst>
          <pc:docMk/>
          <pc:sldMk cId="387957963" sldId="330"/>
        </pc:sldMkLst>
        <pc:spChg chg="mod">
          <ac:chgData name="Trúc Quỳnh Võ Thị" userId="d3a72b9751383f94" providerId="LiveId" clId="{5A1A86D3-4A24-C849-86B4-43A5BC6CCAF0}" dt="2022-12-11T15:53:14.544" v="364" actId="14100"/>
          <ac:spMkLst>
            <pc:docMk/>
            <pc:sldMk cId="387957963" sldId="330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41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50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16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29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1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1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0"/>
            <a:ext cx="12395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6903" y="2151178"/>
            <a:ext cx="7924800" cy="102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>
            <a:spAutoFit/>
          </a:bodyPr>
          <a:lstStyle/>
          <a:p>
            <a:r>
              <a:rPr lang="en-GB" sz="5867" b="1" dirty="0">
                <a:solidFill>
                  <a:srgbClr val="0000FF"/>
                </a:solidFill>
                <a:latin typeface="VNI-Ariston" pitchFamily="2" charset="0"/>
              </a:rPr>
              <a:t>Hello everyone !!!</a:t>
            </a:r>
            <a:endParaRPr lang="en-US" sz="5867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729330" y="6405366"/>
            <a:ext cx="2785730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2400" b="1" i="1" dirty="0">
                <a:solidFill>
                  <a:srgbClr val="C00000"/>
                </a:solidFill>
              </a:rPr>
              <a:t>MRS THU BA</a:t>
            </a:r>
            <a:endParaRPr lang="en-GB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34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89262" y="429957"/>
            <a:ext cx="4376812" cy="584775"/>
          </a:xfrm>
          <a:prstGeom prst="rect">
            <a:avLst/>
          </a:prstGeom>
          <a:solidFill>
            <a:srgbClr val="CC99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22303" y="1451974"/>
            <a:ext cx="9770226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07" y="51153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6716" y="2410282"/>
            <a:ext cx="5401479" cy="837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b="1" i="1" dirty="0">
                <a:solidFill>
                  <a:srgbClr val="C00000"/>
                </a:solidFill>
              </a:rPr>
              <a:t>How to express certainty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BEA068FD-9588-92F5-EBA6-DE8F2A279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942342"/>
              </p:ext>
            </p:extLst>
          </p:nvPr>
        </p:nvGraphicFramePr>
        <p:xfrm>
          <a:off x="2292252" y="3517270"/>
          <a:ext cx="4970406" cy="17238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0406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7059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1017882"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Sure.</a:t>
                      </a:r>
                    </a:p>
                    <a:p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Yes, certainly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33387" y="95693"/>
            <a:ext cx="2613982" cy="646331"/>
          </a:xfrm>
          <a:prstGeom prst="rect">
            <a:avLst/>
          </a:prstGeom>
          <a:solidFill>
            <a:srgbClr val="CC9900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* 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77948" y="1247799"/>
            <a:ext cx="9128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Students’ workbook.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Make a list of 10 popular street food in Asian.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Prepare lesson 5: Skills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567" y="3490706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1a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0835"/>
            <a:ext cx="12192000" cy="6968836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3" name="Rectangle 2"/>
          <p:cNvSpPr/>
          <p:nvPr/>
        </p:nvSpPr>
        <p:spPr>
          <a:xfrm>
            <a:off x="2874943" y="2698218"/>
            <a:ext cx="6490012" cy="2339086"/>
          </a:xfrm>
          <a:prstGeom prst="rect">
            <a:avLst/>
          </a:prstGeom>
          <a:noFill/>
        </p:spPr>
        <p:txBody>
          <a:bodyPr wrap="none" lIns="121903" tIns="60952" rIns="121903" bIns="60952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189182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0760" y="3621077"/>
            <a:ext cx="46505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JUMBLED </a:t>
            </a:r>
          </a:p>
          <a:p>
            <a:pPr algn="ctr"/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A8CB0-30FF-B78C-5082-993C1F749EDC}"/>
              </a:ext>
            </a:extLst>
          </p:cNvPr>
          <p:cNvSpPr txBox="1"/>
          <p:nvPr/>
        </p:nvSpPr>
        <p:spPr>
          <a:xfrm>
            <a:off x="5319057" y="1275745"/>
            <a:ext cx="6549658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vi-VN" sz="3000" b="1" dirty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3000" b="1" dirty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Sure. What do you want to drink? </a:t>
            </a:r>
            <a:endParaRPr lang="en-GB" sz="30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vi-VN" sz="3000" b="1" dirty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000" b="1" dirty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Mom, c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ould you make me a sandwich for breakfast tomorrow?</a:t>
            </a:r>
          </a:p>
          <a:p>
            <a:pPr>
              <a:spcAft>
                <a:spcPts val="600"/>
              </a:spcAft>
            </a:pPr>
            <a:r>
              <a:rPr lang="vi-VN" sz="3000" b="1" dirty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3000" b="1" dirty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 I’m thinking, </a:t>
            </a:r>
            <a:r>
              <a:rPr lang="en-GB" sz="3000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om.</a:t>
            </a:r>
            <a:endParaRPr lang="vi-VN" sz="30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vi-VN" sz="3000" b="1" dirty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3000" b="1" dirty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000" b="1" dirty="0">
                <a:solidFill>
                  <a:srgbClr val="E070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000" b="1" dirty="0">
                <a:latin typeface="Calibri" panose="020F0502020204030204" pitchFamily="34" charset="0"/>
                <a:cs typeface="Calibri" panose="020F0502020204030204" pitchFamily="34" charset="0"/>
              </a:rPr>
              <a:t>Yes, certainly. I’ll have some milk</a:t>
            </a:r>
            <a:endParaRPr lang="en-US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E070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about a glass of milk? It’s your favorite drink, right?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157188" y="88932"/>
            <a:ext cx="2872821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69245" y="150487"/>
            <a:ext cx="2977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* Work in groups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3645" y="844559"/>
            <a:ext cx="1044850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Listen and read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conversations. Pay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attention to the highlighted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6749" y="80406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534" y="7014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0508" y="116646"/>
            <a:ext cx="4744085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ENGLISH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F81E5D-63E9-79F4-870D-A2B5D3C2E832}"/>
              </a:ext>
            </a:extLst>
          </p:cNvPr>
          <p:cNvSpPr txBox="1"/>
          <p:nvPr/>
        </p:nvSpPr>
        <p:spPr>
          <a:xfrm>
            <a:off x="928914" y="-101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BEA068FD-9588-92F5-EBA6-DE8F2A279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492253"/>
              </p:ext>
            </p:extLst>
          </p:nvPr>
        </p:nvGraphicFramePr>
        <p:xfrm>
          <a:off x="1039355" y="4861080"/>
          <a:ext cx="9940812" cy="15763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70406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4970406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558444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</a:t>
                      </a:r>
                      <a:endParaRPr lang="vi-VN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1017882">
                <a:tc>
                  <a:txBody>
                    <a:bodyPr/>
                    <a:lstStyle/>
                    <a:p>
                      <a:pPr marL="107950" indent="-107950"/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to express certainty</a:t>
                      </a:r>
                      <a:endParaRPr lang="vi-VN" sz="3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Sure.</a:t>
                      </a:r>
                    </a:p>
                    <a:p>
                      <a:r>
                        <a:rPr lang="en-US" sz="2800" b="1" i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Yes, certainly</a:t>
                      </a:r>
                      <a:r>
                        <a:rPr lang="en-US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3078" name="Picture 6" descr="Premium Vector | Vector illustration of two kids talking">
            <a:extLst>
              <a:ext uri="{FF2B5EF4-FFF2-40B4-BE49-F238E27FC236}">
                <a16:creationId xmlns:a16="http://schemas.microsoft.com/office/drawing/2014/main" id="{ACD3C203-3667-CB7F-CD36-EED99188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593" y="1392361"/>
            <a:ext cx="4664526" cy="31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2848" t="4550" r="7330" b="2739"/>
          <a:stretch/>
        </p:blipFill>
        <p:spPr>
          <a:xfrm>
            <a:off x="487066" y="1529015"/>
            <a:ext cx="5139890" cy="2980490"/>
          </a:xfrm>
          <a:prstGeom prst="rect">
            <a:avLst/>
          </a:prstGeom>
        </p:spPr>
      </p:pic>
      <p:pic>
        <p:nvPicPr>
          <p:cNvPr id="3" name="Track 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69319" y="1185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2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8151" y="891251"/>
            <a:ext cx="1003585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Work in pairs. Make similar conversations to express certainty in the following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situations.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2760" y="98913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5545" y="8864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EE6BB4D-B942-0E64-7A4A-15FF54979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382" y="3533808"/>
            <a:ext cx="3733119" cy="29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2A24E5-E9A0-A8AE-B4CF-FFD0447772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4"/>
          <a:stretch/>
        </p:blipFill>
        <p:spPr>
          <a:xfrm>
            <a:off x="7807684" y="3041366"/>
            <a:ext cx="3454401" cy="32981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25995" y="1843198"/>
            <a:ext cx="4585707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1. You ask your friend to help you with your maths homework.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70702" y="1843198"/>
            <a:ext cx="4629149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﻿2. You say that Vietnamese love seafood.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0509" y="116646"/>
            <a:ext cx="4499604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126740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368232" y="1837804"/>
            <a:ext cx="112739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Which country is famous for pasta and pizza?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Thailand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Italy 			</a:t>
            </a:r>
            <a:r>
              <a:rPr lang="en-US" sz="3200" b="1" dirty="0">
                <a:solidFill>
                  <a:srgbClr val="00B0F0"/>
                </a:solidFill>
              </a:rPr>
              <a:t> C.</a:t>
            </a:r>
            <a:r>
              <a:rPr lang="en-US" sz="3200" dirty="0"/>
              <a:t> Brazil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2.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Which country is famous for kimchi?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Korea 	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Portugal 		</a:t>
            </a:r>
            <a:r>
              <a:rPr lang="en-US" sz="3200" b="1" dirty="0">
                <a:solidFill>
                  <a:srgbClr val="00B0F0"/>
                </a:solidFill>
              </a:rPr>
              <a:t> C.</a:t>
            </a:r>
            <a:r>
              <a:rPr lang="en-US" sz="3200" dirty="0"/>
              <a:t> Australia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England is well-known for ______.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dim sum 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spaghetti		</a:t>
            </a:r>
            <a:r>
              <a:rPr lang="en-US" sz="3200" b="1" dirty="0">
                <a:solidFill>
                  <a:srgbClr val="00B0F0"/>
                </a:solidFill>
              </a:rPr>
              <a:t> C.</a:t>
            </a:r>
            <a:r>
              <a:rPr lang="en-US" sz="3200" dirty="0"/>
              <a:t> fish and chips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4.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/>
              <a:t>Sushi comes from ______.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Japan 	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Korea 			</a:t>
            </a:r>
            <a:r>
              <a:rPr lang="en-US" sz="3200" b="1" dirty="0">
                <a:solidFill>
                  <a:srgbClr val="00B0F0"/>
                </a:solidFill>
              </a:rPr>
              <a:t> C.</a:t>
            </a:r>
            <a:r>
              <a:rPr lang="en-US" sz="3200" dirty="0"/>
              <a:t> Taiwan</a:t>
            </a:r>
          </a:p>
          <a:p>
            <a:r>
              <a:rPr lang="en-US" sz="3200" b="1" dirty="0">
                <a:solidFill>
                  <a:srgbClr val="F7941E"/>
                </a:solidFill>
              </a:rPr>
              <a:t>5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In which country do you think kangaroo steak is common? </a:t>
            </a:r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A.</a:t>
            </a:r>
            <a:r>
              <a:rPr lang="en-US" sz="3200" dirty="0"/>
              <a:t> China			</a:t>
            </a:r>
            <a:r>
              <a:rPr lang="en-US" sz="3200" b="1" dirty="0">
                <a:solidFill>
                  <a:srgbClr val="00B0F0"/>
                </a:solidFill>
              </a:rPr>
              <a:t>B.</a:t>
            </a:r>
            <a:r>
              <a:rPr lang="en-US" sz="3200" dirty="0"/>
              <a:t> Australia		</a:t>
            </a:r>
            <a:r>
              <a:rPr lang="en-US" sz="3200" b="1" dirty="0">
                <a:solidFill>
                  <a:srgbClr val="00B0F0"/>
                </a:solidFill>
              </a:rPr>
              <a:t> C.</a:t>
            </a:r>
            <a:r>
              <a:rPr lang="en-US" sz="3200" dirty="0"/>
              <a:t> The USA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3888" y="828144"/>
            <a:ext cx="1078759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do you know about the cuisines of different countries? </a:t>
            </a:r>
          </a:p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the quiz to find out.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8497" y="94712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282" y="84448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8186" y="195835"/>
            <a:ext cx="73315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﻿CUISINES AROUND THE WORLD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FFB975-E9CD-02E0-5AF9-82BB4CE25F2E}"/>
              </a:ext>
            </a:extLst>
          </p:cNvPr>
          <p:cNvSpPr/>
          <p:nvPr/>
        </p:nvSpPr>
        <p:spPr>
          <a:xfrm>
            <a:off x="4986215" y="2413920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11C26E-34E4-DC57-3D65-0396B3D2DE3C}"/>
              </a:ext>
            </a:extLst>
          </p:cNvPr>
          <p:cNvSpPr/>
          <p:nvPr/>
        </p:nvSpPr>
        <p:spPr>
          <a:xfrm>
            <a:off x="1327639" y="3408010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6178DF-4308-6C82-2303-E751F1FC4430}"/>
              </a:ext>
            </a:extLst>
          </p:cNvPr>
          <p:cNvSpPr/>
          <p:nvPr/>
        </p:nvSpPr>
        <p:spPr>
          <a:xfrm>
            <a:off x="8731319" y="4354566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B6178DF-4308-6C82-2303-E751F1FC4430}"/>
              </a:ext>
            </a:extLst>
          </p:cNvPr>
          <p:cNvSpPr/>
          <p:nvPr/>
        </p:nvSpPr>
        <p:spPr>
          <a:xfrm>
            <a:off x="1327639" y="5352996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B6178DF-4308-6C82-2303-E751F1FC4430}"/>
              </a:ext>
            </a:extLst>
          </p:cNvPr>
          <p:cNvSpPr/>
          <p:nvPr/>
        </p:nvSpPr>
        <p:spPr>
          <a:xfrm>
            <a:off x="4987358" y="6298713"/>
            <a:ext cx="420914" cy="435429"/>
          </a:xfrm>
          <a:prstGeom prst="ellipse">
            <a:avLst/>
          </a:prstGeom>
          <a:noFill/>
          <a:ln w="38100">
            <a:solidFill>
              <a:srgbClr val="EF4B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4276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91577" y="894020"/>
            <a:ext cx="1043842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groups. Read the two passages and discuss the questions below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8972" y="88325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1757" y="7806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62" t="3765" b="3927"/>
          <a:stretch/>
        </p:blipFill>
        <p:spPr>
          <a:xfrm>
            <a:off x="83999" y="2301942"/>
            <a:ext cx="6077390" cy="4184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686" t="4494" r="2311" b="5465"/>
          <a:stretch/>
        </p:blipFill>
        <p:spPr>
          <a:xfrm>
            <a:off x="6161389" y="2412432"/>
            <a:ext cx="6030611" cy="39633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2604" y="1488140"/>
            <a:ext cx="985707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 you prefer Italian or Indian food? Why / Why not?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8186" y="195835"/>
            <a:ext cx="73315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﻿CUISINES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1598477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2177" y="113410"/>
            <a:ext cx="10438423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groups. Read the two passages and discuss the questions below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vi-VN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9572" y="10264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357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62" t="3765" b="3927"/>
          <a:stretch/>
        </p:blipFill>
        <p:spPr>
          <a:xfrm>
            <a:off x="765544" y="1212168"/>
            <a:ext cx="5395844" cy="3668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686" t="4494" r="2311" b="5465"/>
          <a:stretch/>
        </p:blipFill>
        <p:spPr>
          <a:xfrm>
            <a:off x="6333040" y="1201398"/>
            <a:ext cx="5100191" cy="35486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04502" y="616623"/>
            <a:ext cx="985707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Do you prefer Italian or Indian food? Why / Why not?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58405" y="5012825"/>
            <a:ext cx="10549270" cy="1098328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i="1" dirty="0">
                <a:solidFill>
                  <a:srgbClr val="C00000"/>
                </a:solidFill>
              </a:rPr>
              <a:t>I prefer Italian food to Indian food. It’s because I love pizza. Spaghetti and pasta are really delicious too.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5368" y="5920468"/>
            <a:ext cx="105723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I like the Indian </a:t>
            </a:r>
            <a:r>
              <a:rPr lang="en-US" sz="2800" dirty="0" err="1"/>
              <a:t>cusine</a:t>
            </a:r>
            <a:r>
              <a:rPr lang="en-US" sz="2800" dirty="0"/>
              <a:t> because I enjoy the </a:t>
            </a:r>
            <a:r>
              <a:rPr lang="en-US" sz="2800" dirty="0" err="1"/>
              <a:t>favour</a:t>
            </a:r>
            <a:r>
              <a:rPr lang="en-US" sz="2800" dirty="0"/>
              <a:t> of curry. It’s savory and delicious. I hope one day I well have the chance to try Italian </a:t>
            </a:r>
            <a:r>
              <a:rPr lang="en-US" sz="2800" dirty="0" err="1"/>
              <a:t>cusine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773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7710" y="2001524"/>
            <a:ext cx="5477646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﻿– staple food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Bahnschrift SemiCondensed" panose="020B0502040204020203" pitchFamily="34" charset="0"/>
                <a:cs typeface="Calibri" panose="020F0502020204030204" pitchFamily="34" charset="0"/>
              </a:rPr>
              <a:t>(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Bahnschrift SemiCondensed" panose="020B0502040204020203" pitchFamily="34" charset="0"/>
                <a:cs typeface="Calibri" panose="020F0502020204030204" pitchFamily="34" charset="0"/>
              </a:rPr>
              <a:t>lương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Bahnschrift SemiCondensed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latin typeface="Bahnschrift SemiCondensed" panose="020B0502040204020203" pitchFamily="34" charset="0"/>
                <a:cs typeface="Calibri" panose="020F0502020204030204" pitchFamily="34" charset="0"/>
              </a:rPr>
              <a:t>thực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Bahnschrift SemiCondensed" panose="020B0502040204020203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800" b="1" dirty="0" err="1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food</a:t>
            </a:r>
          </a:p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– foods eaten on special occasions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29597" y="9892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382" y="8866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3">
            <a:extLst>
              <a:ext uri="{FF2B5EF4-FFF2-40B4-BE49-F238E27FC236}">
                <a16:creationId xmlns:a16="http://schemas.microsoft.com/office/drawing/2014/main" id="{70C7E77A-3A02-19F1-3F29-CE358620D9F9}"/>
              </a:ext>
            </a:extLst>
          </p:cNvPr>
          <p:cNvSpPr txBox="1"/>
          <p:nvPr/>
        </p:nvSpPr>
        <p:spPr>
          <a:xfrm>
            <a:off x="344585" y="3517481"/>
            <a:ext cx="79700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EF4B66"/>
                </a:solidFill>
                <a:ea typeface="Times New Roman" panose="02020603050405020304" pitchFamily="18" charset="0"/>
              </a:rPr>
              <a:t>* </a:t>
            </a:r>
            <a:r>
              <a:rPr lang="en-GB" sz="2800" b="1" i="1" u="sng" dirty="0">
                <a:solidFill>
                  <a:srgbClr val="EF4B66"/>
                </a:solidFill>
                <a:ea typeface="Times New Roman" panose="02020603050405020304" pitchFamily="18" charset="0"/>
              </a:rPr>
              <a:t>Example:</a:t>
            </a:r>
            <a:r>
              <a:rPr lang="vi-VN" sz="2800" b="1" i="1" u="sng" dirty="0">
                <a:solidFill>
                  <a:srgbClr val="EF4B66"/>
                </a:solidFill>
                <a:ea typeface="Times New Roman" panose="02020603050405020304" pitchFamily="18" charset="0"/>
              </a:rPr>
              <a:t>﻿</a:t>
            </a:r>
            <a:endParaRPr lang="en-GB" sz="2800" b="1" i="1" u="sng" dirty="0">
              <a:solidFill>
                <a:srgbClr val="EF4B66"/>
              </a:solidFill>
              <a:ea typeface="Times New Roman" panose="02020603050405020304" pitchFamily="18" charset="0"/>
            </a:endParaRPr>
          </a:p>
          <a:p>
            <a:r>
              <a:rPr lang="vi-VN" sz="28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A: </a:t>
            </a:r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What is the staple food in your area?</a:t>
            </a:r>
          </a:p>
          <a:p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B: It’s rice.</a:t>
            </a:r>
          </a:p>
          <a:p>
            <a:r>
              <a:rPr lang="vi-VN" sz="2800" b="1" i="1" dirty="0">
                <a:solidFill>
                  <a:srgbClr val="FFFF00"/>
                </a:solidFill>
                <a:ea typeface="Times New Roman" panose="02020603050405020304" pitchFamily="18" charset="0"/>
              </a:rPr>
              <a:t>C: </a:t>
            </a:r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Yes. We have rice with most of our meals.</a:t>
            </a:r>
          </a:p>
          <a:p>
            <a:r>
              <a:rPr lang="vi-VN" sz="2800" b="1" i="1" dirty="0">
                <a:solidFill>
                  <a:srgbClr val="3B87CD"/>
                </a:solidFill>
                <a:ea typeface="Times New Roman" panose="02020603050405020304" pitchFamily="18" charset="0"/>
              </a:rPr>
              <a:t>…</a:t>
            </a:r>
            <a:endParaRPr lang="vi-VN" sz="2800" b="1" dirty="0">
              <a:solidFill>
                <a:srgbClr val="3B87CD"/>
              </a:solidFill>
            </a:endParaRPr>
          </a:p>
        </p:txBody>
      </p:sp>
      <p:pic>
        <p:nvPicPr>
          <p:cNvPr id="2050" name="Picture 2" descr="3-2-1 Conversation Activity - Kid-Inspired Classroom">
            <a:extLst>
              <a:ext uri="{FF2B5EF4-FFF2-40B4-BE49-F238E27FC236}">
                <a16:creationId xmlns:a16="http://schemas.microsoft.com/office/drawing/2014/main" id="{DDA622E3-72D3-B3AB-09E4-5065F4791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214" y="3179135"/>
            <a:ext cx="3976543" cy="31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84988" y="916455"/>
            <a:ext cx="933246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groups. Talk about the typical food in your area. Discuss the </a:t>
            </a:r>
            <a:r>
              <a:rPr lang="vi-VN" sz="28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following:</a:t>
            </a:r>
            <a:endParaRPr lang="vi-VN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8186" y="195835"/>
            <a:ext cx="7331584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﻿CUISINES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213035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628" y="769019"/>
            <a:ext cx="105368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effectLst>
                  <a:glow rad="88900">
                    <a:prstClr val="white"/>
                  </a:glow>
                </a:effectLst>
                <a:latin typeface="Arial Narrow" panose="020B0606020202030204" pitchFamily="34" charset="0"/>
                <a:cs typeface="Calibri" panose="020F0502020204030204" pitchFamily="34" charset="0"/>
              </a:rPr>
              <a:t>* staple food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vi-VN" sz="2800" dirty="0">
                <a:latin typeface="Bahnschrift" panose="020B0502040204020203" pitchFamily="34" charset="0"/>
              </a:rPr>
              <a:t>A: What is the staple food in your area? </a:t>
            </a:r>
          </a:p>
          <a:p>
            <a:r>
              <a:rPr lang="vi-VN" sz="2800" dirty="0">
                <a:latin typeface="Bahnschrift" panose="020B0502040204020203" pitchFamily="34" charset="0"/>
              </a:rPr>
              <a:t>B: It's rice. 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vi-VN" sz="2800" dirty="0">
                <a:latin typeface="Bahnschrift" panose="020B0502040204020203" pitchFamily="34" charset="0"/>
              </a:rPr>
              <a:t>C: Yes. We have rice with most of our meals. 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* </a:t>
            </a:r>
            <a:r>
              <a:rPr lang="vi-VN" sz="2800" b="1" dirty="0">
                <a:solidFill>
                  <a:srgbClr val="C00000"/>
                </a:solidFill>
                <a:latin typeface="Bahnschrift" panose="020B0502040204020203" pitchFamily="34" charset="0"/>
              </a:rPr>
              <a:t>favourite food </a:t>
            </a:r>
            <a:endParaRPr lang="en-US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vi-VN" sz="2800" dirty="0">
                <a:latin typeface="Bahnschrift" panose="020B0502040204020203" pitchFamily="34" charset="0"/>
              </a:rPr>
              <a:t>A: What is your favourite food in your country? 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vi-VN" sz="2800" dirty="0">
                <a:latin typeface="Bahnschrift" panose="020B0502040204020203" pitchFamily="34" charset="0"/>
              </a:rPr>
              <a:t>B: People in my country love all kinds of noodles and banh mi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vi-VN" sz="2800" dirty="0">
                <a:latin typeface="Bahnschrift" panose="020B0502040204020203" pitchFamily="34" charset="0"/>
              </a:rPr>
              <a:t>C: They also eat a lot of seafood. 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* </a:t>
            </a:r>
            <a:r>
              <a:rPr lang="vi-VN" sz="2800" b="1" dirty="0">
                <a:solidFill>
                  <a:srgbClr val="C00000"/>
                </a:solidFill>
                <a:latin typeface="Bahnschrift" panose="020B0502040204020203" pitchFamily="34" charset="0"/>
              </a:rPr>
              <a:t>foods eaten on special occasions </a:t>
            </a:r>
            <a:endParaRPr lang="en-US" sz="2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vi-VN" sz="2800" dirty="0">
                <a:latin typeface="Bahnschrift" panose="020B0502040204020203" pitchFamily="34" charset="0"/>
              </a:rPr>
              <a:t>A: What do people in your area eat on special occasions? 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vi-VN" sz="2800" dirty="0">
                <a:latin typeface="Bahnschrift" panose="020B0502040204020203" pitchFamily="34" charset="0"/>
              </a:rPr>
              <a:t>B: We usually have banh chung, banh tet. </a:t>
            </a:r>
            <a:endParaRPr lang="en-US" sz="2800" dirty="0">
              <a:latin typeface="Arial Narrow" panose="020B0606020202030204" pitchFamily="34" charset="0"/>
            </a:endParaRPr>
          </a:p>
          <a:p>
            <a:r>
              <a:rPr lang="vi-VN" sz="2800" dirty="0">
                <a:latin typeface="Bahnschrift" panose="020B0502040204020203" pitchFamily="34" charset="0"/>
              </a:rPr>
              <a:t>C: Yes. I see people eat them on Tet holiday. </a:t>
            </a:r>
            <a:endParaRPr lang="en-US" sz="2800" dirty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1284" y="0"/>
            <a:ext cx="2225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C00000"/>
                </a:solidFill>
              </a:rPr>
              <a:t>* </a:t>
            </a:r>
            <a:r>
              <a:rPr lang="vi-VN" sz="2800" b="1" u="sng" dirty="0">
                <a:solidFill>
                  <a:srgbClr val="C00000"/>
                </a:solidFill>
              </a:rPr>
              <a:t>Example</a:t>
            </a:r>
            <a:r>
              <a:rPr lang="vi-VN" sz="2800" b="1" dirty="0">
                <a:solidFill>
                  <a:srgbClr val="C00000"/>
                </a:solidFill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55136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4092</TotalTime>
  <Words>671</Words>
  <Application>Microsoft Office PowerPoint</Application>
  <PresentationFormat>Widescreen</PresentationFormat>
  <Paragraphs>92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Narrow</vt:lpstr>
      <vt:lpstr>Bahnschrift</vt:lpstr>
      <vt:lpstr>Bahnschrift SemiCondensed</vt:lpstr>
      <vt:lpstr>Calibri</vt:lpstr>
      <vt:lpstr>Calibri Light</vt:lpstr>
      <vt:lpstr>Myriad Pro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218</cp:revision>
  <dcterms:created xsi:type="dcterms:W3CDTF">2020-12-09T02:04:09Z</dcterms:created>
  <dcterms:modified xsi:type="dcterms:W3CDTF">2023-12-17T10:01:56Z</dcterms:modified>
</cp:coreProperties>
</file>