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97" r:id="rId2"/>
    <p:sldId id="3249" r:id="rId3"/>
    <p:sldId id="3303" r:id="rId4"/>
    <p:sldId id="3300" r:id="rId5"/>
    <p:sldId id="3252" r:id="rId6"/>
    <p:sldId id="3304" r:id="rId7"/>
    <p:sldId id="3224" r:id="rId8"/>
    <p:sldId id="3305" r:id="rId9"/>
    <p:sldId id="3306" r:id="rId10"/>
    <p:sldId id="3307" r:id="rId11"/>
    <p:sldId id="3308" r:id="rId12"/>
    <p:sldId id="3310" r:id="rId13"/>
    <p:sldId id="3301" r:id="rId14"/>
    <p:sldId id="3227" r:id="rId15"/>
    <p:sldId id="3302" r:id="rId16"/>
    <p:sldId id="3253"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59" autoAdjust="0"/>
    <p:restoredTop sz="94660"/>
  </p:normalViewPr>
  <p:slideViewPr>
    <p:cSldViewPr snapToGrid="0">
      <p:cViewPr>
        <p:scale>
          <a:sx n="56" d="100"/>
          <a:sy n="56" d="100"/>
        </p:scale>
        <p:origin x="592" y="1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05/02/2023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9.wdp"/><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0.png"/><Relationship Id="rId7"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hdphoto" Target="../media/hdphoto4.wdp"/><Relationship Id="rId5" Type="http://schemas.microsoft.com/office/2007/relationships/hdphoto" Target="../media/hdphoto3.wdp"/><Relationship Id="rId4" Type="http://schemas.openxmlformats.org/officeDocument/2006/relationships/image" Target="../media/image21.png"/><Relationship Id="rId9"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dirty="0">
                    <a:ln w="19050">
                      <a:solidFill>
                        <a:schemeClr val="bg1"/>
                      </a:solidFill>
                    </a:ln>
                    <a:latin typeface="UTM Kabel KT" panose="02040603050506020204" pitchFamily="18" charset="0"/>
                    <a:cs typeface="Times New Roman" panose="02020603050405020304" pitchFamily="18" charset="0"/>
                  </a:rPr>
                  <a:t>10</a:t>
                </a:r>
                <a:endParaRPr lang="vi-VN" sz="4000" b="1" dirty="0">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9727E085-EDCF-4307-95B3-3D2843BD7C05}"/>
              </a:ext>
            </a:extLst>
          </p:cNvPr>
          <p:cNvPicPr>
            <a:picLocks noChangeAspect="1"/>
          </p:cNvPicPr>
          <p:nvPr/>
        </p:nvPicPr>
        <p:blipFill>
          <a:blip r:embed="rId3"/>
          <a:stretch>
            <a:fillRect/>
          </a:stretch>
        </p:blipFill>
        <p:spPr>
          <a:xfrm>
            <a:off x="3926541" y="1088919"/>
            <a:ext cx="8046919" cy="1461600"/>
          </a:xfrm>
          <a:prstGeom prst="rect">
            <a:avLst/>
          </a:prstGeom>
        </p:spPr>
      </p:pic>
      <p:pic>
        <p:nvPicPr>
          <p:cNvPr id="14" name="Picture 13">
            <a:extLst>
              <a:ext uri="{FF2B5EF4-FFF2-40B4-BE49-F238E27FC236}">
                <a16:creationId xmlns:a16="http://schemas.microsoft.com/office/drawing/2014/main" id="{8A31D23C-C9E8-4AEC-BF4C-042E000807A3}"/>
              </a:ext>
            </a:extLst>
          </p:cNvPr>
          <p:cNvPicPr>
            <a:picLocks noChangeAspect="1"/>
          </p:cNvPicPr>
          <p:nvPr/>
        </p:nvPicPr>
        <p:blipFill>
          <a:blip r:embed="rId4"/>
          <a:stretch>
            <a:fillRect/>
          </a:stretch>
        </p:blipFill>
        <p:spPr>
          <a:xfrm>
            <a:off x="4353402" y="2974026"/>
            <a:ext cx="888648" cy="903074"/>
          </a:xfrm>
          <a:prstGeom prst="rect">
            <a:avLst/>
          </a:prstGeom>
        </p:spPr>
      </p:pic>
      <p:sp>
        <p:nvSpPr>
          <p:cNvPr id="15" name="Rectangle 14">
            <a:extLst>
              <a:ext uri="{FF2B5EF4-FFF2-40B4-BE49-F238E27FC236}">
                <a16:creationId xmlns:a16="http://schemas.microsoft.com/office/drawing/2014/main" id="{354A3C33-B4BC-40CA-814D-DEB8ECF4993A}"/>
              </a:ext>
            </a:extLst>
          </p:cNvPr>
          <p:cNvSpPr/>
          <p:nvPr/>
        </p:nvSpPr>
        <p:spPr>
          <a:xfrm>
            <a:off x="5346552" y="2974026"/>
            <a:ext cx="585216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Công việc thu thập dữ liệu, tính toán dữ liệu cho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đã hoàn thành. Việc tiếp theo là trình bày, hoàn thiện bảng tính để có thể trình bày trước lớp.</a:t>
            </a:r>
          </a:p>
        </p:txBody>
      </p:sp>
    </p:spTree>
    <p:extLst>
      <p:ext uri="{BB962C8B-B14F-4D97-AF65-F5344CB8AC3E}">
        <p14:creationId xmlns:p14="http://schemas.microsoft.com/office/powerpoint/2010/main" val="4239150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7E5E838-C70F-D71A-D141-22A15EC81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51" y="1636920"/>
            <a:ext cx="11593497" cy="2209523"/>
          </a:xfrm>
          <a:prstGeom prst="rect">
            <a:avLst/>
          </a:prstGeom>
        </p:spPr>
      </p:pic>
      <p:pic>
        <p:nvPicPr>
          <p:cNvPr id="4" name="Picture 3" descr="Shape&#10;&#10;Description automatically generated">
            <a:extLst>
              <a:ext uri="{FF2B5EF4-FFF2-40B4-BE49-F238E27FC236}">
                <a16:creationId xmlns:a16="http://schemas.microsoft.com/office/drawing/2014/main" id="{6705CF33-5254-4B25-48D3-A8E3B565DEE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043004" y="2119693"/>
            <a:ext cx="640846" cy="594576"/>
          </a:xfrm>
          <a:prstGeom prst="rect">
            <a:avLst/>
          </a:prstGeom>
        </p:spPr>
      </p:pic>
      <p:pic>
        <p:nvPicPr>
          <p:cNvPr id="5" name="Picture 4" descr="Shape&#10;&#10;Description automatically generated">
            <a:extLst>
              <a:ext uri="{FF2B5EF4-FFF2-40B4-BE49-F238E27FC236}">
                <a16:creationId xmlns:a16="http://schemas.microsoft.com/office/drawing/2014/main" id="{256D5DE1-258B-9427-2925-7E8181C40D81}"/>
              </a:ext>
            </a:extLst>
          </p:cNvPr>
          <p:cNvPicPr>
            <a:picLocks noChangeAspect="1"/>
          </p:cNvPicPr>
          <p:nvPr/>
        </p:nvPicPr>
        <p:blipFill>
          <a:blip r:embed="rId3">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739195" y="3131712"/>
            <a:ext cx="640846" cy="594576"/>
          </a:xfrm>
          <a:prstGeom prst="rect">
            <a:avLst/>
          </a:prstGeom>
        </p:spPr>
      </p:pic>
    </p:spTree>
    <p:extLst>
      <p:ext uri="{BB962C8B-B14F-4D97-AF65-F5344CB8AC3E}">
        <p14:creationId xmlns:p14="http://schemas.microsoft.com/office/powerpoint/2010/main" val="276785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37D452D-0AFD-F7FA-9A38-8019AD661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666" y="295414"/>
            <a:ext cx="9238422" cy="2845590"/>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26CBA3EF-F41D-9B32-244C-2D40DD60A833}"/>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197666" y="3001618"/>
            <a:ext cx="4328491" cy="3340599"/>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F6FC9AB3-2BAD-C5A3-A65C-E32C5D4764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4053" y="3001618"/>
            <a:ext cx="4340088" cy="3395613"/>
          </a:xfrm>
          <a:prstGeom prst="rect">
            <a:avLst/>
          </a:prstGeom>
        </p:spPr>
      </p:pic>
    </p:spTree>
    <p:extLst>
      <p:ext uri="{BB962C8B-B14F-4D97-AF65-F5344CB8AC3E}">
        <p14:creationId xmlns:p14="http://schemas.microsoft.com/office/powerpoint/2010/main" val="269258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A93D95-B0B9-E952-3E9B-6E9302E38E84}"/>
              </a:ext>
            </a:extLst>
          </p:cNvPr>
          <p:cNvSpPr/>
          <p:nvPr/>
        </p:nvSpPr>
        <p:spPr>
          <a:xfrm>
            <a:off x="718690" y="4100993"/>
            <a:ext cx="10754619" cy="671851"/>
          </a:xfrm>
          <a:prstGeom prst="rect">
            <a:avLst/>
          </a:prstGeom>
        </p:spPr>
        <p:txBody>
          <a:bodyPr wrap="square">
            <a:spAutoFit/>
          </a:bodyPr>
          <a:lstStyle/>
          <a:p>
            <a:pPr algn="ctr" defTabSz="342900">
              <a:lnSpc>
                <a:spcPct val="150000"/>
              </a:lnSpc>
            </a:pPr>
            <a:r>
              <a:rPr lang="vi-VN" sz="2800" b="1" dirty="0">
                <a:solidFill>
                  <a:srgbClr val="F03C69"/>
                </a:solidFill>
                <a:latin typeface="Times New Roman" panose="02020603050405020304" pitchFamily="18" charset="0"/>
                <a:cs typeface="Times New Roman" panose="02020603050405020304" pitchFamily="18" charset="0"/>
              </a:rPr>
              <a:t>Đáp án</a:t>
            </a:r>
          </a:p>
        </p:txBody>
      </p:sp>
      <p:sp>
        <p:nvSpPr>
          <p:cNvPr id="3" name="Rectangle 2">
            <a:extLst>
              <a:ext uri="{FF2B5EF4-FFF2-40B4-BE49-F238E27FC236}">
                <a16:creationId xmlns:a16="http://schemas.microsoft.com/office/drawing/2014/main" id="{41A87808-32C8-CF07-9C2D-76DE5060D29C}"/>
              </a:ext>
            </a:extLst>
          </p:cNvPr>
          <p:cNvSpPr/>
          <p:nvPr/>
        </p:nvSpPr>
        <p:spPr>
          <a:xfrm>
            <a:off x="718690" y="4772844"/>
            <a:ext cx="10754619" cy="671851"/>
          </a:xfrm>
          <a:prstGeom prst="rect">
            <a:avLst/>
          </a:prstGeom>
        </p:spPr>
        <p:txBody>
          <a:bodyPr wrap="square">
            <a:spAutoFit/>
          </a:bodyPr>
          <a:lstStyle/>
          <a:p>
            <a:pPr defTabSz="342900">
              <a:lnSpc>
                <a:spcPct val="150000"/>
              </a:lnSpc>
            </a:pPr>
            <a:r>
              <a:rPr lang="vi-VN" sz="2800" b="1" dirty="0">
                <a:solidFill>
                  <a:srgbClr val="F03C69"/>
                </a:solidFill>
                <a:latin typeface="Times New Roman" panose="02020603050405020304" pitchFamily="18" charset="0"/>
                <a:cs typeface="Times New Roman" panose="02020603050405020304" pitchFamily="18" charset="0"/>
              </a:rPr>
              <a:t>a) Cách thứ 2 nhanh hơn </a:t>
            </a:r>
          </a:p>
        </p:txBody>
      </p:sp>
      <p:sp>
        <p:nvSpPr>
          <p:cNvPr id="4" name="Rectangle 3">
            <a:extLst>
              <a:ext uri="{FF2B5EF4-FFF2-40B4-BE49-F238E27FC236}">
                <a16:creationId xmlns:a16="http://schemas.microsoft.com/office/drawing/2014/main" id="{3E1083BB-83E1-CA3A-FCCA-E249811B4318}"/>
              </a:ext>
            </a:extLst>
          </p:cNvPr>
          <p:cNvSpPr/>
          <p:nvPr/>
        </p:nvSpPr>
        <p:spPr>
          <a:xfrm>
            <a:off x="718690" y="5288690"/>
            <a:ext cx="10754619" cy="671851"/>
          </a:xfrm>
          <a:prstGeom prst="rect">
            <a:avLst/>
          </a:prstGeom>
        </p:spPr>
        <p:txBody>
          <a:bodyPr wrap="square">
            <a:spAutoFit/>
          </a:bodyPr>
          <a:lstStyle/>
          <a:p>
            <a:pPr defTabSz="342900">
              <a:lnSpc>
                <a:spcPct val="150000"/>
              </a:lnSpc>
            </a:pPr>
            <a:r>
              <a:rPr lang="vi-VN" sz="2800" b="1" dirty="0">
                <a:solidFill>
                  <a:srgbClr val="F03C69"/>
                </a:solidFill>
                <a:latin typeface="Times New Roman" panose="02020603050405020304" pitchFamily="18" charset="0"/>
                <a:cs typeface="Times New Roman" panose="02020603050405020304" pitchFamily="18" charset="0"/>
              </a:rPr>
              <a:t>b) Để chọn màu xanh cho đường viền em chọn cách 1</a:t>
            </a:r>
          </a:p>
        </p:txBody>
      </p:sp>
      <p:pic>
        <p:nvPicPr>
          <p:cNvPr id="5" name="Picture 4" descr="Graphical user interface, application&#10;&#10;Description automatically generated">
            <a:extLst>
              <a:ext uri="{FF2B5EF4-FFF2-40B4-BE49-F238E27FC236}">
                <a16:creationId xmlns:a16="http://schemas.microsoft.com/office/drawing/2014/main" id="{9EF40F59-5206-EEC6-7CE7-E59C6BB01F75}"/>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60506" y="916399"/>
            <a:ext cx="4328491" cy="3340599"/>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35193E25-7281-C11A-F0E3-6E1AD60941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1109" y="897459"/>
            <a:ext cx="4340088" cy="3395613"/>
          </a:xfrm>
          <a:prstGeom prst="rect">
            <a:avLst/>
          </a:prstGeom>
        </p:spPr>
      </p:pic>
      <p:sp>
        <p:nvSpPr>
          <p:cNvPr id="7" name="Rectangle 6">
            <a:extLst>
              <a:ext uri="{FF2B5EF4-FFF2-40B4-BE49-F238E27FC236}">
                <a16:creationId xmlns:a16="http://schemas.microsoft.com/office/drawing/2014/main" id="{3FE42EED-1E5E-6AE2-3BEF-CD7A9F5864C5}"/>
              </a:ext>
            </a:extLst>
          </p:cNvPr>
          <p:cNvSpPr/>
          <p:nvPr/>
        </p:nvSpPr>
        <p:spPr>
          <a:xfrm>
            <a:off x="-3975230" y="225608"/>
            <a:ext cx="10754619" cy="671851"/>
          </a:xfrm>
          <a:prstGeom prst="rect">
            <a:avLst/>
          </a:prstGeom>
        </p:spPr>
        <p:txBody>
          <a:bodyPr wrap="square">
            <a:spAutoFit/>
          </a:bodyPr>
          <a:lstStyle/>
          <a:p>
            <a:pPr algn="ctr" defTabSz="342900">
              <a:lnSpc>
                <a:spcPct val="150000"/>
              </a:lnSpc>
            </a:pPr>
            <a:r>
              <a:rPr lang="vi-VN" sz="2800" b="1" dirty="0">
                <a:solidFill>
                  <a:srgbClr val="F03C69"/>
                </a:solidFill>
                <a:latin typeface="Times New Roman" panose="02020603050405020304" pitchFamily="18" charset="0"/>
                <a:cs typeface="Times New Roman" panose="02020603050405020304" pitchFamily="18" charset="0"/>
              </a:rPr>
              <a:t>Câu 4</a:t>
            </a:r>
          </a:p>
        </p:txBody>
      </p:sp>
    </p:spTree>
    <p:extLst>
      <p:ext uri="{BB962C8B-B14F-4D97-AF65-F5344CB8AC3E}">
        <p14:creationId xmlns:p14="http://schemas.microsoft.com/office/powerpoint/2010/main" val="399357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15058" y="392199"/>
            <a:ext cx="10754619" cy="661207"/>
          </a:xfrm>
          <a:prstGeom prst="rect">
            <a:avLst/>
          </a:prstGeom>
        </p:spPr>
        <p:txBody>
          <a:bodyPr wrap="square">
            <a:spAutoFit/>
          </a:bodyPr>
          <a:lstStyle/>
          <a:p>
            <a:pPr defTabSz="342900">
              <a:lnSpc>
                <a:spcPct val="150000"/>
              </a:lnSpc>
            </a:pPr>
            <a:r>
              <a:rPr lang="en-US" sz="2800" b="1" dirty="0">
                <a:solidFill>
                  <a:srgbClr val="F03C69"/>
                </a:solidFill>
                <a:latin typeface="Times New Roman" panose="02020603050405020304" pitchFamily="18" charset="0"/>
                <a:cs typeface="Times New Roman" panose="02020603050405020304" pitchFamily="18" charset="0"/>
              </a:rPr>
              <a:t>3</a:t>
            </a:r>
            <a:r>
              <a:rPr lang="vi-VN" sz="2800" b="1" dirty="0">
                <a:solidFill>
                  <a:srgbClr val="F03C69"/>
                </a:solidFill>
                <a:latin typeface="Times New Roman" panose="02020603050405020304" pitchFamily="18" charset="0"/>
                <a:cs typeface="Times New Roman" panose="02020603050405020304" pitchFamily="18" charset="0"/>
              </a:rPr>
              <a:t>. THỰC HÀNH: TRÌNH BÀY HOÀN CHỈNH DỮ LIỆU DỰ ÁN</a:t>
            </a:r>
            <a:endParaRPr lang="en-US" sz="2800" b="1" dirty="0">
              <a:solidFill>
                <a:srgbClr val="F03C69"/>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9" y="898131"/>
            <a:ext cx="11361883" cy="6661311"/>
          </a:xfrm>
          <a:prstGeom prst="rect">
            <a:avLst/>
          </a:prstGeom>
        </p:spPr>
        <p:txBody>
          <a:bodyPr wrap="square">
            <a:spAutoFit/>
          </a:bodyPr>
          <a:lstStyle/>
          <a:p>
            <a:pPr algn="just" defTabSz="342900">
              <a:lnSpc>
                <a:spcPct val="140000"/>
              </a:lnSpc>
            </a:pPr>
            <a:r>
              <a:rPr lang="vi-VN" sz="2800" b="1" dirty="0">
                <a:latin typeface="Times New Roman" panose="02020603050405020304" pitchFamily="18" charset="0"/>
                <a:cs typeface="Times New Roman" panose="02020603050405020304" pitchFamily="18" charset="0"/>
              </a:rPr>
              <a:t>Nhiệm vụ </a:t>
            </a:r>
            <a:endParaRPr lang="en-US" sz="2800" b="1" dirty="0">
              <a:latin typeface="Times New Roman" panose="02020603050405020304" pitchFamily="18" charset="0"/>
              <a:cs typeface="Times New Roman" panose="02020603050405020304" pitchFamily="18" charset="0"/>
            </a:endParaRPr>
          </a:p>
          <a:p>
            <a:pPr algn="just" defTabSz="342900">
              <a:lnSpc>
                <a:spcPct val="140000"/>
              </a:lnSpc>
            </a:pPr>
            <a:r>
              <a:rPr lang="vi-VN" sz="2800" dirty="0">
                <a:latin typeface="Times New Roman" panose="02020603050405020304" pitchFamily="18" charset="0"/>
                <a:cs typeface="Times New Roman" panose="02020603050405020304" pitchFamily="18" charset="0"/>
              </a:rPr>
              <a:t>- Tạo trang tính mới để trình bày dữ liệu của dự án Trường học xanh. </a:t>
            </a:r>
            <a:endParaRPr lang="en-US" sz="2800" dirty="0">
              <a:latin typeface="Times New Roman" panose="02020603050405020304" pitchFamily="18" charset="0"/>
              <a:cs typeface="Times New Roman" panose="02020603050405020304" pitchFamily="18" charset="0"/>
            </a:endParaRPr>
          </a:p>
          <a:p>
            <a:pPr algn="just" defTabSz="342900">
              <a:lnSpc>
                <a:spcPct val="140000"/>
              </a:lnSpc>
            </a:pPr>
            <a:r>
              <a:rPr lang="vi-VN" sz="2800" dirty="0">
                <a:latin typeface="Times New Roman" panose="02020603050405020304" pitchFamily="18" charset="0"/>
                <a:cs typeface="Times New Roman" panose="02020603050405020304" pitchFamily="18" charset="0"/>
              </a:rPr>
              <a:t>- Sử dụng các kiến thức đã biết để định dạng dữ liệu và trình bày trang tính. </a:t>
            </a:r>
            <a:endParaRPr lang="en-US" sz="2800" dirty="0">
              <a:latin typeface="Times New Roman" panose="02020603050405020304" pitchFamily="18" charset="0"/>
              <a:cs typeface="Times New Roman" panose="02020603050405020304" pitchFamily="18" charset="0"/>
            </a:endParaRPr>
          </a:p>
          <a:p>
            <a:pPr algn="just" defTabSz="342900">
              <a:lnSpc>
                <a:spcPct val="140000"/>
              </a:lnSpc>
            </a:pPr>
            <a:r>
              <a:rPr lang="vi-VN" sz="2800" dirty="0">
                <a:latin typeface="Times New Roman" panose="02020603050405020304" pitchFamily="18" charset="0"/>
                <a:cs typeface="Times New Roman" panose="02020603050405020304" pitchFamily="18" charset="0"/>
              </a:rPr>
              <a:t>- Kẻ đường viền, kẻ khung. </a:t>
            </a:r>
            <a:endParaRPr lang="en-US" sz="2800" dirty="0">
              <a:latin typeface="Times New Roman" panose="02020603050405020304" pitchFamily="18" charset="0"/>
              <a:cs typeface="Times New Roman" panose="02020603050405020304" pitchFamily="18" charset="0"/>
            </a:endParaRPr>
          </a:p>
          <a:p>
            <a:pPr algn="just" defTabSz="342900">
              <a:lnSpc>
                <a:spcPct val="140000"/>
              </a:lnSpc>
            </a:pPr>
            <a:r>
              <a:rPr lang="en-US" sz="2800" b="1" dirty="0">
                <a:latin typeface="Times New Roman" panose="02020603050405020304" pitchFamily="18" charset="0"/>
                <a:cs typeface="Times New Roman" panose="02020603050405020304" pitchFamily="18" charset="0"/>
              </a:rPr>
              <a:t>H</a:t>
            </a:r>
            <a:r>
              <a:rPr lang="vi-VN" sz="2800" b="1" dirty="0">
                <a:latin typeface="Times New Roman" panose="02020603050405020304" pitchFamily="18" charset="0"/>
                <a:cs typeface="Times New Roman" panose="02020603050405020304" pitchFamily="18" charset="0"/>
              </a:rPr>
              <a:t>ướn</a:t>
            </a:r>
            <a:r>
              <a:rPr lang="en-US" sz="2800" b="1" dirty="0">
                <a:latin typeface="Times New Roman" panose="02020603050405020304" pitchFamily="18" charset="0"/>
                <a:cs typeface="Times New Roman" panose="02020603050405020304" pitchFamily="18" charset="0"/>
              </a:rPr>
              <a:t>g </a:t>
            </a:r>
            <a:r>
              <a:rPr lang="en-US" sz="2800" b="1" dirty="0" err="1">
                <a:latin typeface="Times New Roman" panose="02020603050405020304" pitchFamily="18" charset="0"/>
                <a:cs typeface="Times New Roman" panose="02020603050405020304" pitchFamily="18" charset="0"/>
              </a:rPr>
              <a:t>dẫn</a:t>
            </a:r>
            <a:endParaRPr lang="en-US" sz="2800" b="1" dirty="0">
              <a:latin typeface="Times New Roman" panose="02020603050405020304" pitchFamily="18" charset="0"/>
              <a:cs typeface="Times New Roman" panose="02020603050405020304" pitchFamily="18" charset="0"/>
            </a:endParaRPr>
          </a:p>
          <a:p>
            <a:pPr>
              <a:lnSpc>
                <a:spcPct val="140000"/>
              </a:lnSpc>
            </a:pPr>
            <a:r>
              <a:rPr lang="en-US" sz="2800" b="1" dirty="0">
                <a:solidFill>
                  <a:srgbClr val="0000FF"/>
                </a:solidFill>
                <a:latin typeface="Times New Roman" panose="02020603050405020304" pitchFamily="18" charset="0"/>
                <a:cs typeface="Times New Roman" panose="02020603050405020304" pitchFamily="18" charset="0"/>
              </a:rPr>
              <a:t>a) </a:t>
            </a:r>
            <a:r>
              <a:rPr lang="en-US" sz="2800" b="1" dirty="0" err="1">
                <a:solidFill>
                  <a:srgbClr val="0000FF"/>
                </a:solidFill>
                <a:latin typeface="Times New Roman" panose="02020603050405020304" pitchFamily="18" charset="0"/>
                <a:cs typeface="Times New Roman" panose="02020603050405020304" pitchFamily="18" charset="0"/>
              </a:rPr>
              <a:t>Tạo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tính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mới</a:t>
            </a:r>
            <a:r>
              <a:rPr lang="en-US" sz="2800" b="1" dirty="0">
                <a:solidFill>
                  <a:srgbClr val="0000FF"/>
                </a:solidFill>
                <a:latin typeface="Times New Roman" panose="02020603050405020304" pitchFamily="18" charset="0"/>
                <a:cs typeface="Times New Roman" panose="02020603050405020304" pitchFamily="18" charset="0"/>
              </a:rPr>
              <a:t> </a:t>
            </a:r>
          </a:p>
          <a:p>
            <a:pPr>
              <a:lnSpc>
                <a:spcPct val="14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solidFill>
                  <a:srgbClr val="FF3399"/>
                </a:solidFill>
                <a:latin typeface="Times New Roman" panose="02020603050405020304" pitchFamily="18" charset="0"/>
                <a:cs typeface="Times New Roman" panose="02020603050405020304" pitchFamily="18" charset="0"/>
              </a:rPr>
              <a:t>THXanh.xlsx</a:t>
            </a:r>
            <a:r>
              <a:rPr lang="en-US" sz="2800" dirty="0">
                <a:latin typeface="Times New Roman" panose="02020603050405020304" pitchFamily="18" charset="0"/>
                <a:cs typeface="Times New Roman" panose="02020603050405020304" pitchFamily="18" charset="0"/>
              </a:rPr>
              <a:t>. </a:t>
            </a:r>
          </a:p>
          <a:p>
            <a:pPr>
              <a:lnSpc>
                <a:spcPct val="14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a:solidFill>
                  <a:srgbClr val="FF3399"/>
                </a:solidFill>
                <a:latin typeface="Times New Roman" panose="02020603050405020304" pitchFamily="18" charset="0"/>
                <a:cs typeface="Times New Roman" panose="02020603050405020304" pitchFamily="18" charset="0"/>
              </a:rPr>
              <a:t>6. </a:t>
            </a:r>
            <a:r>
              <a:rPr lang="en-US" sz="2800" dirty="0" err="1">
                <a:solidFill>
                  <a:srgbClr val="FF3399"/>
                </a:solidFill>
                <a:latin typeface="Times New Roman" panose="02020603050405020304" pitchFamily="18" charset="0"/>
                <a:cs typeface="Times New Roman" panose="02020603050405020304" pitchFamily="18" charset="0"/>
              </a:rPr>
              <a:t>Hoàn</a:t>
            </a:r>
            <a:r>
              <a:rPr lang="en-US" sz="2800" dirty="0">
                <a:solidFill>
                  <a:srgbClr val="FF3399"/>
                </a:solidFill>
                <a:latin typeface="Times New Roman" panose="02020603050405020304" pitchFamily="18" charset="0"/>
                <a:cs typeface="Times New Roman" panose="02020603050405020304" pitchFamily="18" charset="0"/>
              </a:rPr>
              <a:t> </a:t>
            </a:r>
            <a:r>
              <a:rPr lang="en-US" sz="2800" dirty="0" err="1">
                <a:solidFill>
                  <a:srgbClr val="FF3399"/>
                </a:solidFill>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a:t>
            </a:r>
          </a:p>
          <a:p>
            <a:pPr>
              <a:lnSpc>
                <a:spcPct val="14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a:solidFill>
                  <a:srgbClr val="FF3399"/>
                </a:solidFill>
                <a:latin typeface="Times New Roman" panose="02020603050405020304" pitchFamily="18" charset="0"/>
                <a:cs typeface="Times New Roman" panose="02020603050405020304" pitchFamily="18" charset="0"/>
              </a:rPr>
              <a:t>5. </a:t>
            </a:r>
            <a:r>
              <a:rPr lang="en-US" sz="2800" dirty="0" err="1">
                <a:solidFill>
                  <a:srgbClr val="FF3399"/>
                </a:solidFill>
                <a:latin typeface="Times New Roman" panose="02020603050405020304" pitchFamily="18" charset="0"/>
                <a:cs typeface="Times New Roman" panose="02020603050405020304" pitchFamily="18" charset="0"/>
              </a:rPr>
              <a:t>Tổng</a:t>
            </a:r>
            <a:r>
              <a:rPr lang="en-US" sz="2800" dirty="0">
                <a:solidFill>
                  <a:srgbClr val="FF3399"/>
                </a:solidFill>
                <a:latin typeface="Times New Roman" panose="02020603050405020304" pitchFamily="18" charset="0"/>
                <a:cs typeface="Times New Roman" panose="02020603050405020304" pitchFamily="18" charset="0"/>
              </a:rPr>
              <a:t> </a:t>
            </a:r>
            <a:r>
              <a:rPr lang="en-US" sz="2800" dirty="0" err="1">
                <a:solidFill>
                  <a:srgbClr val="FF3399"/>
                </a:solidFill>
                <a:latin typeface="Times New Roman" panose="02020603050405020304" pitchFamily="18" charset="0"/>
                <a:cs typeface="Times New Roman" panose="02020603050405020304" pitchFamily="18" charset="0"/>
              </a:rPr>
              <a:t>kết</a:t>
            </a:r>
            <a:r>
              <a:rPr lang="en-US" sz="2800" dirty="0">
                <a:solidFill>
                  <a:srgbClr val="FF3399"/>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a:solidFill>
                  <a:srgbClr val="FF3399"/>
                </a:solidFill>
                <a:latin typeface="Times New Roman" panose="02020603050405020304" pitchFamily="18" charset="0"/>
                <a:cs typeface="Times New Roman" panose="02020603050405020304" pitchFamily="18" charset="0"/>
              </a:rPr>
              <a:t>6. </a:t>
            </a:r>
            <a:r>
              <a:rPr lang="en-US" sz="2800" dirty="0" err="1">
                <a:solidFill>
                  <a:srgbClr val="FF3399"/>
                </a:solidFill>
                <a:latin typeface="Times New Roman" panose="02020603050405020304" pitchFamily="18" charset="0"/>
                <a:cs typeface="Times New Roman" panose="02020603050405020304" pitchFamily="18" charset="0"/>
              </a:rPr>
              <a:t>Hoàn</a:t>
            </a:r>
            <a:r>
              <a:rPr lang="en-US" sz="2800" dirty="0">
                <a:solidFill>
                  <a:srgbClr val="FF3399"/>
                </a:solidFill>
                <a:latin typeface="Times New Roman" panose="02020603050405020304" pitchFamily="18" charset="0"/>
                <a:cs typeface="Times New Roman" panose="02020603050405020304" pitchFamily="18" charset="0"/>
              </a:rPr>
              <a:t> </a:t>
            </a:r>
            <a:r>
              <a:rPr lang="en-US" sz="2800" dirty="0" err="1">
                <a:solidFill>
                  <a:srgbClr val="FF3399"/>
                </a:solidFill>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a:t>
            </a:r>
          </a:p>
          <a:p>
            <a:pPr>
              <a:lnSpc>
                <a:spcPct val="14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Sửa tên các dòng đầu của trang tính như Hình 10.</a:t>
            </a:r>
            <a:r>
              <a:rPr lang="en-US" sz="2800" dirty="0">
                <a:latin typeface="Times New Roman" panose="02020603050405020304" pitchFamily="18" charset="0"/>
                <a:cs typeface="Times New Roman" panose="02020603050405020304" pitchFamily="18" charset="0"/>
              </a:rPr>
              <a:t>6</a:t>
            </a:r>
            <a:endParaRPr lang="en-US" sz="2800" dirty="0">
              <a:solidFill>
                <a:srgbClr val="FF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4619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1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DDAFA4-C066-42BF-A01F-45BDC7EAAC20}"/>
              </a:ext>
            </a:extLst>
          </p:cNvPr>
          <p:cNvPicPr>
            <a:picLocks noChangeAspect="1"/>
          </p:cNvPicPr>
          <p:nvPr/>
        </p:nvPicPr>
        <p:blipFill>
          <a:blip r:embed="rId2"/>
          <a:stretch>
            <a:fillRect/>
          </a:stretch>
        </p:blipFill>
        <p:spPr>
          <a:xfrm>
            <a:off x="559397" y="1006438"/>
            <a:ext cx="11073205" cy="5341810"/>
          </a:xfrm>
          <a:prstGeom prst="rect">
            <a:avLst/>
          </a:prstGeom>
        </p:spPr>
      </p:pic>
    </p:spTree>
    <p:extLst>
      <p:ext uri="{BB962C8B-B14F-4D97-AF65-F5344CB8AC3E}">
        <p14:creationId xmlns:p14="http://schemas.microsoft.com/office/powerpoint/2010/main" val="357986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6497997"/>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b) Định dạng dữ liệu và trình bày trang tính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Thiết lập định dạng dữ liệu cho hai cột Trung bình và Chi phí như sau</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Trung bình: Thiết lập định dạng là số có hai chữ số thập phân.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Chi phí: Thiết lập định dạng là số không có chữ số thập phân (số chữ số thập</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phân bằng 0) và thiết lập chế độ hiển thị phân tách hàng nghìn, hàng triệu,...</a:t>
            </a:r>
          </a:p>
          <a:p>
            <a:pPr algn="just">
              <a:lnSpc>
                <a:spcPct val="140000"/>
              </a:lnSpc>
            </a:pPr>
            <a:r>
              <a:rPr lang="vi-VN" sz="2000">
                <a:latin typeface="UTM Avo" panose="02040603050506020204" pitchFamily="18" charset="0"/>
                <a:cs typeface="Times New Roman" panose="02020603050405020304" pitchFamily="18" charset="0"/>
              </a:rPr>
              <a:t>- Tại cột Loại cây (cột B) em gộp các ô cùng nhóm theo loại cây hoa, cây ăn quả, cây bóng mát</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Căn giữa cho dữ liệu trong các ô đã gộp theo cả chiều dọc và chiều ngang.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Tô màu nền cho các ô dữ liệu theo từng loại cây.</a:t>
            </a:r>
          </a:p>
          <a:p>
            <a:pPr algn="just">
              <a:lnSpc>
                <a:spcPct val="140000"/>
              </a:lnSpc>
            </a:pPr>
            <a:r>
              <a:rPr lang="vi-VN" sz="2000" b="1">
                <a:solidFill>
                  <a:srgbClr val="0000FF"/>
                </a:solidFill>
                <a:latin typeface="UTM Avo" panose="02040603050506020204" pitchFamily="18" charset="0"/>
                <a:cs typeface="Times New Roman" panose="02020603050405020304" pitchFamily="18" charset="0"/>
              </a:rPr>
              <a:t>c) Kẻ đường viền, kẻ khung</a:t>
            </a:r>
            <a:endParaRPr lang="en-US" sz="2000" b="1">
              <a:solidFill>
                <a:srgbClr val="0000FF"/>
              </a:solidFill>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Đánh dấu toàn bộ vùng dữ liệu chính của trang tính (vùng A3:N25).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Kẻ đường viền cho các ô và kẻ khung cho vùng dữ liệu</a:t>
            </a:r>
            <a:r>
              <a:rPr lang="en-US" sz="2000">
                <a:latin typeface="UTM Avo" panose="02040603050506020204" pitchFamily="18" charset="0"/>
                <a:cs typeface="Times New Roman" panose="02020603050405020304" pitchFamily="18" charset="0"/>
              </a:rPr>
              <a:t>.</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các thao tác căn chỉnh một lần nữa các cột và hàng của trang tính một cách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thích hợp, có thể theo mẫu như Hình 10.6</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3431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4CA732-705E-49FF-8ED5-A9C3B3440437}"/>
              </a:ext>
            </a:extLst>
          </p:cNvPr>
          <p:cNvPicPr>
            <a:picLocks noChangeAspect="1"/>
          </p:cNvPicPr>
          <p:nvPr/>
        </p:nvPicPr>
        <p:blipFill>
          <a:blip r:embed="rId2"/>
          <a:stretch>
            <a:fillRect/>
          </a:stretch>
        </p:blipFill>
        <p:spPr>
          <a:xfrm>
            <a:off x="373025" y="804553"/>
            <a:ext cx="11445949" cy="4013222"/>
          </a:xfrm>
          <a:prstGeom prst="rect">
            <a:avLst/>
          </a:prstGeom>
        </p:spPr>
      </p:pic>
    </p:spTree>
    <p:extLst>
      <p:ext uri="{BB962C8B-B14F-4D97-AF65-F5344CB8AC3E}">
        <p14:creationId xmlns:p14="http://schemas.microsoft.com/office/powerpoint/2010/main" val="729806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FDC949-DC24-46C0-88B5-D4466CA6A113}"/>
              </a:ext>
            </a:extLst>
          </p:cNvPr>
          <p:cNvPicPr>
            <a:picLocks noChangeAspect="1"/>
          </p:cNvPicPr>
          <p:nvPr/>
        </p:nvPicPr>
        <p:blipFill>
          <a:blip r:embed="rId2"/>
          <a:stretch>
            <a:fillRect/>
          </a:stretch>
        </p:blipFill>
        <p:spPr>
          <a:xfrm>
            <a:off x="581232" y="1158213"/>
            <a:ext cx="11029536" cy="4541574"/>
          </a:xfrm>
          <a:prstGeom prst="rect">
            <a:avLst/>
          </a:prstGeom>
        </p:spPr>
      </p:pic>
      <p:sp>
        <p:nvSpPr>
          <p:cNvPr id="4" name="Rectangle 3">
            <a:extLst>
              <a:ext uri="{FF2B5EF4-FFF2-40B4-BE49-F238E27FC236}">
                <a16:creationId xmlns:a16="http://schemas.microsoft.com/office/drawing/2014/main" id="{DE3C6177-A612-4D80-9088-24767EDD019E}"/>
              </a:ext>
            </a:extLst>
          </p:cNvPr>
          <p:cNvSpPr/>
          <p:nvPr/>
        </p:nvSpPr>
        <p:spPr>
          <a:xfrm>
            <a:off x="493044" y="335235"/>
            <a:ext cx="10754619" cy="642933"/>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 CÁC THAO TÁC HOÀN THIỆN BẢNG TÍNH</a:t>
            </a:r>
            <a:endParaRPr lang="en-US" sz="2800" b="1" dirty="0">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61005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DCE3EB-31F6-1DE2-FB47-8424C365BEA2}"/>
              </a:ext>
            </a:extLst>
          </p:cNvPr>
          <p:cNvSpPr/>
          <p:nvPr/>
        </p:nvSpPr>
        <p:spPr>
          <a:xfrm>
            <a:off x="5184813" y="390191"/>
            <a:ext cx="1077539" cy="1015663"/>
          </a:xfrm>
          <a:prstGeom prst="rect">
            <a:avLst/>
          </a:prstGeom>
        </p:spPr>
        <p:txBody>
          <a:bodyPr wrap="none">
            <a:spAutoFit/>
          </a:bodyPr>
          <a:lstStyle/>
          <a:p>
            <a:r>
              <a:rPr lang="en-US" sz="6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endParaRPr lang="en-VN" sz="6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65C7FB3-55FD-D9C4-1A3D-0769FEF0FEAF}"/>
              </a:ext>
            </a:extLst>
          </p:cNvPr>
          <p:cNvSpPr/>
          <p:nvPr/>
        </p:nvSpPr>
        <p:spPr>
          <a:xfrm>
            <a:off x="493044" y="143329"/>
            <a:ext cx="10754619" cy="754694"/>
          </a:xfrm>
          <a:prstGeom prst="rect">
            <a:avLst/>
          </a:prstGeom>
        </p:spPr>
        <p:txBody>
          <a:bodyPr wrap="square">
            <a:spAutoFit/>
          </a:bodyPr>
          <a:lstStyle/>
          <a:p>
            <a:pPr defTabSz="342900">
              <a:lnSpc>
                <a:spcPct val="150000"/>
              </a:lnSpc>
            </a:pPr>
            <a:r>
              <a:rPr lang="vi-VN" sz="3200" b="1" dirty="0">
                <a:solidFill>
                  <a:srgbClr val="F03C69"/>
                </a:solidFill>
                <a:latin typeface="Times New Roman" panose="02020603050405020304" pitchFamily="18" charset="0"/>
                <a:cs typeface="Times New Roman" panose="02020603050405020304" pitchFamily="18" charset="0"/>
              </a:rPr>
              <a:t>1. CÁC THAO TÁC HOÀN THIỆN BẢNG TÍNH</a:t>
            </a:r>
            <a:endParaRPr lang="en-US" sz="3200" b="1" dirty="0">
              <a:solidFill>
                <a:srgbClr val="F03C69"/>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0B41466-C9B2-3EED-24D7-1E54267B60CA}"/>
              </a:ext>
            </a:extLst>
          </p:cNvPr>
          <p:cNvSpPr/>
          <p:nvPr/>
        </p:nvSpPr>
        <p:spPr>
          <a:xfrm>
            <a:off x="585764" y="633699"/>
            <a:ext cx="10275638" cy="639534"/>
          </a:xfrm>
          <a:prstGeom prst="rect">
            <a:avLst/>
          </a:prstGeom>
        </p:spPr>
        <p:txBody>
          <a:bodyPr wrap="square">
            <a:spAutoFit/>
          </a:bodyPr>
          <a:lstStyle/>
          <a:p>
            <a:pPr algn="just" defTabSz="342900">
              <a:lnSpc>
                <a:spcPct val="140000"/>
              </a:lnSpc>
            </a:pPr>
            <a:r>
              <a:rPr lang="pt-BR" sz="2800" b="1" dirty="0">
                <a:solidFill>
                  <a:srgbClr val="00B050"/>
                </a:solidFill>
                <a:latin typeface="Times New Roman" panose="02020603050405020304" pitchFamily="18" charset="0"/>
                <a:cs typeface="Times New Roman" panose="02020603050405020304" pitchFamily="18" charset="0"/>
              </a:rPr>
              <a:t>a) </a:t>
            </a:r>
            <a:r>
              <a:rPr lang="pt-BR" sz="2800" b="1" dirty="0" err="1">
                <a:solidFill>
                  <a:srgbClr val="00B050"/>
                </a:solidFill>
                <a:latin typeface="Times New Roman" panose="02020603050405020304" pitchFamily="18" charset="0"/>
                <a:cs typeface="Times New Roman" panose="02020603050405020304" pitchFamily="18" charset="0"/>
              </a:rPr>
              <a:t>Các</a:t>
            </a:r>
            <a:r>
              <a:rPr lang="pt-BR" sz="2800" b="1" dirty="0">
                <a:solidFill>
                  <a:srgbClr val="00B050"/>
                </a:solidFill>
                <a:latin typeface="Times New Roman" panose="02020603050405020304" pitchFamily="18" charset="0"/>
                <a:cs typeface="Times New Roman" panose="02020603050405020304" pitchFamily="18" charset="0"/>
              </a:rPr>
              <a:t> </a:t>
            </a:r>
            <a:r>
              <a:rPr lang="pt-BR" sz="2800" b="1" dirty="0" err="1">
                <a:solidFill>
                  <a:srgbClr val="00B050"/>
                </a:solidFill>
                <a:latin typeface="Times New Roman" panose="02020603050405020304" pitchFamily="18" charset="0"/>
                <a:cs typeface="Times New Roman" panose="02020603050405020304" pitchFamily="18" charset="0"/>
              </a:rPr>
              <a:t>thao</a:t>
            </a:r>
            <a:r>
              <a:rPr lang="pt-BR" sz="2800" b="1" dirty="0">
                <a:solidFill>
                  <a:srgbClr val="00B050"/>
                </a:solidFill>
                <a:latin typeface="Times New Roman" panose="02020603050405020304" pitchFamily="18" charset="0"/>
                <a:cs typeface="Times New Roman" panose="02020603050405020304" pitchFamily="18" charset="0"/>
              </a:rPr>
              <a:t> </a:t>
            </a:r>
            <a:r>
              <a:rPr lang="pt-BR" sz="2800" b="1" dirty="0" err="1">
                <a:solidFill>
                  <a:srgbClr val="00B050"/>
                </a:solidFill>
                <a:latin typeface="Times New Roman" panose="02020603050405020304" pitchFamily="18" charset="0"/>
                <a:cs typeface="Times New Roman" panose="02020603050405020304" pitchFamily="18" charset="0"/>
              </a:rPr>
              <a:t>tác</a:t>
            </a:r>
            <a:r>
              <a:rPr lang="pt-BR" sz="2800" b="1" dirty="0">
                <a:solidFill>
                  <a:srgbClr val="00B050"/>
                </a:solidFill>
                <a:latin typeface="Times New Roman" panose="02020603050405020304" pitchFamily="18" charset="0"/>
                <a:cs typeface="Times New Roman" panose="02020603050405020304" pitchFamily="18" charset="0"/>
              </a:rPr>
              <a:t> </a:t>
            </a:r>
            <a:r>
              <a:rPr lang="pt-BR" sz="2800" b="1" dirty="0" err="1">
                <a:solidFill>
                  <a:srgbClr val="00B050"/>
                </a:solidFill>
                <a:latin typeface="Times New Roman" panose="02020603050405020304" pitchFamily="18" charset="0"/>
                <a:cs typeface="Times New Roman" panose="02020603050405020304" pitchFamily="18" charset="0"/>
              </a:rPr>
              <a:t>với</a:t>
            </a:r>
            <a:r>
              <a:rPr lang="pt-BR" sz="2800" b="1" dirty="0">
                <a:solidFill>
                  <a:srgbClr val="00B050"/>
                </a:solidFill>
                <a:latin typeface="Times New Roman" panose="02020603050405020304" pitchFamily="18" charset="0"/>
                <a:cs typeface="Times New Roman" panose="02020603050405020304" pitchFamily="18" charset="0"/>
              </a:rPr>
              <a:t> </a:t>
            </a:r>
            <a:r>
              <a:rPr lang="pt-BR" sz="2800" b="1" dirty="0" err="1">
                <a:solidFill>
                  <a:srgbClr val="00B050"/>
                </a:solidFill>
                <a:latin typeface="Times New Roman" panose="02020603050405020304" pitchFamily="18" charset="0"/>
                <a:cs typeface="Times New Roman" panose="02020603050405020304" pitchFamily="18" charset="0"/>
              </a:rPr>
              <a:t>trang</a:t>
            </a:r>
            <a:r>
              <a:rPr lang="pt-BR" sz="2800" b="1" dirty="0">
                <a:solidFill>
                  <a:srgbClr val="00B050"/>
                </a:solidFill>
                <a:latin typeface="Times New Roman" panose="02020603050405020304" pitchFamily="18" charset="0"/>
                <a:cs typeface="Times New Roman" panose="02020603050405020304" pitchFamily="18" charset="0"/>
              </a:rPr>
              <a:t> </a:t>
            </a:r>
            <a:r>
              <a:rPr lang="pt-BR" sz="2800" b="1" dirty="0" err="1">
                <a:solidFill>
                  <a:srgbClr val="00B050"/>
                </a:solidFill>
                <a:latin typeface="Times New Roman" panose="02020603050405020304" pitchFamily="18" charset="0"/>
                <a:cs typeface="Times New Roman" panose="02020603050405020304" pitchFamily="18" charset="0"/>
              </a:rPr>
              <a:t>tính</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6984007-5071-CABA-AE93-C52E5A43BEDA}"/>
              </a:ext>
            </a:extLst>
          </p:cNvPr>
          <p:cNvSpPr/>
          <p:nvPr/>
        </p:nvSpPr>
        <p:spPr>
          <a:xfrm>
            <a:off x="585764" y="1036637"/>
            <a:ext cx="11350193" cy="4851585"/>
          </a:xfrm>
          <a:prstGeom prst="rect">
            <a:avLst/>
          </a:prstGeom>
        </p:spPr>
        <p:txBody>
          <a:bodyPr wrap="square">
            <a:spAutoFit/>
          </a:bodyPr>
          <a:lstStyle/>
          <a:p>
            <a:pPr marL="342900" indent="-342900" algn="just" defTabSz="342900">
              <a:lnSpc>
                <a:spcPct val="140000"/>
              </a:lnSpc>
              <a:buFontTx/>
              <a:buChar char="-"/>
            </a:pPr>
            <a:r>
              <a:rPr lang="vi-VN" sz="2800" b="1" dirty="0">
                <a:solidFill>
                  <a:srgbClr val="7030A0"/>
                </a:solidFill>
                <a:latin typeface="Times New Roman" panose="02020603050405020304" pitchFamily="18" charset="0"/>
                <a:cs typeface="Times New Roman" panose="02020603050405020304" pitchFamily="18" charset="0"/>
              </a:rPr>
              <a:t>Tạo trang tính:</a:t>
            </a:r>
            <a:endParaRPr lang="vi-VN" sz="2800" dirty="0">
              <a:latin typeface="Times New Roman" panose="02020603050405020304" pitchFamily="18" charset="0"/>
              <a:cs typeface="Times New Roman" panose="02020603050405020304" pitchFamily="18" charset="0"/>
            </a:endParaRPr>
          </a:p>
          <a:p>
            <a:pPr marL="342900" indent="-342900" algn="just" defTabSz="342900">
              <a:lnSpc>
                <a:spcPct val="140000"/>
              </a:lnSpc>
              <a:buFontTx/>
              <a:buChar char="-"/>
            </a:pPr>
            <a:r>
              <a:rPr lang="en-US" sz="2800" b="1" dirty="0" err="1">
                <a:solidFill>
                  <a:srgbClr val="7030A0"/>
                </a:solidFill>
                <a:latin typeface="Times New Roman" panose="02020603050405020304" pitchFamily="18" charset="0"/>
                <a:cs typeface="Times New Roman" panose="02020603050405020304" pitchFamily="18" charset="0"/>
              </a:rPr>
              <a:t>Xoá</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trang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tính</a:t>
            </a:r>
            <a:r>
              <a:rPr lang="en-US" sz="2800" b="1" dirty="0">
                <a:solidFill>
                  <a:srgbClr val="7030A0"/>
                </a:solidFill>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marL="342900" indent="-342900" algn="just" defTabSz="342900">
              <a:lnSpc>
                <a:spcPct val="140000"/>
              </a:lnSpc>
              <a:buFontTx/>
              <a:buChar char="-"/>
            </a:pPr>
            <a:r>
              <a:rPr lang="en-US" sz="2800" b="1" dirty="0" err="1">
                <a:solidFill>
                  <a:srgbClr val="7030A0"/>
                </a:solidFill>
                <a:latin typeface="Times New Roman" panose="02020603050405020304" pitchFamily="18" charset="0"/>
                <a:cs typeface="Times New Roman" panose="02020603050405020304" pitchFamily="18" charset="0"/>
              </a:rPr>
              <a:t>Chèn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trang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tính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mới</a:t>
            </a:r>
            <a:r>
              <a:rPr lang="en-US" sz="2800" b="1" dirty="0">
                <a:solidFill>
                  <a:srgbClr val="7030A0"/>
                </a:solidFill>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a:p>
            <a:pPr marL="342900" indent="-342900" algn="just" defTabSz="342900">
              <a:lnSpc>
                <a:spcPct val="140000"/>
              </a:lnSpc>
              <a:buFontTx/>
              <a:buChar char="-"/>
            </a:pPr>
            <a:endParaRPr lang="vi-VN" sz="2800" b="1" dirty="0">
              <a:solidFill>
                <a:srgbClr val="7030A0"/>
              </a:solidFill>
              <a:latin typeface="Times New Roman" panose="02020603050405020304" pitchFamily="18" charset="0"/>
              <a:cs typeface="Times New Roman" panose="02020603050405020304" pitchFamily="18" charset="0"/>
            </a:endParaRPr>
          </a:p>
          <a:p>
            <a:pPr marL="342900" indent="-342900" algn="just" defTabSz="342900">
              <a:lnSpc>
                <a:spcPct val="140000"/>
              </a:lnSpc>
              <a:buFontTx/>
              <a:buChar char="-"/>
            </a:pPr>
            <a:r>
              <a:rPr lang="vi-VN" sz="2800" b="1" dirty="0">
                <a:solidFill>
                  <a:srgbClr val="7030A0"/>
                </a:solidFill>
                <a:latin typeface="Times New Roman" panose="02020603050405020304" pitchFamily="18" charset="0"/>
                <a:cs typeface="Times New Roman" panose="02020603050405020304" pitchFamily="18" charset="0"/>
              </a:rPr>
              <a:t>Đổi tên trang tính</a:t>
            </a:r>
            <a:r>
              <a:rPr lang="vi-VN" sz="2800" i="1"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marL="342900" indent="-342900" algn="just" defTabSz="342900">
              <a:lnSpc>
                <a:spcPct val="140000"/>
              </a:lnSpc>
              <a:buFontTx/>
              <a:buChar char="-"/>
            </a:pPr>
            <a:r>
              <a:rPr lang="vi-VN" sz="2800" b="1" dirty="0">
                <a:solidFill>
                  <a:srgbClr val="7030A0"/>
                </a:solidFill>
                <a:latin typeface="Times New Roman" panose="02020603050405020304" pitchFamily="18" charset="0"/>
                <a:cs typeface="Times New Roman" panose="02020603050405020304" pitchFamily="18" charset="0"/>
              </a:rPr>
              <a:t>Thay đổi thứ tự các trang tính:</a:t>
            </a:r>
          </a:p>
          <a:p>
            <a:pPr algn="just" defTabSz="342900">
              <a:lnSpc>
                <a:spcPct val="140000"/>
              </a:lnSpc>
            </a:pPr>
            <a:endParaRPr lang="vi-VN" sz="2800" b="1" dirty="0">
              <a:solidFill>
                <a:srgbClr val="7030A0"/>
              </a:solidFill>
              <a:latin typeface="Times New Roman" panose="02020603050405020304" pitchFamily="18" charset="0"/>
              <a:cs typeface="Times New Roman" panose="02020603050405020304" pitchFamily="18" charset="0"/>
            </a:endParaRPr>
          </a:p>
          <a:p>
            <a:pPr algn="just" defTabSz="342900">
              <a:lnSpc>
                <a:spcPct val="140000"/>
              </a:lnSpc>
            </a:pPr>
            <a:r>
              <a:rPr lang="vi-VN" sz="2800" b="1" dirty="0">
                <a:solidFill>
                  <a:srgbClr val="7030A0"/>
                </a:solidFill>
                <a:latin typeface="Times New Roman" panose="02020603050405020304" pitchFamily="18" charset="0"/>
                <a:cs typeface="Times New Roman" panose="02020603050405020304" pitchFamily="18" charset="0"/>
              </a:rPr>
              <a:t>- Sao chép một trang tính sang vị trí mới:</a:t>
            </a:r>
            <a:endParaRPr lang="en-US" sz="2800"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74C93D27-F577-B198-B5BF-B54F9A4F96F2}"/>
              </a:ext>
            </a:extLst>
          </p:cNvPr>
          <p:cNvGrpSpPr/>
          <p:nvPr/>
        </p:nvGrpSpPr>
        <p:grpSpPr>
          <a:xfrm>
            <a:off x="3301341" y="1155948"/>
            <a:ext cx="6507678" cy="523220"/>
            <a:chOff x="3301341" y="1155948"/>
            <a:chExt cx="6507678" cy="523220"/>
          </a:xfrm>
        </p:grpSpPr>
        <p:sp>
          <p:nvSpPr>
            <p:cNvPr id="9" name="TextBox 8">
              <a:extLst>
                <a:ext uri="{FF2B5EF4-FFF2-40B4-BE49-F238E27FC236}">
                  <a16:creationId xmlns:a16="http://schemas.microsoft.com/office/drawing/2014/main" id="{3458CB53-8923-64F5-874D-4C6611A70FC0}"/>
                </a:ext>
              </a:extLst>
            </p:cNvPr>
            <p:cNvSpPr txBox="1"/>
            <p:nvPr/>
          </p:nvSpPr>
          <p:spPr>
            <a:xfrm>
              <a:off x="3301341" y="1155948"/>
              <a:ext cx="6507678" cy="523220"/>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Nháy chuột vào nút        phía dưới trang tính</a:t>
              </a:r>
              <a:endParaRPr lang="en-VN" sz="2800" dirty="0"/>
            </a:p>
          </p:txBody>
        </p:sp>
        <p:pic>
          <p:nvPicPr>
            <p:cNvPr id="10" name="Picture 9">
              <a:extLst>
                <a:ext uri="{FF2B5EF4-FFF2-40B4-BE49-F238E27FC236}">
                  <a16:creationId xmlns:a16="http://schemas.microsoft.com/office/drawing/2014/main" id="{B55665E9-7C20-EF33-B50F-48C1358A0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4469" y="1170397"/>
              <a:ext cx="533922" cy="446492"/>
            </a:xfrm>
            <a:prstGeom prst="rect">
              <a:avLst/>
            </a:prstGeom>
          </p:spPr>
        </p:pic>
      </p:grpSp>
      <p:sp>
        <p:nvSpPr>
          <p:cNvPr id="12" name="TextBox 11">
            <a:extLst>
              <a:ext uri="{FF2B5EF4-FFF2-40B4-BE49-F238E27FC236}">
                <a16:creationId xmlns:a16="http://schemas.microsoft.com/office/drawing/2014/main" id="{3006C525-A82A-A756-C081-611274632B87}"/>
              </a:ext>
            </a:extLst>
          </p:cNvPr>
          <p:cNvSpPr txBox="1"/>
          <p:nvPr/>
        </p:nvSpPr>
        <p:spPr>
          <a:xfrm>
            <a:off x="3301341" y="1775478"/>
            <a:ext cx="7707085" cy="523220"/>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Delete</a:t>
            </a:r>
            <a:endParaRPr lang="en-VN" sz="2800" dirty="0"/>
          </a:p>
        </p:txBody>
      </p:sp>
      <p:sp>
        <p:nvSpPr>
          <p:cNvPr id="15" name="TextBox 14">
            <a:extLst>
              <a:ext uri="{FF2B5EF4-FFF2-40B4-BE49-F238E27FC236}">
                <a16:creationId xmlns:a16="http://schemas.microsoft.com/office/drawing/2014/main" id="{B0D14641-76E7-C00F-B22A-B2644315DE5C}"/>
              </a:ext>
            </a:extLst>
          </p:cNvPr>
          <p:cNvSpPr txBox="1"/>
          <p:nvPr/>
        </p:nvSpPr>
        <p:spPr>
          <a:xfrm>
            <a:off x="1476206" y="2892762"/>
            <a:ext cx="9532220" cy="523220"/>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Nháy nút phải chuột vào tên trang tính, chọn</a:t>
            </a:r>
            <a:r>
              <a:rPr lang="en-US"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Insert/Worksheet.</a:t>
            </a:r>
            <a:endParaRPr lang="en-VN" sz="2800" dirty="0"/>
          </a:p>
        </p:txBody>
      </p:sp>
      <p:sp>
        <p:nvSpPr>
          <p:cNvPr id="19" name="TextBox 18">
            <a:extLst>
              <a:ext uri="{FF2B5EF4-FFF2-40B4-BE49-F238E27FC236}">
                <a16:creationId xmlns:a16="http://schemas.microsoft.com/office/drawing/2014/main" id="{F2473839-0A68-7AB8-929E-35B0057B8B4C}"/>
              </a:ext>
            </a:extLst>
          </p:cNvPr>
          <p:cNvSpPr txBox="1"/>
          <p:nvPr/>
        </p:nvSpPr>
        <p:spPr>
          <a:xfrm>
            <a:off x="3797134" y="3542721"/>
            <a:ext cx="8079445" cy="523220"/>
          </a:xfrm>
          <a:prstGeom prst="rect">
            <a:avLst/>
          </a:prstGeom>
          <a:noFill/>
        </p:spPr>
        <p:txBody>
          <a:bodyPr wrap="square">
            <a:spAutoFit/>
          </a:bodyPr>
          <a:lstStyle/>
          <a:p>
            <a:r>
              <a:rPr lang="vi-VN" sz="2800" b="1" dirty="0">
                <a:latin typeface="Times New Roman" panose="02020603050405020304" pitchFamily="18" charset="0"/>
                <a:cs typeface="Times New Roman" panose="02020603050405020304" pitchFamily="18" charset="0"/>
              </a:rPr>
              <a:t>Nháy đúp chuột </a:t>
            </a:r>
            <a:r>
              <a:rPr lang="vi-VN" sz="2800" dirty="0">
                <a:latin typeface="Times New Roman" panose="02020603050405020304" pitchFamily="18" charset="0"/>
                <a:cs typeface="Times New Roman" panose="02020603050405020304" pitchFamily="18" charset="0"/>
              </a:rPr>
              <a:t>vào tên trang tính rồi nhập tên mới</a:t>
            </a:r>
            <a:endParaRPr lang="en-VN" sz="2800" dirty="0"/>
          </a:p>
        </p:txBody>
      </p:sp>
      <p:sp>
        <p:nvSpPr>
          <p:cNvPr id="21" name="TextBox 20">
            <a:extLst>
              <a:ext uri="{FF2B5EF4-FFF2-40B4-BE49-F238E27FC236}">
                <a16:creationId xmlns:a16="http://schemas.microsoft.com/office/drawing/2014/main" id="{E69B5070-D45F-7835-98D9-F3F0C3053507}"/>
              </a:ext>
            </a:extLst>
          </p:cNvPr>
          <p:cNvSpPr txBox="1"/>
          <p:nvPr/>
        </p:nvSpPr>
        <p:spPr>
          <a:xfrm>
            <a:off x="5870353" y="4152240"/>
            <a:ext cx="5735883" cy="523220"/>
          </a:xfrm>
          <a:prstGeom prst="rect">
            <a:avLst/>
          </a:prstGeom>
          <a:noFill/>
        </p:spPr>
        <p:txBody>
          <a:bodyPr wrap="square">
            <a:spAutoFit/>
          </a:bodyPr>
          <a:lstStyle/>
          <a:p>
            <a:r>
              <a:rPr lang="vi-VN" sz="2800" b="1" dirty="0">
                <a:latin typeface="Times New Roman" panose="02020603050405020304" pitchFamily="18" charset="0"/>
                <a:cs typeface="Times New Roman" panose="02020603050405020304" pitchFamily="18" charset="0"/>
              </a:rPr>
              <a:t>Nháy chuột</a:t>
            </a:r>
            <a:r>
              <a:rPr lang="vi-VN" sz="2800" dirty="0">
                <a:latin typeface="Times New Roman" panose="02020603050405020304" pitchFamily="18" charset="0"/>
                <a:cs typeface="Times New Roman" panose="02020603050405020304" pitchFamily="18" charset="0"/>
              </a:rPr>
              <a:t> vào tên trang tính rồi kéo</a:t>
            </a:r>
            <a:endParaRPr lang="en-VN" sz="2800" dirty="0"/>
          </a:p>
        </p:txBody>
      </p:sp>
      <p:sp>
        <p:nvSpPr>
          <p:cNvPr id="23" name="TextBox 22">
            <a:extLst>
              <a:ext uri="{FF2B5EF4-FFF2-40B4-BE49-F238E27FC236}">
                <a16:creationId xmlns:a16="http://schemas.microsoft.com/office/drawing/2014/main" id="{6C859F39-DE9A-2083-ABEB-C192277C587E}"/>
              </a:ext>
            </a:extLst>
          </p:cNvPr>
          <p:cNvSpPr txBox="1"/>
          <p:nvPr/>
        </p:nvSpPr>
        <p:spPr>
          <a:xfrm>
            <a:off x="585764" y="5725802"/>
            <a:ext cx="6097978" cy="523220"/>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tính và chọn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lệnh </a:t>
            </a:r>
            <a:r>
              <a:rPr lang="vi-VN" sz="2800" b="1" dirty="0">
                <a:latin typeface="Times New Roman" panose="02020603050405020304" pitchFamily="18" charset="0"/>
                <a:cs typeface="Times New Roman" panose="02020603050405020304" pitchFamily="18" charset="0"/>
              </a:rPr>
              <a:t>Move or Copy</a:t>
            </a:r>
            <a:endParaRPr lang="en-VN" sz="2800" dirty="0"/>
          </a:p>
        </p:txBody>
      </p:sp>
      <p:sp>
        <p:nvSpPr>
          <p:cNvPr id="25" name="TextBox 24">
            <a:extLst>
              <a:ext uri="{FF2B5EF4-FFF2-40B4-BE49-F238E27FC236}">
                <a16:creationId xmlns:a16="http://schemas.microsoft.com/office/drawing/2014/main" id="{A5A50854-347D-DE31-3BEE-ECD8D6898650}"/>
              </a:ext>
            </a:extLst>
          </p:cNvPr>
          <p:cNvSpPr txBox="1"/>
          <p:nvPr/>
        </p:nvSpPr>
        <p:spPr>
          <a:xfrm>
            <a:off x="6932221" y="5309964"/>
            <a:ext cx="6097978" cy="523220"/>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Nháy nút phải chuột vào tên trang</a:t>
            </a:r>
            <a:endParaRPr lang="en-VN" sz="2800" dirty="0"/>
          </a:p>
        </p:txBody>
      </p:sp>
      <p:sp>
        <p:nvSpPr>
          <p:cNvPr id="27" name="TextBox 26">
            <a:extLst>
              <a:ext uri="{FF2B5EF4-FFF2-40B4-BE49-F238E27FC236}">
                <a16:creationId xmlns:a16="http://schemas.microsoft.com/office/drawing/2014/main" id="{EB1329F4-C410-F53D-1C5C-40ECC5B880E5}"/>
              </a:ext>
            </a:extLst>
          </p:cNvPr>
          <p:cNvSpPr txBox="1"/>
          <p:nvPr/>
        </p:nvSpPr>
        <p:spPr>
          <a:xfrm>
            <a:off x="585764" y="4581426"/>
            <a:ext cx="6513614" cy="628890"/>
          </a:xfrm>
          <a:prstGeom prst="rect">
            <a:avLst/>
          </a:prstGeom>
          <a:noFill/>
        </p:spPr>
        <p:txBody>
          <a:bodyPr wrap="square">
            <a:spAutoFit/>
          </a:bodyPr>
          <a:lstStyle/>
          <a:p>
            <a:pPr algn="just" defTabSz="342900">
              <a:lnSpc>
                <a:spcPct val="140000"/>
              </a:lnSpc>
            </a:pPr>
            <a:r>
              <a:rPr lang="vi-VN" sz="2800" dirty="0">
                <a:latin typeface="Times New Roman" panose="02020603050405020304" pitchFamily="18" charset="0"/>
                <a:cs typeface="Times New Roman" panose="02020603050405020304" pitchFamily="18" charset="0"/>
              </a:rPr>
              <a:t>thả chuột</a:t>
            </a:r>
            <a:endParaRPr lang="vi-VN"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4281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p:bldP spid="21" grpId="0"/>
      <p:bldP spid="23" grpId="0"/>
      <p:bldP spid="25"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FD230-B1E7-4CCB-95AE-BB7DD3282C40}"/>
              </a:ext>
            </a:extLst>
          </p:cNvPr>
          <p:cNvSpPr/>
          <p:nvPr/>
        </p:nvSpPr>
        <p:spPr>
          <a:xfrm>
            <a:off x="453985" y="283932"/>
            <a:ext cx="11284030" cy="4851585"/>
          </a:xfrm>
          <a:prstGeom prst="rect">
            <a:avLst/>
          </a:prstGeom>
        </p:spPr>
        <p:txBody>
          <a:bodyPr wrap="square">
            <a:spAutoFit/>
          </a:bodyPr>
          <a:lstStyle/>
          <a:p>
            <a:pPr algn="just">
              <a:lnSpc>
                <a:spcPct val="140000"/>
              </a:lnSpc>
            </a:pPr>
            <a:r>
              <a:rPr lang="vi-VN" sz="2800" b="1" dirty="0">
                <a:solidFill>
                  <a:srgbClr val="0000FF"/>
                </a:solidFill>
                <a:latin typeface="Times New Roman" panose="02020603050405020304" pitchFamily="18" charset="0"/>
                <a:cs typeface="Times New Roman" panose="02020603050405020304" pitchFamily="18" charset="0"/>
              </a:rPr>
              <a:t>b) Kẻ đường viền ô và khung bao quanh vùng dữ liệu </a:t>
            </a:r>
            <a:r>
              <a:rPr lang="en-US" sz="2800" b="1" dirty="0">
                <a:solidFill>
                  <a:srgbClr val="0000FF"/>
                </a:solidFill>
                <a:latin typeface="Times New Roman" panose="02020603050405020304" pitchFamily="18" charset="0"/>
                <a:cs typeface="Times New Roman" panose="02020603050405020304" pitchFamily="18" charset="0"/>
              </a:rPr>
              <a:t> </a:t>
            </a:r>
          </a:p>
          <a:p>
            <a:pPr algn="just">
              <a:lnSpc>
                <a:spcPct val="140000"/>
              </a:lnSpc>
            </a:pPr>
            <a:r>
              <a:rPr lang="vi-VN" sz="2800" dirty="0">
                <a:latin typeface="Times New Roman" panose="02020603050405020304" pitchFamily="18" charset="0"/>
                <a:cs typeface="Times New Roman" panose="02020603050405020304" pitchFamily="18" charset="0"/>
              </a:rPr>
              <a:t>Trên màn hình máy tính em nhìn thấy mỗi trang tính là một lưới các ô nhưng mặc định khi in dữ liệu thì các đường lưới không được in ra. Vì vậy, trước khi in dữ liệu của bảng tính em cần kẻ đường viền ô và khung bao quanh vùng dữ liệu nếu cần.</a:t>
            </a:r>
          </a:p>
          <a:p>
            <a:pPr algn="just">
              <a:lnSpc>
                <a:spcPct val="140000"/>
              </a:lnSpc>
            </a:pPr>
            <a:r>
              <a:rPr lang="vi-VN" sz="2800" dirty="0">
                <a:latin typeface="Times New Roman" panose="02020603050405020304" pitchFamily="18" charset="0"/>
                <a:cs typeface="Times New Roman" panose="02020603050405020304" pitchFamily="18" charset="0"/>
              </a:rPr>
              <a:t>- Chọn vùng dữ liệu muốn kẻ đường viền ô, kẻ khung và chọn </a:t>
            </a:r>
            <a:r>
              <a:rPr lang="vi-VN" sz="2800" b="1" dirty="0">
                <a:latin typeface="Times New Roman" panose="02020603050405020304" pitchFamily="18" charset="0"/>
                <a:cs typeface="Times New Roman" panose="02020603050405020304" pitchFamily="18" charset="0"/>
              </a:rPr>
              <a:t>Format Cells</a:t>
            </a:r>
            <a:r>
              <a:rPr lang="en-US" sz="2800" dirty="0">
                <a:latin typeface="Times New Roman" panose="02020603050405020304" pitchFamily="18" charset="0"/>
                <a:cs typeface="Times New Roman" panose="02020603050405020304" pitchFamily="18" charset="0"/>
              </a:rPr>
              <a:t>. </a:t>
            </a:r>
          </a:p>
          <a:p>
            <a:pPr algn="just">
              <a:lnSpc>
                <a:spcPct val="14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Trong cửa sổ </a:t>
            </a:r>
            <a:r>
              <a:rPr lang="vi-VN" sz="2800" b="1" dirty="0">
                <a:latin typeface="Times New Roman" panose="02020603050405020304" pitchFamily="18" charset="0"/>
                <a:cs typeface="Times New Roman" panose="02020603050405020304" pitchFamily="18" charset="0"/>
              </a:rPr>
              <a:t>Format Cells </a:t>
            </a:r>
            <a:r>
              <a:rPr lang="vi-VN" sz="2800" dirty="0">
                <a:latin typeface="Times New Roman" panose="02020603050405020304" pitchFamily="18" charset="0"/>
                <a:cs typeface="Times New Roman" panose="02020603050405020304" pitchFamily="18" charset="0"/>
              </a:rPr>
              <a:t>chọn trang </a:t>
            </a:r>
            <a:r>
              <a:rPr lang="vi-VN" sz="2800" b="1" dirty="0">
                <a:latin typeface="Times New Roman" panose="02020603050405020304" pitchFamily="18" charset="0"/>
                <a:cs typeface="Times New Roman" panose="02020603050405020304" pitchFamily="18" charset="0"/>
              </a:rPr>
              <a:t>Border</a:t>
            </a:r>
            <a:r>
              <a:rPr lang="vi-VN" sz="2800" dirty="0">
                <a:latin typeface="Times New Roman" panose="02020603050405020304" pitchFamily="18" charset="0"/>
                <a:cs typeface="Times New Roman" panose="02020603050405020304" pitchFamily="18" charset="0"/>
              </a:rPr>
              <a:t>, thiết lập các thông số kẻ đường viền, kẻ</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khung như hướng dẫn trong Hình 10.4.</a:t>
            </a:r>
          </a:p>
        </p:txBody>
      </p:sp>
    </p:spTree>
    <p:extLst>
      <p:ext uri="{BB962C8B-B14F-4D97-AF65-F5344CB8AC3E}">
        <p14:creationId xmlns:p14="http://schemas.microsoft.com/office/powerpoint/2010/main" val="1713003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1F0AA-BC55-47C2-988D-C2643E2D9FA7}"/>
              </a:ext>
            </a:extLst>
          </p:cNvPr>
          <p:cNvPicPr>
            <a:picLocks noChangeAspect="1"/>
          </p:cNvPicPr>
          <p:nvPr/>
        </p:nvPicPr>
        <p:blipFill>
          <a:blip r:embed="rId2"/>
          <a:stretch>
            <a:fillRect/>
          </a:stretch>
        </p:blipFill>
        <p:spPr>
          <a:xfrm>
            <a:off x="666973" y="917612"/>
            <a:ext cx="10573174" cy="5364854"/>
          </a:xfrm>
          <a:prstGeom prst="rect">
            <a:avLst/>
          </a:prstGeom>
        </p:spPr>
      </p:pic>
    </p:spTree>
    <p:extLst>
      <p:ext uri="{BB962C8B-B14F-4D97-AF65-F5344CB8AC3E}">
        <p14:creationId xmlns:p14="http://schemas.microsoft.com/office/powerpoint/2010/main" val="1808451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4B8137-E18D-35F2-1C17-74C51C82AEBE}"/>
              </a:ext>
            </a:extLst>
          </p:cNvPr>
          <p:cNvSpPr/>
          <p:nvPr/>
        </p:nvSpPr>
        <p:spPr>
          <a:xfrm>
            <a:off x="391575" y="0"/>
            <a:ext cx="1562297" cy="1323439"/>
          </a:xfrm>
          <a:prstGeom prst="rect">
            <a:avLst/>
          </a:prstGeom>
        </p:spPr>
        <p:txBody>
          <a:bodyPr wrap="square">
            <a:spAutoFit/>
          </a:bodyPr>
          <a:lstStyle/>
          <a:p>
            <a:r>
              <a:rPr lang="en-US" sz="8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endParaRPr lang="en-VN" sz="8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B26377A-E95D-2E1D-370D-D3CFD807A5C1}"/>
              </a:ext>
            </a:extLst>
          </p:cNvPr>
          <p:cNvSpPr txBox="1"/>
          <p:nvPr/>
        </p:nvSpPr>
        <p:spPr>
          <a:xfrm>
            <a:off x="986095" y="1843071"/>
            <a:ext cx="10541455" cy="2773836"/>
          </a:xfrm>
          <a:prstGeom prst="rect">
            <a:avLst/>
          </a:prstGeom>
          <a:noFill/>
        </p:spPr>
        <p:txBody>
          <a:bodyPr wrap="square">
            <a:spAutoFit/>
          </a:bodyPr>
          <a:lstStyle/>
          <a:p>
            <a:pPr algn="just">
              <a:lnSpc>
                <a:spcPct val="140000"/>
              </a:lnSpc>
            </a:pPr>
            <a:r>
              <a:rPr lang="vi-VN" sz="3200" dirty="0">
                <a:latin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cs typeface="Times New Roman" panose="02020603050405020304" pitchFamily="18" charset="0"/>
              </a:rPr>
              <a:t>b) Kẻ đường viền ô và khung bao quanh vùng dữ liệu: </a:t>
            </a:r>
            <a:r>
              <a:rPr lang="en-US" sz="3200" b="1" dirty="0">
                <a:solidFill>
                  <a:srgbClr val="0000FF"/>
                </a:solidFill>
                <a:latin typeface="Times New Roman" panose="02020603050405020304" pitchFamily="18" charset="0"/>
                <a:cs typeface="Times New Roman" panose="02020603050405020304" pitchFamily="18" charset="0"/>
              </a:rPr>
              <a:t> </a:t>
            </a:r>
          </a:p>
          <a:p>
            <a:pPr algn="just">
              <a:lnSpc>
                <a:spcPct val="140000"/>
              </a:lnSpc>
            </a:pPr>
            <a:r>
              <a:rPr lang="vi-VN" sz="3200" dirty="0">
                <a:latin typeface="Times New Roman" panose="02020603050405020304" pitchFamily="18" charset="0"/>
                <a:cs typeface="Times New Roman" panose="02020603050405020304" pitchFamily="18" charset="0"/>
              </a:rPr>
              <a:t>Bước 1: Chọn vùng dữ liệu và chọn </a:t>
            </a:r>
            <a:r>
              <a:rPr lang="vi-VN" sz="3200" b="1" dirty="0">
                <a:latin typeface="Times New Roman" panose="02020603050405020304" pitchFamily="18" charset="0"/>
                <a:cs typeface="Times New Roman" panose="02020603050405020304" pitchFamily="18" charset="0"/>
              </a:rPr>
              <a:t>Format Cells</a:t>
            </a:r>
            <a:r>
              <a:rPr lang="en-US" sz="3200" dirty="0">
                <a:latin typeface="Times New Roman" panose="02020603050405020304" pitchFamily="18" charset="0"/>
                <a:cs typeface="Times New Roman" panose="02020603050405020304" pitchFamily="18" charset="0"/>
              </a:rPr>
              <a:t>. </a:t>
            </a:r>
          </a:p>
          <a:p>
            <a:pPr algn="just">
              <a:lnSpc>
                <a:spcPct val="140000"/>
              </a:lnSpc>
            </a:pPr>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2:  </a:t>
            </a:r>
            <a:r>
              <a:rPr lang="vi-VN" sz="3200" dirty="0">
                <a:latin typeface="Times New Roman" panose="02020603050405020304" pitchFamily="18" charset="0"/>
                <a:cs typeface="Times New Roman" panose="02020603050405020304" pitchFamily="18" charset="0"/>
              </a:rPr>
              <a:t>Trong cửa sổ </a:t>
            </a:r>
            <a:r>
              <a:rPr lang="vi-VN" sz="3200" b="1" dirty="0">
                <a:latin typeface="Times New Roman" panose="02020603050405020304" pitchFamily="18" charset="0"/>
                <a:cs typeface="Times New Roman" panose="02020603050405020304" pitchFamily="18" charset="0"/>
              </a:rPr>
              <a:t>Format Cells </a:t>
            </a:r>
            <a:r>
              <a:rPr lang="vi-VN" sz="3200" dirty="0">
                <a:latin typeface="Times New Roman" panose="02020603050405020304" pitchFamily="18" charset="0"/>
                <a:cs typeface="Times New Roman" panose="02020603050405020304" pitchFamily="18" charset="0"/>
              </a:rPr>
              <a:t>chọn trang </a:t>
            </a:r>
            <a:r>
              <a:rPr lang="vi-VN" sz="3200" b="1" dirty="0">
                <a:latin typeface="Times New Roman" panose="02020603050405020304" pitchFamily="18" charset="0"/>
                <a:cs typeface="Times New Roman" panose="02020603050405020304" pitchFamily="18" charset="0"/>
              </a:rPr>
              <a:t>Border </a:t>
            </a:r>
            <a:r>
              <a:rPr lang="vi-VN" sz="3200" dirty="0">
                <a:latin typeface="Times New Roman" panose="02020603050405020304" pitchFamily="18" charset="0"/>
                <a:cs typeface="Times New Roman" panose="02020603050405020304" pitchFamily="18" charset="0"/>
              </a:rPr>
              <a:t>rồi thiết lập thông số.</a:t>
            </a:r>
          </a:p>
        </p:txBody>
      </p:sp>
      <p:sp>
        <p:nvSpPr>
          <p:cNvPr id="5" name="Rectangle 4">
            <a:extLst>
              <a:ext uri="{FF2B5EF4-FFF2-40B4-BE49-F238E27FC236}">
                <a16:creationId xmlns:a16="http://schemas.microsoft.com/office/drawing/2014/main" id="{DB56E3C0-E6C6-1189-B79A-0F1EBBADF5AA}"/>
              </a:ext>
            </a:extLst>
          </p:cNvPr>
          <p:cNvSpPr/>
          <p:nvPr/>
        </p:nvSpPr>
        <p:spPr>
          <a:xfrm>
            <a:off x="582253" y="1005598"/>
            <a:ext cx="10754619" cy="837473"/>
          </a:xfrm>
          <a:prstGeom prst="rect">
            <a:avLst/>
          </a:prstGeom>
        </p:spPr>
        <p:txBody>
          <a:bodyPr wrap="square">
            <a:spAutoFit/>
          </a:bodyPr>
          <a:lstStyle/>
          <a:p>
            <a:pPr defTabSz="342900">
              <a:lnSpc>
                <a:spcPct val="150000"/>
              </a:lnSpc>
            </a:pPr>
            <a:r>
              <a:rPr lang="vi-VN" sz="3600" b="1" dirty="0">
                <a:solidFill>
                  <a:srgbClr val="F03C69"/>
                </a:solidFill>
                <a:latin typeface="SVN-SAF" panose="02040603050506020204" pitchFamily="18" charset="0"/>
                <a:cs typeface="Times New Roman" panose="02020603050405020304" pitchFamily="18" charset="0"/>
              </a:rPr>
              <a:t>1. CÁC THAO TÁC HOÀN THIỆN BẢNG TÍNH</a:t>
            </a:r>
            <a:endParaRPr lang="en-US" sz="3600" b="1" dirty="0">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298891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A2700-4898-44AD-9C6A-7BC4E1B07581}"/>
              </a:ext>
            </a:extLst>
          </p:cNvPr>
          <p:cNvPicPr>
            <a:picLocks noChangeAspect="1"/>
          </p:cNvPicPr>
          <p:nvPr/>
        </p:nvPicPr>
        <p:blipFill>
          <a:blip r:embed="rId2"/>
          <a:stretch>
            <a:fillRect/>
          </a:stretch>
        </p:blipFill>
        <p:spPr>
          <a:xfrm>
            <a:off x="553122" y="341639"/>
            <a:ext cx="10754619" cy="1422568"/>
          </a:xfrm>
          <a:prstGeom prst="rect">
            <a:avLst/>
          </a:prstGeom>
        </p:spPr>
      </p:pic>
      <p:pic>
        <p:nvPicPr>
          <p:cNvPr id="4" name="Picture 3">
            <a:extLst>
              <a:ext uri="{FF2B5EF4-FFF2-40B4-BE49-F238E27FC236}">
                <a16:creationId xmlns:a16="http://schemas.microsoft.com/office/drawing/2014/main" id="{DD79E65B-1125-4320-8470-9BDE232DB90B}"/>
              </a:ext>
            </a:extLst>
          </p:cNvPr>
          <p:cNvPicPr>
            <a:picLocks noChangeAspect="1"/>
          </p:cNvPicPr>
          <p:nvPr/>
        </p:nvPicPr>
        <p:blipFill>
          <a:blip r:embed="rId3"/>
          <a:stretch>
            <a:fillRect/>
          </a:stretch>
        </p:blipFill>
        <p:spPr>
          <a:xfrm>
            <a:off x="607792" y="2484186"/>
            <a:ext cx="11036281" cy="1177000"/>
          </a:xfrm>
          <a:prstGeom prst="rect">
            <a:avLst/>
          </a:prstGeom>
        </p:spPr>
      </p:pic>
      <p:sp>
        <p:nvSpPr>
          <p:cNvPr id="5" name="Rectangle 4">
            <a:extLst>
              <a:ext uri="{FF2B5EF4-FFF2-40B4-BE49-F238E27FC236}">
                <a16:creationId xmlns:a16="http://schemas.microsoft.com/office/drawing/2014/main" id="{83547C1E-7D4C-4B9D-952E-6B686150E496}"/>
              </a:ext>
            </a:extLst>
          </p:cNvPr>
          <p:cNvSpPr/>
          <p:nvPr/>
        </p:nvSpPr>
        <p:spPr>
          <a:xfrm>
            <a:off x="607792" y="1704858"/>
            <a:ext cx="10754619" cy="642933"/>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IN DỮ LIỆU TRONG BẢNG TÍNH</a:t>
            </a:r>
          </a:p>
        </p:txBody>
      </p:sp>
      <p:pic>
        <p:nvPicPr>
          <p:cNvPr id="6" name="Picture 5">
            <a:extLst>
              <a:ext uri="{FF2B5EF4-FFF2-40B4-BE49-F238E27FC236}">
                <a16:creationId xmlns:a16="http://schemas.microsoft.com/office/drawing/2014/main" id="{30489CD3-AB1F-4C65-B14B-9B45098C1E22}"/>
              </a:ext>
            </a:extLst>
          </p:cNvPr>
          <p:cNvPicPr>
            <a:picLocks noChangeAspect="1"/>
          </p:cNvPicPr>
          <p:nvPr/>
        </p:nvPicPr>
        <p:blipFill>
          <a:blip r:embed="rId4"/>
          <a:stretch>
            <a:fillRect/>
          </a:stretch>
        </p:blipFill>
        <p:spPr>
          <a:xfrm>
            <a:off x="529784" y="3756477"/>
            <a:ext cx="756220" cy="753733"/>
          </a:xfrm>
          <a:prstGeom prst="rect">
            <a:avLst/>
          </a:prstGeom>
        </p:spPr>
      </p:pic>
      <p:sp>
        <p:nvSpPr>
          <p:cNvPr id="7" name="Rectangle 6">
            <a:extLst>
              <a:ext uri="{FF2B5EF4-FFF2-40B4-BE49-F238E27FC236}">
                <a16:creationId xmlns:a16="http://schemas.microsoft.com/office/drawing/2014/main" id="{BC00567C-C72D-4CEC-B13A-5A4C5FC9D024}"/>
              </a:ext>
            </a:extLst>
          </p:cNvPr>
          <p:cNvSpPr/>
          <p:nvPr/>
        </p:nvSpPr>
        <p:spPr>
          <a:xfrm>
            <a:off x="1307758" y="3711010"/>
            <a:ext cx="10354458" cy="896464"/>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rPr>
              <a:t>Có thể in trang tính hiện thời, hoặc toàn bộ bảng tính, hoặc có thể chỉ in vùng dữ liệu đang chọn, phần mềm sẽ tự động tính toán để in. Thao tác in dữ liệu như sau: </a:t>
            </a:r>
            <a:endParaRPr lang="en-US" sz="20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A2F6F73-B61A-45C5-BE4B-6A82D0AD4AD3}"/>
              </a:ext>
            </a:extLst>
          </p:cNvPr>
          <p:cNvSpPr/>
          <p:nvPr/>
        </p:nvSpPr>
        <p:spPr>
          <a:xfrm>
            <a:off x="607792" y="4540268"/>
            <a:ext cx="11036281" cy="1873654"/>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Bước 1. Đánh dấu vùng dữ liệu muốn in. </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Bước</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2. Thực hiện lệnh </a:t>
            </a:r>
            <a:r>
              <a:rPr lang="vi-VN" sz="2000" b="1" dirty="0">
                <a:latin typeface="UTM Avo" panose="02040603050506020204" pitchFamily="18" charset="0"/>
                <a:cs typeface="Times New Roman" panose="02020603050405020304" pitchFamily="18" charset="0"/>
              </a:rPr>
              <a:t>File/Print</a:t>
            </a:r>
            <a:r>
              <a:rPr lang="vi-VN" sz="2000" dirty="0">
                <a:latin typeface="UTM Avo" panose="02040603050506020204" pitchFamily="18" charset="0"/>
                <a:cs typeface="Times New Roman" panose="02020603050405020304" pitchFamily="18" charset="0"/>
              </a:rPr>
              <a:t>. Xuất hiện hộp thoại </a:t>
            </a:r>
            <a:r>
              <a:rPr lang="vi-VN" sz="2000" b="1" dirty="0">
                <a:latin typeface="UTM Avo" panose="02040603050506020204" pitchFamily="18" charset="0"/>
                <a:cs typeface="Times New Roman" panose="02020603050405020304" pitchFamily="18" charset="0"/>
              </a:rPr>
              <a:t>Print </a:t>
            </a:r>
            <a:r>
              <a:rPr lang="vi-VN" sz="2000" dirty="0">
                <a:latin typeface="UTM Avo" panose="02040603050506020204" pitchFamily="18" charset="0"/>
                <a:cs typeface="Times New Roman" panose="02020603050405020304" pitchFamily="18" charset="0"/>
              </a:rPr>
              <a:t>như Hình 10.5. Nhập các thông số in trước khi chọn </a:t>
            </a:r>
            <a:r>
              <a:rPr lang="vi-VN" sz="2000" b="1" dirty="0">
                <a:latin typeface="UTM Avo" panose="02040603050506020204" pitchFamily="18" charset="0"/>
                <a:cs typeface="Times New Roman" panose="02020603050405020304" pitchFamily="18" charset="0"/>
              </a:rPr>
              <a:t>Print </a:t>
            </a:r>
            <a:r>
              <a:rPr lang="vi-VN" sz="2000" dirty="0">
                <a:latin typeface="UTM Avo" panose="02040603050506020204" pitchFamily="18" charset="0"/>
                <a:cs typeface="Times New Roman" panose="02020603050405020304" pitchFamily="18" charset="0"/>
              </a:rPr>
              <a:t>để in. </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Bước 3. Sau khi nhập các thông số in, nháy chuột lên biểu tượng </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 để tiến hành in.</a:t>
            </a:r>
            <a:endParaRPr lang="en-US" sz="2000" dirty="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FDDF946-BF38-4B62-BD55-DA9E30F0C164}"/>
              </a:ext>
            </a:extLst>
          </p:cNvPr>
          <p:cNvPicPr>
            <a:picLocks noChangeAspect="1"/>
          </p:cNvPicPr>
          <p:nvPr/>
        </p:nvPicPr>
        <p:blipFill>
          <a:blip r:embed="rId5"/>
          <a:stretch>
            <a:fillRect/>
          </a:stretch>
        </p:blipFill>
        <p:spPr>
          <a:xfrm>
            <a:off x="7316594" y="5967730"/>
            <a:ext cx="495300" cy="476250"/>
          </a:xfrm>
          <a:prstGeom prst="rect">
            <a:avLst/>
          </a:prstGeom>
        </p:spPr>
      </p:pic>
    </p:spTree>
    <p:extLst>
      <p:ext uri="{BB962C8B-B14F-4D97-AF65-F5344CB8AC3E}">
        <p14:creationId xmlns:p14="http://schemas.microsoft.com/office/powerpoint/2010/main" val="2622072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1000"/>
                                        <p:tgtEl>
                                          <p:spTgt spid="8">
                                            <p:txEl>
                                              <p:pRg st="1" end="1"/>
                                            </p:txEl>
                                          </p:spTgt>
                                        </p:tgtEl>
                                      </p:cBhvr>
                                    </p:animEffect>
                                    <p:anim calcmode="lin" valueType="num">
                                      <p:cBhvr>
                                        <p:cTn id="5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1000"/>
                                        <p:tgtEl>
                                          <p:spTgt spid="8">
                                            <p:txEl>
                                              <p:pRg st="2" end="2"/>
                                            </p:txEl>
                                          </p:spTgt>
                                        </p:tgtEl>
                                      </p:cBhvr>
                                    </p:animEffect>
                                    <p:anim calcmode="lin" valueType="num">
                                      <p:cBhvr>
                                        <p:cTn id="5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2" end="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1D6A5D-5DF4-9D53-91D2-BCBDAB028A6F}"/>
              </a:ext>
            </a:extLst>
          </p:cNvPr>
          <p:cNvSpPr/>
          <p:nvPr/>
        </p:nvSpPr>
        <p:spPr>
          <a:xfrm>
            <a:off x="439910" y="489113"/>
            <a:ext cx="10754619" cy="671851"/>
          </a:xfrm>
          <a:prstGeom prst="rect">
            <a:avLst/>
          </a:prstGeom>
        </p:spPr>
        <p:txBody>
          <a:bodyPr wrap="square">
            <a:spAutoFit/>
          </a:bodyPr>
          <a:lstStyle/>
          <a:p>
            <a:pPr defTabSz="342900">
              <a:lnSpc>
                <a:spcPct val="150000"/>
              </a:lnSpc>
            </a:pPr>
            <a:r>
              <a:rPr lang="vi-VN" sz="2800" b="1" dirty="0">
                <a:solidFill>
                  <a:srgbClr val="F03C69"/>
                </a:solidFill>
                <a:latin typeface="Times New Roman" panose="02020603050405020304" pitchFamily="18" charset="0"/>
                <a:cs typeface="Times New Roman" panose="02020603050405020304" pitchFamily="18" charset="0"/>
              </a:rPr>
              <a:t>2. IN DỮ LIỆU TRONG BẢNG TÍNH</a:t>
            </a:r>
          </a:p>
        </p:txBody>
      </p:sp>
      <p:sp>
        <p:nvSpPr>
          <p:cNvPr id="3" name="Rectangle 2">
            <a:extLst>
              <a:ext uri="{FF2B5EF4-FFF2-40B4-BE49-F238E27FC236}">
                <a16:creationId xmlns:a16="http://schemas.microsoft.com/office/drawing/2014/main" id="{72207333-B934-A172-13CB-F12B0F029038}"/>
              </a:ext>
            </a:extLst>
          </p:cNvPr>
          <p:cNvSpPr/>
          <p:nvPr/>
        </p:nvSpPr>
        <p:spPr>
          <a:xfrm>
            <a:off x="749813" y="1800413"/>
            <a:ext cx="11036281" cy="2600199"/>
          </a:xfrm>
          <a:prstGeom prst="rect">
            <a:avLst/>
          </a:prstGeom>
        </p:spPr>
        <p:txBody>
          <a:bodyPr wrap="square">
            <a:spAutoFit/>
          </a:bodyPr>
          <a:lstStyle/>
          <a:p>
            <a:pPr algn="just" defTabSz="342900">
              <a:lnSpc>
                <a:spcPct val="150000"/>
              </a:lnSpc>
            </a:pPr>
            <a:r>
              <a:rPr lang="vi-VN" sz="2800" dirty="0">
                <a:latin typeface="Times New Roman" panose="02020603050405020304" pitchFamily="18" charset="0"/>
                <a:cs typeface="Times New Roman" panose="02020603050405020304" pitchFamily="18" charset="0"/>
              </a:rPr>
              <a:t>Bước 1. Đánh dấu vùng dữ liệu muốn in. </a:t>
            </a:r>
            <a:endParaRPr lang="en-US" sz="2800" dirty="0">
              <a:latin typeface="Times New Roman" panose="02020603050405020304" pitchFamily="18" charset="0"/>
              <a:cs typeface="Times New Roman" panose="02020603050405020304" pitchFamily="18" charset="0"/>
            </a:endParaRPr>
          </a:p>
          <a:p>
            <a:pPr algn="just" defTabSz="342900">
              <a:lnSpc>
                <a:spcPct val="150000"/>
              </a:lnSpc>
            </a:pPr>
            <a:r>
              <a:rPr lang="vi-VN" sz="2800" dirty="0">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2. Thực hiện lệnh </a:t>
            </a:r>
            <a:r>
              <a:rPr lang="vi-VN" sz="2800" b="1" dirty="0">
                <a:latin typeface="Times New Roman" panose="02020603050405020304" pitchFamily="18" charset="0"/>
                <a:cs typeface="Times New Roman" panose="02020603050405020304" pitchFamily="18" charset="0"/>
              </a:rPr>
              <a:t>File/Print</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defTabSz="342900">
              <a:lnSpc>
                <a:spcPct val="150000"/>
              </a:lnSpc>
            </a:pPr>
            <a:r>
              <a:rPr lang="vi-VN" sz="2800" dirty="0">
                <a:latin typeface="Times New Roman" panose="02020603050405020304" pitchFamily="18" charset="0"/>
                <a:cs typeface="Times New Roman" panose="02020603050405020304" pitchFamily="18" charset="0"/>
              </a:rPr>
              <a:t>Bước 3. Sau khi nhập các thông số in, nháy chuột lên biểu tượng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để tiến hành in.</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775752F-62E0-04A3-B86E-3D3518CEEBA1}"/>
              </a:ext>
            </a:extLst>
          </p:cNvPr>
          <p:cNvSpPr txBox="1"/>
          <p:nvPr/>
        </p:nvSpPr>
        <p:spPr>
          <a:xfrm>
            <a:off x="749813" y="1283312"/>
            <a:ext cx="6099716" cy="523220"/>
          </a:xfrm>
          <a:prstGeom prst="rect">
            <a:avLst/>
          </a:prstGeom>
          <a:noFill/>
        </p:spPr>
        <p:txBody>
          <a:bodyPr wrap="square">
            <a:spAutoFit/>
          </a:bodyPr>
          <a:lstStyle/>
          <a:p>
            <a:r>
              <a:rPr lang="vi-VN" sz="2800" b="1" dirty="0">
                <a:solidFill>
                  <a:srgbClr val="7030A0"/>
                </a:solidFill>
                <a:latin typeface="Times New Roman" panose="02020603050405020304" pitchFamily="18" charset="0"/>
                <a:cs typeface="Times New Roman" panose="02020603050405020304" pitchFamily="18" charset="0"/>
              </a:rPr>
              <a:t>Thao tác in dữ liệu : </a:t>
            </a:r>
            <a:endParaRPr lang="en-VN" sz="2800" b="1" dirty="0">
              <a:solidFill>
                <a:srgbClr val="7030A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D3BB77A-63A2-37ED-4087-5795ABCDABCD}"/>
              </a:ext>
            </a:extLst>
          </p:cNvPr>
          <p:cNvPicPr>
            <a:picLocks noChangeAspect="1"/>
          </p:cNvPicPr>
          <p:nvPr/>
        </p:nvPicPr>
        <p:blipFill>
          <a:blip r:embed="rId2"/>
          <a:stretch>
            <a:fillRect/>
          </a:stretch>
        </p:blipFill>
        <p:spPr>
          <a:xfrm>
            <a:off x="10396833" y="2995724"/>
            <a:ext cx="901214" cy="866552"/>
          </a:xfrm>
          <a:prstGeom prst="rect">
            <a:avLst/>
          </a:prstGeom>
        </p:spPr>
      </p:pic>
      <p:sp>
        <p:nvSpPr>
          <p:cNvPr id="7" name="Rectangle 6">
            <a:extLst>
              <a:ext uri="{FF2B5EF4-FFF2-40B4-BE49-F238E27FC236}">
                <a16:creationId xmlns:a16="http://schemas.microsoft.com/office/drawing/2014/main" id="{05883D6A-FBF5-8A12-734F-C4A2B68F4166}"/>
              </a:ext>
            </a:extLst>
          </p:cNvPr>
          <p:cNvSpPr/>
          <p:nvPr/>
        </p:nvSpPr>
        <p:spPr>
          <a:xfrm>
            <a:off x="4094895" y="621592"/>
            <a:ext cx="1562297" cy="1323439"/>
          </a:xfrm>
          <a:prstGeom prst="rect">
            <a:avLst/>
          </a:prstGeom>
        </p:spPr>
        <p:txBody>
          <a:bodyPr wrap="square">
            <a:spAutoFit/>
          </a:bodyPr>
          <a:lstStyle/>
          <a:p>
            <a:r>
              <a:rPr lang="en-US" sz="8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endParaRPr lang="en-VN"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940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1E037E-4DC4-AD65-017E-7FB47920632B}"/>
              </a:ext>
            </a:extLst>
          </p:cNvPr>
          <p:cNvSpPr/>
          <p:nvPr/>
        </p:nvSpPr>
        <p:spPr>
          <a:xfrm>
            <a:off x="433409" y="593652"/>
            <a:ext cx="10754619" cy="671851"/>
          </a:xfrm>
          <a:prstGeom prst="rect">
            <a:avLst/>
          </a:prstGeom>
        </p:spPr>
        <p:txBody>
          <a:bodyPr wrap="square">
            <a:spAutoFit/>
          </a:bodyPr>
          <a:lstStyle/>
          <a:p>
            <a:pPr algn="ct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Luyện tập – Vận dụng</a:t>
            </a:r>
            <a:endParaRPr lang="en-US" sz="2800" b="1" dirty="0">
              <a:solidFill>
                <a:srgbClr val="F03C69"/>
              </a:solidFill>
              <a:latin typeface="SVN-SAF" panose="02040603050506020204" pitchFamily="18" charset="0"/>
              <a:cs typeface="Times New Roman" panose="02020603050405020304" pitchFamily="18" charset="0"/>
            </a:endParaRPr>
          </a:p>
        </p:txBody>
      </p:sp>
      <p:pic>
        <p:nvPicPr>
          <p:cNvPr id="8" name="Picture 7" descr="Text&#10;&#10;Description automatically generated">
            <a:extLst>
              <a:ext uri="{FF2B5EF4-FFF2-40B4-BE49-F238E27FC236}">
                <a16:creationId xmlns:a16="http://schemas.microsoft.com/office/drawing/2014/main" id="{E72A0160-EE6A-DF07-A4F7-E6E8070F5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417" y="3670853"/>
            <a:ext cx="10105709" cy="1903317"/>
          </a:xfrm>
          <a:prstGeom prst="rect">
            <a:avLst/>
          </a:prstGeom>
        </p:spPr>
      </p:pic>
      <p:pic>
        <p:nvPicPr>
          <p:cNvPr id="10" name="Picture 9" descr="Text&#10;&#10;Description automatically generated">
            <a:extLst>
              <a:ext uri="{FF2B5EF4-FFF2-40B4-BE49-F238E27FC236}">
                <a16:creationId xmlns:a16="http://schemas.microsoft.com/office/drawing/2014/main" id="{4D821E15-6943-FA61-D2C5-644F62AD5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18" y="1295812"/>
            <a:ext cx="10105709" cy="2133188"/>
          </a:xfrm>
          <a:prstGeom prst="rect">
            <a:avLst/>
          </a:prstGeom>
        </p:spPr>
      </p:pic>
      <p:pic>
        <p:nvPicPr>
          <p:cNvPr id="14" name="Picture 13" descr="Shape&#10;&#10;Description automatically generated">
            <a:extLst>
              <a:ext uri="{FF2B5EF4-FFF2-40B4-BE49-F238E27FC236}">
                <a16:creationId xmlns:a16="http://schemas.microsoft.com/office/drawing/2014/main" id="{3A36AD79-7ED2-1FAB-C060-B3B178218A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234629" y="1721112"/>
            <a:ext cx="640846" cy="594576"/>
          </a:xfrm>
          <a:prstGeom prst="rect">
            <a:avLst/>
          </a:prstGeom>
        </p:spPr>
      </p:pic>
      <p:pic>
        <p:nvPicPr>
          <p:cNvPr id="15" name="Picture 14" descr="Shape&#10;&#10;Description automatically generated">
            <a:extLst>
              <a:ext uri="{FF2B5EF4-FFF2-40B4-BE49-F238E27FC236}">
                <a16:creationId xmlns:a16="http://schemas.microsoft.com/office/drawing/2014/main" id="{A675A5CF-7E45-B270-12FF-A1DCBDD1B808}"/>
              </a:ext>
            </a:extLst>
          </p:cNvPr>
          <p:cNvPicPr>
            <a:picLocks noChangeAspect="1"/>
          </p:cNvPicPr>
          <p:nvPr/>
        </p:nvPicPr>
        <p:blipFill>
          <a:blip r:embed="rId4">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009286" y="2889859"/>
            <a:ext cx="640846" cy="594576"/>
          </a:xfrm>
          <a:prstGeom prst="rect">
            <a:avLst/>
          </a:prstGeom>
        </p:spPr>
      </p:pic>
      <p:pic>
        <p:nvPicPr>
          <p:cNvPr id="16" name="Picture 15" descr="Shape&#10;&#10;Description automatically generated">
            <a:extLst>
              <a:ext uri="{FF2B5EF4-FFF2-40B4-BE49-F238E27FC236}">
                <a16:creationId xmlns:a16="http://schemas.microsoft.com/office/drawing/2014/main" id="{B301783A-0399-C0B2-4CA4-F35D43621632}"/>
              </a:ext>
            </a:extLst>
          </p:cNvPr>
          <p:cNvPicPr>
            <a:picLocks noChangeAspect="1"/>
          </p:cNvPicPr>
          <p:nvPr/>
        </p:nvPicPr>
        <p:blipFill>
          <a:blip r:embed="rId4">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688863" y="2468088"/>
            <a:ext cx="640846" cy="594576"/>
          </a:xfrm>
          <a:prstGeom prst="rect">
            <a:avLst/>
          </a:prstGeom>
        </p:spPr>
      </p:pic>
      <p:pic>
        <p:nvPicPr>
          <p:cNvPr id="17" name="Picture 16" descr="Shape&#10;&#10;Description automatically generated">
            <a:extLst>
              <a:ext uri="{FF2B5EF4-FFF2-40B4-BE49-F238E27FC236}">
                <a16:creationId xmlns:a16="http://schemas.microsoft.com/office/drawing/2014/main" id="{53EF3886-C0E3-ECB4-025A-1F58A4246C01}"/>
              </a:ext>
            </a:extLst>
          </p:cNvPr>
          <p:cNvPicPr>
            <a:picLocks noChangeAspect="1"/>
          </p:cNvPicPr>
          <p:nvPr/>
        </p:nvPicPr>
        <p:blipFill>
          <a:blip r:embed="rId4">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933160" y="4137733"/>
            <a:ext cx="640846" cy="594576"/>
          </a:xfrm>
          <a:prstGeom prst="rect">
            <a:avLst/>
          </a:prstGeom>
        </p:spPr>
      </p:pic>
      <p:pic>
        <p:nvPicPr>
          <p:cNvPr id="18" name="Picture 17" descr="Shape&#10;&#10;Description automatically generated">
            <a:extLst>
              <a:ext uri="{FF2B5EF4-FFF2-40B4-BE49-F238E27FC236}">
                <a16:creationId xmlns:a16="http://schemas.microsoft.com/office/drawing/2014/main" id="{9FAB9C94-8AF6-E167-7A81-CE826E422C43}"/>
              </a:ext>
            </a:extLst>
          </p:cNvPr>
          <p:cNvPicPr>
            <a:picLocks noChangeAspect="1"/>
          </p:cNvPicPr>
          <p:nvPr/>
        </p:nvPicPr>
        <p:blipFill>
          <a:blip r:embed="rId4">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223607" y="4732309"/>
            <a:ext cx="640846" cy="594576"/>
          </a:xfrm>
          <a:prstGeom prst="rect">
            <a:avLst/>
          </a:prstGeom>
        </p:spPr>
      </p:pic>
    </p:spTree>
    <p:extLst>
      <p:ext uri="{BB962C8B-B14F-4D97-AF65-F5344CB8AC3E}">
        <p14:creationId xmlns:p14="http://schemas.microsoft.com/office/powerpoint/2010/main" val="897669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10231</TotalTime>
  <Words>913</Words>
  <Application>Microsoft Macintosh PowerPoint</Application>
  <PresentationFormat>Widescreen</PresentationFormat>
  <Paragraphs>83</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Dat Vu</cp:lastModifiedBy>
  <cp:revision>502</cp:revision>
  <dcterms:created xsi:type="dcterms:W3CDTF">2021-11-14T08:33:55Z</dcterms:created>
  <dcterms:modified xsi:type="dcterms:W3CDTF">2023-02-06T03:51:25Z</dcterms:modified>
</cp:coreProperties>
</file>