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3" r:id="rId4"/>
    <p:sldId id="264" r:id="rId5"/>
    <p:sldId id="265" r:id="rId6"/>
    <p:sldId id="266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366174-6100-49DE-B7F2-CBD1514A2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60875EA-B83D-407B-872E-1BF488598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416AB8-2E5D-4675-BF82-D1AF11E0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844F23A-2368-40A6-9B64-066925B4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44BA44-E83C-4985-A26B-D72B26CC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05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159A43-D799-4B7A-B0F9-D087E56B3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5441530-7970-42E9-9893-0361AF625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DFEBA9-FE27-407B-B084-8944BC1E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09B7ED-B599-4794-AF7D-3EB0E7CF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9B9803-6D96-4A6B-8168-C1558AD2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8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069F93C-48B8-4127-B6A1-BBCFAE508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4D8C22-DEBB-4DFE-8754-3778B5ECB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55B9C8-C5B0-4137-B02B-400BC414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69D566-20AA-427F-BC2F-7D7C083B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8E9A1C-1522-4FA1-8D36-88A8E1EA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41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366174-6100-49DE-B7F2-CBD1514A2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60875EA-B83D-407B-872E-1BF488598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416AB8-2E5D-4675-BF82-D1AF11E0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844F23A-2368-40A6-9B64-066925B4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44BA44-E83C-4985-A26B-D72B26CC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02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BB905F-BB1B-4112-836A-5065CC2B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1D8436-C171-4DEB-BBE8-7AF5283D5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55E997-EAAC-4447-8C19-85E2CACF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FEBDFD-09ED-4439-A2A4-E6FFDE36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816539-5CA7-46BD-8C66-D21227D2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0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9C0D94-A6C8-48CA-AE20-6F54ADC8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DFEF8B-040A-4101-BA70-2001FD9FF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12D4B6-42B9-45AE-B788-02E73869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CDFD5E-5C3D-4ABB-A1B8-0AE20C0D5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C5707A-4756-431A-A587-38630FE4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58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BD576E-5963-413E-B948-40AFA068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A23F09-FF41-45B7-A2EE-F137A57BC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B4AF468-065C-45CB-8B8A-61F903D18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24AE7FF-5840-4B91-ABAC-D4434F1DE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6548303-33AE-446C-B6D6-3440DF2D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3FDFA7-2B4E-446C-AD2A-37FCDC88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0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3101EB-32A1-41B9-9771-F8488E4E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C4D2F7-5886-41CF-B435-5DD98A45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7A076EC-C31B-452C-B424-C945D2153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6C3B772-BF7B-46F0-9771-B71C33EA0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A5B7A61-46B2-4693-9A1C-F069D66F5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E61BEA6-9258-4DD2-9B76-1B320A87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3F04924-B9F4-4C81-B73B-375AE85C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B0453D8-C572-40CC-A7A1-D3B9690E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70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D073DE-900A-45CF-98D7-C1A1FB42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C5E9D46-9BA7-4086-AE40-DC257112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326CED5-2210-4A04-9B31-77815DA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445AC92-43E2-4F6F-A1FF-D001B6B5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49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18FE232-FA73-4273-BAFC-1C931E862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41D1A56-CE24-4A7A-A3F3-CC1A37A7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0834018-9285-4E71-8DFB-DEE53850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63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627F88-F37E-4CFF-A8A6-3E4786635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1B1C1-425B-4FA3-B07F-D5A05A64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2C7E231-C579-4A11-8130-5E4FDB9F3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2C8EA4-21D9-45A8-8B93-C739E729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D306EE-AB4C-4131-8090-53E2D7D73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ECB31D-FEBC-4027-A116-BEFFBFA3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BB905F-BB1B-4112-836A-5065CC2B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1D8436-C171-4DEB-BBE8-7AF5283D5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55E997-EAAC-4447-8C19-85E2CACF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FEBDFD-09ED-4439-A2A4-E6FFDE36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816539-5CA7-46BD-8C66-D21227D2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67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C686B3-F33D-4D85-8BB0-F9E4E6F1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75D9A90-C5FC-4853-AC15-8DE8CCB9E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40E203-E8DC-4FAE-A7FA-CAB4CCEA4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7F678D0-C471-45EB-BCA6-4B3154E1F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2989425-FE4B-4619-926B-00CD7530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D7B8C3-6D90-45BA-B9AD-9225137E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80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159A43-D799-4B7A-B0F9-D087E56B3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5441530-7970-42E9-9893-0361AF625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DFEBA9-FE27-407B-B084-8944BC1E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09B7ED-B599-4794-AF7D-3EB0E7CF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9B9803-6D96-4A6B-8168-C1558AD2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75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069F93C-48B8-4127-B6A1-BBCFAE508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4D8C22-DEBB-4DFE-8754-3778B5ECB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55B9C8-C5B0-4137-B02B-400BC414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69D566-20AA-427F-BC2F-7D7C083B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8E9A1C-1522-4FA1-8D36-88A8E1EA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9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9C0D94-A6C8-48CA-AE20-6F54ADC8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DFEF8B-040A-4101-BA70-2001FD9FF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12D4B6-42B9-45AE-B788-02E73869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CDFD5E-5C3D-4ABB-A1B8-0AE20C0D5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C5707A-4756-431A-A587-38630FE4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2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BD576E-5963-413E-B948-40AFA068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A23F09-FF41-45B7-A2EE-F137A57BC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B4AF468-065C-45CB-8B8A-61F903D18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24AE7FF-5840-4B91-ABAC-D4434F1DE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6548303-33AE-446C-B6D6-3440DF2D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3FDFA7-2B4E-446C-AD2A-37FCDC88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0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3101EB-32A1-41B9-9771-F8488E4E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C4D2F7-5886-41CF-B435-5DD98A45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7A076EC-C31B-452C-B424-C945D2153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6C3B772-BF7B-46F0-9771-B71C33EA0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A5B7A61-46B2-4693-9A1C-F069D66F5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E61BEA6-9258-4DD2-9B76-1B320A87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3F04924-B9F4-4C81-B73B-375AE85C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B0453D8-C572-40CC-A7A1-D3B9690E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5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D073DE-900A-45CF-98D7-C1A1FB42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C5E9D46-9BA7-4086-AE40-DC257112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326CED5-2210-4A04-9B31-77815DA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445AC92-43E2-4F6F-A1FF-D001B6B5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7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18FE232-FA73-4273-BAFC-1C931E862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41D1A56-CE24-4A7A-A3F3-CC1A37A7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0834018-9285-4E71-8DFB-DEE53850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85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627F88-F37E-4CFF-A8A6-3E4786635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1B1C1-425B-4FA3-B07F-D5A05A64A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2C7E231-C579-4A11-8130-5E4FDB9F3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2C8EA4-21D9-45A8-8B93-C739E729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D306EE-AB4C-4131-8090-53E2D7D73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ECB31D-FEBC-4027-A116-BEFFBFA3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1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C686B3-F33D-4D85-8BB0-F9E4E6F1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75D9A90-C5FC-4853-AC15-8DE8CCB9E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40E203-E8DC-4FAE-A7FA-CAB4CCEA4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7F678D0-C471-45EB-BCA6-4B3154E1F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2989425-FE4B-4619-926B-00CD7530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D7B8C3-6D90-45BA-B9AD-9225137E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5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24417C2-00D6-4EC4-8C5E-E507DA46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E386505-5E28-4577-BACB-CA2FB95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0B4CF0-00FF-4B14-B45E-1AF5014B8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3AAFC6-02E0-400A-9BAB-5302ABB72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4D14BD-0B5C-44FF-970A-A6057C351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0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24417C2-00D6-4EC4-8C5E-E507DA46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E386505-5E28-4577-BACB-CA2FB95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0B4CF0-00FF-4B14-B45E-1AF5014B8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38F-1451-477C-899A-A4783B212B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3AAFC6-02E0-400A-9BAB-5302ABB72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4D14BD-0B5C-44FF-970A-A6057C351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B33C-F6B4-494C-B42C-8F6088C7C3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6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D9668C4-35F4-4C8F-A865-53A0F048B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A7A5009-7755-4B7A-8EBD-8D97084D69FD}"/>
              </a:ext>
            </a:extLst>
          </p:cNvPr>
          <p:cNvSpPr txBox="1"/>
          <p:nvPr/>
        </p:nvSpPr>
        <p:spPr>
          <a:xfrm>
            <a:off x="3336642" y="2759458"/>
            <a:ext cx="6670243" cy="669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AA010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76: THỰC </a:t>
            </a:r>
            <a:r>
              <a:rPr lang="en-US" sz="2800" b="1" dirty="0">
                <a:solidFill>
                  <a:srgbClr val="AA010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 TIẾNG </a:t>
            </a:r>
            <a:r>
              <a:rPr lang="en-US" sz="2800" b="1" dirty="0">
                <a:solidFill>
                  <a:srgbClr val="AA010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endParaRPr lang="en-US" sz="2400" b="1" dirty="0">
              <a:solidFill>
                <a:srgbClr val="AA010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82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6B9FAC-BFDB-41D8-974A-D50DE1A16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67" y="0"/>
            <a:ext cx="12191999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BFAEBEA-6108-4945-8677-AA52F6EE5961}"/>
              </a:ext>
            </a:extLst>
          </p:cNvPr>
          <p:cNvSpPr txBox="1"/>
          <p:nvPr/>
        </p:nvSpPr>
        <p:spPr>
          <a:xfrm>
            <a:off x="421240" y="184935"/>
            <a:ext cx="9637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B8EC568-0C4A-4318-8091-A80740D5BDCB}"/>
              </a:ext>
            </a:extLst>
          </p:cNvPr>
          <p:cNvSpPr txBox="1"/>
          <p:nvPr/>
        </p:nvSpPr>
        <p:spPr>
          <a:xfrm>
            <a:off x="421240" y="971340"/>
            <a:ext cx="3263764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mười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CA090BF-3894-4AEC-995A-0DABEBB2DC7E}"/>
              </a:ext>
            </a:extLst>
          </p:cNvPr>
          <p:cNvSpPr txBox="1"/>
          <p:nvPr/>
        </p:nvSpPr>
        <p:spPr>
          <a:xfrm>
            <a:off x="421240" y="1516108"/>
            <a:ext cx="87835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vi-VN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 là một cô bé thông minh, </a:t>
            </a:r>
            <a:r>
              <a:rPr lang="en-US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vi-VN" sz="2800" b="1" i="1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 một biết mười</a:t>
            </a:r>
            <a:r>
              <a:rPr lang="en-US" sz="2800" b="1" i="1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vi-VN" sz="2800" b="1" i="1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B3209B5-91B7-4A30-B55F-F0EBB9031A06}"/>
              </a:ext>
            </a:extLst>
          </p:cNvPr>
          <p:cNvSpPr txBox="1"/>
          <p:nvPr/>
        </p:nvSpPr>
        <p:spPr>
          <a:xfrm>
            <a:off x="421240" y="2166225"/>
            <a:ext cx="322865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4EA922B-03B6-415D-B4F6-727B3441A987}"/>
              </a:ext>
            </a:extLst>
          </p:cNvPr>
          <p:cNvSpPr txBox="1"/>
          <p:nvPr/>
        </p:nvSpPr>
        <p:spPr>
          <a:xfrm>
            <a:off x="421240" y="2719384"/>
            <a:ext cx="11326187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vi-VN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 là người </a:t>
            </a:r>
            <a:r>
              <a:rPr lang="en-US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vi-VN" sz="2800" b="1" i="1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 hay, cày biết</a:t>
            </a:r>
            <a:r>
              <a:rPr lang="en-US" sz="2800" b="1" i="1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vi-VN" sz="2800" b="1" i="1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 đáng ngưỡng mộ.</a:t>
            </a:r>
            <a:endParaRPr lang="en-US" sz="2800" b="1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25A0B01-EC6C-47D2-ACF9-26F4B98B01C9}"/>
              </a:ext>
            </a:extLst>
          </p:cNvPr>
          <p:cNvSpPr txBox="1"/>
          <p:nvPr/>
        </p:nvSpPr>
        <p:spPr>
          <a:xfrm>
            <a:off x="446073" y="3296396"/>
            <a:ext cx="3214098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A0050C1-38E4-4BCE-8C79-3B4526C571F6}"/>
              </a:ext>
            </a:extLst>
          </p:cNvPr>
          <p:cNvSpPr txBox="1"/>
          <p:nvPr/>
        </p:nvSpPr>
        <p:spPr>
          <a:xfrm>
            <a:off x="446073" y="3839015"/>
            <a:ext cx="117540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vi-VN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 cố gắng thi đậu đại học để cha mẹ được </a:t>
            </a:r>
            <a:r>
              <a:rPr lang="en-US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vi-VN" sz="2800" b="1" i="1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 mày mở mặt</a:t>
            </a:r>
            <a:r>
              <a:rPr lang="en-US" sz="2800" b="1" i="1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vi-VN" sz="2800" b="1" i="1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 người ta</a:t>
            </a:r>
            <a:r>
              <a:rPr lang="en-US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E2DC8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4BABD52-DBE0-4CDA-A5B8-EBE3111B4788}"/>
              </a:ext>
            </a:extLst>
          </p:cNvPr>
          <p:cNvSpPr txBox="1"/>
          <p:nvPr/>
        </p:nvSpPr>
        <p:spPr>
          <a:xfrm>
            <a:off x="446073" y="4493415"/>
            <a:ext cx="348294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cờ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bụng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7E3CC5E-A3BC-4000-9459-6C452E277B52}"/>
              </a:ext>
            </a:extLst>
          </p:cNvPr>
          <p:cNvSpPr txBox="1"/>
          <p:nvPr/>
        </p:nvSpPr>
        <p:spPr>
          <a:xfrm>
            <a:off x="421240" y="5155189"/>
            <a:ext cx="1159566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cờ</a:t>
            </a:r>
            <a:r>
              <a:rPr lang="en-US" sz="2800" b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bụng</a:t>
            </a:r>
            <a:r>
              <a:rPr lang="en-US" sz="2800" b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E2DC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giỏi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800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E2DC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203B484-5A37-49CB-A4B4-B58F03CF8EE3}"/>
              </a:ext>
            </a:extLst>
          </p:cNvPr>
          <p:cNvSpPr txBox="1"/>
          <p:nvPr/>
        </p:nvSpPr>
        <p:spPr>
          <a:xfrm>
            <a:off x="0" y="280020"/>
            <a:ext cx="12192000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180340" algn="ctr">
              <a:spcAft>
                <a:spcPts val="600"/>
              </a:spcAft>
            </a:pP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endParaRPr lang="en-US" sz="2800" i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600"/>
              </a:spcAft>
            </a:pP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bấy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chêm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 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49966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203B484-5A37-49CB-A4B4-B58F03CF8EE3}"/>
              </a:ext>
            </a:extLst>
          </p:cNvPr>
          <p:cNvSpPr txBox="1"/>
          <p:nvPr/>
        </p:nvSpPr>
        <p:spPr>
          <a:xfrm>
            <a:off x="0" y="280020"/>
            <a:ext cx="12192000" cy="6386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180340" algn="ctr">
              <a:spcAft>
                <a:spcPts val="600"/>
              </a:spcAft>
            </a:pP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endParaRPr lang="en-US" sz="2800" i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600"/>
              </a:spcAft>
            </a:pP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bấy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Chêm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thao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chêm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chặt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chẽ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vỡ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vần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chêm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773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203B484-5A37-49CB-A4B4-B58F03CF8EE3}"/>
              </a:ext>
            </a:extLst>
          </p:cNvPr>
          <p:cNvSpPr txBox="1"/>
          <p:nvPr/>
        </p:nvSpPr>
        <p:spPr>
          <a:xfrm>
            <a:off x="0" y="280020"/>
            <a:ext cx="1219200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180340" algn="ctr">
              <a:spcAft>
                <a:spcPts val="600"/>
              </a:spcAft>
            </a:pP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endParaRPr lang="en-US" sz="2800" i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600"/>
              </a:spcAft>
            </a:pP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bấy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chặt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chẽ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180340" algn="just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203B484-5A37-49CB-A4B4-B58F03CF8EE3}"/>
              </a:ext>
            </a:extLst>
          </p:cNvPr>
          <p:cNvSpPr txBox="1"/>
          <p:nvPr/>
        </p:nvSpPr>
        <p:spPr>
          <a:xfrm>
            <a:off x="0" y="0"/>
            <a:ext cx="12192000" cy="6755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en-US" sz="27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600"/>
              </a:spcAft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180340" algn="ctr">
              <a:spcAft>
                <a:spcPts val="600"/>
              </a:spcAft>
            </a:pPr>
            <a:r>
              <a:rPr lang="en-US" sz="27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7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US" sz="27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lận</a:t>
            </a:r>
            <a:r>
              <a:rPr lang="en-US" sz="27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đận</a:t>
            </a:r>
            <a:r>
              <a:rPr lang="en-US" sz="27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7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endParaRPr lang="en-US" sz="2700" i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600"/>
              </a:spcAft>
            </a:pPr>
            <a:r>
              <a:rPr lang="en-US" sz="27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7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</a:t>
            </a:r>
            <a:r>
              <a:rPr lang="en-US" sz="27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bấy</a:t>
            </a:r>
            <a:r>
              <a:rPr lang="en-US" sz="27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600"/>
              </a:spcAft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indent="180340" algn="just">
              <a:spcAft>
                <a:spcPts val="600"/>
              </a:spcAft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180340" algn="just">
              <a:spcAft>
                <a:spcPts val="600"/>
              </a:spcAft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ngược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180340" algn="just">
              <a:spcAft>
                <a:spcPts val="600"/>
              </a:spcAft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ghềnh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Chỗ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chảy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180340" algn="just">
              <a:spcAft>
                <a:spcPts val="600"/>
              </a:spcAft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hiểm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180340" algn="just">
              <a:spcAft>
                <a:spcPts val="600"/>
              </a:spcAft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Ẩn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nan,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vất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vả</a:t>
            </a:r>
            <a:endParaRPr lang="en-US" sz="27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600"/>
              </a:spcAft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vất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vả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xưa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180340" algn="just">
              <a:spcAft>
                <a:spcPts val="600"/>
              </a:spcAft>
            </a:pP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ẩn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ẩn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126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5371715-DF7E-4476-B0EA-51970CFF7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203B484-5A37-49CB-A4B4-B58F03CF8EE3}"/>
              </a:ext>
            </a:extLst>
          </p:cNvPr>
          <p:cNvSpPr txBox="1"/>
          <p:nvPr/>
        </p:nvSpPr>
        <p:spPr>
          <a:xfrm>
            <a:off x="870734" y="601992"/>
            <a:ext cx="99685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1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vi-VN" sz="28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C5E71AD-C6F4-489B-A5D3-83D094225C6D}"/>
              </a:ext>
            </a:extLst>
          </p:cNvPr>
          <p:cNvSpPr txBox="1"/>
          <p:nvPr/>
        </p:nvSpPr>
        <p:spPr>
          <a:xfrm>
            <a:off x="531686" y="1451443"/>
            <a:ext cx="111705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dỗ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cưỡng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cẳng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161BE92-D88D-4701-9B6B-2ADAB2E24ADF}"/>
              </a:ext>
            </a:extLst>
          </p:cNvPr>
          <p:cNvSpPr txBox="1"/>
          <p:nvPr/>
        </p:nvSpPr>
        <p:spPr>
          <a:xfrm>
            <a:off x="3274887" y="1882330"/>
            <a:ext cx="29923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cẳng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9CC7553-87FB-407E-9DC9-C8A43E5BACCC}"/>
              </a:ext>
            </a:extLst>
          </p:cNvPr>
          <p:cNvSpPr txBox="1"/>
          <p:nvPr/>
        </p:nvSpPr>
        <p:spPr>
          <a:xfrm>
            <a:off x="881008" y="3123344"/>
            <a:ext cx="10143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(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vã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E605E5C-7AEE-4A6F-8E99-9BFC0D736FBC}"/>
              </a:ext>
            </a:extLst>
          </p:cNvPr>
          <p:cNvSpPr txBox="1"/>
          <p:nvPr/>
        </p:nvSpPr>
        <p:spPr>
          <a:xfrm>
            <a:off x="531687" y="3975397"/>
            <a:ext cx="103075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dũng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dời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sẵn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sàng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79CCFCC-A348-46EF-98A4-C033D3B27A28}"/>
              </a:ext>
            </a:extLst>
          </p:cNvPr>
          <p:cNvSpPr txBox="1"/>
          <p:nvPr/>
        </p:nvSpPr>
        <p:spPr>
          <a:xfrm>
            <a:off x="346323" y="4406431"/>
            <a:ext cx="3368640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núi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dời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600"/>
              </a:spcAft>
            </a:pPr>
            <a:r>
              <a:rPr lang="en-US" sz="2800" i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vi-VN" sz="28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endParaRPr lang="en-US" sz="2800" i="1" dirty="0">
              <a:solidFill>
                <a:srgbClr val="FF0000"/>
              </a:solidFill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E391156-679D-423B-934A-F9CE8A0D2B93}"/>
              </a:ext>
            </a:extLst>
          </p:cNvPr>
          <p:cNvSpPr txBox="1"/>
          <p:nvPr/>
        </p:nvSpPr>
        <p:spPr>
          <a:xfrm>
            <a:off x="973475" y="5485845"/>
            <a:ext cx="7081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việc khó khăn hơn mức bình thường.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733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5371715-DF7E-4476-B0EA-51970CFF7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203B484-5A37-49CB-A4B4-B58F03CF8EE3}"/>
              </a:ext>
            </a:extLst>
          </p:cNvPr>
          <p:cNvSpPr txBox="1"/>
          <p:nvPr/>
        </p:nvSpPr>
        <p:spPr>
          <a:xfrm>
            <a:off x="205483" y="178837"/>
            <a:ext cx="117330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2: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Thử thay thành ngữ (in đậm) trong các câu sau bằng từ ngữ có ý nghĩa tương đương, rồi rút ra nhận xét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C5E71AD-C6F4-489B-A5D3-83D094225C6D}"/>
              </a:ext>
            </a:extLst>
          </p:cNvPr>
          <p:cNvSpPr txBox="1"/>
          <p:nvPr/>
        </p:nvSpPr>
        <p:spPr>
          <a:xfrm>
            <a:off x="-47948" y="1462124"/>
            <a:ext cx="12239947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Thành có bao nhiêu gỗ hỏng bỏ hết và bao nhiêu vốn liếng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 đời nhà ma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sạch. </a:t>
            </a:r>
          </a:p>
          <a:p>
            <a:pPr indent="180340" algn="r">
              <a:spcAft>
                <a:spcPts val="600"/>
              </a:spcAft>
            </a:pP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(Đẽo cày giữa đường)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E605E5C-7AEE-4A6F-8E99-9BFC0D736FBC}"/>
              </a:ext>
            </a:extLst>
          </p:cNvPr>
          <p:cNvSpPr txBox="1"/>
          <p:nvPr/>
        </p:nvSpPr>
        <p:spPr>
          <a:xfrm>
            <a:off x="-47948" y="3741648"/>
            <a:ext cx="11938570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Giờ đây công chúa là một chị phụ bếp, thôi thì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thượng vàng hạ cám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 gì cũng phải làm.</a:t>
            </a:r>
          </a:p>
          <a:p>
            <a:pPr indent="180340" algn="r">
              <a:spcAft>
                <a:spcPts val="600"/>
              </a:spcAft>
            </a:pP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(Vua chích choè)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E391156-679D-423B-934A-F9CE8A0D2B93}"/>
              </a:ext>
            </a:extLst>
          </p:cNvPr>
          <p:cNvSpPr txBox="1"/>
          <p:nvPr/>
        </p:nvSpPr>
        <p:spPr>
          <a:xfrm>
            <a:off x="205483" y="2595068"/>
            <a:ext cx="11468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Từ ngữ có ý nghĩa tương đương với thành ngữ (in đậm): đều mất, đi đời, không còn gì 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D1DE87A-FDAD-404E-912E-37304673DCAF}"/>
              </a:ext>
            </a:extLst>
          </p:cNvPr>
          <p:cNvSpPr txBox="1"/>
          <p:nvPr/>
        </p:nvSpPr>
        <p:spPr>
          <a:xfrm>
            <a:off x="205483" y="5497953"/>
            <a:ext cx="112604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nhẹ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2197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5371715-DF7E-4476-B0EA-51970CFF7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203B484-5A37-49CB-A4B4-B58F03CF8EE3}"/>
              </a:ext>
            </a:extLst>
          </p:cNvPr>
          <p:cNvSpPr txBox="1"/>
          <p:nvPr/>
        </p:nvSpPr>
        <p:spPr>
          <a:xfrm>
            <a:off x="205483" y="178837"/>
            <a:ext cx="117330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2: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Thử thay thành ngữ (in đậm) trong các câu sau bằng từ ngữ có ý nghĩa tương đương, rồi rút ra nhận xét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C5E71AD-C6F4-489B-A5D3-83D094225C6D}"/>
              </a:ext>
            </a:extLst>
          </p:cNvPr>
          <p:cNvSpPr txBox="1"/>
          <p:nvPr/>
        </p:nvSpPr>
        <p:spPr>
          <a:xfrm>
            <a:off x="205481" y="1311781"/>
            <a:ext cx="119865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 xét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 dụng thành ngữ sẽ giúp việc diễn đạt nghĩa trong câu trở nên súc tích, gợi nhiều liên tưởng và gây ấn tượng hơn.</a:t>
            </a:r>
            <a:endParaRPr lang="vi-VN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15554C-0BD5-4093-9E5F-C4141D6544B7}"/>
              </a:ext>
            </a:extLst>
          </p:cNvPr>
          <p:cNvSpPr txBox="1"/>
          <p:nvPr/>
        </p:nvSpPr>
        <p:spPr>
          <a:xfrm>
            <a:off x="205481" y="2444725"/>
            <a:ext cx="117330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 xét về việc sử dụng thành ngữ </a:t>
            </a:r>
            <a:r>
              <a:rPr lang="vi-VN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đẽo cày giữa đường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hai trường hợp sau: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1BA2DCE-19F9-496B-AFC5-16DF55D6A248}"/>
              </a:ext>
            </a:extLst>
          </p:cNvPr>
          <p:cNvSpPr txBox="1"/>
          <p:nvPr/>
        </p:nvSpPr>
        <p:spPr>
          <a:xfrm>
            <a:off x="360877" y="3681363"/>
            <a:ext cx="114222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 làm việc này chắc nhiều người góp cho những ý kiến hay. Khác gì đẽo cày giữa 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BC5C7DE-32B8-4669-9DE2-655199782596}"/>
              </a:ext>
            </a:extLst>
          </p:cNvPr>
          <p:cNvSpPr txBox="1"/>
          <p:nvPr/>
        </p:nvSpPr>
        <p:spPr>
          <a:xfrm>
            <a:off x="384853" y="5069165"/>
            <a:ext cx="114222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Chín người mười ý, tôi biết nghe theo ai bây giờ? Thật là đẽo cày giữa đường.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83953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5371715-DF7E-4476-B0EA-51970CFF7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15554C-0BD5-4093-9E5F-C4141D6544B7}"/>
              </a:ext>
            </a:extLst>
          </p:cNvPr>
          <p:cNvSpPr txBox="1"/>
          <p:nvPr/>
        </p:nvSpPr>
        <p:spPr>
          <a:xfrm>
            <a:off x="117725" y="262887"/>
            <a:ext cx="117330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 xét về việc sử dụng thành ngữ </a:t>
            </a:r>
            <a:r>
              <a:rPr lang="vi-VN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đẽo cày giữa đường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hai trường hợp sau: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1BA2DCE-19F9-496B-AFC5-16DF55D6A248}"/>
              </a:ext>
            </a:extLst>
          </p:cNvPr>
          <p:cNvSpPr txBox="1"/>
          <p:nvPr/>
        </p:nvSpPr>
        <p:spPr>
          <a:xfrm>
            <a:off x="117725" y="1212729"/>
            <a:ext cx="114222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 làm việc này chắc nhiều người góp cho những ý kiến hay. Khác gì </a:t>
            </a:r>
            <a:r>
              <a:rPr lang="vi-VN" sz="2800" b="1" i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đẽo cày giữa đường</a:t>
            </a:r>
            <a:r>
              <a:rPr lang="en-US" sz="2800" b="1" i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solidFill>
                <a:srgbClr val="0E2DC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BC5C7DE-32B8-4669-9DE2-655199782596}"/>
              </a:ext>
            </a:extLst>
          </p:cNvPr>
          <p:cNvSpPr txBox="1"/>
          <p:nvPr/>
        </p:nvSpPr>
        <p:spPr>
          <a:xfrm>
            <a:off x="0" y="3183833"/>
            <a:ext cx="114222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Chín người mười ý, tôi biết nghe theo ai bây giờ? Thật là </a:t>
            </a:r>
            <a:r>
              <a:rPr lang="vi-VN" sz="2800" b="1" i="1" dirty="0">
                <a:solidFill>
                  <a:srgbClr val="0E2DC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đẽo cày giữa đường.</a:t>
            </a:r>
            <a:endParaRPr lang="en-US" sz="2000" b="1" i="1" dirty="0">
              <a:solidFill>
                <a:srgbClr val="0E2DC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8151608-161A-431F-9DFE-4530C4876FCB}"/>
              </a:ext>
            </a:extLst>
          </p:cNvPr>
          <p:cNvSpPr txBox="1"/>
          <p:nvPr/>
        </p:nvSpPr>
        <p:spPr>
          <a:xfrm>
            <a:off x="117725" y="2198281"/>
            <a:ext cx="114222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Nội dung của câu trước với câu sau thiếu lôgic (không hợp lí), gây khó hiểu.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B396D04-DB2A-4524-80CD-829A6F57EE0A}"/>
              </a:ext>
            </a:extLst>
          </p:cNvPr>
          <p:cNvSpPr txBox="1"/>
          <p:nvPr/>
        </p:nvSpPr>
        <p:spPr>
          <a:xfrm>
            <a:off x="0" y="4123037"/>
            <a:ext cx="114222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Nội dung ở câu sau liên quan chặt chẽ với nội dung của câu đứng trước, biểu đạt được điều muốn nói một cách súc tích, gây ấn tượng.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C4E7CA9-A2A0-4B0B-B53C-E928D0BAD048}"/>
              </a:ext>
            </a:extLst>
          </p:cNvPr>
          <p:cNvSpPr txBox="1"/>
          <p:nvPr/>
        </p:nvSpPr>
        <p:spPr>
          <a:xfrm>
            <a:off x="117726" y="5210118"/>
            <a:ext cx="1182084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en-US" sz="28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bẩy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…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810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1165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2023-01-30T14:09:17Z</dcterms:created>
  <dcterms:modified xsi:type="dcterms:W3CDTF">2023-01-30T14:55:11Z</dcterms:modified>
</cp:coreProperties>
</file>