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306" r:id="rId3"/>
    <p:sldId id="307" r:id="rId4"/>
    <p:sldId id="308" r:id="rId5"/>
    <p:sldId id="309" r:id="rId6"/>
    <p:sldId id="310" r:id="rId7"/>
    <p:sldId id="311" r:id="rId8"/>
    <p:sldId id="312" r:id="rId9"/>
    <p:sldId id="313" r:id="rId10"/>
    <p:sldId id="314" r:id="rId11"/>
    <p:sldId id="315"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94660"/>
  </p:normalViewPr>
  <p:slideViewPr>
    <p:cSldViewPr snapToGrid="0">
      <p:cViewPr varScale="1">
        <p:scale>
          <a:sx n="38" d="100"/>
          <a:sy n="38" d="100"/>
        </p:scale>
        <p:origin x="56" y="5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4D4BD-C395-4F65-92FC-7B2EE60013A5}" type="datetimeFigureOut">
              <a:rPr lang="vi-VN" smtClean="0"/>
              <a:t>19/12/2023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4DD3D-BAB3-4212-9954-7775492BBDB4}" type="slidenum">
              <a:rPr lang="vi-VN" smtClean="0"/>
              <a:t>‹#›</a:t>
            </a:fld>
            <a:endParaRPr lang="vi-VN"/>
          </a:p>
        </p:txBody>
      </p:sp>
    </p:spTree>
    <p:extLst>
      <p:ext uri="{BB962C8B-B14F-4D97-AF65-F5344CB8AC3E}">
        <p14:creationId xmlns:p14="http://schemas.microsoft.com/office/powerpoint/2010/main" val="343731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43A2-8A9D-468F-8182-48362F7459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00DE8BE-D329-40C2-822F-2887BB25C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C37811D-90AB-426C-AAB3-4E6671C20064}"/>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5" name="Footer Placeholder 4">
            <a:extLst>
              <a:ext uri="{FF2B5EF4-FFF2-40B4-BE49-F238E27FC236}">
                <a16:creationId xmlns:a16="http://schemas.microsoft.com/office/drawing/2014/main" id="{79008880-D7E6-4D0A-9ED8-24F13E2B36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0EECA53-7F09-4E10-82C8-063214391668}"/>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255783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A0A2-54F1-4F52-98ED-026F6676B3F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0BD3264-F8E9-4775-B117-5791FFA5F8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E8E4C5-9C79-4F1F-ADC8-5639F8BE6469}"/>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5" name="Footer Placeholder 4">
            <a:extLst>
              <a:ext uri="{FF2B5EF4-FFF2-40B4-BE49-F238E27FC236}">
                <a16:creationId xmlns:a16="http://schemas.microsoft.com/office/drawing/2014/main" id="{0497331A-2449-4B25-9EC3-744BB7E34C5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B2A5FAF-CFE9-4D54-941D-6899384B75DA}"/>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86903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0BE97-DD28-40AB-966B-F5D795E4FE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6D1AE87-D0A7-442E-9811-F92042C45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813266-25DB-4DF8-A6FD-D1852E84A0C1}"/>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5" name="Footer Placeholder 4">
            <a:extLst>
              <a:ext uri="{FF2B5EF4-FFF2-40B4-BE49-F238E27FC236}">
                <a16:creationId xmlns:a16="http://schemas.microsoft.com/office/drawing/2014/main" id="{5E31B35A-A432-4C61-84FF-10E785115A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6E7D3CE-26CE-401D-AB42-C2AEE6EB0009}"/>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300518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DF4D-DBDE-4ED4-B253-070AEE97C1A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F77134B-159C-4FA1-9E14-DC05D754F2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4B1C97-670F-4EA3-8459-8C224DAB91E0}"/>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5" name="Footer Placeholder 4">
            <a:extLst>
              <a:ext uri="{FF2B5EF4-FFF2-40B4-BE49-F238E27FC236}">
                <a16:creationId xmlns:a16="http://schemas.microsoft.com/office/drawing/2014/main" id="{FE453CC7-83BD-4739-BE95-E7720812B08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CE5F8F1-5DE1-44E8-89C2-CFE26E016627}"/>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76237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CD26-8CAD-4007-9250-CCCBDE1FA5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DCC4840-9D40-42ED-A637-5902788CB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FEFC53-DBC0-49F5-ABF4-935C1A42502D}"/>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5" name="Footer Placeholder 4">
            <a:extLst>
              <a:ext uri="{FF2B5EF4-FFF2-40B4-BE49-F238E27FC236}">
                <a16:creationId xmlns:a16="http://schemas.microsoft.com/office/drawing/2014/main" id="{71C0A056-3E2D-498D-A45F-B308BD7E30D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69C1E43-2D56-45A8-99DE-B2D578751FAC}"/>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128546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5404-8C98-442F-A942-BBA5D28FB0B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E3C4576-62FD-449C-A71F-25C5F169C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BFDB80B-1997-4331-9443-BB4D325ED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76815D7-116F-4DCB-A185-1B0C0739EF7A}"/>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6" name="Footer Placeholder 5">
            <a:extLst>
              <a:ext uri="{FF2B5EF4-FFF2-40B4-BE49-F238E27FC236}">
                <a16:creationId xmlns:a16="http://schemas.microsoft.com/office/drawing/2014/main" id="{50316B29-8343-4D02-AF77-40AFBF4705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5854592-264C-4232-8F4A-07E32EA4AA8F}"/>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404729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C80C-BEEC-4A51-89DE-2ED9C422B19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E7FB8C7-A560-40A1-8F50-C2602D8D2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294C9-DBDC-4905-B4F6-6753D78D62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76D53BD-31DE-4CEA-B76D-5B1B5D6FE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DA425-603D-4394-88CC-2FCB44EA05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C69BDCC-7DCB-4E09-B1C5-17AE6C6D26A5}"/>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8" name="Footer Placeholder 7">
            <a:extLst>
              <a:ext uri="{FF2B5EF4-FFF2-40B4-BE49-F238E27FC236}">
                <a16:creationId xmlns:a16="http://schemas.microsoft.com/office/drawing/2014/main" id="{71C56DC6-B7EC-4172-9228-D2DCBE15D2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228A208-590D-48DB-AF33-3C1765F6356F}"/>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2274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152F-4B65-4655-9078-E4205BF51B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2A1487C-8F65-476B-AFE3-EA21D55623BD}"/>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4" name="Footer Placeholder 3">
            <a:extLst>
              <a:ext uri="{FF2B5EF4-FFF2-40B4-BE49-F238E27FC236}">
                <a16:creationId xmlns:a16="http://schemas.microsoft.com/office/drawing/2014/main" id="{D521EA60-C854-44BC-862D-C1E0EAC95C0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6696AB1-AFCC-4F9D-A59E-E4CD903071F7}"/>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203970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9FD2E-4A15-47E7-BBEB-717E2A680B4E}"/>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3" name="Footer Placeholder 2">
            <a:extLst>
              <a:ext uri="{FF2B5EF4-FFF2-40B4-BE49-F238E27FC236}">
                <a16:creationId xmlns:a16="http://schemas.microsoft.com/office/drawing/2014/main" id="{10D3B4A0-693A-4EB3-B662-DFBB39D4F93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C98402F-7D75-496B-8AA0-C1F64A378D65}"/>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321569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8909-AABF-40DE-83B7-5F8289857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B6AF5FA-8DB3-40F6-972B-FD8C0DF25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A7E7C3E-BD44-4E56-A39D-768A5AF8C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29BD8-452D-4B0C-8E87-0CDF17AC0175}"/>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6" name="Footer Placeholder 5">
            <a:extLst>
              <a:ext uri="{FF2B5EF4-FFF2-40B4-BE49-F238E27FC236}">
                <a16:creationId xmlns:a16="http://schemas.microsoft.com/office/drawing/2014/main" id="{4FEBDCFE-5961-4825-BD1E-22A045AED87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229764B-2688-48A9-AE6F-2EA0556D3C1F}"/>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420421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E8AB-D250-4919-98AC-425ABDDFA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EF8502A-9791-4796-AAD7-7661FFB1FA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E566E82-618F-4BB6-8A21-6300BAD46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1A54A-11E4-4D29-B0D6-43545B10AF6E}"/>
              </a:ext>
            </a:extLst>
          </p:cNvPr>
          <p:cNvSpPr>
            <a:spLocks noGrp="1"/>
          </p:cNvSpPr>
          <p:nvPr>
            <p:ph type="dt" sz="half" idx="10"/>
          </p:nvPr>
        </p:nvSpPr>
        <p:spPr/>
        <p:txBody>
          <a:bodyPr/>
          <a:lstStyle/>
          <a:p>
            <a:fld id="{7C438D22-67EE-4342-9955-845C30BBF0F5}" type="datetimeFigureOut">
              <a:rPr lang="vi-VN" smtClean="0"/>
              <a:t>19/12/2023</a:t>
            </a:fld>
            <a:endParaRPr lang="vi-VN"/>
          </a:p>
        </p:txBody>
      </p:sp>
      <p:sp>
        <p:nvSpPr>
          <p:cNvPr id="6" name="Footer Placeholder 5">
            <a:extLst>
              <a:ext uri="{FF2B5EF4-FFF2-40B4-BE49-F238E27FC236}">
                <a16:creationId xmlns:a16="http://schemas.microsoft.com/office/drawing/2014/main" id="{71F4D9E0-81D1-4DFA-AA7C-E1765377814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FBD08FE-30BE-440E-957E-90AE36DA032A}"/>
              </a:ext>
            </a:extLst>
          </p:cNvPr>
          <p:cNvSpPr>
            <a:spLocks noGrp="1"/>
          </p:cNvSpPr>
          <p:nvPr>
            <p:ph type="sldNum" sz="quarter" idx="12"/>
          </p:nvPr>
        </p:nvSpPr>
        <p:spPr/>
        <p:txBody>
          <a:bodyPr/>
          <a:lstStyle/>
          <a:p>
            <a:fld id="{5FCE02E6-0B22-43BF-A7DA-1D88072BE4FA}" type="slidenum">
              <a:rPr lang="vi-VN" smtClean="0"/>
              <a:t>‹#›</a:t>
            </a:fld>
            <a:endParaRPr lang="vi-VN"/>
          </a:p>
        </p:txBody>
      </p:sp>
    </p:spTree>
    <p:extLst>
      <p:ext uri="{BB962C8B-B14F-4D97-AF65-F5344CB8AC3E}">
        <p14:creationId xmlns:p14="http://schemas.microsoft.com/office/powerpoint/2010/main" val="3923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29E7C-5BB2-4AB4-BA68-D2EBF5288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A0A8F47-49C3-4316-8918-4DA59BC4E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66A92B-11A2-4CE3-9ED8-D5DBEF6A6D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38D22-67EE-4342-9955-845C30BBF0F5}" type="datetimeFigureOut">
              <a:rPr lang="vi-VN" smtClean="0"/>
              <a:t>19/12/2023</a:t>
            </a:fld>
            <a:endParaRPr lang="vi-VN"/>
          </a:p>
        </p:txBody>
      </p:sp>
      <p:sp>
        <p:nvSpPr>
          <p:cNvPr id="5" name="Footer Placeholder 4">
            <a:extLst>
              <a:ext uri="{FF2B5EF4-FFF2-40B4-BE49-F238E27FC236}">
                <a16:creationId xmlns:a16="http://schemas.microsoft.com/office/drawing/2014/main" id="{4583E61F-5C08-4F21-B700-AC8299874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561C003-DBCF-4FB3-8044-008947D79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E02E6-0B22-43BF-A7DA-1D88072BE4FA}" type="slidenum">
              <a:rPr lang="vi-VN" smtClean="0"/>
              <a:t>‹#›</a:t>
            </a:fld>
            <a:endParaRPr lang="vi-VN"/>
          </a:p>
        </p:txBody>
      </p:sp>
    </p:spTree>
    <p:extLst>
      <p:ext uri="{BB962C8B-B14F-4D97-AF65-F5344CB8AC3E}">
        <p14:creationId xmlns:p14="http://schemas.microsoft.com/office/powerpoint/2010/main" val="2700073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srcRect/>
          <a:stretch>
            <a:fillRect/>
          </a:stretch>
        </p:blipFill>
        <p:spPr bwMode="auto">
          <a:xfrm>
            <a:off x="0" y="34925"/>
            <a:ext cx="12192000" cy="6823075"/>
          </a:xfrm>
          <a:prstGeom prst="rect">
            <a:avLst/>
          </a:prstGeom>
          <a:noFill/>
          <a:ln w="9525">
            <a:noFill/>
            <a:miter lim="800000"/>
            <a:headEnd/>
            <a:tailEnd/>
          </a:ln>
        </p:spPr>
      </p:pic>
      <p:sp>
        <p:nvSpPr>
          <p:cNvPr id="4" name="Rectangle 3">
            <a:extLst>
              <a:ext uri="{FF2B5EF4-FFF2-40B4-BE49-F238E27FC236}">
                <a16:creationId xmlns:a16="http://schemas.microsoft.com/office/drawing/2014/main" id="{5C61685D-9F46-4257-88E0-F0A401EEE8E5}"/>
              </a:ext>
            </a:extLst>
          </p:cNvPr>
          <p:cNvSpPr/>
          <p:nvPr/>
        </p:nvSpPr>
        <p:spPr>
          <a:xfrm>
            <a:off x="3952346" y="711200"/>
            <a:ext cx="6096000" cy="1138773"/>
          </a:xfrm>
          <a:prstGeom prst="rect">
            <a:avLst/>
          </a:prstGeom>
        </p:spPr>
        <p:txBody>
          <a:bodyPr>
            <a:spAutoFit/>
          </a:bodyPr>
          <a:lstStyle/>
          <a:p>
            <a:pPr algn="ctr">
              <a:tabLst>
                <a:tab pos="1385888" algn="l"/>
              </a:tabLst>
            </a:pPr>
            <a:r>
              <a:rPr lang="en-US" sz="4000" b="1" i="1" dirty="0" err="1">
                <a:solidFill>
                  <a:srgbClr val="203864"/>
                </a:solidFill>
                <a:latin typeface="Times New Roman" pitchFamily="18" charset="0"/>
                <a:cs typeface="Times New Roman" pitchFamily="18" charset="0"/>
              </a:rPr>
              <a:t>Cô</a:t>
            </a:r>
            <a:r>
              <a:rPr lang="en-US" sz="4000" b="1" i="1" dirty="0">
                <a:solidFill>
                  <a:srgbClr val="203864"/>
                </a:solidFill>
                <a:latin typeface="Times New Roman" pitchFamily="18" charset="0"/>
                <a:cs typeface="Times New Roman" pitchFamily="18" charset="0"/>
              </a:rPr>
              <a:t> </a:t>
            </a:r>
            <a:r>
              <a:rPr lang="en-US" sz="4000" b="1" i="1" dirty="0" err="1">
                <a:solidFill>
                  <a:srgbClr val="203864"/>
                </a:solidFill>
                <a:latin typeface="Times New Roman" pitchFamily="18" charset="0"/>
                <a:cs typeface="Times New Roman" pitchFamily="18" charset="0"/>
              </a:rPr>
              <a:t>Tô</a:t>
            </a:r>
            <a:endParaRPr lang="en-US" sz="4000" dirty="0">
              <a:solidFill>
                <a:srgbClr val="203864"/>
              </a:solidFill>
              <a:latin typeface="Times New Roman" pitchFamily="18" charset="0"/>
              <a:cs typeface="Times New Roman" pitchFamily="18" charset="0"/>
            </a:endParaRPr>
          </a:p>
          <a:p>
            <a:pPr algn="ctr">
              <a:tabLst>
                <a:tab pos="1385888" algn="l"/>
              </a:tabLst>
            </a:pPr>
            <a:r>
              <a:rPr lang="en-US" sz="2400" b="1" i="1" dirty="0">
                <a:latin typeface="Times New Roman" pitchFamily="18" charset="0"/>
                <a:ea typeface="MS Mincho" pitchFamily="49" charset="-128"/>
              </a:rPr>
              <a:t>                                         </a:t>
            </a:r>
            <a:r>
              <a:rPr lang="en-US" sz="2800" dirty="0">
                <a:solidFill>
                  <a:srgbClr val="385723"/>
                </a:solidFill>
                <a:latin typeface="Times New Roman" pitchFamily="18" charset="0"/>
                <a:ea typeface="MS Mincho" pitchFamily="49" charset="-128"/>
              </a:rPr>
              <a:t>(</a:t>
            </a:r>
            <a:r>
              <a:rPr lang="en-US" sz="2800" dirty="0" err="1">
                <a:solidFill>
                  <a:srgbClr val="385723"/>
                </a:solidFill>
                <a:latin typeface="Times New Roman" pitchFamily="18" charset="0"/>
                <a:ea typeface="MS Mincho" pitchFamily="49" charset="-128"/>
              </a:rPr>
              <a:t>Nguyễn</a:t>
            </a:r>
            <a:r>
              <a:rPr lang="en-US" sz="2800" dirty="0">
                <a:solidFill>
                  <a:srgbClr val="385723"/>
                </a:solidFill>
                <a:latin typeface="Times New Roman" pitchFamily="18" charset="0"/>
                <a:ea typeface="MS Mincho" pitchFamily="49" charset="-128"/>
              </a:rPr>
              <a:t> </a:t>
            </a:r>
            <a:r>
              <a:rPr lang="en-US" sz="2800" dirty="0" err="1">
                <a:solidFill>
                  <a:srgbClr val="385723"/>
                </a:solidFill>
                <a:latin typeface="Times New Roman" pitchFamily="18" charset="0"/>
                <a:ea typeface="MS Mincho" pitchFamily="49" charset="-128"/>
              </a:rPr>
              <a:t>Tuân</a:t>
            </a:r>
            <a:r>
              <a:rPr lang="en-US" sz="2800" dirty="0">
                <a:solidFill>
                  <a:srgbClr val="385723"/>
                </a:solidFill>
                <a:latin typeface="Times New Roman" pitchFamily="18" charset="0"/>
                <a:ea typeface="MS Mincho" pitchFamily="49" charset="-128"/>
              </a:rPr>
              <a:t>)</a:t>
            </a:r>
            <a:endParaRPr lang="en-US" sz="2800" dirty="0">
              <a:solidFill>
                <a:srgbClr val="385723"/>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063" y="696913"/>
            <a:ext cx="10683875" cy="2105025"/>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a:solidFill>
                  <a:schemeClr val="tx1"/>
                </a:solidFill>
                <a:latin typeface="Times New Roman" pitchFamily="18" charset="0"/>
                <a:cs typeface="Times New Roman" pitchFamily="18" charset="0"/>
              </a:rPr>
              <a:t>Câu 4:</a:t>
            </a:r>
            <a:r>
              <a:rPr lang="en-US" sz="3600">
                <a:solidFill>
                  <a:schemeClr val="tx1"/>
                </a:solidFill>
                <a:latin typeface="Times New Roman" pitchFamily="18" charset="0"/>
                <a:cs typeface="Times New Roman" pitchFamily="18" charset="0"/>
              </a:rPr>
              <a:t> Tình cảm, cảm xúc của nhà văn với Cô Tô được bộc lộ bằng hình thức nào?</a:t>
            </a:r>
          </a:p>
        </p:txBody>
      </p:sp>
      <p:sp>
        <p:nvSpPr>
          <p:cNvPr id="5" name="Snip Diagonal Corner Rectangle 4"/>
          <p:cNvSpPr/>
          <p:nvPr/>
        </p:nvSpPr>
        <p:spPr>
          <a:xfrm>
            <a:off x="1298575" y="3157538"/>
            <a:ext cx="9594850" cy="1889125"/>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a:solidFill>
                  <a:srgbClr val="FFFFFF"/>
                </a:solidFill>
                <a:latin typeface="Times New Roman" pitchFamily="18" charset="0"/>
                <a:cs typeface="Times New Roman" pitchFamily="18" charset="0"/>
              </a:rPr>
              <a:t>Qua cảnh vật.</a:t>
            </a:r>
            <a:endParaRPr lang="vi-VN" sz="4400" b="1">
              <a:solidFill>
                <a:srgbClr val="FFFFFF"/>
              </a:solidFill>
              <a:latin typeface="Tahoma" pitchFamily="34" charset="0"/>
              <a:cs typeface="Tahoma" pitchFamily="34" charset="0"/>
            </a:endParaRPr>
          </a:p>
        </p:txBody>
      </p:sp>
      <p:pic>
        <p:nvPicPr>
          <p:cNvPr id="7" name="Picture 6"/>
          <p:cNvPicPr>
            <a:picLocks noChangeAspect="1"/>
          </p:cNvPicPr>
          <p:nvPr/>
        </p:nvPicPr>
        <p:blipFill>
          <a:blip r:embed="rId3"/>
          <a:srcRect/>
          <a:stretch>
            <a:fillRect/>
          </a:stretch>
        </p:blipFill>
        <p:spPr bwMode="auto">
          <a:xfrm>
            <a:off x="-88900" y="750888"/>
            <a:ext cx="933450" cy="1089025"/>
          </a:xfrm>
          <a:prstGeom prst="rect">
            <a:avLst/>
          </a:prstGeom>
          <a:noFill/>
          <a:ln w="9525">
            <a:noFill/>
            <a:miter lim="800000"/>
            <a:headEnd/>
            <a:tailEnd/>
          </a:ln>
        </p:spPr>
      </p:pic>
      <p:sp>
        <p:nvSpPr>
          <p:cNvPr id="8" name="Pentagon 7">
            <a:hlinkClick r:id="rId4" action="ppaction://hlinksldjump"/>
          </p:cNvPr>
          <p:cNvSpPr/>
          <p:nvPr/>
        </p:nvSpPr>
        <p:spPr>
          <a:xfrm flipH="1">
            <a:off x="8912225" y="5616575"/>
            <a:ext cx="3062288" cy="100171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2E75B6"/>
                </a:solidFill>
                <a:latin typeface="Tahoma" pitchFamily="34" charset="0"/>
                <a:cs typeface="Tahoma" pitchFamily="34" charset="0"/>
              </a:rPr>
              <a:t>QUAY VỀ</a:t>
            </a:r>
            <a:endParaRPr lang="vi-VN" sz="3200" b="1">
              <a:solidFill>
                <a:srgbClr val="2E75B6"/>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879475" y="322263"/>
            <a:ext cx="10682288" cy="2105025"/>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a:solidFill>
                  <a:schemeClr val="tx1"/>
                </a:solidFill>
                <a:latin typeface="Times New Roman" pitchFamily="18" charset="0"/>
                <a:cs typeface="Times New Roman" pitchFamily="18" charset="0"/>
              </a:rPr>
              <a:t>Câu 5:</a:t>
            </a:r>
            <a:r>
              <a:rPr lang="en-US" sz="3600">
                <a:solidFill>
                  <a:schemeClr val="tx1"/>
                </a:solidFill>
                <a:latin typeface="Times New Roman" pitchFamily="18" charset="0"/>
                <a:cs typeface="Times New Roman" pitchFamily="18" charset="0"/>
              </a:rPr>
              <a:t> Thông điệp nào có ý nghĩa nhất với em qua đoạn văn trên? Vì sao?</a:t>
            </a:r>
            <a:endParaRPr lang="en-US" sz="3200">
              <a:solidFill>
                <a:schemeClr val="tx1"/>
              </a:solidFill>
              <a:latin typeface="Times New Roman" pitchFamily="18" charset="0"/>
              <a:cs typeface="Times New Roman" pitchFamily="18" charset="0"/>
            </a:endParaRPr>
          </a:p>
        </p:txBody>
      </p:sp>
      <p:sp>
        <p:nvSpPr>
          <p:cNvPr id="5" name="Snip Diagonal Corner Rectangle 4"/>
          <p:cNvSpPr/>
          <p:nvPr/>
        </p:nvSpPr>
        <p:spPr>
          <a:xfrm>
            <a:off x="1243013" y="2566988"/>
            <a:ext cx="9594850" cy="304958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rgbClr val="FFFFFF"/>
                </a:solidFill>
                <a:latin typeface="Times New Roman" pitchFamily="18" charset="0"/>
                <a:cs typeface="Times New Roman" pitchFamily="18" charset="0"/>
              </a:rPr>
              <a:t>Hãy yêu và quan tâm giữ gìn biển đảo quê hương.</a:t>
            </a:r>
          </a:p>
          <a:p>
            <a:r>
              <a:rPr lang="en-US" sz="2400">
                <a:solidFill>
                  <a:srgbClr val="FFFFFF"/>
                </a:solidFill>
                <a:latin typeface="Times New Roman" pitchFamily="18" charset="0"/>
                <a:cs typeface="Times New Roman" pitchFamily="18" charset="0"/>
              </a:rPr>
              <a:t> Vì </a:t>
            </a:r>
          </a:p>
          <a:p>
            <a:r>
              <a:rPr lang="en-US" sz="2400">
                <a:solidFill>
                  <a:srgbClr val="FFFFFF"/>
                </a:solidFill>
                <a:latin typeface="Times New Roman" pitchFamily="18" charset="0"/>
                <a:cs typeface="Times New Roman" pitchFamily="18" charset="0"/>
              </a:rPr>
              <a:t>+ Biển đảo là một phần lãnh thổ thiêng liêng của đất nước.</a:t>
            </a:r>
          </a:p>
          <a:p>
            <a:r>
              <a:rPr lang="en-US" sz="2400">
                <a:solidFill>
                  <a:srgbClr val="FFFFFF"/>
                </a:solidFill>
                <a:latin typeface="Times New Roman" pitchFamily="18" charset="0"/>
                <a:cs typeface="Times New Roman" pitchFamily="18" charset="0"/>
              </a:rPr>
              <a:t>+ Biến và đảo có vai trò quan trọng đối với đất nước.</a:t>
            </a:r>
          </a:p>
          <a:p>
            <a:r>
              <a:rPr lang="en-US" sz="2400">
                <a:solidFill>
                  <a:srgbClr val="FFFFFF"/>
                </a:solidFill>
                <a:latin typeface="Times New Roman" pitchFamily="18" charset="0"/>
                <a:cs typeface="Times New Roman" pitchFamily="18" charset="0"/>
              </a:rPr>
              <a:t>+ Bao thế hệ cha ông đã dầy công gữi gìn, xây dựng, bám biển, làm giàu cho đất nước.</a:t>
            </a:r>
          </a:p>
        </p:txBody>
      </p:sp>
      <p:pic>
        <p:nvPicPr>
          <p:cNvPr id="7" name="Picture 6"/>
          <p:cNvPicPr>
            <a:picLocks noChangeAspect="1"/>
          </p:cNvPicPr>
          <p:nvPr/>
        </p:nvPicPr>
        <p:blipFill>
          <a:blip r:embed="rId3"/>
          <a:srcRect/>
          <a:stretch>
            <a:fillRect/>
          </a:stretch>
        </p:blipFill>
        <p:spPr bwMode="auto">
          <a:xfrm>
            <a:off x="-173038" y="942975"/>
            <a:ext cx="927101" cy="1247775"/>
          </a:xfrm>
          <a:prstGeom prst="rect">
            <a:avLst/>
          </a:prstGeom>
          <a:noFill/>
          <a:ln w="9525">
            <a:noFill/>
            <a:miter lim="800000"/>
            <a:headEnd/>
            <a:tailEnd/>
          </a:ln>
        </p:spPr>
      </p:pic>
      <p:sp>
        <p:nvSpPr>
          <p:cNvPr id="8" name="Pentagon 7">
            <a:hlinkClick r:id="rId4" action="ppaction://hlinksldjump"/>
          </p:cNvPr>
          <p:cNvSpPr/>
          <p:nvPr/>
        </p:nvSpPr>
        <p:spPr>
          <a:xfrm flipH="1">
            <a:off x="8897938" y="5776913"/>
            <a:ext cx="3062287" cy="100171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2E75B6"/>
                </a:solidFill>
                <a:latin typeface="Tahoma" pitchFamily="34" charset="0"/>
                <a:cs typeface="Tahoma" pitchFamily="34" charset="0"/>
              </a:rPr>
              <a:t>QUAY VỀ</a:t>
            </a:r>
            <a:endParaRPr lang="vi-VN" sz="3200" b="1">
              <a:solidFill>
                <a:srgbClr val="2E75B6"/>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0363" y="206375"/>
            <a:ext cx="10791825" cy="954088"/>
          </a:xfrm>
          <a:prstGeom prst="rect">
            <a:avLst/>
          </a:prstGeom>
        </p:spPr>
        <p:txBody>
          <a:bodyPr>
            <a:spAutoFit/>
          </a:bodyPr>
          <a:lstStyle/>
          <a:p>
            <a:r>
              <a:rPr lang="en-US" sz="2800" b="1">
                <a:latin typeface="Times New Roman" pitchFamily="18" charset="0"/>
                <a:ea typeface="MS Mincho" pitchFamily="49" charset="-128"/>
              </a:rPr>
              <a:t>2. Vẻ đẹp của con người Cô Tô</a:t>
            </a:r>
            <a:endParaRPr lang="en-US" sz="2800">
              <a:latin typeface="Times New Roman" pitchFamily="18" charset="0"/>
              <a:cs typeface="Times New Roman" pitchFamily="18" charset="0"/>
            </a:endParaRPr>
          </a:p>
          <a:p>
            <a:pPr>
              <a:spcAft>
                <a:spcPts val="1200"/>
              </a:spcAft>
            </a:pPr>
            <a:r>
              <a:rPr lang="en-US" sz="2800" b="1">
                <a:latin typeface="Times New Roman" pitchFamily="18" charset="0"/>
                <a:cs typeface="Calibri" pitchFamily="34" charset="0"/>
              </a:rPr>
              <a:t> </a:t>
            </a:r>
            <a:endParaRPr lang="en-US" sz="2800">
              <a:latin typeface="Times New Roman" pitchFamily="18" charset="0"/>
              <a:cs typeface="Calibri" pitchFamily="34" charset="0"/>
            </a:endParaRPr>
          </a:p>
        </p:txBody>
      </p:sp>
      <p:pic>
        <p:nvPicPr>
          <p:cNvPr id="8" name="Picture 7"/>
          <p:cNvPicPr>
            <a:picLocks noChangeAspect="1"/>
          </p:cNvPicPr>
          <p:nvPr/>
        </p:nvPicPr>
        <p:blipFill>
          <a:blip r:embed="rId2"/>
          <a:stretch>
            <a:fillRect/>
          </a:stretch>
        </p:blipFill>
        <p:spPr>
          <a:xfrm>
            <a:off x="4537360" y="3369509"/>
            <a:ext cx="1911927" cy="1911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3949266" y="5465268"/>
            <a:ext cx="3392917"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a:off x="6774147" y="1159738"/>
            <a:ext cx="5071489" cy="2410691"/>
          </a:xfrm>
          <a:prstGeom prst="cloudCallout">
            <a:avLst>
              <a:gd name="adj1" fmla="val -62902"/>
              <a:gd name="adj2" fmla="val 69398"/>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p>
            <a:pPr marL="30480" marR="30480" fontAlgn="auto">
              <a:spcBef>
                <a:spcPts val="0"/>
              </a:spcBef>
              <a:spcAft>
                <a:spcPts val="1200"/>
              </a:spcAft>
              <a:defRPr/>
            </a:pPr>
            <a:r>
              <a:rPr lang="en-US" sz="2000" dirty="0" err="1">
                <a:latin typeface="Times New Roman" panose="02020603050405020304" pitchFamily="18" charset="0"/>
                <a:ea typeface="Calibri" panose="020F0502020204030204" pitchFamily="34" charset="0"/>
              </a:rPr>
              <a:t>Tìm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vi-VN" sz="2000" dirty="0">
                <a:latin typeface="Times New Roman" panose="02020603050405020304" pitchFamily="18" charset="0"/>
                <a:ea typeface="Calibri" panose="020F0502020204030204" pitchFamily="34" charset="0"/>
              </a:rPr>
              <a:t>miêu tả qua các chi tiết, hình ảnh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cảnh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người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sinh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hoạt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lao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đảo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cảnh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tượng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ý </a:t>
            </a:r>
            <a:r>
              <a:rPr lang="en-US" sz="2000" dirty="0" err="1">
                <a:latin typeface="Times New Roman" panose="02020603050405020304" pitchFamily="18" charset="0"/>
                <a:ea typeface="Calibri" panose="020F0502020204030204" pitchFamily="34" charset="0"/>
              </a:rPr>
              <a:t>nghĩa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như</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thế</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nào</a:t>
            </a:r>
            <a:r>
              <a:rPr lang="en-US" sz="2000" dirty="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
        <p:nvSpPr>
          <p:cNvPr id="11" name="Cloud Callout 10"/>
          <p:cNvSpPr/>
          <p:nvPr/>
        </p:nvSpPr>
        <p:spPr>
          <a:xfrm>
            <a:off x="360217" y="1075639"/>
            <a:ext cx="5016071" cy="2410691"/>
          </a:xfrm>
          <a:prstGeom prst="cloudCallout">
            <a:avLst>
              <a:gd name="adj1" fmla="val 38723"/>
              <a:gd name="adj2" fmla="val 82616"/>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750"/>
              </a:spcAft>
              <a:defRPr/>
            </a:pPr>
            <a:r>
              <a:rPr lang="vi-VN" sz="2000" dirty="0">
                <a:latin typeface="Times New Roman" panose="02020603050405020304" pitchFamily="18" charset="0"/>
                <a:ea typeface="Calibri" panose="020F0502020204030204" pitchFamily="34" charset="0"/>
              </a:rPr>
              <a:t>Em hình dung khung cảnh Cô Tô sẽ như thế nào nếu thiếu chi tiết miêu tả giếng nước ngọt và hoạt động của con người quanh giếng?</a:t>
            </a:r>
            <a:endParaRPr lang="en-US" sz="20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363" y="136525"/>
            <a:ext cx="11318875" cy="1384300"/>
          </a:xfrm>
          <a:prstGeom prst="rect">
            <a:avLst/>
          </a:prstGeom>
        </p:spPr>
        <p:txBody>
          <a:bodyPr>
            <a:spAutoFit/>
          </a:bodyPr>
          <a:lstStyle/>
          <a:p>
            <a:r>
              <a:rPr lang="en-US" sz="2800" b="1">
                <a:latin typeface="Times New Roman" pitchFamily="18" charset="0"/>
                <a:ea typeface="MS Mincho" pitchFamily="49" charset="-128"/>
              </a:rPr>
              <a:t>2. Vẻ đẹp của con người Cô Tô</a:t>
            </a:r>
            <a:endParaRPr lang="en-US" sz="2800">
              <a:latin typeface="Times New Roman" pitchFamily="18" charset="0"/>
              <a:cs typeface="Times New Roman" pitchFamily="18" charset="0"/>
            </a:endParaRPr>
          </a:p>
          <a:p>
            <a:pPr>
              <a:spcAft>
                <a:spcPts val="1200"/>
              </a:spcAft>
            </a:pPr>
            <a:r>
              <a:rPr lang="en-US" sz="2800" b="1">
                <a:latin typeface="Times New Roman" pitchFamily="18" charset="0"/>
                <a:cs typeface="Calibri" pitchFamily="34" charset="0"/>
              </a:rPr>
              <a:t> * </a:t>
            </a:r>
            <a:r>
              <a:rPr lang="vi-VN" sz="2800" b="1">
                <a:latin typeface="Times New Roman" pitchFamily="18" charset="0"/>
                <a:cs typeface="Calibri" pitchFamily="34" charset="0"/>
              </a:rPr>
              <a:t>Cảnh người dân sinh hoạt và lao động </a:t>
            </a:r>
            <a:r>
              <a:rPr lang="en-US" sz="2800" b="1">
                <a:latin typeface="Times New Roman" pitchFamily="18" charset="0"/>
                <a:cs typeface="Calibri" pitchFamily="34" charset="0"/>
              </a:rPr>
              <a:t>trên đảo </a:t>
            </a:r>
            <a:r>
              <a:rPr lang="vi-VN" sz="2800">
                <a:latin typeface="Times New Roman" pitchFamily="18" charset="0"/>
                <a:cs typeface="Calibri" pitchFamily="34" charset="0"/>
              </a:rPr>
              <a:t>được miêu tả qua các chi tiết, hình ảnh:</a:t>
            </a:r>
            <a:endParaRPr lang="en-US" sz="2800">
              <a:latin typeface="Times New Roman" pitchFamily="18" charset="0"/>
              <a:cs typeface="Calibri" pitchFamily="34" charset="0"/>
            </a:endParaRPr>
          </a:p>
        </p:txBody>
      </p:sp>
      <p:sp>
        <p:nvSpPr>
          <p:cNvPr id="6" name="Rectangle 5"/>
          <p:cNvSpPr/>
          <p:nvPr/>
        </p:nvSpPr>
        <p:spPr>
          <a:xfrm>
            <a:off x="552442" y="2098521"/>
            <a:ext cx="2770909" cy="954107"/>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a:spAutoFit/>
          </a:bodyPr>
          <a:lstStyle/>
          <a:p>
            <a:pPr marL="30163">
              <a:spcAft>
                <a:spcPts val="1200"/>
              </a:spcAft>
            </a:pPr>
            <a:r>
              <a:rPr lang="en-US" sz="2800">
                <a:solidFill>
                  <a:srgbClr val="FFFFFF"/>
                </a:solidFill>
                <a:latin typeface="Times New Roman" pitchFamily="18" charset="0"/>
                <a:cs typeface="Calibri" pitchFamily="34" charset="0"/>
              </a:rPr>
              <a:t>Hình ảnh</a:t>
            </a:r>
            <a:r>
              <a:rPr lang="vi-VN" sz="2800">
                <a:solidFill>
                  <a:srgbClr val="FFFFFF"/>
                </a:solidFill>
                <a:latin typeface="Times New Roman" pitchFamily="18" charset="0"/>
                <a:cs typeface="Calibri" pitchFamily="34" charset="0"/>
              </a:rPr>
              <a:t> giếng nước ngọt</a:t>
            </a:r>
            <a:r>
              <a:rPr lang="en-US" sz="2800">
                <a:solidFill>
                  <a:srgbClr val="FFFFFF"/>
                </a:solidFill>
                <a:latin typeface="Times New Roman" pitchFamily="18" charset="0"/>
                <a:cs typeface="Calibri" pitchFamily="34" charset="0"/>
              </a:rPr>
              <a:t> </a:t>
            </a:r>
          </a:p>
        </p:txBody>
      </p:sp>
      <p:grpSp>
        <p:nvGrpSpPr>
          <p:cNvPr id="10" name="Group 9"/>
          <p:cNvGrpSpPr>
            <a:grpSpLocks/>
          </p:cNvGrpSpPr>
          <p:nvPr/>
        </p:nvGrpSpPr>
        <p:grpSpPr bwMode="auto">
          <a:xfrm>
            <a:off x="4011613" y="1376363"/>
            <a:ext cx="7432675" cy="2519362"/>
            <a:chOff x="1933078" y="2660072"/>
            <a:chExt cx="7210922" cy="2366412"/>
          </a:xfrm>
        </p:grpSpPr>
        <p:sp>
          <p:nvSpPr>
            <p:cNvPr id="11" name="Freeform 10"/>
            <p:cNvSpPr/>
            <p:nvPr/>
          </p:nvSpPr>
          <p:spPr>
            <a:xfrm>
              <a:off x="1933078" y="2660072"/>
              <a:ext cx="7210922" cy="1127289"/>
            </a:xfrm>
            <a:custGeom>
              <a:avLst/>
              <a:gdLst>
                <a:gd name="connsiteX0" fmla="*/ 0 w 7210922"/>
                <a:gd name="connsiteY0" fmla="*/ 112686 h 1126863"/>
                <a:gd name="connsiteX1" fmla="*/ 112686 w 7210922"/>
                <a:gd name="connsiteY1" fmla="*/ 0 h 1126863"/>
                <a:gd name="connsiteX2" fmla="*/ 7098236 w 7210922"/>
                <a:gd name="connsiteY2" fmla="*/ 0 h 1126863"/>
                <a:gd name="connsiteX3" fmla="*/ 7210922 w 7210922"/>
                <a:gd name="connsiteY3" fmla="*/ 112686 h 1126863"/>
                <a:gd name="connsiteX4" fmla="*/ 7210922 w 7210922"/>
                <a:gd name="connsiteY4" fmla="*/ 1014177 h 1126863"/>
                <a:gd name="connsiteX5" fmla="*/ 7098236 w 7210922"/>
                <a:gd name="connsiteY5" fmla="*/ 1126863 h 1126863"/>
                <a:gd name="connsiteX6" fmla="*/ 112686 w 7210922"/>
                <a:gd name="connsiteY6" fmla="*/ 1126863 h 1126863"/>
                <a:gd name="connsiteX7" fmla="*/ 0 w 7210922"/>
                <a:gd name="connsiteY7" fmla="*/ 1014177 h 1126863"/>
                <a:gd name="connsiteX8" fmla="*/ 0 w 7210922"/>
                <a:gd name="connsiteY8" fmla="*/ 112686 h 112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0922" h="1126863">
                  <a:moveTo>
                    <a:pt x="0" y="112686"/>
                  </a:moveTo>
                  <a:cubicBezTo>
                    <a:pt x="0" y="50451"/>
                    <a:pt x="50451" y="0"/>
                    <a:pt x="112686" y="0"/>
                  </a:cubicBezTo>
                  <a:lnTo>
                    <a:pt x="7098236" y="0"/>
                  </a:lnTo>
                  <a:cubicBezTo>
                    <a:pt x="7160471" y="0"/>
                    <a:pt x="7210922" y="50451"/>
                    <a:pt x="7210922" y="112686"/>
                  </a:cubicBezTo>
                  <a:lnTo>
                    <a:pt x="7210922" y="1014177"/>
                  </a:lnTo>
                  <a:cubicBezTo>
                    <a:pt x="7210922" y="1076412"/>
                    <a:pt x="7160471" y="1126863"/>
                    <a:pt x="7098236" y="1126863"/>
                  </a:cubicBezTo>
                  <a:lnTo>
                    <a:pt x="112686" y="1126863"/>
                  </a:lnTo>
                  <a:cubicBezTo>
                    <a:pt x="50451" y="1126863"/>
                    <a:pt x="0" y="1076412"/>
                    <a:pt x="0" y="1014177"/>
                  </a:cubicBezTo>
                  <a:lnTo>
                    <a:pt x="0" y="11268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638690" tIns="83820" rIns="83821" bIns="83820" spcCol="1270" anchor="ctr"/>
            <a:lstStyle/>
            <a:p>
              <a:pPr algn="ctr" defTabSz="977900" fontAlgn="auto">
                <a:lnSpc>
                  <a:spcPct val="90000"/>
                </a:lnSpc>
                <a:spcAft>
                  <a:spcPct val="35000"/>
                </a:spcAft>
                <a:defRPr/>
              </a:pP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t>
              </a:r>
            </a:p>
          </p:txBody>
        </p:sp>
        <p:sp>
          <p:nvSpPr>
            <p:cNvPr id="12" name="Rounded Rectangle 11"/>
            <p:cNvSpPr/>
            <p:nvPr/>
          </p:nvSpPr>
          <p:spPr>
            <a:xfrm>
              <a:off x="2045764" y="2772758"/>
              <a:ext cx="1442184" cy="901490"/>
            </a:xfrm>
            <a:prstGeom prst="roundRect">
              <a:avLst>
                <a:gd name="adj" fmla="val 10000"/>
              </a:avLst>
            </a:prstGeom>
            <a:blipFill>
              <a:blip r:embed="rId2"/>
              <a:srcRect/>
              <a:stretch>
                <a:fillRect l="-1000" r="-1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1933078" y="3899621"/>
              <a:ext cx="7210922" cy="1126863"/>
            </a:xfrm>
            <a:custGeom>
              <a:avLst/>
              <a:gdLst>
                <a:gd name="connsiteX0" fmla="*/ 0 w 7210922"/>
                <a:gd name="connsiteY0" fmla="*/ 112686 h 1126863"/>
                <a:gd name="connsiteX1" fmla="*/ 112686 w 7210922"/>
                <a:gd name="connsiteY1" fmla="*/ 0 h 1126863"/>
                <a:gd name="connsiteX2" fmla="*/ 7098236 w 7210922"/>
                <a:gd name="connsiteY2" fmla="*/ 0 h 1126863"/>
                <a:gd name="connsiteX3" fmla="*/ 7210922 w 7210922"/>
                <a:gd name="connsiteY3" fmla="*/ 112686 h 1126863"/>
                <a:gd name="connsiteX4" fmla="*/ 7210922 w 7210922"/>
                <a:gd name="connsiteY4" fmla="*/ 1014177 h 1126863"/>
                <a:gd name="connsiteX5" fmla="*/ 7098236 w 7210922"/>
                <a:gd name="connsiteY5" fmla="*/ 1126863 h 1126863"/>
                <a:gd name="connsiteX6" fmla="*/ 112686 w 7210922"/>
                <a:gd name="connsiteY6" fmla="*/ 1126863 h 1126863"/>
                <a:gd name="connsiteX7" fmla="*/ 0 w 7210922"/>
                <a:gd name="connsiteY7" fmla="*/ 1014177 h 1126863"/>
                <a:gd name="connsiteX8" fmla="*/ 0 w 7210922"/>
                <a:gd name="connsiteY8" fmla="*/ 112686 h 112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0922" h="1126863">
                  <a:moveTo>
                    <a:pt x="0" y="112686"/>
                  </a:moveTo>
                  <a:cubicBezTo>
                    <a:pt x="0" y="50451"/>
                    <a:pt x="50451" y="0"/>
                    <a:pt x="112686" y="0"/>
                  </a:cubicBezTo>
                  <a:lnTo>
                    <a:pt x="7098236" y="0"/>
                  </a:lnTo>
                  <a:cubicBezTo>
                    <a:pt x="7160471" y="0"/>
                    <a:pt x="7210922" y="50451"/>
                    <a:pt x="7210922" y="112686"/>
                  </a:cubicBezTo>
                  <a:lnTo>
                    <a:pt x="7210922" y="1014177"/>
                  </a:lnTo>
                  <a:cubicBezTo>
                    <a:pt x="7210922" y="1076412"/>
                    <a:pt x="7160471" y="1126863"/>
                    <a:pt x="7098236" y="1126863"/>
                  </a:cubicBezTo>
                  <a:lnTo>
                    <a:pt x="112686" y="1126863"/>
                  </a:lnTo>
                  <a:cubicBezTo>
                    <a:pt x="50451" y="1126863"/>
                    <a:pt x="0" y="1076412"/>
                    <a:pt x="0" y="1014177"/>
                  </a:cubicBezTo>
                  <a:lnTo>
                    <a:pt x="0" y="11268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lIns="1638690" tIns="83820" rIns="83821" bIns="83820" spcCol="1270" anchor="ctr"/>
            <a:lstStyle/>
            <a:p>
              <a:pPr algn="ctr" defTabSz="977900" fontAlgn="auto">
                <a:lnSpc>
                  <a:spcPct val="90000"/>
                </a:lnSpc>
                <a:spcAft>
                  <a:spcPct val="35000"/>
                </a:spcAft>
                <a:defRPr/>
              </a:pP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cam,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quýt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a:t>
              </a:r>
            </a:p>
          </p:txBody>
        </p:sp>
        <p:sp>
          <p:nvSpPr>
            <p:cNvPr id="14" name="Rounded Rectangle 13"/>
            <p:cNvSpPr/>
            <p:nvPr/>
          </p:nvSpPr>
          <p:spPr>
            <a:xfrm>
              <a:off x="2045764" y="4012308"/>
              <a:ext cx="1442184" cy="901490"/>
            </a:xfrm>
            <a:prstGeom prst="roundRect">
              <a:avLst>
                <a:gd name="adj" fmla="val 10000"/>
              </a:avLst>
            </a:prstGeom>
            <a:blipFill>
              <a:blip r:embed="rId3"/>
              <a:srcRect/>
              <a:stretch>
                <a:fillRect t="-2000" b="-2000"/>
              </a:stretch>
            </a:blipFill>
          </p:spPr>
          <p:style>
            <a:lnRef idx="2">
              <a:schemeClr val="lt1">
                <a:hueOff val="0"/>
                <a:satOff val="0"/>
                <a:lumOff val="0"/>
                <a:alphaOff val="0"/>
              </a:schemeClr>
            </a:lnRef>
            <a:fillRef idx="1">
              <a:scrgbClr r="0" g="0" b="0"/>
            </a:fillRef>
            <a:effectRef idx="0">
              <a:schemeClr val="accent2">
                <a:tint val="50000"/>
                <a:hueOff val="-880662"/>
                <a:satOff val="-76170"/>
                <a:lumOff val="-762"/>
                <a:alphaOff val="0"/>
              </a:schemeClr>
            </a:effectRef>
            <a:fontRef idx="minor">
              <a:schemeClr val="lt1">
                <a:hueOff val="0"/>
                <a:satOff val="0"/>
                <a:lumOff val="0"/>
                <a:alphaOff val="0"/>
              </a:schemeClr>
            </a:fontRef>
          </p:style>
        </p:sp>
      </p:grpSp>
      <p:sp>
        <p:nvSpPr>
          <p:cNvPr id="15" name="Rectangle 14"/>
          <p:cNvSpPr/>
          <p:nvPr/>
        </p:nvSpPr>
        <p:spPr>
          <a:xfrm>
            <a:off x="538659" y="4588709"/>
            <a:ext cx="2770909" cy="954107"/>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a:spAutoFit/>
          </a:bodyPr>
          <a:lstStyle/>
          <a:p>
            <a:pPr marL="30163">
              <a:spcAft>
                <a:spcPts val="1200"/>
              </a:spcAft>
            </a:pPr>
            <a:r>
              <a:rPr lang="en-US" sz="2800">
                <a:solidFill>
                  <a:srgbClr val="FFFFFF"/>
                </a:solidFill>
                <a:latin typeface="Times New Roman" pitchFamily="18" charset="0"/>
                <a:cs typeface="Calibri" pitchFamily="34" charset="0"/>
              </a:rPr>
              <a:t>Hoạt động của con người:</a:t>
            </a:r>
          </a:p>
        </p:txBody>
      </p:sp>
      <p:sp>
        <p:nvSpPr>
          <p:cNvPr id="16" name="Right Arrow 15"/>
          <p:cNvSpPr/>
          <p:nvPr/>
        </p:nvSpPr>
        <p:spPr>
          <a:xfrm>
            <a:off x="3502543" y="2155763"/>
            <a:ext cx="450642" cy="808192"/>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a:off x="3503534" y="4734624"/>
            <a:ext cx="450642" cy="808192"/>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 name="Group 20"/>
          <p:cNvGrpSpPr>
            <a:grpSpLocks/>
          </p:cNvGrpSpPr>
          <p:nvPr/>
        </p:nvGrpSpPr>
        <p:grpSpPr bwMode="auto">
          <a:xfrm>
            <a:off x="4011613" y="3970338"/>
            <a:ext cx="5049837" cy="2454275"/>
            <a:chOff x="3323350" y="4217870"/>
            <a:chExt cx="5197195" cy="2124141"/>
          </a:xfrm>
        </p:grpSpPr>
        <p:sp>
          <p:nvSpPr>
            <p:cNvPr id="22" name="Freeform 21"/>
            <p:cNvSpPr/>
            <p:nvPr/>
          </p:nvSpPr>
          <p:spPr>
            <a:xfrm>
              <a:off x="3323350" y="4217870"/>
              <a:ext cx="5197195" cy="1011496"/>
            </a:xfrm>
            <a:custGeom>
              <a:avLst/>
              <a:gdLst>
                <a:gd name="connsiteX0" fmla="*/ 0 w 5197195"/>
                <a:gd name="connsiteY0" fmla="*/ 101150 h 1011496"/>
                <a:gd name="connsiteX1" fmla="*/ 101150 w 5197195"/>
                <a:gd name="connsiteY1" fmla="*/ 0 h 1011496"/>
                <a:gd name="connsiteX2" fmla="*/ 5096045 w 5197195"/>
                <a:gd name="connsiteY2" fmla="*/ 0 h 1011496"/>
                <a:gd name="connsiteX3" fmla="*/ 5197195 w 5197195"/>
                <a:gd name="connsiteY3" fmla="*/ 101150 h 1011496"/>
                <a:gd name="connsiteX4" fmla="*/ 5197195 w 5197195"/>
                <a:gd name="connsiteY4" fmla="*/ 910346 h 1011496"/>
                <a:gd name="connsiteX5" fmla="*/ 5096045 w 5197195"/>
                <a:gd name="connsiteY5" fmla="*/ 1011496 h 1011496"/>
                <a:gd name="connsiteX6" fmla="*/ 101150 w 5197195"/>
                <a:gd name="connsiteY6" fmla="*/ 1011496 h 1011496"/>
                <a:gd name="connsiteX7" fmla="*/ 0 w 5197195"/>
                <a:gd name="connsiteY7" fmla="*/ 910346 h 1011496"/>
                <a:gd name="connsiteX8" fmla="*/ 0 w 5197195"/>
                <a:gd name="connsiteY8" fmla="*/ 101150 h 101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195" h="1011496">
                  <a:moveTo>
                    <a:pt x="0" y="101150"/>
                  </a:moveTo>
                  <a:cubicBezTo>
                    <a:pt x="0" y="45286"/>
                    <a:pt x="45286" y="0"/>
                    <a:pt x="101150" y="0"/>
                  </a:cubicBezTo>
                  <a:lnTo>
                    <a:pt x="5096045" y="0"/>
                  </a:lnTo>
                  <a:cubicBezTo>
                    <a:pt x="5151909" y="0"/>
                    <a:pt x="5197195" y="45286"/>
                    <a:pt x="5197195" y="101150"/>
                  </a:cubicBezTo>
                  <a:lnTo>
                    <a:pt x="5197195" y="910346"/>
                  </a:lnTo>
                  <a:cubicBezTo>
                    <a:pt x="5197195" y="966210"/>
                    <a:pt x="5151909" y="1011496"/>
                    <a:pt x="5096045" y="1011496"/>
                  </a:cubicBezTo>
                  <a:lnTo>
                    <a:pt x="101150" y="1011496"/>
                  </a:lnTo>
                  <a:cubicBezTo>
                    <a:pt x="45286" y="1011496"/>
                    <a:pt x="0" y="966210"/>
                    <a:pt x="0" y="910346"/>
                  </a:cubicBezTo>
                  <a:lnTo>
                    <a:pt x="0" y="10115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32028" tIns="91440" rIns="91441" bIns="91440" spcCol="1270" anchor="ctr"/>
            <a:lstStyle/>
            <a:p>
              <a:pPr algn="ctr" defTabSz="1066800" fontAlgn="auto">
                <a:lnSpc>
                  <a:spcPct val="90000"/>
                </a:lnSpc>
                <a:spcAft>
                  <a:spcPct val="35000"/>
                </a:spcAf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thuyền</a:t>
              </a:r>
              <a:r>
                <a:rPr lang="en-US" sz="2400" dirty="0">
                  <a:latin typeface="Times New Roman" panose="02020603050405020304" pitchFamily="18" charset="0"/>
                  <a:cs typeface="Times New Roman" panose="02020603050405020304" pitchFamily="18" charset="0"/>
                </a:rPr>
                <a:t>.</a:t>
              </a:r>
            </a:p>
          </p:txBody>
        </p:sp>
        <p:sp>
          <p:nvSpPr>
            <p:cNvPr id="23" name="Rounded Rectangle 22"/>
            <p:cNvSpPr/>
            <p:nvPr/>
          </p:nvSpPr>
          <p:spPr>
            <a:xfrm>
              <a:off x="3424499" y="4319019"/>
              <a:ext cx="1039439" cy="809197"/>
            </a:xfrm>
            <a:prstGeom prst="roundRect">
              <a:avLst>
                <a:gd name="adj" fmla="val 10000"/>
              </a:avLst>
            </a:prstGeom>
            <a:blipFill>
              <a:blip r:embed="rId4"/>
              <a:srcRect/>
              <a:stretch>
                <a:fillRect l="-9000" r="-9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Freeform 23"/>
            <p:cNvSpPr/>
            <p:nvPr/>
          </p:nvSpPr>
          <p:spPr>
            <a:xfrm>
              <a:off x="3323350" y="5330515"/>
              <a:ext cx="5197195" cy="1011496"/>
            </a:xfrm>
            <a:custGeom>
              <a:avLst/>
              <a:gdLst>
                <a:gd name="connsiteX0" fmla="*/ 0 w 5197195"/>
                <a:gd name="connsiteY0" fmla="*/ 101150 h 1011496"/>
                <a:gd name="connsiteX1" fmla="*/ 101150 w 5197195"/>
                <a:gd name="connsiteY1" fmla="*/ 0 h 1011496"/>
                <a:gd name="connsiteX2" fmla="*/ 5096045 w 5197195"/>
                <a:gd name="connsiteY2" fmla="*/ 0 h 1011496"/>
                <a:gd name="connsiteX3" fmla="*/ 5197195 w 5197195"/>
                <a:gd name="connsiteY3" fmla="*/ 101150 h 1011496"/>
                <a:gd name="connsiteX4" fmla="*/ 5197195 w 5197195"/>
                <a:gd name="connsiteY4" fmla="*/ 910346 h 1011496"/>
                <a:gd name="connsiteX5" fmla="*/ 5096045 w 5197195"/>
                <a:gd name="connsiteY5" fmla="*/ 1011496 h 1011496"/>
                <a:gd name="connsiteX6" fmla="*/ 101150 w 5197195"/>
                <a:gd name="connsiteY6" fmla="*/ 1011496 h 1011496"/>
                <a:gd name="connsiteX7" fmla="*/ 0 w 5197195"/>
                <a:gd name="connsiteY7" fmla="*/ 910346 h 1011496"/>
                <a:gd name="connsiteX8" fmla="*/ 0 w 5197195"/>
                <a:gd name="connsiteY8" fmla="*/ 101150 h 101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195" h="1011496">
                  <a:moveTo>
                    <a:pt x="0" y="101150"/>
                  </a:moveTo>
                  <a:cubicBezTo>
                    <a:pt x="0" y="45286"/>
                    <a:pt x="45286" y="0"/>
                    <a:pt x="101150" y="0"/>
                  </a:cubicBezTo>
                  <a:lnTo>
                    <a:pt x="5096045" y="0"/>
                  </a:lnTo>
                  <a:cubicBezTo>
                    <a:pt x="5151909" y="0"/>
                    <a:pt x="5197195" y="45286"/>
                    <a:pt x="5197195" y="101150"/>
                  </a:cubicBezTo>
                  <a:lnTo>
                    <a:pt x="5197195" y="910346"/>
                  </a:lnTo>
                  <a:cubicBezTo>
                    <a:pt x="5197195" y="966210"/>
                    <a:pt x="5151909" y="1011496"/>
                    <a:pt x="5096045" y="1011496"/>
                  </a:cubicBezTo>
                  <a:lnTo>
                    <a:pt x="101150" y="1011496"/>
                  </a:lnTo>
                  <a:cubicBezTo>
                    <a:pt x="45286" y="1011496"/>
                    <a:pt x="0" y="966210"/>
                    <a:pt x="0" y="910346"/>
                  </a:cubicBezTo>
                  <a:lnTo>
                    <a:pt x="0" y="10115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lIns="1232028" tIns="91440" rIns="91441" bIns="91440" spcCol="1270" anchor="ctr"/>
            <a:lstStyle/>
            <a:p>
              <a:pPr algn="ctr" defTabSz="1066800" fontAlgn="auto">
                <a:lnSpc>
                  <a:spcPct val="90000"/>
                </a:lnSpc>
                <a:spcAft>
                  <a:spcPct val="35000"/>
                </a:spcAft>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Chỗ bãi đá: bao nhiêu là thuyền của hợp tác xã đang mở nắp sạp...</a:t>
              </a:r>
              <a:endParaRPr lang="en-US" sz="2400"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3424499" y="5431665"/>
              <a:ext cx="1039439" cy="809197"/>
            </a:xfrm>
            <a:prstGeom prst="roundRect">
              <a:avLst>
                <a:gd name="adj" fmla="val 10000"/>
              </a:avLst>
            </a:prstGeom>
            <a:blipFill>
              <a:blip r:embed="rId5"/>
              <a:srcRect/>
              <a:stretch>
                <a:fillRect l="-4000" r="-4000"/>
              </a:stretch>
            </a:blipFill>
          </p:spPr>
          <p:style>
            <a:lnRef idx="2">
              <a:schemeClr val="lt1">
                <a:hueOff val="0"/>
                <a:satOff val="0"/>
                <a:lumOff val="0"/>
                <a:alphaOff val="0"/>
              </a:schemeClr>
            </a:lnRef>
            <a:fillRef idx="1">
              <a:scrgbClr r="0" g="0" b="0"/>
            </a:fillRef>
            <a:effectRef idx="0">
              <a:schemeClr val="accent2">
                <a:tint val="50000"/>
                <a:hueOff val="-880662"/>
                <a:satOff val="-76170"/>
                <a:lumOff val="-762"/>
                <a:alphaOff val="0"/>
              </a:schemeClr>
            </a:effectRef>
            <a:fontRef idx="minor">
              <a:schemeClr val="lt1">
                <a:hueOff val="0"/>
                <a:satOff val="0"/>
                <a:lumOff val="0"/>
                <a:alphaOff val="0"/>
              </a:schemeClr>
            </a:fontRef>
          </p:style>
        </p:sp>
      </p:grpSp>
      <p:sp>
        <p:nvSpPr>
          <p:cNvPr id="26" name="Rounded Rectangle 25"/>
          <p:cNvSpPr/>
          <p:nvPr/>
        </p:nvSpPr>
        <p:spPr>
          <a:xfrm>
            <a:off x="9159150" y="3970409"/>
            <a:ext cx="2520231" cy="258279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nchor="ctr"/>
          <a:lstStyle/>
          <a:p>
            <a:pPr marL="30163">
              <a:spcAft>
                <a:spcPts val="1200"/>
              </a:spcAft>
            </a:pPr>
            <a:r>
              <a:rPr lang="vi-VN" sz="2400" b="1">
                <a:solidFill>
                  <a:srgbClr val="FFFFFF"/>
                </a:solidFill>
                <a:latin typeface="Times New Roman" pitchFamily="18" charset="0"/>
                <a:cs typeface="Calibri" pitchFamily="34" charset="0"/>
              </a:rPr>
              <a:t>Cảnh lao động của người dân trên đảo khẩn trương,</a:t>
            </a:r>
            <a:r>
              <a:rPr lang="en-US" sz="2400" b="1">
                <a:solidFill>
                  <a:srgbClr val="FFFFFF"/>
                </a:solidFill>
                <a:latin typeface="Times New Roman" pitchFamily="18" charset="0"/>
                <a:cs typeface="Calibri" pitchFamily="34" charset="0"/>
              </a:rPr>
              <a:t> sôi động,</a:t>
            </a:r>
            <a:r>
              <a:rPr lang="vi-VN" sz="2400">
                <a:solidFill>
                  <a:srgbClr val="FFFFFF"/>
                </a:solidFill>
                <a:latin typeface="Times New Roman" pitchFamily="18" charset="0"/>
                <a:cs typeface="Calibri" pitchFamily="34" charset="0"/>
              </a:rPr>
              <a:t> tấp nập</a:t>
            </a:r>
            <a:r>
              <a:rPr lang="en-US" sz="2400">
                <a:solidFill>
                  <a:srgbClr val="FFFFFF"/>
                </a:solidFill>
                <a:latin typeface="Times New Roman" pitchFamily="18" charset="0"/>
                <a:cs typeface="Calibri" pitchFamily="34" charset="0"/>
              </a:rPr>
              <a:t>, yên bình trên đảo.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360363" y="206375"/>
            <a:ext cx="10791825" cy="522288"/>
          </a:xfrm>
          <a:prstGeom prst="rect">
            <a:avLst/>
          </a:prstGeom>
          <a:noFill/>
          <a:ln w="9525">
            <a:noFill/>
            <a:miter lim="800000"/>
            <a:headEnd/>
            <a:tailEnd/>
          </a:ln>
        </p:spPr>
        <p:txBody>
          <a:bodyPr>
            <a:spAutoFit/>
          </a:bodyPr>
          <a:lstStyle/>
          <a:p>
            <a:r>
              <a:rPr lang="en-US" sz="2800" b="1">
                <a:latin typeface="Times New Roman" pitchFamily="18" charset="0"/>
                <a:ea typeface="MS Mincho" pitchFamily="49" charset="-128"/>
              </a:rPr>
              <a:t>2. Vẻ đẹp của con người Cô Tô</a:t>
            </a:r>
            <a:endParaRPr lang="en-US" sz="2800">
              <a:latin typeface="Times New Roman" pitchFamily="18" charset="0"/>
              <a:cs typeface="Times New Roman" pitchFamily="18" charset="0"/>
            </a:endParaRPr>
          </a:p>
        </p:txBody>
      </p:sp>
      <p:sp>
        <p:nvSpPr>
          <p:cNvPr id="5" name="Rectangle 4"/>
          <p:cNvSpPr>
            <a:spLocks noChangeArrowheads="1"/>
          </p:cNvSpPr>
          <p:nvPr/>
        </p:nvSpPr>
        <p:spPr bwMode="auto">
          <a:xfrm>
            <a:off x="360363" y="728663"/>
            <a:ext cx="10791825" cy="1538287"/>
          </a:xfrm>
          <a:prstGeom prst="rect">
            <a:avLst/>
          </a:prstGeom>
          <a:noFill/>
          <a:ln w="9525">
            <a:noFill/>
            <a:miter lim="800000"/>
            <a:headEnd/>
            <a:tailEnd/>
          </a:ln>
        </p:spPr>
        <p:txBody>
          <a:bodyPr>
            <a:spAutoFit/>
          </a:bodyPr>
          <a:lstStyle/>
          <a:p>
            <a:pPr>
              <a:spcAft>
                <a:spcPts val="1200"/>
              </a:spcAft>
            </a:pPr>
            <a:r>
              <a:rPr lang="en-US" sz="2800" b="1">
                <a:latin typeface="Times New Roman" pitchFamily="18" charset="0"/>
                <a:cs typeface="Calibri" pitchFamily="34" charset="0"/>
              </a:rPr>
              <a:t>* H</a:t>
            </a:r>
            <a:r>
              <a:rPr lang="vi-VN" sz="2800" b="1">
                <a:latin typeface="Times New Roman" pitchFamily="18" charset="0"/>
                <a:cs typeface="Calibri" pitchFamily="34" charset="0"/>
              </a:rPr>
              <a:t>ình ảnh </a:t>
            </a:r>
            <a:r>
              <a:rPr lang="en-US" sz="2800" b="1">
                <a:latin typeface="Times New Roman" pitchFamily="18" charset="0"/>
                <a:cs typeface="Calibri" pitchFamily="34" charset="0"/>
              </a:rPr>
              <a:t>chị Châu Hòa Mãn:</a:t>
            </a:r>
            <a:r>
              <a:rPr lang="en-US" sz="2800">
                <a:latin typeface="Times New Roman" pitchFamily="18" charset="0"/>
                <a:cs typeface="Calibri" pitchFamily="34" charset="0"/>
              </a:rPr>
              <a:t> </a:t>
            </a:r>
          </a:p>
          <a:p>
            <a:pPr>
              <a:spcAft>
                <a:spcPts val="1200"/>
              </a:spcAft>
            </a:pPr>
            <a:r>
              <a:rPr lang="en-US" sz="2800" i="1">
                <a:latin typeface="Times New Roman" pitchFamily="18" charset="0"/>
                <a:cs typeface="Calibri" pitchFamily="34" charset="0"/>
              </a:rPr>
              <a:t>“</a:t>
            </a:r>
            <a:r>
              <a:rPr lang="vi-VN" sz="2800" i="1">
                <a:latin typeface="Times New Roman" pitchFamily="18" charset="0"/>
                <a:cs typeface="Calibri" pitchFamily="34" charset="0"/>
              </a:rPr>
              <a:t>Trông chị Châu Hòa Mãn địu con... lũ con hiền lành</a:t>
            </a:r>
            <a:r>
              <a:rPr lang="en-US" sz="2800" i="1">
                <a:latin typeface="Times New Roman" pitchFamily="18" charset="0"/>
                <a:cs typeface="Calibri" pitchFamily="34" charset="0"/>
              </a:rPr>
              <a:t>”</a:t>
            </a:r>
            <a:r>
              <a:rPr lang="vi-VN" sz="2800">
                <a:latin typeface="Times New Roman" pitchFamily="18" charset="0"/>
                <a:cs typeface="Calibri" pitchFamily="34" charset="0"/>
              </a:rPr>
              <a:t> so sánh nhiều tầng bậc với các cặp so sánh</a:t>
            </a:r>
            <a:r>
              <a:rPr lang="en-US" sz="2800">
                <a:latin typeface="Times New Roman" pitchFamily="18" charset="0"/>
                <a:cs typeface="Calibri" pitchFamily="34" charset="0"/>
              </a:rPr>
              <a:t> </a:t>
            </a:r>
          </a:p>
        </p:txBody>
      </p:sp>
      <p:sp>
        <p:nvSpPr>
          <p:cNvPr id="8" name="Freeform 7"/>
          <p:cNvSpPr/>
          <p:nvPr/>
        </p:nvSpPr>
        <p:spPr>
          <a:xfrm>
            <a:off x="3507948" y="2874236"/>
            <a:ext cx="6772126" cy="986176"/>
          </a:xfrm>
          <a:custGeom>
            <a:avLst/>
            <a:gdLst>
              <a:gd name="connsiteX0" fmla="*/ 0 w 2387203"/>
              <a:gd name="connsiteY0" fmla="*/ 0 h 1592264"/>
              <a:gd name="connsiteX1" fmla="*/ 2387203 w 2387203"/>
              <a:gd name="connsiteY1" fmla="*/ 0 h 1592264"/>
              <a:gd name="connsiteX2" fmla="*/ 2387203 w 2387203"/>
              <a:gd name="connsiteY2" fmla="*/ 1592264 h 1592264"/>
              <a:gd name="connsiteX3" fmla="*/ 0 w 2387203"/>
              <a:gd name="connsiteY3" fmla="*/ 1592264 h 1592264"/>
              <a:gd name="connsiteX4" fmla="*/ 0 w 2387203"/>
              <a:gd name="connsiteY4" fmla="*/ 0 h 15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203" h="1592264">
                <a:moveTo>
                  <a:pt x="0" y="0"/>
                </a:moveTo>
                <a:lnTo>
                  <a:pt x="2387203" y="0"/>
                </a:lnTo>
                <a:lnTo>
                  <a:pt x="2387203" y="1592264"/>
                </a:lnTo>
                <a:lnTo>
                  <a:pt x="0" y="1592264"/>
                </a:lnTo>
                <a:lnTo>
                  <a:pt x="0" y="0"/>
                </a:lnTo>
                <a:close/>
              </a:path>
            </a:pathLst>
          </a:custGeom>
          <a:scene3d>
            <a:camera prst="orthographicFront"/>
            <a:lightRig rig="threePt" dir="t"/>
          </a:scene3d>
          <a:sp3d>
            <a:bevelT prst="slope"/>
          </a:sp3d>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81953" tIns="106680" rIns="106680" bIns="106680" spcCol="1270" anchor="ctr"/>
          <a:lstStyle/>
          <a:p>
            <a:pPr defTabSz="666750" fontAlgn="auto">
              <a:lnSpc>
                <a:spcPct val="90000"/>
              </a:lnSpc>
              <a:spcAft>
                <a:spcPct val="35000"/>
              </a:spcAft>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Ca 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vẻ đẹp của con người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Cô 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p>
        </p:txBody>
      </p:sp>
      <p:sp>
        <p:nvSpPr>
          <p:cNvPr id="9" name="Freeform 8"/>
          <p:cNvSpPr/>
          <p:nvPr/>
        </p:nvSpPr>
        <p:spPr>
          <a:xfrm>
            <a:off x="3507948" y="3860412"/>
            <a:ext cx="6772126" cy="986176"/>
          </a:xfrm>
          <a:custGeom>
            <a:avLst/>
            <a:gdLst>
              <a:gd name="connsiteX0" fmla="*/ 0 w 2387203"/>
              <a:gd name="connsiteY0" fmla="*/ 0 h 1592264"/>
              <a:gd name="connsiteX1" fmla="*/ 2387203 w 2387203"/>
              <a:gd name="connsiteY1" fmla="*/ 0 h 1592264"/>
              <a:gd name="connsiteX2" fmla="*/ 2387203 w 2387203"/>
              <a:gd name="connsiteY2" fmla="*/ 1592264 h 1592264"/>
              <a:gd name="connsiteX3" fmla="*/ 0 w 2387203"/>
              <a:gd name="connsiteY3" fmla="*/ 1592264 h 1592264"/>
              <a:gd name="connsiteX4" fmla="*/ 0 w 2387203"/>
              <a:gd name="connsiteY4" fmla="*/ 0 h 15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203" h="1592264">
                <a:moveTo>
                  <a:pt x="0" y="0"/>
                </a:moveTo>
                <a:lnTo>
                  <a:pt x="2387203" y="0"/>
                </a:lnTo>
                <a:lnTo>
                  <a:pt x="2387203" y="1592264"/>
                </a:lnTo>
                <a:lnTo>
                  <a:pt x="0" y="1592264"/>
                </a:lnTo>
                <a:lnTo>
                  <a:pt x="0" y="0"/>
                </a:lnTo>
                <a:close/>
              </a:path>
            </a:pathLst>
          </a:custGeom>
          <a:scene3d>
            <a:camera prst="orthographicFront"/>
            <a:lightRig rig="threePt" dir="t"/>
          </a:scene3d>
          <a:sp3d>
            <a:bevelT prst="slope"/>
          </a:sp3d>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81953" tIns="106680" rIns="106680" bIns="106680" spcCol="1270" anchor="ctr"/>
          <a:lstStyle/>
          <a:p>
            <a:pPr defTabSz="666750" fontAlgn="auto">
              <a:lnSpc>
                <a:spcPct val="90000"/>
              </a:lnSpc>
              <a:spcAft>
                <a:spcPct val="35000"/>
              </a:spcAf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a:t>
            </a:r>
          </a:p>
        </p:txBody>
      </p:sp>
      <p:sp>
        <p:nvSpPr>
          <p:cNvPr id="10" name="Freeform 9"/>
          <p:cNvSpPr/>
          <p:nvPr/>
        </p:nvSpPr>
        <p:spPr>
          <a:xfrm>
            <a:off x="3507948" y="4846588"/>
            <a:ext cx="6772126" cy="986176"/>
          </a:xfrm>
          <a:custGeom>
            <a:avLst/>
            <a:gdLst>
              <a:gd name="connsiteX0" fmla="*/ 0 w 2387203"/>
              <a:gd name="connsiteY0" fmla="*/ 0 h 1592264"/>
              <a:gd name="connsiteX1" fmla="*/ 2387203 w 2387203"/>
              <a:gd name="connsiteY1" fmla="*/ 0 h 1592264"/>
              <a:gd name="connsiteX2" fmla="*/ 2387203 w 2387203"/>
              <a:gd name="connsiteY2" fmla="*/ 1592264 h 1592264"/>
              <a:gd name="connsiteX3" fmla="*/ 0 w 2387203"/>
              <a:gd name="connsiteY3" fmla="*/ 1592264 h 1592264"/>
              <a:gd name="connsiteX4" fmla="*/ 0 w 2387203"/>
              <a:gd name="connsiteY4" fmla="*/ 0 h 15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203" h="1592264">
                <a:moveTo>
                  <a:pt x="0" y="0"/>
                </a:moveTo>
                <a:lnTo>
                  <a:pt x="2387203" y="0"/>
                </a:lnTo>
                <a:lnTo>
                  <a:pt x="2387203" y="1592264"/>
                </a:lnTo>
                <a:lnTo>
                  <a:pt x="0" y="1592264"/>
                </a:lnTo>
                <a:lnTo>
                  <a:pt x="0" y="0"/>
                </a:lnTo>
                <a:close/>
              </a:path>
            </a:pathLst>
          </a:custGeom>
          <a:scene3d>
            <a:camera prst="orthographicFront"/>
            <a:lightRig rig="threePt" dir="t"/>
          </a:scene3d>
          <a:sp3d>
            <a:bevelT prst="slop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81953" tIns="106680" rIns="106680" bIns="106680" spcCol="1270" anchor="ctr"/>
          <a:lstStyle/>
          <a:p>
            <a:pPr defTabSz="666750" fontAlgn="auto">
              <a:lnSpc>
                <a:spcPct val="90000"/>
              </a:lnSpc>
              <a:spcAft>
                <a:spcPct val="35000"/>
              </a:spcAf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dệt</a:t>
            </a:r>
            <a:r>
              <a:rPr lang="en-US" sz="2400" dirty="0">
                <a:latin typeface="Times New Roman" panose="02020603050405020304" pitchFamily="18" charset="0"/>
                <a:cs typeface="Times New Roman" panose="02020603050405020304" pitchFamily="18" charset="0"/>
              </a:rPr>
              <a:t>.</a:t>
            </a:r>
          </a:p>
        </p:txBody>
      </p:sp>
      <p:sp>
        <p:nvSpPr>
          <p:cNvPr id="11" name="Freeform 10"/>
          <p:cNvSpPr/>
          <p:nvPr/>
        </p:nvSpPr>
        <p:spPr>
          <a:xfrm>
            <a:off x="1579421" y="2364716"/>
            <a:ext cx="2343444" cy="986176"/>
          </a:xfrm>
          <a:custGeom>
            <a:avLst/>
            <a:gdLst>
              <a:gd name="connsiteX0" fmla="*/ 0 w 1591468"/>
              <a:gd name="connsiteY0" fmla="*/ 795734 h 1591468"/>
              <a:gd name="connsiteX1" fmla="*/ 795734 w 1591468"/>
              <a:gd name="connsiteY1" fmla="*/ 0 h 1591468"/>
              <a:gd name="connsiteX2" fmla="*/ 1591468 w 1591468"/>
              <a:gd name="connsiteY2" fmla="*/ 795734 h 1591468"/>
              <a:gd name="connsiteX3" fmla="*/ 795734 w 1591468"/>
              <a:gd name="connsiteY3" fmla="*/ 1591468 h 1591468"/>
              <a:gd name="connsiteX4" fmla="*/ 0 w 1591468"/>
              <a:gd name="connsiteY4" fmla="*/ 795734 h 159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468" h="1591468">
                <a:moveTo>
                  <a:pt x="0" y="795734"/>
                </a:moveTo>
                <a:cubicBezTo>
                  <a:pt x="0" y="356262"/>
                  <a:pt x="356262" y="0"/>
                  <a:pt x="795734" y="0"/>
                </a:cubicBezTo>
                <a:cubicBezTo>
                  <a:pt x="1235206" y="0"/>
                  <a:pt x="1591468" y="356262"/>
                  <a:pt x="1591468" y="795734"/>
                </a:cubicBezTo>
                <a:cubicBezTo>
                  <a:pt x="1591468" y="1235206"/>
                  <a:pt x="1235206" y="1591468"/>
                  <a:pt x="795734" y="1591468"/>
                </a:cubicBezTo>
                <a:cubicBezTo>
                  <a:pt x="356262" y="1591468"/>
                  <a:pt x="0" y="1235206"/>
                  <a:pt x="0" y="795734"/>
                </a:cubicBezTo>
                <a:close/>
              </a:path>
            </a:pathLst>
          </a:custGeom>
          <a:scene3d>
            <a:camera prst="orthographicFront"/>
            <a:lightRig rig="threePt" dir="t"/>
          </a:scene3d>
          <a:sp3d>
            <a:bevelT w="139700" prst="cross"/>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33065" tIns="233065" rIns="233065" bIns="233065" spcCol="1270" anchor="ctr"/>
          <a:lstStyle/>
          <a:p>
            <a:pPr algn="ctr" defTabSz="1555750" fontAlgn="auto">
              <a:lnSpc>
                <a:spcPct val="90000"/>
              </a:lnSpc>
              <a:spcAft>
                <a:spcPct val="35000"/>
              </a:spcAft>
              <a:defRPr/>
            </a:pPr>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4516438" y="430213"/>
            <a:ext cx="3159125" cy="706437"/>
          </a:xfrm>
          <a:prstGeom prst="bevel">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III. TỔNG KẾT</a:t>
            </a:r>
          </a:p>
        </p:txBody>
      </p:sp>
      <p:sp>
        <p:nvSpPr>
          <p:cNvPr id="5" name="Oval 4"/>
          <p:cNvSpPr/>
          <p:nvPr/>
        </p:nvSpPr>
        <p:spPr>
          <a:xfrm>
            <a:off x="1233585" y="1136073"/>
            <a:ext cx="3144982" cy="942109"/>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nchor="ctr"/>
          <a:lstStyle/>
          <a:p>
            <a:pPr marL="30163" algn="ctr">
              <a:spcAft>
                <a:spcPts val="1200"/>
              </a:spcAft>
            </a:pPr>
            <a:r>
              <a:rPr lang="en-US" sz="2400" b="1">
                <a:solidFill>
                  <a:srgbClr val="FFFFFF"/>
                </a:solidFill>
                <a:latin typeface="Times New Roman" pitchFamily="18" charset="0"/>
                <a:cs typeface="Calibri" pitchFamily="34" charset="0"/>
              </a:rPr>
              <a:t>1</a:t>
            </a:r>
            <a:r>
              <a:rPr lang="vi-VN" sz="2400" b="1">
                <a:solidFill>
                  <a:srgbClr val="FFFFFF"/>
                </a:solidFill>
                <a:latin typeface="Times New Roman" pitchFamily="18" charset="0"/>
                <a:cs typeface="Calibri" pitchFamily="34" charset="0"/>
              </a:rPr>
              <a:t>. Nghệ thuật</a:t>
            </a:r>
            <a:r>
              <a:rPr lang="en-US" sz="2400" b="1">
                <a:solidFill>
                  <a:srgbClr val="FFFFFF"/>
                </a:solidFill>
                <a:latin typeface="Times New Roman" pitchFamily="18" charset="0"/>
                <a:cs typeface="Calibri" pitchFamily="34" charset="0"/>
              </a:rPr>
              <a:t>.</a:t>
            </a:r>
            <a:endParaRPr lang="en-US" sz="2400">
              <a:solidFill>
                <a:srgbClr val="FFFFFF"/>
              </a:solidFill>
              <a:latin typeface="Times New Roman" pitchFamily="18" charset="0"/>
              <a:cs typeface="Calibri" pitchFamily="34" charset="0"/>
            </a:endParaRPr>
          </a:p>
        </p:txBody>
      </p:sp>
      <p:sp>
        <p:nvSpPr>
          <p:cNvPr id="6" name="Oval 5"/>
          <p:cNvSpPr/>
          <p:nvPr/>
        </p:nvSpPr>
        <p:spPr>
          <a:xfrm>
            <a:off x="7440421" y="1136073"/>
            <a:ext cx="3144982" cy="942109"/>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nchor="ctr"/>
          <a:lstStyle/>
          <a:p>
            <a:pPr algn="ctr">
              <a:spcAft>
                <a:spcPts val="1200"/>
              </a:spcAft>
            </a:pPr>
            <a:r>
              <a:rPr lang="en-US" sz="2400" b="1">
                <a:solidFill>
                  <a:srgbClr val="FFFFFF"/>
                </a:solidFill>
                <a:latin typeface="Times New Roman" pitchFamily="18" charset="0"/>
                <a:cs typeface="Calibri" pitchFamily="34" charset="0"/>
              </a:rPr>
              <a:t>2</a:t>
            </a:r>
            <a:r>
              <a:rPr lang="vi-VN" sz="2400" b="1">
                <a:solidFill>
                  <a:srgbClr val="FFFFFF"/>
                </a:solidFill>
                <a:latin typeface="Times New Roman" pitchFamily="18" charset="0"/>
                <a:cs typeface="Calibri" pitchFamily="34" charset="0"/>
              </a:rPr>
              <a:t>. Nội dung</a:t>
            </a:r>
            <a:endParaRPr lang="en-US" sz="2000">
              <a:solidFill>
                <a:srgbClr val="FFFFFF"/>
              </a:solidFill>
              <a:latin typeface="Times New Roman" pitchFamily="18" charset="0"/>
              <a:cs typeface="Calibri" pitchFamily="34" charset="0"/>
            </a:endParaRPr>
          </a:p>
        </p:txBody>
      </p:sp>
      <p:sp>
        <p:nvSpPr>
          <p:cNvPr id="9" name="Freeform 8"/>
          <p:cNvSpPr/>
          <p:nvPr/>
        </p:nvSpPr>
        <p:spPr>
          <a:xfrm>
            <a:off x="585115" y="2452255"/>
            <a:ext cx="5054216" cy="1015037"/>
          </a:xfrm>
          <a:custGeom>
            <a:avLst/>
            <a:gdLst>
              <a:gd name="connsiteX0" fmla="*/ 0 w 2904066"/>
              <a:gd name="connsiteY0" fmla="*/ 135467 h 1354666"/>
              <a:gd name="connsiteX1" fmla="*/ 135467 w 2904066"/>
              <a:gd name="connsiteY1" fmla="*/ 0 h 1354666"/>
              <a:gd name="connsiteX2" fmla="*/ 2768599 w 2904066"/>
              <a:gd name="connsiteY2" fmla="*/ 0 h 1354666"/>
              <a:gd name="connsiteX3" fmla="*/ 2904066 w 2904066"/>
              <a:gd name="connsiteY3" fmla="*/ 135467 h 1354666"/>
              <a:gd name="connsiteX4" fmla="*/ 2904066 w 2904066"/>
              <a:gd name="connsiteY4" fmla="*/ 1219199 h 1354666"/>
              <a:gd name="connsiteX5" fmla="*/ 2768599 w 2904066"/>
              <a:gd name="connsiteY5" fmla="*/ 1354666 h 1354666"/>
              <a:gd name="connsiteX6" fmla="*/ 135467 w 2904066"/>
              <a:gd name="connsiteY6" fmla="*/ 1354666 h 1354666"/>
              <a:gd name="connsiteX7" fmla="*/ 0 w 2904066"/>
              <a:gd name="connsiteY7" fmla="*/ 1219199 h 1354666"/>
              <a:gd name="connsiteX8" fmla="*/ 0 w 2904066"/>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066" h="1354666">
                <a:moveTo>
                  <a:pt x="0" y="135467"/>
                </a:moveTo>
                <a:cubicBezTo>
                  <a:pt x="0" y="60651"/>
                  <a:pt x="60651" y="0"/>
                  <a:pt x="135467" y="0"/>
                </a:cubicBezTo>
                <a:lnTo>
                  <a:pt x="2768599" y="0"/>
                </a:lnTo>
                <a:cubicBezTo>
                  <a:pt x="2843415" y="0"/>
                  <a:pt x="2904066" y="60651"/>
                  <a:pt x="2904066" y="135467"/>
                </a:cubicBezTo>
                <a:lnTo>
                  <a:pt x="2904066" y="1219199"/>
                </a:lnTo>
                <a:cubicBezTo>
                  <a:pt x="2904066" y="1294015"/>
                  <a:pt x="2843415" y="1354666"/>
                  <a:pt x="2768599" y="1354666"/>
                </a:cubicBezTo>
                <a:lnTo>
                  <a:pt x="135467" y="1354666"/>
                </a:lnTo>
                <a:cubicBezTo>
                  <a:pt x="60651" y="1354666"/>
                  <a:pt x="0" y="1294015"/>
                  <a:pt x="0" y="1219199"/>
                </a:cubicBezTo>
                <a:lnTo>
                  <a:pt x="0" y="135467"/>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08257" tIns="108257" rIns="108257" bIns="108257" spcCol="1270" anchor="ctr"/>
          <a:lstStyle/>
          <a:p>
            <a:pPr algn="ctr" defTabSz="800100" fontAlgn="auto">
              <a:lnSpc>
                <a:spcPct val="90000"/>
              </a:lnSpc>
              <a:spcAft>
                <a:spcPct val="35000"/>
              </a:spcAft>
              <a:defRPr/>
            </a:pPr>
            <a:r>
              <a:rPr lang="nl-NL" sz="2400" dirty="0">
                <a:latin typeface="Times New Roman" panose="02020603050405020304" pitchFamily="18" charset="0"/>
                <a:cs typeface="Times New Roman" panose="02020603050405020304" pitchFamily="18" charset="0"/>
              </a:rPr>
              <a:t>Lối ghi chép, cách kể sự việc theo trình tự thời gian; ghi chép bằng hình ảnh để tạo ấn tượng, ngôi kể thứ nhất.</a:t>
            </a:r>
            <a:endParaRPr lang="en-US" sz="2400" dirty="0">
              <a:latin typeface="Times New Roman" panose="02020603050405020304" pitchFamily="18" charset="0"/>
              <a:cs typeface="Times New Roman" panose="02020603050405020304" pitchFamily="18" charset="0"/>
            </a:endParaRPr>
          </a:p>
        </p:txBody>
      </p:sp>
      <p:sp>
        <p:nvSpPr>
          <p:cNvPr id="10" name="Freeform 9"/>
          <p:cNvSpPr/>
          <p:nvPr/>
        </p:nvSpPr>
        <p:spPr>
          <a:xfrm>
            <a:off x="2581751" y="3530732"/>
            <a:ext cx="1060944" cy="380639"/>
          </a:xfrm>
          <a:custGeom>
            <a:avLst/>
            <a:gdLst>
              <a:gd name="connsiteX0" fmla="*/ 0 w 508000"/>
              <a:gd name="connsiteY0" fmla="*/ 121920 h 609600"/>
              <a:gd name="connsiteX1" fmla="*/ 254000 w 508000"/>
              <a:gd name="connsiteY1" fmla="*/ 121920 h 609600"/>
              <a:gd name="connsiteX2" fmla="*/ 254000 w 508000"/>
              <a:gd name="connsiteY2" fmla="*/ 0 h 609600"/>
              <a:gd name="connsiteX3" fmla="*/ 508000 w 508000"/>
              <a:gd name="connsiteY3" fmla="*/ 304800 h 609600"/>
              <a:gd name="connsiteX4" fmla="*/ 254000 w 508000"/>
              <a:gd name="connsiteY4" fmla="*/ 609600 h 609600"/>
              <a:gd name="connsiteX5" fmla="*/ 254000 w 508000"/>
              <a:gd name="connsiteY5" fmla="*/ 487680 h 609600"/>
              <a:gd name="connsiteX6" fmla="*/ 0 w 508000"/>
              <a:gd name="connsiteY6" fmla="*/ 487680 h 609600"/>
              <a:gd name="connsiteX7" fmla="*/ 0 w 508000"/>
              <a:gd name="connsiteY7" fmla="*/ 12192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0" h="609600">
                <a:moveTo>
                  <a:pt x="406400" y="1"/>
                </a:moveTo>
                <a:lnTo>
                  <a:pt x="406400" y="304800"/>
                </a:lnTo>
                <a:lnTo>
                  <a:pt x="508000" y="304800"/>
                </a:lnTo>
                <a:lnTo>
                  <a:pt x="254000" y="609599"/>
                </a:lnTo>
                <a:lnTo>
                  <a:pt x="0" y="304800"/>
                </a:lnTo>
                <a:lnTo>
                  <a:pt x="101600" y="304800"/>
                </a:lnTo>
                <a:lnTo>
                  <a:pt x="101600" y="1"/>
                </a:lnTo>
                <a:lnTo>
                  <a:pt x="406400"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1920" tIns="0" rIns="121920" bIns="152400" spcCol="1270" anchor="ctr"/>
          <a:lstStyle/>
          <a:p>
            <a:pPr algn="ctr" defTabSz="622300" fontAlgn="auto">
              <a:lnSpc>
                <a:spcPct val="90000"/>
              </a:lnSpc>
              <a:spcAft>
                <a:spcPct val="35000"/>
              </a:spcAft>
              <a:defRPr/>
            </a:pPr>
            <a:endParaRPr lang="en-US" sz="1400"/>
          </a:p>
        </p:txBody>
      </p:sp>
      <p:sp>
        <p:nvSpPr>
          <p:cNvPr id="11" name="Freeform 10"/>
          <p:cNvSpPr/>
          <p:nvPr/>
        </p:nvSpPr>
        <p:spPr>
          <a:xfrm>
            <a:off x="585115" y="3974811"/>
            <a:ext cx="5054216" cy="1015037"/>
          </a:xfrm>
          <a:custGeom>
            <a:avLst/>
            <a:gdLst>
              <a:gd name="connsiteX0" fmla="*/ 0 w 2904066"/>
              <a:gd name="connsiteY0" fmla="*/ 135467 h 1354666"/>
              <a:gd name="connsiteX1" fmla="*/ 135467 w 2904066"/>
              <a:gd name="connsiteY1" fmla="*/ 0 h 1354666"/>
              <a:gd name="connsiteX2" fmla="*/ 2768599 w 2904066"/>
              <a:gd name="connsiteY2" fmla="*/ 0 h 1354666"/>
              <a:gd name="connsiteX3" fmla="*/ 2904066 w 2904066"/>
              <a:gd name="connsiteY3" fmla="*/ 135467 h 1354666"/>
              <a:gd name="connsiteX4" fmla="*/ 2904066 w 2904066"/>
              <a:gd name="connsiteY4" fmla="*/ 1219199 h 1354666"/>
              <a:gd name="connsiteX5" fmla="*/ 2768599 w 2904066"/>
              <a:gd name="connsiteY5" fmla="*/ 1354666 h 1354666"/>
              <a:gd name="connsiteX6" fmla="*/ 135467 w 2904066"/>
              <a:gd name="connsiteY6" fmla="*/ 1354666 h 1354666"/>
              <a:gd name="connsiteX7" fmla="*/ 0 w 2904066"/>
              <a:gd name="connsiteY7" fmla="*/ 1219199 h 1354666"/>
              <a:gd name="connsiteX8" fmla="*/ 0 w 2904066"/>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066" h="1354666">
                <a:moveTo>
                  <a:pt x="0" y="135467"/>
                </a:moveTo>
                <a:cubicBezTo>
                  <a:pt x="0" y="60651"/>
                  <a:pt x="60651" y="0"/>
                  <a:pt x="135467" y="0"/>
                </a:cubicBezTo>
                <a:lnTo>
                  <a:pt x="2768599" y="0"/>
                </a:lnTo>
                <a:cubicBezTo>
                  <a:pt x="2843415" y="0"/>
                  <a:pt x="2904066" y="60651"/>
                  <a:pt x="2904066" y="135467"/>
                </a:cubicBezTo>
                <a:lnTo>
                  <a:pt x="2904066" y="1219199"/>
                </a:lnTo>
                <a:cubicBezTo>
                  <a:pt x="2904066" y="1294015"/>
                  <a:pt x="2843415" y="1354666"/>
                  <a:pt x="2768599" y="1354666"/>
                </a:cubicBezTo>
                <a:lnTo>
                  <a:pt x="135467" y="1354666"/>
                </a:lnTo>
                <a:cubicBezTo>
                  <a:pt x="60651" y="1354666"/>
                  <a:pt x="0" y="1294015"/>
                  <a:pt x="0" y="1219199"/>
                </a:cubicBezTo>
                <a:lnTo>
                  <a:pt x="0" y="135467"/>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lIns="108257" tIns="108257" rIns="108257" bIns="108257" spcCol="1270" anchor="ctr"/>
          <a:lstStyle/>
          <a:p>
            <a:pPr algn="ctr" defTabSz="800100" fontAlgn="auto">
              <a:lnSpc>
                <a:spcPct val="90000"/>
              </a:lnSpc>
              <a:spcAft>
                <a:spcPct val="35000"/>
              </a:spcAft>
              <a:defRPr/>
            </a:pPr>
            <a:r>
              <a:rPr lang="nl-NL" sz="2400" dirty="0">
                <a:latin typeface="Times New Roman" panose="02020603050405020304" pitchFamily="18" charset="0"/>
                <a:cs typeface="Times New Roman" panose="02020603050405020304" pitchFamily="18" charset="0"/>
              </a:rPr>
              <a:t>Ngôn ngữ miêu tả chính xác, giàu sức gợi, mang dấu ấn riêng.</a:t>
            </a:r>
            <a:endParaRPr lang="en-US" sz="2400" dirty="0">
              <a:latin typeface="Times New Roman" panose="02020603050405020304" pitchFamily="18" charset="0"/>
              <a:cs typeface="Times New Roman" panose="02020603050405020304" pitchFamily="18" charset="0"/>
            </a:endParaRPr>
          </a:p>
        </p:txBody>
      </p:sp>
      <p:sp>
        <p:nvSpPr>
          <p:cNvPr id="12" name="Freeform 11"/>
          <p:cNvSpPr/>
          <p:nvPr/>
        </p:nvSpPr>
        <p:spPr>
          <a:xfrm>
            <a:off x="2581751" y="5053288"/>
            <a:ext cx="1060944" cy="380639"/>
          </a:xfrm>
          <a:custGeom>
            <a:avLst/>
            <a:gdLst>
              <a:gd name="connsiteX0" fmla="*/ 0 w 508000"/>
              <a:gd name="connsiteY0" fmla="*/ 121920 h 609600"/>
              <a:gd name="connsiteX1" fmla="*/ 254000 w 508000"/>
              <a:gd name="connsiteY1" fmla="*/ 121920 h 609600"/>
              <a:gd name="connsiteX2" fmla="*/ 254000 w 508000"/>
              <a:gd name="connsiteY2" fmla="*/ 0 h 609600"/>
              <a:gd name="connsiteX3" fmla="*/ 508000 w 508000"/>
              <a:gd name="connsiteY3" fmla="*/ 304800 h 609600"/>
              <a:gd name="connsiteX4" fmla="*/ 254000 w 508000"/>
              <a:gd name="connsiteY4" fmla="*/ 609600 h 609600"/>
              <a:gd name="connsiteX5" fmla="*/ 254000 w 508000"/>
              <a:gd name="connsiteY5" fmla="*/ 487680 h 609600"/>
              <a:gd name="connsiteX6" fmla="*/ 0 w 508000"/>
              <a:gd name="connsiteY6" fmla="*/ 487680 h 609600"/>
              <a:gd name="connsiteX7" fmla="*/ 0 w 508000"/>
              <a:gd name="connsiteY7" fmla="*/ 12192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0" h="609600">
                <a:moveTo>
                  <a:pt x="406400" y="1"/>
                </a:moveTo>
                <a:lnTo>
                  <a:pt x="406400" y="304800"/>
                </a:lnTo>
                <a:lnTo>
                  <a:pt x="508000" y="304800"/>
                </a:lnTo>
                <a:lnTo>
                  <a:pt x="254000" y="609599"/>
                </a:lnTo>
                <a:lnTo>
                  <a:pt x="0" y="304800"/>
                </a:lnTo>
                <a:lnTo>
                  <a:pt x="101600" y="304800"/>
                </a:lnTo>
                <a:lnTo>
                  <a:pt x="101600" y="1"/>
                </a:lnTo>
                <a:lnTo>
                  <a:pt x="406400"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lIns="121920" tIns="0" rIns="121920" bIns="152400" spcCol="1270" anchor="ctr"/>
          <a:lstStyle/>
          <a:p>
            <a:pPr algn="ctr" defTabSz="622300" fontAlgn="auto">
              <a:lnSpc>
                <a:spcPct val="90000"/>
              </a:lnSpc>
              <a:spcAft>
                <a:spcPct val="35000"/>
              </a:spcAft>
              <a:defRPr/>
            </a:pPr>
            <a:endParaRPr lang="en-US" sz="1400"/>
          </a:p>
        </p:txBody>
      </p:sp>
      <p:sp>
        <p:nvSpPr>
          <p:cNvPr id="13" name="Freeform 12"/>
          <p:cNvSpPr/>
          <p:nvPr/>
        </p:nvSpPr>
        <p:spPr>
          <a:xfrm>
            <a:off x="585115" y="5497367"/>
            <a:ext cx="5054216" cy="1015037"/>
          </a:xfrm>
          <a:custGeom>
            <a:avLst/>
            <a:gdLst>
              <a:gd name="connsiteX0" fmla="*/ 0 w 2904066"/>
              <a:gd name="connsiteY0" fmla="*/ 135467 h 1354666"/>
              <a:gd name="connsiteX1" fmla="*/ 135467 w 2904066"/>
              <a:gd name="connsiteY1" fmla="*/ 0 h 1354666"/>
              <a:gd name="connsiteX2" fmla="*/ 2768599 w 2904066"/>
              <a:gd name="connsiteY2" fmla="*/ 0 h 1354666"/>
              <a:gd name="connsiteX3" fmla="*/ 2904066 w 2904066"/>
              <a:gd name="connsiteY3" fmla="*/ 135467 h 1354666"/>
              <a:gd name="connsiteX4" fmla="*/ 2904066 w 2904066"/>
              <a:gd name="connsiteY4" fmla="*/ 1219199 h 1354666"/>
              <a:gd name="connsiteX5" fmla="*/ 2768599 w 2904066"/>
              <a:gd name="connsiteY5" fmla="*/ 1354666 h 1354666"/>
              <a:gd name="connsiteX6" fmla="*/ 135467 w 2904066"/>
              <a:gd name="connsiteY6" fmla="*/ 1354666 h 1354666"/>
              <a:gd name="connsiteX7" fmla="*/ 0 w 2904066"/>
              <a:gd name="connsiteY7" fmla="*/ 1219199 h 1354666"/>
              <a:gd name="connsiteX8" fmla="*/ 0 w 2904066"/>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066" h="1354666">
                <a:moveTo>
                  <a:pt x="0" y="135467"/>
                </a:moveTo>
                <a:cubicBezTo>
                  <a:pt x="0" y="60651"/>
                  <a:pt x="60651" y="0"/>
                  <a:pt x="135467" y="0"/>
                </a:cubicBezTo>
                <a:lnTo>
                  <a:pt x="2768599" y="0"/>
                </a:lnTo>
                <a:cubicBezTo>
                  <a:pt x="2843415" y="0"/>
                  <a:pt x="2904066" y="60651"/>
                  <a:pt x="2904066" y="135467"/>
                </a:cubicBezTo>
                <a:lnTo>
                  <a:pt x="2904066" y="1219199"/>
                </a:lnTo>
                <a:cubicBezTo>
                  <a:pt x="2904066" y="1294015"/>
                  <a:pt x="2843415" y="1354666"/>
                  <a:pt x="2768599" y="1354666"/>
                </a:cubicBezTo>
                <a:lnTo>
                  <a:pt x="135467" y="1354666"/>
                </a:lnTo>
                <a:cubicBezTo>
                  <a:pt x="60651" y="1354666"/>
                  <a:pt x="0" y="1294015"/>
                  <a:pt x="0" y="1219199"/>
                </a:cubicBezTo>
                <a:lnTo>
                  <a:pt x="0" y="135467"/>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lIns="108257" tIns="108257" rIns="108257" bIns="108257" spcCol="1270" anchor="ctr"/>
          <a:lstStyle/>
          <a:p>
            <a:pPr algn="ctr" defTabSz="800100" fontAlgn="auto">
              <a:lnSpc>
                <a:spcPct val="90000"/>
              </a:lnSpc>
              <a:spcAft>
                <a:spcPct val="35000"/>
              </a:spcAft>
              <a:defRPr/>
            </a:pPr>
            <a:r>
              <a:rPr lang="nl-NL" sz="2400" dirty="0">
                <a:latin typeface="Times New Roman" panose="02020603050405020304" pitchFamily="18" charset="0"/>
                <a:cs typeface="Times New Roman" panose="02020603050405020304" pitchFamily="18" charset="0"/>
              </a:rPr>
              <a:t>Sử dụng phép nhân hóa, so sánh với trí tưởng tượng bay bổng, tạo ra hình ảnh vừa kì vĩ, vừa gần gũi.</a:t>
            </a:r>
            <a:endParaRPr lang="en-US" sz="2400" dirty="0">
              <a:latin typeface="Times New Roman" panose="02020603050405020304" pitchFamily="18" charset="0"/>
              <a:cs typeface="Times New Roman" panose="02020603050405020304" pitchFamily="18" charset="0"/>
            </a:endParaRPr>
          </a:p>
        </p:txBody>
      </p:sp>
      <p:sp>
        <p:nvSpPr>
          <p:cNvPr id="16" name="Freeform 15"/>
          <p:cNvSpPr/>
          <p:nvPr/>
        </p:nvSpPr>
        <p:spPr>
          <a:xfrm>
            <a:off x="6193510" y="2452255"/>
            <a:ext cx="5413375" cy="993870"/>
          </a:xfrm>
          <a:custGeom>
            <a:avLst/>
            <a:gdLst>
              <a:gd name="connsiteX0" fmla="*/ 0 w 5413375"/>
              <a:gd name="connsiteY0" fmla="*/ 135334 h 1353343"/>
              <a:gd name="connsiteX1" fmla="*/ 135334 w 5413375"/>
              <a:gd name="connsiteY1" fmla="*/ 0 h 1353343"/>
              <a:gd name="connsiteX2" fmla="*/ 5278041 w 5413375"/>
              <a:gd name="connsiteY2" fmla="*/ 0 h 1353343"/>
              <a:gd name="connsiteX3" fmla="*/ 5413375 w 5413375"/>
              <a:gd name="connsiteY3" fmla="*/ 135334 h 1353343"/>
              <a:gd name="connsiteX4" fmla="*/ 5413375 w 5413375"/>
              <a:gd name="connsiteY4" fmla="*/ 1218009 h 1353343"/>
              <a:gd name="connsiteX5" fmla="*/ 5278041 w 5413375"/>
              <a:gd name="connsiteY5" fmla="*/ 1353343 h 1353343"/>
              <a:gd name="connsiteX6" fmla="*/ 135334 w 5413375"/>
              <a:gd name="connsiteY6" fmla="*/ 1353343 h 1353343"/>
              <a:gd name="connsiteX7" fmla="*/ 0 w 5413375"/>
              <a:gd name="connsiteY7" fmla="*/ 1218009 h 1353343"/>
              <a:gd name="connsiteX8" fmla="*/ 0 w 5413375"/>
              <a:gd name="connsiteY8" fmla="*/ 135334 h 135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3375" h="1353343">
                <a:moveTo>
                  <a:pt x="0" y="135334"/>
                </a:moveTo>
                <a:cubicBezTo>
                  <a:pt x="0" y="60591"/>
                  <a:pt x="60591" y="0"/>
                  <a:pt x="135334" y="0"/>
                </a:cubicBezTo>
                <a:lnTo>
                  <a:pt x="5278041" y="0"/>
                </a:lnTo>
                <a:cubicBezTo>
                  <a:pt x="5352784" y="0"/>
                  <a:pt x="5413375" y="60591"/>
                  <a:pt x="5413375" y="135334"/>
                </a:cubicBezTo>
                <a:lnTo>
                  <a:pt x="5413375" y="1218009"/>
                </a:lnTo>
                <a:cubicBezTo>
                  <a:pt x="5413375" y="1292752"/>
                  <a:pt x="5352784" y="1353343"/>
                  <a:pt x="5278041" y="1353343"/>
                </a:cubicBezTo>
                <a:lnTo>
                  <a:pt x="135334" y="1353343"/>
                </a:lnTo>
                <a:cubicBezTo>
                  <a:pt x="60591" y="1353343"/>
                  <a:pt x="0" y="1292752"/>
                  <a:pt x="0" y="1218009"/>
                </a:cubicBezTo>
                <a:lnTo>
                  <a:pt x="0" y="13533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31078" tIns="131078" rIns="131078" bIns="131078" spcCol="1270" anchor="ctr"/>
          <a:lstStyle/>
          <a:p>
            <a:pPr algn="ctr" defTabSz="1066800" fontAlgn="auto">
              <a:lnSpc>
                <a:spcPct val="90000"/>
              </a:lnSpc>
              <a:spcAft>
                <a:spcPct val="35000"/>
              </a:spcAft>
              <a:defRPr/>
            </a:pPr>
            <a:r>
              <a:rPr lang="en-US" sz="2400" b="1" dirty="0" err="1">
                <a:latin typeface="Times New Roman" panose="02020603050405020304" pitchFamily="18" charset="0"/>
                <a:cs typeface="Times New Roman" panose="02020603050405020304" pitchFamily="18" charset="0"/>
              </a:rPr>
              <a:t>V</a:t>
            </a:r>
            <a:r>
              <a:rPr lang="en-US" sz="2400" dirty="0" err="1">
                <a:latin typeface="Times New Roman" panose="02020603050405020304" pitchFamily="18" charset="0"/>
                <a:cs typeface="Times New Roman" panose="02020603050405020304" pitchFamily="18" charset="0"/>
              </a:rPr>
              <a:t>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p>
        </p:txBody>
      </p:sp>
      <p:sp>
        <p:nvSpPr>
          <p:cNvPr id="17" name="Freeform 16"/>
          <p:cNvSpPr/>
          <p:nvPr/>
        </p:nvSpPr>
        <p:spPr>
          <a:xfrm>
            <a:off x="8479512" y="3494388"/>
            <a:ext cx="969819" cy="311955"/>
          </a:xfrm>
          <a:custGeom>
            <a:avLst/>
            <a:gdLst>
              <a:gd name="connsiteX0" fmla="*/ 0 w 507503"/>
              <a:gd name="connsiteY0" fmla="*/ 121801 h 609004"/>
              <a:gd name="connsiteX1" fmla="*/ 253752 w 507503"/>
              <a:gd name="connsiteY1" fmla="*/ 121801 h 609004"/>
              <a:gd name="connsiteX2" fmla="*/ 253752 w 507503"/>
              <a:gd name="connsiteY2" fmla="*/ 0 h 609004"/>
              <a:gd name="connsiteX3" fmla="*/ 507503 w 507503"/>
              <a:gd name="connsiteY3" fmla="*/ 304502 h 609004"/>
              <a:gd name="connsiteX4" fmla="*/ 253752 w 507503"/>
              <a:gd name="connsiteY4" fmla="*/ 609004 h 609004"/>
              <a:gd name="connsiteX5" fmla="*/ 253752 w 507503"/>
              <a:gd name="connsiteY5" fmla="*/ 487203 h 609004"/>
              <a:gd name="connsiteX6" fmla="*/ 0 w 507503"/>
              <a:gd name="connsiteY6" fmla="*/ 487203 h 609004"/>
              <a:gd name="connsiteX7" fmla="*/ 0 w 507503"/>
              <a:gd name="connsiteY7" fmla="*/ 121801 h 60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03" h="609004">
                <a:moveTo>
                  <a:pt x="406002" y="1"/>
                </a:moveTo>
                <a:lnTo>
                  <a:pt x="406002" y="304503"/>
                </a:lnTo>
                <a:lnTo>
                  <a:pt x="507503" y="304503"/>
                </a:lnTo>
                <a:lnTo>
                  <a:pt x="253752" y="609003"/>
                </a:lnTo>
                <a:lnTo>
                  <a:pt x="0" y="304503"/>
                </a:lnTo>
                <a:lnTo>
                  <a:pt x="101501" y="304503"/>
                </a:lnTo>
                <a:lnTo>
                  <a:pt x="101501" y="1"/>
                </a:lnTo>
                <a:lnTo>
                  <a:pt x="406002"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1802" tIns="1" rIns="121801" bIns="152251" spcCol="1270" anchor="ctr"/>
          <a:lstStyle/>
          <a:p>
            <a:pPr algn="ctr" defTabSz="1111250" fontAlgn="auto">
              <a:lnSpc>
                <a:spcPct val="90000"/>
              </a:lnSpc>
              <a:spcAft>
                <a:spcPct val="35000"/>
              </a:spcAft>
              <a:defRPr/>
            </a:pPr>
            <a:endParaRPr lang="en-US" sz="2500"/>
          </a:p>
        </p:txBody>
      </p:sp>
      <p:sp>
        <p:nvSpPr>
          <p:cNvPr id="18" name="Freeform 17"/>
          <p:cNvSpPr/>
          <p:nvPr/>
        </p:nvSpPr>
        <p:spPr>
          <a:xfrm>
            <a:off x="6193510" y="3820198"/>
            <a:ext cx="5413375" cy="1225213"/>
          </a:xfrm>
          <a:custGeom>
            <a:avLst/>
            <a:gdLst>
              <a:gd name="connsiteX0" fmla="*/ 0 w 5413375"/>
              <a:gd name="connsiteY0" fmla="*/ 135334 h 1353343"/>
              <a:gd name="connsiteX1" fmla="*/ 135334 w 5413375"/>
              <a:gd name="connsiteY1" fmla="*/ 0 h 1353343"/>
              <a:gd name="connsiteX2" fmla="*/ 5278041 w 5413375"/>
              <a:gd name="connsiteY2" fmla="*/ 0 h 1353343"/>
              <a:gd name="connsiteX3" fmla="*/ 5413375 w 5413375"/>
              <a:gd name="connsiteY3" fmla="*/ 135334 h 1353343"/>
              <a:gd name="connsiteX4" fmla="*/ 5413375 w 5413375"/>
              <a:gd name="connsiteY4" fmla="*/ 1218009 h 1353343"/>
              <a:gd name="connsiteX5" fmla="*/ 5278041 w 5413375"/>
              <a:gd name="connsiteY5" fmla="*/ 1353343 h 1353343"/>
              <a:gd name="connsiteX6" fmla="*/ 135334 w 5413375"/>
              <a:gd name="connsiteY6" fmla="*/ 1353343 h 1353343"/>
              <a:gd name="connsiteX7" fmla="*/ 0 w 5413375"/>
              <a:gd name="connsiteY7" fmla="*/ 1218009 h 1353343"/>
              <a:gd name="connsiteX8" fmla="*/ 0 w 5413375"/>
              <a:gd name="connsiteY8" fmla="*/ 135334 h 135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3375" h="1353343">
                <a:moveTo>
                  <a:pt x="0" y="135334"/>
                </a:moveTo>
                <a:cubicBezTo>
                  <a:pt x="0" y="60591"/>
                  <a:pt x="60591" y="0"/>
                  <a:pt x="135334" y="0"/>
                </a:cubicBezTo>
                <a:lnTo>
                  <a:pt x="5278041" y="0"/>
                </a:lnTo>
                <a:cubicBezTo>
                  <a:pt x="5352784" y="0"/>
                  <a:pt x="5413375" y="60591"/>
                  <a:pt x="5413375" y="135334"/>
                </a:cubicBezTo>
                <a:lnTo>
                  <a:pt x="5413375" y="1218009"/>
                </a:lnTo>
                <a:cubicBezTo>
                  <a:pt x="5413375" y="1292752"/>
                  <a:pt x="5352784" y="1353343"/>
                  <a:pt x="5278041" y="1353343"/>
                </a:cubicBezTo>
                <a:lnTo>
                  <a:pt x="135334" y="1353343"/>
                </a:lnTo>
                <a:cubicBezTo>
                  <a:pt x="60591" y="1353343"/>
                  <a:pt x="0" y="1292752"/>
                  <a:pt x="0" y="1218009"/>
                </a:cubicBezTo>
                <a:lnTo>
                  <a:pt x="0" y="13533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lIns="131078" tIns="131078" rIns="131078" bIns="131078" spcCol="1270" anchor="ctr"/>
          <a:lstStyle/>
          <a:p>
            <a:pPr algn="ctr" defTabSz="1066800" fontAlgn="auto">
              <a:lnSpc>
                <a:spcPct val="90000"/>
              </a:lnSpc>
              <a:spcAft>
                <a:spcPct val="35000"/>
              </a:spcAft>
              <a:defRPr/>
            </a:pPr>
            <a:r>
              <a:rPr lang="en-US" sz="2000" dirty="0">
                <a:latin typeface="Times New Roman" panose="02020603050405020304" pitchFamily="18" charset="0"/>
                <a:cs typeface="Times New Roman" panose="02020603050405020304" pitchFamily="18" charset="0"/>
              </a:rPr>
              <a:t>Ca </a:t>
            </a:r>
            <a:r>
              <a:rPr lang="en-US" sz="2000" dirty="0" err="1">
                <a:latin typeface="Times New Roman" panose="02020603050405020304" pitchFamily="18" charset="0"/>
                <a:cs typeface="Times New Roman" panose="02020603050405020304" pitchFamily="18" charset="0"/>
              </a:rPr>
              <a:t>ngợi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a:t>
            </a:r>
          </a:p>
        </p:txBody>
      </p:sp>
      <p:sp>
        <p:nvSpPr>
          <p:cNvPr id="19" name="Freeform 18"/>
          <p:cNvSpPr/>
          <p:nvPr/>
        </p:nvSpPr>
        <p:spPr>
          <a:xfrm>
            <a:off x="8595695" y="5067143"/>
            <a:ext cx="853635" cy="372702"/>
          </a:xfrm>
          <a:custGeom>
            <a:avLst/>
            <a:gdLst>
              <a:gd name="connsiteX0" fmla="*/ 0 w 507503"/>
              <a:gd name="connsiteY0" fmla="*/ 121801 h 609004"/>
              <a:gd name="connsiteX1" fmla="*/ 253752 w 507503"/>
              <a:gd name="connsiteY1" fmla="*/ 121801 h 609004"/>
              <a:gd name="connsiteX2" fmla="*/ 253752 w 507503"/>
              <a:gd name="connsiteY2" fmla="*/ 0 h 609004"/>
              <a:gd name="connsiteX3" fmla="*/ 507503 w 507503"/>
              <a:gd name="connsiteY3" fmla="*/ 304502 h 609004"/>
              <a:gd name="connsiteX4" fmla="*/ 253752 w 507503"/>
              <a:gd name="connsiteY4" fmla="*/ 609004 h 609004"/>
              <a:gd name="connsiteX5" fmla="*/ 253752 w 507503"/>
              <a:gd name="connsiteY5" fmla="*/ 487203 h 609004"/>
              <a:gd name="connsiteX6" fmla="*/ 0 w 507503"/>
              <a:gd name="connsiteY6" fmla="*/ 487203 h 609004"/>
              <a:gd name="connsiteX7" fmla="*/ 0 w 507503"/>
              <a:gd name="connsiteY7" fmla="*/ 121801 h 60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03" h="609004">
                <a:moveTo>
                  <a:pt x="406002" y="1"/>
                </a:moveTo>
                <a:lnTo>
                  <a:pt x="406002" y="304503"/>
                </a:lnTo>
                <a:lnTo>
                  <a:pt x="507503" y="304503"/>
                </a:lnTo>
                <a:lnTo>
                  <a:pt x="253752" y="609003"/>
                </a:lnTo>
                <a:lnTo>
                  <a:pt x="0" y="304503"/>
                </a:lnTo>
                <a:lnTo>
                  <a:pt x="101501" y="304503"/>
                </a:lnTo>
                <a:lnTo>
                  <a:pt x="101501" y="1"/>
                </a:lnTo>
                <a:lnTo>
                  <a:pt x="406002"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lIns="121802" tIns="1" rIns="121801" bIns="152251" spcCol="1270" anchor="ctr"/>
          <a:lstStyle/>
          <a:p>
            <a:pPr algn="ctr" defTabSz="1111250" fontAlgn="auto">
              <a:lnSpc>
                <a:spcPct val="90000"/>
              </a:lnSpc>
              <a:spcAft>
                <a:spcPct val="35000"/>
              </a:spcAft>
              <a:defRPr/>
            </a:pPr>
            <a:endParaRPr lang="en-US" sz="2500"/>
          </a:p>
        </p:txBody>
      </p:sp>
      <p:sp>
        <p:nvSpPr>
          <p:cNvPr id="20" name="Freeform 19"/>
          <p:cNvSpPr/>
          <p:nvPr/>
        </p:nvSpPr>
        <p:spPr>
          <a:xfrm>
            <a:off x="6193510" y="5433867"/>
            <a:ext cx="5413375" cy="993870"/>
          </a:xfrm>
          <a:custGeom>
            <a:avLst/>
            <a:gdLst>
              <a:gd name="connsiteX0" fmla="*/ 0 w 5413375"/>
              <a:gd name="connsiteY0" fmla="*/ 135334 h 1353343"/>
              <a:gd name="connsiteX1" fmla="*/ 135334 w 5413375"/>
              <a:gd name="connsiteY1" fmla="*/ 0 h 1353343"/>
              <a:gd name="connsiteX2" fmla="*/ 5278041 w 5413375"/>
              <a:gd name="connsiteY2" fmla="*/ 0 h 1353343"/>
              <a:gd name="connsiteX3" fmla="*/ 5413375 w 5413375"/>
              <a:gd name="connsiteY3" fmla="*/ 135334 h 1353343"/>
              <a:gd name="connsiteX4" fmla="*/ 5413375 w 5413375"/>
              <a:gd name="connsiteY4" fmla="*/ 1218009 h 1353343"/>
              <a:gd name="connsiteX5" fmla="*/ 5278041 w 5413375"/>
              <a:gd name="connsiteY5" fmla="*/ 1353343 h 1353343"/>
              <a:gd name="connsiteX6" fmla="*/ 135334 w 5413375"/>
              <a:gd name="connsiteY6" fmla="*/ 1353343 h 1353343"/>
              <a:gd name="connsiteX7" fmla="*/ 0 w 5413375"/>
              <a:gd name="connsiteY7" fmla="*/ 1218009 h 1353343"/>
              <a:gd name="connsiteX8" fmla="*/ 0 w 5413375"/>
              <a:gd name="connsiteY8" fmla="*/ 135334 h 135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3375" h="1353343">
                <a:moveTo>
                  <a:pt x="0" y="135334"/>
                </a:moveTo>
                <a:cubicBezTo>
                  <a:pt x="0" y="60591"/>
                  <a:pt x="60591" y="0"/>
                  <a:pt x="135334" y="0"/>
                </a:cubicBezTo>
                <a:lnTo>
                  <a:pt x="5278041" y="0"/>
                </a:lnTo>
                <a:cubicBezTo>
                  <a:pt x="5352784" y="0"/>
                  <a:pt x="5413375" y="60591"/>
                  <a:pt x="5413375" y="135334"/>
                </a:cubicBezTo>
                <a:lnTo>
                  <a:pt x="5413375" y="1218009"/>
                </a:lnTo>
                <a:cubicBezTo>
                  <a:pt x="5413375" y="1292752"/>
                  <a:pt x="5352784" y="1353343"/>
                  <a:pt x="5278041" y="1353343"/>
                </a:cubicBezTo>
                <a:lnTo>
                  <a:pt x="135334" y="1353343"/>
                </a:lnTo>
                <a:cubicBezTo>
                  <a:pt x="60591" y="1353343"/>
                  <a:pt x="0" y="1292752"/>
                  <a:pt x="0" y="1218009"/>
                </a:cubicBezTo>
                <a:lnTo>
                  <a:pt x="0" y="13533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lIns="131078" tIns="131078" rIns="131078" bIns="131078" spcCol="1270" anchor="ctr"/>
          <a:lstStyle/>
          <a:p>
            <a:pPr algn="ctr" defTabSz="1066800" fontAlgn="auto">
              <a:lnSpc>
                <a:spcPct val="90000"/>
              </a:lnSpc>
              <a:spcAft>
                <a:spcPct val="35000"/>
              </a:spcAft>
              <a:defRPr/>
            </a:pP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dệt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2676525" y="138113"/>
            <a:ext cx="7005638" cy="523875"/>
          </a:xfrm>
          <a:prstGeom prst="rect">
            <a:avLst/>
          </a:prstGeom>
          <a:noFill/>
          <a:ln w="9525">
            <a:noFill/>
            <a:miter lim="800000"/>
            <a:headEnd/>
            <a:tailEnd/>
          </a:ln>
        </p:spPr>
        <p:txBody>
          <a:bodyPr wrap="none">
            <a:spAutoFit/>
          </a:bodyPr>
          <a:lstStyle/>
          <a:p>
            <a:pPr algn="ctr"/>
            <a:r>
              <a:rPr lang="en-US" sz="2800" b="1">
                <a:solidFill>
                  <a:srgbClr val="FF0000"/>
                </a:solidFill>
                <a:latin typeface="Times New Roman" pitchFamily="18" charset="0"/>
                <a:cs typeface="Times New Roman" pitchFamily="18" charset="0"/>
              </a:rPr>
              <a:t>HOẠT ĐỘNG 4: LUYỆN TẬP, VẬN DỤNG</a:t>
            </a:r>
            <a:endParaRPr lang="en-US" sz="2800">
              <a:solidFill>
                <a:srgbClr val="FF0000"/>
              </a:solidFill>
              <a:latin typeface="Times New Roman" pitchFamily="18" charset="0"/>
              <a:cs typeface="Times New Roman" pitchFamily="18" charset="0"/>
            </a:endParaRPr>
          </a:p>
        </p:txBody>
      </p:sp>
      <p:pic>
        <p:nvPicPr>
          <p:cNvPr id="61442" name="Picture 4"/>
          <p:cNvPicPr>
            <a:picLocks noChangeAspect="1"/>
          </p:cNvPicPr>
          <p:nvPr/>
        </p:nvPicPr>
        <p:blipFill>
          <a:blip r:embed="rId2"/>
          <a:srcRect/>
          <a:stretch>
            <a:fillRect/>
          </a:stretch>
        </p:blipFill>
        <p:spPr bwMode="auto">
          <a:xfrm>
            <a:off x="1550988" y="1131888"/>
            <a:ext cx="8929687" cy="5005387"/>
          </a:xfrm>
          <a:prstGeom prst="rect">
            <a:avLst/>
          </a:prstGeom>
          <a:noFill/>
          <a:ln w="9525">
            <a:noFill/>
            <a:miter lim="800000"/>
            <a:headEnd/>
            <a:tailEnd/>
          </a:ln>
        </p:spPr>
      </p:pic>
      <p:sp>
        <p:nvSpPr>
          <p:cNvPr id="61443" name="Rectangle 5"/>
          <p:cNvSpPr>
            <a:spLocks noChangeArrowheads="1"/>
          </p:cNvSpPr>
          <p:nvPr/>
        </p:nvSpPr>
        <p:spPr bwMode="auto">
          <a:xfrm>
            <a:off x="2092325" y="1741488"/>
            <a:ext cx="6219825" cy="378618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Sau trận bão, chân trời, ngấn bể sạch như một tấm kính lau hết mây, hết bụi. Mặt trời nhú lên dần dần, rồi lên cho kỳ hết. Tròn trĩnh, phúc hậu như lòng đỏ quả trứng thiên nhiên đầy đặn. Quả trứng hồng hào thăm thẳm và đường bệ đặt lên một mâm bạc đường kính mâm rộng bằng cả một cái chân trời màu ngọc trai nước biển ửng hồng. Y như một mâm lễ phẩm tiến ra từ trong bình minh để mừng cho sự trường thọ của tất cả những người chài lưới trên muôn thuở biển Đông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063" y="720725"/>
            <a:ext cx="10683875" cy="1865313"/>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a:solidFill>
                  <a:schemeClr val="tx1"/>
                </a:solidFill>
                <a:latin typeface="Times New Roman" pitchFamily="18" charset="0"/>
                <a:cs typeface="Times New Roman" pitchFamily="18" charset="0"/>
              </a:rPr>
              <a:t>Câu 1:</a:t>
            </a:r>
            <a:r>
              <a:rPr lang="en-US" sz="3600">
                <a:solidFill>
                  <a:schemeClr val="tx1"/>
                </a:solidFill>
                <a:latin typeface="Times New Roman" pitchFamily="18" charset="0"/>
                <a:cs typeface="Times New Roman" pitchFamily="18" charset="0"/>
              </a:rPr>
              <a:t> Nêu phương thức biểu đạt chính của đoạn văn trên?</a:t>
            </a:r>
            <a:endParaRPr lang="en-US" sz="3200">
              <a:solidFill>
                <a:schemeClr val="tx1"/>
              </a:solidFill>
              <a:latin typeface="Times New Roman" pitchFamily="18" charset="0"/>
              <a:cs typeface="Times New Roman" pitchFamily="18" charset="0"/>
            </a:endParaRPr>
          </a:p>
        </p:txBody>
      </p:sp>
      <p:sp>
        <p:nvSpPr>
          <p:cNvPr id="5" name="Snip Diagonal Corner Rectangle 4"/>
          <p:cNvSpPr/>
          <p:nvPr/>
        </p:nvSpPr>
        <p:spPr>
          <a:xfrm>
            <a:off x="1257300" y="2828925"/>
            <a:ext cx="9594850" cy="1276350"/>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rgbClr val="FFFFFF"/>
                </a:solidFill>
                <a:latin typeface="Times New Roman" pitchFamily="18" charset="0"/>
                <a:cs typeface="Times New Roman" pitchFamily="18" charset="0"/>
              </a:rPr>
              <a:t>Miêu tả.</a:t>
            </a:r>
            <a:endParaRPr lang="vi-VN" sz="3200" b="1">
              <a:solidFill>
                <a:srgbClr val="FFFFFF"/>
              </a:solidFill>
              <a:latin typeface="Tahoma" pitchFamily="34" charset="0"/>
              <a:cs typeface="Tahoma" pitchFamily="34" charset="0"/>
            </a:endParaRPr>
          </a:p>
        </p:txBody>
      </p:sp>
      <p:sp>
        <p:nvSpPr>
          <p:cNvPr id="6" name="Pentagon 5">
            <a:hlinkClick r:id="rId3" action="ppaction://hlinksldjump"/>
          </p:cNvPr>
          <p:cNvSpPr/>
          <p:nvPr/>
        </p:nvSpPr>
        <p:spPr>
          <a:xfrm flipH="1">
            <a:off x="8912225" y="5616575"/>
            <a:ext cx="3062288" cy="100171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2E75B6"/>
                </a:solidFill>
                <a:latin typeface="Tahoma" pitchFamily="34" charset="0"/>
                <a:cs typeface="Tahoma" pitchFamily="34" charset="0"/>
              </a:rPr>
              <a:t>QUAY VỀ</a:t>
            </a:r>
            <a:endParaRPr lang="vi-VN" sz="3200" b="1">
              <a:solidFill>
                <a:srgbClr val="2E75B6"/>
              </a:solidFill>
              <a:latin typeface="Tahoma" pitchFamily="34" charset="0"/>
              <a:cs typeface="Tahoma" pitchFamily="34" charset="0"/>
            </a:endParaRPr>
          </a:p>
        </p:txBody>
      </p:sp>
      <p:pic>
        <p:nvPicPr>
          <p:cNvPr id="2" name="Picture 1"/>
          <p:cNvPicPr>
            <a:picLocks noChangeAspect="1"/>
          </p:cNvPicPr>
          <p:nvPr/>
        </p:nvPicPr>
        <p:blipFill>
          <a:blip r:embed="rId4"/>
          <a:srcRect/>
          <a:stretch>
            <a:fillRect/>
          </a:stretch>
        </p:blipFill>
        <p:spPr bwMode="auto">
          <a:xfrm>
            <a:off x="0" y="479425"/>
            <a:ext cx="754063" cy="104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063" y="696913"/>
            <a:ext cx="11341100" cy="1852612"/>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a:solidFill>
                  <a:schemeClr val="tx1"/>
                </a:solidFill>
                <a:latin typeface="Times New Roman" pitchFamily="18" charset="0"/>
                <a:cs typeface="Times New Roman" pitchFamily="18" charset="0"/>
              </a:rPr>
              <a:t>Câu 2:</a:t>
            </a:r>
            <a:r>
              <a:rPr lang="en-US" sz="3200">
                <a:solidFill>
                  <a:schemeClr val="tx1"/>
                </a:solidFill>
                <a:latin typeface="Times New Roman" pitchFamily="18" charset="0"/>
                <a:cs typeface="Times New Roman" pitchFamily="18" charset="0"/>
              </a:rPr>
              <a:t> Chỉ ra phép tu từ nổi bật trong đoạn văn?</a:t>
            </a:r>
            <a:endParaRPr lang="en-US" sz="2800">
              <a:solidFill>
                <a:schemeClr val="tx1"/>
              </a:solidFill>
              <a:latin typeface="Times New Roman" pitchFamily="18" charset="0"/>
              <a:cs typeface="Times New Roman" pitchFamily="18" charset="0"/>
            </a:endParaRPr>
          </a:p>
        </p:txBody>
      </p:sp>
      <p:sp>
        <p:nvSpPr>
          <p:cNvPr id="5" name="Snip Diagonal Corner Rectangle 4"/>
          <p:cNvSpPr/>
          <p:nvPr/>
        </p:nvSpPr>
        <p:spPr>
          <a:xfrm>
            <a:off x="2882900" y="2784475"/>
            <a:ext cx="6696075" cy="1095375"/>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latin typeface="Times New Roman" panose="02020603050405020304" pitchFamily="18" charset="0"/>
                <a:ea typeface="Times New Roman" panose="02020603050405020304" pitchFamily="18" charset="0"/>
              </a:rPr>
              <a:t>So </a:t>
            </a:r>
            <a:r>
              <a:rPr lang="en-US" sz="4000" dirty="0" err="1">
                <a:latin typeface="Times New Roman" panose="02020603050405020304" pitchFamily="18" charset="0"/>
                <a:ea typeface="Times New Roman" panose="02020603050405020304" pitchFamily="18" charset="0"/>
              </a:rPr>
              <a:t>sánh</a:t>
            </a:r>
            <a:r>
              <a:rPr lang="en-US" sz="4000" dirty="0">
                <a:latin typeface="Times New Roman" panose="02020603050405020304" pitchFamily="18" charset="0"/>
                <a:ea typeface="Times New Roman" panose="02020603050405020304" pitchFamily="18" charset="0"/>
              </a:rPr>
              <a:t>.</a:t>
            </a:r>
            <a:endParaRPr lang="vi-VN"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rcRect/>
          <a:stretch>
            <a:fillRect/>
          </a:stretch>
        </p:blipFill>
        <p:spPr bwMode="auto">
          <a:xfrm>
            <a:off x="-88900" y="750888"/>
            <a:ext cx="935038" cy="1100137"/>
          </a:xfrm>
          <a:prstGeom prst="rect">
            <a:avLst/>
          </a:prstGeom>
          <a:noFill/>
          <a:ln w="9525">
            <a:noFill/>
            <a:miter lim="800000"/>
            <a:headEnd/>
            <a:tailEnd/>
          </a:ln>
        </p:spPr>
      </p:pic>
      <p:sp>
        <p:nvSpPr>
          <p:cNvPr id="8" name="Pentagon 7">
            <a:hlinkClick r:id="rId4" action="ppaction://hlinksldjump"/>
          </p:cNvPr>
          <p:cNvSpPr/>
          <p:nvPr/>
        </p:nvSpPr>
        <p:spPr>
          <a:xfrm flipH="1">
            <a:off x="8912225" y="5616575"/>
            <a:ext cx="3062288" cy="100171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2E75B6"/>
                </a:solidFill>
                <a:latin typeface="Tahoma" pitchFamily="34" charset="0"/>
                <a:cs typeface="Tahoma" pitchFamily="34" charset="0"/>
              </a:rPr>
              <a:t>QUAY VỀ</a:t>
            </a:r>
            <a:endParaRPr lang="vi-VN" sz="3200" b="1">
              <a:solidFill>
                <a:srgbClr val="2E75B6"/>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063" y="338138"/>
            <a:ext cx="11220450" cy="1603375"/>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a:solidFill>
                  <a:schemeClr val="tx1"/>
                </a:solidFill>
                <a:latin typeface="Times New Roman" pitchFamily="18" charset="0"/>
                <a:cs typeface="Times New Roman" pitchFamily="18" charset="0"/>
              </a:rPr>
              <a:t>Câu 3:</a:t>
            </a:r>
            <a:r>
              <a:rPr lang="en-US" sz="3200">
                <a:solidFill>
                  <a:schemeClr val="tx1"/>
                </a:solidFill>
                <a:latin typeface="Times New Roman" pitchFamily="18" charset="0"/>
                <a:cs typeface="Times New Roman" pitchFamily="18" charset="0"/>
              </a:rPr>
              <a:t> Tác dụng của biện pháp tu từ đó?</a:t>
            </a:r>
            <a:endParaRPr lang="en-US" sz="2800">
              <a:solidFill>
                <a:schemeClr val="tx1"/>
              </a:solidFill>
              <a:latin typeface="Times New Roman" pitchFamily="18" charset="0"/>
              <a:cs typeface="Times New Roman" pitchFamily="18" charset="0"/>
            </a:endParaRPr>
          </a:p>
        </p:txBody>
      </p:sp>
      <p:sp>
        <p:nvSpPr>
          <p:cNvPr id="5" name="Snip Diagonal Corner Rectangle 4"/>
          <p:cNvSpPr/>
          <p:nvPr/>
        </p:nvSpPr>
        <p:spPr>
          <a:xfrm>
            <a:off x="1298575" y="2122488"/>
            <a:ext cx="9594850" cy="3313112"/>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FFFFFF"/>
                </a:solidFill>
                <a:latin typeface="Times New Roman" pitchFamily="18" charset="0"/>
                <a:cs typeface="Times New Roman" pitchFamily="18" charset="0"/>
              </a:rPr>
              <a:t>- Làm cho câu văn tả cảnh mặt trời mọc trên biển trở nên sinh động, hấp dẫn.</a:t>
            </a:r>
          </a:p>
          <a:p>
            <a:pPr>
              <a:spcAft>
                <a:spcPts val="750"/>
              </a:spcAft>
            </a:pPr>
            <a:r>
              <a:rPr lang="en-US" sz="2800">
                <a:solidFill>
                  <a:srgbClr val="FFFFFF"/>
                </a:solidFill>
                <a:latin typeface="Times New Roman" pitchFamily="18" charset="0"/>
                <a:cs typeface="Calibri" pitchFamily="34" charset="0"/>
              </a:rPr>
              <a:t>- </a:t>
            </a:r>
            <a:r>
              <a:rPr lang="vi-VN" sz="2800">
                <a:solidFill>
                  <a:srgbClr val="FFFFFF"/>
                </a:solidFill>
                <a:latin typeface="Times New Roman" pitchFamily="18" charset="0"/>
                <a:cs typeface="Calibri" pitchFamily="34" charset="0"/>
              </a:rPr>
              <a:t>Bức tranh rực rỡ, lộng lẫy</a:t>
            </a:r>
            <a:r>
              <a:rPr lang="en-US" sz="2800">
                <a:solidFill>
                  <a:srgbClr val="FFFFFF"/>
                </a:solidFill>
                <a:latin typeface="Times New Roman" pitchFamily="18" charset="0"/>
                <a:cs typeface="Calibri" pitchFamily="34" charset="0"/>
              </a:rPr>
              <a:t>, tráng lệ, kĩ vĩ</a:t>
            </a:r>
            <a:r>
              <a:rPr lang="vi-VN" sz="2800">
                <a:solidFill>
                  <a:srgbClr val="FFFFFF"/>
                </a:solidFill>
                <a:latin typeface="Times New Roman" pitchFamily="18" charset="0"/>
                <a:cs typeface="Calibri" pitchFamily="34" charset="0"/>
              </a:rPr>
              <a:t> về cảnh mặt tr</a:t>
            </a:r>
            <a:r>
              <a:rPr lang="en-US" sz="2800">
                <a:solidFill>
                  <a:srgbClr val="FFFFFF"/>
                </a:solidFill>
                <a:latin typeface="Times New Roman" pitchFamily="18" charset="0"/>
                <a:cs typeface="Calibri" pitchFamily="34" charset="0"/>
              </a:rPr>
              <a:t>ờ</a:t>
            </a:r>
            <a:r>
              <a:rPr lang="vi-VN" sz="2800">
                <a:solidFill>
                  <a:srgbClr val="FFFFFF"/>
                </a:solidFill>
                <a:latin typeface="Times New Roman" pitchFamily="18" charset="0"/>
                <a:cs typeface="Calibri" pitchFamily="34" charset="0"/>
              </a:rPr>
              <a:t>i mọc trên biển</a:t>
            </a:r>
            <a:r>
              <a:rPr lang="vi-VN" sz="2800">
                <a:solidFill>
                  <a:srgbClr val="FFFFFF"/>
                </a:solidFill>
                <a:cs typeface="Calibri" pitchFamily="34" charset="0"/>
              </a:rPr>
              <a:t>;</a:t>
            </a:r>
            <a:endParaRPr lang="en-US" sz="2800">
              <a:solidFill>
                <a:srgbClr val="FFFFFF"/>
              </a:solidFill>
              <a:latin typeface="Times New Roman" pitchFamily="18" charset="0"/>
              <a:cs typeface="Calibri" pitchFamily="34" charset="0"/>
            </a:endParaRPr>
          </a:p>
          <a:p>
            <a:pPr>
              <a:spcAft>
                <a:spcPts val="750"/>
              </a:spcAft>
            </a:pPr>
            <a:r>
              <a:rPr lang="en-US" sz="2800">
                <a:solidFill>
                  <a:srgbClr val="FFFFFF"/>
                </a:solidFill>
                <a:latin typeface="Times New Roman" pitchFamily="18" charset="0"/>
                <a:cs typeface="Calibri" pitchFamily="34" charset="0"/>
              </a:rPr>
              <a:t>- Ngòi bút tài hoa, trí tưởng tượng bay bổng, tình yêu thiên nhiên, yêu biển đảo quê hương của nhà văn Nguyễn Tuân.</a:t>
            </a:r>
          </a:p>
        </p:txBody>
      </p:sp>
      <p:pic>
        <p:nvPicPr>
          <p:cNvPr id="7" name="Picture 6"/>
          <p:cNvPicPr>
            <a:picLocks noChangeAspect="1"/>
          </p:cNvPicPr>
          <p:nvPr/>
        </p:nvPicPr>
        <p:blipFill>
          <a:blip r:embed="rId3"/>
          <a:srcRect/>
          <a:stretch>
            <a:fillRect/>
          </a:stretch>
        </p:blipFill>
        <p:spPr bwMode="auto">
          <a:xfrm>
            <a:off x="0" y="544513"/>
            <a:ext cx="957263" cy="1190625"/>
          </a:xfrm>
          <a:prstGeom prst="rect">
            <a:avLst/>
          </a:prstGeom>
          <a:noFill/>
          <a:ln w="9525">
            <a:noFill/>
            <a:miter lim="800000"/>
            <a:headEnd/>
            <a:tailEnd/>
          </a:ln>
        </p:spPr>
      </p:pic>
      <p:sp>
        <p:nvSpPr>
          <p:cNvPr id="8" name="Pentagon 7">
            <a:hlinkClick r:id="rId4" action="ppaction://hlinksldjump"/>
          </p:cNvPr>
          <p:cNvSpPr/>
          <p:nvPr/>
        </p:nvSpPr>
        <p:spPr>
          <a:xfrm flipH="1">
            <a:off x="8912225" y="5616575"/>
            <a:ext cx="3062288" cy="100171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2E75B6"/>
                </a:solidFill>
                <a:latin typeface="Tahoma" pitchFamily="34" charset="0"/>
                <a:cs typeface="Tahoma" pitchFamily="34" charset="0"/>
              </a:rPr>
              <a:t>QUAY VỀ</a:t>
            </a:r>
            <a:endParaRPr lang="vi-VN" sz="3200" b="1">
              <a:solidFill>
                <a:srgbClr val="2E75B6"/>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883</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2023-12-19T01:59:25Z</dcterms:created>
  <dcterms:modified xsi:type="dcterms:W3CDTF">2023-12-19T02:02:06Z</dcterms:modified>
</cp:coreProperties>
</file>