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43"/>
  </p:notesMasterIdLst>
  <p:sldIdLst>
    <p:sldId id="605" r:id="rId3"/>
    <p:sldId id="606" r:id="rId4"/>
    <p:sldId id="607" r:id="rId5"/>
    <p:sldId id="608" r:id="rId6"/>
    <p:sldId id="609" r:id="rId7"/>
    <p:sldId id="615" r:id="rId8"/>
    <p:sldId id="614" r:id="rId9"/>
    <p:sldId id="283" r:id="rId10"/>
    <p:sldId id="600" r:id="rId11"/>
    <p:sldId id="601" r:id="rId12"/>
    <p:sldId id="602" r:id="rId13"/>
    <p:sldId id="604" r:id="rId14"/>
    <p:sldId id="603" r:id="rId15"/>
    <p:sldId id="610" r:id="rId16"/>
    <p:sldId id="611" r:id="rId17"/>
    <p:sldId id="612" r:id="rId18"/>
    <p:sldId id="326" r:id="rId19"/>
    <p:sldId id="574" r:id="rId20"/>
    <p:sldId id="483" r:id="rId21"/>
    <p:sldId id="575" r:id="rId22"/>
    <p:sldId id="580" r:id="rId23"/>
    <p:sldId id="484" r:id="rId24"/>
    <p:sldId id="613" r:id="rId25"/>
    <p:sldId id="578" r:id="rId26"/>
    <p:sldId id="591" r:id="rId27"/>
    <p:sldId id="581" r:id="rId28"/>
    <p:sldId id="588" r:id="rId29"/>
    <p:sldId id="586" r:id="rId30"/>
    <p:sldId id="589" r:id="rId31"/>
    <p:sldId id="593" r:id="rId32"/>
    <p:sldId id="590" r:id="rId33"/>
    <p:sldId id="587" r:id="rId34"/>
    <p:sldId id="598" r:id="rId35"/>
    <p:sldId id="582" r:id="rId36"/>
    <p:sldId id="597" r:id="rId37"/>
    <p:sldId id="596" r:id="rId38"/>
    <p:sldId id="543" r:id="rId39"/>
    <p:sldId id="579" r:id="rId40"/>
    <p:sldId id="599" r:id="rId41"/>
    <p:sldId id="576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3" clrIdx="1"/>
  <p:cmAuthor id="3" name="Đỗ Xuân  Thủy" initials="ĐXT" lastIdx="18" clrIdx="2">
    <p:extLst>
      <p:ext uri="{19B8F6BF-5375-455C-9EA6-DF929625EA0E}">
        <p15:presenceInfo xmlns:p15="http://schemas.microsoft.com/office/powerpoint/2012/main" userId="S::hn21k7A2069@tcthn.hcma.edu.vn::d7683423-7244-44c0-919a-34c0c38171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26T15:17:39.910" idx="9">
    <p:pos x="10" y="10"/>
    <p:text>ở câu d) nên cộng, trừ tử rồi phá ngoặc sau. Làm tắt sẽ dẫn đến sai lầm đối với học sinh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26T15:19:00.804" idx="10">
    <p:pos x="10" y="10"/>
    <p:text>ở câu b) nên cộng, trừ tử rồi phá ngoặc sau. Làm tắt sẽ dẫn đến sai lầm đối với học sinh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26T15:19:50.330" idx="11">
    <p:pos x="10" y="10"/>
    <p:text>ở câu a) nên cộng, trừ tử rồi phá ngoặc sau. Làm tắt sẽ dẫn đến sai lầm đối với học sinh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26T15:20:48.383" idx="12">
    <p:pos x="10" y="10"/>
    <p:text>Nên cộng, trừ tử rồi phá ngoặc sau. Làm tắt sẽ dẫn đến sai lầm đối với học sinh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26T15:23:28.255" idx="15">
    <p:pos x="10" y="10"/>
    <p:text>Không nên giải tắt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26T15:41:25.463" idx="16">
    <p:pos x="10" y="10"/>
    <p:text>Phần này cần ghi rõ bài nào, trang nào. Nếu cho thêm bài khác phải có nội dung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3200">
              <a:latin typeface="Times New Roman" pitchFamily="18" charset="0"/>
              <a:cs typeface="Times New Roman" pitchFamily="18" charset="0"/>
            </a:rPr>
            <a:t> Thước, máy chiếu;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3200">
              <a:latin typeface="Times New Roman" pitchFamily="18" charset="0"/>
              <a:cs typeface="Times New Roman" pitchFamily="18" charset="0"/>
            </a:rPr>
            <a:t>Bảng nhóm, dụng cụ học tập;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 custT="1"/>
      <dgm:spPr/>
      <dgm:t>
        <a:bodyPr/>
        <a:lstStyle/>
        <a:p>
          <a:r>
            <a:rPr lang="en-US" alt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KHBD, SGK, SBT,...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SBT, vở ghi, vở bài tập;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 custT="1"/>
      <dgm:spPr/>
      <dgm:t>
        <a:bodyPr/>
        <a:lstStyle/>
        <a:p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B365341F-A966-4291-80A1-DF5A2CB96F4B}" type="presOf" srcId="{704E6F5A-9DD3-4463-B617-DAC4CB1475BA}" destId="{8F3B6D51-6576-4847-95F8-097004C88A78}" srcOrd="0" destOrd="0" presId="urn:microsoft.com/office/officeart/2005/8/layout/vList2"/>
    <dgm:cxn modelId="{FF5C3A22-6195-4F7A-AEB3-85D7A62A759B}" type="presOf" srcId="{7C640BC9-3B54-462E-81CB-2C5C26E6BC7C}" destId="{8F3B6D51-6576-4847-95F8-097004C88A78}" srcOrd="0" destOrd="1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72A2A435-0CD8-4B1A-8190-C680C80BFF7D}" type="presOf" srcId="{D71F825F-8A65-4BDA-BC7A-08775CC4F943}" destId="{0DFB8EA2-E9F4-4E7D-B5BF-ABC527E44C63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5CA5B558-B73B-40FE-A7E4-CB9B9F779DCB}" type="presOf" srcId="{ECA0ABAF-B23C-4736-AEB9-5FAE681D07FA}" destId="{0DFB8EA2-E9F4-4E7D-B5BF-ABC527E44C63}" srcOrd="0" destOrd="0" presId="urn:microsoft.com/office/officeart/2005/8/layout/vList2"/>
    <dgm:cxn modelId="{BB1E057B-90E1-4BCC-B963-24F3CA8D3051}" type="presOf" srcId="{E1A6C867-5640-4890-9BBB-DBBB33C62E0E}" destId="{EBF0A97A-EDF1-4C47-8ECB-5F5F6A8E456D}" srcOrd="0" destOrd="0" presId="urn:microsoft.com/office/officeart/2005/8/layout/vList2"/>
    <dgm:cxn modelId="{0396907F-4F88-40B1-AE89-578759F98651}" type="presOf" srcId="{3B33AAEF-2BF8-4EBB-A3B1-62835B5C81BF}" destId="{D2408717-B530-41AC-B5CE-E14FAEC5B062}" srcOrd="0" destOrd="0" presId="urn:microsoft.com/office/officeart/2005/8/layout/vList2"/>
    <dgm:cxn modelId="{F4A79E81-F144-4508-8A18-04263273FF87}" type="presOf" srcId="{8E595FF9-7F13-4589-ADB1-A98CFA417FE8}" destId="{E5C9E7A5-AF2E-4D50-8726-C7D64A106B64}" srcOrd="0" destOrd="0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A66FBEFC-40D7-43A4-93BF-20196CFE8BC8}" type="presOf" srcId="{E1F6625C-DEE5-4E81-9E17-CE182C3F5B83}" destId="{0DFB8EA2-E9F4-4E7D-B5BF-ABC527E44C63}" srcOrd="0" destOrd="1" presId="urn:microsoft.com/office/officeart/2005/8/layout/vList2"/>
    <dgm:cxn modelId="{DC7A2151-9F8A-4122-AE06-E72401507B7A}" type="presParOf" srcId="{EBF0A97A-EDF1-4C47-8ECB-5F5F6A8E456D}" destId="{E5C9E7A5-AF2E-4D50-8726-C7D64A106B64}" srcOrd="0" destOrd="0" presId="urn:microsoft.com/office/officeart/2005/8/layout/vList2"/>
    <dgm:cxn modelId="{88BE4505-715D-45A6-9502-CBFBFC85C982}" type="presParOf" srcId="{EBF0A97A-EDF1-4C47-8ECB-5F5F6A8E456D}" destId="{0DFB8EA2-E9F4-4E7D-B5BF-ABC527E44C63}" srcOrd="1" destOrd="0" presId="urn:microsoft.com/office/officeart/2005/8/layout/vList2"/>
    <dgm:cxn modelId="{537BE6C3-2332-48A3-B35A-193D79613E6E}" type="presParOf" srcId="{EBF0A97A-EDF1-4C47-8ECB-5F5F6A8E456D}" destId="{D2408717-B530-41AC-B5CE-E14FAEC5B062}" srcOrd="2" destOrd="0" presId="urn:microsoft.com/office/officeart/2005/8/layout/vList2"/>
    <dgm:cxn modelId="{48EA93F6-C4BC-4FD6-8AC8-D43CD980B7A7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4337"/>
          <a:ext cx="6096000" cy="8798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42950" y="67287"/>
        <a:ext cx="6010100" cy="793940"/>
      </dsp:txXfrm>
    </dsp:sp>
    <dsp:sp modelId="{0DFB8EA2-E9F4-4E7D-B5BF-ABC527E44C63}">
      <dsp:nvSpPr>
        <dsp:cNvPr id="0" name=""/>
        <dsp:cNvSpPr/>
      </dsp:nvSpPr>
      <dsp:spPr>
        <a:xfrm>
          <a:off x="0" y="894768"/>
          <a:ext cx="6096000" cy="153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Times New Roman" pitchFamily="18" charset="0"/>
              <a:cs typeface="Times New Roman" pitchFamily="18" charset="0"/>
            </a:rPr>
            <a:t> Thước, máy chiếu;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32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KHBD, SGK, SBT,...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94768"/>
        <a:ext cx="6096000" cy="1532317"/>
      </dsp:txXfrm>
    </dsp:sp>
    <dsp:sp modelId="{D2408717-B530-41AC-B5CE-E14FAEC5B062}">
      <dsp:nvSpPr>
        <dsp:cNvPr id="0" name=""/>
        <dsp:cNvSpPr/>
      </dsp:nvSpPr>
      <dsp:spPr>
        <a:xfrm>
          <a:off x="0" y="2321417"/>
          <a:ext cx="6096000" cy="87984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857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42950" y="2364367"/>
        <a:ext cx="6010100" cy="793940"/>
      </dsp:txXfrm>
    </dsp:sp>
    <dsp:sp modelId="{8F3B6D51-6576-4847-95F8-097004C88A78}">
      <dsp:nvSpPr>
        <dsp:cNvPr id="0" name=""/>
        <dsp:cNvSpPr/>
      </dsp:nvSpPr>
      <dsp:spPr>
        <a:xfrm>
          <a:off x="0" y="3306926"/>
          <a:ext cx="6096000" cy="102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Times New Roman" pitchFamily="18" charset="0"/>
              <a:cs typeface="Times New Roman" pitchFamily="18" charset="0"/>
            </a:rPr>
            <a:t>Bảng nhóm, dụng cụ học tập;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SBT, vở ghi, vở bài tập;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06926"/>
        <a:ext cx="6096000" cy="1021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5C35F-F832-42FD-BD74-9CED54B2E06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9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95C35F-F832-42FD-BD74-9CED54B2E06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42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499"/>
            <a:ext cx="7772400" cy="386357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</p:spTree>
    <p:extLst>
      <p:ext uri="{BB962C8B-B14F-4D97-AF65-F5344CB8AC3E}">
        <p14:creationId xmlns:p14="http://schemas.microsoft.com/office/powerpoint/2010/main" val="18509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9522"/>
          </a:xfrm>
          <a:blipFill>
            <a:blip r:embed="rId2"/>
            <a:tile tx="0" ty="0" sx="100000" sy="100000" flip="none" algn="tl"/>
          </a:blip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sz="2100"/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8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4296729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689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1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3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1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9"/>
            <a:ext cx="499586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100" b="0"/>
            </a:lvl1pPr>
          </a:lstStyle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vi-VN"/>
              <a:t>Bấm biểu tượng để thêm hình ảnh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64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50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Đoàn Anh Báu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05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95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vi-VN"/>
              <a:t>Bấm &amp; sửa kiểu tiêu đề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4767264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75C9C6-F58A-4B30-918C-D752EA154800}" type="datetime1">
              <a:rPr lang="vi-VN" smtClean="0"/>
              <a:t>17/08/2023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4767264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vi-VN"/>
              <a:t>Đoàn Anh Báu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4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B7C0157-9896-4E3E-9D8C-33984821EAAE}" type="slidenum">
              <a:rPr lang="vi-VN" smtClean="0"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8457761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85800" rtl="0" eaLnBrk="1" latinLnBrk="0" hangingPunct="1"/>
            <a:endParaRPr lang="en-US" sz="135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2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6692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685800" rtl="0" eaLnBrk="1" latinLnBrk="0" hangingPunct="1">
        <a:lnSpc>
          <a:spcPts val="4350"/>
        </a:lnSpc>
        <a:spcBef>
          <a:spcPct val="0"/>
        </a:spcBef>
        <a:buNone/>
        <a:defRPr sz="3000" b="1" kern="1200">
          <a:solidFill>
            <a:srgbClr val="FF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Courier New" pitchFamily="49" charset="0"/>
        <a:buChar char="o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8.xml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10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5.bin"/><Relationship Id="rId10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10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10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audio" Target="../media/audio2.wav"/><Relationship Id="rId7" Type="http://schemas.openxmlformats.org/officeDocument/2006/relationships/image" Target="../media/image35.wmf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5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6.wmf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48.wmf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30.bin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36.bin"/><Relationship Id="rId22" Type="http://schemas.openxmlformats.org/officeDocument/2006/relationships/comments" Target="../comments/commen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4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65.wmf"/><Relationship Id="rId18" Type="http://schemas.openxmlformats.org/officeDocument/2006/relationships/comments" Target="../comments/comment3.xml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67.wmf"/><Relationship Id="rId2" Type="http://schemas.openxmlformats.org/officeDocument/2006/relationships/oleObject" Target="../embeddings/oleObject42.bin"/><Relationship Id="rId16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4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5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audio" Target="../media/audio2.wav"/><Relationship Id="rId7" Type="http://schemas.openxmlformats.org/officeDocument/2006/relationships/image" Target="../media/image72.wmf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7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12" Type="http://schemas.openxmlformats.org/officeDocument/2006/relationships/comments" Target="../comments/comment5.xml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2.wmf"/><Relationship Id="rId5" Type="http://schemas.openxmlformats.org/officeDocument/2006/relationships/image" Target="../media/image79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8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5.wmf"/><Relationship Id="rId4" Type="http://schemas.openxmlformats.org/officeDocument/2006/relationships/oleObject" Target="../embeddings/oleObject7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86.wmf"/><Relationship Id="rId21" Type="http://schemas.openxmlformats.org/officeDocument/2006/relationships/image" Target="../media/image95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93.wmf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23" Type="http://schemas.openxmlformats.org/officeDocument/2006/relationships/image" Target="../media/image96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11" Type="http://schemas.openxmlformats.org/officeDocument/2006/relationships/slide" Target="slide17.xml"/><Relationship Id="rId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10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7"/>
            <a:ext cx="7252232" cy="5143493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ộp Văn bản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717592"/>
            <a:ext cx="9139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9" name="Hộp Văn bản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411931" y="3013265"/>
            <a:ext cx="8732069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</a:t>
            </a: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 GIANG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1:………………………</a:t>
            </a:r>
          </a:p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2………………………</a:t>
            </a:r>
          </a:p>
        </p:txBody>
      </p:sp>
      <p:sp>
        <p:nvSpPr>
          <p:cNvPr id="10" name="Hộp Văn bản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285" y="1962661"/>
            <a:ext cx="9139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1" name="Hộp Văn bản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2287" y="4612578"/>
            <a:ext cx="9134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  <p:sp>
        <p:nvSpPr>
          <p:cNvPr id="12" name="Hộp Văn bản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2285" y="222914"/>
            <a:ext cx="9141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72471541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81000" y="74295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:.....</a:t>
            </a:r>
          </a:p>
        </p:txBody>
      </p:sp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990600" y="188595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Bước 1 : Quy đồng mẫu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Bước 2: Cộng, trừ hai phân thức cùng mẫu</a:t>
            </a:r>
          </a:p>
        </p:txBody>
      </p:sp>
      <p:sp>
        <p:nvSpPr>
          <p:cNvPr id="22" name="Rounded Rectangle 2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3" name="Rounded Rectangle 2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4" name="Rounded Rectangle 2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5" name="Rounded Rectangle 2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6" name="Rounded Rectangle 2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7" name="Rounded Rectangle 2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8" name="Rounded Rectangle 27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9" name="Rounded Rectangle 2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4262" y="38280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4" y="4476750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ction Button: Home 38">
            <a:hlinkClick r:id="rId6" action="ppaction://hlinksldjump" highlightClick="1"/>
          </p:cNvPr>
          <p:cNvSpPr/>
          <p:nvPr/>
        </p:nvSpPr>
        <p:spPr>
          <a:xfrm>
            <a:off x="8610600" y="4629150"/>
            <a:ext cx="533400" cy="514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81000" y="74295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...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54147"/>
              </p:ext>
            </p:extLst>
          </p:nvPr>
        </p:nvGraphicFramePr>
        <p:xfrm>
          <a:off x="5376862" y="590550"/>
          <a:ext cx="132873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825480" progId="Equation.DSMT4">
                  <p:embed/>
                </p:oleObj>
              </mc:Choice>
              <mc:Fallback>
                <p:oleObj name="Equation" r:id="rId5" imgW="121896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862" y="590550"/>
                        <a:ext cx="1328738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48540"/>
              </p:ext>
            </p:extLst>
          </p:nvPr>
        </p:nvGraphicFramePr>
        <p:xfrm>
          <a:off x="5367770" y="1817688"/>
          <a:ext cx="15494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22360" imgH="825480" progId="Equation.DSMT4">
                  <p:embed/>
                </p:oleObj>
              </mc:Choice>
              <mc:Fallback>
                <p:oleObj name="Equation" r:id="rId7" imgW="1422360" imgH="825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770" y="1817688"/>
                        <a:ext cx="15494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8" name="Rounded Rectangle 7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9" name="Rounded Rectangle 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10" name="Rounded Rectangle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11" name="Rounded Rectangle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12" name="Rounded Rectangle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13" name="Rounded Rectangle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8600" y="38433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2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62" y="4492050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ction Button: Home 23">
            <a:hlinkClick r:id="rId10" action="ppaction://hlinksldjump" highlightClick="1"/>
          </p:cNvPr>
          <p:cNvSpPr/>
          <p:nvPr/>
        </p:nvSpPr>
        <p:spPr>
          <a:xfrm>
            <a:off x="8610600" y="4629150"/>
            <a:ext cx="533400" cy="514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81000" y="74295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990600" y="2571750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324777"/>
              </p:ext>
            </p:extLst>
          </p:nvPr>
        </p:nvGraphicFramePr>
        <p:xfrm>
          <a:off x="3162300" y="1401763"/>
          <a:ext cx="27813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81000" imgH="952200" progId="Equation.DSMT4">
                  <p:embed/>
                </p:oleObj>
              </mc:Choice>
              <mc:Fallback>
                <p:oleObj name="Equation" r:id="rId5" imgW="2781000" imgH="952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1401763"/>
                        <a:ext cx="27813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BE2FE6-C12D-A3EA-18E8-98E561068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242984"/>
              </p:ext>
            </p:extLst>
          </p:nvPr>
        </p:nvGraphicFramePr>
        <p:xfrm>
          <a:off x="2057400" y="3156525"/>
          <a:ext cx="57785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78360" imgH="952200" progId="Equation.DSMT4">
                  <p:embed/>
                </p:oleObj>
              </mc:Choice>
              <mc:Fallback>
                <p:oleObj name="Equation" r:id="rId7" imgW="5778360" imgH="952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56525"/>
                        <a:ext cx="5778500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ounded Rectangle 2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6" name="Rounded Rectangle 2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7" name="Rounded Rectangle 2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8" name="Rounded Rectangle 27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9" name="Rounded Rectangle 2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40538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4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0550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ction Button: Home 41">
            <a:hlinkClick r:id="rId10" action="ppaction://hlinksldjump" highlightClick="1"/>
          </p:cNvPr>
          <p:cNvSpPr/>
          <p:nvPr/>
        </p:nvSpPr>
        <p:spPr>
          <a:xfrm>
            <a:off x="8610600" y="4629150"/>
            <a:ext cx="533400" cy="514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81000" y="74295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975519" y="2388941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00630"/>
              </p:ext>
            </p:extLst>
          </p:nvPr>
        </p:nvGraphicFramePr>
        <p:xfrm>
          <a:off x="2622550" y="1438275"/>
          <a:ext cx="22780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0" imgH="838080" progId="Equation.DSMT4">
                  <p:embed/>
                </p:oleObj>
              </mc:Choice>
              <mc:Fallback>
                <p:oleObj name="Equation" r:id="rId5" imgW="228600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438275"/>
                        <a:ext cx="2278063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28FB5DD-6080-6C49-B0A2-5067C696A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9907"/>
              </p:ext>
            </p:extLst>
          </p:nvPr>
        </p:nvGraphicFramePr>
        <p:xfrm>
          <a:off x="2420144" y="3188248"/>
          <a:ext cx="496093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78080" imgH="838080" progId="Equation.DSMT4">
                  <p:embed/>
                </p:oleObj>
              </mc:Choice>
              <mc:Fallback>
                <p:oleObj name="Equation" r:id="rId7" imgW="4978080" imgH="8380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144" y="3188248"/>
                        <a:ext cx="4960938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9" name="Rounded Rectangle 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10" name="Rounded Rectangle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11" name="Rounded Rectangle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12" name="Rounded Rectangle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3036" y="375186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2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8" y="4400550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ction Button: Home 24">
            <a:hlinkClick r:id="rId10" action="ppaction://hlinksldjump" highlightClick="1"/>
          </p:cNvPr>
          <p:cNvSpPr/>
          <p:nvPr/>
        </p:nvSpPr>
        <p:spPr>
          <a:xfrm>
            <a:off x="8610600" y="4629150"/>
            <a:ext cx="533400" cy="514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6529" y="221808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895600" y="1249362"/>
            <a:ext cx="37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Đáp án :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8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990292"/>
              </p:ext>
            </p:extLst>
          </p:nvPr>
        </p:nvGraphicFramePr>
        <p:xfrm>
          <a:off x="4127500" y="209550"/>
          <a:ext cx="39497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49560" imgH="838080" progId="Equation.DSMT4">
                  <p:embed/>
                </p:oleObj>
              </mc:Choice>
              <mc:Fallback>
                <p:oleObj name="Equation" r:id="rId5" imgW="394956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209550"/>
                        <a:ext cx="39497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533995-5D0B-DDE5-EACC-AACBAA4AB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850439"/>
              </p:ext>
            </p:extLst>
          </p:nvPr>
        </p:nvGraphicFramePr>
        <p:xfrm>
          <a:off x="838200" y="2066677"/>
          <a:ext cx="70612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061040" imgH="2260440" progId="Equation.DSMT4">
                  <p:embed/>
                </p:oleObj>
              </mc:Choice>
              <mc:Fallback>
                <p:oleObj name="Equation" r:id="rId7" imgW="7061040" imgH="22604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66677"/>
                        <a:ext cx="7061200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12" name="Rounded Rectangle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13" name="Rounded Rectangle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14" name="Rounded Rectangle 1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46529" y="379095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27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1" y="443963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ction Button: Home 27">
            <a:hlinkClick r:id="rId10" action="ppaction://hlinksldjump" highlightClick="1"/>
          </p:cNvPr>
          <p:cNvSpPr/>
          <p:nvPr/>
        </p:nvSpPr>
        <p:spPr>
          <a:xfrm>
            <a:off x="8610600" y="4629150"/>
            <a:ext cx="533400" cy="514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600200" y="1295400"/>
            <a:ext cx="571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 Box 6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3429000" y="4572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Oval 7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505200" y="2362200"/>
            <a:ext cx="2209800" cy="1752600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8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114800" y="281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800600" y="2819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10" descr="OPL20U25GSXzBJYl68kk8uQGfFKzs7yb1M4KJWUiLk6ZEvGF+qCIPSnY57AbBFCvTW2023.15.47+K4lPs7H94VUqPe2XwIsfPRnrXQE//QTEXxb8/8N4CNc6FpgZahzpTjFhMzSA7T/nHJa11DE8Ng2TP3iAmRczFlmslSuUNOgUeb6yRvs0="/>
          <p:cNvSpPr>
            <a:spLocks/>
          </p:cNvSpPr>
          <p:nvPr/>
        </p:nvSpPr>
        <p:spPr bwMode="auto">
          <a:xfrm rot="21344419">
            <a:off x="4191000" y="3427413"/>
            <a:ext cx="766763" cy="300037"/>
          </a:xfrm>
          <a:custGeom>
            <a:avLst/>
            <a:gdLst>
              <a:gd name="T0" fmla="*/ 0 w 576"/>
              <a:gd name="T1" fmla="*/ 120 h 168"/>
              <a:gd name="T2" fmla="*/ 192 w 576"/>
              <a:gd name="T3" fmla="*/ 24 h 168"/>
              <a:gd name="T4" fmla="*/ 384 w 576"/>
              <a:gd name="T5" fmla="*/ 24 h 168"/>
              <a:gd name="T6" fmla="*/ 576 w 576"/>
              <a:gd name="T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168">
                <a:moveTo>
                  <a:pt x="0" y="120"/>
                </a:moveTo>
                <a:cubicBezTo>
                  <a:pt x="64" y="80"/>
                  <a:pt x="128" y="40"/>
                  <a:pt x="192" y="24"/>
                </a:cubicBezTo>
                <a:cubicBezTo>
                  <a:pt x="256" y="8"/>
                  <a:pt x="320" y="0"/>
                  <a:pt x="384" y="24"/>
                </a:cubicBezTo>
                <a:cubicBezTo>
                  <a:pt x="448" y="48"/>
                  <a:pt x="544" y="144"/>
                  <a:pt x="576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tion Button: Home 10" descr="OPL20U25GSXzBJYl68kk8uQGfFKzs7yb1M4KJWUiLk6ZEvGF+qCIPSnY57AbBFCvTW2023.15.47+K4lPs7H94VUqPe2XwIsfPRnrXQE//QTEXxb8/8N4CNc6FpgZahzpTjFhMzSA7T/nHJa11DE8Ng2TP3iAmRczFlmslSuUNOgUeb6yRvs0=">
            <a:hlinkClick r:id="rId3" action="ppaction://hlinksldjump" highlightClick="1"/>
          </p:cNvPr>
          <p:cNvSpPr/>
          <p:nvPr/>
        </p:nvSpPr>
        <p:spPr>
          <a:xfrm>
            <a:off x="8610600" y="4629150"/>
            <a:ext cx="533400" cy="514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743200" y="1295400"/>
            <a:ext cx="358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Xin chúc mừng !</a:t>
            </a:r>
          </a:p>
        </p:txBody>
      </p:sp>
      <p:sp>
        <p:nvSpPr>
          <p:cNvPr id="6" name="Text Box 6" descr="OPL20U25GSXzBJYl68kk8uQGfFKzs7yb1M4KJWUiLk6ZEvGF+qCIPSnY57AbBFCvTW2023.15.47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2590800" y="457200"/>
            <a:ext cx="388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6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 descr="OPL20U25GSXzBJYl68kk8uQGfFKzs7yb1M4KJWUiLk6ZEvGF+qCIPSnY57AbBFCvTW2023.15.47+K4lPs7H94VUqPe2XwIsfPRnrXQE//QTEXxb8/8N4CNc6FpgZahzpTjFhMzSA7T/nHJa11DE8Ng2TP3iAmRczFlmslSuUNOgUeb6yRvs0=">
            <a:hlinkClick r:id="rId3" action="ppaction://hlinksldjump" highlightClick="1"/>
          </p:cNvPr>
          <p:cNvSpPr/>
          <p:nvPr/>
        </p:nvSpPr>
        <p:spPr>
          <a:xfrm>
            <a:off x="8610600" y="4629150"/>
            <a:ext cx="533400" cy="514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653209" y="1786216"/>
            <a:ext cx="57475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PHÉP CỘNG, PHÉP TRỪ PHÂN THỨC ĐẠI SỐ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30831" y="1234362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551309" y="636342"/>
            <a:ext cx="517378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 THỨC ĐẠI SỐ</a:t>
            </a:r>
            <a:endParaRPr lang="en-US" sz="405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549061" y="143647"/>
            <a:ext cx="2756204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 :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49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3)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81000" y="89535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- Ôn tập lại kiến thức liên quan đến cộng, trừ hai phân thức cùng mẫu, khác mẫu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81000" y="2016026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- Vận dụng các kiến thức để giải quyết một số dạng bài toán liên quan đến thực hiện phép tính và một số bài liên quan đến thực tế</a:t>
            </a:r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2023.15.47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3425950796"/>
              </p:ext>
            </p:extLst>
          </p:nvPr>
        </p:nvGraphicFramePr>
        <p:xfrm>
          <a:off x="2590800" y="666750"/>
          <a:ext cx="6096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402101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732532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7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609600" y="178058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: Quy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459984"/>
              </p:ext>
            </p:extLst>
          </p:nvPr>
        </p:nvGraphicFramePr>
        <p:xfrm>
          <a:off x="3657600" y="1123950"/>
          <a:ext cx="2095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825480" progId="Equation.DSMT4">
                  <p:embed/>
                </p:oleObj>
              </mc:Choice>
              <mc:Fallback>
                <p:oleObj name="Equation" r:id="rId2" imgW="20952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57600" y="1123950"/>
                        <a:ext cx="20955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904449"/>
              </p:ext>
            </p:extLst>
          </p:nvPr>
        </p:nvGraphicFramePr>
        <p:xfrm>
          <a:off x="3282950" y="2782888"/>
          <a:ext cx="2082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825480" progId="Equation.DSMT4">
                  <p:embed/>
                </p:oleObj>
              </mc:Choice>
              <mc:Fallback>
                <p:oleObj name="Equation" r:id="rId4" imgW="2082600" imgH="825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782888"/>
                        <a:ext cx="2082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3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57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 : Thực hiện phép tính</a:t>
            </a:r>
          </a:p>
        </p:txBody>
      </p:sp>
      <p:sp>
        <p:nvSpPr>
          <p:cNvPr id="14" name="Rectangle 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59055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* Phương pháp giải: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Vận dụng quy tắc cộng, trừ các phân thức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Sử dụng quy tắc đổi dấu ( nếu cần)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Sử dụng phương pháp rút gọn phân thức</a:t>
            </a:r>
          </a:p>
        </p:txBody>
      </p:sp>
      <p:sp>
        <p:nvSpPr>
          <p:cNvPr id="10" name="Rectangle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4800" y="2735818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* Bài tập :</a:t>
            </a:r>
          </a:p>
        </p:txBody>
      </p:sp>
    </p:spTree>
    <p:extLst>
      <p:ext uri="{BB962C8B-B14F-4D97-AF65-F5344CB8AC3E}">
        <p14:creationId xmlns:p14="http://schemas.microsoft.com/office/powerpoint/2010/main" val="29088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57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 : Thực hiện phép tính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539175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 1 : Phép cộng, phép trừ các phân thức có cùng mẫu</a:t>
            </a: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160597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Bài tập : Thực hiện phép tính</a:t>
            </a:r>
          </a:p>
        </p:txBody>
      </p:sp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238909"/>
              </p:ext>
            </p:extLst>
          </p:nvPr>
        </p:nvGraphicFramePr>
        <p:xfrm>
          <a:off x="523009" y="2355850"/>
          <a:ext cx="34210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0" imgH="901440" progId="Equation.DSMT4">
                  <p:embed/>
                </p:oleObj>
              </mc:Choice>
              <mc:Fallback>
                <p:oleObj name="Equation" r:id="rId4" imgW="3429000" imgH="901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09" y="2355850"/>
                        <a:ext cx="3421063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632156"/>
              </p:ext>
            </p:extLst>
          </p:nvPr>
        </p:nvGraphicFramePr>
        <p:xfrm>
          <a:off x="4953000" y="2355850"/>
          <a:ext cx="25114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1640" imgH="901440" progId="Equation.DSMT4">
                  <p:embed/>
                </p:oleObj>
              </mc:Choice>
              <mc:Fallback>
                <p:oleObj name="Equation" r:id="rId6" imgW="2501640" imgH="901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55850"/>
                        <a:ext cx="251142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33243"/>
              </p:ext>
            </p:extLst>
          </p:nvPr>
        </p:nvGraphicFramePr>
        <p:xfrm>
          <a:off x="685800" y="3409950"/>
          <a:ext cx="337026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77880" imgH="838080" progId="Equation.DSMT4">
                  <p:embed/>
                </p:oleObj>
              </mc:Choice>
              <mc:Fallback>
                <p:oleObj name="Equation" r:id="rId8" imgW="337788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09950"/>
                        <a:ext cx="3370262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00313"/>
              </p:ext>
            </p:extLst>
          </p:nvPr>
        </p:nvGraphicFramePr>
        <p:xfrm>
          <a:off x="4800600" y="3333750"/>
          <a:ext cx="3752851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46160" imgH="838080" progId="Equation.DSMT4">
                  <p:embed/>
                </p:oleObj>
              </mc:Choice>
              <mc:Fallback>
                <p:oleObj name="Equation" r:id="rId10" imgW="374616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33750"/>
                        <a:ext cx="3752851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71550"/>
            <a:ext cx="1676400" cy="1676400"/>
          </a:xfrm>
          <a:prstGeom prst="rect">
            <a:avLst/>
          </a:prstGeom>
        </p:spPr>
      </p:pic>
      <p:sp>
        <p:nvSpPr>
          <p:cNvPr id="11" name="Rounded Rectangle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05:00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02:29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02:28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02:27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02:26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02:25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02:24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02:23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02:22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02:21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02:19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02:18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02:17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02:16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02:15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02:14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02:13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02:12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02:10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02:09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02:08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02:07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02:06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02:05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02:04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02:03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02:02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02:01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02:00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01:59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01:58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01:57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01:56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01:55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01:53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01:51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01:50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01:49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01:48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01:47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01:46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01:45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01:44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01:43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01:42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01:40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01:39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01:38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01:37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01:36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01:35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01:34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01:33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01:32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01:31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01:30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01:29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01:28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01:27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01:26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01:25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01:24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01:23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01:22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01:21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01:20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01:19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01:18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01:17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01:16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01:15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01:14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01:12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01:11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01:10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01:09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01:08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01:06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01:05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01:04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01:03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01:02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01:01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01:00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00:59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00:58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00:57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00:56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00:55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00:54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00:53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00:52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00:51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00:50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00:49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00:48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00:47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00:46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00:45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00:44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00:43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00:42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00:39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00:38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00:37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00:36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00:35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00:34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00:33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00:32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00:31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00:29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00:28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00:27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00:26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00:25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00:24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00:23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00:22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00:21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00:20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00:19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00:18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00:17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00:16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00:15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00:14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00:13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00:12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00:11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00:10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00:09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00:08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00:07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00:06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00:05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00:03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00:02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00:01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5715000" y="1177199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00:00</a:t>
            </a:r>
          </a:p>
        </p:txBody>
      </p:sp>
      <p:sp>
        <p:nvSpPr>
          <p:cNvPr id="314" name="Oval 313"/>
          <p:cNvSpPr/>
          <p:nvPr/>
        </p:nvSpPr>
        <p:spPr>
          <a:xfrm>
            <a:off x="5972162" y="1769203"/>
            <a:ext cx="914400" cy="4572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Start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5715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trong vòng 4 phút</a:t>
            </a:r>
          </a:p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Dãy 1: Làm ý a + d</a:t>
            </a:r>
          </a:p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Dãy 2 : Làm ý b + c</a:t>
            </a: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160597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Bài tập : Thực hiện phép tính</a:t>
            </a:r>
          </a:p>
        </p:txBody>
      </p:sp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566928"/>
              </p:ext>
            </p:extLst>
          </p:nvPr>
        </p:nvGraphicFramePr>
        <p:xfrm>
          <a:off x="523009" y="2355850"/>
          <a:ext cx="34210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9000" imgH="901440" progId="Equation.DSMT4">
                  <p:embed/>
                </p:oleObj>
              </mc:Choice>
              <mc:Fallback>
                <p:oleObj name="Equation" r:id="rId2" imgW="34290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09" y="2355850"/>
                        <a:ext cx="3421063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394668"/>
              </p:ext>
            </p:extLst>
          </p:nvPr>
        </p:nvGraphicFramePr>
        <p:xfrm>
          <a:off x="4953000" y="2355850"/>
          <a:ext cx="25114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640" imgH="901440" progId="Equation.DSMT4">
                  <p:embed/>
                </p:oleObj>
              </mc:Choice>
              <mc:Fallback>
                <p:oleObj name="Equation" r:id="rId4" imgW="250164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55850"/>
                        <a:ext cx="251142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751329"/>
              </p:ext>
            </p:extLst>
          </p:nvPr>
        </p:nvGraphicFramePr>
        <p:xfrm>
          <a:off x="685800" y="3409950"/>
          <a:ext cx="337026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7880" imgH="838080" progId="Equation.DSMT4">
                  <p:embed/>
                </p:oleObj>
              </mc:Choice>
              <mc:Fallback>
                <p:oleObj name="Equation" r:id="rId6" imgW="33778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09950"/>
                        <a:ext cx="3370262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003541"/>
              </p:ext>
            </p:extLst>
          </p:nvPr>
        </p:nvGraphicFramePr>
        <p:xfrm>
          <a:off x="4800600" y="3333750"/>
          <a:ext cx="3752851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46160" imgH="838080" progId="Equation.DSMT4">
                  <p:embed/>
                </p:oleObj>
              </mc:Choice>
              <mc:Fallback>
                <p:oleObj name="Equation" r:id="rId8" imgW="374616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33750"/>
                        <a:ext cx="3752851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955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026996"/>
              </p:ext>
            </p:extLst>
          </p:nvPr>
        </p:nvGraphicFramePr>
        <p:xfrm>
          <a:off x="221673" y="971550"/>
          <a:ext cx="34210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29000" imgH="901440" progId="Equation.DSMT4">
                  <p:embed/>
                </p:oleObj>
              </mc:Choice>
              <mc:Fallback>
                <p:oleObj name="Equation" r:id="rId2" imgW="3429000" imgH="901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73" y="971550"/>
                        <a:ext cx="34210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392591"/>
              </p:ext>
            </p:extLst>
          </p:nvPr>
        </p:nvGraphicFramePr>
        <p:xfrm>
          <a:off x="4876800" y="971550"/>
          <a:ext cx="37528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46160" imgH="838080" progId="Equation.DSMT4">
                  <p:embed/>
                </p:oleObj>
              </mc:Choice>
              <mc:Fallback>
                <p:oleObj name="Equation" r:id="rId4" imgW="374616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71550"/>
                        <a:ext cx="375285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28600" y="571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Dãy 1: Làm ý a + d</a:t>
            </a:r>
          </a:p>
        </p:txBody>
      </p:sp>
      <p:graphicFrame>
        <p:nvGraphicFramePr>
          <p:cNvPr id="4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00558"/>
              </p:ext>
            </p:extLst>
          </p:nvPr>
        </p:nvGraphicFramePr>
        <p:xfrm>
          <a:off x="544513" y="2051050"/>
          <a:ext cx="30797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85920" imgH="901440" progId="Equation.DSMT4">
                  <p:embed/>
                </p:oleObj>
              </mc:Choice>
              <mc:Fallback>
                <p:oleObj name="Equation" r:id="rId6" imgW="3085920" imgH="901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051050"/>
                        <a:ext cx="30797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704771"/>
              </p:ext>
            </p:extLst>
          </p:nvPr>
        </p:nvGraphicFramePr>
        <p:xfrm>
          <a:off x="533400" y="2889250"/>
          <a:ext cx="11541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901440" progId="Equation.DSMT4">
                  <p:embed/>
                </p:oleObj>
              </mc:Choice>
              <mc:Fallback>
                <p:oleObj name="Equation" r:id="rId8" imgW="1155600" imgH="901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89250"/>
                        <a:ext cx="11541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431953"/>
              </p:ext>
            </p:extLst>
          </p:nvPr>
        </p:nvGraphicFramePr>
        <p:xfrm>
          <a:off x="1828800" y="2876550"/>
          <a:ext cx="81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901440" progId="Equation.DSMT4">
                  <p:embed/>
                </p:oleObj>
              </mc:Choice>
              <mc:Fallback>
                <p:oleObj name="Equation" r:id="rId10" imgW="812520" imgH="901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76550"/>
                        <a:ext cx="81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289900"/>
              </p:ext>
            </p:extLst>
          </p:nvPr>
        </p:nvGraphicFramePr>
        <p:xfrm>
          <a:off x="4724400" y="2876550"/>
          <a:ext cx="329723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88960" imgH="838080" progId="Equation.DSMT4">
                  <p:embed/>
                </p:oleObj>
              </mc:Choice>
              <mc:Fallback>
                <p:oleObj name="Equation" r:id="rId12" imgW="328896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76550"/>
                        <a:ext cx="3297238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87084"/>
              </p:ext>
            </p:extLst>
          </p:nvPr>
        </p:nvGraphicFramePr>
        <p:xfrm>
          <a:off x="4724400" y="3609368"/>
          <a:ext cx="1171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838080" progId="Equation.DSMT4">
                  <p:embed/>
                </p:oleObj>
              </mc:Choice>
              <mc:Fallback>
                <p:oleObj name="Equation" r:id="rId14" imgW="1168200" imgH="838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09368"/>
                        <a:ext cx="1171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950235"/>
              </p:ext>
            </p:extLst>
          </p:nvPr>
        </p:nvGraphicFramePr>
        <p:xfrm>
          <a:off x="4736193" y="4629150"/>
          <a:ext cx="42068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304560" progId="Equation.DSMT4">
                  <p:embed/>
                </p:oleObj>
              </mc:Choice>
              <mc:Fallback>
                <p:oleObj name="Equation" r:id="rId16" imgW="419040" imgH="304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193" y="4629150"/>
                        <a:ext cx="420688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F270D7-4777-82CD-94B8-C2C746D85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727843"/>
              </p:ext>
            </p:extLst>
          </p:nvPr>
        </p:nvGraphicFramePr>
        <p:xfrm>
          <a:off x="4730750" y="2058988"/>
          <a:ext cx="37941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784320" imgH="838080" progId="Equation.DSMT4">
                  <p:embed/>
                </p:oleObj>
              </mc:Choice>
              <mc:Fallback>
                <p:oleObj name="Equation" r:id="rId18" imgW="3784320" imgH="8380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2058988"/>
                        <a:ext cx="37941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4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36755"/>
              </p:ext>
            </p:extLst>
          </p:nvPr>
        </p:nvGraphicFramePr>
        <p:xfrm>
          <a:off x="419100" y="819150"/>
          <a:ext cx="25114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901440" progId="Equation.DSMT4">
                  <p:embed/>
                </p:oleObj>
              </mc:Choice>
              <mc:Fallback>
                <p:oleObj name="Equation" r:id="rId2" imgW="250164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819150"/>
                        <a:ext cx="25114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096358"/>
              </p:ext>
            </p:extLst>
          </p:nvPr>
        </p:nvGraphicFramePr>
        <p:xfrm>
          <a:off x="4419600" y="742950"/>
          <a:ext cx="3370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77880" imgH="838080" progId="Equation.DSMT4">
                  <p:embed/>
                </p:oleObj>
              </mc:Choice>
              <mc:Fallback>
                <p:oleObj name="Equation" r:id="rId4" imgW="3377880" imgH="838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742950"/>
                        <a:ext cx="3370263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57200" y="571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Dãy 2 : Làm ý b + c</a:t>
            </a:r>
          </a:p>
        </p:txBody>
      </p:sp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665045"/>
              </p:ext>
            </p:extLst>
          </p:nvPr>
        </p:nvGraphicFramePr>
        <p:xfrm>
          <a:off x="955449" y="2516640"/>
          <a:ext cx="22447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901440" progId="Equation.DSMT4">
                  <p:embed/>
                </p:oleObj>
              </mc:Choice>
              <mc:Fallback>
                <p:oleObj name="Equation" r:id="rId6" imgW="2234880" imgH="901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449" y="2516640"/>
                        <a:ext cx="224472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89553"/>
              </p:ext>
            </p:extLst>
          </p:nvPr>
        </p:nvGraphicFramePr>
        <p:xfrm>
          <a:off x="955449" y="3327171"/>
          <a:ext cx="98266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901440" progId="Equation.DSMT4">
                  <p:embed/>
                </p:oleObj>
              </mc:Choice>
              <mc:Fallback>
                <p:oleObj name="Equation" r:id="rId8" imgW="977760" imgH="901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449" y="3327171"/>
                        <a:ext cx="98266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99232"/>
              </p:ext>
            </p:extLst>
          </p:nvPr>
        </p:nvGraphicFramePr>
        <p:xfrm>
          <a:off x="955449" y="4255633"/>
          <a:ext cx="6762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901440" progId="Equation.DSMT4">
                  <p:embed/>
                </p:oleObj>
              </mc:Choice>
              <mc:Fallback>
                <p:oleObj name="Equation" r:id="rId10" imgW="67284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449" y="4255633"/>
                        <a:ext cx="6762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031537"/>
              </p:ext>
            </p:extLst>
          </p:nvPr>
        </p:nvGraphicFramePr>
        <p:xfrm>
          <a:off x="4546600" y="1741488"/>
          <a:ext cx="30797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85920" imgH="838080" progId="Equation.DSMT4">
                  <p:embed/>
                </p:oleObj>
              </mc:Choice>
              <mc:Fallback>
                <p:oleObj name="Equation" r:id="rId12" imgW="308592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1741488"/>
                        <a:ext cx="3079750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045093"/>
              </p:ext>
            </p:extLst>
          </p:nvPr>
        </p:nvGraphicFramePr>
        <p:xfrm>
          <a:off x="4572000" y="2655888"/>
          <a:ext cx="12922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280" imgH="838080" progId="Equation.DSMT4">
                  <p:embed/>
                </p:oleObj>
              </mc:Choice>
              <mc:Fallback>
                <p:oleObj name="Equation" r:id="rId14" imgW="129528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55888"/>
                        <a:ext cx="12922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662"/>
              </p:ext>
            </p:extLst>
          </p:nvPr>
        </p:nvGraphicFramePr>
        <p:xfrm>
          <a:off x="4532993" y="3583895"/>
          <a:ext cx="1444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47560" imgH="901440" progId="Equation.DSMT4">
                  <p:embed/>
                </p:oleObj>
              </mc:Choice>
              <mc:Fallback>
                <p:oleObj name="Equation" r:id="rId16" imgW="1447560" imgH="9014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993" y="3583895"/>
                        <a:ext cx="1444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569882"/>
              </p:ext>
            </p:extLst>
          </p:nvPr>
        </p:nvGraphicFramePr>
        <p:xfrm>
          <a:off x="4546600" y="4582432"/>
          <a:ext cx="4191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19040" imgH="393480" progId="Equation.DSMT4">
                  <p:embed/>
                </p:oleObj>
              </mc:Choice>
              <mc:Fallback>
                <p:oleObj name="Equation" r:id="rId18" imgW="41904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4582432"/>
                        <a:ext cx="4191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B26DA9B-5553-84AB-7C27-31A7167CE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547326"/>
              </p:ext>
            </p:extLst>
          </p:nvPr>
        </p:nvGraphicFramePr>
        <p:xfrm>
          <a:off x="955449" y="1736045"/>
          <a:ext cx="27416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30240" imgH="901440" progId="Equation.DSMT4">
                  <p:embed/>
                </p:oleObj>
              </mc:Choice>
              <mc:Fallback>
                <p:oleObj name="Equation" r:id="rId20" imgW="2730240" imgH="9014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449" y="1736045"/>
                        <a:ext cx="27416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2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57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 : Thực hiện phép tính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539175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 2 : Áp dụng quy tắc đổi dấu để các phân thức có cùng mẫu thức rồi làm phép cộng, phép trừ các phân thức có cùng mẫu</a:t>
            </a: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206317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Bài tập : Thực hiện phép tính</a:t>
            </a:r>
          </a:p>
        </p:txBody>
      </p:sp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363876"/>
              </p:ext>
            </p:extLst>
          </p:nvPr>
        </p:nvGraphicFramePr>
        <p:xfrm>
          <a:off x="1249363" y="2647950"/>
          <a:ext cx="37798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71720" imgH="888840" progId="Equation.DSMT4">
                  <p:embed/>
                </p:oleObj>
              </mc:Choice>
              <mc:Fallback>
                <p:oleObj name="Equation" r:id="rId2" imgW="377172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363" y="2647950"/>
                        <a:ext cx="377983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38465"/>
              </p:ext>
            </p:extLst>
          </p:nvPr>
        </p:nvGraphicFramePr>
        <p:xfrm>
          <a:off x="1295400" y="3638550"/>
          <a:ext cx="40941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01840" imgH="888840" progId="Equation.DSMT4">
                  <p:embed/>
                </p:oleObj>
              </mc:Choice>
              <mc:Fallback>
                <p:oleObj name="Equation" r:id="rId4" imgW="410184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38550"/>
                        <a:ext cx="4094163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133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645240"/>
              </p:ext>
            </p:extLst>
          </p:nvPr>
        </p:nvGraphicFramePr>
        <p:xfrm>
          <a:off x="914400" y="361950"/>
          <a:ext cx="37798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71720" imgH="888840" progId="Equation.DSMT4">
                  <p:embed/>
                </p:oleObj>
              </mc:Choice>
              <mc:Fallback>
                <p:oleObj name="Equation" r:id="rId2" imgW="377172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1950"/>
                        <a:ext cx="377983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379289"/>
              </p:ext>
            </p:extLst>
          </p:nvPr>
        </p:nvGraphicFramePr>
        <p:xfrm>
          <a:off x="1058862" y="1428750"/>
          <a:ext cx="35893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1280" imgH="888840" progId="Equation.DSMT4">
                  <p:embed/>
                </p:oleObj>
              </mc:Choice>
              <mc:Fallback>
                <p:oleObj name="Equation" r:id="rId4" imgW="358128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2" y="1428750"/>
                        <a:ext cx="35893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309444"/>
              </p:ext>
            </p:extLst>
          </p:nvPr>
        </p:nvGraphicFramePr>
        <p:xfrm>
          <a:off x="1058862" y="3181350"/>
          <a:ext cx="34750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66800" imgH="888840" progId="Equation.DSMT4">
                  <p:embed/>
                </p:oleObj>
              </mc:Choice>
              <mc:Fallback>
                <p:oleObj name="Equation" r:id="rId6" imgW="346680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2" y="3181350"/>
                        <a:ext cx="34750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12614"/>
              </p:ext>
            </p:extLst>
          </p:nvPr>
        </p:nvGraphicFramePr>
        <p:xfrm>
          <a:off x="1066800" y="4044950"/>
          <a:ext cx="18192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15840" imgH="888840" progId="Equation.DSMT4">
                  <p:embed/>
                </p:oleObj>
              </mc:Choice>
              <mc:Fallback>
                <p:oleObj name="Equation" r:id="rId8" imgW="1815840" imgH="8888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44950"/>
                        <a:ext cx="18192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61899"/>
              </p:ext>
            </p:extLst>
          </p:nvPr>
        </p:nvGraphicFramePr>
        <p:xfrm>
          <a:off x="3000656" y="3953245"/>
          <a:ext cx="140017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0" imgH="977760" progId="Equation.DSMT4">
                  <p:embed/>
                </p:oleObj>
              </mc:Choice>
              <mc:Fallback>
                <p:oleObj name="Equation" r:id="rId10" imgW="1396800" imgH="977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656" y="3953245"/>
                        <a:ext cx="140017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8282"/>
              </p:ext>
            </p:extLst>
          </p:nvPr>
        </p:nvGraphicFramePr>
        <p:xfrm>
          <a:off x="4553231" y="4307720"/>
          <a:ext cx="9286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317160" progId="Equation.DSMT4">
                  <p:embed/>
                </p:oleObj>
              </mc:Choice>
              <mc:Fallback>
                <p:oleObj name="Equation" r:id="rId12" imgW="927000" imgH="317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3231" y="4307720"/>
                        <a:ext cx="9286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59723"/>
              </p:ext>
            </p:extLst>
          </p:nvPr>
        </p:nvGraphicFramePr>
        <p:xfrm>
          <a:off x="5867400" y="742950"/>
          <a:ext cx="22780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73040" imgH="825480" progId="Equation.DSMT4">
                  <p:embed/>
                </p:oleObj>
              </mc:Choice>
              <mc:Fallback>
                <p:oleObj name="Equation" r:id="rId14" imgW="2273040" imgH="825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42950"/>
                        <a:ext cx="227806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181600" y="180975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Nhận xét về các mẫu của phân thức trong phép tính.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486400" y="241935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Để thực hiện phép tính một cách nhanh nhất ta làm thế nào.</a:t>
            </a:r>
          </a:p>
        </p:txBody>
      </p:sp>
      <p:graphicFrame>
        <p:nvGraphicFramePr>
          <p:cNvPr id="3" name="Object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2550BF-91E5-99FC-63BC-438D3A620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9947"/>
              </p:ext>
            </p:extLst>
          </p:nvPr>
        </p:nvGraphicFramePr>
        <p:xfrm>
          <a:off x="1058862" y="2357060"/>
          <a:ext cx="42132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03360" imgH="888840" progId="Equation.DSMT4">
                  <p:embed/>
                </p:oleObj>
              </mc:Choice>
              <mc:Fallback>
                <p:oleObj name="Equation" r:id="rId16" imgW="4203360" imgH="8888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2" y="2357060"/>
                        <a:ext cx="42132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92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811683"/>
              </p:ext>
            </p:extLst>
          </p:nvPr>
        </p:nvGraphicFramePr>
        <p:xfrm>
          <a:off x="914400" y="514350"/>
          <a:ext cx="40941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01840" imgH="888840" progId="Equation.DSMT4">
                  <p:embed/>
                </p:oleObj>
              </mc:Choice>
              <mc:Fallback>
                <p:oleObj name="Equation" r:id="rId2" imgW="4101840" imgH="888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4350"/>
                        <a:ext cx="409416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0" y="173355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các mẫu thức của các phân thức ?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0" y="234315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Có cách nào để đưa các phân thức về cùng một mẫu?</a:t>
            </a:r>
          </a:p>
        </p:txBody>
      </p:sp>
    </p:spTree>
    <p:extLst>
      <p:ext uri="{BB962C8B-B14F-4D97-AF65-F5344CB8AC3E}">
        <p14:creationId xmlns:p14="http://schemas.microsoft.com/office/powerpoint/2010/main" val="28085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953886"/>
              </p:ext>
            </p:extLst>
          </p:nvPr>
        </p:nvGraphicFramePr>
        <p:xfrm>
          <a:off x="480643" y="57150"/>
          <a:ext cx="3557958" cy="77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01840" imgH="888840" progId="Equation.DSMT4">
                  <p:embed/>
                </p:oleObj>
              </mc:Choice>
              <mc:Fallback>
                <p:oleObj name="Equation" r:id="rId2" imgW="4101840" imgH="888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43" y="57150"/>
                        <a:ext cx="3557958" cy="772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419240"/>
              </p:ext>
            </p:extLst>
          </p:nvPr>
        </p:nvGraphicFramePr>
        <p:xfrm>
          <a:off x="480643" y="920258"/>
          <a:ext cx="3783849" cy="397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5800" imgH="5054400" progId="Equation.DSMT4">
                  <p:embed/>
                </p:oleObj>
              </mc:Choice>
              <mc:Fallback>
                <p:oleObj name="Equation" r:id="rId4" imgW="4825800" imgH="5054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43" y="920258"/>
                        <a:ext cx="3783849" cy="3972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015978"/>
              </p:ext>
            </p:extLst>
          </p:nvPr>
        </p:nvGraphicFramePr>
        <p:xfrm>
          <a:off x="4673600" y="250825"/>
          <a:ext cx="43815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38400" imgH="4965480" progId="Equation.DSMT4">
                  <p:embed/>
                </p:oleObj>
              </mc:Choice>
              <mc:Fallback>
                <p:oleObj name="Equation" r:id="rId6" imgW="4838400" imgH="4965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250825"/>
                        <a:ext cx="4381500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>
            <a:off x="4419600" y="152400"/>
            <a:ext cx="0" cy="4705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2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57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 : Thực hiện phép tính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539175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 3 : Phép cộng, phép trừ các phân thức không cùng mẫu</a:t>
            </a: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160597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Bài tập : Thực hiện phép tính</a:t>
            </a:r>
          </a:p>
        </p:txBody>
      </p:sp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38767"/>
              </p:ext>
            </p:extLst>
          </p:nvPr>
        </p:nvGraphicFramePr>
        <p:xfrm>
          <a:off x="432955" y="2202873"/>
          <a:ext cx="21478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838080" progId="Equation.DSMT4">
                  <p:embed/>
                </p:oleObj>
              </mc:Choice>
              <mc:Fallback>
                <p:oleObj name="Equation" r:id="rId2" imgW="215892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55" y="2202873"/>
                        <a:ext cx="2147887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299685"/>
              </p:ext>
            </p:extLst>
          </p:nvPr>
        </p:nvGraphicFramePr>
        <p:xfrm>
          <a:off x="5008562" y="2190750"/>
          <a:ext cx="32972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8960" imgH="901440" progId="Equation.DSMT4">
                  <p:embed/>
                </p:oleObj>
              </mc:Choice>
              <mc:Fallback>
                <p:oleObj name="Equation" r:id="rId4" imgW="3288960" imgH="901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2" y="2190750"/>
                        <a:ext cx="32972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740684"/>
              </p:ext>
            </p:extLst>
          </p:nvPr>
        </p:nvGraphicFramePr>
        <p:xfrm>
          <a:off x="457200" y="3181350"/>
          <a:ext cx="36369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44640" imgH="952200" progId="Equation.DSMT4">
                  <p:embed/>
                </p:oleObj>
              </mc:Choice>
              <mc:Fallback>
                <p:oleObj name="Equation" r:id="rId6" imgW="3644640" imgH="952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81350"/>
                        <a:ext cx="3636963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65219"/>
              </p:ext>
            </p:extLst>
          </p:nvPr>
        </p:nvGraphicFramePr>
        <p:xfrm>
          <a:off x="5003800" y="3263900"/>
          <a:ext cx="37592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59120" imgH="838080" progId="Equation.DSMT4">
                  <p:embed/>
                </p:oleObj>
              </mc:Choice>
              <mc:Fallback>
                <p:oleObj name="Equation" r:id="rId8" imgW="375912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263900"/>
                        <a:ext cx="37592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04800" y="432435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Các bước cộng, trừ các phân thức không cùng mẫu.</a:t>
            </a:r>
          </a:p>
        </p:txBody>
      </p:sp>
    </p:spTree>
    <p:extLst>
      <p:ext uri="{BB962C8B-B14F-4D97-AF65-F5344CB8AC3E}">
        <p14:creationId xmlns:p14="http://schemas.microsoft.com/office/powerpoint/2010/main" val="7263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160597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Bài tập : Thực hiện phép tính</a:t>
            </a:r>
          </a:p>
        </p:txBody>
      </p:sp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166447"/>
              </p:ext>
            </p:extLst>
          </p:nvPr>
        </p:nvGraphicFramePr>
        <p:xfrm>
          <a:off x="432955" y="2202873"/>
          <a:ext cx="21478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838080" progId="Equation.DSMT4">
                  <p:embed/>
                </p:oleObj>
              </mc:Choice>
              <mc:Fallback>
                <p:oleObj name="Equation" r:id="rId4" imgW="21589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55" y="2202873"/>
                        <a:ext cx="2147887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246307"/>
              </p:ext>
            </p:extLst>
          </p:nvPr>
        </p:nvGraphicFramePr>
        <p:xfrm>
          <a:off x="4724400" y="2171688"/>
          <a:ext cx="32972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88960" imgH="901440" progId="Equation.DSMT4">
                  <p:embed/>
                </p:oleObj>
              </mc:Choice>
              <mc:Fallback>
                <p:oleObj name="Equation" r:id="rId6" imgW="328896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71688"/>
                        <a:ext cx="32972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133731"/>
              </p:ext>
            </p:extLst>
          </p:nvPr>
        </p:nvGraphicFramePr>
        <p:xfrm>
          <a:off x="380555" y="3033136"/>
          <a:ext cx="36369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44640" imgH="952200" progId="Equation.DSMT4">
                  <p:embed/>
                </p:oleObj>
              </mc:Choice>
              <mc:Fallback>
                <p:oleObj name="Equation" r:id="rId8" imgW="364464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55" y="3033136"/>
                        <a:ext cx="3636963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50304"/>
              </p:ext>
            </p:extLst>
          </p:nvPr>
        </p:nvGraphicFramePr>
        <p:xfrm>
          <a:off x="4644435" y="3118278"/>
          <a:ext cx="37592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59120" imgH="838080" progId="Equation.DSMT4">
                  <p:embed/>
                </p:oleObj>
              </mc:Choice>
              <mc:Fallback>
                <p:oleObj name="Equation" r:id="rId10" imgW="37591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435" y="3118278"/>
                        <a:ext cx="37592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0" y="5715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trong vòng 4 phút</a:t>
            </a:r>
          </a:p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 chia làm 4 nhóm, bốc thăm ý cần làm</a:t>
            </a:r>
          </a:p>
        </p:txBody>
      </p:sp>
      <p:pic>
        <p:nvPicPr>
          <p:cNvPr id="14" name="Picture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38150"/>
            <a:ext cx="1676400" cy="1676400"/>
          </a:xfrm>
          <a:prstGeom prst="rect">
            <a:avLst/>
          </a:prstGeom>
        </p:spPr>
      </p:pic>
      <p:sp>
        <p:nvSpPr>
          <p:cNvPr id="10" name="Rounded Rectangle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05:00</a:t>
            </a:r>
          </a:p>
        </p:txBody>
      </p:sp>
      <p:sp>
        <p:nvSpPr>
          <p:cNvPr id="11" name="Rounded Rectangle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04:50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04:40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04:39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04:36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04:34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04:33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04:31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04:30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04:29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04:28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04:27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04:26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04:24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04:23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04:22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04:21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04:00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03:59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03:56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03:55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03:54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03:53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03:52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03:51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03:50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03:49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03:48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03:47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03:46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03:45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03:44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03:43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03:42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03:41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03:40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03:39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03:38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03:37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03:36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03:35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03:33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03:32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03:31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03:30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03:29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03:28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03:27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03:26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03:25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03:24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03:23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03:22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03:21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03:20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03:19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03:18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03:17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03:16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03:15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03:14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03:13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03:12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03:11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03:10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03:09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03:08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03:07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03:06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03:05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03:04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03:03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03:02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03:01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03:00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02:59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02:58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02:57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02:56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02:55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02:54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02:53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02:52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02:51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02:50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02:49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02:48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02:47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02:46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02:45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02:44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02:43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02:42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02:41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02:40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02:39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02:38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02:37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02:36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02:35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02:34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02:33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02:32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02:31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02:30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02:29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02:28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02:27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02:26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02:25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02:24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02:23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02:22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02:21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02:20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02:19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02:18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02:17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02:16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02:15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02:14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02:13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02:12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02:11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02:10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02:09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02:08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02:07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02:06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02:05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02:04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02:03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02:02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02:01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02:00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01:59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01:58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01:57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01:56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01:55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01:54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01:53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01:51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01:50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01:49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01:48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01:47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01:46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01:45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01:44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01:43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01:42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01:41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01:40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01:39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01:38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01:37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01:36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01:35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01:34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01:33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01:32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01:31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01:30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01:29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01:28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01:27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01:26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01:25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01:24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01:23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01:22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01:21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01:20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01:19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01:18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01:17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01:16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01:15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01:14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01:13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01:12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01:11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01:10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01:09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01:08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01:07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01:06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01:05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01:04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01:03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01:02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01:01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01:00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00:59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00:58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00:57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00:56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00:55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00:54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00:53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00:52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00:51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00:50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00:49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00:48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00:47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00:46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00:45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00:44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00:43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00:42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00:41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00:40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00:39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00:38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00:37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00:36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00:35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00:34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00:33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00:32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00:31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00:30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00:29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00:28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00:27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00:26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00:25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00:24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00:23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00:22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00:21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00:20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00:19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00:18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00:17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00:16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00:15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00:14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00:13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00:12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00:11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00:10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00:09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00:08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00:07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00:06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00:05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00:04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00:03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00:02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00:01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658100" y="40005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00:00</a:t>
            </a:r>
          </a:p>
        </p:txBody>
      </p:sp>
      <p:sp>
        <p:nvSpPr>
          <p:cNvPr id="314" name="Oval 313"/>
          <p:cNvSpPr/>
          <p:nvPr/>
        </p:nvSpPr>
        <p:spPr>
          <a:xfrm>
            <a:off x="7915262" y="4592504"/>
            <a:ext cx="914400" cy="4572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Start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1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0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0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0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0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82623"/>
              </p:ext>
            </p:extLst>
          </p:nvPr>
        </p:nvGraphicFramePr>
        <p:xfrm>
          <a:off x="381000" y="57151"/>
          <a:ext cx="2075537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114800" progId="Equation.DSMT4">
                  <p:embed/>
                </p:oleObj>
              </mc:Choice>
              <mc:Fallback>
                <p:oleObj name="Equation" r:id="rId2" imgW="2425680" imgH="4114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7151"/>
                        <a:ext cx="2075537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31559"/>
              </p:ext>
            </p:extLst>
          </p:nvPr>
        </p:nvGraphicFramePr>
        <p:xfrm>
          <a:off x="4165600" y="-25400"/>
          <a:ext cx="3938588" cy="516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02120" imgH="6451560" progId="Equation.DSMT4">
                  <p:embed/>
                </p:oleObj>
              </mc:Choice>
              <mc:Fallback>
                <p:oleObj name="Equation" r:id="rId4" imgW="4902120" imgH="6451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-25400"/>
                        <a:ext cx="3938588" cy="516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4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68852"/>
              </p:ext>
            </p:extLst>
          </p:nvPr>
        </p:nvGraphicFramePr>
        <p:xfrm>
          <a:off x="838200" y="361950"/>
          <a:ext cx="763905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57920" imgH="4470120" progId="Equation.DSMT4">
                  <p:embed/>
                </p:oleObj>
              </mc:Choice>
              <mc:Fallback>
                <p:oleObj name="Equation" r:id="rId2" imgW="7657920" imgH="447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1950"/>
                        <a:ext cx="7639050" cy="450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3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782550"/>
              </p:ext>
            </p:extLst>
          </p:nvPr>
        </p:nvGraphicFramePr>
        <p:xfrm>
          <a:off x="0" y="33338"/>
          <a:ext cx="37592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59120" imgH="838080" progId="Equation.DSMT4">
                  <p:embed/>
                </p:oleObj>
              </mc:Choice>
              <mc:Fallback>
                <p:oleObj name="Equation" r:id="rId2" imgW="3759120" imgH="838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338"/>
                        <a:ext cx="37592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861793"/>
              </p:ext>
            </p:extLst>
          </p:nvPr>
        </p:nvGraphicFramePr>
        <p:xfrm>
          <a:off x="355600" y="895350"/>
          <a:ext cx="51308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30720" imgH="952200" progId="Equation.DSMT4">
                  <p:embed/>
                </p:oleObj>
              </mc:Choice>
              <mc:Fallback>
                <p:oleObj name="Equation" r:id="rId4" imgW="5130720" imgH="952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895350"/>
                        <a:ext cx="5130800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90324"/>
              </p:ext>
            </p:extLst>
          </p:nvPr>
        </p:nvGraphicFramePr>
        <p:xfrm>
          <a:off x="355600" y="1809750"/>
          <a:ext cx="71882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88120" imgH="1015920" progId="Equation.DSMT4">
                  <p:embed/>
                </p:oleObj>
              </mc:Choice>
              <mc:Fallback>
                <p:oleObj name="Equation" r:id="rId6" imgW="7188120" imgH="10159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809750"/>
                        <a:ext cx="71882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760198"/>
              </p:ext>
            </p:extLst>
          </p:nvPr>
        </p:nvGraphicFramePr>
        <p:xfrm>
          <a:off x="342900" y="3230563"/>
          <a:ext cx="613410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134040" imgH="952200" progId="Equation.DSMT4">
                  <p:embed/>
                </p:oleObj>
              </mc:Choice>
              <mc:Fallback>
                <p:oleObj name="Equation" r:id="rId8" imgW="6134040" imgH="952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3230563"/>
                        <a:ext cx="6134100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1E579D-6775-D77B-2F81-C71C56D60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833469"/>
              </p:ext>
            </p:extLst>
          </p:nvPr>
        </p:nvGraphicFramePr>
        <p:xfrm>
          <a:off x="3683000" y="4157662"/>
          <a:ext cx="3556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5720" imgH="952200" progId="Equation.DSMT4">
                  <p:embed/>
                </p:oleObj>
              </mc:Choice>
              <mc:Fallback>
                <p:oleObj name="Equation" r:id="rId10" imgW="355572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83000" y="4157662"/>
                        <a:ext cx="3556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3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1333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1 : Thực hiện phép tính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615375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 3 : Áp dụng tính chất phép cộng các phân thức để tính nhanh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160597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Bài tập : Rút gọn biểu thức</a:t>
            </a:r>
          </a:p>
        </p:txBody>
      </p:sp>
      <p:graphicFrame>
        <p:nvGraphicFramePr>
          <p:cNvPr id="2" name="Object 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231373"/>
              </p:ext>
            </p:extLst>
          </p:nvPr>
        </p:nvGraphicFramePr>
        <p:xfrm>
          <a:off x="1147762" y="2046288"/>
          <a:ext cx="47196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11680" imgH="876240" progId="Equation.DSMT4">
                  <p:embed/>
                </p:oleObj>
              </mc:Choice>
              <mc:Fallback>
                <p:oleObj name="Equation" r:id="rId2" imgW="4711680" imgH="876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2" y="2046288"/>
                        <a:ext cx="471963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30353"/>
              </p:ext>
            </p:extLst>
          </p:nvPr>
        </p:nvGraphicFramePr>
        <p:xfrm>
          <a:off x="1143000" y="3194050"/>
          <a:ext cx="54816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73440" imgH="977760" progId="Equation.DSMT4">
                  <p:embed/>
                </p:oleObj>
              </mc:Choice>
              <mc:Fallback>
                <p:oleObj name="Equation" r:id="rId4" imgW="5473440" imgH="977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94050"/>
                        <a:ext cx="54816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663928" y="1981483"/>
            <a:ext cx="2327672" cy="23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48435"/>
              </p:ext>
            </p:extLst>
          </p:nvPr>
        </p:nvGraphicFramePr>
        <p:xfrm>
          <a:off x="246062" y="1109663"/>
          <a:ext cx="50117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03640" imgH="965160" progId="Equation.DSMT4">
                  <p:embed/>
                </p:oleObj>
              </mc:Choice>
              <mc:Fallback>
                <p:oleObj name="Equation" r:id="rId2" imgW="5003640" imgH="9651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" y="1109663"/>
                        <a:ext cx="5011738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985629"/>
              </p:ext>
            </p:extLst>
          </p:nvPr>
        </p:nvGraphicFramePr>
        <p:xfrm>
          <a:off x="228600" y="2235200"/>
          <a:ext cx="28194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19160" imgH="876240" progId="Equation.DSMT4">
                  <p:embed/>
                </p:oleObj>
              </mc:Choice>
              <mc:Fallback>
                <p:oleObj name="Equation" r:id="rId4" imgW="2819160" imgH="8762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35200"/>
                        <a:ext cx="2819400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881344"/>
              </p:ext>
            </p:extLst>
          </p:nvPr>
        </p:nvGraphicFramePr>
        <p:xfrm>
          <a:off x="3048000" y="2241550"/>
          <a:ext cx="23796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1091880" progId="Equation.DSMT4">
                  <p:embed/>
                </p:oleObj>
              </mc:Choice>
              <mc:Fallback>
                <p:oleObj name="Equation" r:id="rId6" imgW="2387520" imgH="1091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41550"/>
                        <a:ext cx="2379662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134916"/>
              </p:ext>
            </p:extLst>
          </p:nvPr>
        </p:nvGraphicFramePr>
        <p:xfrm>
          <a:off x="1066800" y="3460750"/>
          <a:ext cx="1974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8480" imgH="863280" progId="Equation.DSMT4">
                  <p:embed/>
                </p:oleObj>
              </mc:Choice>
              <mc:Fallback>
                <p:oleObj name="Equation" r:id="rId8" imgW="1968480" imgH="863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0750"/>
                        <a:ext cx="19748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64943"/>
              </p:ext>
            </p:extLst>
          </p:nvPr>
        </p:nvGraphicFramePr>
        <p:xfrm>
          <a:off x="3117850" y="3460750"/>
          <a:ext cx="1466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863280" progId="Equation.DSMT4">
                  <p:embed/>
                </p:oleObj>
              </mc:Choice>
              <mc:Fallback>
                <p:oleObj name="Equation" r:id="rId10" imgW="1460160" imgH="863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3460750"/>
                        <a:ext cx="14668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497228"/>
              </p:ext>
            </p:extLst>
          </p:nvPr>
        </p:nvGraphicFramePr>
        <p:xfrm>
          <a:off x="0" y="5143500"/>
          <a:ext cx="1247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44600" imgH="482600" progId="Equation.DSMT4">
                  <p:embed/>
                </p:oleObj>
              </mc:Choice>
              <mc:Fallback>
                <p:oleObj name="Equation" r:id="rId12" imgW="1244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43500"/>
                        <a:ext cx="12477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905453"/>
              </p:ext>
            </p:extLst>
          </p:nvPr>
        </p:nvGraphicFramePr>
        <p:xfrm>
          <a:off x="0" y="5629275"/>
          <a:ext cx="1028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254" imgH="444307" progId="Equation.DSMT4">
                  <p:embed/>
                </p:oleObj>
              </mc:Choice>
              <mc:Fallback>
                <p:oleObj name="Equation" r:id="rId14" imgW="1028254" imgH="4443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29275"/>
                        <a:ext cx="10287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63957"/>
              </p:ext>
            </p:extLst>
          </p:nvPr>
        </p:nvGraphicFramePr>
        <p:xfrm>
          <a:off x="0" y="6076950"/>
          <a:ext cx="7334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280" imgH="444307" progId="Equation.DSMT4">
                  <p:embed/>
                </p:oleObj>
              </mc:Choice>
              <mc:Fallback>
                <p:oleObj name="Equation" r:id="rId16" imgW="736280" imgH="44430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76950"/>
                        <a:ext cx="7334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94337"/>
              </p:ext>
            </p:extLst>
          </p:nvPr>
        </p:nvGraphicFramePr>
        <p:xfrm>
          <a:off x="0" y="6524625"/>
          <a:ext cx="790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87058" imgH="482391" progId="Equation.DSMT4">
                  <p:embed/>
                </p:oleObj>
              </mc:Choice>
              <mc:Fallback>
                <p:oleObj name="Equation" r:id="rId18" imgW="787058" imgH="482391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524625"/>
                        <a:ext cx="7905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046921"/>
              </p:ext>
            </p:extLst>
          </p:nvPr>
        </p:nvGraphicFramePr>
        <p:xfrm>
          <a:off x="0" y="7010400"/>
          <a:ext cx="3333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30057" imgH="165028" progId="Equation.DSMT4">
                  <p:embed/>
                </p:oleObj>
              </mc:Choice>
              <mc:Fallback>
                <p:oleObj name="Equation" r:id="rId20" imgW="330057" imgH="16502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10400"/>
                        <a:ext cx="33337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0" y="3629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514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562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607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6524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0" y="701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0" y="717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623161"/>
              </p:ext>
            </p:extLst>
          </p:nvPr>
        </p:nvGraphicFramePr>
        <p:xfrm>
          <a:off x="152400" y="133350"/>
          <a:ext cx="4719637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711680" imgH="876240" progId="Equation.DSMT4">
                  <p:embed/>
                </p:oleObj>
              </mc:Choice>
              <mc:Fallback>
                <p:oleObj name="Equation" r:id="rId22" imgW="4711680" imgH="876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4719637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81600" y="89535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Nhận xét về các mẫu của phân thức trong phép tính.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0" y="150495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Để thực hiện phép tính một cách nhanh nhất ta làm thế nào.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1600" y="321189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 tự các bạn về nhà làm ý b của bài</a:t>
            </a:r>
          </a:p>
        </p:txBody>
      </p:sp>
    </p:spTree>
    <p:extLst>
      <p:ext uri="{BB962C8B-B14F-4D97-AF65-F5344CB8AC3E}">
        <p14:creationId xmlns:p14="http://schemas.microsoft.com/office/powerpoint/2010/main" val="17701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9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333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81000" y="1068215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Hoàn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9, 10, 11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SBT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36</a:t>
            </a: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6496433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7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86000" y="971550"/>
            <a:ext cx="2050841" cy="1638009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70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52400" y="3105150"/>
            <a:ext cx="1600200" cy="1367577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609600" y="151799"/>
            <a:ext cx="7772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CHỌN HÌNH MAY MẮN</a:t>
            </a:r>
          </a:p>
        </p:txBody>
      </p:sp>
      <p:sp>
        <p:nvSpPr>
          <p:cNvPr id="45" name="AutoShape 69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76200" y="895350"/>
            <a:ext cx="1981200" cy="167640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AutoShape 71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6809509" y="3181350"/>
            <a:ext cx="2209800" cy="14478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73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133600" y="2952750"/>
            <a:ext cx="2057400" cy="1600200"/>
          </a:xfrm>
          <a:prstGeom prst="cloudCallout">
            <a:avLst>
              <a:gd name="adj1" fmla="val -29167"/>
              <a:gd name="adj2" fmla="val 6617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/>
          </a:p>
        </p:txBody>
      </p:sp>
      <p:sp>
        <p:nvSpPr>
          <p:cNvPr id="48" name="AutoShape 7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572000" y="1066800"/>
            <a:ext cx="2286000" cy="16478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75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7086600" y="1047750"/>
            <a:ext cx="1981200" cy="1752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76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4648200" y="3181350"/>
            <a:ext cx="1752600" cy="1219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hlinkClick r:id="rId3" action="ppaction://hlinksldjump"/>
            <a:extLst>
              <a:ext uri="{FF2B5EF4-FFF2-40B4-BE49-F238E27FC236}">
                <a16:creationId xmlns:a16="http://schemas.microsoft.com/office/drawing/2014/main" id="{3D5107A5-66E2-C943-A443-79979D74D59D}"/>
              </a:ext>
            </a:extLst>
          </p:cNvPr>
          <p:cNvSpPr txBox="1"/>
          <p:nvPr/>
        </p:nvSpPr>
        <p:spPr>
          <a:xfrm>
            <a:off x="3200400" y="4510909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ADAA8F-0494-BA34-9470-F2CEC920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0157-9896-4E3E-9D8C-33984821EAAE}" type="slidenum">
              <a:rPr lang="vi-VN" smtClean="0"/>
              <a:t>7</a:t>
            </a:fld>
            <a:endParaRPr lang="vi-VN"/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855AB63-53DC-9909-7750-51A753B82234}"/>
              </a:ext>
            </a:extLst>
          </p:cNvPr>
          <p:cNvSpPr txBox="1"/>
          <p:nvPr/>
        </p:nvSpPr>
        <p:spPr>
          <a:xfrm>
            <a:off x="13255" y="498347"/>
            <a:ext cx="8839200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may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ko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5107A5-66E2-C943-A443-79979D74D59D}"/>
              </a:ext>
            </a:extLst>
          </p:cNvPr>
          <p:cNvSpPr txBox="1"/>
          <p:nvPr/>
        </p:nvSpPr>
        <p:spPr>
          <a:xfrm>
            <a:off x="29820" y="4370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2023.15.47+K4lPs7H94VUqPe2XwIsfPRnrXQE//QTEXxb8/8N4CNc6FpgZahzpTjFhMzSA7T/nHJa11DE8Ng2TP3iAmRczFlmslSuUNOgUeb6yRvs0=">
            <a:hlinkClick r:id="rId2" action="ppaction://hlinksldjump"/>
            <a:extLst>
              <a:ext uri="{FF2B5EF4-FFF2-40B4-BE49-F238E27FC236}">
                <a16:creationId xmlns:a16="http://schemas.microsoft.com/office/drawing/2014/main" id="{3D5107A5-66E2-C943-A443-79979D74D59D}"/>
              </a:ext>
            </a:extLst>
          </p:cNvPr>
          <p:cNvSpPr txBox="1"/>
          <p:nvPr/>
        </p:nvSpPr>
        <p:spPr>
          <a:xfrm>
            <a:off x="7185991" y="4533043"/>
            <a:ext cx="1981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72" descr="OPL20U25GSXzBJYl68kk8uQGfFKzs7yb1M4KJWUiLk6ZEvGF+qCIPSnY57AbBFCvTW2023.15.47+K4lPs7H94VUqPe2XwIsfPRnrXQE//QTEXxb8/8N4CNc6FpgZahzpTjFhMzSA7T/nHJa11DE8Ng2TP3iAmRczFlmslSuUNOgUeb6yRvs0=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0" y="740330"/>
            <a:ext cx="2050841" cy="1638009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70" descr="OPL20U25GSXzBJYl68kk8uQGfFKzs7yb1M4KJWUiLk6ZEvGF+qCIPSnY57AbBFCvTW2023.15.47+K4lPs7H94VUqPe2XwIsfPRnrXQE//QTEXxb8/8N4CNc6FpgZahzpTjFhMzSA7T/nHJa11DE8Ng2TP3iAmRczFlmslSuUNOgUeb6yRvs0=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" y="2873930"/>
            <a:ext cx="1600200" cy="1367577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69" descr="OPL20U25GSXzBJYl68kk8uQGfFKzs7yb1M4KJWUiLk6ZEvGF+qCIPSnY57AbBFCvTW2023.15.47+K4lPs7H94VUqPe2XwIsfPRnrXQE//QTEXxb8/8N4CNc6FpgZahzpTjFhMzSA7T/nHJa11DE8Ng2TP3iAmRczFlmslSuUNOgUeb6yRvs0=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6200" y="664130"/>
            <a:ext cx="1981200" cy="167640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71" descr="OPL20U25GSXzBJYl68kk8uQGfFKzs7yb1M4KJWUiLk6ZEvGF+qCIPSnY57AbBFCvTW2023.15.47+K4lPs7H94VUqPe2XwIsfPRnrXQE//QTEXxb8/8N4CNc6FpgZahzpTjFhMzSA7T/nHJa11DE8Ng2TP3iAmRczFlmslSuUNOgUeb6yRvs0=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9509" y="2950130"/>
            <a:ext cx="2209800" cy="1447800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73" descr="OPL20U25GSXzBJYl68kk8uQGfFKzs7yb1M4KJWUiLk6ZEvGF+qCIPSnY57AbBFCvTW2023.15.47+K4lPs7H94VUqPe2XwIsfPRnrXQE//QTEXxb8/8N4CNc6FpgZahzpTjFhMzSA7T/nHJa11DE8Ng2TP3iAmRczFlmslSuUNOgUeb6yRvs0=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133600" y="2721530"/>
            <a:ext cx="2057400" cy="1600200"/>
          </a:xfrm>
          <a:prstGeom prst="cloudCallout">
            <a:avLst>
              <a:gd name="adj1" fmla="val -29167"/>
              <a:gd name="adj2" fmla="val 66171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/>
          </a:p>
        </p:txBody>
      </p:sp>
      <p:sp>
        <p:nvSpPr>
          <p:cNvPr id="48" name="AutoShape 74" descr="OPL20U25GSXzBJYl68kk8uQGfFKzs7yb1M4KJWUiLk6ZEvGF+qCIPSnY57AbBFCvTW2023.15.47+K4lPs7H94VUqPe2XwIsfPRnrXQE//QTEXxb8/8N4CNc6FpgZahzpTjFhMzSA7T/nHJa11DE8Ng2TP3iAmRczFlmslSuUNOgUeb6yRvs0=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572000" y="835580"/>
            <a:ext cx="2286000" cy="164782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75" descr="OPL20U25GSXzBJYl68kk8uQGfFKzs7yb1M4KJWUiLk6ZEvGF+qCIPSnY57AbBFCvTW2023.15.47+K4lPs7H94VUqPe2XwIsfPRnrXQE//QTEXxb8/8N4CNc6FpgZahzpTjFhMzSA7T/nHJa11DE8Ng2TP3iAmRczFlmslSuUNOgUeb6yRvs0=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24400" y="2873930"/>
            <a:ext cx="1981200" cy="1752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76" descr="OPL20U25GSXzBJYl68kk8uQGfFKzs7yb1M4KJWUiLk6ZEvGF+qCIPSnY57AbBFCvTW2023.15.47+K4lPs7H94VUqPe2XwIsfPRnrXQE//QTEXxb8/8N4CNc6FpgZahzpTjFhMzSA7T/nHJa11DE8Ng2TP3iAmRczFlmslSuUNOgUeb6yRvs0=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266709" y="1121330"/>
            <a:ext cx="1752600" cy="1219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685800" y="15656"/>
            <a:ext cx="7772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CHỌN HÌNH MAY MẮN</a:t>
            </a:r>
          </a:p>
        </p:txBody>
      </p:sp>
      <p:sp>
        <p:nvSpPr>
          <p:cNvPr id="3" name="Notched Right Arrow 2" descr="OPL20U25GSXzBJYl68kk8uQGfFKzs7yb1M4KJWUiLk6ZEvGF+qCIPSnY57AbBFCvTW2023.15.47+K4lPs7H94VUqPe2XwIsfPRnrXQE//QTEXxb8/8N4CNc6FpgZahzpTjFhMzSA7T/nHJa11DE8Ng2TP3iAmRczFlmslSuUNOgUeb6yRvs0=">
            <a:hlinkClick r:id="rId11" action="ppaction://hlinksldjump"/>
          </p:cNvPr>
          <p:cNvSpPr/>
          <p:nvPr/>
        </p:nvSpPr>
        <p:spPr>
          <a:xfrm>
            <a:off x="8786648" y="4857273"/>
            <a:ext cx="304800" cy="246813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2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8600" y="1799332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à</a:t>
            </a:r>
            <a:r>
              <a:rPr kumimoji="0" lang="en-US" sz="32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510209"/>
              </p:ext>
            </p:extLst>
          </p:nvPr>
        </p:nvGraphicFramePr>
        <p:xfrm>
          <a:off x="5070764" y="1712768"/>
          <a:ext cx="844104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901440" progId="Equation.DSMT4">
                  <p:embed/>
                </p:oleObj>
              </mc:Choice>
              <mc:Fallback>
                <p:oleObj name="Equation" r:id="rId5" imgW="774360" imgH="901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764" y="1712768"/>
                        <a:ext cx="844104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2023.15.47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94961"/>
              </p:ext>
            </p:extLst>
          </p:nvPr>
        </p:nvGraphicFramePr>
        <p:xfrm>
          <a:off x="6781800" y="1746774"/>
          <a:ext cx="838200" cy="98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901440" progId="Equation.DSMT4">
                  <p:embed/>
                </p:oleObj>
              </mc:Choice>
              <mc:Fallback>
                <p:oleObj name="Equation" r:id="rId7" imgW="77436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746774"/>
                        <a:ext cx="838200" cy="983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10" name="Rounded Rectangle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11" name="Rounded Rectangle 1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12" name="Rounded Rectangle 11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13" name="Rounded Rectangle 1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14" name="Rounded Rectangle 1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15" name="Rounded Rectangle 1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04800" y="3773129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2" y="4421817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ome 2">
            <a:hlinkClick r:id="rId10" action="ppaction://hlinksldjump" highlightClick="1"/>
          </p:cNvPr>
          <p:cNvSpPr/>
          <p:nvPr/>
        </p:nvSpPr>
        <p:spPr>
          <a:xfrm>
            <a:off x="8610600" y="4629150"/>
            <a:ext cx="533400" cy="5143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1646</Words>
  <Application>Microsoft Office PowerPoint</Application>
  <PresentationFormat>On-screen Show (16:9)</PresentationFormat>
  <Paragraphs>834</Paragraphs>
  <Slides>40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Century Gothic</vt:lpstr>
      <vt:lpstr>Courier New</vt:lpstr>
      <vt:lpstr>Palatino Linotype</vt:lpstr>
      <vt:lpstr>Tahoma</vt:lpstr>
      <vt:lpstr>Times New Roman</vt:lpstr>
      <vt:lpstr>Office Theme</vt:lpstr>
      <vt:lpstr>Executive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LE DAI</cp:lastModifiedBy>
  <cp:revision>432</cp:revision>
  <dcterms:created xsi:type="dcterms:W3CDTF">2021-07-22T17:31:00Z</dcterms:created>
  <dcterms:modified xsi:type="dcterms:W3CDTF">2023-08-17T07:21:50Z</dcterms:modified>
</cp:coreProperties>
</file>