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6" r:id="rId2"/>
    <p:sldId id="289" r:id="rId3"/>
    <p:sldId id="329" r:id="rId4"/>
    <p:sldId id="323" r:id="rId5"/>
    <p:sldId id="339" r:id="rId6"/>
    <p:sldId id="324" r:id="rId7"/>
    <p:sldId id="340" r:id="rId8"/>
    <p:sldId id="332" r:id="rId9"/>
    <p:sldId id="341" r:id="rId10"/>
    <p:sldId id="331" r:id="rId11"/>
    <p:sldId id="33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30"/>
    <a:srgbClr val="3F8158"/>
    <a:srgbClr val="003300"/>
    <a:srgbClr val="006600"/>
    <a:srgbClr val="1B3527"/>
    <a:srgbClr val="006666"/>
    <a:srgbClr val="2E923A"/>
    <a:srgbClr val="17391D"/>
    <a:srgbClr val="427E5F"/>
    <a:srgbClr val="1C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364" autoAdjust="0"/>
  </p:normalViewPr>
  <p:slideViewPr>
    <p:cSldViewPr>
      <p:cViewPr varScale="1">
        <p:scale>
          <a:sx n="109" d="100"/>
          <a:sy n="109" d="100"/>
        </p:scale>
        <p:origin x="80" y="1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911D-1E3E-4725-91F9-FF94F884CDBF}" type="datetimeFigureOut">
              <a:rPr lang="en-US" smtClean="0"/>
              <a:pPr/>
              <a:t>2/9/2023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C7393-C4C9-40A3-A388-FB24E9905DE8}" type="slidenum">
              <a:rPr lang="en-US" smtClean="0"/>
              <a:pPr/>
              <a:t>‹#›</a:t>
            </a:fld>
            <a:endParaRPr lang="en-US"/>
          </a:p>
        </p:txBody>
      </p:sp>
    </p:spTree>
    <p:extLst>
      <p:ext uri="{BB962C8B-B14F-4D97-AF65-F5344CB8AC3E}">
        <p14:creationId xmlns:p14="http://schemas.microsoft.com/office/powerpoint/2010/main" val="385297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91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Autofit/>
          </a:bodyPr>
          <a:lstStyle/>
          <a:p>
            <a:pPr>
              <a:spcAft>
                <a:spcPts val="0"/>
              </a:spcAft>
            </a:pPr>
            <a:br>
              <a:rPr lang="en-US" sz="3600" dirty="0">
                <a:solidFill>
                  <a:schemeClr val="bg1"/>
                </a:solidFill>
              </a:rPr>
            </a:br>
            <a:r>
              <a:rPr lang="en-US" sz="3600" dirty="0">
                <a:solidFill>
                  <a:schemeClr val="bg1"/>
                </a:solidFill>
              </a:rPr>
              <a:t>KIỂM TRA BÀI CŨ</a:t>
            </a:r>
            <a:br>
              <a:rPr lang="en-US" sz="3600" dirty="0">
                <a:solidFill>
                  <a:schemeClr val="bg1"/>
                </a:solidFill>
              </a:rPr>
            </a:br>
            <a:br>
              <a:rPr lang="en-US" sz="2400" dirty="0">
                <a:solidFill>
                  <a:schemeClr val="bg1"/>
                </a:solidFill>
                <a:latin typeface=".VnTime" panose="020B7200000000000000" pitchFamily="34" charset="0"/>
                <a:ea typeface="Times New Roman" panose="02020603050405020304" pitchFamily="18" charset="0"/>
                <a:cs typeface="Times New Roman" panose="02020603050405020304" pitchFamily="18" charset="0"/>
              </a:rPr>
            </a:br>
            <a:endParaRPr lang="en-US" sz="2400" dirty="0">
              <a:solidFill>
                <a:schemeClr val="bg1"/>
              </a:solidFill>
            </a:endParaRPr>
          </a:p>
        </p:txBody>
      </p:sp>
      <p:sp>
        <p:nvSpPr>
          <p:cNvPr id="5" name="TextBox 4"/>
          <p:cNvSpPr txBox="1"/>
          <p:nvPr/>
        </p:nvSpPr>
        <p:spPr>
          <a:xfrm>
            <a:off x="304800" y="1047750"/>
            <a:ext cx="8610600" cy="1200329"/>
          </a:xfrm>
          <a:prstGeom prst="rect">
            <a:avLst/>
          </a:prstGeom>
          <a:noFill/>
        </p:spPr>
        <p:txBody>
          <a:bodyPr wrap="square" rtlCol="0">
            <a:spAutoFit/>
          </a:bodyPr>
          <a:lstStyle/>
          <a:p>
            <a:pPr>
              <a:spcAft>
                <a:spcPts val="0"/>
              </a:spcAft>
            </a:pP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Đọc</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thuộc</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lòng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bài</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thơ</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Nhớ</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rừng</a:t>
            </a:r>
            <a:r>
              <a:rPr lang="en-US" sz="2400" i="1" dirty="0">
                <a:solidFill>
                  <a:schemeClr val="bg1"/>
                </a:solidFill>
                <a:latin typeface="Times New Roman" panose="02020603050405020304" pitchFamily="18" charset="0"/>
                <a:ea typeface="Times New Roman" panose="02020603050405020304" pitchFamily="18" charset="0"/>
              </a:rPr>
              <a:t> ( </a:t>
            </a:r>
            <a:r>
              <a:rPr lang="en-US" sz="2400" i="1" dirty="0" err="1">
                <a:solidFill>
                  <a:schemeClr val="bg1"/>
                </a:solidFill>
                <a:latin typeface="Times New Roman" panose="02020603050405020304" pitchFamily="18" charset="0"/>
                <a:ea typeface="Times New Roman" panose="02020603050405020304" pitchFamily="18" charset="0"/>
              </a:rPr>
              <a:t>Thế</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Lữ</a:t>
            </a:r>
            <a:r>
              <a:rPr lang="en-US" sz="2400" i="1" dirty="0">
                <a:solidFill>
                  <a:schemeClr val="bg1"/>
                </a:solidFill>
                <a:latin typeface="Times New Roman" panose="02020603050405020304" pitchFamily="18" charset="0"/>
                <a:ea typeface="Times New Roman" panose="02020603050405020304" pitchFamily="18" charset="0"/>
              </a:rPr>
              <a:t>)?</a:t>
            </a:r>
            <a:endParaRPr lang="en-US" sz="2000" dirty="0">
              <a:solidFill>
                <a:schemeClr val="bg1"/>
              </a:solidFill>
              <a:latin typeface="Times New Roman" panose="02020603050405020304" pitchFamily="18" charset="0"/>
              <a:ea typeface="Times New Roman" panose="02020603050405020304" pitchFamily="18" charset="0"/>
            </a:endParaRPr>
          </a:p>
          <a:p>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Tâm</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sự</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của</a:t>
            </a:r>
            <a:r>
              <a:rPr lang="en-US" sz="2400" i="1" dirty="0">
                <a:solidFill>
                  <a:schemeClr val="bg1"/>
                </a:solidFill>
                <a:latin typeface="Times New Roman" panose="02020603050405020304" pitchFamily="18" charset="0"/>
                <a:ea typeface="Times New Roman" panose="02020603050405020304" pitchFamily="18" charset="0"/>
              </a:rPr>
              <a:t> con </a:t>
            </a:r>
            <a:r>
              <a:rPr lang="en-US" sz="2400" i="1" dirty="0" err="1">
                <a:solidFill>
                  <a:schemeClr val="bg1"/>
                </a:solidFill>
                <a:latin typeface="Times New Roman" panose="02020603050405020304" pitchFamily="18" charset="0"/>
                <a:ea typeface="Times New Roman" panose="02020603050405020304" pitchFamily="18" charset="0"/>
              </a:rPr>
              <a:t>hổ</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nơi</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vườn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bách</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thú</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giúp</a:t>
            </a:r>
            <a:r>
              <a:rPr lang="en-US" sz="2400" i="1" dirty="0">
                <a:solidFill>
                  <a:schemeClr val="bg1"/>
                </a:solidFill>
                <a:latin typeface="Times New Roman" panose="02020603050405020304" pitchFamily="18" charset="0"/>
                <a:ea typeface="Times New Roman" panose="02020603050405020304" pitchFamily="18" charset="0"/>
              </a:rPr>
              <a:t> ta </a:t>
            </a:r>
            <a:r>
              <a:rPr lang="en-US" sz="2400" i="1" dirty="0" err="1">
                <a:solidFill>
                  <a:schemeClr val="bg1"/>
                </a:solidFill>
                <a:latin typeface="Times New Roman" panose="02020603050405020304" pitchFamily="18" charset="0"/>
                <a:ea typeface="Times New Roman" panose="02020603050405020304" pitchFamily="18" charset="0"/>
              </a:rPr>
              <a:t>liên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tưởng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đến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tâm</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sự</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nào</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của</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người</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dân</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Việt</a:t>
            </a:r>
            <a:r>
              <a:rPr lang="en-US" sz="2400" i="1" dirty="0">
                <a:solidFill>
                  <a:schemeClr val="bg1"/>
                </a:solidFill>
                <a:latin typeface="Times New Roman" panose="02020603050405020304" pitchFamily="18" charset="0"/>
                <a:ea typeface="Times New Roman" panose="02020603050405020304" pitchFamily="18" charset="0"/>
              </a:rPr>
              <a:t> Nam </a:t>
            </a:r>
            <a:r>
              <a:rPr lang="en-US" sz="2400" i="1" dirty="0" err="1">
                <a:solidFill>
                  <a:schemeClr val="bg1"/>
                </a:solidFill>
                <a:latin typeface="Times New Roman" panose="02020603050405020304" pitchFamily="18" charset="0"/>
                <a:ea typeface="Times New Roman" panose="02020603050405020304" pitchFamily="18" charset="0"/>
              </a:rPr>
              <a:t>trong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xã</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hội</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đương</a:t>
            </a:r>
            <a:r>
              <a:rPr lang="en-US" sz="2400" i="1" dirty="0">
                <a:solidFill>
                  <a:schemeClr val="bg1"/>
                </a:solidFill>
                <a:latin typeface="Times New Roman" panose="02020603050405020304" pitchFamily="18" charset="0"/>
                <a:ea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rPr>
              <a:t>thời</a:t>
            </a:r>
            <a:r>
              <a:rPr lang="en-US" sz="2400" i="1" dirty="0">
                <a:solidFill>
                  <a:schemeClr val="bg1"/>
                </a:solidFill>
                <a:latin typeface="Times New Roman" panose="02020603050405020304" pitchFamily="18" charset="0"/>
                <a:ea typeface="Times New Roman" panose="02020603050405020304" pitchFamily="18" charset="0"/>
              </a:rPr>
              <a:t>?</a:t>
            </a:r>
            <a:endPar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1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361950"/>
            <a:ext cx="8534400" cy="2662267"/>
          </a:xfrm>
          <a:prstGeom prst="rect">
            <a:avLst/>
          </a:prstGeom>
        </p:spPr>
        <p:txBody>
          <a:bodyPr wrap="square">
            <a:spAutoFit/>
          </a:bodyPr>
          <a:lstStyle/>
          <a:p>
            <a:pPr>
              <a:spcAft>
                <a:spcPts val="0"/>
              </a:spcAft>
            </a:pPr>
            <a:r>
              <a:rPr lang="fr-FR" sz="2000" b="1" spc="-50" dirty="0">
                <a:solidFill>
                  <a:srgbClr val="FFFF00"/>
                </a:solidFill>
                <a:latin typeface="Times New Roman" panose="02020603050405020304" pitchFamily="18" charset="0"/>
                <a:ea typeface="Times New Roman" panose="02020603050405020304" pitchFamily="18" charset="0"/>
              </a:rPr>
              <a:t>III- </a:t>
            </a:r>
            <a:r>
              <a:rPr lang="fr-FR" sz="2000" b="1" spc="-50" dirty="0" err="1">
                <a:solidFill>
                  <a:srgbClr val="FFFF00"/>
                </a:solidFill>
                <a:latin typeface="Times New Roman" panose="02020603050405020304" pitchFamily="18" charset="0"/>
                <a:ea typeface="Times New Roman" panose="02020603050405020304" pitchFamily="18" charset="0"/>
              </a:rPr>
              <a:t>Tổng</a:t>
            </a:r>
            <a:r>
              <a:rPr lang="fr-FR" sz="2000" b="1" spc="-50" dirty="0">
                <a:solidFill>
                  <a:srgbClr val="FFFF00"/>
                </a:solidFill>
                <a:latin typeface="Times New Roman" panose="02020603050405020304" pitchFamily="18" charset="0"/>
                <a:ea typeface="Times New Roman" panose="02020603050405020304" pitchFamily="18" charset="0"/>
              </a:rPr>
              <a:t> </a:t>
            </a:r>
            <a:r>
              <a:rPr lang="fr-FR" sz="2000" b="1" spc="-50" dirty="0" err="1">
                <a:solidFill>
                  <a:srgbClr val="FFFF00"/>
                </a:solidFill>
                <a:latin typeface="Times New Roman" panose="02020603050405020304" pitchFamily="18" charset="0"/>
                <a:ea typeface="Times New Roman" panose="02020603050405020304" pitchFamily="18" charset="0"/>
              </a:rPr>
              <a:t>kết</a:t>
            </a:r>
            <a:r>
              <a:rPr lang="fr-FR" sz="2000" b="1" spc="-50" dirty="0">
                <a:solidFill>
                  <a:srgbClr val="FFFF00"/>
                </a:solidFill>
                <a:latin typeface="Times New Roman" panose="02020603050405020304" pitchFamily="18" charset="0"/>
                <a:ea typeface="Times New Roman" panose="02020603050405020304" pitchFamily="18" charset="0"/>
              </a:rPr>
              <a:t>: </a:t>
            </a:r>
            <a:endParaRPr lang="en-US" sz="2000" dirty="0">
              <a:solidFill>
                <a:srgbClr val="FFFF00"/>
              </a:solidFill>
              <a:latin typeface="Times New Roman" panose="02020603050405020304" pitchFamily="18" charset="0"/>
              <a:ea typeface="Times New Roman" panose="02020603050405020304" pitchFamily="18" charset="0"/>
            </a:endParaRPr>
          </a:p>
          <a:p>
            <a:pPr>
              <a:spcAft>
                <a:spcPts val="0"/>
              </a:spcAft>
            </a:pPr>
            <a:r>
              <a:rPr lang="fr-FR" sz="2000" b="1" i="1" spc="-50" dirty="0">
                <a:solidFill>
                  <a:srgbClr val="FFFF00"/>
                </a:solidFill>
                <a:latin typeface="Times New Roman" panose="02020603050405020304" pitchFamily="18" charset="0"/>
                <a:ea typeface="Times New Roman" panose="02020603050405020304" pitchFamily="18" charset="0"/>
              </a:rPr>
              <a:t>1- </a:t>
            </a:r>
            <a:r>
              <a:rPr lang="fr-FR" sz="2000" b="1" i="1" spc="-50" dirty="0" err="1">
                <a:solidFill>
                  <a:srgbClr val="FFFF00"/>
                </a:solidFill>
                <a:latin typeface="Times New Roman" panose="02020603050405020304" pitchFamily="18" charset="0"/>
                <a:ea typeface="Times New Roman" panose="02020603050405020304" pitchFamily="18" charset="0"/>
              </a:rPr>
              <a:t>Nghệ</a:t>
            </a:r>
            <a:r>
              <a:rPr lang="fr-FR" sz="2000" b="1" i="1" spc="-50" dirty="0">
                <a:solidFill>
                  <a:srgbClr val="FFFF00"/>
                </a:solidFill>
                <a:latin typeface="Times New Roman" panose="02020603050405020304" pitchFamily="18" charset="0"/>
                <a:ea typeface="Times New Roman" panose="02020603050405020304" pitchFamily="18" charset="0"/>
              </a:rPr>
              <a:t> </a:t>
            </a:r>
            <a:r>
              <a:rPr lang="fr-FR" sz="2000" b="1" i="1" spc="-50" dirty="0" err="1">
                <a:solidFill>
                  <a:srgbClr val="FFFF00"/>
                </a:solidFill>
                <a:latin typeface="Times New Roman" panose="02020603050405020304" pitchFamily="18" charset="0"/>
                <a:ea typeface="Times New Roman" panose="02020603050405020304" pitchFamily="18" charset="0"/>
              </a:rPr>
              <a:t>thuật</a:t>
            </a:r>
            <a:r>
              <a:rPr lang="fr-FR" sz="2000" b="1" i="1" spc="-50" dirty="0">
                <a:solidFill>
                  <a:srgbClr val="FFFF00"/>
                </a:solidFill>
                <a:latin typeface="Times New Roman" panose="02020603050405020304" pitchFamily="18" charset="0"/>
                <a:ea typeface="Times New Roman" panose="02020603050405020304" pitchFamily="18" charset="0"/>
              </a:rPr>
              <a:t>:</a:t>
            </a:r>
          </a:p>
          <a:p>
            <a:pPr algn="just">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Thể thơ ngũ ngôn đc sủ dụng khai thác có hiệu quả ngt cao: diễn tả tình cảm sâu lắng, tâm tư cảm xúc của nhà thơ.</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Kết cấu theo kiểu đầu cuối tương ứng 2 cảnh tượng tương phản -&gt; làm nổi bật chủ đề bài thơ.</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it-IT" sz="2000" b="1" i="1" dirty="0">
                <a:solidFill>
                  <a:schemeClr val="bg1"/>
                </a:solidFill>
                <a:latin typeface="Times New Roman" panose="02020603050405020304" pitchFamily="18" charset="0"/>
                <a:ea typeface="Times New Roman" panose="02020603050405020304" pitchFamily="18" charset="0"/>
              </a:rPr>
              <a:t>2- Nội dung</a:t>
            </a:r>
            <a:endParaRPr lang="en-US" dirty="0">
              <a:solidFill>
                <a:schemeClr val="bg1"/>
              </a:solidFill>
              <a:latin typeface="Times New Roman" panose="02020603050405020304" pitchFamily="18" charset="0"/>
              <a:ea typeface="Calibri" panose="020F0502020204030204" pitchFamily="34" charset="0"/>
            </a:endParaRPr>
          </a:p>
          <a:p>
            <a:r>
              <a:rPr lang="it-IT" sz="2000" dirty="0">
                <a:solidFill>
                  <a:schemeClr val="bg1"/>
                </a:solidFill>
                <a:latin typeface="Times New Roman" panose="02020603050405020304" pitchFamily="18" charset="0"/>
                <a:ea typeface="Times New Roman" panose="02020603050405020304" pitchFamily="18" charset="0"/>
              </a:rPr>
              <a:t>( Ghi nhớ / Tr. 10).</a:t>
            </a:r>
            <a:endParaRPr lang="en-US" sz="20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304800" y="285750"/>
            <a:ext cx="8534400" cy="3628686"/>
          </a:xfrm>
          <a:prstGeom prst="rect">
            <a:avLst/>
          </a:prstGeom>
        </p:spPr>
        <p:txBody>
          <a:bodyPr wrap="square">
            <a:spAutoFit/>
          </a:bodyPr>
          <a:lstStyle/>
          <a:p>
            <a:pPr>
              <a:lnSpc>
                <a:spcPct val="107000"/>
              </a:lnSpc>
              <a:spcAft>
                <a:spcPts val="0"/>
              </a:spcAft>
            </a:pPr>
            <a:r>
              <a:rPr lang="en-US" sz="2000" b="1" dirty="0" err="1">
                <a:solidFill>
                  <a:srgbClr val="FFFF00"/>
                </a:solidFill>
                <a:latin typeface="Times New Roman" panose="02020603050405020304" pitchFamily="18" charset="0"/>
                <a:ea typeface="Times New Roman" panose="02020603050405020304" pitchFamily="18" charset="0"/>
              </a:rPr>
              <a:t>Hết</a:t>
            </a:r>
            <a:r>
              <a:rPr lang="en-US" sz="2000" b="1" dirty="0">
                <a:solidFill>
                  <a:srgbClr val="FFFF00"/>
                </a:solidFill>
                <a:latin typeface="Times New Roman" panose="02020603050405020304" pitchFamily="18" charset="0"/>
                <a:ea typeface="Times New Roman" panose="02020603050405020304" pitchFamily="18" charset="0"/>
              </a:rPr>
              <a:t> </a:t>
            </a:r>
            <a:r>
              <a:rPr lang="en-US" sz="2000" b="1" dirty="0" err="1">
                <a:solidFill>
                  <a:srgbClr val="FFFF00"/>
                </a:solidFill>
                <a:latin typeface="Times New Roman" panose="02020603050405020304" pitchFamily="18" charset="0"/>
                <a:ea typeface="Times New Roman" panose="02020603050405020304" pitchFamily="18" charset="0"/>
              </a:rPr>
              <a:t>tiết</a:t>
            </a:r>
            <a:r>
              <a:rPr lang="en-US" sz="2000" b="1" dirty="0">
                <a:solidFill>
                  <a:srgbClr val="FFFF00"/>
                </a:solidFill>
                <a:latin typeface="Times New Roman" panose="02020603050405020304" pitchFamily="18" charset="0"/>
                <a:ea typeface="Times New Roman" panose="02020603050405020304" pitchFamily="18" charset="0"/>
              </a:rPr>
              <a:t> 77:</a:t>
            </a:r>
            <a:endParaRPr lang="en-US" dirty="0">
              <a:solidFill>
                <a:srgbClr val="FFFF00"/>
              </a:solidFill>
              <a:latin typeface="Times New Roman" panose="02020603050405020304" pitchFamily="18" charset="0"/>
              <a:ea typeface="Calibri" panose="020F0502020204030204" pitchFamily="34" charset="0"/>
            </a:endParaRPr>
          </a:p>
          <a:p>
            <a:r>
              <a:rPr lang="pt-BR" sz="2000" dirty="0">
                <a:solidFill>
                  <a:schemeClr val="bg1"/>
                </a:solidFill>
                <a:latin typeface="Times New Roman" panose="02020603050405020304" pitchFamily="18" charset="0"/>
                <a:ea typeface="Times New Roman" panose="02020603050405020304" pitchFamily="18" charset="0"/>
              </a:rPr>
              <a:t>? Bức tranh SGK của tác giả Bùi Xuân Phái  gợi tả điều gì ?</a:t>
            </a:r>
          </a:p>
          <a:p>
            <a:pPr>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Hình ảnh ông đồ thời kì Nho học tàn tạ được miêu tả ntn trong hai khổ thơ 3 và 4?</a:t>
            </a:r>
            <a:endParaRPr lang="en-US" dirty="0">
              <a:solidFill>
                <a:schemeClr val="bg1"/>
              </a:solidFill>
              <a:latin typeface="Times New Roman" panose="02020603050405020304" pitchFamily="18" charset="0"/>
              <a:ea typeface="Calibri" panose="020F0502020204030204" pitchFamily="34" charset="0"/>
            </a:endParaRPr>
          </a:p>
          <a:p>
            <a:pPr>
              <a:lnSpc>
                <a:spcPct val="107000"/>
              </a:lnSpc>
              <a:spcAft>
                <a:spcPts val="0"/>
              </a:spcAft>
            </a:pPr>
            <a:r>
              <a:rPr lang="pt-BR" sz="2000" b="1" dirty="0">
                <a:solidFill>
                  <a:schemeClr val="bg1"/>
                </a:solidFill>
                <a:latin typeface="Times New Roman" panose="02020603050405020304" pitchFamily="18" charset="0"/>
                <a:ea typeface="Times New Roman" panose="02020603050405020304" pitchFamily="18" charset="0"/>
              </a:rPr>
              <a:t> </a:t>
            </a:r>
            <a:r>
              <a:rPr lang="pt-BR" sz="2000" dirty="0">
                <a:solidFill>
                  <a:schemeClr val="bg1"/>
                </a:solidFill>
                <a:latin typeface="Times New Roman" panose="02020603050405020304" pitchFamily="18" charset="0"/>
                <a:ea typeface="Times New Roman" panose="02020603050405020304" pitchFamily="18" charset="0"/>
              </a:rPr>
              <a:t>YÊU CẦU:</a:t>
            </a:r>
            <a:endParaRPr lang="en-US" dirty="0">
              <a:solidFill>
                <a:schemeClr val="bg1"/>
              </a:solidFill>
              <a:latin typeface="Times New Roman" panose="02020603050405020304" pitchFamily="18" charset="0"/>
              <a:ea typeface="Calibri" panose="020F0502020204030204" pitchFamily="34" charset="0"/>
            </a:endParaRPr>
          </a:p>
          <a:p>
            <a:pPr marL="457200">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Học thuộc lòng bài thơ, nắm chắc nd bài.</a:t>
            </a:r>
            <a:endParaRPr lang="en-US" dirty="0">
              <a:solidFill>
                <a:schemeClr val="bg1"/>
              </a:solidFill>
              <a:latin typeface="Times New Roman" panose="02020603050405020304" pitchFamily="18" charset="0"/>
              <a:ea typeface="Calibri" panose="020F0502020204030204" pitchFamily="34" charset="0"/>
            </a:endParaRPr>
          </a:p>
          <a:p>
            <a:pPr marL="457200">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Làm BT SGK.</a:t>
            </a:r>
            <a:endParaRPr lang="en-US" dirty="0">
              <a:solidFill>
                <a:schemeClr val="bg1"/>
              </a:solidFill>
              <a:latin typeface="Times New Roman" panose="02020603050405020304" pitchFamily="18" charset="0"/>
              <a:ea typeface="Calibri" panose="020F0502020204030204" pitchFamily="34" charset="0"/>
            </a:endParaRPr>
          </a:p>
          <a:p>
            <a:pPr marL="457200">
              <a:lnSpc>
                <a:spcPct val="107000"/>
              </a:lnSpc>
              <a:spcAft>
                <a:spcPts val="0"/>
              </a:spcAft>
            </a:pPr>
            <a:r>
              <a:rPr lang="pt-BR" sz="2000" dirty="0">
                <a:solidFill>
                  <a:schemeClr val="bg1"/>
                </a:solidFill>
                <a:latin typeface="Times New Roman" panose="02020603050405020304" pitchFamily="18" charset="0"/>
                <a:ea typeface="Times New Roman" panose="02020603050405020304" pitchFamily="18" charset="0"/>
              </a:rPr>
              <a:t>- Soạn: Quê hương.</a:t>
            </a:r>
            <a:endParaRPr lang="en-US" dirty="0">
              <a:solidFill>
                <a:schemeClr val="bg1"/>
              </a:solidFill>
              <a:latin typeface="Times New Roman" panose="02020603050405020304" pitchFamily="18" charset="0"/>
              <a:ea typeface="Calibri" panose="020F0502020204030204" pitchFamily="34" charset="0"/>
            </a:endParaRPr>
          </a:p>
          <a:p>
            <a:r>
              <a:rPr lang="pt-BR" sz="2000" dirty="0">
                <a:solidFill>
                  <a:schemeClr val="bg1"/>
                </a:solidFill>
                <a:latin typeface="Times New Roman" panose="02020603050405020304" pitchFamily="18" charset="0"/>
                <a:ea typeface="Times New Roman" panose="02020603050405020304" pitchFamily="18" charset="0"/>
              </a:rPr>
              <a:t> </a:t>
            </a:r>
            <a:endPar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42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TextBox 2"/>
          <p:cNvSpPr txBox="1"/>
          <p:nvPr/>
        </p:nvSpPr>
        <p:spPr>
          <a:xfrm>
            <a:off x="914400" y="1276350"/>
            <a:ext cx="7543800" cy="1354217"/>
          </a:xfrm>
          <a:prstGeom prst="rect">
            <a:avLst/>
          </a:prstGeom>
          <a:noFill/>
        </p:spPr>
        <p:txBody>
          <a:bodyPr wrap="square" rtlCol="0">
            <a:spAutoFit/>
          </a:bodyPr>
          <a:lstStyle/>
          <a:p>
            <a:pPr algn="just">
              <a:spcAft>
                <a:spcPts val="0"/>
              </a:spcAft>
            </a:pPr>
            <a:r>
              <a:rPr lang="pt-BR"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ÔNG ĐỒ</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Aft>
                <a:spcPts val="0"/>
              </a:spcAft>
            </a:pPr>
            <a:r>
              <a:rPr lang="pt-BR"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pt-BR"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8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Vũ Đình Liên)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i="1"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52400" y="438150"/>
            <a:ext cx="3352800" cy="609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rPr>
              <a:t>TIẾT</a:t>
            </a:r>
            <a:r>
              <a:rPr kumimoji="0" lang="en-US" sz="20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rPr>
              <a:t> 76+77- VĂN BẢN</a:t>
            </a:r>
            <a:endParaRPr kumimoji="0" lang="en-US" sz="20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7143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TextBox 2"/>
          <p:cNvSpPr txBox="1"/>
          <p:nvPr/>
        </p:nvSpPr>
        <p:spPr>
          <a:xfrm>
            <a:off x="3352800" y="4248150"/>
            <a:ext cx="2590799" cy="369332"/>
          </a:xfrm>
          <a:prstGeom prst="rect">
            <a:avLst/>
          </a:prstGeom>
          <a:noFill/>
        </p:spPr>
        <p:txBody>
          <a:bodyPr wrap="square" rtlCol="0">
            <a:spAutoFit/>
          </a:bodyPr>
          <a:lstStyle/>
          <a:p>
            <a:r>
              <a:rPr lang="en-US" dirty="0">
                <a:solidFill>
                  <a:schemeClr val="bg1"/>
                </a:solidFill>
              </a:rPr>
              <a:t>    </a:t>
            </a:r>
            <a:r>
              <a:rPr lang="en-US" dirty="0" err="1">
                <a:solidFill>
                  <a:schemeClr val="bg1"/>
                </a:solidFill>
              </a:rPr>
              <a:t>Vũ</a:t>
            </a:r>
            <a:r>
              <a:rPr lang="en-US" dirty="0">
                <a:solidFill>
                  <a:schemeClr val="bg1"/>
                </a:solidFill>
              </a:rPr>
              <a:t> </a:t>
            </a:r>
            <a:r>
              <a:rPr lang="en-US" dirty="0" err="1">
                <a:solidFill>
                  <a:schemeClr val="bg1"/>
                </a:solidFill>
              </a:rPr>
              <a:t>Đình</a:t>
            </a:r>
            <a:r>
              <a:rPr lang="en-US" dirty="0">
                <a:solidFill>
                  <a:schemeClr val="bg1"/>
                </a:solidFill>
              </a:rPr>
              <a:t> </a:t>
            </a:r>
            <a:r>
              <a:rPr lang="en-US" dirty="0" err="1">
                <a:solidFill>
                  <a:schemeClr val="bg1"/>
                </a:solidFill>
              </a:rPr>
              <a:t>Liên</a:t>
            </a:r>
            <a:r>
              <a:rPr lang="en-US" dirty="0">
                <a:solidFill>
                  <a:schemeClr val="bg1"/>
                </a:solidFill>
              </a:rPr>
              <a:t> </a:t>
            </a:r>
            <a:r>
              <a:rPr lang="en-US" dirty="0" err="1">
                <a:solidFill>
                  <a:schemeClr val="bg1"/>
                </a:solidFill>
              </a:rPr>
              <a:t>thời</a:t>
            </a:r>
            <a:r>
              <a:rPr lang="en-US" dirty="0">
                <a:solidFill>
                  <a:schemeClr val="bg1"/>
                </a:solidFill>
              </a:rPr>
              <a:t> </a:t>
            </a:r>
            <a:r>
              <a:rPr lang="en-US" dirty="0" err="1">
                <a:solidFill>
                  <a:schemeClr val="bg1"/>
                </a:solidFill>
              </a:rPr>
              <a:t>trẻ</a:t>
            </a:r>
            <a:endParaRPr lang="en-US" dirty="0">
              <a:solidFill>
                <a:schemeClr val="bg1"/>
              </a:solidFill>
            </a:endParaRPr>
          </a:p>
        </p:txBody>
      </p:sp>
      <p:sp>
        <p:nvSpPr>
          <p:cNvPr id="6" name="TextBox 5"/>
          <p:cNvSpPr txBox="1"/>
          <p:nvPr/>
        </p:nvSpPr>
        <p:spPr>
          <a:xfrm>
            <a:off x="304800" y="285750"/>
            <a:ext cx="2743200" cy="3352328"/>
          </a:xfrm>
          <a:prstGeom prst="rect">
            <a:avLst/>
          </a:prstGeom>
          <a:noFill/>
        </p:spPr>
        <p:txBody>
          <a:bodyPr wrap="square" rtlCol="0">
            <a:spAutoFit/>
          </a:bodyPr>
          <a:lstStyle/>
          <a:p>
            <a:pPr algn="just">
              <a:lnSpc>
                <a:spcPct val="107000"/>
              </a:lnSpc>
              <a:spcAft>
                <a:spcPts val="0"/>
              </a:spcAft>
            </a:pPr>
            <a:r>
              <a:rPr lang="en-GB" b="1" dirty="0">
                <a:solidFill>
                  <a:srgbClr val="FFFF00"/>
                </a:solidFill>
                <a:latin typeface="Times New Roman" panose="02020603050405020304" pitchFamily="18" charset="0"/>
                <a:ea typeface="Times New Roman" panose="02020603050405020304" pitchFamily="18" charset="0"/>
              </a:rPr>
              <a:t>I - </a:t>
            </a:r>
            <a:r>
              <a:rPr lang="en-GB" b="1" dirty="0" err="1">
                <a:solidFill>
                  <a:srgbClr val="FFFF00"/>
                </a:solidFill>
                <a:latin typeface="Times New Roman" panose="02020603050405020304" pitchFamily="18" charset="0"/>
                <a:ea typeface="Times New Roman" panose="02020603050405020304" pitchFamily="18" charset="0"/>
              </a:rPr>
              <a:t>Đọc</a:t>
            </a:r>
            <a:r>
              <a:rPr lang="en-GB" b="1" dirty="0">
                <a:solidFill>
                  <a:srgbClr val="FFFF00"/>
                </a:solidFill>
                <a:latin typeface="Times New Roman" panose="02020603050405020304" pitchFamily="18" charset="0"/>
                <a:ea typeface="Times New Roman" panose="02020603050405020304" pitchFamily="18" charset="0"/>
              </a:rPr>
              <a:t> </a:t>
            </a:r>
            <a:r>
              <a:rPr lang="en-GB" b="1" dirty="0" err="1">
                <a:solidFill>
                  <a:srgbClr val="FFFF00"/>
                </a:solidFill>
                <a:latin typeface="Times New Roman" panose="02020603050405020304" pitchFamily="18" charset="0"/>
                <a:ea typeface="Times New Roman" panose="02020603050405020304" pitchFamily="18" charset="0"/>
              </a:rPr>
              <a:t>và</a:t>
            </a:r>
            <a:r>
              <a:rPr lang="en-GB" b="1" dirty="0">
                <a:solidFill>
                  <a:srgbClr val="FFFF00"/>
                </a:solidFill>
                <a:latin typeface="Times New Roman" panose="02020603050405020304" pitchFamily="18" charset="0"/>
                <a:ea typeface="Times New Roman" panose="02020603050405020304" pitchFamily="18" charset="0"/>
              </a:rPr>
              <a:t> </a:t>
            </a:r>
            <a:r>
              <a:rPr lang="en-GB" b="1" dirty="0" err="1">
                <a:solidFill>
                  <a:srgbClr val="FFFF00"/>
                </a:solidFill>
                <a:latin typeface="Times New Roman" panose="02020603050405020304" pitchFamily="18" charset="0"/>
                <a:ea typeface="Times New Roman" panose="02020603050405020304" pitchFamily="18" charset="0"/>
              </a:rPr>
              <a:t>tìm</a:t>
            </a:r>
            <a:r>
              <a:rPr lang="en-GB" b="1" dirty="0">
                <a:solidFill>
                  <a:srgbClr val="FFFF00"/>
                </a:solidFill>
                <a:latin typeface="Times New Roman" panose="02020603050405020304" pitchFamily="18" charset="0"/>
                <a:ea typeface="Times New Roman" panose="02020603050405020304" pitchFamily="18" charset="0"/>
              </a:rPr>
              <a:t> </a:t>
            </a:r>
            <a:r>
              <a:rPr lang="en-GB" b="1" dirty="0" err="1">
                <a:solidFill>
                  <a:srgbClr val="FFFF00"/>
                </a:solidFill>
                <a:latin typeface="Times New Roman" panose="02020603050405020304" pitchFamily="18" charset="0"/>
                <a:ea typeface="Times New Roman" panose="02020603050405020304" pitchFamily="18" charset="0"/>
              </a:rPr>
              <a:t>hiểu</a:t>
            </a:r>
            <a:r>
              <a:rPr lang="en-GB" b="1" dirty="0">
                <a:solidFill>
                  <a:srgbClr val="FFFF00"/>
                </a:solidFill>
                <a:latin typeface="Times New Roman" panose="02020603050405020304" pitchFamily="18" charset="0"/>
                <a:ea typeface="Times New Roman" panose="02020603050405020304" pitchFamily="18" charset="0"/>
              </a:rPr>
              <a:t> </a:t>
            </a:r>
            <a:r>
              <a:rPr lang="en-GB" b="1" dirty="0" err="1">
                <a:solidFill>
                  <a:srgbClr val="FFFF00"/>
                </a:solidFill>
                <a:latin typeface="Times New Roman" panose="02020603050405020304" pitchFamily="18" charset="0"/>
                <a:ea typeface="Times New Roman" panose="02020603050405020304" pitchFamily="18" charset="0"/>
              </a:rPr>
              <a:t>chung</a:t>
            </a:r>
            <a:r>
              <a:rPr lang="en-GB" b="1" dirty="0">
                <a:solidFill>
                  <a:srgbClr val="FFFF00"/>
                </a:solidFill>
                <a:latin typeface="Times New Roman" panose="02020603050405020304" pitchFamily="18" charset="0"/>
                <a:ea typeface="Times New Roman" panose="02020603050405020304" pitchFamily="18" charset="0"/>
              </a:rPr>
              <a:t>:</a:t>
            </a:r>
            <a:endParaRPr lang="en-US" dirty="0">
              <a:solidFill>
                <a:srgbClr val="FFFF00"/>
              </a:solidFill>
              <a:latin typeface="Times New Roman" panose="02020603050405020304" pitchFamily="18" charset="0"/>
              <a:ea typeface="Calibri" panose="020F0502020204030204" pitchFamily="34" charset="0"/>
            </a:endParaRPr>
          </a:p>
          <a:p>
            <a:pPr algn="just">
              <a:lnSpc>
                <a:spcPct val="107000"/>
              </a:lnSpc>
              <a:spcAft>
                <a:spcPts val="0"/>
              </a:spcAft>
            </a:pPr>
            <a:r>
              <a:rPr lang="en-GB" b="1" i="1" dirty="0">
                <a:solidFill>
                  <a:srgbClr val="FFFF00"/>
                </a:solidFill>
                <a:latin typeface="Times New Roman" panose="02020603050405020304" pitchFamily="18" charset="0"/>
                <a:ea typeface="Times New Roman" panose="02020603050405020304" pitchFamily="18" charset="0"/>
              </a:rPr>
              <a:t>1- </a:t>
            </a:r>
            <a:r>
              <a:rPr lang="en-GB" b="1" i="1" dirty="0" err="1">
                <a:solidFill>
                  <a:srgbClr val="FFFF00"/>
                </a:solidFill>
                <a:latin typeface="Times New Roman" panose="02020603050405020304" pitchFamily="18" charset="0"/>
                <a:ea typeface="Times New Roman" panose="02020603050405020304" pitchFamily="18" charset="0"/>
              </a:rPr>
              <a:t>Tác</a:t>
            </a:r>
            <a:r>
              <a:rPr lang="en-GB" b="1" i="1" dirty="0">
                <a:solidFill>
                  <a:srgbClr val="FFFF00"/>
                </a:solidFill>
                <a:latin typeface="Times New Roman" panose="02020603050405020304" pitchFamily="18" charset="0"/>
                <a:ea typeface="Times New Roman" panose="02020603050405020304" pitchFamily="18" charset="0"/>
              </a:rPr>
              <a:t> </a:t>
            </a:r>
            <a:r>
              <a:rPr lang="en-GB" b="1" i="1" dirty="0" err="1">
                <a:solidFill>
                  <a:srgbClr val="FFFF00"/>
                </a:solidFill>
                <a:latin typeface="Times New Roman" panose="02020603050405020304" pitchFamily="18" charset="0"/>
                <a:ea typeface="Times New Roman" panose="02020603050405020304" pitchFamily="18" charset="0"/>
              </a:rPr>
              <a:t>giả</a:t>
            </a:r>
            <a:r>
              <a:rPr lang="en-GB" b="1" i="1" dirty="0">
                <a:solidFill>
                  <a:srgbClr val="FFFF00"/>
                </a:solidFill>
                <a:latin typeface="Times New Roman" panose="02020603050405020304" pitchFamily="18" charset="0"/>
                <a:ea typeface="Times New Roman" panose="02020603050405020304" pitchFamily="18" charset="0"/>
              </a:rPr>
              <a:t>:</a:t>
            </a:r>
            <a:endParaRPr lang="en-US" dirty="0">
              <a:solidFill>
                <a:srgbClr val="FFFF00"/>
              </a:solidFill>
              <a:latin typeface="Times New Roman" panose="02020603050405020304" pitchFamily="18" charset="0"/>
              <a:ea typeface="Calibri" panose="020F0502020204030204" pitchFamily="34" charset="0"/>
            </a:endParaRPr>
          </a:p>
          <a:p>
            <a:pPr algn="just">
              <a:lnSpc>
                <a:spcPct val="107000"/>
              </a:lnSpc>
              <a:spcAft>
                <a:spcPts val="0"/>
              </a:spcAft>
            </a:pPr>
            <a:r>
              <a:rPr lang="pt-BR" spc="-40" dirty="0">
                <a:solidFill>
                  <a:schemeClr val="bg1"/>
                </a:solidFill>
                <a:latin typeface="Times New Roman" panose="02020603050405020304" pitchFamily="18" charset="0"/>
                <a:ea typeface="Times New Roman" panose="02020603050405020304" pitchFamily="18" charset="0"/>
              </a:rPr>
              <a:t>- Vũ Đình Liên (1913- 1996)</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spc="-40" dirty="0">
                <a:solidFill>
                  <a:schemeClr val="bg1"/>
                </a:solidFill>
                <a:latin typeface="Times New Roman" panose="02020603050405020304" pitchFamily="18" charset="0"/>
                <a:ea typeface="Times New Roman" panose="02020603050405020304" pitchFamily="18" charset="0"/>
              </a:rPr>
              <a:t>- Quê: Hải D­ương, sống ở Hà Nội.</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spc="-40" dirty="0">
                <a:solidFill>
                  <a:schemeClr val="bg1"/>
                </a:solidFill>
                <a:latin typeface="Times New Roman" panose="02020603050405020304" pitchFamily="18" charset="0"/>
                <a:ea typeface="Times New Roman" panose="02020603050405020304" pitchFamily="18" charset="0"/>
              </a:rPr>
              <a:t>- Là một trong những nhà thơ lớp đầu tiên của phong trào Thơ mới.</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spc="-40" dirty="0">
                <a:solidFill>
                  <a:schemeClr val="bg1"/>
                </a:solidFill>
                <a:latin typeface="Times New Roman" panose="02020603050405020304" pitchFamily="18" charset="0"/>
                <a:ea typeface="Times New Roman" panose="02020603050405020304" pitchFamily="18" charset="0"/>
              </a:rPr>
              <a:t>- Thơ ông th­ường mang nặng lòng thư­ơng người và niềm hoài cổ</a:t>
            </a:r>
            <a:endParaRPr lang="en-US" dirty="0">
              <a:solidFill>
                <a:schemeClr val="bg1"/>
              </a:solidFill>
              <a:effectLst/>
              <a:latin typeface="Times New Roman" panose="02020603050405020304" pitchFamily="18" charset="0"/>
              <a:ea typeface="Calibri" panose="020F050202020403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285750"/>
            <a:ext cx="2743200" cy="35909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285751"/>
            <a:ext cx="2743200" cy="3590924"/>
          </a:xfrm>
          <a:prstGeom prst="rect">
            <a:avLst/>
          </a:prstGeom>
        </p:spPr>
      </p:pic>
      <p:sp>
        <p:nvSpPr>
          <p:cNvPr id="9" name="TextBox 8"/>
          <p:cNvSpPr txBox="1"/>
          <p:nvPr/>
        </p:nvSpPr>
        <p:spPr>
          <a:xfrm>
            <a:off x="6400800" y="4248150"/>
            <a:ext cx="2514600" cy="381000"/>
          </a:xfrm>
          <a:prstGeom prst="rect">
            <a:avLst/>
          </a:prstGeom>
          <a:noFill/>
        </p:spPr>
        <p:txBody>
          <a:bodyPr wrap="square" rtlCol="0">
            <a:spAutoFit/>
          </a:bodyPr>
          <a:lstStyle/>
          <a:p>
            <a:r>
              <a:rPr lang="en-US" dirty="0" err="1">
                <a:solidFill>
                  <a:schemeClr val="bg1"/>
                </a:solidFill>
              </a:rPr>
              <a:t>Nhà</a:t>
            </a:r>
            <a:r>
              <a:rPr lang="en-US" dirty="0">
                <a:solidFill>
                  <a:schemeClr val="bg1"/>
                </a:solidFill>
              </a:rPr>
              <a:t> </a:t>
            </a:r>
            <a:r>
              <a:rPr lang="en-US" dirty="0" err="1">
                <a:solidFill>
                  <a:schemeClr val="bg1"/>
                </a:solidFill>
              </a:rPr>
              <a:t>thơ</a:t>
            </a:r>
            <a:r>
              <a:rPr lang="en-US" dirty="0">
                <a:solidFill>
                  <a:schemeClr val="bg1"/>
                </a:solidFill>
              </a:rPr>
              <a:t> </a:t>
            </a:r>
            <a:r>
              <a:rPr lang="en-US" dirty="0" err="1">
                <a:solidFill>
                  <a:schemeClr val="bg1"/>
                </a:solidFill>
              </a:rPr>
              <a:t>Vũ</a:t>
            </a:r>
            <a:r>
              <a:rPr lang="en-US" dirty="0">
                <a:solidFill>
                  <a:schemeClr val="bg1"/>
                </a:solidFill>
              </a:rPr>
              <a:t> </a:t>
            </a:r>
            <a:r>
              <a:rPr lang="en-US" dirty="0" err="1">
                <a:solidFill>
                  <a:schemeClr val="bg1"/>
                </a:solidFill>
              </a:rPr>
              <a:t>Đình</a:t>
            </a:r>
            <a:r>
              <a:rPr lang="en-US" dirty="0">
                <a:solidFill>
                  <a:schemeClr val="bg1"/>
                </a:solidFill>
              </a:rPr>
              <a:t> </a:t>
            </a:r>
            <a:r>
              <a:rPr lang="en-US" dirty="0" err="1">
                <a:solidFill>
                  <a:schemeClr val="bg1"/>
                </a:solidFill>
              </a:rPr>
              <a:t>Liên</a:t>
            </a:r>
            <a:endParaRPr lang="en-US" dirty="0">
              <a:solidFill>
                <a:schemeClr val="bg1"/>
              </a:solidFill>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fade">
                                      <p:cBhvr>
                                        <p:cTn id="49" dur="1000"/>
                                        <p:tgtEl>
                                          <p:spTgt spid="6">
                                            <p:txEl>
                                              <p:pRg st="2" end="2"/>
                                            </p:txEl>
                                          </p:spTgt>
                                        </p:tgtEl>
                                      </p:cBhvr>
                                    </p:animEffect>
                                    <p:anim calcmode="lin" valueType="num">
                                      <p:cBhvr>
                                        <p:cTn id="5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Effect transition="in" filter="fade">
                                      <p:cBhvr>
                                        <p:cTn id="63" dur="1000"/>
                                        <p:tgtEl>
                                          <p:spTgt spid="6">
                                            <p:txEl>
                                              <p:pRg st="4" end="4"/>
                                            </p:txEl>
                                          </p:spTgt>
                                        </p:tgtEl>
                                      </p:cBhvr>
                                    </p:animEffect>
                                    <p:anim calcmode="lin" valueType="num">
                                      <p:cBhvr>
                                        <p:cTn id="6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5" end="5"/>
                                            </p:txEl>
                                          </p:spTgt>
                                        </p:tgtEl>
                                        <p:attrNameLst>
                                          <p:attrName>style.visibility</p:attrName>
                                        </p:attrNameLst>
                                      </p:cBhvr>
                                      <p:to>
                                        <p:strVal val="visible"/>
                                      </p:to>
                                    </p:set>
                                    <p:animEffect transition="in" filter="fade">
                                      <p:cBhvr>
                                        <p:cTn id="70" dur="1000"/>
                                        <p:tgtEl>
                                          <p:spTgt spid="6">
                                            <p:txEl>
                                              <p:pRg st="5" end="5"/>
                                            </p:txEl>
                                          </p:spTgt>
                                        </p:tgtEl>
                                      </p:cBhvr>
                                    </p:animEffect>
                                    <p:anim calcmode="lin" valueType="num">
                                      <p:cBhvr>
                                        <p:cTn id="71"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209550"/>
            <a:ext cx="8839200" cy="5909246"/>
          </a:xfrm>
          <a:prstGeom prst="rect">
            <a:avLst/>
          </a:prstGeom>
        </p:spPr>
        <p:txBody>
          <a:bodyPr wrap="square">
            <a:spAutoFit/>
          </a:bodyPr>
          <a:lstStyle/>
          <a:p>
            <a:pPr algn="just">
              <a:lnSpc>
                <a:spcPct val="107000"/>
              </a:lnSpc>
              <a:spcAft>
                <a:spcPts val="0"/>
              </a:spcAft>
            </a:pPr>
            <a:r>
              <a:rPr lang="pt-BR" b="1" i="1" dirty="0">
                <a:solidFill>
                  <a:srgbClr val="FFFF00"/>
                </a:solidFill>
                <a:latin typeface="Times New Roman" panose="02020603050405020304" pitchFamily="18" charset="0"/>
                <a:ea typeface="Times New Roman" panose="02020603050405020304" pitchFamily="18" charset="0"/>
              </a:rPr>
              <a:t>2- Tác phẩm:</a:t>
            </a:r>
            <a:endParaRPr lang="en-US" sz="1600" dirty="0">
              <a:solidFill>
                <a:srgbClr val="FFFF00"/>
              </a:solidFill>
              <a:latin typeface="Times New Roman" panose="02020603050405020304" pitchFamily="18" charset="0"/>
              <a:ea typeface="Calibri" panose="020F0502020204030204" pitchFamily="34" charset="0"/>
            </a:endParaRPr>
          </a:p>
          <a:p>
            <a:pPr algn="just">
              <a:lnSpc>
                <a:spcPct val="107000"/>
              </a:lnSpc>
              <a:spcAft>
                <a:spcPts val="0"/>
              </a:spcAft>
            </a:pPr>
            <a:r>
              <a:rPr lang="pt-BR" b="1" i="1" dirty="0">
                <a:solidFill>
                  <a:schemeClr val="bg1"/>
                </a:solidFill>
                <a:latin typeface="Times New Roman" panose="02020603050405020304" pitchFamily="18" charset="0"/>
                <a:ea typeface="Times New Roman" panose="02020603050405020304" pitchFamily="18" charset="0"/>
              </a:rPr>
              <a:t>a- Đọc và tìm hiểu chú thích:</a:t>
            </a:r>
          </a:p>
          <a:p>
            <a:pPr algn="just">
              <a:lnSpc>
                <a:spcPct val="107000"/>
              </a:lnSpc>
              <a:spcAft>
                <a:spcPts val="0"/>
              </a:spcAft>
            </a:pPr>
            <a:r>
              <a:rPr lang="pt-BR" b="1" i="1" dirty="0">
                <a:solidFill>
                  <a:schemeClr val="bg1"/>
                </a:solidFill>
                <a:latin typeface="Times New Roman" panose="02020603050405020304" pitchFamily="18" charset="0"/>
                <a:ea typeface="Times New Roman" panose="02020603050405020304" pitchFamily="18" charset="0"/>
              </a:rPr>
              <a:t>b- Tìm hiểu chung:</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 Hoàn cảnh sáng tác: </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Đầu thế kỉ XX, nền Hán học và chữ nho, ngày càng mất vị thế quan trọng trong đời sống văn hóa VN không như trong suốt mấy trăm năm trước. Chế độ khoa cử PK( chữ nho) bị bãi bỏ, cả 1 thành trì văn hóa cũ hầu như sụp đổ, các nhà nho từ chỗ là nhân vật trung tâm của đời sống văn hóa dân tộc được XH tôn vinh, bỗng trở nên lạc lõng trong thời đại mới, bị cuộc đời bỏ quên và cuối cùng là vắng bóng.</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Bài thơ dựng lên hình ảnh ông đồ- cái di tích của 1 thời tàn tạ đó.</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 Thể  thơ:</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 Thơ 5 chữ (ngũ ngôn) bình dị, hàm súc, gồm nhiều khổ mỗi khổ 4 câu.</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pt-BR" dirty="0">
                <a:solidFill>
                  <a:schemeClr val="bg1"/>
                </a:solidFill>
                <a:latin typeface="Times New Roman" panose="02020603050405020304" pitchFamily="18" charset="0"/>
                <a:ea typeface="Times New Roman" panose="02020603050405020304" pitchFamily="18" charset="0"/>
              </a:rPr>
              <a:t>* Bố cục: 2 phần.</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dirty="0">
                <a:solidFill>
                  <a:schemeClr val="bg1"/>
                </a:solidFill>
                <a:latin typeface="Times New Roman" panose="02020603050405020304" pitchFamily="18" charset="0"/>
                <a:ea typeface="Times New Roman" panose="02020603050405020304" pitchFamily="18" charset="0"/>
              </a:rPr>
              <a:t>- Phần 1: Gồm 4 khổ thơ đầu: H/ảnh ông đồ.</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dirty="0">
                <a:solidFill>
                  <a:schemeClr val="bg1"/>
                </a:solidFill>
                <a:latin typeface="Times New Roman" panose="02020603050405020304" pitchFamily="18" charset="0"/>
                <a:ea typeface="Times New Roman" panose="02020603050405020304" pitchFamily="18" charset="0"/>
              </a:rPr>
              <a:t>- Phần 2: Khổ kết: Nỗi lòng nhà thơ.</a:t>
            </a:r>
            <a:endParaRPr lang="en-US"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endParaRPr lang="en-US" sz="1600" dirty="0">
              <a:solidFill>
                <a:srgbClr val="FFFF00"/>
              </a:solidFill>
              <a:latin typeface="Times New Roman" panose="02020603050405020304" pitchFamily="18" charset="0"/>
              <a:ea typeface="Calibri" panose="020F0502020204030204" pitchFamily="34" charset="0"/>
            </a:endParaRPr>
          </a:p>
          <a:p>
            <a:pPr algn="just">
              <a:spcAft>
                <a:spcPts val="0"/>
              </a:spcAft>
            </a:pPr>
            <a:r>
              <a:rPr lang="pt-BR"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endParaRPr lang="en-US"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endParaRPr lang="en-US"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Tx/>
              <a:buChar char="-"/>
            </a:pPr>
            <a:endParaRPr lang="en-US"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209550"/>
            <a:ext cx="8839200" cy="2939779"/>
          </a:xfrm>
          <a:prstGeom prst="rect">
            <a:avLst/>
          </a:prstGeom>
        </p:spPr>
        <p:txBody>
          <a:bodyPr wrap="square">
            <a:spAutoFit/>
          </a:bodyPr>
          <a:lstStyle/>
          <a:p>
            <a:pPr>
              <a:spcAft>
                <a:spcPts val="0"/>
              </a:spcAft>
            </a:pPr>
            <a:r>
              <a:rPr kumimoji="0" lang="en-US" sz="20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 </a:t>
            </a:r>
            <a:r>
              <a:rPr lang="de-DE" b="1" dirty="0">
                <a:solidFill>
                  <a:srgbClr val="FFFF00"/>
                </a:solidFill>
                <a:latin typeface="Times New Roman" panose="02020603050405020304" pitchFamily="18" charset="0"/>
                <a:ea typeface="Times New Roman" panose="02020603050405020304" pitchFamily="18" charset="0"/>
              </a:rPr>
              <a:t>Phân tích.</a:t>
            </a:r>
            <a:endParaRPr lang="en-US" sz="1600" dirty="0">
              <a:solidFill>
                <a:srgbClr val="FFFF00"/>
              </a:solidFill>
              <a:latin typeface="Times New Roman" panose="02020603050405020304" pitchFamily="18" charset="0"/>
              <a:ea typeface="Times New Roman" panose="02020603050405020304" pitchFamily="18" charset="0"/>
            </a:endParaRPr>
          </a:p>
          <a:p>
            <a:pPr algn="just">
              <a:lnSpc>
                <a:spcPct val="107000"/>
              </a:lnSpc>
              <a:spcAft>
                <a:spcPts val="0"/>
              </a:spcAft>
            </a:pPr>
            <a:r>
              <a:rPr lang="de-DE" b="1" i="1" dirty="0">
                <a:solidFill>
                  <a:srgbClr val="FFFF00"/>
                </a:solidFill>
                <a:latin typeface="Times New Roman" panose="02020603050405020304" pitchFamily="18" charset="0"/>
                <a:ea typeface="Times New Roman" panose="02020603050405020304" pitchFamily="18" charset="0"/>
              </a:rPr>
              <a:t>1-</a:t>
            </a:r>
            <a:r>
              <a:rPr lang="en-US" b="1" i="1" dirty="0">
                <a:solidFill>
                  <a:srgbClr val="FFFF00"/>
                </a:solidFill>
                <a:latin typeface="Times New Roman" panose="02020603050405020304" pitchFamily="18" charset="0"/>
                <a:ea typeface="Times New Roman" panose="02020603050405020304" pitchFamily="18" charset="0"/>
              </a:rPr>
              <a:t> </a:t>
            </a:r>
            <a:r>
              <a:rPr lang="en-US" b="1" i="1" dirty="0" err="1">
                <a:solidFill>
                  <a:srgbClr val="FFFF00"/>
                </a:solidFill>
                <a:latin typeface="Times New Roman" panose="02020603050405020304" pitchFamily="18" charset="0"/>
                <a:ea typeface="Times New Roman" panose="02020603050405020304" pitchFamily="18" charset="0"/>
              </a:rPr>
              <a:t>Hình</a:t>
            </a:r>
            <a:r>
              <a:rPr lang="en-US" b="1" i="1" dirty="0">
                <a:solidFill>
                  <a:srgbClr val="FFFF00"/>
                </a:solidFill>
                <a:latin typeface="Times New Roman" panose="02020603050405020304" pitchFamily="18" charset="0"/>
                <a:ea typeface="Times New Roman" panose="02020603050405020304" pitchFamily="18" charset="0"/>
              </a:rPr>
              <a:t> </a:t>
            </a:r>
            <a:r>
              <a:rPr lang="en-US" b="1" i="1" dirty="0" err="1">
                <a:solidFill>
                  <a:srgbClr val="FFFF00"/>
                </a:solidFill>
                <a:latin typeface="Times New Roman" panose="02020603050405020304" pitchFamily="18" charset="0"/>
                <a:ea typeface="Times New Roman" panose="02020603050405020304" pitchFamily="18" charset="0"/>
              </a:rPr>
              <a:t>ảnh</a:t>
            </a:r>
            <a:r>
              <a:rPr lang="en-US" b="1" i="1" dirty="0">
                <a:solidFill>
                  <a:srgbClr val="FFFF00"/>
                </a:solidFill>
                <a:latin typeface="Times New Roman" panose="02020603050405020304" pitchFamily="18" charset="0"/>
                <a:ea typeface="Times New Roman" panose="02020603050405020304" pitchFamily="18" charset="0"/>
              </a:rPr>
              <a:t> </a:t>
            </a:r>
            <a:r>
              <a:rPr lang="en-US" b="1" i="1" dirty="0" err="1">
                <a:solidFill>
                  <a:srgbClr val="FFFF00"/>
                </a:solidFill>
                <a:latin typeface="Times New Roman" panose="02020603050405020304" pitchFamily="18" charset="0"/>
                <a:ea typeface="Times New Roman" panose="02020603050405020304" pitchFamily="18" charset="0"/>
              </a:rPr>
              <a:t>ông</a:t>
            </a:r>
            <a:r>
              <a:rPr lang="en-US" b="1" i="1" dirty="0">
                <a:solidFill>
                  <a:srgbClr val="FFFF00"/>
                </a:solidFill>
                <a:latin typeface="Times New Roman" panose="02020603050405020304" pitchFamily="18" charset="0"/>
                <a:ea typeface="Times New Roman" panose="02020603050405020304" pitchFamily="18" charset="0"/>
              </a:rPr>
              <a:t> </a:t>
            </a:r>
            <a:r>
              <a:rPr lang="en-US" b="1" i="1" dirty="0" err="1">
                <a:solidFill>
                  <a:srgbClr val="FFFF00"/>
                </a:solidFill>
                <a:latin typeface="Times New Roman" panose="02020603050405020304" pitchFamily="18" charset="0"/>
                <a:ea typeface="Times New Roman" panose="02020603050405020304" pitchFamily="18" charset="0"/>
              </a:rPr>
              <a:t>đồ</a:t>
            </a:r>
            <a:r>
              <a:rPr lang="en-US" b="1" i="1" dirty="0">
                <a:solidFill>
                  <a:srgbClr val="FFFF00"/>
                </a:solidFill>
                <a:latin typeface="Times New Roman" panose="02020603050405020304" pitchFamily="18" charset="0"/>
                <a:ea typeface="Times New Roman" panose="02020603050405020304" pitchFamily="18" charset="0"/>
              </a:rPr>
              <a:t>:</a:t>
            </a:r>
          </a:p>
          <a:p>
            <a:pPr lvl="0" algn="just">
              <a:lnSpc>
                <a:spcPct val="107000"/>
              </a:lnSpc>
            </a:pPr>
            <a:r>
              <a:rPr lang="en-US" b="1" dirty="0">
                <a:solidFill>
                  <a:srgbClr val="FFC000"/>
                </a:solidFill>
                <a:latin typeface="Times New Roman" panose="02020603050405020304" pitchFamily="18" charset="0"/>
                <a:ea typeface="Times New Roman" panose="02020603050405020304" pitchFamily="18" charset="0"/>
              </a:rPr>
              <a:t>a- Hai </a:t>
            </a:r>
            <a:r>
              <a:rPr lang="en-US" b="1" dirty="0" err="1">
                <a:solidFill>
                  <a:srgbClr val="FFC000"/>
                </a:solidFill>
                <a:latin typeface="Times New Roman" panose="02020603050405020304" pitchFamily="18" charset="0"/>
                <a:ea typeface="Times New Roman" panose="02020603050405020304" pitchFamily="18" charset="0"/>
              </a:rPr>
              <a:t>khổ</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thơ</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đầu</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Ông</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đồ</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thời</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đắc</a:t>
            </a:r>
            <a:r>
              <a:rPr lang="en-US" b="1" dirty="0">
                <a:solidFill>
                  <a:srgbClr val="FFC000"/>
                </a:solidFill>
                <a:latin typeface="Times New Roman" panose="02020603050405020304" pitchFamily="18" charset="0"/>
                <a:ea typeface="Times New Roman" panose="02020603050405020304" pitchFamily="18" charset="0"/>
              </a:rPr>
              <a:t> ý.</a:t>
            </a:r>
            <a:endParaRPr lang="en-US" sz="1600" dirty="0">
              <a:solidFill>
                <a:srgbClr val="FFC000"/>
              </a:solidFill>
              <a:latin typeface="Times New Roman" panose="02020603050405020304" pitchFamily="18" charset="0"/>
              <a:ea typeface="Calibri" panose="020F0502020204030204" pitchFamily="34" charset="0"/>
            </a:endParaRPr>
          </a:p>
          <a:p>
            <a:pPr algn="just">
              <a:lnSpc>
                <a:spcPct val="107000"/>
              </a:lnSpc>
              <a:spcAft>
                <a:spcPts val="0"/>
              </a:spcAft>
            </a:pPr>
            <a:endParaRPr lang="en-US" b="1" i="1" dirty="0">
              <a:solidFill>
                <a:srgbClr val="FFFF00"/>
              </a:solidFill>
              <a:latin typeface="Times New Roman" panose="02020603050405020304" pitchFamily="18" charset="0"/>
              <a:ea typeface="Times New Roman" panose="02020603050405020304" pitchFamily="18" charset="0"/>
            </a:endParaRPr>
          </a:p>
          <a:p>
            <a:pPr algn="just">
              <a:lnSpc>
                <a:spcPct val="107000"/>
              </a:lnSpc>
              <a:spcAft>
                <a:spcPts val="0"/>
              </a:spcAft>
            </a:pPr>
            <a:r>
              <a:rPr lang="en-US" b="1" i="1" dirty="0">
                <a:solidFill>
                  <a:srgbClr val="FFFF00"/>
                </a:solidFill>
                <a:latin typeface="Times New Roman" panose="02020603050405020304" pitchFamily="18" charset="0"/>
                <a:ea typeface="Times New Roman" panose="02020603050405020304" pitchFamily="18" charset="0"/>
              </a:rPr>
              <a:t> </a:t>
            </a:r>
            <a:endParaRPr lang="en-US" sz="1600" dirty="0">
              <a:solidFill>
                <a:srgbClr val="FFFF00"/>
              </a:solidFill>
              <a:latin typeface="Times New Roman" panose="02020603050405020304" pitchFamily="18" charset="0"/>
              <a:ea typeface="Calibri" panose="020F0502020204030204" pitchFamily="34" charset="0"/>
            </a:endParaRPr>
          </a:p>
          <a:p>
            <a:pPr>
              <a:spcAft>
                <a:spcPts val="0"/>
              </a:spcAft>
            </a:pPr>
            <a:r>
              <a:rPr lang="de-DE" spc="-30" dirty="0">
                <a:solidFill>
                  <a:prstClr val="white"/>
                </a:solidFill>
                <a:latin typeface="Times New Roman" panose="02020603050405020304" pitchFamily="18" charset="0"/>
                <a:ea typeface="Times New Roman" panose="02020603050405020304" pitchFamily="18" charset="0"/>
              </a:rPr>
              <a:t> </a:t>
            </a:r>
            <a:endParaRPr lang="en-US" sz="1600" dirty="0">
              <a:solidFill>
                <a:prstClr val="white"/>
              </a:solidFill>
              <a:latin typeface="Times New Roman" panose="02020603050405020304" pitchFamily="18" charset="0"/>
              <a:ea typeface="Times New Roman" panose="02020603050405020304" pitchFamily="18" charset="0"/>
            </a:endParaRPr>
          </a:p>
          <a:p>
            <a:pPr>
              <a:spcAft>
                <a:spcPts val="0"/>
              </a:spcAft>
            </a:pPr>
            <a:endParaRPr lang="en-US" sz="1600" dirty="0">
              <a:solidFill>
                <a:schemeClr val="bg1"/>
              </a:solidFill>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Tx/>
              <a:buChar char="-"/>
              <a:tabLst/>
              <a:defRPr/>
            </a:pPr>
            <a:endParaRPr kumimoji="0" lang="en-US" sz="1800" b="0" i="0" u="none" strike="noStrike" kern="1200" cap="none" spc="0" normalizeH="0" baseline="0" noProof="0" dirty="0">
              <a:ln>
                <a:noFill/>
              </a:ln>
              <a:solidFill>
                <a:prstClr val="white"/>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3" name="TextBox 2"/>
          <p:cNvSpPr txBox="1"/>
          <p:nvPr/>
        </p:nvSpPr>
        <p:spPr>
          <a:xfrm>
            <a:off x="228600" y="1123950"/>
            <a:ext cx="2895600" cy="2585323"/>
          </a:xfrm>
          <a:prstGeom prst="rect">
            <a:avLst/>
          </a:prstGeom>
          <a:noFill/>
        </p:spPr>
        <p:txBody>
          <a:bodyPr wrap="square" rtlCol="0">
            <a:spAutoFit/>
          </a:bodyPr>
          <a:lstStyle/>
          <a:p>
            <a:pPr lvl="0"/>
            <a:r>
              <a:rPr lang="vi-VN" dirty="0">
                <a:solidFill>
                  <a:schemeClr val="bg1"/>
                </a:solidFill>
                <a:latin typeface="Times New Roman" panose="02020603050405020304" pitchFamily="18" charset="0"/>
              </a:rPr>
              <a:t>Mỗi năm hoa đào nở</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Lại thấy ông đồ già</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Bày mực Tàu, giấy đỏ</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Bên phố đông người qua</a:t>
            </a:r>
            <a:r>
              <a:rPr lang="en-US" dirty="0">
                <a:solidFill>
                  <a:schemeClr val="bg1"/>
                </a:solidFill>
              </a:rPr>
              <a:t>.</a:t>
            </a:r>
            <a:br>
              <a:rPr lang="vi-VN" dirty="0">
                <a:solidFill>
                  <a:schemeClr val="bg1"/>
                </a:solidFill>
                <a:latin typeface="Times New Roman" panose="02020603050405020304" pitchFamily="18" charset="0"/>
              </a:rPr>
            </a:b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Bao nhiêu người thuê viết</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Tấm tắc ngợi khen tài:</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“Hoa tay thảo những nét</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Như phượng múa, rồng bay”</a:t>
            </a:r>
            <a:r>
              <a:rPr lang="en-US" dirty="0">
                <a:solidFill>
                  <a:schemeClr val="bg1"/>
                </a:solidFill>
              </a:rPr>
              <a:t>.</a:t>
            </a:r>
          </a:p>
        </p:txBody>
      </p:sp>
      <p:sp>
        <p:nvSpPr>
          <p:cNvPr id="5" name="TextBox 4"/>
          <p:cNvSpPr txBox="1"/>
          <p:nvPr/>
        </p:nvSpPr>
        <p:spPr>
          <a:xfrm>
            <a:off x="3124200" y="1123950"/>
            <a:ext cx="5867400" cy="3482941"/>
          </a:xfrm>
          <a:prstGeom prst="rect">
            <a:avLst/>
          </a:prstGeom>
          <a:noFill/>
        </p:spPr>
        <p:txBody>
          <a:bodyPr wrap="square" rtlCol="0">
            <a:spAutoFit/>
          </a:bodyPr>
          <a:lstStyle/>
          <a:p>
            <a:pPr algn="just">
              <a:lnSpc>
                <a:spcPct val="107000"/>
              </a:lnSpc>
              <a:spcAft>
                <a:spcPts val="0"/>
              </a:spcAft>
              <a:tabLst>
                <a:tab pos="3420745" algn="l"/>
              </a:tabLst>
            </a:pP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Thời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điểm</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xuất</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hiện</a:t>
            </a:r>
            <a:r>
              <a:rPr lang="en-US" sz="1600" dirty="0">
                <a:solidFill>
                  <a:schemeClr val="bg1"/>
                </a:solidFill>
                <a:latin typeface="Times New Roman" panose="02020603050405020304" pitchFamily="18" charset="0"/>
                <a:ea typeface="Times New Roman" panose="02020603050405020304" pitchFamily="18" charset="0"/>
              </a:rPr>
              <a:t>:  </a:t>
            </a:r>
            <a:r>
              <a:rPr lang="nl-NL" sz="1600" i="1" dirty="0">
                <a:solidFill>
                  <a:schemeClr val="bg1"/>
                </a:solidFill>
                <a:latin typeface="Times New Roman" panose="02020603050405020304" pitchFamily="18" charset="0"/>
                <a:ea typeface="Times New Roman" panose="02020603050405020304" pitchFamily="18" charset="0"/>
              </a:rPr>
              <a:t>hoa đào nở.</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nl-NL" sz="1600" b="1" i="1" dirty="0">
                <a:solidFill>
                  <a:schemeClr val="bg1"/>
                </a:solidFill>
                <a:latin typeface="Times New Roman" panose="02020603050405020304" pitchFamily="18" charset="0"/>
                <a:ea typeface="Times New Roman" panose="02020603050405020304" pitchFamily="18" charset="0"/>
              </a:rPr>
              <a:t> </a:t>
            </a:r>
            <a:r>
              <a:rPr lang="nl-NL" sz="1600" dirty="0">
                <a:solidFill>
                  <a:schemeClr val="bg1"/>
                </a:solidFill>
                <a:latin typeface="Times New Roman" panose="02020603050405020304" pitchFamily="18" charset="0"/>
                <a:ea typeface="Times New Roman" panose="02020603050405020304" pitchFamily="18" charset="0"/>
              </a:rPr>
              <a:t>-&gt; Các chi tiết </a:t>
            </a:r>
            <a:r>
              <a:rPr lang="nl-NL" sz="1600" i="1" dirty="0">
                <a:solidFill>
                  <a:schemeClr val="bg1"/>
                </a:solidFill>
                <a:latin typeface="Times New Roman" panose="02020603050405020304" pitchFamily="18" charset="0"/>
                <a:ea typeface="Times New Roman" panose="02020603050405020304" pitchFamily="18" charset="0"/>
              </a:rPr>
              <a:t>“ hoa đào nở”, “mỗi năm”, “lại thấy”</a:t>
            </a:r>
            <a:r>
              <a:rPr lang="nl-NL" sz="1600" dirty="0">
                <a:solidFill>
                  <a:schemeClr val="bg1"/>
                </a:solidFill>
                <a:latin typeface="Times New Roman" panose="02020603050405020304" pitchFamily="18" charset="0"/>
                <a:ea typeface="Times New Roman" panose="02020603050405020304" pitchFamily="18" charset="0"/>
              </a:rPr>
              <a:t> cho thấy ô</a:t>
            </a:r>
            <a:r>
              <a:rPr lang="en-US" sz="1600" dirty="0">
                <a:solidFill>
                  <a:schemeClr val="bg1"/>
                </a:solidFill>
                <a:latin typeface="Times New Roman" panose="02020603050405020304" pitchFamily="18" charset="0"/>
                <a:ea typeface="Times New Roman" panose="02020603050405020304" pitchFamily="18" charset="0"/>
              </a:rPr>
              <a:t>ng </a:t>
            </a:r>
            <a:r>
              <a:rPr lang="en-US" sz="1600" dirty="0" err="1">
                <a:solidFill>
                  <a:schemeClr val="bg1"/>
                </a:solidFill>
                <a:latin typeface="Times New Roman" panose="02020603050405020304" pitchFamily="18" charset="0"/>
                <a:ea typeface="Times New Roman" panose="02020603050405020304" pitchFamily="18" charset="0"/>
              </a:rPr>
              <a:t>đồ</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xuất</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hiện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đều</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đặn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quen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thuộc</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với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mọi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người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khi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tết</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đến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xuân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về</a:t>
            </a:r>
            <a:r>
              <a:rPr lang="en-US" sz="1600"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nl-NL" sz="1600" dirty="0">
                <a:solidFill>
                  <a:schemeClr val="bg1"/>
                </a:solidFill>
                <a:latin typeface="Times New Roman" panose="02020603050405020304" pitchFamily="18" charset="0"/>
                <a:ea typeface="Times New Roman" panose="02020603050405020304" pitchFamily="18" charset="0"/>
              </a:rPr>
              <a:t>- Địa điểm: bên phố đông người.</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Công</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việc</a:t>
            </a:r>
            <a:r>
              <a:rPr lang="en-US" sz="1600"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Bày</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mực</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tàu</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giấy</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đỏ</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bên</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hè</a:t>
            </a:r>
            <a:r>
              <a:rPr lang="en-US" sz="1600" i="1" dirty="0">
                <a:solidFill>
                  <a:schemeClr val="bg1"/>
                </a:solidFill>
                <a:latin typeface="Times New Roman" panose="02020603050405020304" pitchFamily="18" charset="0"/>
                <a:ea typeface="Times New Roman" panose="02020603050405020304" pitchFamily="18" charset="0"/>
              </a:rPr>
              <a:t> </a:t>
            </a:r>
            <a:r>
              <a:rPr lang="en-US" sz="1600" i="1" dirty="0" err="1">
                <a:solidFill>
                  <a:schemeClr val="bg1"/>
                </a:solidFill>
                <a:latin typeface="Times New Roman" panose="02020603050405020304" pitchFamily="18" charset="0"/>
                <a:ea typeface="Times New Roman" panose="02020603050405020304" pitchFamily="18" charset="0"/>
              </a:rPr>
              <a:t>phố</a:t>
            </a:r>
            <a:r>
              <a:rPr lang="en-US" sz="1600" i="1"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để</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viết</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câu</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đối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tết</a:t>
            </a:r>
            <a:endParaRPr lang="en-US" sz="1600" i="1" dirty="0">
              <a:solidFill>
                <a:schemeClr val="bg1"/>
              </a:solidFill>
              <a:latin typeface="Times New Roman" panose="02020603050405020304" pitchFamily="18" charset="0"/>
              <a:ea typeface="Times New Roman" panose="02020603050405020304" pitchFamily="18" charset="0"/>
            </a:endParaRPr>
          </a:p>
          <a:p>
            <a:pPr algn="just">
              <a:lnSpc>
                <a:spcPct val="107000"/>
              </a:lnSpc>
              <a:spcAft>
                <a:spcPts val="0"/>
              </a:spcAft>
            </a:pPr>
            <a:r>
              <a:rPr lang="en-US" sz="1600" b="1" i="1" spc="-20" dirty="0">
                <a:solidFill>
                  <a:schemeClr val="bg1"/>
                </a:solidFill>
                <a:latin typeface="Times New Roman" panose="02020603050405020304" pitchFamily="18" charset="0"/>
                <a:ea typeface="Times New Roman" panose="02020603050405020304" pitchFamily="18" charset="0"/>
              </a:rPr>
              <a:t>    </a:t>
            </a:r>
            <a:r>
              <a:rPr lang="en-US" sz="1600" b="1" spc="-20" dirty="0">
                <a:solidFill>
                  <a:schemeClr val="bg1"/>
                </a:solidFill>
                <a:latin typeface="Times New Roman" panose="02020603050405020304" pitchFamily="18" charset="0"/>
                <a:ea typeface="Times New Roman" panose="02020603050405020304" pitchFamily="18" charset="0"/>
              </a:rPr>
              <a:t>-&gt;</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Như</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vậy</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ông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đồ</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xuất</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hiện</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có</a:t>
            </a:r>
            <a:r>
              <a:rPr lang="en-US" sz="1600" spc="-20" dirty="0">
                <a:solidFill>
                  <a:schemeClr val="bg1"/>
                </a:solidFill>
                <a:latin typeface="Times New Roman" panose="02020603050405020304" pitchFamily="18" charset="0"/>
                <a:ea typeface="Times New Roman" panose="02020603050405020304" pitchFamily="18" charset="0"/>
              </a:rPr>
              <a:t> ý </a:t>
            </a:r>
            <a:r>
              <a:rPr lang="en-US" sz="1600" spc="-20" dirty="0" err="1">
                <a:solidFill>
                  <a:schemeClr val="bg1"/>
                </a:solidFill>
                <a:latin typeface="Times New Roman" panose="02020603050405020304" pitchFamily="18" charset="0"/>
                <a:ea typeface="Times New Roman" panose="02020603050405020304" pitchFamily="18" charset="0"/>
              </a:rPr>
              <a:t>làm</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đẹp</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cho</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đời</a:t>
            </a:r>
            <a:r>
              <a:rPr lang="en-US" sz="1600" spc="-20"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en-US" sz="1600" spc="-20" dirty="0">
                <a:solidFill>
                  <a:schemeClr val="bg1"/>
                </a:solidFill>
                <a:latin typeface="Times New Roman" panose="02020603050405020304" pitchFamily="18" charset="0"/>
                <a:ea typeface="Times New Roman" panose="02020603050405020304" pitchFamily="18" charset="0"/>
              </a:rPr>
              <a:t> - </a:t>
            </a:r>
            <a:r>
              <a:rPr lang="en-US" sz="1600" spc="-20" dirty="0" err="1">
                <a:solidFill>
                  <a:schemeClr val="bg1"/>
                </a:solidFill>
                <a:latin typeface="Times New Roman" panose="02020603050405020304" pitchFamily="18" charset="0"/>
                <a:ea typeface="Times New Roman" panose="02020603050405020304" pitchFamily="18" charset="0"/>
              </a:rPr>
              <a:t>Lượng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người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đến</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với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ông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đồ</a:t>
            </a:r>
            <a:r>
              <a:rPr lang="en-US" sz="1600" spc="-20"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en-US" sz="1600" spc="-20" dirty="0">
                <a:solidFill>
                  <a:schemeClr val="bg1"/>
                </a:solidFill>
                <a:latin typeface="Times New Roman" panose="02020603050405020304" pitchFamily="18" charset="0"/>
                <a:ea typeface="Times New Roman" panose="02020603050405020304" pitchFamily="18" charset="0"/>
              </a:rPr>
              <a:t>  + </a:t>
            </a:r>
            <a:r>
              <a:rPr lang="en-US" sz="1600" spc="-20" dirty="0" err="1">
                <a:solidFill>
                  <a:schemeClr val="bg1"/>
                </a:solidFill>
                <a:latin typeface="Times New Roman" panose="02020603050405020304" pitchFamily="18" charset="0"/>
                <a:ea typeface="Times New Roman" panose="02020603050405020304" pitchFamily="18" charset="0"/>
              </a:rPr>
              <a:t>Rất</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đông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người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i="1" spc="-20" dirty="0">
                <a:solidFill>
                  <a:schemeClr val="bg1"/>
                </a:solidFill>
                <a:latin typeface="Times New Roman" panose="02020603050405020304" pitchFamily="18" charset="0"/>
                <a:ea typeface="Times New Roman" panose="02020603050405020304" pitchFamily="18" charset="0"/>
              </a:rPr>
              <a:t>“ </a:t>
            </a:r>
            <a:r>
              <a:rPr lang="en-US" sz="1600" i="1" spc="-20" dirty="0" err="1">
                <a:solidFill>
                  <a:schemeClr val="bg1"/>
                </a:solidFill>
                <a:latin typeface="Times New Roman" panose="02020603050405020304" pitchFamily="18" charset="0"/>
                <a:ea typeface="Times New Roman" panose="02020603050405020304" pitchFamily="18" charset="0"/>
              </a:rPr>
              <a:t>bao</a:t>
            </a:r>
            <a:r>
              <a:rPr lang="en-US" sz="1600" i="1" spc="-20" dirty="0">
                <a:solidFill>
                  <a:schemeClr val="bg1"/>
                </a:solidFill>
                <a:latin typeface="Times New Roman" panose="02020603050405020304" pitchFamily="18" charset="0"/>
                <a:ea typeface="Times New Roman" panose="02020603050405020304" pitchFamily="18" charset="0"/>
              </a:rPr>
              <a:t> </a:t>
            </a:r>
            <a:r>
              <a:rPr lang="en-US" sz="1600" i="1" spc="-20" dirty="0" err="1">
                <a:solidFill>
                  <a:schemeClr val="bg1"/>
                </a:solidFill>
                <a:latin typeface="Times New Roman" panose="02020603050405020304" pitchFamily="18" charset="0"/>
                <a:ea typeface="Times New Roman" panose="02020603050405020304" pitchFamily="18" charset="0"/>
              </a:rPr>
              <a:t>nhiêu</a:t>
            </a:r>
            <a:r>
              <a:rPr lang="en-US" sz="1600" i="1" spc="-20" dirty="0">
                <a:solidFill>
                  <a:schemeClr val="bg1"/>
                </a:solidFill>
                <a:latin typeface="Times New Roman" panose="02020603050405020304" pitchFamily="18" charset="0"/>
                <a:ea typeface="Times New Roman" panose="02020603050405020304" pitchFamily="18" charset="0"/>
              </a:rPr>
              <a:t> </a:t>
            </a:r>
            <a:r>
              <a:rPr lang="en-US" sz="1600" i="1" spc="-20" dirty="0" err="1">
                <a:solidFill>
                  <a:schemeClr val="bg1"/>
                </a:solidFill>
                <a:latin typeface="Times New Roman" panose="02020603050405020304" pitchFamily="18" charset="0"/>
                <a:ea typeface="Times New Roman" panose="02020603050405020304" pitchFamily="18" charset="0"/>
              </a:rPr>
              <a:t>người</a:t>
            </a:r>
            <a:r>
              <a:rPr lang="en-US" sz="1600" i="1" spc="-20"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en-US" sz="1600" spc="-20" dirty="0">
                <a:solidFill>
                  <a:schemeClr val="bg1"/>
                </a:solidFill>
                <a:latin typeface="Times New Roman" panose="02020603050405020304" pitchFamily="18" charset="0"/>
                <a:ea typeface="Times New Roman" panose="02020603050405020304" pitchFamily="18" charset="0"/>
              </a:rPr>
              <a:t>  + </a:t>
            </a:r>
            <a:r>
              <a:rPr lang="en-US" sz="1600" spc="-20" dirty="0" err="1">
                <a:solidFill>
                  <a:schemeClr val="bg1"/>
                </a:solidFill>
                <a:latin typeface="Times New Roman" panose="02020603050405020304" pitchFamily="18" charset="0"/>
                <a:ea typeface="Times New Roman" panose="02020603050405020304" pitchFamily="18" charset="0"/>
              </a:rPr>
              <a:t>Thái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độ</a:t>
            </a:r>
            <a:r>
              <a:rPr lang="en-US" sz="1600" spc="-20" dirty="0">
                <a:solidFill>
                  <a:schemeClr val="bg1"/>
                </a:solidFill>
                <a:latin typeface="Times New Roman" panose="02020603050405020304" pitchFamily="18" charset="0"/>
                <a:ea typeface="Times New Roman" panose="02020603050405020304" pitchFamily="18" charset="0"/>
              </a:rPr>
              <a:t>: </a:t>
            </a:r>
            <a:r>
              <a:rPr lang="nl-NL" sz="1600" i="1" dirty="0">
                <a:solidFill>
                  <a:schemeClr val="bg1"/>
                </a:solidFill>
                <a:latin typeface="Times New Roman" panose="02020603050405020304" pitchFamily="18" charset="0"/>
                <a:ea typeface="Times New Roman" panose="02020603050405020304" pitchFamily="18" charset="0"/>
              </a:rPr>
              <a:t>“tấm tắc ngợi khen tài”:</a:t>
            </a:r>
            <a:r>
              <a:rPr lang="nl-NL" sz="1600" b="1" i="1" dirty="0">
                <a:solidFill>
                  <a:schemeClr val="bg1"/>
                </a:solidFill>
                <a:latin typeface="Times New Roman" panose="02020603050405020304" pitchFamily="18" charset="0"/>
                <a:ea typeface="Times New Roman" panose="02020603050405020304" pitchFamily="18" charset="0"/>
              </a:rPr>
              <a:t> </a:t>
            </a:r>
            <a:r>
              <a:rPr lang="nl-NL" sz="1600" dirty="0">
                <a:solidFill>
                  <a:schemeClr val="bg1"/>
                </a:solidFill>
                <a:latin typeface="Times New Roman" panose="02020603050405020304" pitchFamily="18" charset="0"/>
                <a:ea typeface="Times New Roman" panose="02020603050405020304" pitchFamily="18" charset="0"/>
              </a:rPr>
              <a:t>thái độ thích thú ngưỡng mộ.</a:t>
            </a:r>
            <a:endParaRPr lang="en-US" sz="1600" dirty="0">
              <a:solidFill>
                <a:schemeClr val="bg1"/>
              </a:solidFill>
              <a:latin typeface="Times New Roman" panose="02020603050405020304" pitchFamily="18" charset="0"/>
              <a:ea typeface="Calibri" panose="020F0502020204030204" pitchFamily="34" charset="0"/>
            </a:endParaRPr>
          </a:p>
          <a:p>
            <a:pPr algn="just">
              <a:lnSpc>
                <a:spcPct val="107000"/>
              </a:lnSpc>
              <a:spcAft>
                <a:spcPts val="0"/>
              </a:spcAft>
            </a:pPr>
            <a:r>
              <a:rPr lang="en-US" sz="1600" dirty="0">
                <a:solidFill>
                  <a:schemeClr val="bg1"/>
                </a:solidFill>
                <a:latin typeface="Times New Roman" panose="02020603050405020304" pitchFamily="18" charset="0"/>
                <a:ea typeface="Times New Roman" panose="02020603050405020304" pitchFamily="18" charset="0"/>
              </a:rPr>
              <a:t>-&gt; </a:t>
            </a:r>
            <a:r>
              <a:rPr lang="en-US" sz="1600" dirty="0" err="1">
                <a:solidFill>
                  <a:schemeClr val="bg1"/>
                </a:solidFill>
                <a:latin typeface="Times New Roman" panose="02020603050405020304" pitchFamily="18" charset="0"/>
                <a:ea typeface="Times New Roman" panose="02020603050405020304" pitchFamily="18" charset="0"/>
              </a:rPr>
              <a:t>Ông</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đồ</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lúc</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này</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là</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nhân</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vật</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trung</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tâm</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được</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mọi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người</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ngưỡng</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mộ</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trọng</a:t>
            </a:r>
            <a:r>
              <a:rPr lang="en-US" sz="1600" dirty="0">
                <a:solidFill>
                  <a:schemeClr val="bg1"/>
                </a:solidFill>
                <a:latin typeface="Times New Roman" panose="02020603050405020304" pitchFamily="18" charset="0"/>
                <a:ea typeface="Times New Roman" panose="02020603050405020304" pitchFamily="18" charset="0"/>
              </a:rPr>
              <a:t> </a:t>
            </a:r>
            <a:r>
              <a:rPr lang="en-US" sz="1600" dirty="0" err="1">
                <a:solidFill>
                  <a:schemeClr val="bg1"/>
                </a:solidFill>
                <a:latin typeface="Times New Roman" panose="02020603050405020304" pitchFamily="18" charset="0"/>
                <a:ea typeface="Times New Roman" panose="02020603050405020304" pitchFamily="18" charset="0"/>
              </a:rPr>
              <a:t>vọng</a:t>
            </a:r>
            <a:r>
              <a:rPr lang="en-US" sz="1600" dirty="0">
                <a:solidFill>
                  <a:schemeClr val="bg1"/>
                </a:solidFill>
                <a:latin typeface="Times New Roman" panose="02020603050405020304" pitchFamily="18" charset="0"/>
                <a:ea typeface="Times New Roman" panose="02020603050405020304" pitchFamily="18" charset="0"/>
              </a:rPr>
              <a:t>, </a:t>
            </a:r>
            <a:r>
              <a:rPr lang="nl-NL" sz="1600" dirty="0">
                <a:solidFill>
                  <a:schemeClr val="bg1"/>
                </a:solidFill>
                <a:latin typeface="Times New Roman" panose="02020603050405020304" pitchFamily="18" charset="0"/>
                <a:ea typeface="Times New Roman" panose="02020603050405020304" pitchFamily="18" charset="0"/>
              </a:rPr>
              <a:t>được xã hội tôn vinh.</a:t>
            </a:r>
            <a:endParaRPr lang="en-US" sz="1600" dirty="0">
              <a:solidFill>
                <a:schemeClr val="bg1"/>
              </a:solidFill>
              <a:latin typeface="Times New Roman" panose="02020603050405020304" pitchFamily="18" charset="0"/>
              <a:ea typeface="Calibri" panose="020F0502020204030204" pitchFamily="34" charset="0"/>
            </a:endParaRPr>
          </a:p>
          <a:p>
            <a:r>
              <a:rPr lang="nl-NL" sz="1600" spc="-20" dirty="0">
                <a:solidFill>
                  <a:schemeClr val="bg1"/>
                </a:solidFill>
                <a:latin typeface="Times New Roman" panose="02020603050405020304" pitchFamily="18" charset="0"/>
                <a:ea typeface="Times New Roman" panose="02020603050405020304" pitchFamily="18" charset="0"/>
              </a:rPr>
              <a:t> </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Lời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thơ</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trong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ngoặc</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kép</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là</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dẫn</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lời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của</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mọi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người</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khen</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ông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đồ</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Họ</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khen</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nét</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chữ</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của</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ông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phóng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khoáng</a:t>
            </a:r>
            <a:r>
              <a:rPr lang="en-US" sz="1600" spc="-20" dirty="0">
                <a:solidFill>
                  <a:schemeClr val="bg1"/>
                </a:solidFill>
                <a:latin typeface="Times New Roman" panose="02020603050405020304" pitchFamily="18" charset="0"/>
                <a:ea typeface="Times New Roman" panose="02020603050405020304" pitchFamily="18" charset="0"/>
              </a:rPr>
              <a:t>, bay </a:t>
            </a:r>
            <a:r>
              <a:rPr lang="en-US" sz="1600" spc="-20" dirty="0" err="1">
                <a:solidFill>
                  <a:schemeClr val="bg1"/>
                </a:solidFill>
                <a:latin typeface="Times New Roman" panose="02020603050405020304" pitchFamily="18" charset="0"/>
                <a:ea typeface="Times New Roman" panose="02020603050405020304" pitchFamily="18" charset="0"/>
              </a:rPr>
              <a:t>bổng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sinh</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động</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cao</a:t>
            </a:r>
            <a:r>
              <a:rPr lang="en-US" sz="1600" spc="-20" dirty="0">
                <a:solidFill>
                  <a:schemeClr val="bg1"/>
                </a:solidFill>
                <a:latin typeface="Times New Roman" panose="02020603050405020304" pitchFamily="18" charset="0"/>
                <a:ea typeface="Times New Roman" panose="02020603050405020304" pitchFamily="18" charset="0"/>
              </a:rPr>
              <a:t> </a:t>
            </a:r>
            <a:r>
              <a:rPr lang="en-US" sz="1600" spc="-20" dirty="0" err="1">
                <a:solidFill>
                  <a:schemeClr val="bg1"/>
                </a:solidFill>
                <a:latin typeface="Times New Roman" panose="02020603050405020304" pitchFamily="18" charset="0"/>
                <a:ea typeface="Times New Roman" panose="02020603050405020304" pitchFamily="18" charset="0"/>
              </a:rPr>
              <a:t>quý</a:t>
            </a:r>
            <a:r>
              <a:rPr lang="en-US" sz="1600" spc="-20" dirty="0">
                <a:solidFill>
                  <a:schemeClr val="bg1"/>
                </a:solidFill>
                <a:latin typeface="Times New Roman" panose="02020603050405020304" pitchFamily="18" charset="0"/>
                <a:ea typeface="Times New Roman" panose="02020603050405020304" pitchFamily="18" charset="0"/>
              </a:rPr>
              <a:t>.</a:t>
            </a:r>
            <a:endParaRPr lang="en-US" sz="1600" dirty="0">
              <a:solidFill>
                <a:schemeClr val="bg1"/>
              </a:solidFill>
            </a:endParaRPr>
          </a:p>
        </p:txBody>
      </p:sp>
    </p:spTree>
    <p:extLst>
      <p:ext uri="{BB962C8B-B14F-4D97-AF65-F5344CB8AC3E}">
        <p14:creationId xmlns:p14="http://schemas.microsoft.com/office/powerpoint/2010/main" val="15375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1000"/>
                                        <p:tgtEl>
                                          <p:spTgt spid="5">
                                            <p:txEl>
                                              <p:pRg st="0" end="0"/>
                                            </p:txEl>
                                          </p:spTgt>
                                        </p:tgtEl>
                                      </p:cBhvr>
                                    </p:animEffect>
                                    <p:anim calcmode="lin" valueType="num">
                                      <p:cBhvr>
                                        <p:cTn id="3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1000"/>
                                        <p:tgtEl>
                                          <p:spTgt spid="5">
                                            <p:txEl>
                                              <p:pRg st="1" end="1"/>
                                            </p:txEl>
                                          </p:spTgt>
                                        </p:tgtEl>
                                      </p:cBhvr>
                                    </p:animEffect>
                                    <p:anim calcmode="lin" valueType="num">
                                      <p:cBhvr>
                                        <p:cTn id="4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1000"/>
                                        <p:tgtEl>
                                          <p:spTgt spid="5">
                                            <p:txEl>
                                              <p:pRg st="2" end="2"/>
                                            </p:txEl>
                                          </p:spTgt>
                                        </p:tgtEl>
                                      </p:cBhvr>
                                    </p:animEffect>
                                    <p:anim calcmode="lin" valueType="num">
                                      <p:cBhvr>
                                        <p:cTn id="5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3" end="3"/>
                                            </p:txEl>
                                          </p:spTgt>
                                        </p:tgtEl>
                                        <p:attrNameLst>
                                          <p:attrName>style.visibility</p:attrName>
                                        </p:attrNameLst>
                                      </p:cBhvr>
                                      <p:to>
                                        <p:strVal val="visible"/>
                                      </p:to>
                                    </p:set>
                                    <p:animEffect transition="in" filter="fade">
                                      <p:cBhvr>
                                        <p:cTn id="56" dur="1000"/>
                                        <p:tgtEl>
                                          <p:spTgt spid="5">
                                            <p:txEl>
                                              <p:pRg st="3" end="3"/>
                                            </p:txEl>
                                          </p:spTgt>
                                        </p:tgtEl>
                                      </p:cBhvr>
                                    </p:animEffect>
                                    <p:anim calcmode="lin" valueType="num">
                                      <p:cBhvr>
                                        <p:cTn id="5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animEffect transition="in" filter="fade">
                                      <p:cBhvr>
                                        <p:cTn id="63" dur="1000"/>
                                        <p:tgtEl>
                                          <p:spTgt spid="5">
                                            <p:txEl>
                                              <p:pRg st="4" end="4"/>
                                            </p:txEl>
                                          </p:spTgt>
                                        </p:tgtEl>
                                      </p:cBhvr>
                                    </p:animEffect>
                                    <p:anim calcmode="lin" valueType="num">
                                      <p:cBhvr>
                                        <p:cTn id="6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5" end="5"/>
                                            </p:txEl>
                                          </p:spTgt>
                                        </p:tgtEl>
                                        <p:attrNameLst>
                                          <p:attrName>style.visibility</p:attrName>
                                        </p:attrNameLst>
                                      </p:cBhvr>
                                      <p:to>
                                        <p:strVal val="visible"/>
                                      </p:to>
                                    </p:set>
                                    <p:animEffect transition="in" filter="fade">
                                      <p:cBhvr>
                                        <p:cTn id="70" dur="1000"/>
                                        <p:tgtEl>
                                          <p:spTgt spid="5">
                                            <p:txEl>
                                              <p:pRg st="5" end="5"/>
                                            </p:txEl>
                                          </p:spTgt>
                                        </p:tgtEl>
                                      </p:cBhvr>
                                    </p:animEffect>
                                    <p:anim calcmode="lin" valueType="num">
                                      <p:cBhvr>
                                        <p:cTn id="7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fade">
                                      <p:cBhvr>
                                        <p:cTn id="77" dur="1000"/>
                                        <p:tgtEl>
                                          <p:spTgt spid="5">
                                            <p:txEl>
                                              <p:pRg st="6" end="6"/>
                                            </p:txEl>
                                          </p:spTgt>
                                        </p:tgtEl>
                                      </p:cBhvr>
                                    </p:animEffect>
                                    <p:anim calcmode="lin" valueType="num">
                                      <p:cBhvr>
                                        <p:cTn id="7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5">
                                            <p:txEl>
                                              <p:pRg st="7" end="7"/>
                                            </p:txEl>
                                          </p:spTgt>
                                        </p:tgtEl>
                                        <p:attrNameLst>
                                          <p:attrName>style.visibility</p:attrName>
                                        </p:attrNameLst>
                                      </p:cBhvr>
                                      <p:to>
                                        <p:strVal val="visible"/>
                                      </p:to>
                                    </p:set>
                                    <p:animEffect transition="in" filter="fade">
                                      <p:cBhvr>
                                        <p:cTn id="84" dur="1000"/>
                                        <p:tgtEl>
                                          <p:spTgt spid="5">
                                            <p:txEl>
                                              <p:pRg st="7" end="7"/>
                                            </p:txEl>
                                          </p:spTgt>
                                        </p:tgtEl>
                                      </p:cBhvr>
                                    </p:animEffect>
                                    <p:anim calcmode="lin" valueType="num">
                                      <p:cBhvr>
                                        <p:cTn id="8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5">
                                            <p:txEl>
                                              <p:pRg st="8" end="8"/>
                                            </p:txEl>
                                          </p:spTgt>
                                        </p:tgtEl>
                                        <p:attrNameLst>
                                          <p:attrName>style.visibility</p:attrName>
                                        </p:attrNameLst>
                                      </p:cBhvr>
                                      <p:to>
                                        <p:strVal val="visible"/>
                                      </p:to>
                                    </p:set>
                                    <p:animEffect transition="in" filter="fade">
                                      <p:cBhvr>
                                        <p:cTn id="91" dur="1000"/>
                                        <p:tgtEl>
                                          <p:spTgt spid="5">
                                            <p:txEl>
                                              <p:pRg st="8" end="8"/>
                                            </p:txEl>
                                          </p:spTgt>
                                        </p:tgtEl>
                                      </p:cBhvr>
                                    </p:animEffect>
                                    <p:anim calcmode="lin" valueType="num">
                                      <p:cBhvr>
                                        <p:cTn id="9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93"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5">
                                            <p:txEl>
                                              <p:pRg st="9" end="9"/>
                                            </p:txEl>
                                          </p:spTgt>
                                        </p:tgtEl>
                                        <p:attrNameLst>
                                          <p:attrName>style.visibility</p:attrName>
                                        </p:attrNameLst>
                                      </p:cBhvr>
                                      <p:to>
                                        <p:strVal val="visible"/>
                                      </p:to>
                                    </p:set>
                                    <p:animEffect transition="in" filter="fade">
                                      <p:cBhvr>
                                        <p:cTn id="98" dur="1000"/>
                                        <p:tgtEl>
                                          <p:spTgt spid="5">
                                            <p:txEl>
                                              <p:pRg st="9" end="9"/>
                                            </p:txEl>
                                          </p:spTgt>
                                        </p:tgtEl>
                                      </p:cBhvr>
                                    </p:animEffect>
                                    <p:anim calcmode="lin" valueType="num">
                                      <p:cBhvr>
                                        <p:cTn id="99"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00"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 y="0"/>
            <a:ext cx="92964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33350"/>
            <a:ext cx="9144000" cy="1323439"/>
          </a:xfrm>
          <a:prstGeom prst="rect">
            <a:avLst/>
          </a:prstGeom>
        </p:spPr>
        <p:txBody>
          <a:bodyPr wrap="square">
            <a:spAutoFit/>
          </a:bodyPr>
          <a:lstStyle/>
          <a:p>
            <a:pPr algn="just">
              <a:spcAft>
                <a:spcPts val="0"/>
              </a:spcAft>
            </a:pP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pt-BR"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endParaRPr lang="en-US" sz="2000" dirty="0">
              <a:solidFill>
                <a:srgbClr val="FFFF00"/>
              </a:solidFill>
              <a:latin typeface=".VnTime" panose="020B7200000000000000" pitchFamily="34" charset="0"/>
              <a:ea typeface="Times New Roman" panose="02020603050405020304" pitchFamily="18" charset="0"/>
              <a:cs typeface="Times New Roman" panose="02020603050405020304" pitchFamily="18" charset="0"/>
            </a:endParaRPr>
          </a:p>
          <a:p>
            <a:pPr algn="just">
              <a:spcAft>
                <a:spcPts val="0"/>
              </a:spcAft>
            </a:pPr>
            <a:r>
              <a:rPr lang="en-US"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5" name="TextBox 4"/>
          <p:cNvSpPr txBox="1"/>
          <p:nvPr/>
        </p:nvSpPr>
        <p:spPr>
          <a:xfrm>
            <a:off x="76201" y="133350"/>
            <a:ext cx="4724400" cy="388696"/>
          </a:xfrm>
          <a:prstGeom prst="rect">
            <a:avLst/>
          </a:prstGeom>
          <a:noFill/>
        </p:spPr>
        <p:txBody>
          <a:bodyPr wrap="square" rtlCol="0">
            <a:spAutoFit/>
          </a:bodyPr>
          <a:lstStyle/>
          <a:p>
            <a:pPr algn="just">
              <a:lnSpc>
                <a:spcPct val="107000"/>
              </a:lnSpc>
              <a:spcAft>
                <a:spcPts val="0"/>
              </a:spcAft>
            </a:pPr>
            <a:r>
              <a:rPr lang="en-US" b="1" dirty="0">
                <a:solidFill>
                  <a:srgbClr val="FFC000"/>
                </a:solidFill>
                <a:latin typeface="Times New Roman" panose="02020603050405020304" pitchFamily="18" charset="0"/>
                <a:ea typeface="Times New Roman" panose="02020603050405020304" pitchFamily="18" charset="0"/>
              </a:rPr>
              <a:t>b- </a:t>
            </a:r>
            <a:r>
              <a:rPr lang="en-US" b="1" dirty="0" err="1">
                <a:solidFill>
                  <a:srgbClr val="FFC000"/>
                </a:solidFill>
                <a:latin typeface="Times New Roman" panose="02020603050405020304" pitchFamily="18" charset="0"/>
                <a:ea typeface="Times New Roman" panose="02020603050405020304" pitchFamily="18" charset="0"/>
              </a:rPr>
              <a:t>Khổ</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thơ</a:t>
            </a:r>
            <a:r>
              <a:rPr lang="en-US" b="1" dirty="0">
                <a:solidFill>
                  <a:srgbClr val="FFC000"/>
                </a:solidFill>
                <a:latin typeface="Times New Roman" panose="02020603050405020304" pitchFamily="18" charset="0"/>
                <a:ea typeface="Times New Roman" panose="02020603050405020304" pitchFamily="18" charset="0"/>
              </a:rPr>
              <a:t> 3 </a:t>
            </a:r>
            <a:r>
              <a:rPr lang="en-US" b="1" dirty="0" err="1">
                <a:solidFill>
                  <a:srgbClr val="FFC000"/>
                </a:solidFill>
                <a:latin typeface="Times New Roman" panose="02020603050405020304" pitchFamily="18" charset="0"/>
                <a:ea typeface="Times New Roman" panose="02020603050405020304" pitchFamily="18" charset="0"/>
              </a:rPr>
              <a:t>và</a:t>
            </a:r>
            <a:r>
              <a:rPr lang="en-US" b="1" dirty="0">
                <a:solidFill>
                  <a:srgbClr val="FFC000"/>
                </a:solidFill>
                <a:latin typeface="Times New Roman" panose="02020603050405020304" pitchFamily="18" charset="0"/>
                <a:ea typeface="Times New Roman" panose="02020603050405020304" pitchFamily="18" charset="0"/>
              </a:rPr>
              <a:t> 4: </a:t>
            </a:r>
            <a:r>
              <a:rPr lang="en-US" b="1" dirty="0" err="1">
                <a:solidFill>
                  <a:srgbClr val="FFC000"/>
                </a:solidFill>
                <a:latin typeface="Times New Roman" panose="02020603050405020304" pitchFamily="18" charset="0"/>
                <a:ea typeface="Times New Roman" panose="02020603050405020304" pitchFamily="18" charset="0"/>
              </a:rPr>
              <a:t>Hình</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ảnh</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ông</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đồ</a:t>
            </a:r>
            <a:r>
              <a:rPr lang="en-US" b="1" dirty="0">
                <a:solidFill>
                  <a:srgbClr val="FFC000"/>
                </a:solidFill>
                <a:latin typeface="Times New Roman" panose="02020603050405020304" pitchFamily="18" charset="0"/>
                <a:ea typeface="Times New Roman" panose="02020603050405020304" pitchFamily="18" charset="0"/>
              </a:rPr>
              <a:t> </a:t>
            </a:r>
            <a:r>
              <a:rPr lang="en-US" b="1" dirty="0" err="1">
                <a:solidFill>
                  <a:srgbClr val="FFC000"/>
                </a:solidFill>
                <a:latin typeface="Times New Roman" panose="02020603050405020304" pitchFamily="18" charset="0"/>
                <a:ea typeface="Times New Roman" panose="02020603050405020304" pitchFamily="18" charset="0"/>
              </a:rPr>
              <a:t>thời</a:t>
            </a:r>
            <a:r>
              <a:rPr lang="en-US" b="1" dirty="0">
                <a:solidFill>
                  <a:srgbClr val="FFC000"/>
                </a:solidFill>
                <a:latin typeface="Times New Roman" panose="02020603050405020304" pitchFamily="18" charset="0"/>
                <a:ea typeface="Times New Roman" panose="02020603050405020304" pitchFamily="18" charset="0"/>
              </a:rPr>
              <a:t> nay.</a:t>
            </a:r>
            <a:endParaRPr lang="en-US" sz="1600" dirty="0">
              <a:solidFill>
                <a:srgbClr val="FFC000"/>
              </a:solidFill>
              <a:latin typeface="Times New Roman" panose="02020603050405020304" pitchFamily="18" charset="0"/>
              <a:ea typeface="Calibri" panose="020F0502020204030204" pitchFamily="34" charset="0"/>
            </a:endParaRPr>
          </a:p>
        </p:txBody>
      </p:sp>
      <p:sp>
        <p:nvSpPr>
          <p:cNvPr id="3" name="TextBox 2"/>
          <p:cNvSpPr txBox="1"/>
          <p:nvPr/>
        </p:nvSpPr>
        <p:spPr>
          <a:xfrm>
            <a:off x="152400" y="443627"/>
            <a:ext cx="2895600" cy="2585323"/>
          </a:xfrm>
          <a:prstGeom prst="rect">
            <a:avLst/>
          </a:prstGeom>
          <a:noFill/>
        </p:spPr>
        <p:txBody>
          <a:bodyPr wrap="square" rtlCol="0">
            <a:spAutoFit/>
          </a:bodyPr>
          <a:lstStyle/>
          <a:p>
            <a:pPr lvl="0"/>
            <a:r>
              <a:rPr lang="vi-VN" dirty="0">
                <a:solidFill>
                  <a:schemeClr val="bg1"/>
                </a:solidFill>
                <a:latin typeface="Times New Roman" panose="02020603050405020304" pitchFamily="18" charset="0"/>
              </a:rPr>
              <a:t>Nhưng mỗi năm mỗi vắng</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Người thuê viết nay đâu?</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Giấy đỏ buồn không thắm</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Mực đọng trong nghiên sầu...</a:t>
            </a:r>
            <a:br>
              <a:rPr lang="vi-VN" dirty="0">
                <a:solidFill>
                  <a:schemeClr val="bg1"/>
                </a:solidFill>
                <a:latin typeface="Times New Roman" panose="02020603050405020304" pitchFamily="18" charset="0"/>
              </a:rPr>
            </a:b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Ông đồ vẫn ngồi đấy</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Qua đường không ai hay</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Lá vàng rơi trên giấy</a:t>
            </a:r>
            <a:br>
              <a:rPr lang="vi-VN" dirty="0">
                <a:solidFill>
                  <a:schemeClr val="bg1"/>
                </a:solidFill>
                <a:latin typeface="Times New Roman" panose="02020603050405020304" pitchFamily="18" charset="0"/>
              </a:rPr>
            </a:br>
            <a:r>
              <a:rPr lang="vi-VN" dirty="0">
                <a:solidFill>
                  <a:schemeClr val="bg1"/>
                </a:solidFill>
                <a:latin typeface="Times New Roman" panose="02020603050405020304" pitchFamily="18" charset="0"/>
              </a:rPr>
              <a:t>Ngoài trời mưa bụi bay</a:t>
            </a:r>
            <a:endParaRPr lang="en-US" dirty="0">
              <a:solidFill>
                <a:schemeClr val="bg1"/>
              </a:solidFill>
            </a:endParaRPr>
          </a:p>
        </p:txBody>
      </p:sp>
      <p:sp>
        <p:nvSpPr>
          <p:cNvPr id="7" name="Rectangle 6"/>
          <p:cNvSpPr/>
          <p:nvPr/>
        </p:nvSpPr>
        <p:spPr>
          <a:xfrm>
            <a:off x="2895600" y="522046"/>
            <a:ext cx="61722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Hình</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ảnh</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ông</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đồ</a:t>
            </a:r>
            <a:r>
              <a:rPr lang="en-US" b="1" dirty="0">
                <a:latin typeface="Times New Roman" panose="02020603050405020304" pitchFamily="18" charset="0"/>
                <a:ea typeface="Times New Roman" panose="02020603050405020304" pitchFamily="18" charset="0"/>
              </a:rPr>
              <a:t>:</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spc="-20" dirty="0">
                <a:latin typeface="Times New Roman" panose="02020603050405020304" pitchFamily="18" charset="0"/>
                <a:ea typeface="Times New Roman" panose="02020603050405020304" pitchFamily="18" charset="0"/>
              </a:rPr>
              <a:t>    </a:t>
            </a:r>
            <a:r>
              <a:rPr lang="pt-BR" i="1" spc="-20" dirty="0">
                <a:latin typeface="Times New Roman" panose="02020603050405020304" pitchFamily="18" charset="0"/>
                <a:ea typeface="Times New Roman" panose="02020603050405020304" pitchFamily="18" charset="0"/>
              </a:rPr>
              <a:t>Nhưng mỗi năm mỗi vắng/ người thuê viết nay đâu?</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spc="-40" dirty="0">
                <a:latin typeface="Times New Roman" panose="02020603050405020304" pitchFamily="18" charset="0"/>
                <a:ea typeface="Times New Roman" panose="02020603050405020304" pitchFamily="18" charset="0"/>
              </a:rPr>
              <a:t>    </a:t>
            </a:r>
            <a:r>
              <a:rPr lang="pt-BR" i="1" spc="-40" dirty="0">
                <a:latin typeface="Times New Roman" panose="02020603050405020304" pitchFamily="18" charset="0"/>
                <a:ea typeface="Times New Roman" panose="02020603050405020304" pitchFamily="18" charset="0"/>
              </a:rPr>
              <a:t>Ông đồ vẫn ngồi đấy/ qua đường không ai hay.</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pPr>
            <a:r>
              <a:rPr lang="pt-BR" dirty="0">
                <a:latin typeface="Times New Roman" panose="02020603050405020304" pitchFamily="18" charset="0"/>
                <a:ea typeface="Times New Roman" panose="02020603050405020304" pitchFamily="18" charset="0"/>
              </a:rPr>
              <a:t>- Nghệ thuật:</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pPr>
            <a:r>
              <a:rPr lang="pt-BR" dirty="0">
                <a:latin typeface="Times New Roman" panose="02020603050405020304" pitchFamily="18" charset="0"/>
                <a:ea typeface="Times New Roman" panose="02020603050405020304" pitchFamily="18" charset="0"/>
              </a:rPr>
              <a:t> + Sử dụng hình ảnh tương phản.</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pPr>
            <a:r>
              <a:rPr lang="pt-BR" dirty="0">
                <a:latin typeface="Times New Roman" panose="02020603050405020304" pitchFamily="18" charset="0"/>
                <a:ea typeface="Times New Roman" panose="02020603050405020304" pitchFamily="18" charset="0"/>
              </a:rPr>
              <a:t> + Đối chiếu, so sánh, nhân hóa</a:t>
            </a:r>
            <a:r>
              <a:rPr lang="pt-BR" spc="-40" dirty="0">
                <a:latin typeface="Times New Roman" panose="02020603050405020304" pitchFamily="18" charset="0"/>
                <a:ea typeface="Times New Roman" panose="02020603050405020304" pitchFamily="18" charset="0"/>
              </a:rPr>
              <a:t>( ông đồ thời quá khứ và hiện tại ).</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pPr>
            <a:r>
              <a:rPr lang="pt-BR" dirty="0">
                <a:latin typeface="Times New Roman" panose="02020603050405020304" pitchFamily="18" charset="0"/>
                <a:ea typeface="Times New Roman" panose="02020603050405020304" pitchFamily="18" charset="0"/>
              </a:rPr>
              <a:t>-&gt; Khắc hoạ hình ảnh ông đồ già đáng thương bị người đời bỏ rơi. Tuy nhiên p</a:t>
            </a:r>
            <a:r>
              <a:rPr lang="pt-BR" spc="-20" dirty="0">
                <a:latin typeface="Times New Roman" panose="02020603050405020304" pitchFamily="18" charset="0"/>
                <a:ea typeface="Times New Roman" panose="02020603050405020304" pitchFamily="18" charset="0"/>
              </a:rPr>
              <a:t>hó từ “vẫn” cho ta hiểu thêm về </a:t>
            </a:r>
            <a:r>
              <a:rPr lang="pt-BR" dirty="0">
                <a:latin typeface="Times New Roman" panose="02020603050405020304" pitchFamily="18" charset="0"/>
                <a:ea typeface="Times New Roman" panose="02020603050405020304" pitchFamily="18" charset="0"/>
              </a:rPr>
              <a:t>sự kiên nhẫn, chờ đợi khách tới thuê viết câu đối của ông.</a:t>
            </a:r>
            <a:endParaRPr lang="en-US" sz="1600" dirty="0">
              <a:latin typeface="Times New Roman" panose="02020603050405020304" pitchFamily="18" charset="0"/>
              <a:ea typeface="Calibri" panose="020F0502020204030204" pitchFamily="34" charset="0"/>
            </a:endParaRPr>
          </a:p>
          <a:p>
            <a:pPr algn="just">
              <a:lnSpc>
                <a:spcPct val="107000"/>
              </a:lnSpc>
              <a:spcAft>
                <a:spcPts val="0"/>
              </a:spcAft>
            </a:pPr>
            <a:r>
              <a:rPr lang="pt-BR" spc="-20" dirty="0">
                <a:latin typeface="Times New Roman" panose="02020603050405020304" pitchFamily="18" charset="0"/>
                <a:ea typeface="Times New Roman" panose="02020603050405020304" pitchFamily="18" charset="0"/>
              </a:rPr>
              <a:t>=&gt; Hình ảnh ông đồ trở nên lạc lõng, tàn tạ, bị gạt ra lề cuộc đời.</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Effect transition="in" filter="fade">
                                      <p:cBhvr>
                                        <p:cTn id="54" dur="1000"/>
                                        <p:tgtEl>
                                          <p:spTgt spid="7">
                                            <p:txEl>
                                              <p:pRg st="6" end="6"/>
                                            </p:txEl>
                                          </p:spTgt>
                                        </p:tgtEl>
                                      </p:cBhvr>
                                    </p:animEffect>
                                    <p:anim calcmode="lin" valueType="num">
                                      <p:cBhvr>
                                        <p:cTn id="55"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Effect transition="in" filter="fade">
                                      <p:cBhvr>
                                        <p:cTn id="61" dur="1000"/>
                                        <p:tgtEl>
                                          <p:spTgt spid="7">
                                            <p:txEl>
                                              <p:pRg st="7" end="7"/>
                                            </p:txEl>
                                          </p:spTgt>
                                        </p:tgtEl>
                                      </p:cBhvr>
                                    </p:animEffect>
                                    <p:anim calcmode="lin" valueType="num">
                                      <p:cBhvr>
                                        <p:cTn id="6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 y="0"/>
            <a:ext cx="92964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33350"/>
            <a:ext cx="9144000" cy="132343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pt-BR" sz="20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kern="1200" cap="none" spc="0" normalizeH="0" baseline="0" noProof="0" dirty="0">
              <a:ln>
                <a:noFill/>
              </a:ln>
              <a:solidFill>
                <a:prstClr val="white"/>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0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kern="1200" cap="none" spc="0" normalizeH="0" baseline="0" noProof="0" dirty="0">
              <a:ln>
                <a:noFill/>
              </a:ln>
              <a:solidFill>
                <a:prstClr val="white"/>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
        <p:nvSpPr>
          <p:cNvPr id="5" name="TextBox 4"/>
          <p:cNvSpPr txBox="1"/>
          <p:nvPr/>
        </p:nvSpPr>
        <p:spPr>
          <a:xfrm>
            <a:off x="76201" y="133350"/>
            <a:ext cx="4724400" cy="388696"/>
          </a:xfrm>
          <a:prstGeom prst="rect">
            <a:avLst/>
          </a:prstGeom>
          <a:noFill/>
        </p:spPr>
        <p:txBody>
          <a:bodyPr wrap="square" rtlCol="0">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b-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Khổ</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thơ</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3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và</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4: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Hình</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ảnh</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ông</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đồ</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err="1">
                <a:ln>
                  <a:noFill/>
                </a:ln>
                <a:solidFill>
                  <a:srgbClr val="FFC000"/>
                </a:solidFill>
                <a:effectLst/>
                <a:uLnTx/>
                <a:uFillTx/>
                <a:latin typeface="Times New Roman" panose="02020603050405020304" pitchFamily="18" charset="0"/>
                <a:ea typeface="Times New Roman" panose="02020603050405020304" pitchFamily="18" charset="0"/>
                <a:cs typeface="+mn-cs"/>
              </a:rPr>
              <a:t>thời</a:t>
            </a:r>
            <a:r>
              <a:rPr kumimoji="0" lang="en-US" sz="1800" b="1" i="0" u="none"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mn-cs"/>
              </a:rPr>
              <a:t> nay.</a:t>
            </a:r>
            <a:endParaRPr kumimoji="0" lang="en-US" sz="1600" b="0" i="0" u="none" strike="noStrike" kern="1200" cap="none" spc="0" normalizeH="0" baseline="0" noProof="0" dirty="0">
              <a:ln>
                <a:noFill/>
              </a:ln>
              <a:solidFill>
                <a:srgbClr val="FFC000"/>
              </a:solidFill>
              <a:effectLst/>
              <a:uLnTx/>
              <a:uFillTx/>
              <a:latin typeface="Times New Roman" panose="02020603050405020304" pitchFamily="18" charset="0"/>
              <a:ea typeface="Calibri" panose="020F0502020204030204" pitchFamily="34" charset="0"/>
              <a:cs typeface="+mn-cs"/>
            </a:endParaRPr>
          </a:p>
        </p:txBody>
      </p:sp>
      <p:sp>
        <p:nvSpPr>
          <p:cNvPr id="3" name="TextBox 2"/>
          <p:cNvSpPr txBox="1"/>
          <p:nvPr/>
        </p:nvSpPr>
        <p:spPr>
          <a:xfrm>
            <a:off x="152400" y="443627"/>
            <a:ext cx="2895600"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Nhưng mỗi năm mỗi vắng</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Người thuê viết nay đâu?</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Giấy đỏ buồn không thắm</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Mực đọng trong nghiên sầu...</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Ông đồ vẫn ngồi đấy</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Qua đường không ai hay</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Lá vàng rơi trên giấy</a:t>
            </a:r>
            <a:b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br>
            <a:r>
              <a:rPr kumimoji="0" lang="vi-VN"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rPr>
              <a:t>Ngoài trời mưa bụi bay</a:t>
            </a: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p:cNvSpPr/>
          <p:nvPr/>
        </p:nvSpPr>
        <p:spPr>
          <a:xfrm>
            <a:off x="2895600" y="522046"/>
            <a:ext cx="6172200" cy="4335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kumimoji="0" lang="en-US" sz="18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lang="pt-BR" sz="1600" b="1" dirty="0">
                <a:latin typeface="Times New Roman" panose="02020603050405020304" pitchFamily="18" charset="0"/>
                <a:ea typeface="Times New Roman" panose="02020603050405020304" pitchFamily="18" charset="0"/>
              </a:rPr>
              <a:t> Đồ nghề và cảnh vật:</a:t>
            </a:r>
            <a:endParaRPr lang="en-US" sz="1400" dirty="0">
              <a:latin typeface="Times New Roman" panose="02020603050405020304" pitchFamily="18" charset="0"/>
              <a:ea typeface="Calibri" panose="020F0502020204030204" pitchFamily="34" charset="0"/>
            </a:endParaRPr>
          </a:p>
          <a:p>
            <a:pPr algn="ctr">
              <a:lnSpc>
                <a:spcPct val="107000"/>
              </a:lnSpc>
              <a:spcAft>
                <a:spcPts val="0"/>
              </a:spcAft>
            </a:pPr>
            <a:r>
              <a:rPr lang="pt-BR" sz="1600" i="1" dirty="0">
                <a:latin typeface="Times New Roman" panose="02020603050405020304" pitchFamily="18" charset="0"/>
                <a:ea typeface="Times New Roman" panose="02020603050405020304" pitchFamily="18" charset="0"/>
              </a:rPr>
              <a:t>        “ Giấy đỏ buồn không thắm</a:t>
            </a:r>
            <a:endParaRPr lang="en-US" sz="1400" dirty="0">
              <a:latin typeface="Times New Roman" panose="02020603050405020304" pitchFamily="18" charset="0"/>
              <a:ea typeface="Calibri" panose="020F0502020204030204" pitchFamily="34" charset="0"/>
            </a:endParaRPr>
          </a:p>
          <a:p>
            <a:pPr algn="ctr">
              <a:lnSpc>
                <a:spcPct val="107000"/>
              </a:lnSpc>
              <a:spcAft>
                <a:spcPts val="0"/>
              </a:spcAft>
            </a:pPr>
            <a:r>
              <a:rPr lang="pt-BR" sz="1600" i="1" dirty="0">
                <a:latin typeface="Times New Roman" panose="02020603050405020304" pitchFamily="18" charset="0"/>
                <a:ea typeface="Times New Roman" panose="02020603050405020304" pitchFamily="18" charset="0"/>
              </a:rPr>
              <a:t>                Mực đọng trong nghiên sầu”</a:t>
            </a:r>
            <a:endParaRPr lang="en-US" sz="1400" dirty="0">
              <a:latin typeface="Times New Roman" panose="02020603050405020304" pitchFamily="18" charset="0"/>
              <a:ea typeface="Calibri" panose="020F0502020204030204" pitchFamily="34" charset="0"/>
            </a:endParaRPr>
          </a:p>
          <a:p>
            <a:pPr algn="ctr">
              <a:lnSpc>
                <a:spcPct val="107000"/>
              </a:lnSpc>
              <a:spcAft>
                <a:spcPts val="0"/>
              </a:spcAft>
              <a:tabLst>
                <a:tab pos="3420745" algn="l"/>
              </a:tabLst>
            </a:pPr>
            <a:r>
              <a:rPr lang="pt-BR" sz="1600" i="1" dirty="0">
                <a:latin typeface="Times New Roman" panose="02020603050405020304" pitchFamily="18" charset="0"/>
                <a:ea typeface="Times New Roman" panose="02020603050405020304" pitchFamily="18" charset="0"/>
              </a:rPr>
              <a:t> “ Lá vàng rơi trên giấy</a:t>
            </a:r>
            <a:endParaRPr lang="en-US" sz="1400" dirty="0">
              <a:latin typeface="Times New Roman" panose="02020603050405020304" pitchFamily="18" charset="0"/>
              <a:ea typeface="Calibri" panose="020F0502020204030204" pitchFamily="34" charset="0"/>
            </a:endParaRPr>
          </a:p>
          <a:p>
            <a:pPr algn="ctr">
              <a:lnSpc>
                <a:spcPct val="107000"/>
              </a:lnSpc>
              <a:spcAft>
                <a:spcPts val="0"/>
              </a:spcAft>
              <a:tabLst>
                <a:tab pos="3420745" algn="l"/>
              </a:tabLst>
            </a:pPr>
            <a:r>
              <a:rPr lang="pt-BR" sz="1600" i="1" dirty="0">
                <a:latin typeface="Times New Roman" panose="02020603050405020304" pitchFamily="18" charset="0"/>
                <a:ea typeface="Times New Roman" panose="02020603050405020304" pitchFamily="18" charset="0"/>
              </a:rPr>
              <a:t>          </a:t>
            </a:r>
            <a:r>
              <a:rPr lang="it-IT" sz="1600" i="1" dirty="0">
                <a:latin typeface="Times New Roman" panose="02020603050405020304" pitchFamily="18" charset="0"/>
                <a:ea typeface="Times New Roman" panose="02020603050405020304" pitchFamily="18" charset="0"/>
              </a:rPr>
              <a:t>Ngoài giời mưa bụi bay.”</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pPr>
            <a:r>
              <a:rPr lang="it-IT" sz="1600" dirty="0">
                <a:latin typeface="Times New Roman" panose="02020603050405020304" pitchFamily="18" charset="0"/>
                <a:ea typeface="Times New Roman" panose="02020603050405020304" pitchFamily="18" charset="0"/>
              </a:rPr>
              <a:t>- Đồ nghề: Giấy đỏ không được ông đồ viết, cứ phơi ra trước nắng, gió vì thế màu đỏ phai nhạt đi, không đỏ “thắm” lên được.</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it-IT" sz="1600" dirty="0">
                <a:latin typeface="Times New Roman" panose="02020603050405020304" pitchFamily="18" charset="0"/>
                <a:ea typeface="Times New Roman" panose="02020603050405020304" pitchFamily="18" charset="0"/>
              </a:rPr>
              <a:t>    Mực ( mực tàu ) do không được ngoáy lên để viết lên đọng lại.</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sz="1600" dirty="0">
                <a:latin typeface="Times New Roman" panose="02020603050405020304" pitchFamily="18" charset="0"/>
                <a:ea typeface="Times New Roman" panose="02020603050405020304" pitchFamily="18" charset="0"/>
              </a:rPr>
              <a:t>- Cảnh vật:  </a:t>
            </a:r>
            <a:r>
              <a:rPr lang="pt-BR" sz="1600" i="1" spc="-30" dirty="0">
                <a:latin typeface="Times New Roman" panose="02020603050405020304" pitchFamily="18" charset="0"/>
                <a:ea typeface="Times New Roman" panose="02020603050405020304" pitchFamily="18" charset="0"/>
              </a:rPr>
              <a:t>“      Lá vàng rơi trên giấy</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pt-BR" sz="1600" i="1" spc="-30" dirty="0">
                <a:latin typeface="Times New Roman" panose="02020603050405020304" pitchFamily="18" charset="0"/>
                <a:ea typeface="Times New Roman" panose="02020603050405020304" pitchFamily="18" charset="0"/>
              </a:rPr>
              <a:t>                             </a:t>
            </a:r>
            <a:r>
              <a:rPr lang="it-IT" sz="1600" i="1" spc="-30" dirty="0">
                <a:latin typeface="Times New Roman" panose="02020603050405020304" pitchFamily="18" charset="0"/>
                <a:ea typeface="Times New Roman" panose="02020603050405020304" pitchFamily="18" charset="0"/>
              </a:rPr>
              <a:t>Ngoài giời mưa bụi bay.”</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tabLst>
                <a:tab pos="3420745" algn="l"/>
              </a:tabLst>
            </a:pPr>
            <a:r>
              <a:rPr lang="it-IT" sz="1600" dirty="0">
                <a:latin typeface="Times New Roman" panose="02020603050405020304" pitchFamily="18" charset="0"/>
                <a:ea typeface="Times New Roman" panose="02020603050405020304" pitchFamily="18" charset="0"/>
              </a:rPr>
              <a:t>- Nghệ thuật: </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pPr>
            <a:r>
              <a:rPr lang="it-IT" sz="1600" dirty="0">
                <a:latin typeface="Times New Roman" panose="02020603050405020304" pitchFamily="18" charset="0"/>
                <a:ea typeface="Times New Roman" panose="02020603050405020304" pitchFamily="18" charset="0"/>
              </a:rPr>
              <a:t>  + Nhân hoá -&gt; Vật vô tri vô giác cũng thấm đẫm nỗi buồn của con người.</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pPr>
            <a:r>
              <a:rPr lang="it-IT" sz="1600" dirty="0">
                <a:latin typeface="Times New Roman" panose="02020603050405020304" pitchFamily="18" charset="0"/>
                <a:ea typeface="Times New Roman" panose="02020603050405020304" pitchFamily="18" charset="0"/>
              </a:rPr>
              <a:t>  + Từ ngữ: bình dị, chính xác, tinh tế, gợi hình, gợi cảm.</a:t>
            </a:r>
            <a:endParaRPr lang="en-US" sz="1400" dirty="0">
              <a:latin typeface="Times New Roman" panose="02020603050405020304" pitchFamily="18" charset="0"/>
              <a:ea typeface="Calibri" panose="020F0502020204030204" pitchFamily="34" charset="0"/>
            </a:endParaRPr>
          </a:p>
          <a:p>
            <a:pPr algn="just">
              <a:lnSpc>
                <a:spcPct val="107000"/>
              </a:lnSpc>
              <a:spcAft>
                <a:spcPts val="0"/>
              </a:spcAft>
            </a:pPr>
            <a:r>
              <a:rPr lang="it-IT" sz="1600" dirty="0">
                <a:latin typeface="Times New Roman" panose="02020603050405020304" pitchFamily="18" charset="0"/>
                <a:ea typeface="Times New Roman" panose="02020603050405020304" pitchFamily="18" charset="0"/>
              </a:rPr>
              <a:t>  + Tả cảnh ngụ tình.</a:t>
            </a:r>
          </a:p>
          <a:p>
            <a:pPr lvl="0" algn="just">
              <a:lnSpc>
                <a:spcPct val="107000"/>
              </a:lnSpc>
            </a:pPr>
            <a:r>
              <a:rPr lang="it-IT" sz="1600" spc="-50" dirty="0">
                <a:solidFill>
                  <a:prstClr val="white"/>
                </a:solidFill>
                <a:latin typeface="Times New Roman" panose="02020603050405020304" pitchFamily="18" charset="0"/>
                <a:ea typeface="Times New Roman" panose="02020603050405020304" pitchFamily="18" charset="0"/>
              </a:rPr>
              <a:t>-&gt; Miêu tả cảnh vật tiều tụy, ảm đạm, lạnh lẽo, thê lương.</a:t>
            </a:r>
            <a:r>
              <a:rPr lang="it-IT" sz="1600" spc="-20" dirty="0">
                <a:solidFill>
                  <a:prstClr val="white"/>
                </a:solidFill>
                <a:latin typeface="Times New Roman" panose="02020603050405020304" pitchFamily="18" charset="0"/>
                <a:ea typeface="Times New Roman" panose="02020603050405020304" pitchFamily="18" charset="0"/>
              </a:rPr>
              <a:t>  </a:t>
            </a:r>
            <a:endParaRPr lang="en-US" sz="1400" dirty="0">
              <a:solidFill>
                <a:prstClr val="white"/>
              </a:solidFill>
              <a:latin typeface="Times New Roman" panose="02020603050405020304" pitchFamily="18" charset="0"/>
              <a:ea typeface="Calibri" panose="020F0502020204030204" pitchFamily="34"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324558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1000"/>
                                        <p:tgtEl>
                                          <p:spTgt spid="7">
                                            <p:txEl>
                                              <p:pRg st="2" end="2"/>
                                            </p:txEl>
                                          </p:spTgt>
                                        </p:tgtEl>
                                      </p:cBhvr>
                                    </p:animEffect>
                                    <p:anim calcmode="lin" valueType="num">
                                      <p:cBhvr>
                                        <p:cTn id="3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fade">
                                      <p:cBhvr>
                                        <p:cTn id="38" dur="1000"/>
                                        <p:tgtEl>
                                          <p:spTgt spid="7">
                                            <p:txEl>
                                              <p:pRg st="3" end="3"/>
                                            </p:txEl>
                                          </p:spTgt>
                                        </p:tgtEl>
                                      </p:cBhvr>
                                    </p:animEffect>
                                    <p:anim calcmode="lin" valueType="num">
                                      <p:cBhvr>
                                        <p:cTn id="3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Effect transition="in" filter="fade">
                                      <p:cBhvr>
                                        <p:cTn id="43" dur="1000"/>
                                        <p:tgtEl>
                                          <p:spTgt spid="7">
                                            <p:txEl>
                                              <p:pRg st="4" end="4"/>
                                            </p:txEl>
                                          </p:spTgt>
                                        </p:tgtEl>
                                      </p:cBhvr>
                                    </p:animEffect>
                                    <p:anim calcmode="lin" valueType="num">
                                      <p:cBhvr>
                                        <p:cTn id="4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7">
                                            <p:txEl>
                                              <p:pRg st="5" end="5"/>
                                            </p:txEl>
                                          </p:spTgt>
                                        </p:tgtEl>
                                        <p:attrNameLst>
                                          <p:attrName>style.visibility</p:attrName>
                                        </p:attrNameLst>
                                      </p:cBhvr>
                                      <p:to>
                                        <p:strVal val="visible"/>
                                      </p:to>
                                    </p:set>
                                    <p:animEffect transition="in" filter="fade">
                                      <p:cBhvr>
                                        <p:cTn id="50" dur="1000"/>
                                        <p:tgtEl>
                                          <p:spTgt spid="7">
                                            <p:txEl>
                                              <p:pRg st="5" end="5"/>
                                            </p:txEl>
                                          </p:spTgt>
                                        </p:tgtEl>
                                      </p:cBhvr>
                                    </p:animEffect>
                                    <p:anim calcmode="lin" valueType="num">
                                      <p:cBhvr>
                                        <p:cTn id="5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
                                            <p:txEl>
                                              <p:pRg st="6" end="6"/>
                                            </p:txEl>
                                          </p:spTgt>
                                        </p:tgtEl>
                                        <p:attrNameLst>
                                          <p:attrName>style.visibility</p:attrName>
                                        </p:attrNameLst>
                                      </p:cBhvr>
                                      <p:to>
                                        <p:strVal val="visible"/>
                                      </p:to>
                                    </p:set>
                                    <p:animEffect transition="in" filter="fade">
                                      <p:cBhvr>
                                        <p:cTn id="57" dur="1000"/>
                                        <p:tgtEl>
                                          <p:spTgt spid="7">
                                            <p:txEl>
                                              <p:pRg st="6" end="6"/>
                                            </p:txEl>
                                          </p:spTgt>
                                        </p:tgtEl>
                                      </p:cBhvr>
                                    </p:animEffect>
                                    <p:anim calcmode="lin" valueType="num">
                                      <p:cBhvr>
                                        <p:cTn id="5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7">
                                            <p:txEl>
                                              <p:pRg st="7" end="7"/>
                                            </p:txEl>
                                          </p:spTgt>
                                        </p:tgtEl>
                                        <p:attrNameLst>
                                          <p:attrName>style.visibility</p:attrName>
                                        </p:attrNameLst>
                                      </p:cBhvr>
                                      <p:to>
                                        <p:strVal val="visible"/>
                                      </p:to>
                                    </p:set>
                                    <p:animEffect transition="in" filter="fade">
                                      <p:cBhvr>
                                        <p:cTn id="64" dur="1000"/>
                                        <p:tgtEl>
                                          <p:spTgt spid="7">
                                            <p:txEl>
                                              <p:pRg st="7" end="7"/>
                                            </p:txEl>
                                          </p:spTgt>
                                        </p:tgtEl>
                                      </p:cBhvr>
                                    </p:animEffect>
                                    <p:anim calcmode="lin" valueType="num">
                                      <p:cBhvr>
                                        <p:cTn id="6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7" end="7"/>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7">
                                            <p:txEl>
                                              <p:pRg st="8" end="8"/>
                                            </p:txEl>
                                          </p:spTgt>
                                        </p:tgtEl>
                                        <p:attrNameLst>
                                          <p:attrName>style.visibility</p:attrName>
                                        </p:attrNameLst>
                                      </p:cBhvr>
                                      <p:to>
                                        <p:strVal val="visible"/>
                                      </p:to>
                                    </p:set>
                                    <p:animEffect transition="in" filter="fade">
                                      <p:cBhvr>
                                        <p:cTn id="69" dur="1000"/>
                                        <p:tgtEl>
                                          <p:spTgt spid="7">
                                            <p:txEl>
                                              <p:pRg st="8" end="8"/>
                                            </p:txEl>
                                          </p:spTgt>
                                        </p:tgtEl>
                                      </p:cBhvr>
                                    </p:animEffect>
                                    <p:anim calcmode="lin" valueType="num">
                                      <p:cBhvr>
                                        <p:cTn id="7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7">
                                            <p:txEl>
                                              <p:pRg st="9" end="9"/>
                                            </p:txEl>
                                          </p:spTgt>
                                        </p:tgtEl>
                                        <p:attrNameLst>
                                          <p:attrName>style.visibility</p:attrName>
                                        </p:attrNameLst>
                                      </p:cBhvr>
                                      <p:to>
                                        <p:strVal val="visible"/>
                                      </p:to>
                                    </p:set>
                                    <p:animEffect transition="in" filter="fade">
                                      <p:cBhvr>
                                        <p:cTn id="76" dur="1000"/>
                                        <p:tgtEl>
                                          <p:spTgt spid="7">
                                            <p:txEl>
                                              <p:pRg st="9" end="9"/>
                                            </p:txEl>
                                          </p:spTgt>
                                        </p:tgtEl>
                                      </p:cBhvr>
                                    </p:animEffect>
                                    <p:anim calcmode="lin" valueType="num">
                                      <p:cBhvr>
                                        <p:cTn id="77"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7">
                                            <p:txEl>
                                              <p:pRg st="10" end="10"/>
                                            </p:txEl>
                                          </p:spTgt>
                                        </p:tgtEl>
                                        <p:attrNameLst>
                                          <p:attrName>style.visibility</p:attrName>
                                        </p:attrNameLst>
                                      </p:cBhvr>
                                      <p:to>
                                        <p:strVal val="visible"/>
                                      </p:to>
                                    </p:set>
                                    <p:animEffect transition="in" filter="fade">
                                      <p:cBhvr>
                                        <p:cTn id="83" dur="1000"/>
                                        <p:tgtEl>
                                          <p:spTgt spid="7">
                                            <p:txEl>
                                              <p:pRg st="10" end="10"/>
                                            </p:txEl>
                                          </p:spTgt>
                                        </p:tgtEl>
                                      </p:cBhvr>
                                    </p:animEffect>
                                    <p:anim calcmode="lin" valueType="num">
                                      <p:cBhvr>
                                        <p:cTn id="84"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85"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7">
                                            <p:txEl>
                                              <p:pRg st="11" end="11"/>
                                            </p:txEl>
                                          </p:spTgt>
                                        </p:tgtEl>
                                        <p:attrNameLst>
                                          <p:attrName>style.visibility</p:attrName>
                                        </p:attrNameLst>
                                      </p:cBhvr>
                                      <p:to>
                                        <p:strVal val="visible"/>
                                      </p:to>
                                    </p:set>
                                    <p:animEffect transition="in" filter="fade">
                                      <p:cBhvr>
                                        <p:cTn id="90" dur="1000"/>
                                        <p:tgtEl>
                                          <p:spTgt spid="7">
                                            <p:txEl>
                                              <p:pRg st="11" end="11"/>
                                            </p:txEl>
                                          </p:spTgt>
                                        </p:tgtEl>
                                      </p:cBhvr>
                                    </p:animEffect>
                                    <p:anim calcmode="lin" valueType="num">
                                      <p:cBhvr>
                                        <p:cTn id="91"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92"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7">
                                            <p:txEl>
                                              <p:pRg st="12" end="12"/>
                                            </p:txEl>
                                          </p:spTgt>
                                        </p:tgtEl>
                                        <p:attrNameLst>
                                          <p:attrName>style.visibility</p:attrName>
                                        </p:attrNameLst>
                                      </p:cBhvr>
                                      <p:to>
                                        <p:strVal val="visible"/>
                                      </p:to>
                                    </p:set>
                                    <p:animEffect transition="in" filter="fade">
                                      <p:cBhvr>
                                        <p:cTn id="97" dur="1000"/>
                                        <p:tgtEl>
                                          <p:spTgt spid="7">
                                            <p:txEl>
                                              <p:pRg st="12" end="12"/>
                                            </p:txEl>
                                          </p:spTgt>
                                        </p:tgtEl>
                                      </p:cBhvr>
                                    </p:animEffect>
                                    <p:anim calcmode="lin" valueType="num">
                                      <p:cBhvr>
                                        <p:cTn id="98"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99"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7">
                                            <p:txEl>
                                              <p:pRg st="13" end="13"/>
                                            </p:txEl>
                                          </p:spTgt>
                                        </p:tgtEl>
                                        <p:attrNameLst>
                                          <p:attrName>style.visibility</p:attrName>
                                        </p:attrNameLst>
                                      </p:cBhvr>
                                      <p:to>
                                        <p:strVal val="visible"/>
                                      </p:to>
                                    </p:set>
                                    <p:animEffect transition="in" filter="fade">
                                      <p:cBhvr>
                                        <p:cTn id="104" dur="1000"/>
                                        <p:tgtEl>
                                          <p:spTgt spid="7">
                                            <p:txEl>
                                              <p:pRg st="13" end="13"/>
                                            </p:txEl>
                                          </p:spTgt>
                                        </p:tgtEl>
                                      </p:cBhvr>
                                    </p:animEffect>
                                    <p:anim calcmode="lin" valueType="num">
                                      <p:cBhvr>
                                        <p:cTn id="105"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106"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90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33350"/>
            <a:ext cx="8839200" cy="1851148"/>
          </a:xfrm>
          <a:prstGeom prst="rect">
            <a:avLst/>
          </a:prstGeom>
        </p:spPr>
        <p:txBody>
          <a:bodyPr wrap="square">
            <a:spAutoFit/>
          </a:bodyPr>
          <a:lstStyle/>
          <a:p>
            <a:pPr marL="285750" indent="-285750" algn="just">
              <a:lnSpc>
                <a:spcPct val="107000"/>
              </a:lnSpc>
              <a:spcAft>
                <a:spcPts val="0"/>
              </a:spcAft>
              <a:buFont typeface="Symbol" panose="05050102010706020507" pitchFamily="18" charset="2"/>
              <a:buChar char="Þ"/>
              <a:tabLst>
                <a:tab pos="3420745" algn="l"/>
              </a:tabLst>
            </a:pPr>
            <a:r>
              <a:rPr lang="it-IT" dirty="0">
                <a:solidFill>
                  <a:schemeClr val="bg1"/>
                </a:solidFill>
                <a:latin typeface="Times New Roman" panose="02020603050405020304" pitchFamily="18" charset="0"/>
                <a:ea typeface="Times New Roman" panose="02020603050405020304" pitchFamily="18" charset="0"/>
              </a:rPr>
              <a:t>Hai khổ thơ dựng hình ảnh ông đồ trong thời buổi  nền Nho học tàn tạ, p</a:t>
            </a:r>
            <a:r>
              <a:rPr lang="it-IT" spc="-20" dirty="0">
                <a:solidFill>
                  <a:schemeClr val="bg1"/>
                </a:solidFill>
                <a:latin typeface="Times New Roman" panose="02020603050405020304" pitchFamily="18" charset="0"/>
                <a:ea typeface="Times New Roman" panose="02020603050405020304" pitchFamily="18" charset="0"/>
              </a:rPr>
              <a:t>hản ánh sự hết thời của chữ Nho, sự biến mất của tục lệ viết câu đối Tết vốn là nét đẹp văn hóa đầy ý nghĩa của một thời kì. </a:t>
            </a:r>
            <a:r>
              <a:rPr lang="it-IT" dirty="0">
                <a:solidFill>
                  <a:schemeClr val="bg1"/>
                </a:solidFill>
                <a:latin typeface="Times New Roman" panose="02020603050405020304" pitchFamily="18" charset="0"/>
                <a:ea typeface="Times New Roman" panose="02020603050405020304" pitchFamily="18" charset="0"/>
              </a:rPr>
              <a:t>Cảnh vật không còn mang ý nghĩa là khung cảnh thiên nhiên mà chất chứa trong lòng người biết bao sầu thảm, xót xa.</a:t>
            </a:r>
          </a:p>
          <a:p>
            <a:pPr algn="just">
              <a:lnSpc>
                <a:spcPct val="107000"/>
              </a:lnSpc>
              <a:spcAft>
                <a:spcPts val="0"/>
              </a:spcAft>
              <a:tabLst>
                <a:tab pos="3420745" algn="l"/>
              </a:tabLst>
            </a:pPr>
            <a:r>
              <a:rPr lang="it-IT" dirty="0">
                <a:solidFill>
                  <a:schemeClr val="bg1"/>
                </a:solidFill>
                <a:latin typeface="Times New Roman" panose="02020603050405020304" pitchFamily="18" charset="0"/>
                <a:ea typeface="Times New Roman" panose="02020603050405020304" pitchFamily="18" charset="0"/>
              </a:rPr>
              <a:t> </a:t>
            </a:r>
            <a:endParaRPr lang="en-US" dirty="0">
              <a:solidFill>
                <a:schemeClr val="bg1"/>
              </a:solidFill>
              <a:latin typeface="Times New Roman" panose="02020603050405020304" pitchFamily="18" charset="0"/>
              <a:ea typeface="Calibri" panose="020F0502020204030204" pitchFamily="34" charset="0"/>
            </a:endParaRPr>
          </a:p>
          <a:p>
            <a:pPr>
              <a:spcAft>
                <a:spcPts val="0"/>
              </a:spcAft>
            </a:pPr>
            <a:endParaRPr lang="en-US"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90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28600" y="133350"/>
            <a:ext cx="8610600" cy="51111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it-IT" sz="1800" b="1" i="1"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mn-cs"/>
              </a:rPr>
              <a:t>2- Nỗi lòng nhà thơ( khổ kết)</a:t>
            </a:r>
            <a:endParaRPr kumimoji="0" lang="en-US" sz="16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Hai câu đầu:</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  Lặp lại hình ảnh hoa đào nở.</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6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 Không thấy sự xuất hiện của ông đồ.</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-&gt; Nghệ thuật tương phản, </a:t>
            </a:r>
            <a:r>
              <a:rPr kumimoji="0" lang="pt-BR" sz="1800" b="0" i="0" u="none" strike="noStrike" kern="1200" cap="none" spc="-3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kết cấu đầu cuối tương ứng. =&gt; </a:t>
            </a:r>
            <a:r>
              <a:rPr kumimoji="0" lang="pt-BR" sz="18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Cảnh cũ vẫn còn nhưng người xưa thì vắng bóng.</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tab pos="3420745" algn="l"/>
              </a:tabLst>
              <a:defRPr/>
            </a:pPr>
            <a:r>
              <a:rPr kumimoji="0" lang="pt-BR" sz="1800" b="0" i="0" u="none" strike="noStrike" kern="1200" cap="none" spc="-5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Hai câu thơ kết:</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tab pos="3420745" algn="l"/>
              </a:tabLst>
              <a:defRPr/>
            </a:pPr>
            <a:r>
              <a:rPr kumimoji="0" lang="pt-BR" sz="1800" b="0" i="0" u="none" strike="noStrike" kern="1200" cap="none" spc="-5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a:t>
            </a:r>
            <a:r>
              <a:rPr kumimoji="0" lang="pt-BR" sz="1800" b="0" i="1" u="none" strike="noStrike" kern="1200" cap="none" spc="-5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Những người muôn năm cũ</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tab pos="3420745" algn="l"/>
              </a:tabLst>
              <a:defRPr/>
            </a:pPr>
            <a:r>
              <a:rPr kumimoji="0" lang="pt-BR" sz="1800" b="0" i="1" u="none" strike="noStrike" kern="1200" cap="none" spc="-5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Hồn ở đâu bây giờ ? ”</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tab pos="3420745" algn="l"/>
              </a:tabLst>
              <a:defRPr/>
            </a:pPr>
            <a:r>
              <a:rPr kumimoji="0" lang="pt-BR" sz="1800" b="0" i="0"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 Nghệ thuật ẩn dụ:</a:t>
            </a:r>
            <a:r>
              <a:rPr kumimoji="0" lang="pt-BR" sz="1800" b="0" i="1"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Những người muôn năm cũ”:</a:t>
            </a:r>
            <a:r>
              <a:rPr kumimoji="0" lang="pt-BR" sz="1800" b="0" i="0"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là ông đồ, cùng “lớp người” đã từng làm nghề viết câu đối Tết làm đẹp cho đời như ông.</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4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   + Hai câu thơ là câu hỏi tu từ, </a:t>
            </a:r>
            <a:r>
              <a:rPr kumimoji="0" lang="pt-BR" sz="1800" b="0"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là lời tự vấn. </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pt-BR" sz="1800" b="0" i="0" u="none" strike="noStrike" kern="1200" cap="none" spc="-2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mn-cs"/>
              </a:rPr>
              <a:t>=&gt; Hai câu thơ và cả bài thơ chính là niềm cảm thương chân thành và sự tiếc nhớ “cảnh cũ người xưa”, thương tiếc cho giá trị tinh thần tốt đẹp của một thời kì đã bị lãng quên vào dĩ vãng.</a:t>
            </a:r>
            <a:endParaRPr kumimoji="0" lang="en-US" sz="16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R="0" lvl="0" algn="just" defTabSz="914400" rtl="0" eaLnBrk="1" fontAlgn="auto" latinLnBrk="0" hangingPunct="1">
              <a:lnSpc>
                <a:spcPct val="107000"/>
              </a:lnSpc>
              <a:spcBef>
                <a:spcPts val="0"/>
              </a:spcBef>
              <a:spcAft>
                <a:spcPts val="0"/>
              </a:spcAft>
              <a:buClrTx/>
              <a:buSzTx/>
              <a:tabLst>
                <a:tab pos="3420745" algn="l"/>
              </a:tabLst>
              <a:defRPr/>
            </a:pPr>
            <a:endParaRPr kumimoji="0" lang="en-US" sz="18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1616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1449</Words>
  <Application>Microsoft Office PowerPoint</Application>
  <PresentationFormat>On-screen Show (16:9)</PresentationFormat>
  <Paragraphs>111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.VnTime</vt:lpstr>
      <vt:lpstr>Arial</vt:lpstr>
      <vt:lpstr>Calibri</vt:lpstr>
      <vt:lpstr>Symbol</vt:lpstr>
      <vt:lpstr>Times New Roman</vt:lpstr>
      <vt:lpstr>Office Theme</vt:lpstr>
      <vt:lpstr> KIỂM TRA BÀI CŨ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180</cp:revision>
  <dcterms:created xsi:type="dcterms:W3CDTF">2006-08-16T00:00:00Z</dcterms:created>
  <dcterms:modified xsi:type="dcterms:W3CDTF">2023-02-09T23:49:09Z</dcterms:modified>
</cp:coreProperties>
</file>