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sldIdLst>
    <p:sldId id="257" r:id="rId3"/>
    <p:sldId id="288" r:id="rId4"/>
    <p:sldId id="289" r:id="rId5"/>
    <p:sldId id="290" r:id="rId6"/>
    <p:sldId id="291" r:id="rId7"/>
    <p:sldId id="258" r:id="rId8"/>
    <p:sldId id="259" r:id="rId9"/>
    <p:sldId id="260" r:id="rId10"/>
    <p:sldId id="261" r:id="rId11"/>
    <p:sldId id="262" r:id="rId12"/>
    <p:sldId id="263" r:id="rId13"/>
    <p:sldId id="264" r:id="rId14"/>
    <p:sldId id="265" r:id="rId15"/>
    <p:sldId id="267" r:id="rId16"/>
    <p:sldId id="266" r:id="rId17"/>
    <p:sldId id="269" r:id="rId18"/>
    <p:sldId id="268"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343" r:id="rId36"/>
    <p:sldId id="344" r:id="rId37"/>
    <p:sldId id="345" r:id="rId38"/>
    <p:sldId id="34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2" userDrawn="1">
          <p15:clr>
            <a:srgbClr val="A4A3A4"/>
          </p15:clr>
        </p15:guide>
        <p15:guide id="2" pos="7256" userDrawn="1">
          <p15:clr>
            <a:srgbClr val="A4A3A4"/>
          </p15:clr>
        </p15:guide>
        <p15:guide id="3" orient="horz" pos="672" userDrawn="1">
          <p15:clr>
            <a:srgbClr val="A4A3A4"/>
          </p15:clr>
        </p15:guide>
        <p15:guide id="4" orient="horz" pos="744" userDrawn="1">
          <p15:clr>
            <a:srgbClr val="A4A3A4"/>
          </p15:clr>
        </p15:guide>
        <p15:guide id="5" orient="horz" pos="3960"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8" d="100"/>
          <a:sy n="78" d="100"/>
        </p:scale>
        <p:origin x="216" y="64"/>
      </p:cViewPr>
      <p:guideLst>
        <p:guide pos="432"/>
        <p:guide pos="7256"/>
        <p:guide orient="horz" pos="672"/>
        <p:guide orient="horz" pos="744"/>
        <p:guide orient="horz" pos="3960"/>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a:xfrm>
            <a:off x="2692397" y="5037663"/>
            <a:ext cx="5214635" cy="279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a:xfrm>
            <a:off x="8956900" y="5037663"/>
            <a:ext cx="5511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980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604513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4806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743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503704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7903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2567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898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2305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73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103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692715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444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461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198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425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113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715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977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564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980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30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044315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254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1194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862295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1846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794874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150066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434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9.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19.xml"/><Relationship Id="rId5" Type="http://schemas.microsoft.com/office/2007/relationships/hdphoto" Target="../media/hdphoto4.wdp"/><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9.xml"/><Relationship Id="rId1" Type="http://schemas.openxmlformats.org/officeDocument/2006/relationships/video" Target="https://www.youtube.com/embed/mXlkSmDNhUE" TargetMode="External"/><Relationship Id="rId5" Type="http://schemas.openxmlformats.org/officeDocument/2006/relationships/image" Target="../media/image42.jpe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18276" y="1601787"/>
            <a:ext cx="7412607" cy="1754326"/>
          </a:xfrm>
          <a:prstGeom prst="rect">
            <a:avLst/>
          </a:prstGeom>
          <a:noFill/>
        </p:spPr>
        <p:txBody>
          <a:bodyPr wrap="none" lIns="91440" tIns="45720" rIns="91440" bIns="45720">
            <a:spAutoFit/>
          </a:bodyPr>
          <a:lstStyle/>
          <a:p>
            <a:pPr algn="ctr"/>
            <a:r>
              <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BÀI 10</a:t>
            </a:r>
          </a:p>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CUỐN SÁCH TÔI YÊU</a:t>
            </a:r>
            <a:endPar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7" name="Picture 6"/>
          <p:cNvPicPr>
            <a:picLocks noChangeAspect="1"/>
          </p:cNvPicPr>
          <p:nvPr/>
        </p:nvPicPr>
        <p:blipFill>
          <a:blip r:embed="rId2"/>
          <a:stretch>
            <a:fillRect/>
          </a:stretch>
        </p:blipFill>
        <p:spPr>
          <a:xfrm>
            <a:off x="129043" y="198745"/>
            <a:ext cx="1347333" cy="135342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6250" l="2969" r="95313">
                        <a14:foregroundMark x1="25000" y1="57031" x2="25000" y2="57031"/>
                        <a14:foregroundMark x1="30156" y1="54688" x2="30156" y2="54688"/>
                        <a14:foregroundMark x1="31406" y1="53125" x2="31406" y2="53125"/>
                        <a14:foregroundMark x1="32344" y1="52812" x2="32344" y2="52812"/>
                        <a14:foregroundMark x1="52500" y1="54219" x2="52500" y2="54219"/>
                        <a14:foregroundMark x1="56250" y1="54219" x2="56250" y2="54219"/>
                        <a14:foregroundMark x1="71250" y1="54219" x2="71250" y2="54219"/>
                        <a14:foregroundMark x1="74219" y1="53594" x2="74219" y2="53594"/>
                        <a14:foregroundMark x1="78438" y1="52344" x2="78438" y2="52344"/>
                        <a14:foregroundMark x1="82188" y1="51250" x2="82188" y2="51250"/>
                        <a14:foregroundMark x1="77813" y1="69063" x2="77813" y2="69063"/>
                        <a14:foregroundMark x1="67969" y1="71875" x2="67969" y2="71875"/>
                        <a14:foregroundMark x1="67500" y1="72031" x2="64844" y2="74219"/>
                        <a14:foregroundMark x1="59062" y1="74844" x2="59062" y2="74844"/>
                        <a14:foregroundMark x1="51719" y1="75625" x2="51719" y2="75625"/>
                        <a14:foregroundMark x1="47031" y1="76094" x2="45938" y2="76563"/>
                        <a14:foregroundMark x1="30469" y1="76094" x2="30469" y2="76094"/>
                        <a14:foregroundMark x1="29688" y1="75625" x2="29688" y2="75625"/>
                        <a14:foregroundMark x1="23438" y1="71875" x2="23438" y2="71875"/>
                        <a14:foregroundMark x1="22188" y1="70625" x2="22188" y2="70625"/>
                        <a14:foregroundMark x1="15156" y1="66875" x2="15156" y2="66875"/>
                        <a14:foregroundMark x1="17031" y1="66719" x2="17031" y2="66719"/>
                        <a14:foregroundMark x1="18750" y1="66719" x2="18750" y2="66719"/>
                        <a14:foregroundMark x1="24844" y1="67344" x2="24844" y2="67344"/>
                        <a14:foregroundMark x1="35156" y1="71875" x2="35156" y2="71875"/>
                        <a14:foregroundMark x1="35313" y1="72031" x2="35313" y2="72031"/>
                        <a14:foregroundMark x1="21563" y1="62969" x2="21563" y2="62969"/>
                        <a14:foregroundMark x1="14688" y1="61094" x2="14688" y2="61094"/>
                        <a14:foregroundMark x1="12812" y1="59219" x2="12812" y2="59219"/>
                        <a14:foregroundMark x1="10469" y1="59219" x2="10469" y2="59219"/>
                        <a14:foregroundMark x1="39531" y1="64844" x2="39531" y2="64844"/>
                        <a14:foregroundMark x1="41250" y1="64063" x2="41250" y2="64063"/>
                        <a14:foregroundMark x1="51250" y1="62656" x2="51250" y2="62656"/>
                        <a14:foregroundMark x1="62813" y1="62500" x2="62813" y2="62500"/>
                        <a14:foregroundMark x1="71406" y1="61563" x2="71406" y2="61563"/>
                        <a14:foregroundMark x1="76875" y1="61250" x2="76875" y2="61250"/>
                        <a14:foregroundMark x1="17031" y1="53281" x2="17031" y2="53281"/>
                        <a14:foregroundMark x1="13281" y1="49375" x2="13281" y2="49375"/>
                        <a14:foregroundMark x1="12812" y1="47656" x2="12812" y2="47656"/>
                      </a14:backgroundRemoval>
                    </a14:imgEffect>
                  </a14:imgLayer>
                </a14:imgProps>
              </a:ext>
            </a:extLst>
          </a:blip>
          <a:stretch>
            <a:fillRect/>
          </a:stretch>
        </p:blipFill>
        <p:spPr>
          <a:xfrm>
            <a:off x="2418276" y="3009899"/>
            <a:ext cx="2738438" cy="2738438"/>
          </a:xfrm>
          <a:prstGeom prst="rect">
            <a:avLst/>
          </a:prstGeom>
        </p:spPr>
      </p:pic>
      <p:sp>
        <p:nvSpPr>
          <p:cNvPr id="9" name="Rectangle 8"/>
          <p:cNvSpPr/>
          <p:nvPr/>
        </p:nvSpPr>
        <p:spPr>
          <a:xfrm>
            <a:off x="5280079" y="4013616"/>
            <a:ext cx="4060727" cy="1077218"/>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NGỮ VĂN 6</a:t>
            </a:r>
          </a:p>
          <a:p>
            <a:pPr algn="ctr"/>
            <a:r>
              <a:rPr lang="en-US" sz="3200" b="1" dirty="0">
                <a:ln w="22225">
                  <a:solidFill>
                    <a:schemeClr val="accent2"/>
                  </a:solidFill>
                  <a:prstDash val="solid"/>
                </a:ln>
                <a:solidFill>
                  <a:schemeClr val="accent2">
                    <a:lumMod val="40000"/>
                    <a:lumOff val="60000"/>
                  </a:schemeClr>
                </a:solidFill>
              </a:rPr>
              <a:t>KẾT NỐI TRI THỨC</a:t>
            </a:r>
          </a:p>
        </p:txBody>
      </p:sp>
      <p:pic>
        <p:nvPicPr>
          <p:cNvPr id="15" name="Picture 14"/>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44516" t="-8070" r="50000" b="100000"/>
          <a:stretch>
            <a:fillRect/>
          </a:stretch>
        </p:blipFill>
        <p:spPr>
          <a:xfrm>
            <a:off x="1314451" y="4552226"/>
            <a:ext cx="161925" cy="172175"/>
          </a:xfrm>
          <a:custGeom>
            <a:avLst/>
            <a:gdLst>
              <a:gd name="connsiteX0" fmla="*/ 0 w 161925"/>
              <a:gd name="connsiteY0" fmla="*/ 0 h 172175"/>
              <a:gd name="connsiteX1" fmla="*/ 161925 w 161925"/>
              <a:gd name="connsiteY1" fmla="*/ 0 h 172175"/>
              <a:gd name="connsiteX2" fmla="*/ 161925 w 161925"/>
              <a:gd name="connsiteY2" fmla="*/ 172175 h 172175"/>
              <a:gd name="connsiteX3" fmla="*/ 0 w 161925"/>
              <a:gd name="connsiteY3" fmla="*/ 172175 h 172175"/>
              <a:gd name="connsiteX4" fmla="*/ 0 w 161925"/>
              <a:gd name="connsiteY4" fmla="*/ 0 h 17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2175">
                <a:moveTo>
                  <a:pt x="0" y="0"/>
                </a:moveTo>
                <a:lnTo>
                  <a:pt x="161925" y="0"/>
                </a:lnTo>
                <a:lnTo>
                  <a:pt x="161925" y="172175"/>
                </a:lnTo>
                <a:lnTo>
                  <a:pt x="0" y="172175"/>
                </a:lnTo>
                <a:lnTo>
                  <a:pt x="0" y="0"/>
                </a:lnTo>
                <a:close/>
              </a:path>
            </a:pathLst>
          </a:custGeom>
        </p:spPr>
      </p:pic>
      <p:pic>
        <p:nvPicPr>
          <p:cNvPr id="32" name="Picture 31"/>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r="55484"/>
          <a:stretch>
            <a:fillRect/>
          </a:stretch>
        </p:blipFill>
        <p:spPr>
          <a:xfrm>
            <a:off x="0" y="3735386"/>
            <a:ext cx="2185989" cy="3122614"/>
          </a:xfrm>
          <a:custGeom>
            <a:avLst/>
            <a:gdLst>
              <a:gd name="connsiteX0" fmla="*/ 0 w 2185989"/>
              <a:gd name="connsiteY0" fmla="*/ 0 h 3122614"/>
              <a:gd name="connsiteX1" fmla="*/ 668598 w 2185989"/>
              <a:gd name="connsiteY1" fmla="*/ 0 h 3122614"/>
              <a:gd name="connsiteX2" fmla="*/ 971041 w 2185989"/>
              <a:gd name="connsiteY2" fmla="*/ 408568 h 3122614"/>
              <a:gd name="connsiteX3" fmla="*/ 967992 w 2185989"/>
              <a:gd name="connsiteY3" fmla="*/ 443885 h 3122614"/>
              <a:gd name="connsiteX4" fmla="*/ 957264 w 2185989"/>
              <a:gd name="connsiteY4" fmla="*/ 493713 h 3122614"/>
              <a:gd name="connsiteX5" fmla="*/ 885826 w 2185989"/>
              <a:gd name="connsiteY5" fmla="*/ 579438 h 3122614"/>
              <a:gd name="connsiteX6" fmla="*/ 871539 w 2185989"/>
              <a:gd name="connsiteY6" fmla="*/ 622301 h 3122614"/>
              <a:gd name="connsiteX7" fmla="*/ 900114 w 2185989"/>
              <a:gd name="connsiteY7" fmla="*/ 708026 h 3122614"/>
              <a:gd name="connsiteX8" fmla="*/ 914401 w 2185989"/>
              <a:gd name="connsiteY8" fmla="*/ 750888 h 3122614"/>
              <a:gd name="connsiteX9" fmla="*/ 1143001 w 2185989"/>
              <a:gd name="connsiteY9" fmla="*/ 793751 h 3122614"/>
              <a:gd name="connsiteX10" fmla="*/ 1243014 w 2185989"/>
              <a:gd name="connsiteY10" fmla="*/ 822326 h 3122614"/>
              <a:gd name="connsiteX11" fmla="*/ 1297134 w 2185989"/>
              <a:gd name="connsiteY11" fmla="*/ 857155 h 3122614"/>
              <a:gd name="connsiteX12" fmla="*/ 1309560 w 2185989"/>
              <a:gd name="connsiteY12" fmla="*/ 865872 h 3122614"/>
              <a:gd name="connsiteX13" fmla="*/ 1365343 w 2185989"/>
              <a:gd name="connsiteY13" fmla="*/ 941229 h 3122614"/>
              <a:gd name="connsiteX14" fmla="*/ 1376644 w 2185989"/>
              <a:gd name="connsiteY14" fmla="*/ 967820 h 3122614"/>
              <a:gd name="connsiteX15" fmla="*/ 1414464 w 2185989"/>
              <a:gd name="connsiteY15" fmla="*/ 1050926 h 3122614"/>
              <a:gd name="connsiteX16" fmla="*/ 1414464 w 2185989"/>
              <a:gd name="connsiteY16" fmla="*/ 1208088 h 3122614"/>
              <a:gd name="connsiteX17" fmla="*/ 1371601 w 2185989"/>
              <a:gd name="connsiteY17" fmla="*/ 1236663 h 3122614"/>
              <a:gd name="connsiteX18" fmla="*/ 1400176 w 2185989"/>
              <a:gd name="connsiteY18" fmla="*/ 1308101 h 3122614"/>
              <a:gd name="connsiteX19" fmla="*/ 1428751 w 2185989"/>
              <a:gd name="connsiteY19" fmla="*/ 1350963 h 3122614"/>
              <a:gd name="connsiteX20" fmla="*/ 1514476 w 2185989"/>
              <a:gd name="connsiteY20" fmla="*/ 1379538 h 3122614"/>
              <a:gd name="connsiteX21" fmla="*/ 1543051 w 2185989"/>
              <a:gd name="connsiteY21" fmla="*/ 1422401 h 3122614"/>
              <a:gd name="connsiteX22" fmla="*/ 1585914 w 2185989"/>
              <a:gd name="connsiteY22" fmla="*/ 1450976 h 3122614"/>
              <a:gd name="connsiteX23" fmla="*/ 1614489 w 2185989"/>
              <a:gd name="connsiteY23" fmla="*/ 1536701 h 3122614"/>
              <a:gd name="connsiteX24" fmla="*/ 1600201 w 2185989"/>
              <a:gd name="connsiteY24" fmla="*/ 1636713 h 3122614"/>
              <a:gd name="connsiteX25" fmla="*/ 1514476 w 2185989"/>
              <a:gd name="connsiteY25" fmla="*/ 1708151 h 3122614"/>
              <a:gd name="connsiteX26" fmla="*/ 1443039 w 2185989"/>
              <a:gd name="connsiteY26" fmla="*/ 1836738 h 3122614"/>
              <a:gd name="connsiteX27" fmla="*/ 1385889 w 2185989"/>
              <a:gd name="connsiteY27" fmla="*/ 1851026 h 3122614"/>
              <a:gd name="connsiteX28" fmla="*/ 1428751 w 2185989"/>
              <a:gd name="connsiteY28" fmla="*/ 1951038 h 3122614"/>
              <a:gd name="connsiteX29" fmla="*/ 1471614 w 2185989"/>
              <a:gd name="connsiteY29" fmla="*/ 1965326 h 3122614"/>
              <a:gd name="connsiteX30" fmla="*/ 1557339 w 2185989"/>
              <a:gd name="connsiteY30" fmla="*/ 2008188 h 3122614"/>
              <a:gd name="connsiteX31" fmla="*/ 1585914 w 2185989"/>
              <a:gd name="connsiteY31" fmla="*/ 2051051 h 3122614"/>
              <a:gd name="connsiteX32" fmla="*/ 1614489 w 2185989"/>
              <a:gd name="connsiteY32" fmla="*/ 2136776 h 3122614"/>
              <a:gd name="connsiteX33" fmla="*/ 1643064 w 2185989"/>
              <a:gd name="connsiteY33" fmla="*/ 2179638 h 3122614"/>
              <a:gd name="connsiteX34" fmla="*/ 1671639 w 2185989"/>
              <a:gd name="connsiteY34" fmla="*/ 2136776 h 3122614"/>
              <a:gd name="connsiteX35" fmla="*/ 1685926 w 2185989"/>
              <a:gd name="connsiteY35" fmla="*/ 2093913 h 3122614"/>
              <a:gd name="connsiteX36" fmla="*/ 1728789 w 2185989"/>
              <a:gd name="connsiteY36" fmla="*/ 2065338 h 3122614"/>
              <a:gd name="connsiteX37" fmla="*/ 2014539 w 2185989"/>
              <a:gd name="connsiteY37" fmla="*/ 2079626 h 3122614"/>
              <a:gd name="connsiteX38" fmla="*/ 2114551 w 2185989"/>
              <a:gd name="connsiteY38" fmla="*/ 2108201 h 3122614"/>
              <a:gd name="connsiteX39" fmla="*/ 2185989 w 2185989"/>
              <a:gd name="connsiteY39" fmla="*/ 2236788 h 3122614"/>
              <a:gd name="connsiteX40" fmla="*/ 2185989 w 2185989"/>
              <a:gd name="connsiteY40" fmla="*/ 3122614 h 3122614"/>
              <a:gd name="connsiteX41" fmla="*/ 0 w 2185989"/>
              <a:gd name="connsiteY41" fmla="*/ 3122614 h 3122614"/>
              <a:gd name="connsiteX42" fmla="*/ 0 w 2185989"/>
              <a:gd name="connsiteY42" fmla="*/ 0 h 31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5989" h="3122614">
                <a:moveTo>
                  <a:pt x="0" y="0"/>
                </a:moveTo>
                <a:lnTo>
                  <a:pt x="668598" y="0"/>
                </a:lnTo>
                <a:lnTo>
                  <a:pt x="971041" y="408568"/>
                </a:lnTo>
                <a:lnTo>
                  <a:pt x="967992" y="443885"/>
                </a:lnTo>
                <a:cubicBezTo>
                  <a:pt x="965680" y="459206"/>
                  <a:pt x="962206" y="475595"/>
                  <a:pt x="957264" y="493713"/>
                </a:cubicBezTo>
                <a:cubicBezTo>
                  <a:pt x="949804" y="521066"/>
                  <a:pt x="902797" y="562467"/>
                  <a:pt x="885826" y="579438"/>
                </a:cubicBezTo>
                <a:cubicBezTo>
                  <a:pt x="881064" y="593726"/>
                  <a:pt x="869876" y="607333"/>
                  <a:pt x="871539" y="622301"/>
                </a:cubicBezTo>
                <a:cubicBezTo>
                  <a:pt x="874865" y="652237"/>
                  <a:pt x="890589" y="679451"/>
                  <a:pt x="900114" y="708026"/>
                </a:cubicBezTo>
                <a:cubicBezTo>
                  <a:pt x="904876" y="722313"/>
                  <a:pt x="901870" y="742534"/>
                  <a:pt x="914401" y="750888"/>
                </a:cubicBezTo>
                <a:cubicBezTo>
                  <a:pt x="1008931" y="813907"/>
                  <a:pt x="940143" y="778146"/>
                  <a:pt x="1143001" y="793751"/>
                </a:cubicBezTo>
                <a:cubicBezTo>
                  <a:pt x="1156457" y="797115"/>
                  <a:pt x="1226241" y="813008"/>
                  <a:pt x="1243014" y="822326"/>
                </a:cubicBezTo>
                <a:cubicBezTo>
                  <a:pt x="1258025" y="830665"/>
                  <a:pt x="1279456" y="844953"/>
                  <a:pt x="1297134" y="857155"/>
                </a:cubicBezTo>
                <a:lnTo>
                  <a:pt x="1309560" y="865872"/>
                </a:lnTo>
                <a:lnTo>
                  <a:pt x="1365343" y="941229"/>
                </a:lnTo>
                <a:lnTo>
                  <a:pt x="1376644" y="967820"/>
                </a:lnTo>
                <a:cubicBezTo>
                  <a:pt x="1408634" y="1048416"/>
                  <a:pt x="1357878" y="966046"/>
                  <a:pt x="1414464" y="1050926"/>
                </a:cubicBezTo>
                <a:cubicBezTo>
                  <a:pt x="1434556" y="1111204"/>
                  <a:pt x="1446774" y="1127312"/>
                  <a:pt x="1414464" y="1208088"/>
                </a:cubicBezTo>
                <a:cubicBezTo>
                  <a:pt x="1408087" y="1224031"/>
                  <a:pt x="1385889" y="1227138"/>
                  <a:pt x="1371601" y="1236663"/>
                </a:cubicBezTo>
                <a:cubicBezTo>
                  <a:pt x="1345867" y="1339602"/>
                  <a:pt x="1344663" y="1263691"/>
                  <a:pt x="1400176" y="1308101"/>
                </a:cubicBezTo>
                <a:cubicBezTo>
                  <a:pt x="1413584" y="1318828"/>
                  <a:pt x="1414190" y="1341862"/>
                  <a:pt x="1428751" y="1350963"/>
                </a:cubicBezTo>
                <a:cubicBezTo>
                  <a:pt x="1454293" y="1366927"/>
                  <a:pt x="1514476" y="1379538"/>
                  <a:pt x="1514476" y="1379538"/>
                </a:cubicBezTo>
                <a:cubicBezTo>
                  <a:pt x="1524001" y="1393826"/>
                  <a:pt x="1530909" y="1410259"/>
                  <a:pt x="1543051" y="1422401"/>
                </a:cubicBezTo>
                <a:cubicBezTo>
                  <a:pt x="1555193" y="1434543"/>
                  <a:pt x="1576813" y="1436415"/>
                  <a:pt x="1585914" y="1450976"/>
                </a:cubicBezTo>
                <a:cubicBezTo>
                  <a:pt x="1601878" y="1476518"/>
                  <a:pt x="1614489" y="1536701"/>
                  <a:pt x="1614489" y="1536701"/>
                </a:cubicBezTo>
                <a:cubicBezTo>
                  <a:pt x="1609726" y="1570038"/>
                  <a:pt x="1612708" y="1605446"/>
                  <a:pt x="1600201" y="1636713"/>
                </a:cubicBezTo>
                <a:cubicBezTo>
                  <a:pt x="1590199" y="1661717"/>
                  <a:pt x="1535906" y="1693864"/>
                  <a:pt x="1514476" y="1708151"/>
                </a:cubicBezTo>
                <a:cubicBezTo>
                  <a:pt x="1502385" y="1744423"/>
                  <a:pt x="1478769" y="1827805"/>
                  <a:pt x="1443039" y="1836738"/>
                </a:cubicBezTo>
                <a:lnTo>
                  <a:pt x="1385889" y="1851026"/>
                </a:lnTo>
                <a:cubicBezTo>
                  <a:pt x="1394468" y="1885344"/>
                  <a:pt x="1397917" y="1926371"/>
                  <a:pt x="1428751" y="1951038"/>
                </a:cubicBezTo>
                <a:cubicBezTo>
                  <a:pt x="1440511" y="1960446"/>
                  <a:pt x="1458143" y="1958591"/>
                  <a:pt x="1471614" y="1965326"/>
                </a:cubicBezTo>
                <a:cubicBezTo>
                  <a:pt x="1582394" y="2020716"/>
                  <a:pt x="1449608" y="1972279"/>
                  <a:pt x="1557339" y="2008188"/>
                </a:cubicBezTo>
                <a:cubicBezTo>
                  <a:pt x="1566864" y="2022476"/>
                  <a:pt x="1578940" y="2035359"/>
                  <a:pt x="1585914" y="2051051"/>
                </a:cubicBezTo>
                <a:cubicBezTo>
                  <a:pt x="1598147" y="2078576"/>
                  <a:pt x="1597781" y="2111714"/>
                  <a:pt x="1614489" y="2136776"/>
                </a:cubicBezTo>
                <a:lnTo>
                  <a:pt x="1643064" y="2179638"/>
                </a:lnTo>
                <a:cubicBezTo>
                  <a:pt x="1652589" y="2165351"/>
                  <a:pt x="1663960" y="2152135"/>
                  <a:pt x="1671639" y="2136776"/>
                </a:cubicBezTo>
                <a:cubicBezTo>
                  <a:pt x="1678374" y="2123305"/>
                  <a:pt x="1676518" y="2105673"/>
                  <a:pt x="1685926" y="2093913"/>
                </a:cubicBezTo>
                <a:cubicBezTo>
                  <a:pt x="1696653" y="2080504"/>
                  <a:pt x="1714501" y="2074863"/>
                  <a:pt x="1728789" y="2065338"/>
                </a:cubicBezTo>
                <a:cubicBezTo>
                  <a:pt x="1824039" y="2070101"/>
                  <a:pt x="1919499" y="2071706"/>
                  <a:pt x="2014539" y="2079626"/>
                </a:cubicBezTo>
                <a:cubicBezTo>
                  <a:pt x="2038465" y="2081620"/>
                  <a:pt x="2089748" y="2099933"/>
                  <a:pt x="2114551" y="2108201"/>
                </a:cubicBezTo>
                <a:cubicBezTo>
                  <a:pt x="2139700" y="2183644"/>
                  <a:pt x="2120485" y="2138531"/>
                  <a:pt x="2185989" y="2236788"/>
                </a:cubicBezTo>
                <a:lnTo>
                  <a:pt x="2185989" y="3122614"/>
                </a:lnTo>
                <a:lnTo>
                  <a:pt x="0" y="3122614"/>
                </a:lnTo>
                <a:lnTo>
                  <a:pt x="0" y="0"/>
                </a:lnTo>
                <a:close/>
              </a:path>
            </a:pathLst>
          </a:custGeom>
        </p:spPr>
      </p:pic>
      <p:pic>
        <p:nvPicPr>
          <p:cNvPr id="49" name="Picture 48"/>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4746" r="3264" b="97101"/>
          <a:stretch>
            <a:fillRect/>
          </a:stretch>
        </p:blipFill>
        <p:spPr>
          <a:xfrm>
            <a:off x="8989999" y="233500"/>
            <a:ext cx="87180" cy="90534"/>
          </a:xfrm>
          <a:custGeom>
            <a:avLst/>
            <a:gdLst>
              <a:gd name="connsiteX0" fmla="*/ 74789 w 87180"/>
              <a:gd name="connsiteY0" fmla="*/ 0 h 90534"/>
              <a:gd name="connsiteX1" fmla="*/ 87180 w 87180"/>
              <a:gd name="connsiteY1" fmla="*/ 0 h 90534"/>
              <a:gd name="connsiteX2" fmla="*/ 68276 w 87180"/>
              <a:gd name="connsiteY2" fmla="*/ 52250 h 90534"/>
              <a:gd name="connsiteX3" fmla="*/ 25414 w 87180"/>
              <a:gd name="connsiteY3" fmla="*/ 80825 h 90534"/>
              <a:gd name="connsiteX4" fmla="*/ 4641 w 87180"/>
              <a:gd name="connsiteY4" fmla="*/ 89316 h 90534"/>
              <a:gd name="connsiteX5" fmla="*/ 0 w 87180"/>
              <a:gd name="connsiteY5" fmla="*/ 90534 h 90534"/>
              <a:gd name="connsiteX6" fmla="*/ 74789 w 87180"/>
              <a:gd name="connsiteY6" fmla="*/ 0 h 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80" h="90534">
                <a:moveTo>
                  <a:pt x="74789" y="0"/>
                </a:moveTo>
                <a:lnTo>
                  <a:pt x="87180" y="0"/>
                </a:lnTo>
                <a:lnTo>
                  <a:pt x="68276" y="52250"/>
                </a:lnTo>
                <a:lnTo>
                  <a:pt x="25414" y="80825"/>
                </a:lnTo>
                <a:cubicBezTo>
                  <a:pt x="19149" y="85002"/>
                  <a:pt x="12005" y="87383"/>
                  <a:pt x="4641" y="89316"/>
                </a:cubicBezTo>
                <a:lnTo>
                  <a:pt x="0" y="90534"/>
                </a:lnTo>
                <a:lnTo>
                  <a:pt x="74789" y="0"/>
                </a:lnTo>
                <a:close/>
              </a:path>
            </a:pathLst>
          </a:custGeom>
        </p:spPr>
      </p:pic>
      <p:pic>
        <p:nvPicPr>
          <p:cNvPr id="46" name="Picture 45"/>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88569" t="15565" r="11390" b="84354"/>
          <a:stretch>
            <a:fillRect/>
          </a:stretch>
        </p:blipFill>
        <p:spPr>
          <a:xfrm>
            <a:off x="8719344" y="719537"/>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5" name="Picture 44"/>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84004" t="32952" r="15955" b="66967"/>
          <a:stretch>
            <a:fillRect/>
          </a:stretch>
        </p:blipFill>
        <p:spPr>
          <a:xfrm>
            <a:off x="8519319" y="1262462"/>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4" name="Picture 43"/>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7732" t="-4732" r="761" b="102173"/>
          <a:stretch>
            <a:fillRect/>
          </a:stretch>
        </p:blipFill>
        <p:spPr>
          <a:xfrm>
            <a:off x="9120847" y="85725"/>
            <a:ext cx="66017" cy="79916"/>
          </a:xfrm>
          <a:custGeom>
            <a:avLst/>
            <a:gdLst>
              <a:gd name="connsiteX0" fmla="*/ 66017 w 66017"/>
              <a:gd name="connsiteY0" fmla="*/ 0 h 79916"/>
              <a:gd name="connsiteX1" fmla="*/ 51729 w 66017"/>
              <a:gd name="connsiteY1" fmla="*/ 42863 h 79916"/>
              <a:gd name="connsiteX2" fmla="*/ 8867 w 66017"/>
              <a:gd name="connsiteY2" fmla="*/ 71438 h 79916"/>
              <a:gd name="connsiteX3" fmla="*/ 0 w 66017"/>
              <a:gd name="connsiteY3" fmla="*/ 79916 h 79916"/>
              <a:gd name="connsiteX4" fmla="*/ 66017 w 66017"/>
              <a:gd name="connsiteY4" fmla="*/ 0 h 7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7" h="79916">
                <a:moveTo>
                  <a:pt x="66017" y="0"/>
                </a:moveTo>
                <a:lnTo>
                  <a:pt x="51729" y="42863"/>
                </a:lnTo>
                <a:lnTo>
                  <a:pt x="8867" y="71438"/>
                </a:lnTo>
                <a:lnTo>
                  <a:pt x="0" y="79916"/>
                </a:lnTo>
                <a:lnTo>
                  <a:pt x="66017" y="0"/>
                </a:lnTo>
                <a:close/>
              </a:path>
            </a:pathLst>
          </a:custGeom>
        </p:spPr>
      </p:pic>
      <p:pic>
        <p:nvPicPr>
          <p:cNvPr id="43" name="Picture 42"/>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7108" t="-2173" r="2268" b="101113"/>
          <a:stretch>
            <a:fillRect/>
          </a:stretch>
        </p:blipFill>
        <p:spPr>
          <a:xfrm>
            <a:off x="9093500" y="165641"/>
            <a:ext cx="27347" cy="33104"/>
          </a:xfrm>
          <a:custGeom>
            <a:avLst/>
            <a:gdLst>
              <a:gd name="connsiteX0" fmla="*/ 27347 w 27347"/>
              <a:gd name="connsiteY0" fmla="*/ 0 h 33104"/>
              <a:gd name="connsiteX1" fmla="*/ 0 w 27347"/>
              <a:gd name="connsiteY1" fmla="*/ 33104 h 33104"/>
              <a:gd name="connsiteX2" fmla="*/ 9381 w 27347"/>
              <a:gd name="connsiteY2" fmla="*/ 17176 h 33104"/>
              <a:gd name="connsiteX3" fmla="*/ 27347 w 27347"/>
              <a:gd name="connsiteY3" fmla="*/ 0 h 33104"/>
            </a:gdLst>
            <a:ahLst/>
            <a:cxnLst>
              <a:cxn ang="0">
                <a:pos x="connsiteX0" y="connsiteY0"/>
              </a:cxn>
              <a:cxn ang="0">
                <a:pos x="connsiteX1" y="connsiteY1"/>
              </a:cxn>
              <a:cxn ang="0">
                <a:pos x="connsiteX2" y="connsiteY2"/>
              </a:cxn>
              <a:cxn ang="0">
                <a:pos x="connsiteX3" y="connsiteY3"/>
              </a:cxn>
            </a:cxnLst>
            <a:rect l="l" t="t" r="r" b="b"/>
            <a:pathLst>
              <a:path w="27347" h="33104">
                <a:moveTo>
                  <a:pt x="27347" y="0"/>
                </a:moveTo>
                <a:lnTo>
                  <a:pt x="0" y="33104"/>
                </a:lnTo>
                <a:lnTo>
                  <a:pt x="9381" y="17176"/>
                </a:lnTo>
                <a:lnTo>
                  <a:pt x="27347" y="0"/>
                </a:lnTo>
                <a:close/>
              </a:path>
            </a:pathLst>
          </a:custGeom>
        </p:spPr>
      </p:pic>
      <p:pic>
        <p:nvPicPr>
          <p:cNvPr id="42" name="Picture 41"/>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6453" t="-1113" r="2892" b="100000"/>
          <a:stretch>
            <a:fillRect/>
          </a:stretch>
        </p:blipFill>
        <p:spPr>
          <a:xfrm>
            <a:off x="9064789" y="198745"/>
            <a:ext cx="28711" cy="34755"/>
          </a:xfrm>
          <a:custGeom>
            <a:avLst/>
            <a:gdLst>
              <a:gd name="connsiteX0" fmla="*/ 28711 w 28711"/>
              <a:gd name="connsiteY0" fmla="*/ 0 h 34755"/>
              <a:gd name="connsiteX1" fmla="*/ 18999 w 28711"/>
              <a:gd name="connsiteY1" fmla="*/ 16489 h 34755"/>
              <a:gd name="connsiteX2" fmla="*/ 12391 w 28711"/>
              <a:gd name="connsiteY2" fmla="*/ 34755 h 34755"/>
              <a:gd name="connsiteX3" fmla="*/ 0 w 28711"/>
              <a:gd name="connsiteY3" fmla="*/ 34755 h 34755"/>
              <a:gd name="connsiteX4" fmla="*/ 28711 w 28711"/>
              <a:gd name="connsiteY4" fmla="*/ 0 h 3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1" h="34755">
                <a:moveTo>
                  <a:pt x="28711" y="0"/>
                </a:moveTo>
                <a:lnTo>
                  <a:pt x="18999" y="16489"/>
                </a:lnTo>
                <a:lnTo>
                  <a:pt x="12391" y="34755"/>
                </a:lnTo>
                <a:lnTo>
                  <a:pt x="0" y="34755"/>
                </a:lnTo>
                <a:lnTo>
                  <a:pt x="28711" y="0"/>
                </a:lnTo>
                <a:close/>
              </a:path>
            </a:pathLst>
          </a:custGeom>
        </p:spPr>
      </p:pic>
      <p:pic>
        <p:nvPicPr>
          <p:cNvPr id="40" name="Picture 39"/>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50000"/>
          <a:stretch>
            <a:fillRect/>
          </a:stretch>
        </p:blipFill>
        <p:spPr>
          <a:xfrm>
            <a:off x="10024262" y="3781901"/>
            <a:ext cx="2190750" cy="3122613"/>
          </a:xfrm>
          <a:custGeom>
            <a:avLst/>
            <a:gdLst>
              <a:gd name="connsiteX0" fmla="*/ 2047728 w 2190750"/>
              <a:gd name="connsiteY0" fmla="*/ 0 h 3122613"/>
              <a:gd name="connsiteX1" fmla="*/ 2190750 w 2190750"/>
              <a:gd name="connsiteY1" fmla="*/ 0 h 3122613"/>
              <a:gd name="connsiteX2" fmla="*/ 2190750 w 2190750"/>
              <a:gd name="connsiteY2" fmla="*/ 3122613 h 3122613"/>
              <a:gd name="connsiteX3" fmla="*/ 0 w 2190750"/>
              <a:gd name="connsiteY3" fmla="*/ 3122613 h 3122613"/>
              <a:gd name="connsiteX4" fmla="*/ 0 w 2190750"/>
              <a:gd name="connsiteY4" fmla="*/ 2812479 h 3122613"/>
              <a:gd name="connsiteX5" fmla="*/ 14287 w 2190750"/>
              <a:gd name="connsiteY5" fmla="*/ 2809738 h 3122613"/>
              <a:gd name="connsiteX6" fmla="*/ 85724 w 2190750"/>
              <a:gd name="connsiteY6" fmla="*/ 2738300 h 3122613"/>
              <a:gd name="connsiteX7" fmla="*/ 157162 w 2190750"/>
              <a:gd name="connsiteY7" fmla="*/ 2609713 h 3122613"/>
              <a:gd name="connsiteX8" fmla="*/ 200024 w 2190750"/>
              <a:gd name="connsiteY8" fmla="*/ 2581138 h 3122613"/>
              <a:gd name="connsiteX9" fmla="*/ 228599 w 2190750"/>
              <a:gd name="connsiteY9" fmla="*/ 2538275 h 3122613"/>
              <a:gd name="connsiteX10" fmla="*/ 314324 w 2190750"/>
              <a:gd name="connsiteY10" fmla="*/ 2481125 h 3122613"/>
              <a:gd name="connsiteX11" fmla="*/ 342899 w 2190750"/>
              <a:gd name="connsiteY11" fmla="*/ 2438263 h 3122613"/>
              <a:gd name="connsiteX12" fmla="*/ 371474 w 2190750"/>
              <a:gd name="connsiteY12" fmla="*/ 2209663 h 3122613"/>
              <a:gd name="connsiteX13" fmla="*/ 428624 w 2190750"/>
              <a:gd name="connsiteY13" fmla="*/ 2081075 h 3122613"/>
              <a:gd name="connsiteX14" fmla="*/ 557212 w 2190750"/>
              <a:gd name="connsiteY14" fmla="*/ 2052500 h 3122613"/>
              <a:gd name="connsiteX15" fmla="*/ 685799 w 2190750"/>
              <a:gd name="connsiteY15" fmla="*/ 2038213 h 3122613"/>
              <a:gd name="connsiteX16" fmla="*/ 728662 w 2190750"/>
              <a:gd name="connsiteY16" fmla="*/ 2009638 h 3122613"/>
              <a:gd name="connsiteX17" fmla="*/ 771524 w 2190750"/>
              <a:gd name="connsiteY17" fmla="*/ 1995350 h 3122613"/>
              <a:gd name="connsiteX18" fmla="*/ 800099 w 2190750"/>
              <a:gd name="connsiteY18" fmla="*/ 1952488 h 3122613"/>
              <a:gd name="connsiteX19" fmla="*/ 842962 w 2190750"/>
              <a:gd name="connsiteY19" fmla="*/ 1923913 h 3122613"/>
              <a:gd name="connsiteX20" fmla="*/ 885534 w 2190750"/>
              <a:gd name="connsiteY20" fmla="*/ 1881174 h 3122613"/>
              <a:gd name="connsiteX21" fmla="*/ 878975 w 2190750"/>
              <a:gd name="connsiteY21" fmla="*/ 1884702 h 3122613"/>
              <a:gd name="connsiteX22" fmla="*/ 890733 w 2190750"/>
              <a:gd name="connsiteY22" fmla="*/ 1877177 h 3122613"/>
              <a:gd name="connsiteX23" fmla="*/ 971549 w 2190750"/>
              <a:gd name="connsiteY23" fmla="*/ 1823900 h 3122613"/>
              <a:gd name="connsiteX24" fmla="*/ 1100137 w 2190750"/>
              <a:gd name="connsiteY24" fmla="*/ 1766750 h 3122613"/>
              <a:gd name="connsiteX25" fmla="*/ 1142999 w 2190750"/>
              <a:gd name="connsiteY25" fmla="*/ 1752463 h 3122613"/>
              <a:gd name="connsiteX26" fmla="*/ 1185862 w 2190750"/>
              <a:gd name="connsiteY26" fmla="*/ 1723888 h 3122613"/>
              <a:gd name="connsiteX27" fmla="*/ 1200149 w 2190750"/>
              <a:gd name="connsiteY27" fmla="*/ 1523863 h 3122613"/>
              <a:gd name="connsiteX28" fmla="*/ 1171574 w 2190750"/>
              <a:gd name="connsiteY28" fmla="*/ 1366700 h 3122613"/>
              <a:gd name="connsiteX29" fmla="*/ 1185862 w 2190750"/>
              <a:gd name="connsiteY29" fmla="*/ 1295263 h 3122613"/>
              <a:gd name="connsiteX30" fmla="*/ 1243012 w 2190750"/>
              <a:gd name="connsiteY30" fmla="*/ 1280975 h 3122613"/>
              <a:gd name="connsiteX31" fmla="*/ 1285874 w 2190750"/>
              <a:gd name="connsiteY31" fmla="*/ 1266688 h 3122613"/>
              <a:gd name="connsiteX32" fmla="*/ 1543049 w 2190750"/>
              <a:gd name="connsiteY32" fmla="*/ 1266688 h 3122613"/>
              <a:gd name="connsiteX33" fmla="*/ 1557337 w 2190750"/>
              <a:gd name="connsiteY33" fmla="*/ 1223825 h 3122613"/>
              <a:gd name="connsiteX34" fmla="*/ 1528762 w 2190750"/>
              <a:gd name="connsiteY34" fmla="*/ 1109525 h 3122613"/>
              <a:gd name="connsiteX35" fmla="*/ 1500187 w 2190750"/>
              <a:gd name="connsiteY35" fmla="*/ 1066663 h 3122613"/>
              <a:gd name="connsiteX36" fmla="*/ 1487282 w 2190750"/>
              <a:gd name="connsiteY36" fmla="*/ 1025499 h 3122613"/>
              <a:gd name="connsiteX37" fmla="*/ 1489868 w 2190750"/>
              <a:gd name="connsiteY37" fmla="*/ 1028962 h 3122613"/>
              <a:gd name="connsiteX38" fmla="*/ 1490251 w 2190750"/>
              <a:gd name="connsiteY38" fmla="*/ 1029517 h 3122613"/>
              <a:gd name="connsiteX39" fmla="*/ 1491276 w 2190750"/>
              <a:gd name="connsiteY39" fmla="*/ 1030848 h 3122613"/>
              <a:gd name="connsiteX40" fmla="*/ 1489868 w 2190750"/>
              <a:gd name="connsiteY40" fmla="*/ 1028962 h 3122613"/>
              <a:gd name="connsiteX41" fmla="*/ 1480251 w 2190750"/>
              <a:gd name="connsiteY41" fmla="*/ 1015036 h 3122613"/>
              <a:gd name="connsiteX42" fmla="*/ 1457324 w 2190750"/>
              <a:gd name="connsiteY42" fmla="*/ 980938 h 3122613"/>
              <a:gd name="connsiteX43" fmla="*/ 1457324 w 2190750"/>
              <a:gd name="connsiteY43" fmla="*/ 766625 h 3122613"/>
              <a:gd name="connsiteX44" fmla="*/ 1514474 w 2190750"/>
              <a:gd name="connsiteY44" fmla="*/ 723763 h 3122613"/>
              <a:gd name="connsiteX45" fmla="*/ 1628774 w 2190750"/>
              <a:gd name="connsiteY45" fmla="*/ 666613 h 3122613"/>
              <a:gd name="connsiteX46" fmla="*/ 1714499 w 2190750"/>
              <a:gd name="connsiteY46" fmla="*/ 609463 h 3122613"/>
              <a:gd name="connsiteX47" fmla="*/ 1728787 w 2190750"/>
              <a:gd name="connsiteY47" fmla="*/ 566600 h 3122613"/>
              <a:gd name="connsiteX48" fmla="*/ 1700212 w 2190750"/>
              <a:gd name="connsiteY48" fmla="*/ 523738 h 3122613"/>
              <a:gd name="connsiteX49" fmla="*/ 1687307 w 2190750"/>
              <a:gd name="connsiteY49" fmla="*/ 482574 h 3122613"/>
              <a:gd name="connsiteX50" fmla="*/ 1689893 w 2190750"/>
              <a:gd name="connsiteY50" fmla="*/ 486037 h 3122613"/>
              <a:gd name="connsiteX51" fmla="*/ 1690276 w 2190750"/>
              <a:gd name="connsiteY51" fmla="*/ 486592 h 3122613"/>
              <a:gd name="connsiteX52" fmla="*/ 1691301 w 2190750"/>
              <a:gd name="connsiteY52" fmla="*/ 487923 h 3122613"/>
              <a:gd name="connsiteX53" fmla="*/ 1689893 w 2190750"/>
              <a:gd name="connsiteY53" fmla="*/ 486037 h 3122613"/>
              <a:gd name="connsiteX54" fmla="*/ 1680276 w 2190750"/>
              <a:gd name="connsiteY54" fmla="*/ 472111 h 3122613"/>
              <a:gd name="connsiteX55" fmla="*/ 1664596 w 2190750"/>
              <a:gd name="connsiteY55" fmla="*/ 448791 h 3122613"/>
              <a:gd name="connsiteX56" fmla="*/ 1960548 w 2190750"/>
              <a:gd name="connsiteY56" fmla="*/ 90534 h 3122613"/>
              <a:gd name="connsiteX57" fmla="*/ 1965189 w 2190750"/>
              <a:gd name="connsiteY57" fmla="*/ 89316 h 3122613"/>
              <a:gd name="connsiteX58" fmla="*/ 1985962 w 2190750"/>
              <a:gd name="connsiteY58" fmla="*/ 80825 h 3122613"/>
              <a:gd name="connsiteX59" fmla="*/ 2028824 w 2190750"/>
              <a:gd name="connsiteY59" fmla="*/ 52250 h 3122613"/>
              <a:gd name="connsiteX60" fmla="*/ 2047728 w 2190750"/>
              <a:gd name="connsiteY60" fmla="*/ 0 h 312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90750" h="3122613">
                <a:moveTo>
                  <a:pt x="2047728" y="0"/>
                </a:moveTo>
                <a:lnTo>
                  <a:pt x="2190750" y="0"/>
                </a:lnTo>
                <a:lnTo>
                  <a:pt x="2190750" y="3122613"/>
                </a:lnTo>
                <a:lnTo>
                  <a:pt x="0" y="3122613"/>
                </a:lnTo>
                <a:lnTo>
                  <a:pt x="0" y="2812479"/>
                </a:lnTo>
                <a:lnTo>
                  <a:pt x="14287" y="2809738"/>
                </a:lnTo>
                <a:cubicBezTo>
                  <a:pt x="57150" y="2781162"/>
                  <a:pt x="61911" y="2785926"/>
                  <a:pt x="85724" y="2738300"/>
                </a:cubicBezTo>
                <a:cubicBezTo>
                  <a:pt x="111779" y="2686191"/>
                  <a:pt x="89592" y="2654760"/>
                  <a:pt x="157162" y="2609713"/>
                </a:cubicBezTo>
                <a:lnTo>
                  <a:pt x="200024" y="2581138"/>
                </a:lnTo>
                <a:cubicBezTo>
                  <a:pt x="209549" y="2566850"/>
                  <a:pt x="215676" y="2549583"/>
                  <a:pt x="228599" y="2538275"/>
                </a:cubicBezTo>
                <a:cubicBezTo>
                  <a:pt x="254445" y="2515660"/>
                  <a:pt x="314324" y="2481125"/>
                  <a:pt x="314324" y="2481125"/>
                </a:cubicBezTo>
                <a:cubicBezTo>
                  <a:pt x="323849" y="2466838"/>
                  <a:pt x="335220" y="2453621"/>
                  <a:pt x="342899" y="2438263"/>
                </a:cubicBezTo>
                <a:cubicBezTo>
                  <a:pt x="374758" y="2374547"/>
                  <a:pt x="364550" y="2253514"/>
                  <a:pt x="371474" y="2209663"/>
                </a:cubicBezTo>
                <a:cubicBezTo>
                  <a:pt x="374945" y="2187678"/>
                  <a:pt x="400748" y="2103375"/>
                  <a:pt x="428624" y="2081075"/>
                </a:cubicBezTo>
                <a:cubicBezTo>
                  <a:pt x="447111" y="2066285"/>
                  <a:pt x="556383" y="2052611"/>
                  <a:pt x="557212" y="2052500"/>
                </a:cubicBezTo>
                <a:cubicBezTo>
                  <a:pt x="599960" y="2046800"/>
                  <a:pt x="642937" y="2042975"/>
                  <a:pt x="685799" y="2038213"/>
                </a:cubicBezTo>
                <a:cubicBezTo>
                  <a:pt x="700087" y="2028688"/>
                  <a:pt x="713303" y="2017317"/>
                  <a:pt x="728662" y="2009638"/>
                </a:cubicBezTo>
                <a:cubicBezTo>
                  <a:pt x="742132" y="2002903"/>
                  <a:pt x="759764" y="2004758"/>
                  <a:pt x="771524" y="1995350"/>
                </a:cubicBezTo>
                <a:cubicBezTo>
                  <a:pt x="784932" y="1984623"/>
                  <a:pt x="787957" y="1964630"/>
                  <a:pt x="800099" y="1952488"/>
                </a:cubicBezTo>
                <a:cubicBezTo>
                  <a:pt x="812241" y="1940346"/>
                  <a:pt x="829770" y="1934906"/>
                  <a:pt x="842962" y="1923913"/>
                </a:cubicBezTo>
                <a:cubicBezTo>
                  <a:pt x="893322" y="1881946"/>
                  <a:pt x="893526" y="1877702"/>
                  <a:pt x="885534" y="1881174"/>
                </a:cubicBezTo>
                <a:lnTo>
                  <a:pt x="878975" y="1884702"/>
                </a:lnTo>
                <a:lnTo>
                  <a:pt x="890733" y="1877177"/>
                </a:lnTo>
                <a:cubicBezTo>
                  <a:pt x="905734" y="1867492"/>
                  <a:pt x="930924" y="1850983"/>
                  <a:pt x="971549" y="1823900"/>
                </a:cubicBezTo>
                <a:cubicBezTo>
                  <a:pt x="1039473" y="1778618"/>
                  <a:pt x="998124" y="1800754"/>
                  <a:pt x="1100137" y="1766750"/>
                </a:cubicBezTo>
                <a:lnTo>
                  <a:pt x="1142999" y="1752463"/>
                </a:lnTo>
                <a:cubicBezTo>
                  <a:pt x="1157287" y="1742938"/>
                  <a:pt x="1173720" y="1736030"/>
                  <a:pt x="1185862" y="1723888"/>
                </a:cubicBezTo>
                <a:cubicBezTo>
                  <a:pt x="1245628" y="1664122"/>
                  <a:pt x="1209829" y="1615824"/>
                  <a:pt x="1200149" y="1523863"/>
                </a:cubicBezTo>
                <a:cubicBezTo>
                  <a:pt x="1187721" y="1405800"/>
                  <a:pt x="1196542" y="1441603"/>
                  <a:pt x="1171574" y="1366700"/>
                </a:cubicBezTo>
                <a:cubicBezTo>
                  <a:pt x="1176337" y="1342888"/>
                  <a:pt x="1170316" y="1313918"/>
                  <a:pt x="1185862" y="1295263"/>
                </a:cubicBezTo>
                <a:cubicBezTo>
                  <a:pt x="1198433" y="1280178"/>
                  <a:pt x="1224131" y="1286370"/>
                  <a:pt x="1243012" y="1280975"/>
                </a:cubicBezTo>
                <a:cubicBezTo>
                  <a:pt x="1257493" y="1276838"/>
                  <a:pt x="1271587" y="1271450"/>
                  <a:pt x="1285874" y="1266688"/>
                </a:cubicBezTo>
                <a:cubicBezTo>
                  <a:pt x="1348620" y="1272962"/>
                  <a:pt x="1476187" y="1296404"/>
                  <a:pt x="1543049" y="1266688"/>
                </a:cubicBezTo>
                <a:cubicBezTo>
                  <a:pt x="1556812" y="1260571"/>
                  <a:pt x="1552574" y="1238113"/>
                  <a:pt x="1557337" y="1223825"/>
                </a:cubicBezTo>
                <a:cubicBezTo>
                  <a:pt x="1551904" y="1196660"/>
                  <a:pt x="1543405" y="1138810"/>
                  <a:pt x="1528762" y="1109525"/>
                </a:cubicBezTo>
                <a:cubicBezTo>
                  <a:pt x="1521083" y="1094166"/>
                  <a:pt x="1507866" y="1082021"/>
                  <a:pt x="1500187" y="1066663"/>
                </a:cubicBezTo>
                <a:cubicBezTo>
                  <a:pt x="1470611" y="1007511"/>
                  <a:pt x="1480367" y="1016788"/>
                  <a:pt x="1487282" y="1025499"/>
                </a:cubicBezTo>
                <a:lnTo>
                  <a:pt x="1489868" y="1028962"/>
                </a:lnTo>
                <a:lnTo>
                  <a:pt x="1490251" y="1029517"/>
                </a:lnTo>
                <a:cubicBezTo>
                  <a:pt x="1491869" y="1031793"/>
                  <a:pt x="1491991" y="1031877"/>
                  <a:pt x="1491276" y="1030848"/>
                </a:cubicBezTo>
                <a:lnTo>
                  <a:pt x="1489868" y="1028962"/>
                </a:lnTo>
                <a:lnTo>
                  <a:pt x="1480251" y="1015036"/>
                </a:lnTo>
                <a:cubicBezTo>
                  <a:pt x="1474983" y="1007299"/>
                  <a:pt x="1467560" y="996292"/>
                  <a:pt x="1457324" y="980938"/>
                </a:cubicBezTo>
                <a:cubicBezTo>
                  <a:pt x="1431023" y="902033"/>
                  <a:pt x="1418479" y="883159"/>
                  <a:pt x="1457324" y="766625"/>
                </a:cubicBezTo>
                <a:cubicBezTo>
                  <a:pt x="1464854" y="744035"/>
                  <a:pt x="1493905" y="735761"/>
                  <a:pt x="1514474" y="723763"/>
                </a:cubicBezTo>
                <a:cubicBezTo>
                  <a:pt x="1551269" y="702300"/>
                  <a:pt x="1593331" y="690242"/>
                  <a:pt x="1628774" y="666613"/>
                </a:cubicBezTo>
                <a:lnTo>
                  <a:pt x="1714499" y="609463"/>
                </a:lnTo>
                <a:cubicBezTo>
                  <a:pt x="1719262" y="595175"/>
                  <a:pt x="1731263" y="581456"/>
                  <a:pt x="1728787" y="566600"/>
                </a:cubicBezTo>
                <a:cubicBezTo>
                  <a:pt x="1725964" y="549662"/>
                  <a:pt x="1707891" y="539096"/>
                  <a:pt x="1700212" y="523738"/>
                </a:cubicBezTo>
                <a:cubicBezTo>
                  <a:pt x="1670635" y="464586"/>
                  <a:pt x="1680393" y="473863"/>
                  <a:pt x="1687307" y="482574"/>
                </a:cubicBezTo>
                <a:lnTo>
                  <a:pt x="1689893" y="486037"/>
                </a:lnTo>
                <a:lnTo>
                  <a:pt x="1690276" y="486592"/>
                </a:lnTo>
                <a:cubicBezTo>
                  <a:pt x="1691894" y="488868"/>
                  <a:pt x="1692016" y="488952"/>
                  <a:pt x="1691301" y="487923"/>
                </a:cubicBezTo>
                <a:lnTo>
                  <a:pt x="1689893" y="486037"/>
                </a:lnTo>
                <a:lnTo>
                  <a:pt x="1680276" y="472111"/>
                </a:lnTo>
                <a:lnTo>
                  <a:pt x="1664596" y="448791"/>
                </a:lnTo>
                <a:lnTo>
                  <a:pt x="1960548" y="90534"/>
                </a:lnTo>
                <a:lnTo>
                  <a:pt x="1965189" y="89316"/>
                </a:lnTo>
                <a:cubicBezTo>
                  <a:pt x="1972553" y="87383"/>
                  <a:pt x="1979697" y="85002"/>
                  <a:pt x="1985962" y="80825"/>
                </a:cubicBezTo>
                <a:lnTo>
                  <a:pt x="2028824" y="52250"/>
                </a:lnTo>
                <a:lnTo>
                  <a:pt x="2047728" y="0"/>
                </a:lnTo>
                <a:close/>
              </a:path>
            </a:pathLst>
          </a:custGeom>
        </p:spPr>
      </p:pic>
      <p:pic>
        <p:nvPicPr>
          <p:cNvPr id="39" name="Picture 38"/>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69880" t="60357" r="29939" b="39489"/>
          <a:stretch>
            <a:fillRect/>
          </a:stretch>
        </p:blipFill>
        <p:spPr>
          <a:xfrm>
            <a:off x="7900506" y="2118202"/>
            <a:ext cx="7921" cy="4821"/>
          </a:xfrm>
          <a:custGeom>
            <a:avLst/>
            <a:gdLst>
              <a:gd name="connsiteX0" fmla="*/ 7921 w 7921"/>
              <a:gd name="connsiteY0" fmla="*/ 0 h 4821"/>
              <a:gd name="connsiteX1" fmla="*/ 7882 w 7921"/>
              <a:gd name="connsiteY1" fmla="*/ 25 h 4821"/>
              <a:gd name="connsiteX2" fmla="*/ 5311 w 7921"/>
              <a:gd name="connsiteY2" fmla="*/ 1404 h 4821"/>
              <a:gd name="connsiteX3" fmla="*/ 7921 w 7921"/>
              <a:gd name="connsiteY3" fmla="*/ 0 h 4821"/>
            </a:gdLst>
            <a:ahLst/>
            <a:cxnLst>
              <a:cxn ang="0">
                <a:pos x="connsiteX0" y="connsiteY0"/>
              </a:cxn>
              <a:cxn ang="0">
                <a:pos x="connsiteX1" y="connsiteY1"/>
              </a:cxn>
              <a:cxn ang="0">
                <a:pos x="connsiteX2" y="connsiteY2"/>
              </a:cxn>
              <a:cxn ang="0">
                <a:pos x="connsiteX3" y="connsiteY3"/>
              </a:cxn>
            </a:cxnLst>
            <a:rect l="l" t="t" r="r" b="b"/>
            <a:pathLst>
              <a:path w="7921" h="4821">
                <a:moveTo>
                  <a:pt x="7921" y="0"/>
                </a:moveTo>
                <a:lnTo>
                  <a:pt x="7882" y="25"/>
                </a:lnTo>
                <a:cubicBezTo>
                  <a:pt x="-3838" y="7429"/>
                  <a:pt x="-550" y="4924"/>
                  <a:pt x="5311" y="1404"/>
                </a:cubicBezTo>
                <a:lnTo>
                  <a:pt x="7921" y="0"/>
                </a:lnTo>
                <a:close/>
              </a:path>
            </a:pathLst>
          </a:custGeom>
        </p:spPr>
      </p:pic>
      <p:pic>
        <p:nvPicPr>
          <p:cNvPr id="12" name="Picture 11"/>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44516" t="100000" r="50000" b="-8036"/>
          <a:stretch>
            <a:fillRect/>
          </a:stretch>
        </p:blipFill>
        <p:spPr>
          <a:xfrm>
            <a:off x="1314451" y="6858000"/>
            <a:ext cx="161925" cy="171450"/>
          </a:xfrm>
          <a:custGeom>
            <a:avLst/>
            <a:gdLst>
              <a:gd name="connsiteX0" fmla="*/ 0 w 161925"/>
              <a:gd name="connsiteY0" fmla="*/ 0 h 171450"/>
              <a:gd name="connsiteX1" fmla="*/ 161925 w 161925"/>
              <a:gd name="connsiteY1" fmla="*/ 0 h 171450"/>
              <a:gd name="connsiteX2" fmla="*/ 161925 w 161925"/>
              <a:gd name="connsiteY2" fmla="*/ 171450 h 171450"/>
              <a:gd name="connsiteX3" fmla="*/ 0 w 161925"/>
              <a:gd name="connsiteY3" fmla="*/ 171450 h 171450"/>
              <a:gd name="connsiteX4" fmla="*/ 0 w 161925"/>
              <a:gd name="connsiteY4" fmla="*/ 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1450">
                <a:moveTo>
                  <a:pt x="0" y="0"/>
                </a:moveTo>
                <a:lnTo>
                  <a:pt x="161925" y="0"/>
                </a:lnTo>
                <a:lnTo>
                  <a:pt x="161925" y="171450"/>
                </a:lnTo>
                <a:lnTo>
                  <a:pt x="0" y="171450"/>
                </a:lnTo>
                <a:lnTo>
                  <a:pt x="0" y="0"/>
                </a:lnTo>
                <a:close/>
              </a:path>
            </a:pathLst>
          </a:custGeom>
        </p:spPr>
      </p:pic>
      <p:pic>
        <p:nvPicPr>
          <p:cNvPr id="51" name="Picture 50"/>
          <p:cNvPicPr>
            <a:picLocks noChangeAspect="1"/>
          </p:cNvPicPr>
          <p:nvPr/>
        </p:nvPicPr>
        <p:blipFill>
          <a:blip r:embed="rId2"/>
          <a:stretch>
            <a:fillRect/>
          </a:stretch>
        </p:blipFill>
        <p:spPr>
          <a:xfrm>
            <a:off x="10600575" y="225421"/>
            <a:ext cx="1347333" cy="1353429"/>
          </a:xfrm>
          <a:prstGeom prst="rect">
            <a:avLst/>
          </a:prstGeom>
        </p:spPr>
      </p:pic>
      <p:pic>
        <p:nvPicPr>
          <p:cNvPr id="52" name="Picture 5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956586" y="-122771"/>
            <a:ext cx="1771930" cy="1536595"/>
          </a:xfrm>
          <a:prstGeom prst="rect">
            <a:avLst/>
          </a:prstGeom>
        </p:spPr>
      </p:pic>
      <p:sp>
        <p:nvSpPr>
          <p:cNvPr id="53" name="Oval 52"/>
          <p:cNvSpPr/>
          <p:nvPr/>
        </p:nvSpPr>
        <p:spPr>
          <a:xfrm>
            <a:off x="5077931" y="3872528"/>
            <a:ext cx="4430402" cy="149107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9"/>
          <a:stretch>
            <a:fillRect/>
          </a:stretch>
        </p:blipFill>
        <p:spPr>
          <a:xfrm>
            <a:off x="5209958" y="-19559"/>
            <a:ext cx="1784785" cy="1433383"/>
          </a:xfrm>
          <a:prstGeom prst="rect">
            <a:avLst/>
          </a:prstGeom>
        </p:spPr>
      </p:pic>
    </p:spTree>
    <p:extLst>
      <p:ext uri="{BB962C8B-B14F-4D97-AF65-F5344CB8AC3E}">
        <p14:creationId xmlns:p14="http://schemas.microsoft.com/office/powerpoint/2010/main" val="28141042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0" fill="hold"/>
                                        <p:tgtEl>
                                          <p:spTgt spid="52"/>
                                        </p:tgtEl>
                                        <p:attrNameLst>
                                          <p:attrName>ppt_x</p:attrName>
                                        </p:attrNameLst>
                                      </p:cBhvr>
                                      <p:tavLst>
                                        <p:tav tm="0">
                                          <p:val>
                                            <p:strVal val="0-#ppt_w/2"/>
                                          </p:val>
                                        </p:tav>
                                        <p:tav tm="100000">
                                          <p:val>
                                            <p:strVal val="#ppt_x"/>
                                          </p:val>
                                        </p:tav>
                                      </p:tavLst>
                                    </p:anim>
                                    <p:anim calcmode="lin" valueType="num">
                                      <p:cBhvr additive="base">
                                        <p:cTn id="8" dur="5000" fill="hold"/>
                                        <p:tgtEl>
                                          <p:spTgt spid="52"/>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500"/>
                                  </p:stCondLst>
                                  <p:childTnLst>
                                    <p:animRot by="21600000">
                                      <p:cBhvr>
                                        <p:cTn id="10" dur="5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5000" fill="hold"/>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Pentagon 5"/>
          <p:cNvSpPr/>
          <p:nvPr/>
        </p:nvSpPr>
        <p:spPr>
          <a:xfrm>
            <a:off x="3229895" y="2405827"/>
            <a:ext cx="5032614" cy="2861187"/>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chia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sẻ</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cuốn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2364123" y="1263842"/>
            <a:ext cx="1467068" cy="685124"/>
          </a:xfrm>
          <a:prstGeom prst="rect">
            <a:avLst/>
          </a:prstGeom>
        </p:spPr>
        <p:txBody>
          <a:bodyPr wrap="none">
            <a:spAutoFit/>
          </a:bodyPr>
          <a:lstStyle/>
          <a:p>
            <a:pPr algn="just">
              <a:lnSpc>
                <a:spcPct val="107000"/>
              </a:lnSpc>
              <a:spcAft>
                <a:spcPts val="800"/>
              </a:spcAft>
            </a:pPr>
            <a:r>
              <a:rPr lang="en-US" sz="3600" b="1">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latin typeface="Times New Roman" panose="02020603050405020304" pitchFamily="18" charset="0"/>
                <a:ea typeface="Calibri" panose="020F0502020204030204" pitchFamily="34" charset="0"/>
                <a:cs typeface="Times New Roman" panose="02020603050405020304" pitchFamily="18" charset="0"/>
              </a:rPr>
              <a:t> 2</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482594" y="1238866"/>
            <a:ext cx="3145497" cy="5206178"/>
          </a:xfrm>
          <a:prstGeom prst="rect">
            <a:avLst/>
          </a:prstGeom>
        </p:spPr>
      </p:pic>
    </p:spTree>
    <p:extLst>
      <p:ext uri="{BB962C8B-B14F-4D97-AF65-F5344CB8AC3E}">
        <p14:creationId xmlns:p14="http://schemas.microsoft.com/office/powerpoint/2010/main" val="103866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Rectangle 1"/>
          <p:cNvSpPr/>
          <p:nvPr/>
        </p:nvSpPr>
        <p:spPr>
          <a:xfrm>
            <a:off x="2364123" y="1263842"/>
            <a:ext cx="1467068" cy="685124"/>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482594" y="1238866"/>
            <a:ext cx="3145497" cy="5206178"/>
          </a:xfrm>
          <a:prstGeom prst="rect">
            <a:avLst/>
          </a:prstGeom>
        </p:spPr>
      </p:pic>
      <p:sp>
        <p:nvSpPr>
          <p:cNvPr id="15" name="Pentagon 14"/>
          <p:cNvSpPr/>
          <p:nvPr/>
        </p:nvSpPr>
        <p:spPr>
          <a:xfrm>
            <a:off x="2713811" y="1982633"/>
            <a:ext cx="6474434" cy="3530062"/>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en-US" sz="2800" b="1" dirty="0" err="1">
                <a:solidFill>
                  <a:srgbClr val="000000"/>
                </a:solidFill>
                <a:latin typeface="Times New Roman" panose="02020603050405020304" pitchFamily="18" charset="0"/>
                <a:ea typeface="Calibri" panose="020F0502020204030204" pitchFamily="34" charset="0"/>
              </a:rPr>
              <a:t>Ví</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dụ</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Hạt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hồn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Cuốn</a:t>
            </a:r>
            <a:r>
              <a:rPr lang="en-US" sz="2800" dirty="0">
                <a:solidFill>
                  <a:srgbClr val="000000"/>
                </a:solidFill>
                <a:latin typeface="Times New Roman" panose="02020603050405020304" pitchFamily="18" charset="0"/>
                <a:ea typeface="Calibri" panose="020F0502020204030204" pitchFamily="34" charset="0"/>
              </a:rPr>
              <a:t> </a:t>
            </a:r>
          </a:p>
          <a:p>
            <a:pPr lvl="0">
              <a:lnSpc>
                <a:spcPct val="107000"/>
              </a:lnSpc>
              <a:spcAft>
                <a:spcPts val="800"/>
              </a:spcAft>
            </a:pPr>
            <a:r>
              <a:rPr lang="en-US" sz="2800" dirty="0" err="1">
                <a:solidFill>
                  <a:srgbClr val="000000"/>
                </a:solidFill>
                <a:latin typeface="Times New Roman" panose="02020603050405020304" pitchFamily="18" charset="0"/>
                <a:ea typeface="Calibri" panose="020F0502020204030204" pitchFamily="34" charset="0"/>
              </a:rPr>
              <a:t>sách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tổng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hợp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chuyện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nuôi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dưỡng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hồn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mỗi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ai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cũng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tìm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thấy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mẩu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chuyện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dị</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nhưng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đầy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triết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sinh</a:t>
            </a:r>
            <a:r>
              <a:rPr lang="en-US" sz="2800" dirty="0">
                <a:solidFill>
                  <a:srgbClr val="000000"/>
                </a:solidFill>
                <a:latin typeface="Times New Roman" panose="02020603050405020304" pitchFamily="18" charset="0"/>
                <a:ea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0946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Rectangle 1"/>
          <p:cNvSpPr/>
          <p:nvPr/>
        </p:nvSpPr>
        <p:spPr>
          <a:xfrm>
            <a:off x="2364123" y="1263842"/>
            <a:ext cx="1467068" cy="685124"/>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8618514" y="1197336"/>
            <a:ext cx="2728650" cy="29334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5"/>
          <a:stretch>
            <a:fillRect/>
          </a:stretch>
        </p:blipFill>
        <p:spPr>
          <a:xfrm>
            <a:off x="9047549" y="3350174"/>
            <a:ext cx="2523069" cy="306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p:cNvPicPr>
            <a:picLocks noChangeAspect="1"/>
          </p:cNvPicPr>
          <p:nvPr/>
        </p:nvPicPr>
        <p:blipFill>
          <a:blip r:embed="rId6"/>
          <a:stretch>
            <a:fillRect/>
          </a:stretch>
        </p:blipFill>
        <p:spPr>
          <a:xfrm flipH="1">
            <a:off x="7560174" y="2422970"/>
            <a:ext cx="2748910" cy="3337739"/>
          </a:xfrm>
          <a:prstGeom prst="rect">
            <a:avLst/>
          </a:prstGeom>
        </p:spPr>
      </p:pic>
      <p:sp>
        <p:nvSpPr>
          <p:cNvPr id="18" name="Pentagon 17"/>
          <p:cNvSpPr/>
          <p:nvPr/>
        </p:nvSpPr>
        <p:spPr>
          <a:xfrm>
            <a:off x="2713812" y="1828275"/>
            <a:ext cx="6474434" cy="3530062"/>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cuốn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tuần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r>
              <a:rPr lang="en-US" sz="3200" dirty="0" err="1">
                <a:solidFill>
                  <a:srgbClr val="000000"/>
                </a:solidFill>
                <a:latin typeface="Times New Roman" panose="02020603050405020304" pitchFamily="18" charset="0"/>
                <a:ea typeface="Calibri" panose="020F0502020204030204" pitchFamily="34" charset="0"/>
              </a:rPr>
              <a:t>Ví</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dụ</a:t>
            </a:r>
            <a:r>
              <a:rPr lang="en-US" sz="3200"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bé</a:t>
            </a:r>
            <a:r>
              <a:rPr lang="en-US" sz="3200"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Dế</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Mèn</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phiêu</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lưu</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kí</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Truyện</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cổ</a:t>
            </a:r>
            <a:r>
              <a:rPr lang="en-US" sz="3200" i="1" dirty="0">
                <a:solidFill>
                  <a:srgbClr val="000000"/>
                </a:solidFill>
                <a:latin typeface="Times New Roman" panose="02020603050405020304" pitchFamily="18" charset="0"/>
                <a:ea typeface="Calibri" panose="020F0502020204030204" pitchFamily="34" charset="0"/>
              </a:rPr>
              <a:t> An-</a:t>
            </a:r>
            <a:r>
              <a:rPr lang="en-US" sz="3200" i="1" dirty="0" err="1">
                <a:solidFill>
                  <a:srgbClr val="000000"/>
                </a:solidFill>
                <a:latin typeface="Times New Roman" panose="02020603050405020304" pitchFamily="18" charset="0"/>
                <a:ea typeface="Calibri" panose="020F0502020204030204" pitchFamily="34" charset="0"/>
              </a:rPr>
              <a:t>đéc</a:t>
            </a:r>
            <a:r>
              <a:rPr lang="en-US" sz="3200" i="1" dirty="0">
                <a:solidFill>
                  <a:srgbClr val="000000"/>
                </a:solidFill>
                <a:latin typeface="Times New Roman" panose="02020603050405020304" pitchFamily="18" charset="0"/>
                <a:ea typeface="Calibri" panose="020F0502020204030204" pitchFamily="34" charset="0"/>
              </a:rPr>
              <a:t>-</a:t>
            </a:r>
            <a:r>
              <a:rPr lang="en-US" sz="3200" i="1" dirty="0" err="1">
                <a:solidFill>
                  <a:srgbClr val="000000"/>
                </a:solidFill>
                <a:latin typeface="Times New Roman" panose="02020603050405020304" pitchFamily="18" charset="0"/>
                <a:ea typeface="Calibri" panose="020F0502020204030204" pitchFamily="34" charset="0"/>
              </a:rPr>
              <a:t>xen</a:t>
            </a:r>
            <a:r>
              <a:rPr lang="en-US" sz="3200" i="1" dirty="0">
                <a:solidFill>
                  <a:srgbClr val="000000"/>
                </a:solidFill>
                <a:latin typeface="Times New Roman" panose="02020603050405020304" pitchFamily="18" charset="0"/>
                <a:ea typeface="Calibri" panose="020F0502020204030204" pitchFamily="34"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6402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r>
              <a:rPr lang="en-US" sz="2800" b="1" dirty="0" err="1">
                <a:solidFill>
                  <a:srgbClr val="0000FF"/>
                </a:solidFill>
                <a:latin typeface="Times New Roman" panose="02020603050405020304" pitchFamily="18" charset="0"/>
                <a:ea typeface="Times New Roman" panose="02020603050405020304" pitchFamily="18" charset="0"/>
              </a:rPr>
              <a:t>Cùng</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đọc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và</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trải</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nghiệm</a:t>
            </a:r>
            <a:endParaRPr lang="en-US" sz="2800" dirty="0"/>
          </a:p>
        </p:txBody>
      </p:sp>
      <p:sp>
        <p:nvSpPr>
          <p:cNvPr id="2" name="Rectangle 1"/>
          <p:cNvSpPr/>
          <p:nvPr/>
        </p:nvSpPr>
        <p:spPr>
          <a:xfrm>
            <a:off x="511004" y="1238866"/>
            <a:ext cx="10833100" cy="1384995"/>
          </a:xfrm>
          <a:prstGeom prst="rect">
            <a:avLst/>
          </a:prstGeom>
        </p:spPr>
        <p:txBody>
          <a:bodyPr>
            <a:spAutoFit/>
          </a:bodyPr>
          <a:lstStyle/>
          <a:p>
            <a:pPr algn="just">
              <a:spcAft>
                <a:spcPts val="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SÁCH HAY CÙNG ĐỌC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pt-BR"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Chọn chủ đề cùng đọc: Cùng chọn 2 chủ đề trong 9 chủ đề đã học.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11004" y="2201468"/>
            <a:ext cx="6330579" cy="310341"/>
          </a:xfrm>
          <a:prstGeom prst="rect">
            <a:avLst/>
          </a:prstGeom>
        </p:spPr>
        <p:txBody>
          <a:bodyPr wrap="none">
            <a:spAutoFit/>
          </a:bodyPr>
          <a:lstStyle/>
          <a:p>
            <a:pPr>
              <a:lnSpc>
                <a:spcPts val="1650"/>
              </a:lnSpc>
              <a:spcAft>
                <a:spcPts val="0"/>
              </a:spcAft>
            </a:pPr>
            <a:r>
              <a:rPr lang="pt-BR"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Ví dụ về tên sách theo các chủ đề đã 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233138331"/>
              </p:ext>
            </p:extLst>
          </p:nvPr>
        </p:nvGraphicFramePr>
        <p:xfrm>
          <a:off x="690886" y="2571744"/>
          <a:ext cx="10833100" cy="3657600"/>
        </p:xfrm>
        <a:graphic>
          <a:graphicData uri="http://schemas.openxmlformats.org/drawingml/2006/table">
            <a:tbl>
              <a:tblPr firstRow="1" firstCol="1" bandRow="1"/>
              <a:tblGrid>
                <a:gridCol w="946185">
                  <a:extLst>
                    <a:ext uri="{9D8B030D-6E8A-4147-A177-3AD203B41FA5}">
                      <a16:colId xmlns:a16="http://schemas.microsoft.com/office/drawing/2014/main" val="1573476227"/>
                    </a:ext>
                  </a:extLst>
                </a:gridCol>
                <a:gridCol w="5648632">
                  <a:extLst>
                    <a:ext uri="{9D8B030D-6E8A-4147-A177-3AD203B41FA5}">
                      <a16:colId xmlns:a16="http://schemas.microsoft.com/office/drawing/2014/main" val="3350935181"/>
                    </a:ext>
                  </a:extLst>
                </a:gridCol>
                <a:gridCol w="4238283">
                  <a:extLst>
                    <a:ext uri="{9D8B030D-6E8A-4147-A177-3AD203B41FA5}">
                      <a16:colId xmlns:a16="http://schemas.microsoft.com/office/drawing/2014/main" val="3474193796"/>
                    </a:ext>
                  </a:extLst>
                </a:gridCol>
              </a:tblGrid>
              <a:tr h="0">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Chủ đề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Tên sách (gợi ý)</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747037"/>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 và các bạn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5825768"/>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Gõ cửa trái tim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66062"/>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thương và chia sẻ,</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0968783"/>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 hương yêu dấu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2721995"/>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nẻo đường xứ sở</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168695"/>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 kể về những người anh hùng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169755"/>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 giới cổ tích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7764499"/>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Khác biệt và gần gũi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4327774"/>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0475184"/>
                  </a:ext>
                </a:extLst>
              </a:tr>
            </a:tbl>
          </a:graphicData>
        </a:graphic>
      </p:graphicFrame>
    </p:spTree>
    <p:extLst>
      <p:ext uri="{BB962C8B-B14F-4D97-AF65-F5344CB8AC3E}">
        <p14:creationId xmlns:p14="http://schemas.microsoft.com/office/powerpoint/2010/main" val="217000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60400" y="1238866"/>
            <a:ext cx="4832798"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Giới thiệu về cuốn sách hay.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345025" y="1589284"/>
            <a:ext cx="5514651" cy="553357"/>
          </a:xfrm>
          <a:prstGeom prst="rect">
            <a:avLst/>
          </a:prstGeom>
        </p:spPr>
        <p:txBody>
          <a:bodyPr wrap="none">
            <a:spAutoFit/>
          </a:bodyPr>
          <a:lstStyle/>
          <a:p>
            <a:pPr>
              <a:lnSpc>
                <a:spcPct val="107000"/>
              </a:lnSpc>
              <a:spcAft>
                <a:spcPts val="0"/>
              </a:spcAft>
            </a:pP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99453629"/>
              </p:ext>
            </p:extLst>
          </p:nvPr>
        </p:nvGraphicFramePr>
        <p:xfrm>
          <a:off x="685799" y="2124065"/>
          <a:ext cx="10833100" cy="4199446"/>
        </p:xfrm>
        <a:graphic>
          <a:graphicData uri="http://schemas.openxmlformats.org/drawingml/2006/table">
            <a:tbl>
              <a:tblPr firstRow="1" firstCol="1" bandRow="1"/>
              <a:tblGrid>
                <a:gridCol w="837291">
                  <a:extLst>
                    <a:ext uri="{9D8B030D-6E8A-4147-A177-3AD203B41FA5}">
                      <a16:colId xmlns:a16="http://schemas.microsoft.com/office/drawing/2014/main" val="623580417"/>
                    </a:ext>
                  </a:extLst>
                </a:gridCol>
                <a:gridCol w="3895376">
                  <a:extLst>
                    <a:ext uri="{9D8B030D-6E8A-4147-A177-3AD203B41FA5}">
                      <a16:colId xmlns:a16="http://schemas.microsoft.com/office/drawing/2014/main" val="1411797657"/>
                    </a:ext>
                  </a:extLst>
                </a:gridCol>
                <a:gridCol w="6100433">
                  <a:extLst>
                    <a:ext uri="{9D8B030D-6E8A-4147-A177-3AD203B41FA5}">
                      <a16:colId xmlns:a16="http://schemas.microsoft.com/office/drawing/2014/main" val="4149984655"/>
                    </a:ext>
                  </a:extLst>
                </a:gridCol>
              </a:tblGrid>
              <a:tr h="0">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cầu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742735"/>
                  </a:ext>
                </a:extLst>
              </a:tr>
              <a:tr h="0">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rõ tên sách, tên tác giả, nhà xuất bản, năm xuất bản?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79199"/>
                  </a:ext>
                </a:extLst>
              </a:tr>
              <a:tr h="0">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447956"/>
                  </a:ext>
                </a:extLst>
              </a:tr>
              <a:tr h="0">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 kê những câu văn, đoạn văn yêu thích dẫn từ cuốn sách hoặc những câu nhận định về cuốn sách.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752339"/>
                  </a:ext>
                </a:extLst>
              </a:tr>
            </a:tbl>
          </a:graphicData>
        </a:graphic>
      </p:graphicFrame>
    </p:spTree>
    <p:extLst>
      <p:ext uri="{BB962C8B-B14F-4D97-AF65-F5344CB8AC3E}">
        <p14:creationId xmlns:p14="http://schemas.microsoft.com/office/powerpoint/2010/main" val="2862958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60400" y="1238866"/>
            <a:ext cx="4832798" cy="553357"/>
          </a:xfrm>
          <a:prstGeom prst="rect">
            <a:avLst/>
          </a:prstGeom>
        </p:spPr>
        <p:txBody>
          <a:bodyPr wrap="none">
            <a:spAutoFit/>
          </a:bodyPr>
          <a:lstStyle/>
          <a:p>
            <a:pPr>
              <a:lnSpc>
                <a:spcPct val="107000"/>
              </a:lnSpc>
              <a:spcAft>
                <a:spcPts val="0"/>
              </a:spcAft>
            </a:pPr>
            <a:r>
              <a:rPr lang="pt-BR"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Giới thiệu về cuốn sách hay.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660400" y="1716432"/>
            <a:ext cx="6550191" cy="522259"/>
          </a:xfrm>
          <a:prstGeom prst="rect">
            <a:avLst/>
          </a:prstGeom>
        </p:spPr>
        <p:txBody>
          <a:bodyPr wrap="none">
            <a:spAutoFit/>
          </a:bodyPr>
          <a:lstStyle/>
          <a:p>
            <a:pPr>
              <a:lnSpc>
                <a:spcPct val="107000"/>
              </a:lnSpc>
              <a:spcAft>
                <a:spcPts val="0"/>
              </a:spcAft>
            </a:pPr>
            <a:r>
              <a:rPr lang="pt-BR"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Phiếu đánh giá tiêu chí giới thiệu về sách: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283780931"/>
              </p:ext>
            </p:extLst>
          </p:nvPr>
        </p:nvGraphicFramePr>
        <p:xfrm>
          <a:off x="673099" y="2395751"/>
          <a:ext cx="10833100" cy="3011173"/>
        </p:xfrm>
        <a:graphic>
          <a:graphicData uri="http://schemas.openxmlformats.org/drawingml/2006/table">
            <a:tbl>
              <a:tblPr firstRow="1" firstCol="1" bandRow="1"/>
              <a:tblGrid>
                <a:gridCol w="1126204">
                  <a:extLst>
                    <a:ext uri="{9D8B030D-6E8A-4147-A177-3AD203B41FA5}">
                      <a16:colId xmlns:a16="http://schemas.microsoft.com/office/drawing/2014/main" val="3855342668"/>
                    </a:ext>
                  </a:extLst>
                </a:gridCol>
                <a:gridCol w="6144021">
                  <a:extLst>
                    <a:ext uri="{9D8B030D-6E8A-4147-A177-3AD203B41FA5}">
                      <a16:colId xmlns:a16="http://schemas.microsoft.com/office/drawing/2014/main" val="3649369153"/>
                    </a:ext>
                  </a:extLst>
                </a:gridCol>
                <a:gridCol w="1829166">
                  <a:extLst>
                    <a:ext uri="{9D8B030D-6E8A-4147-A177-3AD203B41FA5}">
                      <a16:colId xmlns:a16="http://schemas.microsoft.com/office/drawing/2014/main" val="1677498480"/>
                    </a:ext>
                  </a:extLst>
                </a:gridCol>
                <a:gridCol w="1733709">
                  <a:extLst>
                    <a:ext uri="{9D8B030D-6E8A-4147-A177-3AD203B41FA5}">
                      <a16:colId xmlns:a16="http://schemas.microsoft.com/office/drawing/2014/main" val="3660355688"/>
                    </a:ext>
                  </a:extLst>
                </a:gridCol>
              </a:tblGrid>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3135857"/>
                  </a:ext>
                </a:extLst>
              </a:tr>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4152548"/>
                  </a:ext>
                </a:extLst>
              </a:tr>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 tắt được mạch lạc nội dung cuốn sách: chủ đề, cốt truyện, nhân vật,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0949939"/>
                  </a:ext>
                </a:extLst>
              </a:tr>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đánh giá, nhận định về cuốn sách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389821"/>
                  </a:ext>
                </a:extLst>
              </a:tr>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sự sáng tạo trong thể hiện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5858635"/>
                  </a:ext>
                </a:extLst>
              </a:tr>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 thái tự tin, nói năng rõ ràng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4190898"/>
                  </a:ext>
                </a:extLst>
              </a:tr>
            </a:tbl>
          </a:graphicData>
        </a:graphic>
      </p:graphicFrame>
    </p:spTree>
    <p:extLst>
      <p:ext uri="{BB962C8B-B14F-4D97-AF65-F5344CB8AC3E}">
        <p14:creationId xmlns:p14="http://schemas.microsoft.com/office/powerpoint/2010/main" val="196457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31465" y="1275737"/>
            <a:ext cx="4903330"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 CUỐN SÁCH YÊU THÍCH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622616" y="2818782"/>
            <a:ext cx="2959465" cy="522259"/>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số 2</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4189126" y="3569639"/>
            <a:ext cx="3965862" cy="2118013"/>
          </a:xfrm>
          <a:prstGeom prst="rect">
            <a:avLst/>
          </a:prstGeom>
          <a:ln>
            <a:noFill/>
          </a:ln>
          <a:effectLst>
            <a:outerShdw blurRad="292100" dist="139700" dir="2700000" algn="tl" rotWithShape="0">
              <a:srgbClr val="333333">
                <a:alpha val="65000"/>
              </a:srgbClr>
            </a:outerShdw>
          </a:effectLst>
        </p:spPr>
      </p:pic>
      <p:sp>
        <p:nvSpPr>
          <p:cNvPr id="18" name="Rounded Rectangular Callout 17"/>
          <p:cNvSpPr/>
          <p:nvPr/>
        </p:nvSpPr>
        <p:spPr>
          <a:xfrm>
            <a:off x="7820997" y="1731630"/>
            <a:ext cx="3414114" cy="1553034"/>
          </a:xfrm>
          <a:prstGeom prst="wedgeRoundRectCallout">
            <a:avLst>
              <a:gd name="adj1" fmla="val -43296"/>
              <a:gd name="adj2" fmla="val 95738"/>
              <a:gd name="adj3" fmla="val 16667"/>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t-BR"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 mở đầu cuốn sách có điều gì đáng chú ý? Vì sao?</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ounded Rectangular Callout 18"/>
          <p:cNvSpPr/>
          <p:nvPr/>
        </p:nvSpPr>
        <p:spPr>
          <a:xfrm>
            <a:off x="835194" y="1908607"/>
            <a:ext cx="3414114" cy="1553034"/>
          </a:xfrm>
          <a:prstGeom prst="wedgeRoundRectCallout">
            <a:avLst>
              <a:gd name="adj1" fmla="val 52172"/>
              <a:gd name="adj2" fmla="val 83393"/>
              <a:gd name="adj3" fmla="val 16667"/>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Vì sao cuốn sách có nhan đề như vậy?</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ular Callout 19"/>
          <p:cNvSpPr/>
          <p:nvPr/>
        </p:nvSpPr>
        <p:spPr>
          <a:xfrm>
            <a:off x="8294525" y="4058217"/>
            <a:ext cx="3414114" cy="1553034"/>
          </a:xfrm>
          <a:prstGeom prst="wedgeRoundRectCallout">
            <a:avLst>
              <a:gd name="adj1" fmla="val -61007"/>
              <a:gd name="adj2" fmla="val -3026"/>
              <a:gd name="adj3" fmla="val 16667"/>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t-BR"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 gì còn đọng lại trong tâm trí em?</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ounded Rectangular Callout 20"/>
          <p:cNvSpPr/>
          <p:nvPr/>
        </p:nvSpPr>
        <p:spPr>
          <a:xfrm>
            <a:off x="660400" y="3943454"/>
            <a:ext cx="3111431" cy="1908183"/>
          </a:xfrm>
          <a:prstGeom prst="wedgeRoundRectCallout">
            <a:avLst>
              <a:gd name="adj1" fmla="val 62750"/>
              <a:gd name="adj2" fmla="val 22"/>
              <a:gd name="adj3" fmla="val 16667"/>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t-BR"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Em đã gặp gỡ những ai và đến nơi đâu qua trang sách đã đọc?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326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31465" y="1275737"/>
            <a:ext cx="4903330" cy="522259"/>
          </a:xfrm>
          <a:prstGeom prst="rect">
            <a:avLst/>
          </a:prstGeom>
        </p:spPr>
        <p:txBody>
          <a:bodyPr wrap="none">
            <a:spAutoFit/>
          </a:bodyPr>
          <a:lstStyle/>
          <a:p>
            <a:pPr>
              <a:lnSpc>
                <a:spcPct val="107000"/>
              </a:lnSpc>
              <a:spcAft>
                <a:spcPts val="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CUỐN SÁCH YÊU THÍCH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3" name="Picture 22"/>
          <p:cNvPicPr>
            <a:picLocks noChangeAspect="1"/>
          </p:cNvPicPr>
          <p:nvPr/>
        </p:nvPicPr>
        <p:blipFill rotWithShape="1">
          <a:blip r:embed="rId3"/>
          <a:srcRect t="2028" r="17205"/>
          <a:stretch/>
        </p:blipFill>
        <p:spPr>
          <a:xfrm>
            <a:off x="2348624" y="1887794"/>
            <a:ext cx="8377084" cy="433853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4" name="Rectangle 23"/>
          <p:cNvSpPr/>
          <p:nvPr/>
        </p:nvSpPr>
        <p:spPr>
          <a:xfrm>
            <a:off x="1226156" y="1871736"/>
            <a:ext cx="4735824" cy="4414763"/>
          </a:xfrm>
          <a:custGeom>
            <a:avLst/>
            <a:gdLst>
              <a:gd name="connsiteX0" fmla="*/ 0 w 4482987"/>
              <a:gd name="connsiteY0" fmla="*/ 0 h 4488504"/>
              <a:gd name="connsiteX1" fmla="*/ 4482987 w 4482987"/>
              <a:gd name="connsiteY1" fmla="*/ 0 h 4488504"/>
              <a:gd name="connsiteX2" fmla="*/ 4482987 w 4482987"/>
              <a:gd name="connsiteY2" fmla="*/ 4488504 h 4488504"/>
              <a:gd name="connsiteX3" fmla="*/ 0 w 4482987"/>
              <a:gd name="connsiteY3" fmla="*/ 4488504 h 4488504"/>
              <a:gd name="connsiteX4" fmla="*/ 0 w 4482987"/>
              <a:gd name="connsiteY4" fmla="*/ 0 h 4488504"/>
              <a:gd name="connsiteX0" fmla="*/ 0 w 4482987"/>
              <a:gd name="connsiteY0" fmla="*/ 0 h 4488504"/>
              <a:gd name="connsiteX1" fmla="*/ 3288367 w 4482987"/>
              <a:gd name="connsiteY1" fmla="*/ 14748 h 4488504"/>
              <a:gd name="connsiteX2" fmla="*/ 4482987 w 4482987"/>
              <a:gd name="connsiteY2" fmla="*/ 4488504 h 4488504"/>
              <a:gd name="connsiteX3" fmla="*/ 0 w 4482987"/>
              <a:gd name="connsiteY3" fmla="*/ 4488504 h 4488504"/>
              <a:gd name="connsiteX4" fmla="*/ 0 w 4482987"/>
              <a:gd name="connsiteY4" fmla="*/ 0 h 4488504"/>
              <a:gd name="connsiteX0" fmla="*/ 0 w 4482987"/>
              <a:gd name="connsiteY0" fmla="*/ 0 h 4488504"/>
              <a:gd name="connsiteX1" fmla="*/ 3288367 w 4482987"/>
              <a:gd name="connsiteY1" fmla="*/ 14748 h 4488504"/>
              <a:gd name="connsiteX2" fmla="*/ 4482987 w 4482987"/>
              <a:gd name="connsiteY2" fmla="*/ 4488504 h 4488504"/>
              <a:gd name="connsiteX3" fmla="*/ 0 w 4482987"/>
              <a:gd name="connsiteY3" fmla="*/ 4488504 h 4488504"/>
              <a:gd name="connsiteX4" fmla="*/ 0 w 4482987"/>
              <a:gd name="connsiteY4" fmla="*/ 0 h 4488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987" h="4488504">
                <a:moveTo>
                  <a:pt x="0" y="0"/>
                </a:moveTo>
                <a:lnTo>
                  <a:pt x="3288367" y="14748"/>
                </a:lnTo>
                <a:cubicBezTo>
                  <a:pt x="1828278" y="2154929"/>
                  <a:pt x="4084780" y="2997252"/>
                  <a:pt x="4482987" y="4488504"/>
                </a:cubicBezTo>
                <a:lnTo>
                  <a:pt x="0" y="4488504"/>
                </a:lnTo>
                <a:lnTo>
                  <a:pt x="0" y="0"/>
                </a:lnTo>
                <a:close/>
              </a:path>
            </a:pathLst>
          </a:cu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Box 24"/>
          <p:cNvSpPr txBox="1"/>
          <p:nvPr/>
        </p:nvSpPr>
        <p:spPr>
          <a:xfrm>
            <a:off x="1316410" y="1968890"/>
            <a:ext cx="6556410" cy="5232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lang="en-US" sz="2800" b="1" dirty="0">
                <a:latin typeface="Times New Roman" panose="02020603050405020304" pitchFamily="18" charset="0"/>
                <a:cs typeface="Times New Roman" panose="02020603050405020304" pitchFamily="18" charset="0"/>
              </a:rPr>
              <a:t>THUYẾT MINH VỀ MỘT CUỐN SÁCH</a:t>
            </a:r>
          </a:p>
        </p:txBody>
      </p:sp>
      <p:sp>
        <p:nvSpPr>
          <p:cNvPr id="26" name="Rectangle 25"/>
          <p:cNvSpPr/>
          <p:nvPr/>
        </p:nvSpPr>
        <p:spPr>
          <a:xfrm>
            <a:off x="2288068" y="2851293"/>
            <a:ext cx="1390124" cy="553357"/>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nSpc>
                <a:spcPct val="107000"/>
              </a:lnSpc>
              <a:spcAft>
                <a:spcPts val="800"/>
              </a:spcAft>
            </a:pPr>
            <a:r>
              <a:rPr lang="pt-BR" sz="2800" dirty="0">
                <a:latin typeface="Times New Roman" panose="02020603050405020304" pitchFamily="18" charset="0"/>
                <a:ea typeface="Times New Roman" panose="02020603050405020304" pitchFamily="18" charset="0"/>
                <a:cs typeface="Times New Roman" panose="02020603050405020304" pitchFamily="18" charset="0"/>
              </a:rPr>
              <a:t>Nhan đề</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1316410" y="3763833"/>
            <a:ext cx="3581430" cy="5232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800" dirty="0">
                <a:latin typeface="Times New Roman" panose="02020603050405020304" pitchFamily="18" charset="0"/>
                <a:ea typeface="Times New Roman" panose="02020603050405020304" pitchFamily="18" charset="0"/>
              </a:rPr>
              <a:t>Phần mở đầu cuốn sách</a:t>
            </a:r>
            <a:endParaRPr lang="en-US" sz="2800" dirty="0"/>
          </a:p>
        </p:txBody>
      </p:sp>
      <p:sp>
        <p:nvSpPr>
          <p:cNvPr id="28" name="Rectangle 27"/>
          <p:cNvSpPr/>
          <p:nvPr/>
        </p:nvSpPr>
        <p:spPr>
          <a:xfrm>
            <a:off x="1316408" y="4646236"/>
            <a:ext cx="3581432" cy="5232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pt-BR" sz="2800" dirty="0">
                <a:latin typeface="Times New Roman" panose="02020603050405020304" pitchFamily="18" charset="0"/>
                <a:ea typeface="Times New Roman" panose="02020603050405020304" pitchFamily="18" charset="0"/>
              </a:rPr>
              <a:t>Thế giới từ trang sách</a:t>
            </a:r>
            <a:endParaRPr lang="en-US" sz="2800" dirty="0"/>
          </a:p>
        </p:txBody>
      </p:sp>
      <p:sp>
        <p:nvSpPr>
          <p:cNvPr id="29" name="Rectangle 28"/>
          <p:cNvSpPr/>
          <p:nvPr/>
        </p:nvSpPr>
        <p:spPr>
          <a:xfrm>
            <a:off x="1494342" y="5528639"/>
            <a:ext cx="3225563" cy="5232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800" dirty="0">
                <a:solidFill>
                  <a:srgbClr val="000000"/>
                </a:solidFill>
                <a:latin typeface="Times New Roman" panose="02020603050405020304" pitchFamily="18" charset="0"/>
                <a:ea typeface="Calibri" panose="020F0502020204030204" pitchFamily="34" charset="0"/>
              </a:rPr>
              <a:t>Bài học từ trang sách</a:t>
            </a:r>
            <a:endParaRPr lang="en-US" sz="2800" dirty="0"/>
          </a:p>
        </p:txBody>
      </p:sp>
      <p:sp>
        <p:nvSpPr>
          <p:cNvPr id="30" name="Down Arrow 29"/>
          <p:cNvSpPr/>
          <p:nvPr/>
        </p:nvSpPr>
        <p:spPr>
          <a:xfrm>
            <a:off x="2610465" y="2595716"/>
            <a:ext cx="707922" cy="132736"/>
          </a:xfrm>
          <a:prstGeom prst="downArrow">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a:off x="2610465" y="3485583"/>
            <a:ext cx="707922" cy="132736"/>
          </a:xfrm>
          <a:prstGeom prst="downArrow">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2610465" y="4375450"/>
            <a:ext cx="707922" cy="132736"/>
          </a:xfrm>
          <a:prstGeom prst="downArrow">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2610465" y="5265318"/>
            <a:ext cx="707922" cy="132736"/>
          </a:xfrm>
          <a:prstGeom prst="downArrow">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50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out)">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up)">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circle(in)">
                                      <p:cBhvr>
                                        <p:cTn id="4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lvl="1">
              <a:spcAft>
                <a:spcPts val="0"/>
              </a:spcAft>
              <a:buClr>
                <a:srgbClr val="000000"/>
              </a:buClr>
              <a:buSzPts val="1400"/>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GẶP GỠ TÁC GIẢ</a:t>
            </a:r>
            <a:r>
              <a:rPr lang="pt-BR"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Nhà</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thơ</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Lò</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Ngân</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Sủn</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người</a:t>
            </a:r>
            <a:r>
              <a:rPr lang="en-US" sz="2800" b="1" i="1" dirty="0">
                <a:solidFill>
                  <a:srgbClr val="000000"/>
                </a:solidFill>
                <a:latin typeface="Times New Roman" panose="02020603050405020304" pitchFamily="18" charset="0"/>
                <a:ea typeface="MS Mincho"/>
                <a:cs typeface="Times New Roman" panose="02020603050405020304" pitchFamily="18" charset="0"/>
              </a:rPr>
              <a:t> con </a:t>
            </a:r>
            <a:r>
              <a:rPr lang="en-US" sz="2800" b="1" i="1" dirty="0" err="1">
                <a:solidFill>
                  <a:srgbClr val="000000"/>
                </a:solidFill>
                <a:latin typeface="Times New Roman" panose="02020603050405020304" pitchFamily="18" charset="0"/>
                <a:ea typeface="MS Mincho"/>
                <a:cs typeface="Times New Roman" panose="02020603050405020304" pitchFamily="18" charset="0"/>
              </a:rPr>
              <a:t>của</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núi</a:t>
            </a:r>
            <a:r>
              <a:rPr lang="en-US" sz="2800" b="1" i="1" dirty="0">
                <a:solidFill>
                  <a:srgbClr val="000000"/>
                </a:solidFill>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0475" y="1199438"/>
            <a:ext cx="3777957" cy="553357"/>
          </a:xfrm>
          <a:prstGeom prst="rect">
            <a:avLst/>
          </a:prstGeom>
        </p:spPr>
        <p:txBody>
          <a:bodyPr wrap="none">
            <a:spAutoFit/>
          </a:bodyPr>
          <a:lstStyle/>
          <a:p>
            <a:pPr>
              <a:lnSpc>
                <a:spcPct val="107000"/>
              </a:lnSpc>
              <a:spcAft>
                <a:spcPts val="120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III. GẶP GỠ TÁC GIẢ</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1284269" y="1826535"/>
            <a:ext cx="3564808" cy="43796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Left Arrow 13"/>
          <p:cNvSpPr/>
          <p:nvPr/>
        </p:nvSpPr>
        <p:spPr>
          <a:xfrm>
            <a:off x="5139062" y="2800350"/>
            <a:ext cx="5781368" cy="2286000"/>
          </a:xfrm>
          <a:prstGeom prst="leftArrow">
            <a:avLst>
              <a:gd name="adj1" fmla="val 69355"/>
              <a:gd name="adj2" fmla="val 39032"/>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0"/>
              </a:spcAft>
            </a:pP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Trình</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bày</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thông</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tin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về</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nhà</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thơ</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Lò</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Ngân</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Sủn</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a:t>
            </a:r>
            <a:endPar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7346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0475" y="1199438"/>
            <a:ext cx="377795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III. GẶP GỠ TÁC 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1148950" y="1822577"/>
            <a:ext cx="3564808" cy="43796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043035" y="1822577"/>
            <a:ext cx="6475865" cy="4210448"/>
          </a:xfrm>
          <a:prstGeom prst="rect">
            <a:avLst/>
          </a:prstGeom>
        </p:spPr>
        <p:txBody>
          <a:bodyPr wrap="square">
            <a:spAutoFit/>
          </a:bodyPr>
          <a:lstStyle/>
          <a:p>
            <a:pPr algn="just">
              <a:lnSpc>
                <a:spcPct val="107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Lò</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Sủn</a:t>
            </a:r>
            <a:r>
              <a:rPr lang="en-US" sz="2800" dirty="0">
                <a:latin typeface="Times New Roman" panose="02020603050405020304" pitchFamily="18" charset="0"/>
                <a:ea typeface="Calibri" panose="020F0502020204030204" pitchFamily="34" charset="0"/>
                <a:cs typeface="Times New Roman" panose="02020603050405020304" pitchFamily="18" charset="0"/>
              </a:rPr>
              <a:t> (1945 – 2013),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tỉnh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ủy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latin typeface="Times New Roman" panose="02020603050405020304" pitchFamily="18" charset="0"/>
                <a:ea typeface="Calibri" panose="020F0502020204030204" pitchFamily="34" charset="0"/>
                <a:cs typeface="Times New Roman" panose="02020603050405020304" pitchFamily="18" charset="0"/>
              </a:rPr>
              <a:t> Ban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tịch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Lò</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latin typeface="Times New Roman" panose="02020603050405020304" pitchFamily="18" charset="0"/>
                <a:ea typeface="Calibri" panose="020F0502020204030204" pitchFamily="34" charset="0"/>
                <a:cs typeface="Times New Roman" panose="02020603050405020304" pitchFamily="18" charset="0"/>
              </a:rPr>
              <a:t> 17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thưởng</a:t>
            </a:r>
            <a:r>
              <a:rPr lang="en-US" sz="280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2828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143588" y="136771"/>
            <a:ext cx="9917523" cy="523220"/>
          </a:xfrm>
          <a:prstGeom prst="rect">
            <a:avLst/>
          </a:prstGeom>
        </p:spPr>
        <p:txBody>
          <a:bodyPr wrap="none">
            <a:spAutoFit/>
          </a:bodyPr>
          <a:lstStyle/>
          <a:p>
            <a:r>
              <a:rPr lang="fr-FR" sz="2800" b="1" dirty="0">
                <a:solidFill>
                  <a:srgbClr val="002060"/>
                </a:solidFill>
                <a:latin typeface="Times New Roman" panose="02020603050405020304" pitchFamily="18" charset="0"/>
                <a:ea typeface="Times New Roman" panose="02020603050405020304" pitchFamily="18" charset="0"/>
              </a:rPr>
              <a:t>GIAI ĐOẠN 1:  KHỞI ĐỘNG DỰ ÁN </a:t>
            </a:r>
            <a:r>
              <a:rPr lang="en-US" sz="2800" b="1" dirty="0">
                <a:solidFill>
                  <a:srgbClr val="002060"/>
                </a:solidFill>
                <a:latin typeface="Times New Roman" panose="02020603050405020304" pitchFamily="18" charset="0"/>
                <a:ea typeface="Times New Roman" panose="02020603050405020304" pitchFamily="18" charset="0"/>
              </a:rPr>
              <a:t>CUỐN SÁCH TÔI YÊU</a:t>
            </a:r>
            <a:endParaRPr lang="en-US" sz="2800" dirty="0"/>
          </a:p>
        </p:txBody>
      </p:sp>
      <p:sp>
        <p:nvSpPr>
          <p:cNvPr id="6" name="Rectangle 5"/>
          <p:cNvSpPr/>
          <p:nvPr/>
        </p:nvSpPr>
        <p:spPr>
          <a:xfrm>
            <a:off x="4227564" y="777201"/>
            <a:ext cx="3833101" cy="461665"/>
          </a:xfrm>
          <a:prstGeom prst="rect">
            <a:avLst/>
          </a:prstGeom>
        </p:spPr>
        <p:txBody>
          <a:bodyPr wrap="none">
            <a:spAutoFit/>
          </a:bodyPr>
          <a:lstStyle/>
          <a:p>
            <a:r>
              <a:rPr lang="en-US" sz="2400" b="1" dirty="0" err="1">
                <a:solidFill>
                  <a:srgbClr val="0000FF"/>
                </a:solidFill>
                <a:latin typeface="Times New Roman" panose="02020603050405020304" pitchFamily="18" charset="0"/>
                <a:ea typeface="Times New Roman" panose="02020603050405020304" pitchFamily="18" charset="0"/>
              </a:rPr>
              <a:t>Khởi</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động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chung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cho</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dự</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án</a:t>
            </a:r>
            <a:endParaRPr lang="en-US" sz="2400" dirty="0"/>
          </a:p>
        </p:txBody>
      </p:sp>
      <p:pic>
        <p:nvPicPr>
          <p:cNvPr id="21" name="Picture 20"/>
          <p:cNvPicPr>
            <a:picLocks noChangeAspect="1"/>
          </p:cNvPicPr>
          <p:nvPr/>
        </p:nvPicPr>
        <p:blipFill>
          <a:blip r:embed="rId3"/>
          <a:srcRect l="92806" b="99030"/>
          <a:stretch>
            <a:fillRect/>
          </a:stretch>
        </p:blipFill>
        <p:spPr>
          <a:xfrm>
            <a:off x="6358923" y="1238867"/>
            <a:ext cx="452248" cy="48463"/>
          </a:xfrm>
          <a:custGeom>
            <a:avLst/>
            <a:gdLst>
              <a:gd name="connsiteX0" fmla="*/ 0 w 452248"/>
              <a:gd name="connsiteY0" fmla="*/ 0 h 48463"/>
              <a:gd name="connsiteX1" fmla="*/ 452248 w 452248"/>
              <a:gd name="connsiteY1" fmla="*/ 0 h 48463"/>
              <a:gd name="connsiteX2" fmla="*/ 452248 w 452248"/>
              <a:gd name="connsiteY2" fmla="*/ 48463 h 48463"/>
              <a:gd name="connsiteX3" fmla="*/ 236504 w 452248"/>
              <a:gd name="connsiteY3" fmla="*/ 12899 h 48463"/>
              <a:gd name="connsiteX4" fmla="*/ 0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0" y="0"/>
                </a:moveTo>
                <a:lnTo>
                  <a:pt x="452248" y="0"/>
                </a:lnTo>
                <a:lnTo>
                  <a:pt x="452248" y="48463"/>
                </a:lnTo>
                <a:lnTo>
                  <a:pt x="236504" y="12899"/>
                </a:lnTo>
                <a:cubicBezTo>
                  <a:pt x="158744" y="4370"/>
                  <a:pt x="79844" y="0"/>
                  <a:pt x="0" y="0"/>
                </a:cubicBezTo>
                <a:close/>
              </a:path>
            </a:pathLst>
          </a:custGeom>
        </p:spPr>
      </p:pic>
      <p:pic>
        <p:nvPicPr>
          <p:cNvPr id="19" name="Picture 18"/>
          <p:cNvPicPr>
            <a:picLocks noChangeAspect="1"/>
          </p:cNvPicPr>
          <p:nvPr/>
        </p:nvPicPr>
        <p:blipFill>
          <a:blip r:embed="rId3"/>
          <a:srcRect l="92806" t="99030"/>
          <a:stretch>
            <a:fillRect/>
          </a:stretch>
        </p:blipFill>
        <p:spPr>
          <a:xfrm>
            <a:off x="6358923" y="6187238"/>
            <a:ext cx="452248" cy="48463"/>
          </a:xfrm>
          <a:custGeom>
            <a:avLst/>
            <a:gdLst>
              <a:gd name="connsiteX0" fmla="*/ 452248 w 452248"/>
              <a:gd name="connsiteY0" fmla="*/ 0 h 48463"/>
              <a:gd name="connsiteX1" fmla="*/ 452248 w 452248"/>
              <a:gd name="connsiteY1" fmla="*/ 48463 h 48463"/>
              <a:gd name="connsiteX2" fmla="*/ 0 w 452248"/>
              <a:gd name="connsiteY2" fmla="*/ 48463 h 48463"/>
              <a:gd name="connsiteX3" fmla="*/ 236504 w 452248"/>
              <a:gd name="connsiteY3" fmla="*/ 35564 h 48463"/>
              <a:gd name="connsiteX4" fmla="*/ 452248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452248" y="0"/>
                </a:moveTo>
                <a:lnTo>
                  <a:pt x="452248" y="48463"/>
                </a:lnTo>
                <a:lnTo>
                  <a:pt x="0" y="48463"/>
                </a:lnTo>
                <a:cubicBezTo>
                  <a:pt x="79844" y="48463"/>
                  <a:pt x="158744" y="44094"/>
                  <a:pt x="236504" y="35564"/>
                </a:cubicBezTo>
                <a:lnTo>
                  <a:pt x="452248" y="0"/>
                </a:lnTo>
                <a:close/>
              </a:path>
            </a:pathLst>
          </a:custGeom>
        </p:spPr>
      </p:pic>
      <p:sp>
        <p:nvSpPr>
          <p:cNvPr id="13" name="Rectangle 12"/>
          <p:cNvSpPr/>
          <p:nvPr/>
        </p:nvSpPr>
        <p:spPr>
          <a:xfrm>
            <a:off x="4877046" y="1177091"/>
            <a:ext cx="2450607" cy="769441"/>
          </a:xfrm>
          <a:prstGeom prst="rect">
            <a:avLst/>
          </a:prstGeom>
          <a:noFill/>
        </p:spPr>
        <p:txBody>
          <a:bodyPr wrap="none" lIns="91440" tIns="45720" rIns="91440" bIns="45720">
            <a:spAutoFit/>
          </a:bodyPr>
          <a:lstStyle/>
          <a:p>
            <a:pPr algn="ctr"/>
            <a:r>
              <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TRÒ CHƠI</a:t>
            </a:r>
          </a:p>
        </p:txBody>
      </p:sp>
      <p:sp>
        <p:nvSpPr>
          <p:cNvPr id="14" name="Rectangle 13"/>
          <p:cNvSpPr/>
          <p:nvPr/>
        </p:nvSpPr>
        <p:spPr>
          <a:xfrm>
            <a:off x="1741416" y="1788700"/>
            <a:ext cx="8721868" cy="509909"/>
          </a:xfrm>
          <a:prstGeom prst="rect">
            <a:avLst/>
          </a:prstGeom>
          <a:noFill/>
        </p:spPr>
        <p:txBody>
          <a:bodyPr wrap="none" lIns="91440" tIns="45720" rIns="91440" bIns="45720">
            <a:prstTxWarp prst="textTriangleInverted">
              <a:avLst/>
            </a:prstTxWarp>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NGÔI NHÀ CHUNG CỦA NHỮNG NGƯỜI YÊU SÁCH</a:t>
            </a:r>
          </a:p>
        </p:txBody>
      </p:sp>
      <p:grpSp>
        <p:nvGrpSpPr>
          <p:cNvPr id="32" name="Group 31"/>
          <p:cNvGrpSpPr/>
          <p:nvPr/>
        </p:nvGrpSpPr>
        <p:grpSpPr>
          <a:xfrm>
            <a:off x="1171077" y="2567522"/>
            <a:ext cx="9946073" cy="2389666"/>
            <a:chOff x="1206302" y="3008637"/>
            <a:chExt cx="8820094" cy="1785094"/>
          </a:xfrm>
        </p:grpSpPr>
        <p:sp>
          <p:nvSpPr>
            <p:cNvPr id="33" name="Rectangle 32"/>
            <p:cNvSpPr/>
            <p:nvPr/>
          </p:nvSpPr>
          <p:spPr>
            <a:xfrm>
              <a:off x="1206302" y="3008637"/>
              <a:ext cx="2048330" cy="1755661"/>
            </a:xfrm>
            <a:prstGeom prst="rect">
              <a:avLst/>
            </a:prstGeom>
            <a:blipFill>
              <a:blip r:embed="rId4"/>
              <a:srcRect/>
              <a:stretch>
                <a:fillRect t="-47000" b="-4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4" name="Freeform 33"/>
            <p:cNvSpPr/>
            <p:nvPr/>
          </p:nvSpPr>
          <p:spPr>
            <a:xfrm>
              <a:off x="1206302" y="4372373"/>
              <a:ext cx="2048330" cy="421358"/>
            </a:xfrm>
            <a:custGeom>
              <a:avLst/>
              <a:gdLst>
                <a:gd name="connsiteX0" fmla="*/ 0 w 2048330"/>
                <a:gd name="connsiteY0" fmla="*/ 0 h 421358"/>
                <a:gd name="connsiteX1" fmla="*/ 2048330 w 2048330"/>
                <a:gd name="connsiteY1" fmla="*/ 0 h 421358"/>
                <a:gd name="connsiteX2" fmla="*/ 2048330 w 2048330"/>
                <a:gd name="connsiteY2" fmla="*/ 421358 h 421358"/>
                <a:gd name="connsiteX3" fmla="*/ 0 w 2048330"/>
                <a:gd name="connsiteY3" fmla="*/ 421358 h 421358"/>
                <a:gd name="connsiteX4" fmla="*/ 0 w 2048330"/>
                <a:gd name="connsiteY4" fmla="*/ 0 h 42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330" h="421358">
                  <a:moveTo>
                    <a:pt x="0" y="0"/>
                  </a:moveTo>
                  <a:lnTo>
                    <a:pt x="2048330" y="0"/>
                  </a:lnTo>
                  <a:lnTo>
                    <a:pt x="2048330" y="421358"/>
                  </a:lnTo>
                  <a:lnTo>
                    <a:pt x="0" y="42135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a:solidFill>
                    <a:srgbClr val="FF0000"/>
                  </a:solidFill>
                </a:rPr>
                <a:t>1</a:t>
              </a:r>
            </a:p>
          </p:txBody>
        </p:sp>
        <p:sp>
          <p:nvSpPr>
            <p:cNvPr id="35" name="Rectangle 34"/>
            <p:cNvSpPr/>
            <p:nvPr/>
          </p:nvSpPr>
          <p:spPr>
            <a:xfrm>
              <a:off x="3463557" y="3008637"/>
              <a:ext cx="2048330" cy="1755661"/>
            </a:xfrm>
            <a:prstGeom prst="rect">
              <a:avLst/>
            </a:prstGeom>
            <a:blipFill>
              <a:blip r:embed="rId5"/>
              <a:srcRect/>
              <a:stretch>
                <a:fillRect l="-14000" r="-14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6" name="Freeform 35"/>
            <p:cNvSpPr/>
            <p:nvPr/>
          </p:nvSpPr>
          <p:spPr>
            <a:xfrm>
              <a:off x="3463557" y="4372373"/>
              <a:ext cx="2048330" cy="421358"/>
            </a:xfrm>
            <a:custGeom>
              <a:avLst/>
              <a:gdLst>
                <a:gd name="connsiteX0" fmla="*/ 0 w 2048330"/>
                <a:gd name="connsiteY0" fmla="*/ 0 h 421358"/>
                <a:gd name="connsiteX1" fmla="*/ 2048330 w 2048330"/>
                <a:gd name="connsiteY1" fmla="*/ 0 h 421358"/>
                <a:gd name="connsiteX2" fmla="*/ 2048330 w 2048330"/>
                <a:gd name="connsiteY2" fmla="*/ 421358 h 421358"/>
                <a:gd name="connsiteX3" fmla="*/ 0 w 2048330"/>
                <a:gd name="connsiteY3" fmla="*/ 421358 h 421358"/>
                <a:gd name="connsiteX4" fmla="*/ 0 w 2048330"/>
                <a:gd name="connsiteY4" fmla="*/ 0 h 42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330" h="421358">
                  <a:moveTo>
                    <a:pt x="0" y="0"/>
                  </a:moveTo>
                  <a:lnTo>
                    <a:pt x="2048330" y="0"/>
                  </a:lnTo>
                  <a:lnTo>
                    <a:pt x="2048330" y="421358"/>
                  </a:lnTo>
                  <a:lnTo>
                    <a:pt x="0" y="42135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a:solidFill>
                    <a:srgbClr val="FF0000"/>
                  </a:solidFill>
                </a:rPr>
                <a:t>2</a:t>
              </a:r>
            </a:p>
          </p:txBody>
        </p:sp>
        <p:sp>
          <p:nvSpPr>
            <p:cNvPr id="37" name="Rectangle 36" descr="Quet diem lan 4"/>
            <p:cNvSpPr/>
            <p:nvPr/>
          </p:nvSpPr>
          <p:spPr>
            <a:xfrm>
              <a:off x="5720811" y="3008637"/>
              <a:ext cx="2048330" cy="1755661"/>
            </a:xfrm>
            <a:prstGeom prst="rect">
              <a:avLst/>
            </a:prstGeom>
            <a:blipFill>
              <a:blip r:embed="rId6"/>
              <a:srcRect/>
              <a:stretch>
                <a:fillRect l="-4000" r="-4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8" name="Freeform 37"/>
            <p:cNvSpPr/>
            <p:nvPr/>
          </p:nvSpPr>
          <p:spPr>
            <a:xfrm>
              <a:off x="5720811" y="4372373"/>
              <a:ext cx="2048330" cy="421358"/>
            </a:xfrm>
            <a:custGeom>
              <a:avLst/>
              <a:gdLst>
                <a:gd name="connsiteX0" fmla="*/ 0 w 2048330"/>
                <a:gd name="connsiteY0" fmla="*/ 0 h 421358"/>
                <a:gd name="connsiteX1" fmla="*/ 2048330 w 2048330"/>
                <a:gd name="connsiteY1" fmla="*/ 0 h 421358"/>
                <a:gd name="connsiteX2" fmla="*/ 2048330 w 2048330"/>
                <a:gd name="connsiteY2" fmla="*/ 421358 h 421358"/>
                <a:gd name="connsiteX3" fmla="*/ 0 w 2048330"/>
                <a:gd name="connsiteY3" fmla="*/ 421358 h 421358"/>
                <a:gd name="connsiteX4" fmla="*/ 0 w 2048330"/>
                <a:gd name="connsiteY4" fmla="*/ 0 h 42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330" h="421358">
                  <a:moveTo>
                    <a:pt x="0" y="0"/>
                  </a:moveTo>
                  <a:lnTo>
                    <a:pt x="2048330" y="0"/>
                  </a:lnTo>
                  <a:lnTo>
                    <a:pt x="2048330" y="421358"/>
                  </a:lnTo>
                  <a:lnTo>
                    <a:pt x="0" y="42135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dirty="0">
                  <a:solidFill>
                    <a:srgbClr val="FF0000"/>
                  </a:solidFill>
                </a:rPr>
                <a:t>3</a:t>
              </a:r>
              <a:endParaRPr lang="en-US" sz="2200" b="1" kern="1200" dirty="0">
                <a:solidFill>
                  <a:srgbClr val="FF0000"/>
                </a:solidFill>
              </a:endParaRPr>
            </a:p>
          </p:txBody>
        </p:sp>
        <p:sp>
          <p:nvSpPr>
            <p:cNvPr id="39" name="Rectangle 38"/>
            <p:cNvSpPr/>
            <p:nvPr/>
          </p:nvSpPr>
          <p:spPr>
            <a:xfrm>
              <a:off x="7978066" y="3008637"/>
              <a:ext cx="2048330" cy="1755661"/>
            </a:xfrm>
            <a:prstGeom prst="rect">
              <a:avLst/>
            </a:prstGeom>
            <a:blipFill>
              <a:blip r:embed="rId7"/>
              <a:srcRect/>
              <a:stretch>
                <a:fillRect t="-56000" b="-5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0" name="Freeform 39"/>
            <p:cNvSpPr/>
            <p:nvPr/>
          </p:nvSpPr>
          <p:spPr>
            <a:xfrm>
              <a:off x="7978066" y="4372373"/>
              <a:ext cx="2048330" cy="421358"/>
            </a:xfrm>
            <a:custGeom>
              <a:avLst/>
              <a:gdLst>
                <a:gd name="connsiteX0" fmla="*/ 0 w 2048330"/>
                <a:gd name="connsiteY0" fmla="*/ 0 h 421358"/>
                <a:gd name="connsiteX1" fmla="*/ 2048330 w 2048330"/>
                <a:gd name="connsiteY1" fmla="*/ 0 h 421358"/>
                <a:gd name="connsiteX2" fmla="*/ 2048330 w 2048330"/>
                <a:gd name="connsiteY2" fmla="*/ 421358 h 421358"/>
                <a:gd name="connsiteX3" fmla="*/ 0 w 2048330"/>
                <a:gd name="connsiteY3" fmla="*/ 421358 h 421358"/>
                <a:gd name="connsiteX4" fmla="*/ 0 w 2048330"/>
                <a:gd name="connsiteY4" fmla="*/ 0 h 42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330" h="421358">
                  <a:moveTo>
                    <a:pt x="0" y="0"/>
                  </a:moveTo>
                  <a:lnTo>
                    <a:pt x="2048330" y="0"/>
                  </a:lnTo>
                  <a:lnTo>
                    <a:pt x="2048330" y="421358"/>
                  </a:lnTo>
                  <a:lnTo>
                    <a:pt x="0" y="42135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a:solidFill>
                    <a:srgbClr val="FF0000"/>
                  </a:solidFill>
                </a:rPr>
                <a:t>4</a:t>
              </a:r>
            </a:p>
          </p:txBody>
        </p:sp>
      </p:grpSp>
      <p:sp>
        <p:nvSpPr>
          <p:cNvPr id="41" name="Plaque 40"/>
          <p:cNvSpPr/>
          <p:nvPr/>
        </p:nvSpPr>
        <p:spPr>
          <a:xfrm>
            <a:off x="918696" y="5117690"/>
            <a:ext cx="10600204" cy="1168810"/>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Những hình ảnh trên cho em liên tưởng đến những các văn bản, hay tác phẩm nào? Của ai? VB hay tác phẩm đó thuộc chủ đề gì?</a:t>
            </a:r>
            <a:endPar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1396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0475" y="1199438"/>
            <a:ext cx="377795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III. GẶP GỠ TÁC 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1148950" y="1822577"/>
            <a:ext cx="3564808" cy="43796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a:stretch>
            <a:fillRect/>
          </a:stretch>
        </p:blipFill>
        <p:spPr>
          <a:xfrm>
            <a:off x="5181175" y="1769491"/>
            <a:ext cx="5168932" cy="297477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rotWithShape="1">
          <a:blip r:embed="rId5"/>
          <a:srcRect b="18898"/>
          <a:stretch/>
        </p:blipFill>
        <p:spPr>
          <a:xfrm>
            <a:off x="6102349" y="3563262"/>
            <a:ext cx="3510116" cy="23620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162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0475" y="1199438"/>
            <a:ext cx="377795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III. GẶP GỠ TÁC 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20475" y="1603540"/>
            <a:ext cx="8888972" cy="553357"/>
          </a:xfrm>
          <a:prstGeom prst="rect">
            <a:avLst/>
          </a:prstGeom>
        </p:spPr>
        <p:txBody>
          <a:bodyPr wrap="none">
            <a:spAutoFit/>
          </a:bodyPr>
          <a:lstStyle/>
          <a:p>
            <a:pPr>
              <a:lnSpc>
                <a:spcPct val="107000"/>
              </a:lnSpc>
              <a:spcAft>
                <a:spcPts val="1200"/>
              </a:spcAft>
            </a:pPr>
            <a:r>
              <a:rPr lang="en-US" sz="2800" dirty="0">
                <a:latin typeface="Times New Roman" panose="02020603050405020304" pitchFamily="18" charset="0"/>
                <a:ea typeface="MS Mincho"/>
                <a:cs typeface="Times New Roman" panose="02020603050405020304" pitchFamily="18" charset="0"/>
              </a:rPr>
              <a:t>1. </a:t>
            </a:r>
            <a:r>
              <a:rPr lang="en-US" sz="2800" dirty="0" err="1">
                <a:latin typeface="Times New Roman" panose="02020603050405020304" pitchFamily="18" charset="0"/>
                <a:ea typeface="MS Mincho"/>
                <a:cs typeface="Times New Roman" panose="02020603050405020304" pitchFamily="18" charset="0"/>
              </a:rPr>
              <a:t>Đọc</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văn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bản</a:t>
            </a:r>
            <a:r>
              <a:rPr lang="en-US" sz="2800"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Nhà</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thơ</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Lò</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Ngân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Sủn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người</a:t>
            </a:r>
            <a:r>
              <a:rPr lang="en-US" sz="2800" b="1" i="1" dirty="0">
                <a:latin typeface="Times New Roman" panose="02020603050405020304" pitchFamily="18" charset="0"/>
                <a:ea typeface="MS Mincho"/>
                <a:cs typeface="Times New Roman" panose="02020603050405020304" pitchFamily="18" charset="0"/>
              </a:rPr>
              <a:t> con </a:t>
            </a:r>
            <a:r>
              <a:rPr lang="en-US" sz="2800" b="1" i="1" dirty="0" err="1">
                <a:latin typeface="Times New Roman" panose="02020603050405020304" pitchFamily="18" charset="0"/>
                <a:ea typeface="MS Mincho"/>
                <a:cs typeface="Times New Roman" panose="02020603050405020304" pitchFamily="18" charset="0"/>
              </a:rPr>
              <a:t>của</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núi</a:t>
            </a:r>
            <a:r>
              <a:rPr lang="en-US" sz="2800" b="1" i="1" dirty="0">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rcRect t="-826"/>
          <a:stretch>
            <a:fillRect/>
          </a:stretch>
        </p:blipFill>
        <p:spPr>
          <a:xfrm>
            <a:off x="660400" y="2480279"/>
            <a:ext cx="5891981" cy="36157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9" name="Picture 18"/>
          <p:cNvPicPr>
            <a:picLocks noChangeAspect="1"/>
          </p:cNvPicPr>
          <p:nvPr/>
        </p:nvPicPr>
        <p:blipFill>
          <a:blip r:embed="rId4"/>
          <a:stretch>
            <a:fillRect/>
          </a:stretch>
        </p:blipFill>
        <p:spPr>
          <a:xfrm>
            <a:off x="660401" y="2312530"/>
            <a:ext cx="1935316" cy="9763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0" name="Rounded Rectangle 19"/>
          <p:cNvSpPr/>
          <p:nvPr/>
        </p:nvSpPr>
        <p:spPr>
          <a:xfrm>
            <a:off x="5595317" y="2990959"/>
            <a:ext cx="1626630" cy="661127"/>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MS Mincho"/>
              </a:rPr>
              <a:t>Xuất xứ:</a:t>
            </a:r>
            <a:endParaRPr lang="en-US" sz="2800">
              <a:solidFill>
                <a:schemeClr val="tx1"/>
              </a:solidFill>
            </a:endParaRPr>
          </a:p>
        </p:txBody>
      </p:sp>
      <p:sp>
        <p:nvSpPr>
          <p:cNvPr id="21" name="Rounded Rectangle 20"/>
          <p:cNvSpPr/>
          <p:nvPr/>
        </p:nvSpPr>
        <p:spPr>
          <a:xfrm>
            <a:off x="7437895" y="2331811"/>
            <a:ext cx="4194333" cy="661127"/>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ea typeface="MS Mincho"/>
              </a:rPr>
              <a:t>Tác</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giả</a:t>
            </a:r>
            <a:r>
              <a:rPr lang="en-US" sz="2800" dirty="0">
                <a:solidFill>
                  <a:schemeClr val="tx1"/>
                </a:solidFill>
                <a:latin typeface="Times New Roman" panose="02020603050405020304" pitchFamily="18" charset="0"/>
                <a:ea typeface="MS Mincho"/>
              </a:rPr>
              <a:t>: Minh </a:t>
            </a:r>
            <a:r>
              <a:rPr lang="en-US" sz="2800" dirty="0" err="1">
                <a:solidFill>
                  <a:schemeClr val="tx1"/>
                </a:solidFill>
                <a:latin typeface="Times New Roman" panose="02020603050405020304" pitchFamily="18" charset="0"/>
                <a:ea typeface="MS Mincho"/>
              </a:rPr>
              <a:t>Khoa</a:t>
            </a:r>
            <a:endParaRPr lang="en-US" sz="2800" dirty="0">
              <a:solidFill>
                <a:schemeClr val="tx1"/>
              </a:solidFill>
            </a:endParaRPr>
          </a:p>
        </p:txBody>
      </p:sp>
      <p:sp>
        <p:nvSpPr>
          <p:cNvPr id="22" name="Rounded Rectangle 21"/>
          <p:cNvSpPr/>
          <p:nvPr/>
        </p:nvSpPr>
        <p:spPr>
          <a:xfrm>
            <a:off x="7437896" y="3128745"/>
            <a:ext cx="4194332" cy="1263422"/>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2800" dirty="0">
                <a:solidFill>
                  <a:schemeClr val="tx1"/>
                </a:solidFill>
                <a:latin typeface="Times New Roman" panose="02020603050405020304" pitchFamily="18" charset="0"/>
                <a:ea typeface="MS Mincho"/>
                <a:cs typeface="Times New Roman" panose="02020603050405020304" pitchFamily="18" charset="0"/>
              </a:rPr>
              <a:t>Theo </a:t>
            </a:r>
            <a:r>
              <a:rPr lang="en-US" sz="2800" dirty="0" err="1">
                <a:solidFill>
                  <a:schemeClr val="tx1"/>
                </a:solidFill>
                <a:latin typeface="Times New Roman" panose="02020603050405020304" pitchFamily="18" charset="0"/>
                <a:ea typeface="MS Mincho"/>
                <a:cs typeface="Times New Roman" panose="02020603050405020304" pitchFamily="18" charset="0"/>
              </a:rPr>
              <a:t>Báo</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điện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tử</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Giáo</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dục</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Việt</a:t>
            </a:r>
            <a:r>
              <a:rPr lang="en-US" sz="2800" dirty="0">
                <a:solidFill>
                  <a:schemeClr val="tx1"/>
                </a:solidFill>
                <a:latin typeface="Times New Roman" panose="02020603050405020304" pitchFamily="18" charset="0"/>
                <a:ea typeface="MS Mincho"/>
                <a:cs typeface="Times New Roman" panose="02020603050405020304" pitchFamily="18" charset="0"/>
              </a:rPr>
              <a:t> Nam, </a:t>
            </a:r>
            <a:r>
              <a:rPr lang="en-US" sz="2800" dirty="0" err="1">
                <a:solidFill>
                  <a:schemeClr val="tx1"/>
                </a:solidFill>
                <a:latin typeface="Times New Roman" panose="02020603050405020304" pitchFamily="18" charset="0"/>
                <a:ea typeface="MS Mincho"/>
                <a:cs typeface="Times New Roman" panose="02020603050405020304" pitchFamily="18" charset="0"/>
              </a:rPr>
              <a:t>tháng</a:t>
            </a:r>
            <a:r>
              <a:rPr lang="en-US" sz="2800" dirty="0">
                <a:solidFill>
                  <a:schemeClr val="tx1"/>
                </a:solidFill>
                <a:latin typeface="Times New Roman" panose="02020603050405020304" pitchFamily="18" charset="0"/>
                <a:ea typeface="MS Mincho"/>
                <a:cs typeface="Times New Roman" panose="02020603050405020304" pitchFamily="18" charset="0"/>
              </a:rPr>
              <a:t> 12/ 2020</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ounded Rectangle 22"/>
          <p:cNvSpPr/>
          <p:nvPr/>
        </p:nvSpPr>
        <p:spPr>
          <a:xfrm>
            <a:off x="5645565" y="4527974"/>
            <a:ext cx="5574890" cy="745036"/>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2800" b="1" dirty="0" err="1">
                <a:solidFill>
                  <a:schemeClr val="tx1"/>
                </a:solidFill>
                <a:latin typeface="Times New Roman" panose="02020603050405020304" pitchFamily="18" charset="0"/>
                <a:ea typeface="MS Mincho"/>
                <a:cs typeface="Times New Roman" panose="02020603050405020304" pitchFamily="18" charset="0"/>
              </a:rPr>
              <a:t>Thể</a:t>
            </a:r>
            <a:r>
              <a:rPr lang="en-US" sz="2800" b="1" dirty="0">
                <a:solidFill>
                  <a:schemeClr val="tx1"/>
                </a:solidFill>
                <a:latin typeface="Times New Roman" panose="02020603050405020304" pitchFamily="18" charset="0"/>
                <a:ea typeface="MS Mincho"/>
                <a:cs typeface="Times New Roman" panose="02020603050405020304" pitchFamily="18" charset="0"/>
              </a:rPr>
              <a:t> </a:t>
            </a:r>
            <a:r>
              <a:rPr lang="en-US" sz="2800" b="1" dirty="0" err="1">
                <a:solidFill>
                  <a:schemeClr val="tx1"/>
                </a:solidFill>
                <a:latin typeface="Times New Roman" panose="02020603050405020304" pitchFamily="18" charset="0"/>
                <a:ea typeface="MS Mincho"/>
                <a:cs typeface="Times New Roman" panose="02020603050405020304" pitchFamily="18" charset="0"/>
              </a:rPr>
              <a:t>loại</a:t>
            </a:r>
            <a:r>
              <a:rPr lang="en-US" sz="2800" b="1"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Văn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bản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nghị</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luận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văn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học</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ounded Rectangle 23"/>
          <p:cNvSpPr/>
          <p:nvPr/>
        </p:nvSpPr>
        <p:spPr>
          <a:xfrm>
            <a:off x="4940710" y="5408816"/>
            <a:ext cx="6691518" cy="1065726"/>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2800" b="1" dirty="0" err="1">
                <a:solidFill>
                  <a:schemeClr val="tx1"/>
                </a:solidFill>
                <a:latin typeface="Times New Roman" panose="02020603050405020304" pitchFamily="18" charset="0"/>
                <a:ea typeface="MS Mincho"/>
                <a:cs typeface="Times New Roman" panose="02020603050405020304" pitchFamily="18" charset="0"/>
              </a:rPr>
              <a:t>Vấn</a:t>
            </a:r>
            <a:r>
              <a:rPr lang="en-US" sz="2800" b="1" dirty="0">
                <a:solidFill>
                  <a:schemeClr val="tx1"/>
                </a:solidFill>
                <a:latin typeface="Times New Roman" panose="02020603050405020304" pitchFamily="18" charset="0"/>
                <a:ea typeface="MS Mincho"/>
                <a:cs typeface="Times New Roman" panose="02020603050405020304" pitchFamily="18" charset="0"/>
              </a:rPr>
              <a:t> </a:t>
            </a:r>
            <a:r>
              <a:rPr lang="en-US" sz="2800" b="1" dirty="0" err="1">
                <a:solidFill>
                  <a:schemeClr val="tx1"/>
                </a:solidFill>
                <a:latin typeface="Times New Roman" panose="02020603050405020304" pitchFamily="18" charset="0"/>
                <a:ea typeface="MS Mincho"/>
                <a:cs typeface="Times New Roman" panose="02020603050405020304" pitchFamily="18" charset="0"/>
              </a:rPr>
              <a:t>đề</a:t>
            </a:r>
            <a:r>
              <a:rPr lang="en-US" sz="2800" b="1" dirty="0">
                <a:solidFill>
                  <a:schemeClr val="tx1"/>
                </a:solidFill>
                <a:latin typeface="Times New Roman" panose="02020603050405020304" pitchFamily="18" charset="0"/>
                <a:ea typeface="MS Mincho"/>
                <a:cs typeface="Times New Roman" panose="02020603050405020304" pitchFamily="18" charset="0"/>
              </a:rPr>
              <a:t> </a:t>
            </a:r>
            <a:r>
              <a:rPr lang="en-US" sz="2800" b="1" dirty="0" err="1">
                <a:solidFill>
                  <a:schemeClr val="tx1"/>
                </a:solidFill>
                <a:latin typeface="Times New Roman" panose="02020603050405020304" pitchFamily="18" charset="0"/>
                <a:ea typeface="MS Mincho"/>
                <a:cs typeface="Times New Roman" panose="02020603050405020304" pitchFamily="18" charset="0"/>
              </a:rPr>
              <a:t>bàn</a:t>
            </a:r>
            <a:r>
              <a:rPr lang="en-US" sz="2800" b="1" dirty="0">
                <a:solidFill>
                  <a:schemeClr val="tx1"/>
                </a:solidFill>
                <a:latin typeface="Times New Roman" panose="02020603050405020304" pitchFamily="18" charset="0"/>
                <a:ea typeface="MS Mincho"/>
                <a:cs typeface="Times New Roman" panose="02020603050405020304" pitchFamily="18" charset="0"/>
              </a:rPr>
              <a:t> </a:t>
            </a:r>
            <a:r>
              <a:rPr lang="en-US" sz="2800" b="1" dirty="0" err="1">
                <a:solidFill>
                  <a:schemeClr val="tx1"/>
                </a:solidFill>
                <a:latin typeface="Times New Roman" panose="02020603050405020304" pitchFamily="18" charset="0"/>
                <a:ea typeface="MS Mincho"/>
                <a:cs typeface="Times New Roman" panose="02020603050405020304" pitchFamily="18" charset="0"/>
              </a:rPr>
              <a:t>luận</a:t>
            </a:r>
            <a:r>
              <a:rPr lang="en-US" sz="2800" b="1" dirty="0">
                <a:solidFill>
                  <a:schemeClr val="tx1"/>
                </a:solidFill>
                <a:latin typeface="Times New Roman" panose="02020603050405020304" pitchFamily="18" charset="0"/>
                <a:ea typeface="MS Mincho"/>
                <a:cs typeface="Times New Roman" panose="02020603050405020304" pitchFamily="18" charset="0"/>
              </a:rPr>
              <a:t>:</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Bàn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về</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hồn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thơ</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thấm</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đẫm</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tình</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yêu</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núi</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rừng</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của</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nhà</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thơ</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Lò</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Ngân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Sủn</a:t>
            </a:r>
            <a:r>
              <a:rPr lang="en-US" sz="2800" dirty="0">
                <a:solidFill>
                  <a:schemeClr val="tx1"/>
                </a:solidFill>
                <a:latin typeface="Times New Roman" panose="02020603050405020304" pitchFamily="18" charset="0"/>
                <a:ea typeface="MS Mincho"/>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442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0475" y="1199438"/>
            <a:ext cx="377795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III. GẶP GỠ TÁC 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20475" y="1603540"/>
            <a:ext cx="888897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1.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ight Arrow 2"/>
          <p:cNvSpPr/>
          <p:nvPr/>
        </p:nvSpPr>
        <p:spPr>
          <a:xfrm>
            <a:off x="818660" y="1987643"/>
            <a:ext cx="2724156" cy="1184688"/>
          </a:xfrm>
          <a:prstGeom prst="rightArrow">
            <a:avLst>
              <a:gd name="adj1" fmla="val 64939"/>
              <a:gd name="adj2" fmla="val 35061"/>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2800" b="1" dirty="0" err="1">
                <a:latin typeface="Times New Roman" panose="02020603050405020304" pitchFamily="18" charset="0"/>
                <a:ea typeface="MS Mincho"/>
                <a:cs typeface="Times New Roman" panose="02020603050405020304" pitchFamily="18" charset="0"/>
              </a:rPr>
              <a:t>Bố</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cục</a:t>
            </a:r>
            <a:r>
              <a:rPr lang="en-US" sz="2800" dirty="0">
                <a:latin typeface="Times New Roman" panose="02020603050405020304" pitchFamily="18" charset="0"/>
                <a:ea typeface="MS Mincho"/>
                <a:cs typeface="Times New Roman" panose="02020603050405020304" pitchFamily="18" charset="0"/>
              </a:rPr>
              <a:t>: 3 </a:t>
            </a:r>
            <a:r>
              <a:rPr lang="en-US" sz="2800" dirty="0" err="1">
                <a:latin typeface="Times New Roman" panose="02020603050405020304" pitchFamily="18" charset="0"/>
                <a:ea typeface="MS Mincho"/>
                <a:cs typeface="Times New Roman" panose="02020603050405020304" pitchFamily="18" charset="0"/>
              </a:rPr>
              <a:t>phần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4" name="Group 13"/>
          <p:cNvGrpSpPr/>
          <p:nvPr/>
        </p:nvGrpSpPr>
        <p:grpSpPr>
          <a:xfrm>
            <a:off x="810225" y="3172331"/>
            <a:ext cx="10584250" cy="3000632"/>
            <a:chOff x="2330767" y="3047235"/>
            <a:chExt cx="7828280" cy="959113"/>
          </a:xfrm>
        </p:grpSpPr>
        <p:sp>
          <p:nvSpPr>
            <p:cNvPr id="15" name="Chevron 14"/>
            <p:cNvSpPr/>
            <p:nvPr/>
          </p:nvSpPr>
          <p:spPr>
            <a:xfrm>
              <a:off x="2330767" y="3047236"/>
              <a:ext cx="2095341" cy="728173"/>
            </a:xfrm>
            <a:prstGeom prst="chevron">
              <a:avLst>
                <a:gd name="adj" fmla="val 40000"/>
              </a:avLst>
            </a:pr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2671127" y="3082590"/>
              <a:ext cx="2249224"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1: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Lò</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đỉnh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núi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liệt</a:t>
              </a:r>
              <a:r>
                <a:rPr lang="en-US" sz="2800" kern="1200" dirty="0">
                  <a:latin typeface="Times New Roman" panose="02020603050405020304" pitchFamily="18" charset="0"/>
                  <a:cs typeface="Times New Roman" panose="02020603050405020304" pitchFamily="18" charset="0"/>
                </a:rPr>
                <a:t>.</a:t>
              </a:r>
            </a:p>
          </p:txBody>
        </p:sp>
        <p:sp>
          <p:nvSpPr>
            <p:cNvPr id="25" name="Chevron 24"/>
            <p:cNvSpPr/>
            <p:nvPr/>
          </p:nvSpPr>
          <p:spPr>
            <a:xfrm>
              <a:off x="5064283" y="3047235"/>
              <a:ext cx="2095341" cy="728173"/>
            </a:xfrm>
            <a:prstGeom prst="chevron">
              <a:avLst>
                <a:gd name="adj" fmla="val 40000"/>
              </a:avLst>
            </a:pr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reeform 25"/>
            <p:cNvSpPr/>
            <p:nvPr/>
          </p:nvSpPr>
          <p:spPr>
            <a:xfrm>
              <a:off x="5260710" y="3251156"/>
              <a:ext cx="2239273" cy="504019"/>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2: </a:t>
              </a:r>
              <a:r>
                <a:rPr lang="en-US" sz="2800" kern="1200" dirty="0" err="1">
                  <a:latin typeface="Times New Roman" panose="02020603050405020304" pitchFamily="18" charset="0"/>
                  <a:cs typeface="Times New Roman" panose="02020603050405020304" pitchFamily="18" charset="0"/>
                </a:rPr>
                <a:t>Làm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rõ</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p>
          </p:txBody>
        </p:sp>
        <p:sp>
          <p:nvSpPr>
            <p:cNvPr id="27" name="Chevron 26"/>
            <p:cNvSpPr/>
            <p:nvPr/>
          </p:nvSpPr>
          <p:spPr>
            <a:xfrm>
              <a:off x="7797799" y="3047236"/>
              <a:ext cx="2095341" cy="728173"/>
            </a:xfrm>
            <a:prstGeom prst="chevron">
              <a:avLst>
                <a:gd name="adj" fmla="val 40000"/>
              </a:avLst>
            </a:pr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Freeform 27"/>
            <p:cNvSpPr/>
            <p:nvPr/>
          </p:nvSpPr>
          <p:spPr>
            <a:xfrm>
              <a:off x="7911798" y="3082590"/>
              <a:ext cx="2247249"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3: </a:t>
              </a: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thúc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khẳng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định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yêu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núi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rừng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quê</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Lò</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Sủn</a:t>
              </a:r>
              <a:r>
                <a:rPr lang="en-US" sz="2800" kern="1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58670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58052" y="1171728"/>
            <a:ext cx="3491661" cy="522259"/>
          </a:xfrm>
          <a:prstGeom prst="rect">
            <a:avLst/>
          </a:prstGeom>
        </p:spPr>
        <p:txBody>
          <a:bodyPr wrap="none">
            <a:spAutoFit/>
          </a:bodyPr>
          <a:lstStyle/>
          <a:p>
            <a:pPr algn="just">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Khám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phá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542646" y="3459316"/>
            <a:ext cx="3954954" cy="2776384"/>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t="11756"/>
          <a:stretch/>
        </p:blipFill>
        <p:spPr>
          <a:xfrm>
            <a:off x="1422451" y="1767727"/>
            <a:ext cx="1988613" cy="1600148"/>
          </a:xfrm>
          <a:prstGeom prst="rect">
            <a:avLst/>
          </a:prstGeom>
        </p:spPr>
      </p:pic>
      <p:sp>
        <p:nvSpPr>
          <p:cNvPr id="20" name="Rectangle 19"/>
          <p:cNvSpPr/>
          <p:nvPr/>
        </p:nvSpPr>
        <p:spPr>
          <a:xfrm>
            <a:off x="6729701" y="1580019"/>
            <a:ext cx="2438488" cy="769441"/>
          </a:xfrm>
          <a:prstGeom prst="rect">
            <a:avLst/>
          </a:prstGeom>
          <a:noFill/>
        </p:spPr>
        <p:txBody>
          <a:bodyPr wrap="none" lIns="91440" tIns="45720" rIns="91440" bIns="45720">
            <a:spAutoFit/>
          </a:bodyPr>
          <a:lstStyle/>
          <a:p>
            <a:pPr algn="ctr"/>
            <a:r>
              <a:rPr lang="en-US" sz="4400" b="1" cap="none" spc="0" dirty="0" err="1">
                <a:ln w="6600">
                  <a:solidFill>
                    <a:schemeClr val="accent2"/>
                  </a:solidFill>
                  <a:prstDash val="solid"/>
                </a:ln>
                <a:solidFill>
                  <a:srgbClr val="FFFFFF"/>
                </a:solidFill>
                <a:effectLst>
                  <a:outerShdw dist="38100" dir="2700000" algn="tl" rotWithShape="0">
                    <a:schemeClr val="accent2"/>
                  </a:outerShdw>
                </a:effectLst>
              </a:rPr>
              <a:t>Nhiệm</a:t>
            </a:r>
            <a:r>
              <a:rPr lang="en-US" sz="4400" b="1" cap="none" spc="0" dirty="0">
                <a:ln w="6600">
                  <a:solidFill>
                    <a:schemeClr val="accent2"/>
                  </a:solidFill>
                  <a:prstDash val="solid"/>
                </a:ln>
                <a:solidFill>
                  <a:srgbClr val="FFFFFF"/>
                </a:solidFill>
                <a:effectLst>
                  <a:outerShdw dist="38100" dir="2700000" algn="tl" rotWithShape="0">
                    <a:schemeClr val="accent2"/>
                  </a:outerShdw>
                </a:effectLst>
              </a:rPr>
              <a:t> </a:t>
            </a:r>
            <a:r>
              <a:rPr lang="en-US" sz="4400" b="1" cap="none" spc="0" dirty="0" err="1">
                <a:ln w="6600">
                  <a:solidFill>
                    <a:schemeClr val="accent2"/>
                  </a:solidFill>
                  <a:prstDash val="solid"/>
                </a:ln>
                <a:solidFill>
                  <a:srgbClr val="FFFFFF"/>
                </a:solidFill>
                <a:effectLst>
                  <a:outerShdw dist="38100" dir="2700000" algn="tl" rotWithShape="0">
                    <a:schemeClr val="accent2"/>
                  </a:outerShdw>
                </a:effectLst>
              </a:rPr>
              <a:t>vụ</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1" name="Rectangle 20"/>
          <p:cNvSpPr/>
          <p:nvPr/>
        </p:nvSpPr>
        <p:spPr>
          <a:xfrm>
            <a:off x="4751058" y="2407193"/>
            <a:ext cx="6843661" cy="2616101"/>
          </a:xfrm>
          <a:prstGeom prst="rect">
            <a:avLst/>
          </a:prstGeom>
        </p:spPr>
        <p:txBody>
          <a:bodyPr wrap="square">
            <a:spAutoFit/>
          </a:bodyPr>
          <a:lstStyle/>
          <a:p>
            <a:pPr marR="30480" algn="just">
              <a:spcAft>
                <a:spcPts val="1200"/>
              </a:spcAft>
            </a:pPr>
            <a:r>
              <a:rPr lang="en-US" sz="2400" i="1" dirty="0">
                <a:solidFill>
                  <a:srgbClr val="000000"/>
                </a:solidFill>
                <a:latin typeface="Times New Roman" panose="02020603050405020304" pitchFamily="18" charset="0"/>
                <a:ea typeface="Calibri" panose="020F0502020204030204" pitchFamily="34" charset="0"/>
              </a:rPr>
              <a:t>a. </a:t>
            </a:r>
            <a:r>
              <a:rPr lang="vi-VN" sz="2400" i="1" dirty="0">
                <a:solidFill>
                  <a:srgbClr val="000000"/>
                </a:solidFill>
                <a:latin typeface="Times New Roman" panose="02020603050405020304" pitchFamily="18" charset="0"/>
                <a:ea typeface="Calibri" panose="020F0502020204030204" pitchFamily="34" charset="0"/>
              </a:rPr>
              <a:t>Vì sao nhà thơ Lò Ngân Sủn được tác giả bài viết gọi là "người con của núi”?</a:t>
            </a:r>
            <a:endParaRPr lang="en-US" sz="2400" dirty="0">
              <a:latin typeface="Times New Roman" panose="02020603050405020304" pitchFamily="18" charset="0"/>
              <a:ea typeface="Calibri" panose="020F0502020204030204" pitchFamily="34" charset="0"/>
            </a:endParaRPr>
          </a:p>
          <a:p>
            <a:pPr marR="30480" algn="just">
              <a:spcAft>
                <a:spcPts val="1200"/>
              </a:spcAft>
            </a:pPr>
            <a:r>
              <a:rPr lang="en-US" sz="2400" i="1" dirty="0">
                <a:solidFill>
                  <a:srgbClr val="000000"/>
                </a:solidFill>
                <a:latin typeface="Times New Roman" panose="02020603050405020304" pitchFamily="18" charset="0"/>
                <a:ea typeface="Calibri" panose="020F0502020204030204" pitchFamily="34" charset="0"/>
              </a:rPr>
              <a:t>b. </a:t>
            </a:r>
            <a:r>
              <a:rPr lang="vi-VN" sz="2400" i="1" dirty="0">
                <a:solidFill>
                  <a:srgbClr val="000000"/>
                </a:solidFill>
                <a:latin typeface="Times New Roman" panose="02020603050405020304" pitchFamily="18" charset="0"/>
                <a:ea typeface="Calibri" panose="020F0502020204030204" pitchFamily="34" charset="0"/>
              </a:rPr>
              <a:t>Xác định câu văn nêu vấn đề chính được bàn luận trong bài</a:t>
            </a:r>
            <a:r>
              <a:rPr lang="en-US" sz="2400" i="1" dirty="0">
                <a:solidFill>
                  <a:srgbClr val="000000"/>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marR="30480" algn="just">
              <a:spcAft>
                <a:spcPts val="1200"/>
              </a:spcAft>
            </a:pPr>
            <a:r>
              <a:rPr lang="en-US" sz="2400" i="1" dirty="0">
                <a:solidFill>
                  <a:srgbClr val="000000"/>
                </a:solidFill>
                <a:latin typeface="Times New Roman" panose="02020603050405020304" pitchFamily="18" charset="0"/>
                <a:ea typeface="Calibri" panose="020F0502020204030204" pitchFamily="34" charset="0"/>
              </a:rPr>
              <a:t>c. </a:t>
            </a:r>
            <a:r>
              <a:rPr lang="vi-VN" sz="2400" i="1" dirty="0">
                <a:solidFill>
                  <a:srgbClr val="000000"/>
                </a:solidFill>
                <a:latin typeface="Times New Roman" panose="02020603050405020304" pitchFamily="18" charset="0"/>
                <a:ea typeface="Calibri" panose="020F0502020204030204" pitchFamily="34" charset="0"/>
              </a:rPr>
              <a:t>Những đoạn thơ được dẫn đóng vai trò gì trong bài viết?</a:t>
            </a:r>
            <a:endParaRPr lang="en-US" sz="2400" dirty="0">
              <a:effectLst/>
              <a:latin typeface="Times New Roman" panose="02020603050405020304" pitchFamily="18" charset="0"/>
              <a:ea typeface="Calibri" panose="020F0502020204030204" pitchFamily="34" charset="0"/>
            </a:endParaRPr>
          </a:p>
        </p:txBody>
      </p:sp>
      <p:sp>
        <p:nvSpPr>
          <p:cNvPr id="22" name="Rectangle 21"/>
          <p:cNvSpPr/>
          <p:nvPr/>
        </p:nvSpPr>
        <p:spPr>
          <a:xfrm>
            <a:off x="4740219" y="5104410"/>
            <a:ext cx="6854500" cy="830997"/>
          </a:xfrm>
          <a:prstGeom prst="rect">
            <a:avLst/>
          </a:prstGeom>
        </p:spPr>
        <p:txBody>
          <a:bodyPr wrap="square">
            <a:spAutoFit/>
          </a:bodyPr>
          <a:lstStyle/>
          <a:p>
            <a:pPr marR="30480" algn="just">
              <a:spcAft>
                <a:spcPts val="1200"/>
              </a:spcAft>
            </a:pPr>
            <a:r>
              <a:rPr lang="en-US" sz="2400" i="1" dirty="0">
                <a:solidFill>
                  <a:srgbClr val="000000"/>
                </a:solidFill>
                <a:latin typeface="Times New Roman" panose="02020603050405020304" pitchFamily="18" charset="0"/>
                <a:ea typeface="Times New Roman" panose="02020603050405020304" pitchFamily="18" charset="0"/>
              </a:rPr>
              <a:t>d. </a:t>
            </a:r>
            <a:r>
              <a:rPr lang="vi-VN" sz="2400" i="1" dirty="0">
                <a:solidFill>
                  <a:srgbClr val="000000"/>
                </a:solidFill>
                <a:latin typeface="Times New Roman" panose="02020603050405020304" pitchFamily="18" charset="0"/>
                <a:ea typeface="Times New Roman" panose="02020603050405020304" pitchFamily="18" charset="0"/>
              </a:rPr>
              <a:t>Câu cuối cùng của bài viết có mối quan hệ như </a:t>
            </a:r>
            <a:r>
              <a:rPr lang="vi-VN" sz="2400" i="1" dirty="0">
                <a:solidFill>
                  <a:srgbClr val="000000"/>
                </a:solidFill>
                <a:latin typeface="Times New Roman" panose="02020603050405020304" pitchFamily="18" charset="0"/>
                <a:ea typeface="Calibri" panose="020F0502020204030204" pitchFamily="34" charset="0"/>
              </a:rPr>
              <a:t>thế nào với câu nêu vấn để ở phầ</a:t>
            </a:r>
            <a:r>
              <a:rPr lang="vi-VN" sz="2400" i="1" dirty="0">
                <a:solidFill>
                  <a:srgbClr val="000000"/>
                </a:solidFill>
                <a:latin typeface="Times New Roman" panose="02020603050405020304" pitchFamily="18" charset="0"/>
                <a:ea typeface="Times New Roman" panose="02020603050405020304" pitchFamily="18" charset="0"/>
              </a:rPr>
              <a:t>n</a:t>
            </a:r>
            <a:r>
              <a:rPr lang="vi-VN" sz="2400" i="1" dirty="0">
                <a:solidFill>
                  <a:srgbClr val="000000"/>
                </a:solidFill>
                <a:latin typeface="Times New Roman" panose="02020603050405020304" pitchFamily="18" charset="0"/>
                <a:ea typeface="Calibri" panose="020F0502020204030204" pitchFamily="34" charset="0"/>
              </a:rPr>
              <a:t> </a:t>
            </a:r>
            <a:r>
              <a:rPr lang="vi-VN" sz="2400" i="1" dirty="0">
                <a:solidFill>
                  <a:srgbClr val="000000"/>
                </a:solidFill>
                <a:latin typeface="Times New Roman" panose="02020603050405020304" pitchFamily="18" charset="0"/>
                <a:ea typeface="Times New Roman" panose="02020603050405020304" pitchFamily="18" charset="0"/>
              </a:rPr>
              <a:t>mở đầu?</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6543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circle(in)">
                                      <p:cBhvr>
                                        <p:cTn id="22" dur="20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1">
                                            <p:txEl>
                                              <p:pRg st="1" end="1"/>
                                            </p:txEl>
                                          </p:spTgt>
                                        </p:tgtEl>
                                        <p:attrNameLst>
                                          <p:attrName>style.visibility</p:attrName>
                                        </p:attrNameLst>
                                      </p:cBhvr>
                                      <p:to>
                                        <p:strVal val="visible"/>
                                      </p:to>
                                    </p:set>
                                    <p:animEffect transition="in" filter="circle(in)">
                                      <p:cBhvr>
                                        <p:cTn id="27" dur="2000"/>
                                        <p:tgtEl>
                                          <p:spTgt spid="2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1">
                                            <p:txEl>
                                              <p:pRg st="2" end="2"/>
                                            </p:txEl>
                                          </p:spTgt>
                                        </p:tgtEl>
                                        <p:attrNameLst>
                                          <p:attrName>style.visibility</p:attrName>
                                        </p:attrNameLst>
                                      </p:cBhvr>
                                      <p:to>
                                        <p:strVal val="visible"/>
                                      </p:to>
                                    </p:set>
                                    <p:animEffect transition="in" filter="circle(in)">
                                      <p:cBhvr>
                                        <p:cTn id="32" dur="2000"/>
                                        <p:tgtEl>
                                          <p:spTgt spid="2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circle(in)">
                                      <p:cBhvr>
                                        <p:cTn id="37" dur="2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58052" y="1171728"/>
            <a:ext cx="3491661" cy="522259"/>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2"/>
          <p:cNvGrpSpPr/>
          <p:nvPr/>
        </p:nvGrpSpPr>
        <p:grpSpPr>
          <a:xfrm>
            <a:off x="1338620" y="1923341"/>
            <a:ext cx="9527458" cy="3871645"/>
            <a:chOff x="2025649" y="2155195"/>
            <a:chExt cx="8134351" cy="3871645"/>
          </a:xfrm>
        </p:grpSpPr>
        <p:sp>
          <p:nvSpPr>
            <p:cNvPr id="8" name="Freeform 7"/>
            <p:cNvSpPr/>
            <p:nvPr/>
          </p:nvSpPr>
          <p:spPr>
            <a:xfrm>
              <a:off x="2025649" y="2155195"/>
              <a:ext cx="8128000" cy="898084"/>
            </a:xfrm>
            <a:custGeom>
              <a:avLst/>
              <a:gdLst>
                <a:gd name="connsiteX0" fmla="*/ 0 w 8128000"/>
                <a:gd name="connsiteY0" fmla="*/ 0 h 1179632"/>
                <a:gd name="connsiteX1" fmla="*/ 8128000 w 8128000"/>
                <a:gd name="connsiteY1" fmla="*/ 0 h 1179632"/>
                <a:gd name="connsiteX2" fmla="*/ 8128000 w 8128000"/>
                <a:gd name="connsiteY2" fmla="*/ 1179632 h 1179632"/>
                <a:gd name="connsiteX3" fmla="*/ 0 w 8128000"/>
                <a:gd name="connsiteY3" fmla="*/ 1179632 h 1179632"/>
                <a:gd name="connsiteX4" fmla="*/ 0 w 8128000"/>
                <a:gd name="connsiteY4" fmla="*/ 0 h 117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179632">
                  <a:moveTo>
                    <a:pt x="0" y="0"/>
                  </a:moveTo>
                  <a:lnTo>
                    <a:pt x="8128000" y="0"/>
                  </a:lnTo>
                  <a:lnTo>
                    <a:pt x="8128000" y="1179632"/>
                  </a:lnTo>
                  <a:lnTo>
                    <a:pt x="0" y="1179632"/>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i="1" kern="1200" dirty="0" err="1">
                  <a:latin typeface="Times New Roman" panose="02020603050405020304" pitchFamily="18" charset="0"/>
                  <a:cs typeface="Times New Roman" panose="02020603050405020304" pitchFamily="18" charset="0"/>
                </a:rPr>
                <a:t>Lí</a:t>
              </a:r>
              <a:r>
                <a:rPr lang="en-US" sz="3400" b="1" i="1" kern="1200" dirty="0">
                  <a:latin typeface="Times New Roman" panose="02020603050405020304" pitchFamily="18" charset="0"/>
                  <a:cs typeface="Times New Roman" panose="02020603050405020304" pitchFamily="18" charset="0"/>
                </a:rPr>
                <a:t> </a:t>
              </a:r>
              <a:r>
                <a:rPr lang="en-US" sz="3400" b="1" i="1" kern="1200" dirty="0" err="1">
                  <a:latin typeface="Times New Roman" panose="02020603050405020304" pitchFamily="18" charset="0"/>
                  <a:cs typeface="Times New Roman" panose="02020603050405020304" pitchFamily="18" charset="0"/>
                </a:rPr>
                <a:t>lẽ</a:t>
              </a:r>
              <a:r>
                <a:rPr lang="en-US" sz="3400" i="1"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nhà</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thơ</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Lò</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Ngân</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Sủn</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được</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tác</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giả</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bài</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viết</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gọi</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là</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người</a:t>
              </a:r>
              <a:r>
                <a:rPr lang="en-US" sz="3400" kern="1200" dirty="0">
                  <a:latin typeface="Times New Roman" panose="02020603050405020304" pitchFamily="18" charset="0"/>
                  <a:cs typeface="Times New Roman" panose="02020603050405020304" pitchFamily="18" charset="0"/>
                </a:rPr>
                <a:t> con </a:t>
              </a:r>
              <a:r>
                <a:rPr lang="en-US" sz="3400" kern="1200" dirty="0" err="1">
                  <a:latin typeface="Times New Roman" panose="02020603050405020304" pitchFamily="18" charset="0"/>
                  <a:cs typeface="Times New Roman" panose="02020603050405020304" pitchFamily="18" charset="0"/>
                </a:rPr>
                <a:t>của</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núi</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vì</a:t>
              </a:r>
              <a:r>
                <a:rPr lang="en-US" sz="3400" kern="1200" dirty="0">
                  <a:latin typeface="Times New Roman" panose="02020603050405020304" pitchFamily="18" charset="0"/>
                  <a:cs typeface="Times New Roman" panose="02020603050405020304" pitchFamily="18" charset="0"/>
                </a:rPr>
                <a:t>:</a:t>
              </a:r>
            </a:p>
          </p:txBody>
        </p:sp>
        <p:sp>
          <p:nvSpPr>
            <p:cNvPr id="14" name="Freeform 13"/>
            <p:cNvSpPr/>
            <p:nvPr/>
          </p:nvSpPr>
          <p:spPr>
            <a:xfrm>
              <a:off x="2035968" y="3052769"/>
              <a:ext cx="2706687" cy="2477229"/>
            </a:xfrm>
            <a:custGeom>
              <a:avLst/>
              <a:gdLst>
                <a:gd name="connsiteX0" fmla="*/ 0 w 2706687"/>
                <a:gd name="connsiteY0" fmla="*/ 0 h 2477229"/>
                <a:gd name="connsiteX1" fmla="*/ 2706687 w 2706687"/>
                <a:gd name="connsiteY1" fmla="*/ 0 h 2477229"/>
                <a:gd name="connsiteX2" fmla="*/ 2706687 w 2706687"/>
                <a:gd name="connsiteY2" fmla="*/ 2477229 h 2477229"/>
                <a:gd name="connsiteX3" fmla="*/ 0 w 2706687"/>
                <a:gd name="connsiteY3" fmla="*/ 2477229 h 2477229"/>
                <a:gd name="connsiteX4" fmla="*/ 0 w 2706687"/>
                <a:gd name="connsiteY4" fmla="*/ 0 h 247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477229">
                  <a:moveTo>
                    <a:pt x="0" y="0"/>
                  </a:moveTo>
                  <a:lnTo>
                    <a:pt x="2706687" y="0"/>
                  </a:lnTo>
                  <a:lnTo>
                    <a:pt x="2706687" y="2477229"/>
                  </a:lnTo>
                  <a:lnTo>
                    <a:pt x="0" y="247722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Vì</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lớn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lên</a:t>
              </a:r>
              <a:r>
                <a:rPr lang="en-US" sz="2800" kern="1200" dirty="0">
                  <a:latin typeface="Times New Roman" panose="02020603050405020304" pitchFamily="18" charset="0"/>
                  <a:cs typeface="Times New Roman" panose="02020603050405020304" pitchFamily="18" charset="0"/>
                </a:rPr>
                <a:t> ở </a:t>
              </a:r>
              <a:r>
                <a:rPr lang="en-US" sz="2800" kern="1200" dirty="0" err="1">
                  <a:latin typeface="Times New Roman" panose="02020603050405020304" pitchFamily="18" charset="0"/>
                  <a:cs typeface="Times New Roman" panose="02020603050405020304" pitchFamily="18" charset="0"/>
                </a:rPr>
                <a:t>Bản</a:t>
              </a:r>
              <a:r>
                <a:rPr lang="en-US" sz="2800" kern="1200" dirty="0">
                  <a:latin typeface="Times New Roman" panose="02020603050405020304" pitchFamily="18" charset="0"/>
                  <a:cs typeface="Times New Roman" panose="02020603050405020304" pitchFamily="18" charset="0"/>
                </a:rPr>
                <a:t> Qua, </a:t>
              </a:r>
              <a:r>
                <a:rPr lang="en-US" sz="2800" kern="1200" dirty="0" err="1">
                  <a:latin typeface="Times New Roman" panose="02020603050405020304" pitchFamily="18" charset="0"/>
                  <a:cs typeface="Times New Roman" panose="02020603050405020304" pitchFamily="18" charset="0"/>
                </a:rPr>
                <a:t>huyện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tỉnh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Cai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đắm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núi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rừng</a:t>
              </a:r>
              <a:r>
                <a:rPr lang="en-US" sz="2800" kern="1200" dirty="0">
                  <a:latin typeface="Times New Roman" panose="02020603050405020304" pitchFamily="18" charset="0"/>
                  <a:cs typeface="Times New Roman" panose="02020603050405020304" pitchFamily="18" charset="0"/>
                </a:rPr>
                <a:t>.</a:t>
              </a:r>
            </a:p>
          </p:txBody>
        </p:sp>
        <p:sp>
          <p:nvSpPr>
            <p:cNvPr id="15" name="Freeform 14"/>
            <p:cNvSpPr/>
            <p:nvPr/>
          </p:nvSpPr>
          <p:spPr>
            <a:xfrm>
              <a:off x="4753269" y="3052768"/>
              <a:ext cx="1476086" cy="2477229"/>
            </a:xfrm>
            <a:custGeom>
              <a:avLst/>
              <a:gdLst>
                <a:gd name="connsiteX0" fmla="*/ 0 w 2706687"/>
                <a:gd name="connsiteY0" fmla="*/ 0 h 2477229"/>
                <a:gd name="connsiteX1" fmla="*/ 2706687 w 2706687"/>
                <a:gd name="connsiteY1" fmla="*/ 0 h 2477229"/>
                <a:gd name="connsiteX2" fmla="*/ 2706687 w 2706687"/>
                <a:gd name="connsiteY2" fmla="*/ 2477229 h 2477229"/>
                <a:gd name="connsiteX3" fmla="*/ 0 w 2706687"/>
                <a:gd name="connsiteY3" fmla="*/ 2477229 h 2477229"/>
                <a:gd name="connsiteX4" fmla="*/ 0 w 2706687"/>
                <a:gd name="connsiteY4" fmla="*/ 0 h 247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477229">
                  <a:moveTo>
                    <a:pt x="0" y="0"/>
                  </a:moveTo>
                  <a:lnTo>
                    <a:pt x="2706687" y="0"/>
                  </a:lnTo>
                  <a:lnTo>
                    <a:pt x="2706687" y="2477229"/>
                  </a:lnTo>
                  <a:lnTo>
                    <a:pt x="0" y="247722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Núi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nói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ông</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239969" y="3052769"/>
              <a:ext cx="3916061" cy="2477229"/>
            </a:xfrm>
            <a:custGeom>
              <a:avLst/>
              <a:gdLst>
                <a:gd name="connsiteX0" fmla="*/ 0 w 2706687"/>
                <a:gd name="connsiteY0" fmla="*/ 0 h 2477229"/>
                <a:gd name="connsiteX1" fmla="*/ 2706687 w 2706687"/>
                <a:gd name="connsiteY1" fmla="*/ 0 h 2477229"/>
                <a:gd name="connsiteX2" fmla="*/ 2706687 w 2706687"/>
                <a:gd name="connsiteY2" fmla="*/ 2477229 h 2477229"/>
                <a:gd name="connsiteX3" fmla="*/ 0 w 2706687"/>
                <a:gd name="connsiteY3" fmla="*/ 2477229 h 2477229"/>
                <a:gd name="connsiteX4" fmla="*/ 0 w 2706687"/>
                <a:gd name="connsiteY4" fmla="*/ 0 h 247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477229">
                  <a:moveTo>
                    <a:pt x="0" y="0"/>
                  </a:moveTo>
                  <a:lnTo>
                    <a:pt x="2706687" y="0"/>
                  </a:lnTo>
                  <a:lnTo>
                    <a:pt x="2706687" y="2477229"/>
                  </a:lnTo>
                  <a:lnTo>
                    <a:pt x="0" y="247722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hồn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nhiều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mang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vang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núi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như</a:t>
              </a:r>
              <a:r>
                <a:rPr lang="en-US" sz="2800" kern="1200" dirty="0">
                  <a:latin typeface="Times New Roman" panose="02020603050405020304" pitchFamily="18" charset="0"/>
                  <a:cs typeface="Times New Roman" panose="02020603050405020304" pitchFamily="18" charset="0"/>
                </a:rPr>
                <a: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Chiều</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Biên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giới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Trời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và</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đất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trên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chín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khúc</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Bản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Xèo</a:t>
              </a:r>
              <a:r>
                <a:rPr lang="en-US" sz="2800" i="1" kern="1200" dirty="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3" name="Rectangle 22"/>
            <p:cNvSpPr/>
            <p:nvPr/>
          </p:nvSpPr>
          <p:spPr>
            <a:xfrm>
              <a:off x="2032000" y="5647534"/>
              <a:ext cx="8128000" cy="379306"/>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17015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58052" y="1171728"/>
            <a:ext cx="3491661" cy="522259"/>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8" name="Group 17"/>
          <p:cNvGrpSpPr/>
          <p:nvPr/>
        </p:nvGrpSpPr>
        <p:grpSpPr>
          <a:xfrm>
            <a:off x="558052" y="1879326"/>
            <a:ext cx="10182181" cy="3865473"/>
            <a:chOff x="1410680" y="942421"/>
            <a:chExt cx="10182181" cy="4865255"/>
          </a:xfrm>
        </p:grpSpPr>
        <p:sp>
          <p:nvSpPr>
            <p:cNvPr id="19" name="Isosceles Triangle 18"/>
            <p:cNvSpPr/>
            <p:nvPr/>
          </p:nvSpPr>
          <p:spPr>
            <a:xfrm>
              <a:off x="1410680" y="942421"/>
              <a:ext cx="5418667" cy="4351296"/>
            </a:xfrm>
            <a:prstGeom prst="triangle">
              <a:avLst>
                <a:gd name="adj" fmla="val 71502"/>
              </a:avLst>
            </a:prstGeom>
            <a:solidFill>
              <a:schemeClr val="accent5">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3324736" y="988830"/>
              <a:ext cx="8210115" cy="1558315"/>
            </a:xfrm>
            <a:custGeom>
              <a:avLst/>
              <a:gdLst>
                <a:gd name="connsiteX0" fmla="*/ 0 w 3522133"/>
                <a:gd name="connsiteY0" fmla="*/ 213788 h 1282700"/>
                <a:gd name="connsiteX1" fmla="*/ 213788 w 3522133"/>
                <a:gd name="connsiteY1" fmla="*/ 0 h 1282700"/>
                <a:gd name="connsiteX2" fmla="*/ 3308345 w 3522133"/>
                <a:gd name="connsiteY2" fmla="*/ 0 h 1282700"/>
                <a:gd name="connsiteX3" fmla="*/ 3522133 w 3522133"/>
                <a:gd name="connsiteY3" fmla="*/ 213788 h 1282700"/>
                <a:gd name="connsiteX4" fmla="*/ 3522133 w 3522133"/>
                <a:gd name="connsiteY4" fmla="*/ 1068912 h 1282700"/>
                <a:gd name="connsiteX5" fmla="*/ 3308345 w 3522133"/>
                <a:gd name="connsiteY5" fmla="*/ 1282700 h 1282700"/>
                <a:gd name="connsiteX6" fmla="*/ 213788 w 3522133"/>
                <a:gd name="connsiteY6" fmla="*/ 1282700 h 1282700"/>
                <a:gd name="connsiteX7" fmla="*/ 0 w 3522133"/>
                <a:gd name="connsiteY7" fmla="*/ 1068912 h 1282700"/>
                <a:gd name="connsiteX8" fmla="*/ 0 w 3522133"/>
                <a:gd name="connsiteY8" fmla="*/ 213788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133" h="1282700">
                  <a:moveTo>
                    <a:pt x="0" y="213788"/>
                  </a:moveTo>
                  <a:cubicBezTo>
                    <a:pt x="0" y="95716"/>
                    <a:pt x="95716" y="0"/>
                    <a:pt x="213788" y="0"/>
                  </a:cubicBezTo>
                  <a:lnTo>
                    <a:pt x="3308345" y="0"/>
                  </a:lnTo>
                  <a:cubicBezTo>
                    <a:pt x="3426417" y="0"/>
                    <a:pt x="3522133" y="95716"/>
                    <a:pt x="3522133" y="213788"/>
                  </a:cubicBezTo>
                  <a:lnTo>
                    <a:pt x="3522133" y="1068912"/>
                  </a:lnTo>
                  <a:cubicBezTo>
                    <a:pt x="3522133" y="1186984"/>
                    <a:pt x="3426417" y="1282700"/>
                    <a:pt x="3308345" y="1282700"/>
                  </a:cubicBezTo>
                  <a:lnTo>
                    <a:pt x="213788" y="1282700"/>
                  </a:lnTo>
                  <a:cubicBezTo>
                    <a:pt x="95716" y="1282700"/>
                    <a:pt x="0" y="1186984"/>
                    <a:pt x="0" y="1068912"/>
                  </a:cubicBezTo>
                  <a:lnTo>
                    <a:pt x="0" y="21378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1196" tIns="131196" rIns="131196" bIns="131196" numCol="1" spcCol="1270" anchor="ctr" anchorCtr="0">
              <a:noAutofit/>
            </a:bodyPr>
            <a:lstStyle/>
            <a:p>
              <a:pPr lvl="0" algn="ctr" defTabSz="800100">
                <a:lnSpc>
                  <a:spcPct val="90000"/>
                </a:lnSpc>
                <a:spcBef>
                  <a:spcPct val="0"/>
                </a:spcBef>
                <a:spcAft>
                  <a:spcPct val="35000"/>
                </a:spcAft>
              </a:pPr>
              <a:r>
                <a:rPr lang="en-US" sz="2800" b="1" i="1" kern="1200" dirty="0" err="1">
                  <a:latin typeface="Times New Roman" panose="02020603050405020304" pitchFamily="18" charset="0"/>
                  <a:cs typeface="Times New Roman" panose="02020603050405020304" pitchFamily="18" charset="0"/>
                </a:rPr>
                <a:t>Bằng</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chứng</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của</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bài</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văn</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nghị</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Lò</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r>
                <a:rPr lang="en-US" sz="2800" kern="1200" dirty="0">
                  <a:latin typeface="Times New Roman" panose="02020603050405020304" pitchFamily="18" charset="0"/>
                  <a:cs typeface="Times New Roman" panose="02020603050405020304" pitchFamily="18" charset="0"/>
                </a:rPr>
                <a:t>.</a:t>
              </a:r>
            </a:p>
          </p:txBody>
        </p:sp>
        <p:sp>
          <p:nvSpPr>
            <p:cNvPr id="21" name="Freeform 20"/>
            <p:cNvSpPr/>
            <p:nvPr/>
          </p:nvSpPr>
          <p:spPr>
            <a:xfrm>
              <a:off x="3324737" y="2707479"/>
              <a:ext cx="8268124" cy="1657162"/>
            </a:xfrm>
            <a:custGeom>
              <a:avLst/>
              <a:gdLst>
                <a:gd name="connsiteX0" fmla="*/ 0 w 3522133"/>
                <a:gd name="connsiteY0" fmla="*/ 213788 h 1282700"/>
                <a:gd name="connsiteX1" fmla="*/ 213788 w 3522133"/>
                <a:gd name="connsiteY1" fmla="*/ 0 h 1282700"/>
                <a:gd name="connsiteX2" fmla="*/ 3308345 w 3522133"/>
                <a:gd name="connsiteY2" fmla="*/ 0 h 1282700"/>
                <a:gd name="connsiteX3" fmla="*/ 3522133 w 3522133"/>
                <a:gd name="connsiteY3" fmla="*/ 213788 h 1282700"/>
                <a:gd name="connsiteX4" fmla="*/ 3522133 w 3522133"/>
                <a:gd name="connsiteY4" fmla="*/ 1068912 h 1282700"/>
                <a:gd name="connsiteX5" fmla="*/ 3308345 w 3522133"/>
                <a:gd name="connsiteY5" fmla="*/ 1282700 h 1282700"/>
                <a:gd name="connsiteX6" fmla="*/ 213788 w 3522133"/>
                <a:gd name="connsiteY6" fmla="*/ 1282700 h 1282700"/>
                <a:gd name="connsiteX7" fmla="*/ 0 w 3522133"/>
                <a:gd name="connsiteY7" fmla="*/ 1068912 h 1282700"/>
                <a:gd name="connsiteX8" fmla="*/ 0 w 3522133"/>
                <a:gd name="connsiteY8" fmla="*/ 213788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133" h="1282700">
                  <a:moveTo>
                    <a:pt x="0" y="213788"/>
                  </a:moveTo>
                  <a:cubicBezTo>
                    <a:pt x="0" y="95716"/>
                    <a:pt x="95716" y="0"/>
                    <a:pt x="213788" y="0"/>
                  </a:cubicBezTo>
                  <a:lnTo>
                    <a:pt x="3308345" y="0"/>
                  </a:lnTo>
                  <a:cubicBezTo>
                    <a:pt x="3426417" y="0"/>
                    <a:pt x="3522133" y="95716"/>
                    <a:pt x="3522133" y="213788"/>
                  </a:cubicBezTo>
                  <a:lnTo>
                    <a:pt x="3522133" y="1068912"/>
                  </a:lnTo>
                  <a:cubicBezTo>
                    <a:pt x="3522133" y="1186984"/>
                    <a:pt x="3426417" y="1282700"/>
                    <a:pt x="3308345" y="1282700"/>
                  </a:cubicBezTo>
                  <a:lnTo>
                    <a:pt x="213788" y="1282700"/>
                  </a:lnTo>
                  <a:cubicBezTo>
                    <a:pt x="95716" y="1282700"/>
                    <a:pt x="0" y="1186984"/>
                    <a:pt x="0" y="1068912"/>
                  </a:cubicBezTo>
                  <a:lnTo>
                    <a:pt x="0" y="21378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1196" tIns="131196" rIns="131196" bIns="131196" numCol="1" spcCol="1270" anchor="ctr" anchorCtr="0">
              <a:noAutofit/>
            </a:bodyPr>
            <a:lstStyle/>
            <a:p>
              <a:pPr lvl="0" algn="ctr" defTabSz="8001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Đoạn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Lò</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Sủn</a:t>
              </a:r>
              <a:r>
                <a:rPr lang="en-US" sz="2800" kern="1200" dirty="0">
                  <a:latin typeface="Times New Roman" panose="02020603050405020304" pitchFamily="18" charset="0"/>
                  <a:cs typeface="Times New Roman" panose="02020603050405020304" pitchFamily="18" charset="0"/>
                </a:rPr>
                <a:t> ta </a:t>
              </a:r>
              <a:r>
                <a:rPr lang="en-US" sz="2800" kern="1200" dirty="0" err="1">
                  <a:latin typeface="Times New Roman" panose="02020603050405020304" pitchFamily="18" charset="0"/>
                  <a:cs typeface="Times New Roman" panose="02020603050405020304" pitchFamily="18" charset="0"/>
                </a:rPr>
                <a:t>như</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đỉnh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núi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liệt</a:t>
              </a:r>
              <a:r>
                <a:rPr lang="en-US" sz="2800" kern="1200" dirty="0">
                  <a:latin typeface="Times New Roman" panose="02020603050405020304" pitchFamily="18" charset="0"/>
                  <a:cs typeface="Times New Roman" panose="02020603050405020304" pitchFamily="18" charset="0"/>
                </a:rPr>
                <a:t>”</a:t>
              </a:r>
            </a:p>
          </p:txBody>
        </p:sp>
        <p:sp>
          <p:nvSpPr>
            <p:cNvPr id="22" name="Freeform 21"/>
            <p:cNvSpPr/>
            <p:nvPr/>
          </p:nvSpPr>
          <p:spPr>
            <a:xfrm>
              <a:off x="3296679" y="4524977"/>
              <a:ext cx="8268124" cy="1282699"/>
            </a:xfrm>
            <a:custGeom>
              <a:avLst/>
              <a:gdLst>
                <a:gd name="connsiteX0" fmla="*/ 0 w 3522133"/>
                <a:gd name="connsiteY0" fmla="*/ 213788 h 1282700"/>
                <a:gd name="connsiteX1" fmla="*/ 213788 w 3522133"/>
                <a:gd name="connsiteY1" fmla="*/ 0 h 1282700"/>
                <a:gd name="connsiteX2" fmla="*/ 3308345 w 3522133"/>
                <a:gd name="connsiteY2" fmla="*/ 0 h 1282700"/>
                <a:gd name="connsiteX3" fmla="*/ 3522133 w 3522133"/>
                <a:gd name="connsiteY3" fmla="*/ 213788 h 1282700"/>
                <a:gd name="connsiteX4" fmla="*/ 3522133 w 3522133"/>
                <a:gd name="connsiteY4" fmla="*/ 1068912 h 1282700"/>
                <a:gd name="connsiteX5" fmla="*/ 3308345 w 3522133"/>
                <a:gd name="connsiteY5" fmla="*/ 1282700 h 1282700"/>
                <a:gd name="connsiteX6" fmla="*/ 213788 w 3522133"/>
                <a:gd name="connsiteY6" fmla="*/ 1282700 h 1282700"/>
                <a:gd name="connsiteX7" fmla="*/ 0 w 3522133"/>
                <a:gd name="connsiteY7" fmla="*/ 1068912 h 1282700"/>
                <a:gd name="connsiteX8" fmla="*/ 0 w 3522133"/>
                <a:gd name="connsiteY8" fmla="*/ 213788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133" h="1282700">
                  <a:moveTo>
                    <a:pt x="0" y="213788"/>
                  </a:moveTo>
                  <a:cubicBezTo>
                    <a:pt x="0" y="95716"/>
                    <a:pt x="95716" y="0"/>
                    <a:pt x="213788" y="0"/>
                  </a:cubicBezTo>
                  <a:lnTo>
                    <a:pt x="3308345" y="0"/>
                  </a:lnTo>
                  <a:cubicBezTo>
                    <a:pt x="3426417" y="0"/>
                    <a:pt x="3522133" y="95716"/>
                    <a:pt x="3522133" y="213788"/>
                  </a:cubicBezTo>
                  <a:lnTo>
                    <a:pt x="3522133" y="1068912"/>
                  </a:lnTo>
                  <a:cubicBezTo>
                    <a:pt x="3522133" y="1186984"/>
                    <a:pt x="3426417" y="1282700"/>
                    <a:pt x="3308345" y="1282700"/>
                  </a:cubicBezTo>
                  <a:lnTo>
                    <a:pt x="213788" y="1282700"/>
                  </a:lnTo>
                  <a:cubicBezTo>
                    <a:pt x="95716" y="1282700"/>
                    <a:pt x="0" y="1186984"/>
                    <a:pt x="0" y="1068912"/>
                  </a:cubicBezTo>
                  <a:lnTo>
                    <a:pt x="0" y="21378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1196" tIns="131196" rIns="131196" bIns="131196" numCol="1" spcCol="1270" anchor="ctr" anchorCtr="0">
              <a:noAutofit/>
            </a:bodyPr>
            <a:lstStyle/>
            <a:p>
              <a:pPr lvl="0" algn="ctr" defTabSz="8001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Đoạn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cuối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Tổng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hợp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a:latin typeface="Times New Roman" panose="02020603050405020304" pitchFamily="18" charset="0"/>
                  <a:cs typeface="Times New Roman" panose="02020603050405020304" pitchFamily="18" charset="0"/>
                </a:rPr>
                <a:t>đề </a:t>
              </a:r>
              <a:r>
                <a:rPr lang="en-US" sz="2800" kern="1200" dirty="0" err="1">
                  <a:latin typeface="Times New Roman" panose="02020603050405020304" pitchFamily="18" charset="0"/>
                  <a:cs typeface="Times New Roman" panose="02020603050405020304" pitchFamily="18" charset="0"/>
                </a:rPr>
                <a:t>đã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7490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660400" y="1130300"/>
            <a:ext cx="2004010" cy="553357"/>
          </a:xfrm>
          <a:prstGeom prst="rect">
            <a:avLst/>
          </a:prstGeom>
        </p:spPr>
        <p:txBody>
          <a:bodyPr wrap="none">
            <a:spAutoFit/>
          </a:bodyPr>
          <a:lstStyle/>
          <a:p>
            <a:pPr algn="just">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Cloud Callout 2"/>
          <p:cNvSpPr/>
          <p:nvPr/>
        </p:nvSpPr>
        <p:spPr>
          <a:xfrm>
            <a:off x="2774947" y="1432858"/>
            <a:ext cx="7728155" cy="3419285"/>
          </a:xfrm>
          <a:prstGeom prst="cloudCallou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R="30480" algn="just">
              <a:lnSpc>
                <a:spcPct val="107000"/>
              </a:lnSpc>
              <a:spcAft>
                <a:spcPts val="1200"/>
              </a:spcAft>
            </a:pP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VB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Lò</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Ngân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Sủn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R="30480" algn="just">
              <a:lnSpc>
                <a:spcPct val="107000"/>
              </a:lnSpc>
              <a:spcAft>
                <a:spcPts val="1200"/>
              </a:spcAft>
            </a:pP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gặp</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gỡ</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thêm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836630" y="4439660"/>
            <a:ext cx="1876633" cy="1876633"/>
          </a:xfrm>
          <a:prstGeom prst="rect">
            <a:avLst/>
          </a:prstGeom>
        </p:spPr>
      </p:pic>
    </p:spTree>
    <p:extLst>
      <p:ext uri="{BB962C8B-B14F-4D97-AF65-F5344CB8AC3E}">
        <p14:creationId xmlns:p14="http://schemas.microsoft.com/office/powerpoint/2010/main" val="4197262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4" name="Group 13"/>
          <p:cNvGrpSpPr/>
          <p:nvPr/>
        </p:nvGrpSpPr>
        <p:grpSpPr>
          <a:xfrm>
            <a:off x="1967898" y="1566174"/>
            <a:ext cx="8488708" cy="3860792"/>
            <a:chOff x="3111910" y="1803204"/>
            <a:chExt cx="8488708" cy="3860792"/>
          </a:xfrm>
        </p:grpSpPr>
        <p:sp>
          <p:nvSpPr>
            <p:cNvPr id="15" name="Freeform 14"/>
            <p:cNvSpPr/>
            <p:nvPr/>
          </p:nvSpPr>
          <p:spPr>
            <a:xfrm>
              <a:off x="5726906" y="3428999"/>
              <a:ext cx="738187" cy="793551"/>
            </a:xfrm>
            <a:custGeom>
              <a:avLst/>
              <a:gdLst/>
              <a:ahLst/>
              <a:cxnLst/>
              <a:rect l="0" t="0" r="0" b="0"/>
              <a:pathLst>
                <a:path>
                  <a:moveTo>
                    <a:pt x="0" y="0"/>
                  </a:moveTo>
                  <a:lnTo>
                    <a:pt x="369093" y="0"/>
                  </a:lnTo>
                  <a:lnTo>
                    <a:pt x="369093" y="793551"/>
                  </a:lnTo>
                  <a:lnTo>
                    <a:pt x="738187" y="793551"/>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7" name="Freeform 16"/>
            <p:cNvSpPr/>
            <p:nvPr/>
          </p:nvSpPr>
          <p:spPr>
            <a:xfrm>
              <a:off x="5726906" y="2635447"/>
              <a:ext cx="738187" cy="793551"/>
            </a:xfrm>
            <a:custGeom>
              <a:avLst/>
              <a:gdLst/>
              <a:ahLst/>
              <a:cxnLst/>
              <a:rect l="0" t="0" r="0" b="0"/>
              <a:pathLst>
                <a:path>
                  <a:moveTo>
                    <a:pt x="0" y="793551"/>
                  </a:moveTo>
                  <a:lnTo>
                    <a:pt x="369093" y="793551"/>
                  </a:lnTo>
                  <a:lnTo>
                    <a:pt x="369093" y="0"/>
                  </a:lnTo>
                  <a:lnTo>
                    <a:pt x="738187" y="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111910" y="2866130"/>
              <a:ext cx="2747731"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3. </a:t>
              </a:r>
              <a:r>
                <a:rPr lang="en-US" sz="2800" b="1" kern="1200" dirty="0" err="1">
                  <a:latin typeface="Times New Roman" panose="02020603050405020304" pitchFamily="18" charset="0"/>
                  <a:cs typeface="Times New Roman" panose="02020603050405020304" pitchFamily="18" charset="0"/>
                </a:rPr>
                <a:t>Tổng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a:t>
              </a:r>
            </a:p>
          </p:txBody>
        </p:sp>
        <p:sp>
          <p:nvSpPr>
            <p:cNvPr id="19" name="Freeform 18"/>
            <p:cNvSpPr/>
            <p:nvPr/>
          </p:nvSpPr>
          <p:spPr>
            <a:xfrm>
              <a:off x="6327005" y="1803204"/>
              <a:ext cx="5273613" cy="166448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Nghệ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chặt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cụ</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giàu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xúc</a:t>
              </a:r>
              <a:r>
                <a:rPr lang="en-US" sz="2800" kern="1200" dirty="0">
                  <a:latin typeface="Times New Roman" panose="02020603050405020304" pitchFamily="18" charset="0"/>
                  <a:cs typeface="Times New Roman" panose="02020603050405020304" pitchFamily="18" charset="0"/>
                </a:rPr>
                <a:t>.</a:t>
              </a:r>
            </a:p>
          </p:txBody>
        </p:sp>
        <p:sp>
          <p:nvSpPr>
            <p:cNvPr id="20" name="Freeform 19"/>
            <p:cNvSpPr/>
            <p:nvPr/>
          </p:nvSpPr>
          <p:spPr>
            <a:xfrm>
              <a:off x="6327006" y="3630802"/>
              <a:ext cx="5273612" cy="2033194"/>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Lò</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hồn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núi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rừng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gắn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yêu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quê</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mình</a:t>
              </a:r>
              <a:r>
                <a:rPr lang="en-US" sz="2800" kern="1200" dirty="0">
                  <a:latin typeface="Times New Roman" panose="02020603050405020304" pitchFamily="18" charset="0"/>
                  <a:cs typeface="Times New Roman" panose="02020603050405020304" pitchFamily="18" charset="0"/>
                </a:rPr>
                <a:t>.</a:t>
              </a:r>
            </a:p>
          </p:txBody>
        </p:sp>
      </p:grpSp>
      <p:pic>
        <p:nvPicPr>
          <p:cNvPr id="21" name="Picture 20"/>
          <p:cNvPicPr>
            <a:picLocks noChangeAspect="1"/>
          </p:cNvPicPr>
          <p:nvPr/>
        </p:nvPicPr>
        <p:blipFill>
          <a:blip r:embed="rId3"/>
          <a:stretch>
            <a:fillRect/>
          </a:stretch>
        </p:blipFill>
        <p:spPr>
          <a:xfrm>
            <a:off x="1935727" y="4059260"/>
            <a:ext cx="2767659" cy="1854843"/>
          </a:xfrm>
          <a:prstGeom prst="rect">
            <a:avLst/>
          </a:prstGeom>
        </p:spPr>
      </p:pic>
    </p:spTree>
    <p:extLst>
      <p:ext uri="{BB962C8B-B14F-4D97-AF65-F5344CB8AC3E}">
        <p14:creationId xmlns:p14="http://schemas.microsoft.com/office/powerpoint/2010/main" val="2562056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3"/>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660400" y="1349477"/>
            <a:ext cx="6343531"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IV.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PHIÊU LƯU CÙNG TRANG SÁCH</a:t>
            </a:r>
            <a:endParaRPr lang="en-US" sz="2800" dirty="0">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530475" y="1946437"/>
            <a:ext cx="7143750" cy="4462861"/>
          </a:xfrm>
          <a:prstGeom prst="rect">
            <a:avLst/>
          </a:prstGeom>
        </p:spPr>
      </p:pic>
      <p:pic>
        <p:nvPicPr>
          <p:cNvPr id="13" name="mXlkSmDNhUE"/>
          <p:cNvPicPr>
            <a:picLocks noRot="1" noChangeAspect="1"/>
          </p:cNvPicPr>
          <p:nvPr>
            <a:videoFile r:link="rId1"/>
          </p:nvPr>
        </p:nvPicPr>
        <p:blipFill>
          <a:blip r:embed="rId5"/>
          <a:stretch>
            <a:fillRect/>
          </a:stretch>
        </p:blipFill>
        <p:spPr>
          <a:xfrm>
            <a:off x="2949677" y="2278279"/>
            <a:ext cx="6341807" cy="3444771"/>
          </a:xfrm>
          <a:prstGeom prst="rect">
            <a:avLst/>
          </a:prstGeom>
        </p:spPr>
      </p:pic>
      <p:sp>
        <p:nvSpPr>
          <p:cNvPr id="22" name="Rectangle 21"/>
          <p:cNvSpPr/>
          <p:nvPr/>
        </p:nvSpPr>
        <p:spPr>
          <a:xfrm>
            <a:off x="685800" y="2751812"/>
            <a:ext cx="2008242"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XEM </a:t>
            </a:r>
          </a:p>
          <a:p>
            <a:pPr algn="ctr"/>
            <a:r>
              <a:rPr lang="en-US" sz="5400" b="1" cap="none" spc="0" dirty="0">
                <a:ln/>
                <a:solidFill>
                  <a:schemeClr val="accent4"/>
                </a:solidFill>
                <a:effectLst/>
              </a:rPr>
              <a:t>VIDEO</a:t>
            </a:r>
          </a:p>
        </p:txBody>
      </p:sp>
    </p:spTree>
    <p:extLst>
      <p:ext uri="{BB962C8B-B14F-4D97-AF65-F5344CB8AC3E}">
        <p14:creationId xmlns:p14="http://schemas.microsoft.com/office/powerpoint/2010/main" val="2124934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660400" y="1349477"/>
            <a:ext cx="634353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IV.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PHIÊU LƯU CÙNG TRANG SÁCH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Plaque 7"/>
          <p:cNvSpPr/>
          <p:nvPr/>
        </p:nvSpPr>
        <p:spPr>
          <a:xfrm>
            <a:off x="139392" y="2225335"/>
            <a:ext cx="3185653" cy="840658"/>
          </a:xfrm>
          <a:prstGeom prst="plaque">
            <a:avLst/>
          </a:prstGeom>
          <a:blipFill>
            <a:blip r:embed="rId3"/>
            <a:tile tx="0" ty="0" sx="100000" sy="100000" flip="none" algn="tl"/>
          </a:blip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THẢO LUẬN NHÓM</a:t>
            </a:r>
          </a:p>
        </p:txBody>
      </p:sp>
      <p:sp>
        <p:nvSpPr>
          <p:cNvPr id="14" name="Rectangle 13"/>
          <p:cNvSpPr/>
          <p:nvPr/>
        </p:nvSpPr>
        <p:spPr>
          <a:xfrm>
            <a:off x="4265489" y="1722351"/>
            <a:ext cx="7005444" cy="983283"/>
          </a:xfrm>
          <a:prstGeom prst="rect">
            <a:avLst/>
          </a:prstGeom>
        </p:spPr>
        <p:txBody>
          <a:bodyPr wrap="none">
            <a:spAutoFit/>
          </a:bodyPr>
          <a:lstStyle/>
          <a:p>
            <a:pPr algn="ctr">
              <a:lnSpc>
                <a:spcPct val="107000"/>
              </a:lnSpc>
              <a:spcAft>
                <a:spcPts val="0"/>
              </a:spcAft>
              <a:tabLst>
                <a:tab pos="1386840" algn="l"/>
              </a:tabLst>
            </a:pP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4: </a:t>
            </a:r>
          </a:p>
          <a:p>
            <a:pPr algn="ctr">
              <a:lnSpc>
                <a:spcPct val="107000"/>
              </a:lnSpc>
              <a:spcAft>
                <a:spcPts val="0"/>
              </a:spcAft>
              <a:tabLst>
                <a:tab pos="1386840" algn="l"/>
              </a:tabLst>
            </a:pP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811079673"/>
              </p:ext>
            </p:extLst>
          </p:nvPr>
        </p:nvGraphicFramePr>
        <p:xfrm>
          <a:off x="4017522" y="2816245"/>
          <a:ext cx="7501378" cy="3529332"/>
        </p:xfrm>
        <a:graphic>
          <a:graphicData uri="http://schemas.openxmlformats.org/drawingml/2006/table">
            <a:tbl>
              <a:tblPr firstRow="1" firstCol="1" bandRow="1"/>
              <a:tblGrid>
                <a:gridCol w="1767832">
                  <a:extLst>
                    <a:ext uri="{9D8B030D-6E8A-4147-A177-3AD203B41FA5}">
                      <a16:colId xmlns:a16="http://schemas.microsoft.com/office/drawing/2014/main" val="2646780305"/>
                    </a:ext>
                  </a:extLst>
                </a:gridCol>
                <a:gridCol w="1767832">
                  <a:extLst>
                    <a:ext uri="{9D8B030D-6E8A-4147-A177-3AD203B41FA5}">
                      <a16:colId xmlns:a16="http://schemas.microsoft.com/office/drawing/2014/main" val="3252013767"/>
                    </a:ext>
                  </a:extLst>
                </a:gridCol>
                <a:gridCol w="1982857">
                  <a:extLst>
                    <a:ext uri="{9D8B030D-6E8A-4147-A177-3AD203B41FA5}">
                      <a16:colId xmlns:a16="http://schemas.microsoft.com/office/drawing/2014/main" val="2802679258"/>
                    </a:ext>
                  </a:extLst>
                </a:gridCol>
                <a:gridCol w="1982857">
                  <a:extLst>
                    <a:ext uri="{9D8B030D-6E8A-4147-A177-3AD203B41FA5}">
                      <a16:colId xmlns:a16="http://schemas.microsoft.com/office/drawing/2014/main" val="2879642131"/>
                    </a:ext>
                  </a:extLst>
                </a:gridCol>
              </a:tblGrid>
              <a:tr h="0">
                <a:tc rowSpan="2">
                  <a:txBody>
                    <a:bodyPr/>
                    <a:lstStyle/>
                    <a:p>
                      <a:pP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Điểm tương đồng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algn="ct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Điểm khác biệt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extLst>
                  <a:ext uri="{0D108BD9-81ED-4DB2-BD59-A6C34878D82A}">
                    <a16:rowId xmlns:a16="http://schemas.microsoft.com/office/drawing/2014/main" val="288397838"/>
                  </a:ext>
                </a:extLst>
              </a:tr>
              <a:tr h="0">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Phim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Sách (tác phẩm văn học)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151302036"/>
                  </a:ext>
                </a:extLst>
              </a:tr>
              <a:tr h="0">
                <a:tc>
                  <a:txBody>
                    <a:bodyPr/>
                    <a:lstStyle/>
                    <a:p>
                      <a:pP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0976857"/>
                  </a:ext>
                </a:extLst>
              </a:tr>
              <a:tr h="0">
                <a:tc>
                  <a:txBody>
                    <a:bodyPr/>
                    <a:lstStyle/>
                    <a:p>
                      <a:pP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2321897"/>
                  </a:ext>
                </a:extLst>
              </a:tr>
            </a:tbl>
          </a:graphicData>
        </a:graphic>
      </p:graphicFrame>
      <p:pic>
        <p:nvPicPr>
          <p:cNvPr id="17" name="Picture 16"/>
          <p:cNvPicPr>
            <a:picLocks noChangeAspect="1"/>
          </p:cNvPicPr>
          <p:nvPr/>
        </p:nvPicPr>
        <p:blipFill>
          <a:blip r:embed="rId4"/>
          <a:stretch>
            <a:fillRect/>
          </a:stretch>
        </p:blipFill>
        <p:spPr>
          <a:xfrm>
            <a:off x="660400" y="3598261"/>
            <a:ext cx="3086555" cy="2383971"/>
          </a:xfrm>
          <a:prstGeom prst="rect">
            <a:avLst/>
          </a:prstGeom>
        </p:spPr>
      </p:pic>
    </p:spTree>
    <p:extLst>
      <p:ext uri="{BB962C8B-B14F-4D97-AF65-F5344CB8AC3E}">
        <p14:creationId xmlns:p14="http://schemas.microsoft.com/office/powerpoint/2010/main" val="1011340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143588" y="136771"/>
            <a:ext cx="99175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GIAI ĐOẠN 1:  KHỞI ĐỘNG DỰ ÁN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CUỐN SÁCH TÔI YÊU</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227564" y="777201"/>
            <a:ext cx="38331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Khởi</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động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chung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cho</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dự</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án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srcRect l="92806" b="99030"/>
          <a:stretch>
            <a:fillRect/>
          </a:stretch>
        </p:blipFill>
        <p:spPr>
          <a:xfrm>
            <a:off x="6358923" y="1238867"/>
            <a:ext cx="452248" cy="48463"/>
          </a:xfrm>
          <a:custGeom>
            <a:avLst/>
            <a:gdLst>
              <a:gd name="connsiteX0" fmla="*/ 0 w 452248"/>
              <a:gd name="connsiteY0" fmla="*/ 0 h 48463"/>
              <a:gd name="connsiteX1" fmla="*/ 452248 w 452248"/>
              <a:gd name="connsiteY1" fmla="*/ 0 h 48463"/>
              <a:gd name="connsiteX2" fmla="*/ 452248 w 452248"/>
              <a:gd name="connsiteY2" fmla="*/ 48463 h 48463"/>
              <a:gd name="connsiteX3" fmla="*/ 236504 w 452248"/>
              <a:gd name="connsiteY3" fmla="*/ 12899 h 48463"/>
              <a:gd name="connsiteX4" fmla="*/ 0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0" y="0"/>
                </a:moveTo>
                <a:lnTo>
                  <a:pt x="452248" y="0"/>
                </a:lnTo>
                <a:lnTo>
                  <a:pt x="452248" y="48463"/>
                </a:lnTo>
                <a:lnTo>
                  <a:pt x="236504" y="12899"/>
                </a:lnTo>
                <a:cubicBezTo>
                  <a:pt x="158744" y="4370"/>
                  <a:pt x="79844" y="0"/>
                  <a:pt x="0" y="0"/>
                </a:cubicBezTo>
                <a:close/>
              </a:path>
            </a:pathLst>
          </a:custGeom>
        </p:spPr>
      </p:pic>
      <p:pic>
        <p:nvPicPr>
          <p:cNvPr id="19" name="Picture 18"/>
          <p:cNvPicPr>
            <a:picLocks noChangeAspect="1"/>
          </p:cNvPicPr>
          <p:nvPr/>
        </p:nvPicPr>
        <p:blipFill>
          <a:blip r:embed="rId3"/>
          <a:srcRect l="92806" t="99030"/>
          <a:stretch>
            <a:fillRect/>
          </a:stretch>
        </p:blipFill>
        <p:spPr>
          <a:xfrm>
            <a:off x="6358923" y="6187238"/>
            <a:ext cx="452248" cy="48463"/>
          </a:xfrm>
          <a:custGeom>
            <a:avLst/>
            <a:gdLst>
              <a:gd name="connsiteX0" fmla="*/ 452248 w 452248"/>
              <a:gd name="connsiteY0" fmla="*/ 0 h 48463"/>
              <a:gd name="connsiteX1" fmla="*/ 452248 w 452248"/>
              <a:gd name="connsiteY1" fmla="*/ 48463 h 48463"/>
              <a:gd name="connsiteX2" fmla="*/ 0 w 452248"/>
              <a:gd name="connsiteY2" fmla="*/ 48463 h 48463"/>
              <a:gd name="connsiteX3" fmla="*/ 236504 w 452248"/>
              <a:gd name="connsiteY3" fmla="*/ 35564 h 48463"/>
              <a:gd name="connsiteX4" fmla="*/ 452248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452248" y="0"/>
                </a:moveTo>
                <a:lnTo>
                  <a:pt x="452248" y="48463"/>
                </a:lnTo>
                <a:lnTo>
                  <a:pt x="0" y="48463"/>
                </a:lnTo>
                <a:cubicBezTo>
                  <a:pt x="79844" y="48463"/>
                  <a:pt x="158744" y="44094"/>
                  <a:pt x="236504" y="35564"/>
                </a:cubicBezTo>
                <a:lnTo>
                  <a:pt x="452248" y="0"/>
                </a:lnTo>
                <a:close/>
              </a:path>
            </a:pathLst>
          </a:custGeom>
        </p:spPr>
      </p:pic>
      <p:sp>
        <p:nvSpPr>
          <p:cNvPr id="13" name="Rectangle 12"/>
          <p:cNvSpPr/>
          <p:nvPr/>
        </p:nvSpPr>
        <p:spPr>
          <a:xfrm>
            <a:off x="527463" y="1066800"/>
            <a:ext cx="2450607"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TRÒ CHƠI</a:t>
            </a:r>
          </a:p>
        </p:txBody>
      </p:sp>
      <p:pic>
        <p:nvPicPr>
          <p:cNvPr id="3" name="Picture 2"/>
          <p:cNvPicPr>
            <a:picLocks noChangeAspect="1"/>
          </p:cNvPicPr>
          <p:nvPr/>
        </p:nvPicPr>
        <p:blipFill rotWithShape="1">
          <a:blip r:embed="rId4"/>
          <a:srcRect t="22955" b="20890"/>
          <a:stretch/>
        </p:blipFill>
        <p:spPr>
          <a:xfrm>
            <a:off x="3182170" y="1312606"/>
            <a:ext cx="5840361" cy="141584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Horizontal Scroll 6"/>
          <p:cNvSpPr/>
          <p:nvPr/>
        </p:nvSpPr>
        <p:spPr>
          <a:xfrm>
            <a:off x="2468919" y="3037076"/>
            <a:ext cx="7241458" cy="2647334"/>
          </a:xfrm>
          <a:prstGeom prst="horizontalScroll">
            <a:avLst>
              <a:gd name="adj" fmla="val 742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v"/>
            </a:pPr>
            <a:r>
              <a:rPr lang="en-US" sz="2800" dirty="0">
                <a:solidFill>
                  <a:schemeClr val="tx1"/>
                </a:solidFill>
                <a:latin typeface="Times New Roman" panose="02020603050405020304" pitchFamily="18" charset="0"/>
                <a:ea typeface="Times New Roman" panose="02020603050405020304" pitchFamily="18" charset="0"/>
              </a:rPr>
              <a:t>Chia </a:t>
            </a:r>
            <a:r>
              <a:rPr lang="en-US" sz="2800" dirty="0" err="1">
                <a:solidFill>
                  <a:schemeClr val="tx1"/>
                </a:solidFill>
                <a:latin typeface="Times New Roman" panose="02020603050405020304" pitchFamily="18" charset="0"/>
                <a:ea typeface="Times New Roman" panose="02020603050405020304" pitchFamily="18" charset="0"/>
              </a:rPr>
              <a:t>lớp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thành</a:t>
            </a:r>
            <a:r>
              <a:rPr lang="en-US" sz="2800" dirty="0">
                <a:solidFill>
                  <a:schemeClr val="tx1"/>
                </a:solidFill>
                <a:latin typeface="Times New Roman" panose="02020603050405020304" pitchFamily="18" charset="0"/>
                <a:ea typeface="Times New Roman" panose="02020603050405020304" pitchFamily="18" charset="0"/>
              </a:rPr>
              <a:t> 4 </a:t>
            </a:r>
            <a:r>
              <a:rPr lang="en-US" sz="2800" dirty="0" err="1">
                <a:solidFill>
                  <a:schemeClr val="tx1"/>
                </a:solidFill>
                <a:latin typeface="Times New Roman" panose="02020603050405020304" pitchFamily="18" charset="0"/>
                <a:ea typeface="Times New Roman" panose="02020603050405020304" pitchFamily="18" charset="0"/>
              </a:rPr>
              <a:t>nhóm</a:t>
            </a:r>
            <a:r>
              <a:rPr lang="en-US" sz="2800" dirty="0">
                <a:solidFill>
                  <a:schemeClr val="tx1"/>
                </a:solidFill>
                <a:latin typeface="Times New Roman" panose="02020603050405020304" pitchFamily="18" charset="0"/>
                <a:ea typeface="Times New Roman" panose="02020603050405020304" pitchFamily="18" charset="0"/>
              </a:rPr>
              <a:t>.</a:t>
            </a:r>
          </a:p>
          <a:p>
            <a:pPr marL="457200" indent="-457200">
              <a:buFont typeface="Wingdings" panose="05000000000000000000" pitchFamily="2" charset="2"/>
              <a:buChar char="v"/>
            </a:pPr>
            <a:r>
              <a:rPr lang="en-US" sz="2800" dirty="0" err="1">
                <a:solidFill>
                  <a:schemeClr val="tx1"/>
                </a:solidFill>
                <a:latin typeface="Times New Roman" panose="02020603050405020304" pitchFamily="18" charset="0"/>
                <a:ea typeface="Times New Roman" panose="02020603050405020304" pitchFamily="18" charset="0"/>
              </a:rPr>
              <a:t>Viết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phẩm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hoặc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cuốn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sách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em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lựa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chọn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đọc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em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muốn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giới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thiệu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bạn</a:t>
            </a:r>
            <a:r>
              <a:rPr lang="en-US" sz="28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rotWithShape="1">
          <a:blip r:embed="rId5"/>
          <a:srcRect t="9467" b="74282"/>
          <a:stretch/>
        </p:blipFill>
        <p:spPr>
          <a:xfrm>
            <a:off x="4944489" y="2839063"/>
            <a:ext cx="2598098" cy="621009"/>
          </a:xfrm>
          <a:prstGeom prst="rect">
            <a:avLst/>
          </a:prstGeom>
        </p:spPr>
      </p:pic>
    </p:spTree>
    <p:extLst>
      <p:ext uri="{BB962C8B-B14F-4D97-AF65-F5344CB8AC3E}">
        <p14:creationId xmlns:p14="http://schemas.microsoft.com/office/powerpoint/2010/main" val="3209366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660400" y="1285518"/>
            <a:ext cx="634353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IV.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PHIÊU LƯU CÙNG TRANG SÁCH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2766257046"/>
              </p:ext>
            </p:extLst>
          </p:nvPr>
        </p:nvGraphicFramePr>
        <p:xfrm>
          <a:off x="660400" y="2664777"/>
          <a:ext cx="10833100" cy="3560129"/>
        </p:xfrm>
        <a:graphic>
          <a:graphicData uri="http://schemas.openxmlformats.org/drawingml/2006/table">
            <a:tbl>
              <a:tblPr firstRow="1" firstCol="1" bandRow="1"/>
              <a:tblGrid>
                <a:gridCol w="3721920">
                  <a:extLst>
                    <a:ext uri="{9D8B030D-6E8A-4147-A177-3AD203B41FA5}">
                      <a16:colId xmlns:a16="http://schemas.microsoft.com/office/drawing/2014/main" val="3252013767"/>
                    </a:ext>
                  </a:extLst>
                </a:gridCol>
                <a:gridCol w="3274142">
                  <a:extLst>
                    <a:ext uri="{9D8B030D-6E8A-4147-A177-3AD203B41FA5}">
                      <a16:colId xmlns:a16="http://schemas.microsoft.com/office/drawing/2014/main" val="2802679258"/>
                    </a:ext>
                  </a:extLst>
                </a:gridCol>
                <a:gridCol w="3837038">
                  <a:extLst>
                    <a:ext uri="{9D8B030D-6E8A-4147-A177-3AD203B41FA5}">
                      <a16:colId xmlns:a16="http://schemas.microsoft.com/office/drawing/2014/main" val="2879642131"/>
                    </a:ext>
                  </a:extLst>
                </a:gridCol>
              </a:tblGrid>
              <a:tr h="0">
                <a:tc rowSpan="2">
                  <a:txBody>
                    <a:bodyPr/>
                    <a:lstStyle/>
                    <a:p>
                      <a:pPr>
                        <a:lnSpc>
                          <a:spcPct val="107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Điểm tương đồng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algn="ct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Điểm khác biệt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extLst>
                  <a:ext uri="{0D108BD9-81ED-4DB2-BD59-A6C34878D82A}">
                    <a16:rowId xmlns:a16="http://schemas.microsoft.com/office/drawing/2014/main" val="288397838"/>
                  </a:ext>
                </a:extLst>
              </a:tr>
              <a:tr h="0">
                <a:tc vMerge="1">
                  <a:txBody>
                    <a:bodyPr/>
                    <a:lstStyle/>
                    <a:p>
                      <a:endParaRPr lang="en-US"/>
                    </a:p>
                  </a:txBody>
                  <a:tcPr/>
                </a:tc>
                <a:tc>
                  <a:txBody>
                    <a:bodyPr/>
                    <a:lstStyle/>
                    <a:p>
                      <a:pPr algn="ct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Phim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Sách (tác phẩm văn học)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151302036"/>
                  </a:ext>
                </a:extLst>
              </a:tr>
              <a:tr h="0">
                <a:tc>
                  <a:txBody>
                    <a:bodyPr/>
                    <a:lstStyle/>
                    <a:p>
                      <a:pPr algn="just">
                        <a:lnSpc>
                          <a:spcPct val="107000"/>
                        </a:lnSpc>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Phim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07000"/>
                        </a:lnSpc>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Phim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gọn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giàu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10976857"/>
                  </a:ext>
                </a:extLst>
              </a:tr>
            </a:tbl>
          </a:graphicData>
        </a:graphic>
      </p:graphicFrame>
      <p:sp>
        <p:nvSpPr>
          <p:cNvPr id="3" name="Right Arrow 2"/>
          <p:cNvSpPr/>
          <p:nvPr/>
        </p:nvSpPr>
        <p:spPr>
          <a:xfrm>
            <a:off x="998609" y="1703191"/>
            <a:ext cx="8160139" cy="800734"/>
          </a:xfrm>
          <a:prstGeom prst="rightArrow">
            <a:avLst>
              <a:gd name="adj1" fmla="val 76993"/>
              <a:gd name="adj2" fmla="val 50000"/>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So sánh sự khác biệt giữa sách và phim chuyển thể</a:t>
            </a:r>
            <a:endParaRPr lang="en-US" sz="280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9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660400" y="1285518"/>
            <a:ext cx="634353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IV.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PHIÊU LƯU CÙNG TRANG SÁCH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Pentagon 12"/>
          <p:cNvSpPr/>
          <p:nvPr/>
        </p:nvSpPr>
        <p:spPr>
          <a:xfrm>
            <a:off x="3832165" y="1808738"/>
            <a:ext cx="4144296" cy="589936"/>
          </a:xfrm>
          <a:prstGeom prst="homePlat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pt-BR" sz="28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Phiếu đánh giá tiêu chí</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4181242810"/>
              </p:ext>
            </p:extLst>
          </p:nvPr>
        </p:nvGraphicFramePr>
        <p:xfrm>
          <a:off x="689007" y="2509285"/>
          <a:ext cx="10801283" cy="3781744"/>
        </p:xfrm>
        <a:graphic>
          <a:graphicData uri="http://schemas.openxmlformats.org/drawingml/2006/table">
            <a:tbl>
              <a:tblPr firstRow="1" firstCol="1" bandRow="1"/>
              <a:tblGrid>
                <a:gridCol w="1133837">
                  <a:extLst>
                    <a:ext uri="{9D8B030D-6E8A-4147-A177-3AD203B41FA5}">
                      <a16:colId xmlns:a16="http://schemas.microsoft.com/office/drawing/2014/main" val="23563574"/>
                    </a:ext>
                  </a:extLst>
                </a:gridCol>
                <a:gridCol w="7691061">
                  <a:extLst>
                    <a:ext uri="{9D8B030D-6E8A-4147-A177-3AD203B41FA5}">
                      <a16:colId xmlns:a16="http://schemas.microsoft.com/office/drawing/2014/main" val="1654794393"/>
                    </a:ext>
                  </a:extLst>
                </a:gridCol>
                <a:gridCol w="1018718">
                  <a:extLst>
                    <a:ext uri="{9D8B030D-6E8A-4147-A177-3AD203B41FA5}">
                      <a16:colId xmlns:a16="http://schemas.microsoft.com/office/drawing/2014/main" val="1177287334"/>
                    </a:ext>
                  </a:extLst>
                </a:gridCol>
                <a:gridCol w="957667">
                  <a:extLst>
                    <a:ext uri="{9D8B030D-6E8A-4147-A177-3AD203B41FA5}">
                      <a16:colId xmlns:a16="http://schemas.microsoft.com/office/drawing/2014/main" val="2006008301"/>
                    </a:ext>
                  </a:extLst>
                </a:gridCol>
              </a:tblGrid>
              <a:tr h="0">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Các mức độ đánh giá điểm tương đồng và khác biệt biệt giữa phim và tác phẩm văn học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19703763"/>
                  </a:ext>
                </a:extLst>
              </a:tr>
              <a:tr h="0">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Chỉ ra sự tương đồng cơ bản giữa phim và tác phẩm văn học về hình thức và nội dung thể hiện.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70739459"/>
                  </a:ext>
                </a:extLst>
              </a:tr>
              <a:tr h="0">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Chỉ ra một vài sự khác biệt giữa hai thể loại.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274092307"/>
                  </a:ext>
                </a:extLst>
              </a:tr>
              <a:tr h="0">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Phát hiện được một số chi tiết cơ bản về nội dung, cốt truyện ...đã thay đổi trong phim so với tác phẩm văn học được học.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49274825"/>
                  </a:ext>
                </a:extLst>
              </a:tr>
              <a:tr h="0">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Bày tỏ ý kiến đánh giá riêng về giá trị của từng hình thức phim và văn học.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61070331"/>
                  </a:ext>
                </a:extLst>
              </a:tr>
            </a:tbl>
          </a:graphicData>
        </a:graphic>
      </p:graphicFrame>
    </p:spTree>
    <p:extLst>
      <p:ext uri="{BB962C8B-B14F-4D97-AF65-F5344CB8AC3E}">
        <p14:creationId xmlns:p14="http://schemas.microsoft.com/office/powerpoint/2010/main" val="1760526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226148" y="707575"/>
            <a:ext cx="1752403"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Luyện tập</a:t>
            </a:r>
            <a:endParaRPr lang="en-US" sz="2800" dirty="0"/>
          </a:p>
        </p:txBody>
      </p:sp>
      <p:pic>
        <p:nvPicPr>
          <p:cNvPr id="8" name="Picture 7"/>
          <p:cNvPicPr>
            <a:picLocks noChangeAspect="1"/>
          </p:cNvPicPr>
          <p:nvPr/>
        </p:nvPicPr>
        <p:blipFill>
          <a:blip r:embed="rId3"/>
          <a:stretch>
            <a:fillRect/>
          </a:stretch>
        </p:blipFill>
        <p:spPr>
          <a:xfrm>
            <a:off x="6089649" y="2949678"/>
            <a:ext cx="4242842" cy="25762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5" name="Rectangle 14"/>
          <p:cNvSpPr/>
          <p:nvPr/>
        </p:nvSpPr>
        <p:spPr>
          <a:xfrm>
            <a:off x="835194" y="1349477"/>
            <a:ext cx="10683706" cy="10143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0"/>
              </a:spcAft>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hực hiện đóng phân vai cho một tác phẩm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trích đoạn trong một tác phẩm thuộc chủ đề đã chọn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4"/>
          <a:stretch>
            <a:fillRect/>
          </a:stretch>
        </p:blipFill>
        <p:spPr>
          <a:xfrm>
            <a:off x="1529834" y="2506470"/>
            <a:ext cx="3696314" cy="240858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8" name="Rectangle 17"/>
          <p:cNvSpPr/>
          <p:nvPr/>
        </p:nvSpPr>
        <p:spPr>
          <a:xfrm>
            <a:off x="1340131" y="5179993"/>
            <a:ext cx="4317768" cy="954107"/>
          </a:xfrm>
          <a:prstGeom prst="rect">
            <a:avLst/>
          </a:prstGeom>
        </p:spPr>
        <p:txBody>
          <a:bodyPr wrap="square">
            <a:spAutoFit/>
          </a:bodyPr>
          <a:lstStyle/>
          <a:p>
            <a:r>
              <a:rPr lang="pt-BR" sz="2800" dirty="0">
                <a:latin typeface="Times New Roman" panose="02020603050405020304" pitchFamily="18" charset="0"/>
                <a:ea typeface="Times New Roman" panose="02020603050405020304" pitchFamily="18" charset="0"/>
              </a:rPr>
              <a:t>Thảo luận nhóm: phân vai, diễn xuất, tập lời thoại...)</a:t>
            </a:r>
            <a:endParaRPr lang="en-US" sz="2800" dirty="0"/>
          </a:p>
        </p:txBody>
      </p:sp>
      <p:sp>
        <p:nvSpPr>
          <p:cNvPr id="19" name="Rectangle 18"/>
          <p:cNvSpPr/>
          <p:nvPr/>
        </p:nvSpPr>
        <p:spPr>
          <a:xfrm>
            <a:off x="6680041" y="5639154"/>
            <a:ext cx="3062057"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nhóm</a:t>
            </a:r>
            <a:r>
              <a:rPr lang="en-US" sz="2800"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biểu diễn</a:t>
            </a:r>
            <a:endParaRPr lang="en-US" sz="2800" dirty="0"/>
          </a:p>
        </p:txBody>
      </p:sp>
    </p:spTree>
    <p:extLst>
      <p:ext uri="{BB962C8B-B14F-4D97-AF65-F5344CB8AC3E}">
        <p14:creationId xmlns:p14="http://schemas.microsoft.com/office/powerpoint/2010/main" val="186092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056231" y="767090"/>
            <a:ext cx="209223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VẬN</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DỤNG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869774" y="1607896"/>
            <a:ext cx="3605111" cy="402197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Flowchart: Display 6"/>
          <p:cNvSpPr/>
          <p:nvPr/>
        </p:nvSpPr>
        <p:spPr>
          <a:xfrm>
            <a:off x="4222790" y="2491872"/>
            <a:ext cx="3733718" cy="2571107"/>
          </a:xfrm>
          <a:prstGeom prst="flowChartDisplay">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pt-BR"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Sản phẩm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kế</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pô-xtơ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vẽ</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bìa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HS </a:t>
            </a:r>
          </a:p>
        </p:txBody>
      </p:sp>
      <p:pic>
        <p:nvPicPr>
          <p:cNvPr id="8" name="Picture 7"/>
          <p:cNvPicPr>
            <a:picLocks noChangeAspect="1"/>
          </p:cNvPicPr>
          <p:nvPr/>
        </p:nvPicPr>
        <p:blipFill rotWithShape="1">
          <a:blip r:embed="rId4"/>
          <a:srcRect l="17903" t="8619" r="28226" b="8370"/>
          <a:stretch/>
        </p:blipFill>
        <p:spPr>
          <a:xfrm>
            <a:off x="496092" y="1793720"/>
            <a:ext cx="3432942" cy="39674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1958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85800" y="1424205"/>
            <a:ext cx="10833100" cy="4520789"/>
          </a:xfrm>
          <a:prstGeom prst="rect">
            <a:avLst/>
          </a:prstGeom>
        </p:spPr>
        <p:txBody>
          <a:bodyPr>
            <a:spAutoFit/>
          </a:bodyPr>
          <a:lstStyle/>
          <a:p>
            <a:pPr algn="just">
              <a:spcAft>
                <a:spcPts val="0"/>
              </a:spcAft>
            </a:pPr>
            <a:r>
              <a:rPr lang="en-US" sz="2800" b="1" dirty="0">
                <a:solidFill>
                  <a:srgbClr val="000000"/>
                </a:solidFill>
                <a:latin typeface="Times New Roman" panose="02020603050405020304" pitchFamily="18" charset="0"/>
                <a:ea typeface="Calibri" panose="020F0502020204030204" pitchFamily="34" charset="0"/>
              </a:rPr>
              <a:t>b. </a:t>
            </a:r>
            <a:r>
              <a:rPr lang="en-US" sz="2800" b="1" dirty="0" err="1">
                <a:solidFill>
                  <a:srgbClr val="000000"/>
                </a:solidFill>
                <a:latin typeface="Times New Roman" panose="02020603050405020304" pitchFamily="18" charset="0"/>
                <a:ea typeface="Calibri" panose="020F0502020204030204" pitchFamily="34" charset="0"/>
              </a:rPr>
              <a:t>Thân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bài</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spcAft>
                <a:spcPts val="0"/>
              </a:spcAft>
            </a:pPr>
            <a:r>
              <a:rPr lang="vi-VN" sz="2800" dirty="0">
                <a:solidFill>
                  <a:srgbClr val="000000"/>
                </a:solidFill>
                <a:latin typeface="Times New Roman" panose="02020603050405020304" pitchFamily="18" charset="0"/>
                <a:ea typeface="Calibri" panose="020F0502020204030204" pitchFamily="34" charset="0"/>
              </a:rPr>
              <a:t>- Ý kiến của em về vấn đề đó: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đồng</a:t>
            </a:r>
            <a:r>
              <a:rPr lang="en-US" sz="2800" dirty="0">
                <a:solidFill>
                  <a:srgbClr val="000000"/>
                </a:solidFill>
                <a:latin typeface="Times New Roman" panose="02020603050405020304" pitchFamily="18" charset="0"/>
                <a:ea typeface="Calibri" panose="020F0502020204030204" pitchFamily="34" charset="0"/>
              </a:rPr>
              <a:t> ý </a:t>
            </a:r>
            <a:r>
              <a:rPr lang="en-US" sz="2800" dirty="0" err="1">
                <a:solidFill>
                  <a:srgbClr val="000000"/>
                </a:solidFill>
                <a:latin typeface="Times New Roman" panose="02020603050405020304" pitchFamily="18" charset="0"/>
                <a:ea typeface="Calibri" panose="020F0502020204030204" pitchFamily="34" charset="0"/>
              </a:rPr>
              <a:t>với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cư</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Dế</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Mèn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Chúng</a:t>
            </a:r>
            <a:r>
              <a:rPr lang="en-US" sz="2800" dirty="0">
                <a:solidFill>
                  <a:srgbClr val="000000"/>
                </a:solidFill>
                <a:latin typeface="Times New Roman" panose="02020603050405020304" pitchFamily="18" charset="0"/>
                <a:ea typeface="Calibri" panose="020F0502020204030204" pitchFamily="34" charset="0"/>
              </a:rPr>
              <a:t> ta </a:t>
            </a:r>
            <a:r>
              <a:rPr lang="en-US" sz="2800" dirty="0" err="1">
                <a:solidFill>
                  <a:srgbClr val="000000"/>
                </a:solidFill>
                <a:latin typeface="Times New Roman" panose="02020603050405020304" pitchFamily="18" charset="0"/>
                <a:ea typeface="Calibri" panose="020F0502020204030204" pitchFamily="34" charset="0"/>
              </a:rPr>
              <a:t>đừng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mãn</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Vì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tự mãn </a:t>
            </a:r>
            <a:r>
              <a:rPr lang="en-US" sz="2800" dirty="0" err="1">
                <a:solidFill>
                  <a:srgbClr val="000000"/>
                </a:solidFill>
                <a:latin typeface="Times New Roman" panose="02020603050405020304" pitchFamily="18" charset="0"/>
                <a:ea typeface="Calibri" panose="020F0502020204030204" pitchFamily="34" charset="0"/>
              </a:rPr>
              <a:t>l</a:t>
            </a:r>
            <a:r>
              <a:rPr lang="en-US" sz="2800" dirty="0" err="1">
                <a:latin typeface="Times New Roman" panose="02020603050405020304" pitchFamily="18" charset="0"/>
                <a:ea typeface="Times New Roman" panose="02020603050405020304" pitchFamily="18" charset="0"/>
              </a:rPr>
              <a:t>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Arial" panose="020B0604020202020204" pitchFamily="34"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coi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khen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coi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bỉ</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nhen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hẹp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huênh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1782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85800" y="1433688"/>
            <a:ext cx="10833100" cy="4151136"/>
          </a:xfrm>
          <a:prstGeom prst="rect">
            <a:avLst/>
          </a:prstGeom>
        </p:spPr>
        <p:txBody>
          <a:bodyPr>
            <a:spAutoFit/>
          </a:bodyPr>
          <a:lstStyle/>
          <a:p>
            <a:pPr algn="just">
              <a:lnSpc>
                <a:spcPct val="107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sớm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muộn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mọn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khen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lvl="0" algn="just">
              <a:spcAft>
                <a:spcPts val="0"/>
              </a:spcAft>
              <a:buSzPts val="1400"/>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chịu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oan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ếch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13222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85800" y="1433688"/>
            <a:ext cx="10833100" cy="4151136"/>
          </a:xfrm>
          <a:prstGeom prst="rect">
            <a:avLst/>
          </a:prstGeom>
        </p:spPr>
        <p:txBody>
          <a:bodyPr>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sớm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muộn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tưởng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nhiệm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kéo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xấu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Pts val="1400"/>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Mèn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chịu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oan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Mèn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vẫn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ếch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2492005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85800" y="1438953"/>
            <a:ext cx="10833100" cy="5012911"/>
          </a:xfrm>
          <a:prstGeom prst="rect">
            <a:avLst/>
          </a:prstGeom>
        </p:spPr>
        <p:txBody>
          <a:bodyPr>
            <a:spAutoFit/>
          </a:bodyPr>
          <a:lstStyle/>
          <a:p>
            <a:pPr>
              <a:spcAft>
                <a:spcPts val="0"/>
              </a:spcAft>
            </a:pPr>
            <a:r>
              <a:rPr lang="vi-VN" sz="2800" dirty="0">
                <a:solidFill>
                  <a:srgbClr val="000000"/>
                </a:solidFill>
                <a:latin typeface="Times New Roman" panose="02020603050405020304" pitchFamily="18" charset="0"/>
                <a:ea typeface="Calibri" panose="020F0502020204030204" pitchFamily="34" charset="0"/>
              </a:rPr>
              <a:t>+ Hành động của em trước vấn đề cuốn sách đặt ra</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nhận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đúng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đắn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nỗ</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lực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ngừng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phút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khiêm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tốn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ý </a:t>
            </a:r>
            <a:r>
              <a:rPr lang="en-US" sz="2800" dirty="0" err="1">
                <a:solidFill>
                  <a:srgbClr val="000000"/>
                </a:solidFill>
                <a:latin typeface="Times New Roman" panose="02020603050405020304" pitchFamily="18" charset="0"/>
                <a:ea typeface="Calibri" panose="020F0502020204030204" pitchFamily="34" charset="0"/>
              </a:rPr>
              <a:t>thức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nghe</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hỏi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hoàn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thiện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dục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phù</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hợp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hội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khen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chê</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phù</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hợp</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bài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err="1">
                <a:solidFill>
                  <a:srgbClr val="0D0D0D"/>
                </a:solidFill>
                <a:latin typeface="Times New Roman" panose="02020603050405020304" pitchFamily="18" charset="0"/>
                <a:ea typeface="MS Mincho"/>
                <a:cs typeface="Times New Roman" panose="02020603050405020304" pitchFamily="18" charset="0"/>
              </a:rPr>
              <a:t>Chú</a:t>
            </a:r>
            <a:r>
              <a:rPr lang="en-US" sz="2800" dirty="0">
                <a:solidFill>
                  <a:srgbClr val="0D0D0D"/>
                </a:solidFill>
                <a:latin typeface="Times New Roman" panose="02020603050405020304" pitchFamily="18" charset="0"/>
                <a:ea typeface="MS Mincho"/>
                <a:cs typeface="Times New Roman" panose="02020603050405020304" pitchFamily="18" charset="0"/>
              </a:rPr>
              <a:t> ý: GV </a:t>
            </a:r>
            <a:r>
              <a:rPr lang="en-US" sz="2800" dirty="0" err="1">
                <a:solidFill>
                  <a:srgbClr val="0D0D0D"/>
                </a:solidFill>
                <a:latin typeface="Times New Roman" panose="02020603050405020304" pitchFamily="18" charset="0"/>
                <a:ea typeface="MS Mincho"/>
                <a:cs typeface="Times New Roman" panose="02020603050405020304" pitchFamily="18" charset="0"/>
              </a:rPr>
              <a:t>cần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định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hướng</a:t>
            </a:r>
            <a:r>
              <a:rPr lang="en-US" sz="2800" dirty="0">
                <a:solidFill>
                  <a:srgbClr val="0D0D0D"/>
                </a:solidFill>
                <a:latin typeface="Times New Roman" panose="02020603050405020304" pitchFamily="18" charset="0"/>
                <a:ea typeface="MS Mincho"/>
                <a:cs typeface="Times New Roman" panose="02020603050405020304" pitchFamily="18" charset="0"/>
              </a:rPr>
              <a:t> HS </a:t>
            </a:r>
            <a:r>
              <a:rPr lang="en-US" sz="2800" dirty="0" err="1">
                <a:solidFill>
                  <a:srgbClr val="0D0D0D"/>
                </a:solidFill>
                <a:latin typeface="Times New Roman" panose="02020603050405020304" pitchFamily="18" charset="0"/>
                <a:ea typeface="MS Mincho"/>
                <a:cs typeface="Times New Roman" panose="02020603050405020304" pitchFamily="18" charset="0"/>
              </a:rPr>
              <a:t>về</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một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số</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mặt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như</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tính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đầy</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đủ</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tính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hấp</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dẫn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tính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chính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xác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của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hiện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tượng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vấn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đề</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được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chọn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trình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bày</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Chú</a:t>
            </a:r>
            <a:r>
              <a:rPr lang="en-US" sz="2800" dirty="0">
                <a:solidFill>
                  <a:srgbClr val="0D0D0D"/>
                </a:solidFill>
                <a:latin typeface="Times New Roman" panose="02020603050405020304" pitchFamily="18" charset="0"/>
                <a:ea typeface="MS Mincho"/>
                <a:cs typeface="Times New Roman" panose="02020603050405020304" pitchFamily="18" charset="0"/>
              </a:rPr>
              <a:t> ý </a:t>
            </a:r>
            <a:r>
              <a:rPr lang="en-US" sz="2800" dirty="0" err="1">
                <a:solidFill>
                  <a:srgbClr val="0D0D0D"/>
                </a:solidFill>
                <a:latin typeface="Times New Roman" panose="02020603050405020304" pitchFamily="18" charset="0"/>
                <a:ea typeface="MS Mincho"/>
                <a:cs typeface="Times New Roman" panose="02020603050405020304" pitchFamily="18" charset="0"/>
              </a:rPr>
              <a:t>đến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ngữ</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điệu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cử</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chỉ</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lời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nói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thời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gian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trình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bày</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9406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143588" y="136771"/>
            <a:ext cx="99175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GIAI ĐOẠN 1:  KHỞI ĐỘNG DỰ ÁN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CUỐN SÁCH TÔI YÊU</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srcRect l="92806" b="99030"/>
          <a:stretch>
            <a:fillRect/>
          </a:stretch>
        </p:blipFill>
        <p:spPr>
          <a:xfrm>
            <a:off x="6358923" y="1238867"/>
            <a:ext cx="452248" cy="48463"/>
          </a:xfrm>
          <a:custGeom>
            <a:avLst/>
            <a:gdLst>
              <a:gd name="connsiteX0" fmla="*/ 0 w 452248"/>
              <a:gd name="connsiteY0" fmla="*/ 0 h 48463"/>
              <a:gd name="connsiteX1" fmla="*/ 452248 w 452248"/>
              <a:gd name="connsiteY1" fmla="*/ 0 h 48463"/>
              <a:gd name="connsiteX2" fmla="*/ 452248 w 452248"/>
              <a:gd name="connsiteY2" fmla="*/ 48463 h 48463"/>
              <a:gd name="connsiteX3" fmla="*/ 236504 w 452248"/>
              <a:gd name="connsiteY3" fmla="*/ 12899 h 48463"/>
              <a:gd name="connsiteX4" fmla="*/ 0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0" y="0"/>
                </a:moveTo>
                <a:lnTo>
                  <a:pt x="452248" y="0"/>
                </a:lnTo>
                <a:lnTo>
                  <a:pt x="452248" y="48463"/>
                </a:lnTo>
                <a:lnTo>
                  <a:pt x="236504" y="12899"/>
                </a:lnTo>
                <a:cubicBezTo>
                  <a:pt x="158744" y="4370"/>
                  <a:pt x="79844" y="0"/>
                  <a:pt x="0" y="0"/>
                </a:cubicBezTo>
                <a:close/>
              </a:path>
            </a:pathLst>
          </a:custGeom>
        </p:spPr>
      </p:pic>
      <p:pic>
        <p:nvPicPr>
          <p:cNvPr id="19" name="Picture 18"/>
          <p:cNvPicPr>
            <a:picLocks noChangeAspect="1"/>
          </p:cNvPicPr>
          <p:nvPr/>
        </p:nvPicPr>
        <p:blipFill>
          <a:blip r:embed="rId3"/>
          <a:srcRect l="92806" t="99030"/>
          <a:stretch>
            <a:fillRect/>
          </a:stretch>
        </p:blipFill>
        <p:spPr>
          <a:xfrm>
            <a:off x="6358923" y="6187238"/>
            <a:ext cx="452248" cy="48463"/>
          </a:xfrm>
          <a:custGeom>
            <a:avLst/>
            <a:gdLst>
              <a:gd name="connsiteX0" fmla="*/ 452248 w 452248"/>
              <a:gd name="connsiteY0" fmla="*/ 0 h 48463"/>
              <a:gd name="connsiteX1" fmla="*/ 452248 w 452248"/>
              <a:gd name="connsiteY1" fmla="*/ 48463 h 48463"/>
              <a:gd name="connsiteX2" fmla="*/ 0 w 452248"/>
              <a:gd name="connsiteY2" fmla="*/ 48463 h 48463"/>
              <a:gd name="connsiteX3" fmla="*/ 236504 w 452248"/>
              <a:gd name="connsiteY3" fmla="*/ 35564 h 48463"/>
              <a:gd name="connsiteX4" fmla="*/ 452248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452248" y="0"/>
                </a:moveTo>
                <a:lnTo>
                  <a:pt x="452248" y="48463"/>
                </a:lnTo>
                <a:lnTo>
                  <a:pt x="0" y="48463"/>
                </a:lnTo>
                <a:cubicBezTo>
                  <a:pt x="79844" y="48463"/>
                  <a:pt x="158744" y="44094"/>
                  <a:pt x="236504" y="35564"/>
                </a:cubicBezTo>
                <a:lnTo>
                  <a:pt x="452248" y="0"/>
                </a:lnTo>
                <a:close/>
              </a:path>
            </a:pathLst>
          </a:custGeom>
        </p:spPr>
      </p:pic>
      <p:sp>
        <p:nvSpPr>
          <p:cNvPr id="14" name="Rectangle 13"/>
          <p:cNvSpPr/>
          <p:nvPr/>
        </p:nvSpPr>
        <p:spPr>
          <a:xfrm>
            <a:off x="4198684" y="752435"/>
            <a:ext cx="3794629" cy="461665"/>
          </a:xfrm>
          <a:prstGeom prst="rect">
            <a:avLst/>
          </a:prstGeom>
        </p:spPr>
        <p:txBody>
          <a:bodyPr wrap="none">
            <a:spAutoFit/>
          </a:bodyPr>
          <a:lstStyle/>
          <a:p>
            <a:r>
              <a:rPr lang="vi-VN" sz="2400" b="1" dirty="0">
                <a:solidFill>
                  <a:srgbClr val="0000FF"/>
                </a:solidFill>
                <a:latin typeface="Times New Roman" panose="02020603050405020304" pitchFamily="18" charset="0"/>
                <a:ea typeface="Times New Roman" panose="02020603050405020304" pitchFamily="18" charset="0"/>
              </a:rPr>
              <a:t>Khám phá tri thức ngữ văn</a:t>
            </a:r>
            <a:endParaRPr lang="en-US" sz="2400" dirty="0"/>
          </a:p>
        </p:txBody>
      </p:sp>
      <p:sp>
        <p:nvSpPr>
          <p:cNvPr id="15" name="Rectangle 14"/>
          <p:cNvSpPr/>
          <p:nvPr/>
        </p:nvSpPr>
        <p:spPr>
          <a:xfrm>
            <a:off x="660400" y="1130300"/>
            <a:ext cx="6096000" cy="1014380"/>
          </a:xfrm>
          <a:prstGeom prst="rect">
            <a:avLst/>
          </a:prstGeom>
        </p:spPr>
        <p:txBody>
          <a:bodyPr>
            <a:spAutoFit/>
          </a:bodyPr>
          <a:lstStyle/>
          <a:p>
            <a:pPr>
              <a:lnSpc>
                <a:spcPct val="107000"/>
              </a:lnSpc>
              <a:spcAft>
                <a:spcPts val="0"/>
              </a:spcAft>
            </a:pP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 Tri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1. V</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Horizontal Scroll 17"/>
          <p:cNvSpPr/>
          <p:nvPr/>
        </p:nvSpPr>
        <p:spPr>
          <a:xfrm>
            <a:off x="2050026" y="2005782"/>
            <a:ext cx="7934632" cy="3982064"/>
          </a:xfrm>
          <a:prstGeom prst="horizontalScroll">
            <a:avLst>
              <a:gd name="adj" fmla="val 91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vi-VN"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 một loại văn bản nghị luận, có nội dung bàn về một vấn đề văn học như tác giả, tác phẩm, thể loại, ...Nghị luận văn học sử dụng lí lẽ và bằng chứng để làm sáng tỏ vấn đề văn học được nói tới.</a:t>
            </a:r>
            <a:endParaRPr lang="en-US" sz="32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Cloud Callout 19"/>
          <p:cNvSpPr/>
          <p:nvPr/>
        </p:nvSpPr>
        <p:spPr>
          <a:xfrm>
            <a:off x="2153264" y="2079012"/>
            <a:ext cx="7610167" cy="352537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0"/>
              </a:spcAft>
            </a:pPr>
            <a:r>
              <a:rPr lang="de-DE"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2800" i="1" dirty="0">
                <a:latin typeface="Times New Roman" panose="02020603050405020304" pitchFamily="18" charset="0"/>
                <a:ea typeface="Calibri" panose="020F0502020204030204" pitchFamily="34" charset="0"/>
                <a:cs typeface="Times New Roman" panose="02020603050405020304" pitchFamily="18" charset="0"/>
              </a:rPr>
              <a:t>Văn bản nghị luận văn học là kiểu văn bản bàn luận về đối tượng nào?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vi-VN" sz="2800" i="1" dirty="0">
                <a:latin typeface="Times New Roman" panose="02020603050405020304" pitchFamily="18" charset="0"/>
                <a:ea typeface="Calibri" panose="020F0502020204030204" pitchFamily="34" charset="0"/>
                <a:cs typeface="Times New Roman" panose="02020603050405020304" pitchFamily="18" charset="0"/>
              </a:rPr>
              <a:t>+ Lí lẽ, bằng chứng trong văn bản nghị luận văn học có đặc điểm gì?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723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0"/>
                                        </p:tgtEl>
                                      </p:cBhvr>
                                    </p:animEffect>
                                    <p:set>
                                      <p:cBhvr>
                                        <p:cTn id="7" dur="1" fill="hold">
                                          <p:stCondLst>
                                            <p:cond delay="19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143588" y="136771"/>
            <a:ext cx="99175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GIAI ĐOẠN 1:  KHỞI ĐỘNG DỰ ÁN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CUỐN SÁCH TÔI YÊU</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srcRect l="92806" b="99030"/>
          <a:stretch>
            <a:fillRect/>
          </a:stretch>
        </p:blipFill>
        <p:spPr>
          <a:xfrm>
            <a:off x="6358923" y="1238867"/>
            <a:ext cx="452248" cy="48463"/>
          </a:xfrm>
          <a:custGeom>
            <a:avLst/>
            <a:gdLst>
              <a:gd name="connsiteX0" fmla="*/ 0 w 452248"/>
              <a:gd name="connsiteY0" fmla="*/ 0 h 48463"/>
              <a:gd name="connsiteX1" fmla="*/ 452248 w 452248"/>
              <a:gd name="connsiteY1" fmla="*/ 0 h 48463"/>
              <a:gd name="connsiteX2" fmla="*/ 452248 w 452248"/>
              <a:gd name="connsiteY2" fmla="*/ 48463 h 48463"/>
              <a:gd name="connsiteX3" fmla="*/ 236504 w 452248"/>
              <a:gd name="connsiteY3" fmla="*/ 12899 h 48463"/>
              <a:gd name="connsiteX4" fmla="*/ 0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0" y="0"/>
                </a:moveTo>
                <a:lnTo>
                  <a:pt x="452248" y="0"/>
                </a:lnTo>
                <a:lnTo>
                  <a:pt x="452248" y="48463"/>
                </a:lnTo>
                <a:lnTo>
                  <a:pt x="236504" y="12899"/>
                </a:lnTo>
                <a:cubicBezTo>
                  <a:pt x="158744" y="4370"/>
                  <a:pt x="79844" y="0"/>
                  <a:pt x="0" y="0"/>
                </a:cubicBezTo>
                <a:close/>
              </a:path>
            </a:pathLst>
          </a:custGeom>
        </p:spPr>
      </p:pic>
      <p:pic>
        <p:nvPicPr>
          <p:cNvPr id="19" name="Picture 18"/>
          <p:cNvPicPr>
            <a:picLocks noChangeAspect="1"/>
          </p:cNvPicPr>
          <p:nvPr/>
        </p:nvPicPr>
        <p:blipFill>
          <a:blip r:embed="rId3"/>
          <a:srcRect l="92806" t="99030"/>
          <a:stretch>
            <a:fillRect/>
          </a:stretch>
        </p:blipFill>
        <p:spPr>
          <a:xfrm>
            <a:off x="6358923" y="6187238"/>
            <a:ext cx="452248" cy="48463"/>
          </a:xfrm>
          <a:custGeom>
            <a:avLst/>
            <a:gdLst>
              <a:gd name="connsiteX0" fmla="*/ 452248 w 452248"/>
              <a:gd name="connsiteY0" fmla="*/ 0 h 48463"/>
              <a:gd name="connsiteX1" fmla="*/ 452248 w 452248"/>
              <a:gd name="connsiteY1" fmla="*/ 48463 h 48463"/>
              <a:gd name="connsiteX2" fmla="*/ 0 w 452248"/>
              <a:gd name="connsiteY2" fmla="*/ 48463 h 48463"/>
              <a:gd name="connsiteX3" fmla="*/ 236504 w 452248"/>
              <a:gd name="connsiteY3" fmla="*/ 35564 h 48463"/>
              <a:gd name="connsiteX4" fmla="*/ 452248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452248" y="0"/>
                </a:moveTo>
                <a:lnTo>
                  <a:pt x="452248" y="48463"/>
                </a:lnTo>
                <a:lnTo>
                  <a:pt x="0" y="48463"/>
                </a:lnTo>
                <a:cubicBezTo>
                  <a:pt x="79844" y="48463"/>
                  <a:pt x="158744" y="44094"/>
                  <a:pt x="236504" y="35564"/>
                </a:cubicBezTo>
                <a:lnTo>
                  <a:pt x="452248" y="0"/>
                </a:lnTo>
                <a:close/>
              </a:path>
            </a:pathLst>
          </a:custGeom>
        </p:spPr>
      </p:pic>
      <p:sp>
        <p:nvSpPr>
          <p:cNvPr id="14" name="Rectangle 13"/>
          <p:cNvSpPr/>
          <p:nvPr/>
        </p:nvSpPr>
        <p:spPr>
          <a:xfrm>
            <a:off x="4198684" y="752435"/>
            <a:ext cx="379462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Khám phá tri thức ngữ văn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0400" y="1361070"/>
            <a:ext cx="7043916" cy="553357"/>
          </a:xfrm>
          <a:prstGeom prst="rect">
            <a:avLst/>
          </a:prstGeom>
        </p:spPr>
        <p:txBody>
          <a:bodyPr wrap="none">
            <a:spAutoFit/>
          </a:bodyPr>
          <a:lstStyle/>
          <a:p>
            <a:pPr>
              <a:lnSpc>
                <a:spcPct val="107000"/>
              </a:lnSpc>
              <a:spcAft>
                <a:spcPts val="8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 của văn bản nghị luận văn 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ound Diagonal Corner Rectangle 5"/>
          <p:cNvSpPr/>
          <p:nvPr/>
        </p:nvSpPr>
        <p:spPr>
          <a:xfrm>
            <a:off x="1996447" y="2368474"/>
            <a:ext cx="3797122" cy="2852456"/>
          </a:xfrm>
          <a:prstGeom prst="round2DiagRect">
            <a:avLst>
              <a:gd name="adj1" fmla="val 39838"/>
              <a:gd name="adj2" fmla="val 0"/>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Lí lẽ: chính là những nhận xét cụ thể của người viết tác giả, tác phẩm, thể loại, ...</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ound Diagonal Corner Rectangle 16"/>
          <p:cNvSpPr/>
          <p:nvPr/>
        </p:nvSpPr>
        <p:spPr>
          <a:xfrm>
            <a:off x="6411131" y="2227805"/>
            <a:ext cx="3797122" cy="2852456"/>
          </a:xfrm>
          <a:prstGeom prst="round2DiagRect">
            <a:avLst>
              <a:gd name="adj1" fmla="val 39838"/>
              <a:gd name="adj2" fmla="val 0"/>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vi-VN"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Bằng chứng: thường lấy từ tác phẩm văn học.</a:t>
            </a:r>
            <a:endPar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159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Ngữ</a:t>
            </a:r>
            <a:r>
              <a:rPr kumimoji="0" lang="en-US" sz="1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1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2068554" y="132734"/>
            <a:ext cx="8067593" cy="522259"/>
          </a:xfrm>
          <a:prstGeom prst="rect">
            <a:avLst/>
          </a:prstGeom>
        </p:spPr>
        <p:txBody>
          <a:bodyPr wrap="none">
            <a:spAutoFit/>
          </a:bodyPr>
          <a:lstStyle/>
          <a:p>
            <a:pPr indent="342265" algn="ctr">
              <a:lnSpc>
                <a:spcPct val="107000"/>
              </a:lnSpc>
              <a:spcAft>
                <a:spcPts val="0"/>
              </a:spcAft>
            </a:pP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Thách</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29305" y="700549"/>
            <a:ext cx="2346091" cy="523220"/>
          </a:xfrm>
          <a:prstGeom prst="rect">
            <a:avLst/>
          </a:prstGeom>
        </p:spPr>
        <p:txBody>
          <a:bodyPr wrap="none">
            <a:spAutoFit/>
          </a:bodyPr>
          <a:lstStyle/>
          <a:p>
            <a:r>
              <a:rPr lang="vi-VN" sz="2800" b="1" dirty="0">
                <a:solidFill>
                  <a:srgbClr val="0000FF"/>
                </a:solidFill>
                <a:latin typeface="Times New Roman" panose="02020603050405020304" pitchFamily="18" charset="0"/>
                <a:ea typeface="Times New Roman" panose="02020603050405020304" pitchFamily="18" charset="0"/>
              </a:rPr>
              <a:t>Trước khi đọc</a:t>
            </a:r>
            <a:endParaRPr lang="en-US" sz="2800" dirty="0"/>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6" name="Plaque 25"/>
          <p:cNvSpPr/>
          <p:nvPr/>
        </p:nvSpPr>
        <p:spPr>
          <a:xfrm>
            <a:off x="4100865" y="1719338"/>
            <a:ext cx="6930928" cy="1259714"/>
          </a:xfrm>
          <a:prstGeom prst="plaque">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a:solidFill>
                  <a:schemeClr val="tx1"/>
                </a:solidFill>
                <a:latin typeface="Times New Roman" panose="02020603050405020304" pitchFamily="18" charset="0"/>
                <a:ea typeface="Times New Roman" panose="02020603050405020304" pitchFamily="18" charset="0"/>
              </a:rPr>
              <a:t>1. </a:t>
            </a:r>
            <a:r>
              <a:rPr lang="en-US" sz="2800" i="1" dirty="0" err="1">
                <a:solidFill>
                  <a:schemeClr val="tx1"/>
                </a:solidFill>
                <a:latin typeface="Times New Roman" panose="02020603050405020304" pitchFamily="18" charset="0"/>
                <a:ea typeface="Times New Roman" panose="02020603050405020304" pitchFamily="18" charset="0"/>
              </a:rPr>
              <a:t>Cùng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thiết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kế</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một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góc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đọc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sách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nhỏ</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trong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lớp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học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Hãy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mang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đến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lớp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một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vài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cuốn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sách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em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muốn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cùng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đọc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với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các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bạn</a:t>
            </a:r>
            <a:r>
              <a:rPr lang="en-US" sz="2800" i="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endParaRPr>
          </a:p>
        </p:txBody>
      </p:sp>
      <p:sp>
        <p:nvSpPr>
          <p:cNvPr id="27" name="Plaque 26"/>
          <p:cNvSpPr/>
          <p:nvPr/>
        </p:nvSpPr>
        <p:spPr>
          <a:xfrm>
            <a:off x="3480618" y="3216366"/>
            <a:ext cx="7153377" cy="1092691"/>
          </a:xfrm>
          <a:prstGeom prst="plaque">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 Chia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sẻ</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thú</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vị</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mới</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Plaque 27"/>
          <p:cNvSpPr/>
          <p:nvPr/>
        </p:nvSpPr>
        <p:spPr>
          <a:xfrm>
            <a:off x="4100865" y="4546372"/>
            <a:ext cx="7153377" cy="1266249"/>
          </a:xfrm>
          <a:prstGeom prst="plaque">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tuần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bạn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solidFill>
                  <a:schemeClr val="tx1"/>
                </a:solidFill>
                <a:latin typeface="Open Sans" panose="020B0606030504020204" pitchFamily="34"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p:cNvSpPr txBox="1"/>
          <p:nvPr/>
        </p:nvSpPr>
        <p:spPr>
          <a:xfrm>
            <a:off x="1152510" y="66889"/>
            <a:ext cx="942887" cy="523220"/>
          </a:xfrm>
          <a:prstGeom prst="rect">
            <a:avLst/>
          </a:prstGeom>
          <a:noFill/>
        </p:spPr>
        <p:txBody>
          <a:bodyPr wrap="none" rtlCol="0">
            <a:spAutoFit/>
          </a:bodyPr>
          <a:lstStyle/>
          <a:p>
            <a:r>
              <a:rPr lang="en-US" sz="2800" dirty="0">
                <a:solidFill>
                  <a:srgbClr val="C00000"/>
                </a:solidFill>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400825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 name="Picture 1"/>
          <p:cNvPicPr>
            <a:picLocks noChangeAspect="1"/>
          </p:cNvPicPr>
          <p:nvPr/>
        </p:nvPicPr>
        <p:blipFill>
          <a:blip r:embed="rId4"/>
          <a:stretch>
            <a:fillRect/>
          </a:stretch>
        </p:blipFill>
        <p:spPr>
          <a:xfrm>
            <a:off x="8351001" y="1297508"/>
            <a:ext cx="3237477" cy="51475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Pentagon 5"/>
          <p:cNvSpPr/>
          <p:nvPr/>
        </p:nvSpPr>
        <p:spPr>
          <a:xfrm>
            <a:off x="3229895" y="2405827"/>
            <a:ext cx="5032614" cy="2861187"/>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900"/>
              </a:spcAft>
            </a:pPr>
            <a:r>
              <a:rPr lang="en-US" sz="3600" dirty="0">
                <a:solidFill>
                  <a:srgbClr val="FF0000"/>
                </a:solidFill>
                <a:latin typeface="Times New Roman" panose="02020603050405020304" pitchFamily="18" charset="0"/>
                <a:ea typeface="Calibri" panose="020F0502020204030204" pitchFamily="34" charset="0"/>
              </a:rPr>
              <a:t>Chia </a:t>
            </a:r>
            <a:r>
              <a:rPr lang="en-US" sz="3600" dirty="0" err="1">
                <a:solidFill>
                  <a:srgbClr val="FF0000"/>
                </a:solidFill>
                <a:latin typeface="Times New Roman" panose="02020603050405020304" pitchFamily="18" charset="0"/>
                <a:ea typeface="Calibri" panose="020F0502020204030204" pitchFamily="34" charset="0"/>
              </a:rPr>
              <a:t>sẻ</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về</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việc</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mình</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và</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các</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bạn</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thiết</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kế</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một</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không</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gian</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nhỏ</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trong</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lớp</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để</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chứa</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sách</a:t>
            </a:r>
            <a:r>
              <a:rPr lang="en-US" sz="3600" dirty="0">
                <a:solidFill>
                  <a:srgbClr val="FF0000"/>
                </a:solidFill>
                <a:latin typeface="Times New Roman" panose="02020603050405020304" pitchFamily="18" charset="0"/>
                <a:ea typeface="Times New Roman" panose="02020603050405020304" pitchFamily="18" charset="0"/>
              </a:rPr>
              <a:t>.</a:t>
            </a:r>
            <a:endParaRPr lang="en-US" sz="3600" dirty="0">
              <a:solidFill>
                <a:srgbClr val="FF0000"/>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2398933" y="1499649"/>
            <a:ext cx="1221809" cy="352019"/>
          </a:xfrm>
          <a:prstGeom prst="rect">
            <a:avLst/>
          </a:prstGeom>
        </p:spPr>
        <p:txBody>
          <a:bodyPr wrap="none">
            <a:spAutoFit/>
          </a:bodyPr>
          <a:lstStyle/>
          <a:p>
            <a:pPr>
              <a:lnSpc>
                <a:spcPts val="1650"/>
              </a:lnSpc>
              <a:spcAft>
                <a:spcPts val="900"/>
              </a:spcAft>
            </a:pPr>
            <a:r>
              <a:rPr lang="vi-VN" sz="3200" b="1" dirty="0">
                <a:latin typeface="Times New Roman" panose="02020603050405020304" pitchFamily="18" charset="0"/>
                <a:ea typeface="Calibri" panose="020F0502020204030204" pitchFamily="34" charset="0"/>
              </a:rPr>
              <a:t>Câu 1</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59098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Pentagon 5"/>
          <p:cNvSpPr/>
          <p:nvPr/>
        </p:nvSpPr>
        <p:spPr>
          <a:xfrm>
            <a:off x="3229895" y="2405827"/>
            <a:ext cx="5032614" cy="2861187"/>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900"/>
              </a:spcAft>
            </a:pPr>
            <a:r>
              <a:rPr lang="en-US" sz="36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 thể mang đến lớp vài cuốn sách em yêu thích và muốn các bạn cùng đọc.</a:t>
            </a:r>
            <a:endParaRPr lang="en-US" sz="36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4"/>
          <a:stretch>
            <a:fillRect/>
          </a:stretch>
        </p:blipFill>
        <p:spPr>
          <a:xfrm>
            <a:off x="8366467" y="1223769"/>
            <a:ext cx="3206545" cy="4954112"/>
          </a:xfrm>
          <a:prstGeom prst="rect">
            <a:avLst/>
          </a:prstGeom>
        </p:spPr>
      </p:pic>
      <p:pic>
        <p:nvPicPr>
          <p:cNvPr id="19" name="Picture 18"/>
          <p:cNvPicPr>
            <a:picLocks noChangeAspect="1"/>
          </p:cNvPicPr>
          <p:nvPr/>
        </p:nvPicPr>
        <p:blipFill rotWithShape="1">
          <a:blip r:embed="rId5"/>
          <a:srcRect l="14547" r="14958"/>
          <a:stretch/>
        </p:blipFill>
        <p:spPr>
          <a:xfrm>
            <a:off x="9291484" y="3937818"/>
            <a:ext cx="2308742" cy="2556808"/>
          </a:xfrm>
          <a:prstGeom prst="rect">
            <a:avLst/>
          </a:prstGeom>
        </p:spPr>
      </p:pic>
    </p:spTree>
    <p:extLst>
      <p:ext uri="{BB962C8B-B14F-4D97-AF65-F5344CB8AC3E}">
        <p14:creationId xmlns:p14="http://schemas.microsoft.com/office/powerpoint/2010/main" val="3927316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a:t>
            </a: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Pentagon 5"/>
          <p:cNvSpPr/>
          <p:nvPr/>
        </p:nvSpPr>
        <p:spPr>
          <a:xfrm>
            <a:off x="3229895" y="2405827"/>
            <a:ext cx="5032614" cy="2861187"/>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mang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lớp</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cuốn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sách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thích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muốn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8" name="Picture 17"/>
          <p:cNvPicPr>
            <a:picLocks noChangeAspect="1"/>
          </p:cNvPicPr>
          <p:nvPr/>
        </p:nvPicPr>
        <p:blipFill>
          <a:blip r:embed="rId4"/>
          <a:stretch>
            <a:fillRect/>
          </a:stretch>
        </p:blipFill>
        <p:spPr>
          <a:xfrm>
            <a:off x="8366467" y="1223769"/>
            <a:ext cx="3206545" cy="4954112"/>
          </a:xfrm>
          <a:prstGeom prst="rect">
            <a:avLst/>
          </a:prstGeom>
        </p:spPr>
      </p:pic>
      <p:pic>
        <p:nvPicPr>
          <p:cNvPr id="19" name="Picture 18"/>
          <p:cNvPicPr>
            <a:picLocks noChangeAspect="1"/>
          </p:cNvPicPr>
          <p:nvPr/>
        </p:nvPicPr>
        <p:blipFill rotWithShape="1">
          <a:blip r:embed="rId5"/>
          <a:srcRect l="14547" r="14958"/>
          <a:stretch/>
        </p:blipFill>
        <p:spPr>
          <a:xfrm>
            <a:off x="9291484" y="3937818"/>
            <a:ext cx="2308742" cy="2556808"/>
          </a:xfrm>
          <a:prstGeom prst="rect">
            <a:avLst/>
          </a:prstGeom>
        </p:spPr>
      </p:pic>
    </p:spTree>
    <p:extLst>
      <p:ext uri="{BB962C8B-B14F-4D97-AF65-F5344CB8AC3E}">
        <p14:creationId xmlns:p14="http://schemas.microsoft.com/office/powerpoint/2010/main" val="414763821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2215</TotalTime>
  <Words>3212</Words>
  <Application>Microsoft Office PowerPoint</Application>
  <PresentationFormat>Widescreen</PresentationFormat>
  <Paragraphs>355</Paragraphs>
  <Slides>37</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Arial</vt:lpstr>
      <vt:lpstr>Calibri</vt:lpstr>
      <vt:lpstr>Calibri Light</vt:lpstr>
      <vt:lpstr>Garamond</vt:lpstr>
      <vt:lpstr>Lucida Handwriting</vt:lpstr>
      <vt:lpstr>Open Sans</vt:lpstr>
      <vt:lpstr>Times New Roman</vt:lpstr>
      <vt:lpstr>Wingdings</vt:lpstr>
      <vt:lpstr>Organic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83</cp:revision>
  <dcterms:created xsi:type="dcterms:W3CDTF">2021-09-08T04:34:40Z</dcterms:created>
  <dcterms:modified xsi:type="dcterms:W3CDTF">2023-05-09T10:10:21Z</dcterms:modified>
</cp:coreProperties>
</file>