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8" r:id="rId3"/>
    <p:sldId id="271" r:id="rId4"/>
    <p:sldId id="263" r:id="rId5"/>
    <p:sldId id="275" r:id="rId6"/>
    <p:sldId id="276" r:id="rId7"/>
    <p:sldId id="272" r:id="rId8"/>
    <p:sldId id="273" r:id="rId9"/>
    <p:sldId id="277" r:id="rId10"/>
    <p:sldId id="278" r:id="rId11"/>
    <p:sldId id="279" r:id="rId12"/>
    <p:sldId id="280" r:id="rId13"/>
    <p:sldId id="265" r:id="rId14"/>
    <p:sldId id="281" r:id="rId15"/>
    <p:sldId id="282" r:id="rId16"/>
    <p:sldId id="283" r:id="rId17"/>
    <p:sldId id="284" r:id="rId18"/>
    <p:sldId id="266" r:id="rId19"/>
    <p:sldId id="285" r:id="rId20"/>
    <p:sldId id="287" r:id="rId21"/>
    <p:sldId id="286" r:id="rId22"/>
    <p:sldId id="288" r:id="rId23"/>
    <p:sldId id="289" r:id="rId24"/>
    <p:sldId id="290" r:id="rId25"/>
    <p:sldId id="267" r:id="rId26"/>
    <p:sldId id="29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rmorant Garamond Light Bold" panose="020B0604020202020204" charset="0"/>
      <p:regular r:id="rId32"/>
    </p:embeddedFont>
    <p:embeddedFont>
      <p:font typeface="Cormorant Garamond Light Bold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21547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824659" y="971550"/>
            <a:ext cx="9686475" cy="2114550"/>
            <a:chOff x="0" y="0"/>
            <a:chExt cx="4798333" cy="409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409334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52150" y="1959074"/>
            <a:ext cx="865851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BÀI 29 – VIRUS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293" y="4073624"/>
            <a:ext cx="5784737" cy="57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7709A-8AB2-40D6-836B-F89956A6B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7737"/>
            <a:ext cx="14935200" cy="97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6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761A1A-9570-41C5-BF37-F52D815F20B1}"/>
              </a:ext>
            </a:extLst>
          </p:cNvPr>
          <p:cNvSpPr txBox="1"/>
          <p:nvPr/>
        </p:nvSpPr>
        <p:spPr>
          <a:xfrm>
            <a:off x="1828800" y="1714500"/>
            <a:ext cx="1493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tránh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của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 19</a:t>
            </a:r>
          </a:p>
        </p:txBody>
      </p:sp>
    </p:spTree>
    <p:extLst>
      <p:ext uri="{BB962C8B-B14F-4D97-AF65-F5344CB8AC3E}">
        <p14:creationId xmlns:p14="http://schemas.microsoft.com/office/powerpoint/2010/main" val="1651366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824659" y="971550"/>
            <a:ext cx="9686475" cy="2114550"/>
            <a:chOff x="0" y="0"/>
            <a:chExt cx="4798333" cy="409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409334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43800" y="1444704"/>
            <a:ext cx="996733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TIẾT 59, BÀI 29 – VIRUS</a:t>
            </a:r>
          </a:p>
          <a:p>
            <a:pPr algn="ctr"/>
            <a:r>
              <a:rPr lang="en-US" sz="3600" b="1" i="1" dirty="0">
                <a:solidFill>
                  <a:srgbClr val="000000"/>
                </a:solidFill>
                <a:latin typeface="HK Grotesk Light Bold"/>
              </a:rPr>
              <a:t>(TIẾP THEO)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293" y="4073624"/>
            <a:ext cx="5784737" cy="57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39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91339" y="1714500"/>
            <a:ext cx="14941078" cy="161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5"/>
              </a:lnSpc>
            </a:pPr>
            <a:r>
              <a:rPr lang="en-US" sz="10120" dirty="0">
                <a:solidFill>
                  <a:srgbClr val="000000"/>
                </a:solidFill>
                <a:latin typeface="Cormorant Garamond Light Bold Italics"/>
              </a:rPr>
              <a:t>III. VAI TRÒ VÀ ỨNG DỤNG</a:t>
            </a:r>
            <a:endParaRPr lang="en-US" sz="10120" dirty="0">
              <a:solidFill>
                <a:srgbClr val="000000"/>
              </a:solidFill>
              <a:latin typeface="Cormorant Garamond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10</a:t>
            </a:r>
          </a:p>
        </p:txBody>
      </p:sp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3053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82133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90776" y="342900"/>
            <a:ext cx="11397224" cy="1392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55"/>
              </a:lnSpc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1105" y="-17566"/>
            <a:ext cx="2894305" cy="21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654591" cy="20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8077DD-773F-4BAF-B5BD-876B29A72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535954"/>
              </p:ext>
            </p:extLst>
          </p:nvPr>
        </p:nvGraphicFramePr>
        <p:xfrm>
          <a:off x="656492" y="2623317"/>
          <a:ext cx="17068800" cy="70921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4181">
                  <a:extLst>
                    <a:ext uri="{9D8B030D-6E8A-4147-A177-3AD203B41FA5}">
                      <a16:colId xmlns:a16="http://schemas.microsoft.com/office/drawing/2014/main" val="2457088077"/>
                    </a:ext>
                  </a:extLst>
                </a:gridCol>
                <a:gridCol w="13594619">
                  <a:extLst>
                    <a:ext uri="{9D8B030D-6E8A-4147-A177-3AD203B41FA5}">
                      <a16:colId xmlns:a16="http://schemas.microsoft.com/office/drawing/2014/main" val="3132998770"/>
                    </a:ext>
                  </a:extLst>
                </a:gridCol>
              </a:tblGrid>
              <a:tr h="990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TRÒ CỦA VIRUS</a:t>
                      </a:r>
                      <a:endParaRPr lang="vi-VN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701992"/>
                  </a:ext>
                </a:extLst>
              </a:tr>
              <a:tr h="26670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học</a:t>
                      </a:r>
                      <a:endParaRPr lang="vi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036985"/>
                  </a:ext>
                </a:extLst>
              </a:tr>
              <a:tr h="3434583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nghiệp</a:t>
                      </a:r>
                      <a:endParaRPr lang="vi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7297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35CEB8-E739-4007-A122-1EC62B88A038}"/>
              </a:ext>
            </a:extLst>
          </p:cNvPr>
          <p:cNvSpPr txBox="1"/>
          <p:nvPr/>
        </p:nvSpPr>
        <p:spPr>
          <a:xfrm>
            <a:off x="4314092" y="4216667"/>
            <a:ext cx="1341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-Virus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hormone, protein…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7705D-89F3-4AC7-BCBA-7AE093997BD2}"/>
              </a:ext>
            </a:extLst>
          </p:cNvPr>
          <p:cNvSpPr txBox="1"/>
          <p:nvPr/>
        </p:nvSpPr>
        <p:spPr>
          <a:xfrm>
            <a:off x="4314092" y="6674503"/>
            <a:ext cx="1341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-Virus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thuốc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-Chuyển gen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36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88C6C-345A-4D8A-A0B7-E2E2B3F5B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16" y="4457700"/>
            <a:ext cx="8704384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36C61-68D1-4C6A-A886-3EBC3190A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656"/>
            <a:ext cx="9374221" cy="629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B7E08-2FC1-42E9-85D8-F6D6A0EB1DB8}"/>
              </a:ext>
            </a:extLst>
          </p:cNvPr>
          <p:cNvSpPr txBox="1"/>
          <p:nvPr/>
        </p:nvSpPr>
        <p:spPr>
          <a:xfrm>
            <a:off x="10287000" y="952500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Vaccine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 19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74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B2192-342C-44CA-9A0D-CCCE6693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14" y="2324100"/>
            <a:ext cx="10584586" cy="596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0B578-92FC-4E57-8550-95722C37A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377"/>
            <a:ext cx="7525665" cy="79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16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061CD5-6052-4F02-A2C9-E101C9A926AF}"/>
              </a:ext>
            </a:extLst>
          </p:cNvPr>
          <p:cNvSpPr txBox="1"/>
          <p:nvPr/>
        </p:nvSpPr>
        <p:spPr>
          <a:xfrm>
            <a:off x="2667000" y="3695700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https://www.youtube.com/watch?v=wuSdFU4GlVY&amp;t=107s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81630-0BC3-40F2-ACF2-940B890D0D01}"/>
              </a:ext>
            </a:extLst>
          </p:cNvPr>
          <p:cNvSpPr txBox="1"/>
          <p:nvPr/>
        </p:nvSpPr>
        <p:spPr>
          <a:xfrm>
            <a:off x="2174631" y="1387376"/>
            <a:ext cx="1341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-Virus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chuyển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86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02006" y="374501"/>
            <a:ext cx="10646994" cy="244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BỆNH DO VIRUS VÀ CÁCH PHÒNG BỆNH</a:t>
            </a:r>
          </a:p>
        </p:txBody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395016"/>
            <a:ext cx="5410200" cy="704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A8E89-E5BE-4D9E-8556-7B64331568FD}"/>
              </a:ext>
            </a:extLst>
          </p:cNvPr>
          <p:cNvSpPr txBox="1"/>
          <p:nvPr/>
        </p:nvSpPr>
        <p:spPr>
          <a:xfrm>
            <a:off x="396144" y="3238500"/>
            <a:ext cx="10646994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1A8E89-E5BE-4D9E-8556-7B64331568FD}"/>
              </a:ext>
            </a:extLst>
          </p:cNvPr>
          <p:cNvSpPr txBox="1"/>
          <p:nvPr/>
        </p:nvSpPr>
        <p:spPr>
          <a:xfrm>
            <a:off x="457200" y="647700"/>
            <a:ext cx="10646994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D1C32-2E53-41A9-9B22-72B45CEBD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30221"/>
            <a:ext cx="4267200" cy="2839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18FDD-7E17-4BFB-8CD3-7BC0B8CB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983" y="30221"/>
            <a:ext cx="4593510" cy="3055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69FDE6F-76A7-4380-B890-675D30B7D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981190"/>
              </p:ext>
            </p:extLst>
          </p:nvPr>
        </p:nvGraphicFramePr>
        <p:xfrm>
          <a:off x="457200" y="2869848"/>
          <a:ext cx="17297400" cy="69218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315212967"/>
                    </a:ext>
                  </a:extLst>
                </a:gridCol>
                <a:gridCol w="14325600">
                  <a:extLst>
                    <a:ext uri="{9D8B030D-6E8A-4147-A177-3AD203B41FA5}">
                      <a16:colId xmlns:a16="http://schemas.microsoft.com/office/drawing/2014/main" val="777589250"/>
                    </a:ext>
                  </a:extLst>
                </a:gridCol>
              </a:tblGrid>
              <a:tr h="1730463">
                <a:tc>
                  <a:txBody>
                    <a:bodyPr/>
                    <a:lstStyle/>
                    <a:p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bệnh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virus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</a:t>
                      </a:r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139965"/>
                  </a:ext>
                </a:extLst>
              </a:tr>
              <a:tr h="1730463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Ở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10727"/>
                  </a:ext>
                </a:extLst>
              </a:tr>
              <a:tr h="1730463">
                <a:tc>
                  <a:txBody>
                    <a:bodyPr/>
                    <a:lstStyle/>
                    <a:p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870115"/>
                  </a:ext>
                </a:extLst>
              </a:tr>
              <a:tr h="1730463">
                <a:tc>
                  <a:txBody>
                    <a:bodyPr/>
                    <a:lstStyle/>
                    <a:p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Thực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04987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D45BDB1-BB74-4E32-AFE4-67428BA37B08}"/>
              </a:ext>
            </a:extLst>
          </p:cNvPr>
          <p:cNvSpPr txBox="1"/>
          <p:nvPr/>
        </p:nvSpPr>
        <p:spPr>
          <a:xfrm>
            <a:off x="3581400" y="4838700"/>
            <a:ext cx="1386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</a:rPr>
              <a:t>Thuỷ </a:t>
            </a:r>
            <a:r>
              <a:rPr lang="en-US" sz="4800" dirty="0" err="1">
                <a:latin typeface="+mj-lt"/>
              </a:rPr>
              <a:t>đậu</a:t>
            </a:r>
            <a:r>
              <a:rPr lang="en-US" sz="4800" dirty="0">
                <a:latin typeface="+mj-lt"/>
              </a:rPr>
              <a:t>, </a:t>
            </a:r>
            <a:r>
              <a:rPr lang="en-US" sz="4800" dirty="0" err="1">
                <a:latin typeface="+mj-lt"/>
              </a:rPr>
              <a:t>quai</a:t>
            </a:r>
            <a:r>
              <a:rPr lang="en-US" sz="4800" dirty="0">
                <a:latin typeface="+mj-lt"/>
              </a:rPr>
              <a:t> bị, </a:t>
            </a:r>
            <a:r>
              <a:rPr lang="en-US" sz="4800" dirty="0" err="1">
                <a:latin typeface="+mj-lt"/>
              </a:rPr>
              <a:t>viêm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gan</a:t>
            </a:r>
            <a:r>
              <a:rPr lang="en-US" sz="4800" dirty="0">
                <a:latin typeface="+mj-lt"/>
              </a:rPr>
              <a:t> B, </a:t>
            </a:r>
            <a:r>
              <a:rPr lang="en-US" sz="4800" dirty="0" err="1">
                <a:latin typeface="+mj-lt"/>
              </a:rPr>
              <a:t>cúm</a:t>
            </a:r>
            <a:r>
              <a:rPr lang="en-US" sz="4800" dirty="0">
                <a:latin typeface="+mj-lt"/>
              </a:rPr>
              <a:t>, covid 19….</a:t>
            </a:r>
            <a:endParaRPr lang="vi-VN" sz="4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52067-24E0-4EA0-BD92-CB3C510845FB}"/>
              </a:ext>
            </a:extLst>
          </p:cNvPr>
          <p:cNvSpPr txBox="1"/>
          <p:nvPr/>
        </p:nvSpPr>
        <p:spPr>
          <a:xfrm>
            <a:off x="3733800" y="6586155"/>
            <a:ext cx="1386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</a:rPr>
              <a:t>Bệnh</a:t>
            </a:r>
            <a:r>
              <a:rPr lang="en-US" sz="4800" dirty="0">
                <a:latin typeface="+mj-lt"/>
              </a:rPr>
              <a:t> tai </a:t>
            </a:r>
            <a:r>
              <a:rPr lang="en-US" sz="4800" dirty="0" err="1">
                <a:latin typeface="+mj-lt"/>
              </a:rPr>
              <a:t>xanh</a:t>
            </a:r>
            <a:r>
              <a:rPr lang="en-US" sz="4800" dirty="0">
                <a:latin typeface="+mj-lt"/>
              </a:rPr>
              <a:t> ở </a:t>
            </a:r>
            <a:r>
              <a:rPr lang="en-US" sz="4800" dirty="0" err="1">
                <a:latin typeface="+mj-lt"/>
              </a:rPr>
              <a:t>lợn</a:t>
            </a:r>
            <a:r>
              <a:rPr lang="en-US" sz="4800" dirty="0">
                <a:latin typeface="+mj-lt"/>
              </a:rPr>
              <a:t>, </a:t>
            </a:r>
            <a:r>
              <a:rPr lang="en-US" sz="4800" dirty="0" err="1">
                <a:latin typeface="+mj-lt"/>
              </a:rPr>
              <a:t>bệnh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lơ</a:t>
            </a:r>
            <a:r>
              <a:rPr lang="en-US" sz="4800" dirty="0">
                <a:latin typeface="+mj-lt"/>
              </a:rPr>
              <a:t>̉ </a:t>
            </a:r>
            <a:r>
              <a:rPr lang="en-US" sz="4800" dirty="0" err="1">
                <a:latin typeface="+mj-lt"/>
              </a:rPr>
              <a:t>mồm</a:t>
            </a:r>
            <a:r>
              <a:rPr lang="en-US" sz="4800" dirty="0">
                <a:latin typeface="+mj-lt"/>
              </a:rPr>
              <a:t> long </a:t>
            </a:r>
            <a:r>
              <a:rPr lang="en-US" sz="4800" dirty="0" err="1">
                <a:latin typeface="+mj-lt"/>
              </a:rPr>
              <a:t>móng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trâu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bo</a:t>
            </a:r>
            <a:r>
              <a:rPr lang="en-US" sz="4800" dirty="0">
                <a:latin typeface="+mj-lt"/>
              </a:rPr>
              <a:t>̀, </a:t>
            </a:r>
            <a:r>
              <a:rPr lang="en-US" sz="4800" dirty="0" err="1">
                <a:latin typeface="+mj-lt"/>
              </a:rPr>
              <a:t>cúm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gia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cầm</a:t>
            </a:r>
            <a:r>
              <a:rPr lang="en-US" sz="4800" dirty="0">
                <a:latin typeface="+mj-lt"/>
              </a:rPr>
              <a:t>….</a:t>
            </a:r>
            <a:endParaRPr lang="vi-VN" sz="48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8866A5-1645-46A2-BFEF-55BD75403535}"/>
              </a:ext>
            </a:extLst>
          </p:cNvPr>
          <p:cNvSpPr txBox="1"/>
          <p:nvPr/>
        </p:nvSpPr>
        <p:spPr>
          <a:xfrm>
            <a:off x="3452783" y="8241276"/>
            <a:ext cx="1386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</a:rPr>
              <a:t>Bệnh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khảm</a:t>
            </a:r>
            <a:r>
              <a:rPr lang="en-US" sz="4800" dirty="0">
                <a:latin typeface="+mj-lt"/>
              </a:rPr>
              <a:t> ở </a:t>
            </a:r>
            <a:r>
              <a:rPr lang="en-US" sz="4800" dirty="0" err="1">
                <a:latin typeface="+mj-lt"/>
              </a:rPr>
              <a:t>cây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đậu</a:t>
            </a:r>
            <a:r>
              <a:rPr lang="en-US" sz="4800" dirty="0">
                <a:latin typeface="+mj-lt"/>
              </a:rPr>
              <a:t>, </a:t>
            </a:r>
            <a:r>
              <a:rPr lang="en-US" sz="4800" dirty="0" err="1">
                <a:latin typeface="+mj-lt"/>
              </a:rPr>
              <a:t>xoăn</a:t>
            </a:r>
            <a:r>
              <a:rPr lang="en-US" sz="4800" dirty="0">
                <a:latin typeface="+mj-lt"/>
              </a:rPr>
              <a:t> lá cà </a:t>
            </a:r>
            <a:r>
              <a:rPr lang="en-US" sz="4800" dirty="0" err="1">
                <a:latin typeface="+mj-lt"/>
              </a:rPr>
              <a:t>chua</a:t>
            </a:r>
            <a:r>
              <a:rPr lang="en-US" sz="4800" dirty="0">
                <a:latin typeface="+mj-lt"/>
              </a:rPr>
              <a:t>….</a:t>
            </a:r>
            <a:endParaRPr lang="vi-VN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2455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9646" y="189226"/>
            <a:ext cx="6165954" cy="1306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START UP!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30" y="1459838"/>
            <a:ext cx="160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88262"/>
              </p:ext>
            </p:extLst>
          </p:nvPr>
        </p:nvGraphicFramePr>
        <p:xfrm>
          <a:off x="9220200" y="2628900"/>
          <a:ext cx="8305800" cy="639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5694341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1000" y="2439769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439769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999" y="5229886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518" y="5448300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12" y="758190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0194" y="1174160"/>
            <a:ext cx="1223963" cy="12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igit 30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0" y="266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324C4-40FC-4D3D-B86E-A11E5D38A368}"/>
              </a:ext>
            </a:extLst>
          </p:cNvPr>
          <p:cNvSpPr txBox="1"/>
          <p:nvPr/>
        </p:nvSpPr>
        <p:spPr>
          <a:xfrm>
            <a:off x="2209800" y="2705100"/>
            <a:ext cx="1554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 19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59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ệu chứng nhiễm virus Corona qua từng ngày như thế nào-">
            <a:hlinkClick r:id="" action="ppaction://media"/>
            <a:extLst>
              <a:ext uri="{FF2B5EF4-FFF2-40B4-BE49-F238E27FC236}">
                <a16:creationId xmlns:a16="http://schemas.microsoft.com/office/drawing/2014/main" id="{A5CB5EAC-42BC-44DD-890D-EB0654027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F0F4F-F56E-4240-B23E-4D376A5D3BC0}"/>
              </a:ext>
            </a:extLst>
          </p:cNvPr>
          <p:cNvSpPr txBox="1"/>
          <p:nvPr/>
        </p:nvSpPr>
        <p:spPr>
          <a:xfrm>
            <a:off x="1371600" y="1181100"/>
            <a:ext cx="1478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854B2-41DD-4DF2-821E-82AE1EE0289C}"/>
              </a:ext>
            </a:extLst>
          </p:cNvPr>
          <p:cNvSpPr txBox="1"/>
          <p:nvPr/>
        </p:nvSpPr>
        <p:spPr>
          <a:xfrm>
            <a:off x="1371600" y="3314700"/>
            <a:ext cx="16383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 dirty="0">
                <a:solidFill>
                  <a:srgbClr val="222222"/>
                </a:solidFill>
                <a:effectLst/>
                <a:latin typeface="+mj-lt"/>
              </a:rPr>
              <a:t>Theo Bộ Y tế, tính từ 16h ngày 3-12 đến 16h ngày 4-12, trên Hệ thống Quốc gia quản lý ca bệnh COVID-19 ghi nhận 13.998 ca nhiễm mới, trong đó 5 ca nhập cảnh và 13.993 ca ghi nhận trong nước (tăng 332 ca so với ngày trước đó) tại 57 tỉnh, thành phố (có 8.402 ca trong cộng đồng).</a:t>
            </a:r>
            <a:endParaRPr lang="vi-VN" sz="6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77A46-A21B-4BE9-AB35-B8ACABF3753D}"/>
              </a:ext>
            </a:extLst>
          </p:cNvPr>
          <p:cNvSpPr txBox="1"/>
          <p:nvPr/>
        </p:nvSpPr>
        <p:spPr>
          <a:xfrm>
            <a:off x="12877800" y="910590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22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FACAA-277D-4A7E-8B91-2CC3A3407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4" y="200643"/>
            <a:ext cx="9628571" cy="9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7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F160B6-1139-4C34-9F47-AB3065F5A1CE}"/>
              </a:ext>
            </a:extLst>
          </p:cNvPr>
          <p:cNvSpPr txBox="1"/>
          <p:nvPr/>
        </p:nvSpPr>
        <p:spPr>
          <a:xfrm>
            <a:off x="1371600" y="1181100"/>
            <a:ext cx="1478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1FC25-9621-4D88-880F-33195455CC48}"/>
              </a:ext>
            </a:extLst>
          </p:cNvPr>
          <p:cNvSpPr txBox="1"/>
          <p:nvPr/>
        </p:nvSpPr>
        <p:spPr>
          <a:xfrm>
            <a:off x="1371600" y="2628900"/>
            <a:ext cx="1478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virus?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1489F-CE2C-45EA-8179-1DFBB494CFC8}"/>
              </a:ext>
            </a:extLst>
          </p:cNvPr>
          <p:cNvSpPr txBox="1"/>
          <p:nvPr/>
        </p:nvSpPr>
        <p:spPr>
          <a:xfrm>
            <a:off x="1371600" y="4589502"/>
            <a:ext cx="1478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</a:t>
            </a:r>
          </a:p>
          <a:p>
            <a:pPr marL="857250" indent="-857250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cường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  <a:p>
            <a:pPr marL="857250" indent="-857250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sạch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sẽ.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93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ông tin tuyên truyền - Infographic về phòng chống COVID- 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-124607"/>
            <a:ext cx="9418992" cy="10411608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0"/>
              </a:schemeClr>
            </a:glow>
            <a:reflection blurRad="76200" stA="8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D03EC-EAE9-49DF-8CCE-9BB0D93B4A14}"/>
              </a:ext>
            </a:extLst>
          </p:cNvPr>
          <p:cNvSpPr txBox="1"/>
          <p:nvPr/>
        </p:nvSpPr>
        <p:spPr>
          <a:xfrm>
            <a:off x="609600" y="8001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 corona?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2BB403-E1E2-4AE9-8359-17587E178658}"/>
              </a:ext>
            </a:extLst>
          </p:cNvPr>
          <p:cNvSpPr txBox="1"/>
          <p:nvPr/>
        </p:nvSpPr>
        <p:spPr>
          <a:xfrm>
            <a:off x="609600" y="3009900"/>
            <a:ext cx="72009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</a:rPr>
              <a:t>"5K" chung sống an toàn</a:t>
            </a:r>
          </a:p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</a:rPr>
              <a:t>với dịch bệnh</a:t>
            </a: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</a:rPr>
              <a:t>Khẩu trang</a:t>
            </a:r>
            <a:endParaRPr lang="vi-VN" sz="4800" b="0" i="0" dirty="0">
              <a:solidFill>
                <a:srgbClr val="202124"/>
              </a:solidFill>
              <a:effectLst/>
              <a:latin typeface="+mj-lt"/>
            </a:endParaRP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</a:rPr>
              <a:t>Khử khuẩn</a:t>
            </a:r>
            <a:endParaRPr lang="vi-VN" sz="4800" b="0" i="0" dirty="0">
              <a:solidFill>
                <a:srgbClr val="202124"/>
              </a:solidFill>
              <a:effectLst/>
              <a:latin typeface="+mj-lt"/>
            </a:endParaRP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</a:rPr>
              <a:t>Khoảng cách &amp; Không tụ tập</a:t>
            </a:r>
            <a:endParaRPr lang="vi-VN" sz="4800" b="0" i="0" dirty="0">
              <a:solidFill>
                <a:srgbClr val="202124"/>
              </a:solidFill>
              <a:effectLst/>
              <a:latin typeface="+mj-lt"/>
            </a:endParaRP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</a:rPr>
              <a:t>Khai báo y tế</a:t>
            </a:r>
            <a:endParaRPr lang="vi-VN" sz="4800" b="0" i="0" dirty="0">
              <a:solidFill>
                <a:srgbClr val="202124"/>
              </a:solidFill>
              <a:effectLst/>
              <a:latin typeface="+mj-lt"/>
            </a:endParaRP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</a:rPr>
              <a:t>Tiêm vắc-xin</a:t>
            </a:r>
            <a:endParaRPr lang="vi-VN" sz="4800" b="0" i="0" dirty="0">
              <a:solidFill>
                <a:srgbClr val="202124"/>
              </a:solidFill>
              <a:effectLst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54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3948" y="197762"/>
            <a:ext cx="150612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Đáp</a:t>
            </a: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 </a:t>
            </a: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án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82678"/>
              </p:ext>
            </p:extLst>
          </p:nvPr>
        </p:nvGraphicFramePr>
        <p:xfrm>
          <a:off x="1600200" y="2628900"/>
          <a:ext cx="15925800" cy="736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796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8070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6555737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054824" y="3729347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5498" y="3731805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11000" y="3527762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191" y="5512246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2660" y="693006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727" y="723900"/>
            <a:ext cx="8763615" cy="876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381000" y="2171700"/>
            <a:ext cx="7486650" cy="1132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9889"/>
              </a:lnSpc>
              <a:buFontTx/>
              <a:buChar char="-"/>
            </a:pP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là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235D493-F59C-46C0-B4D1-5767991E70BE}"/>
              </a:ext>
            </a:extLst>
          </p:cNvPr>
          <p:cNvSpPr txBox="1"/>
          <p:nvPr/>
        </p:nvSpPr>
        <p:spPr>
          <a:xfrm>
            <a:off x="29737" y="723900"/>
            <a:ext cx="6882403" cy="1132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VIRUS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89F6D16-43A6-465B-A01F-A4D4344A96A8}"/>
              </a:ext>
            </a:extLst>
          </p:cNvPr>
          <p:cNvSpPr txBox="1"/>
          <p:nvPr/>
        </p:nvSpPr>
        <p:spPr>
          <a:xfrm>
            <a:off x="381000" y="3712203"/>
            <a:ext cx="748665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buFontTx/>
              <a:buChar char="-"/>
            </a:pP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là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bé,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chỉ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60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2146" y="13939"/>
            <a:ext cx="6553815" cy="65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457200" y="1784113"/>
            <a:ext cx="11734800" cy="1096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có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dirty="0" err="1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800" dirty="0">
                <a:solidFill>
                  <a:srgbClr val="321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235D493-F59C-46C0-B4D1-5767991E70BE}"/>
              </a:ext>
            </a:extLst>
          </p:cNvPr>
          <p:cNvSpPr txBox="1"/>
          <p:nvPr/>
        </p:nvSpPr>
        <p:spPr>
          <a:xfrm>
            <a:off x="29737" y="723900"/>
            <a:ext cx="6882403" cy="1132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VIRUS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77CAEF1-BCF6-4D0E-85CA-81C18AF07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863885"/>
              </p:ext>
            </p:extLst>
          </p:nvPr>
        </p:nvGraphicFramePr>
        <p:xfrm>
          <a:off x="457201" y="4381500"/>
          <a:ext cx="107442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44200">
                  <a:extLst>
                    <a:ext uri="{9D8B030D-6E8A-4147-A177-3AD203B41FA5}">
                      <a16:colId xmlns:a16="http://schemas.microsoft.com/office/drawing/2014/main" val="2827067578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Kích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thước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Ví dụ: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3110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dạng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Ví dụ: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18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439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2146" y="13939"/>
            <a:ext cx="6553815" cy="65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235D493-F59C-46C0-B4D1-5767991E70BE}"/>
              </a:ext>
            </a:extLst>
          </p:cNvPr>
          <p:cNvSpPr txBox="1"/>
          <p:nvPr/>
        </p:nvSpPr>
        <p:spPr>
          <a:xfrm>
            <a:off x="29737" y="723900"/>
            <a:ext cx="6882403" cy="1132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VIRUS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77CAEF1-BCF6-4D0E-85CA-81C18AF07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6974"/>
              </p:ext>
            </p:extLst>
          </p:nvPr>
        </p:nvGraphicFramePr>
        <p:xfrm>
          <a:off x="334229" y="2113223"/>
          <a:ext cx="10744200" cy="4454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44200">
                  <a:extLst>
                    <a:ext uri="{9D8B030D-6E8A-4147-A177-3AD203B41FA5}">
                      <a16:colId xmlns:a16="http://schemas.microsoft.com/office/drawing/2014/main" val="2827067578"/>
                    </a:ext>
                  </a:extLst>
                </a:gridCol>
              </a:tblGrid>
              <a:tr h="1490184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Kích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thước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cùng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̉, chỉ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sát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được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bằng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kính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hiển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4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311022"/>
                  </a:ext>
                </a:extLst>
              </a:tr>
              <a:tr h="296447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vi-VN" sz="4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1863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03B619-21F5-477F-8FD4-7E196DDFE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6567754"/>
            <a:ext cx="4876799" cy="3245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99F174-6D3B-4FA6-BC60-92E0EC265FE6}"/>
              </a:ext>
            </a:extLst>
          </p:cNvPr>
          <p:cNvSpPr txBox="1"/>
          <p:nvPr/>
        </p:nvSpPr>
        <p:spPr>
          <a:xfrm>
            <a:off x="468352" y="3714913"/>
            <a:ext cx="1074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072" indent="-57607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0" i="0" u="none" strike="noStrike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xoắn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virus Ebola, virus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cúm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0" i="0" u="none" strike="noStrike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khối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virus HIV,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bại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virus corona…</a:t>
            </a:r>
            <a:endParaRPr lang="vi-VN" sz="4000" b="0" i="0" u="none" strike="noStrike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hỗn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virus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đậu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US" sz="4000" b="0" i="0" u="none" strike="noStrike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A53CBD3C-55B6-4072-9E0A-CA7EAF4DE067}"/>
              </a:ext>
            </a:extLst>
          </p:cNvPr>
          <p:cNvSpPr txBox="1"/>
          <p:nvPr/>
        </p:nvSpPr>
        <p:spPr>
          <a:xfrm>
            <a:off x="457201" y="6824523"/>
            <a:ext cx="11734800" cy="1084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corona có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089F0924-A371-4BCA-B47E-D7A028FB8DA2}"/>
              </a:ext>
            </a:extLst>
          </p:cNvPr>
          <p:cNvSpPr txBox="1"/>
          <p:nvPr/>
        </p:nvSpPr>
        <p:spPr>
          <a:xfrm>
            <a:off x="527017" y="7908987"/>
            <a:ext cx="11734800" cy="1084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virus?</a:t>
            </a:r>
          </a:p>
        </p:txBody>
      </p:sp>
    </p:spTree>
    <p:extLst>
      <p:ext uri="{BB962C8B-B14F-4D97-AF65-F5344CB8AC3E}">
        <p14:creationId xmlns:p14="http://schemas.microsoft.com/office/powerpoint/2010/main" val="722073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304800" y="723900"/>
            <a:ext cx="147066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dirty="0">
                <a:solidFill>
                  <a:srgbClr val="000000"/>
                </a:solidFill>
                <a:latin typeface="Cormorant Garamond Light Bold"/>
              </a:rPr>
              <a:t>II/ CẤU TẠO CỦA VIRUS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664497"/>
            <a:ext cx="7942089" cy="689860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5324E-E5F1-4685-8D3D-1EBB88C942C3}"/>
              </a:ext>
            </a:extLst>
          </p:cNvPr>
          <p:cNvSpPr txBox="1"/>
          <p:nvPr/>
        </p:nvSpPr>
        <p:spPr>
          <a:xfrm>
            <a:off x="304800" y="2664497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9B1CD-3903-4E0E-8ECE-480B571B399F}"/>
              </a:ext>
            </a:extLst>
          </p:cNvPr>
          <p:cNvSpPr txBox="1"/>
          <p:nvPr/>
        </p:nvSpPr>
        <p:spPr>
          <a:xfrm>
            <a:off x="297366" y="4305300"/>
            <a:ext cx="98000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Vỏ protein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Lõi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ARN).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virus có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gai glycoprotein.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21B96-7200-43E5-8111-27E66DA4B25F}"/>
              </a:ext>
            </a:extLst>
          </p:cNvPr>
          <p:cNvSpPr txBox="1"/>
          <p:nvPr/>
        </p:nvSpPr>
        <p:spPr>
          <a:xfrm>
            <a:off x="457200" y="8654537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5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-342138"/>
            <a:ext cx="17830800" cy="3154161"/>
            <a:chOff x="-4543964" y="-1765889"/>
            <a:chExt cx="23774400" cy="4685626"/>
          </a:xfrm>
        </p:grpSpPr>
        <p:sp>
          <p:nvSpPr>
            <p:cNvPr id="5" name="TextBox 5"/>
            <p:cNvSpPr txBox="1"/>
            <p:nvPr/>
          </p:nvSpPr>
          <p:spPr>
            <a:xfrm>
              <a:off x="-4543964" y="-1765889"/>
              <a:ext cx="23774400" cy="2482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141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Cormorant Garamond Light Bold"/>
                </a:rPr>
                <a:t>VIRUS VÀ VI KHUẨN KHÁC NHAU NHƯ THẾ NÀO?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954918" y="1834240"/>
              <a:ext cx="8370233" cy="1085497"/>
              <a:chOff x="-1" y="-879942"/>
              <a:chExt cx="509232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" y="-879942"/>
                <a:ext cx="50923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092323" h="660400">
                    <a:moveTo>
                      <a:pt x="49678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67863" y="0"/>
                    </a:lnTo>
                    <a:cubicBezTo>
                      <a:pt x="5036443" y="0"/>
                      <a:pt x="5092323" y="55880"/>
                      <a:pt x="5092323" y="124460"/>
                    </a:cubicBezTo>
                    <a:lnTo>
                      <a:pt x="5092323" y="535940"/>
                    </a:lnTo>
                    <a:cubicBezTo>
                      <a:pt x="5092323" y="604520"/>
                      <a:pt x="5036443" y="660400"/>
                      <a:pt x="4967863" y="660400"/>
                    </a:cubicBezTo>
                    <a:close/>
                  </a:path>
                </a:pathLst>
              </a:custGeom>
              <a:solidFill>
                <a:srgbClr val="F8ECA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562100"/>
            <a:ext cx="14020799" cy="849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3A40E0-6F11-412A-85A4-1B648B820E6F}"/>
              </a:ext>
            </a:extLst>
          </p:cNvPr>
          <p:cNvSpPr/>
          <p:nvPr/>
        </p:nvSpPr>
        <p:spPr>
          <a:xfrm>
            <a:off x="6248400" y="0"/>
            <a:ext cx="4191000" cy="1181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9D711-58D3-4030-B2E5-AEF7B9E4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38" y="1163136"/>
            <a:ext cx="13651562" cy="89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Custom</PresentationFormat>
  <Paragraphs>88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HK Grotesk Medium Bold</vt:lpstr>
      <vt:lpstr>Times New Roman</vt:lpstr>
      <vt:lpstr>Cormorant Garamond Light Bold</vt:lpstr>
      <vt:lpstr>Cormorant Garamond Light Bold Italics</vt:lpstr>
      <vt:lpstr>Calibri</vt:lpstr>
      <vt:lpstr>Arial</vt:lpstr>
      <vt:lpstr>HK Grotesk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2021-08-23T11:42:50Z</dcterms:created>
  <dcterms:modified xsi:type="dcterms:W3CDTF">2023-12-06T14:31:07Z</dcterms:modified>
  <dc:identifier/>
</cp:coreProperties>
</file>