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16" r:id="rId4"/>
    <p:sldId id="317" r:id="rId5"/>
    <p:sldId id="318" r:id="rId6"/>
    <p:sldId id="319" r:id="rId7"/>
    <p:sldId id="304" r:id="rId8"/>
    <p:sldId id="281" r:id="rId9"/>
    <p:sldId id="320" r:id="rId10"/>
    <p:sldId id="321" r:id="rId11"/>
    <p:sldId id="322" r:id="rId12"/>
    <p:sldId id="276" r:id="rId13"/>
    <p:sldId id="315" r:id="rId14"/>
    <p:sldId id="32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8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6/29/2023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65637" y="61876"/>
            <a:ext cx="3470531"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a:solidFill>
                  <a:srgbClr val="FF0000"/>
                </a:solidFill>
                <a:latin typeface="Times New Roman" panose="02020603050405020304" pitchFamily="18" charset="0"/>
                <a:cs typeface="Times New Roman" panose="02020603050405020304" pitchFamily="18" charset="0"/>
              </a:rPr>
              <a:t>4</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smtClean="0">
                <a:solidFill>
                  <a:srgbClr val="FF0000"/>
                </a:solidFill>
                <a:latin typeface="Times New Roman" panose="02020603050405020304" pitchFamily="18" charset="0"/>
                <a:cs typeface="Times New Roman" panose="02020603050405020304" pitchFamily="18" charset="0"/>
              </a:rPr>
              <a:t>BẢN VẼ </a:t>
            </a:r>
            <a:r>
              <a:rPr lang="en-US" sz="2400" b="1" smtClean="0">
                <a:solidFill>
                  <a:srgbClr val="FF0000"/>
                </a:solidFill>
                <a:latin typeface="Times New Roman" panose="02020603050405020304" pitchFamily="18" charset="0"/>
                <a:cs typeface="Times New Roman" panose="02020603050405020304" pitchFamily="18" charset="0"/>
              </a:rPr>
              <a:t>LẮP</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282955" y="658591"/>
            <a:ext cx="11626080" cy="5675868"/>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477" y="709327"/>
            <a:ext cx="11713029"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Đọc bản vẽ lắp bộ giá đỡ (Hình 4.8) theo trình tự trên Bảng 4.1 (kẻ bảng theo mẫu Bảng 4.1 vào vở và ghi phần trả lời vào bảng).</a:t>
            </a:r>
          </a:p>
        </p:txBody>
      </p:sp>
      <p:pic>
        <p:nvPicPr>
          <p:cNvPr id="5" name="Picture 4"/>
          <p:cNvPicPr>
            <a:picLocks noChangeAspect="1"/>
          </p:cNvPicPr>
          <p:nvPr/>
        </p:nvPicPr>
        <p:blipFill>
          <a:blip r:embed="rId2"/>
          <a:stretch>
            <a:fillRect/>
          </a:stretch>
        </p:blipFill>
        <p:spPr>
          <a:xfrm>
            <a:off x="4654171" y="28192"/>
            <a:ext cx="2883658" cy="859611"/>
          </a:xfrm>
          <a:prstGeom prst="rect">
            <a:avLst/>
          </a:prstGeom>
        </p:spPr>
      </p:pic>
      <p:pic>
        <p:nvPicPr>
          <p:cNvPr id="6" name="Picture 5"/>
          <p:cNvPicPr>
            <a:picLocks noChangeAspect="1"/>
          </p:cNvPicPr>
          <p:nvPr/>
        </p:nvPicPr>
        <p:blipFill>
          <a:blip r:embed="rId3"/>
          <a:stretch>
            <a:fillRect/>
          </a:stretch>
        </p:blipFill>
        <p:spPr>
          <a:xfrm>
            <a:off x="732190" y="1804832"/>
            <a:ext cx="9848724" cy="4745257"/>
          </a:xfrm>
          <a:prstGeom prst="rect">
            <a:avLst/>
          </a:prstGeom>
        </p:spPr>
      </p:pic>
    </p:spTree>
    <p:extLst>
      <p:ext uri="{BB962C8B-B14F-4D97-AF65-F5344CB8AC3E}">
        <p14:creationId xmlns:p14="http://schemas.microsoft.com/office/powerpoint/2010/main" val="190862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477" y="709327"/>
            <a:ext cx="11713029"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Bài 1. Đọc bản vẽ lắp bộ giá đỡ (Hình 4.8) theo trình tự trên Bảng 4.1 (kẻ bảng theo mẫu Bảng 4.1 vào vở và ghi phần trả lời vào bảng).</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654171" y="28192"/>
            <a:ext cx="2883658" cy="859611"/>
          </a:xfrm>
          <a:prstGeom prst="rect">
            <a:avLst/>
          </a:prstGeom>
        </p:spPr>
      </p:pic>
      <p:pic>
        <p:nvPicPr>
          <p:cNvPr id="6" name="Picture 5"/>
          <p:cNvPicPr>
            <a:picLocks noChangeAspect="1"/>
          </p:cNvPicPr>
          <p:nvPr/>
        </p:nvPicPr>
        <p:blipFill>
          <a:blip r:embed="rId3"/>
          <a:stretch>
            <a:fillRect/>
          </a:stretch>
        </p:blipFill>
        <p:spPr>
          <a:xfrm>
            <a:off x="267478" y="1739517"/>
            <a:ext cx="3315478" cy="4745257"/>
          </a:xfrm>
          <a:prstGeom prst="rect">
            <a:avLst/>
          </a:prstGeom>
        </p:spPr>
      </p:pic>
      <p:sp>
        <p:nvSpPr>
          <p:cNvPr id="2" name="Rectangle 1"/>
          <p:cNvSpPr/>
          <p:nvPr/>
        </p:nvSpPr>
        <p:spPr>
          <a:xfrm>
            <a:off x="3965511" y="1595021"/>
            <a:ext cx="7766179" cy="5262979"/>
          </a:xfrm>
          <a:prstGeom prst="rect">
            <a:avLst/>
          </a:prstGeom>
        </p:spPr>
        <p:txBody>
          <a:bodyPr wrap="square">
            <a:spAutoFit/>
          </a:bodyPr>
          <a:lstStyle/>
          <a:p>
            <a:r>
              <a:rPr lang="vi-VN" sz="1600">
                <a:latin typeface="Times New Roman" panose="02020603050405020304" pitchFamily="18" charset="0"/>
                <a:cs typeface="Times New Roman" panose="02020603050405020304" pitchFamily="18" charset="0"/>
              </a:rPr>
              <a:t>Bài 1</a:t>
            </a:r>
          </a:p>
          <a:p>
            <a:r>
              <a:rPr lang="vi-VN" sz="1600">
                <a:solidFill>
                  <a:srgbClr val="FF0000"/>
                </a:solidFill>
                <a:latin typeface="Times New Roman" panose="02020603050405020304" pitchFamily="18" charset="0"/>
                <a:cs typeface="Times New Roman" panose="02020603050405020304" pitchFamily="18" charset="0"/>
              </a:rPr>
              <a:t>Bước 1. Khung tên</a:t>
            </a:r>
          </a:p>
          <a:p>
            <a:r>
              <a:rPr lang="vi-VN" sz="1600">
                <a:solidFill>
                  <a:srgbClr val="FF0000"/>
                </a:solidFill>
                <a:latin typeface="Times New Roman" panose="02020603050405020304" pitchFamily="18" charset="0"/>
                <a:cs typeface="Times New Roman" panose="02020603050405020304" pitchFamily="18" charset="0"/>
              </a:rPr>
              <a:t>- Bộ giá đỡ</a:t>
            </a:r>
          </a:p>
          <a:p>
            <a:r>
              <a:rPr lang="vi-VN" sz="1600">
                <a:solidFill>
                  <a:srgbClr val="FF0000"/>
                </a:solidFill>
                <a:latin typeface="Times New Roman" panose="02020603050405020304" pitchFamily="18" charset="0"/>
                <a:cs typeface="Times New Roman" panose="02020603050405020304" pitchFamily="18" charset="0"/>
              </a:rPr>
              <a:t>- Tỉ lệ: 1: 2</a:t>
            </a:r>
          </a:p>
          <a:p>
            <a:r>
              <a:rPr lang="vi-VN" sz="1600">
                <a:solidFill>
                  <a:srgbClr val="FF0000"/>
                </a:solidFill>
                <a:latin typeface="Times New Roman" panose="02020603050405020304" pitchFamily="18" charset="0"/>
                <a:cs typeface="Times New Roman" panose="02020603050405020304" pitchFamily="18" charset="0"/>
              </a:rPr>
              <a:t>Bước 2. Bảng kê</a:t>
            </a:r>
          </a:p>
          <a:p>
            <a:r>
              <a:rPr lang="vi-VN" sz="1600">
                <a:solidFill>
                  <a:srgbClr val="FF0000"/>
                </a:solidFill>
                <a:latin typeface="Times New Roman" panose="02020603050405020304" pitchFamily="18" charset="0"/>
                <a:cs typeface="Times New Roman" panose="02020603050405020304" pitchFamily="18" charset="0"/>
              </a:rPr>
              <a:t>Tên gọi, số lượng của chi tiết</a:t>
            </a:r>
          </a:p>
          <a:p>
            <a:r>
              <a:rPr lang="vi-VN" sz="1600">
                <a:solidFill>
                  <a:srgbClr val="FF0000"/>
                </a:solidFill>
                <a:latin typeface="Times New Roman" panose="02020603050405020304" pitchFamily="18" charset="0"/>
                <a:cs typeface="Times New Roman" panose="02020603050405020304" pitchFamily="18" charset="0"/>
              </a:rPr>
              <a:t>- Đế (1)</a:t>
            </a:r>
          </a:p>
          <a:p>
            <a:r>
              <a:rPr lang="vi-VN" sz="1600">
                <a:solidFill>
                  <a:srgbClr val="FF0000"/>
                </a:solidFill>
                <a:latin typeface="Times New Roman" panose="02020603050405020304" pitchFamily="18" charset="0"/>
                <a:cs typeface="Times New Roman" panose="02020603050405020304" pitchFamily="18" charset="0"/>
              </a:rPr>
              <a:t>- Giá đỡ (2)</a:t>
            </a:r>
          </a:p>
          <a:p>
            <a:r>
              <a:rPr lang="vi-VN" sz="1600">
                <a:solidFill>
                  <a:srgbClr val="FF0000"/>
                </a:solidFill>
                <a:latin typeface="Times New Roman" panose="02020603050405020304" pitchFamily="18" charset="0"/>
                <a:cs typeface="Times New Roman" panose="02020603050405020304" pitchFamily="18" charset="0"/>
              </a:rPr>
              <a:t>- Trục  (3)</a:t>
            </a:r>
          </a:p>
          <a:p>
            <a:r>
              <a:rPr lang="vi-VN" sz="1600">
                <a:solidFill>
                  <a:srgbClr val="FF0000"/>
                </a:solidFill>
                <a:latin typeface="Times New Roman" panose="02020603050405020304" pitchFamily="18" charset="0"/>
                <a:cs typeface="Times New Roman" panose="02020603050405020304" pitchFamily="18" charset="0"/>
              </a:rPr>
              <a:t>Bước 3. Hình biểu diễn</a:t>
            </a:r>
          </a:p>
          <a:p>
            <a:r>
              <a:rPr lang="vi-VN" sz="1600">
                <a:solidFill>
                  <a:srgbClr val="FF0000"/>
                </a:solidFill>
                <a:latin typeface="Times New Roman" panose="02020603050405020304" pitchFamily="18" charset="0"/>
                <a:cs typeface="Times New Roman" panose="02020603050405020304" pitchFamily="18" charset="0"/>
              </a:rPr>
              <a:t>- Hình </a:t>
            </a:r>
            <a:r>
              <a:rPr lang="vi-VN" sz="1600">
                <a:solidFill>
                  <a:srgbClr val="FF0000"/>
                </a:solidFill>
                <a:latin typeface="Times New Roman" panose="02020603050405020304" pitchFamily="18" charset="0"/>
                <a:cs typeface="Times New Roman" panose="02020603050405020304" pitchFamily="18" charset="0"/>
              </a:rPr>
              <a:t>chiếu </a:t>
            </a:r>
            <a:r>
              <a:rPr lang="vi-VN" sz="1600" smtClean="0">
                <a:solidFill>
                  <a:srgbClr val="FF0000"/>
                </a:solidFill>
                <a:latin typeface="Times New Roman" panose="02020603050405020304" pitchFamily="18" charset="0"/>
                <a:cs typeface="Times New Roman" panose="02020603050405020304" pitchFamily="18" charset="0"/>
              </a:rPr>
              <a:t>đứng</a:t>
            </a:r>
            <a:r>
              <a:rPr lang="en-US" sz="1600" smtClean="0">
                <a:solidFill>
                  <a:srgbClr val="FF0000"/>
                </a:solidFill>
                <a:latin typeface="Times New Roman" panose="02020603050405020304" pitchFamily="18" charset="0"/>
                <a:cs typeface="Times New Roman" panose="02020603050405020304" pitchFamily="18" charset="0"/>
              </a:rPr>
              <a:t>; </a:t>
            </a:r>
            <a:r>
              <a:rPr lang="vi-VN" sz="1600" smtClean="0">
                <a:solidFill>
                  <a:srgbClr val="FF0000"/>
                </a:solidFill>
                <a:latin typeface="Times New Roman" panose="02020603050405020304" pitchFamily="18" charset="0"/>
                <a:cs typeface="Times New Roman" panose="02020603050405020304" pitchFamily="18" charset="0"/>
              </a:rPr>
              <a:t> </a:t>
            </a:r>
            <a:r>
              <a:rPr lang="en-US" sz="1600" smtClean="0">
                <a:solidFill>
                  <a:srgbClr val="FF0000"/>
                </a:solidFill>
                <a:latin typeface="Times New Roman" panose="02020603050405020304" pitchFamily="18" charset="0"/>
                <a:cs typeface="Times New Roman" panose="02020603050405020304" pitchFamily="18" charset="0"/>
              </a:rPr>
              <a:t>h</a:t>
            </a:r>
            <a:r>
              <a:rPr lang="vi-VN" sz="1600" smtClean="0">
                <a:solidFill>
                  <a:srgbClr val="FF0000"/>
                </a:solidFill>
                <a:latin typeface="Times New Roman" panose="02020603050405020304" pitchFamily="18" charset="0"/>
                <a:cs typeface="Times New Roman" panose="02020603050405020304" pitchFamily="18" charset="0"/>
              </a:rPr>
              <a:t>ình </a:t>
            </a:r>
            <a:r>
              <a:rPr lang="vi-VN" sz="1600">
                <a:solidFill>
                  <a:srgbClr val="FF0000"/>
                </a:solidFill>
                <a:latin typeface="Times New Roman" panose="02020603050405020304" pitchFamily="18" charset="0"/>
                <a:cs typeface="Times New Roman" panose="02020603050405020304" pitchFamily="18" charset="0"/>
              </a:rPr>
              <a:t>chiếu </a:t>
            </a:r>
            <a:r>
              <a:rPr lang="vi-VN" sz="1600" smtClean="0">
                <a:solidFill>
                  <a:srgbClr val="FF0000"/>
                </a:solidFill>
                <a:latin typeface="Times New Roman" panose="02020603050405020304" pitchFamily="18" charset="0"/>
                <a:cs typeface="Times New Roman" panose="02020603050405020304" pitchFamily="18" charset="0"/>
              </a:rPr>
              <a:t>bằng</a:t>
            </a:r>
            <a:r>
              <a:rPr lang="en-US" sz="1600" smtClean="0">
                <a:solidFill>
                  <a:srgbClr val="FF0000"/>
                </a:solidFill>
                <a:latin typeface="Times New Roman" panose="02020603050405020304" pitchFamily="18" charset="0"/>
                <a:cs typeface="Times New Roman" panose="02020603050405020304" pitchFamily="18" charset="0"/>
              </a:rPr>
              <a:t>; h</a:t>
            </a:r>
            <a:r>
              <a:rPr lang="vi-VN" sz="1600" smtClean="0">
                <a:solidFill>
                  <a:srgbClr val="FF0000"/>
                </a:solidFill>
                <a:latin typeface="Times New Roman" panose="02020603050405020304" pitchFamily="18" charset="0"/>
                <a:cs typeface="Times New Roman" panose="02020603050405020304" pitchFamily="18" charset="0"/>
              </a:rPr>
              <a:t>ình </a:t>
            </a:r>
            <a:r>
              <a:rPr lang="vi-VN" sz="1600">
                <a:solidFill>
                  <a:srgbClr val="FF0000"/>
                </a:solidFill>
                <a:latin typeface="Times New Roman" panose="02020603050405020304" pitchFamily="18" charset="0"/>
                <a:cs typeface="Times New Roman" panose="02020603050405020304" pitchFamily="18" charset="0"/>
              </a:rPr>
              <a:t>chiếu cạnh</a:t>
            </a:r>
          </a:p>
          <a:p>
            <a:r>
              <a:rPr lang="vi-VN" sz="1600">
                <a:solidFill>
                  <a:srgbClr val="FF0000"/>
                </a:solidFill>
                <a:latin typeface="Times New Roman" panose="02020603050405020304" pitchFamily="18" charset="0"/>
                <a:cs typeface="Times New Roman" panose="02020603050405020304" pitchFamily="18" charset="0"/>
              </a:rPr>
              <a:t>Bước 4. Kích thước</a:t>
            </a:r>
          </a:p>
          <a:p>
            <a:r>
              <a:rPr lang="vi-VN" sz="1600">
                <a:solidFill>
                  <a:srgbClr val="FF0000"/>
                </a:solidFill>
                <a:latin typeface="Times New Roman" panose="02020603050405020304" pitchFamily="18" charset="0"/>
                <a:cs typeface="Times New Roman" panose="02020603050405020304" pitchFamily="18" charset="0"/>
              </a:rPr>
              <a:t>- Kích thước xác định khoảng cách giữa các chi tiết</a:t>
            </a:r>
          </a:p>
          <a:p>
            <a:r>
              <a:rPr lang="vi-VN" sz="1600">
                <a:solidFill>
                  <a:srgbClr val="FF0000"/>
                </a:solidFill>
                <a:latin typeface="Times New Roman" panose="02020603050405020304" pitchFamily="18" charset="0"/>
                <a:cs typeface="Times New Roman" panose="02020603050405020304" pitchFamily="18" charset="0"/>
              </a:rPr>
              <a:t>- Kích thước chung: chiều dài 360 mm, chiều rộng 40 mm, chiều cao 158 mm</a:t>
            </a:r>
          </a:p>
          <a:p>
            <a:r>
              <a:rPr lang="vi-VN" sz="1600">
                <a:solidFill>
                  <a:srgbClr val="FF0000"/>
                </a:solidFill>
                <a:latin typeface="Times New Roman" panose="02020603050405020304" pitchFamily="18" charset="0"/>
                <a:cs typeface="Times New Roman" panose="02020603050405020304" pitchFamily="18" charset="0"/>
              </a:rPr>
              <a:t>Bước 5. Phân tích chi tiết</a:t>
            </a:r>
          </a:p>
          <a:p>
            <a:r>
              <a:rPr lang="vi-VN" sz="1600">
                <a:solidFill>
                  <a:srgbClr val="FF0000"/>
                </a:solidFill>
                <a:latin typeface="Times New Roman" panose="02020603050405020304" pitchFamily="18" charset="0"/>
                <a:cs typeface="Times New Roman" panose="02020603050405020304" pitchFamily="18" charset="0"/>
              </a:rPr>
              <a:t>- Đế (1)</a:t>
            </a:r>
          </a:p>
          <a:p>
            <a:r>
              <a:rPr lang="vi-VN" sz="1600">
                <a:solidFill>
                  <a:srgbClr val="FF0000"/>
                </a:solidFill>
                <a:latin typeface="Times New Roman" panose="02020603050405020304" pitchFamily="18" charset="0"/>
                <a:cs typeface="Times New Roman" panose="02020603050405020304" pitchFamily="18" charset="0"/>
              </a:rPr>
              <a:t>- Giá đỡ (2)</a:t>
            </a:r>
          </a:p>
          <a:p>
            <a:r>
              <a:rPr lang="vi-VN" sz="1600">
                <a:solidFill>
                  <a:srgbClr val="FF0000"/>
                </a:solidFill>
                <a:latin typeface="Times New Roman" panose="02020603050405020304" pitchFamily="18" charset="0"/>
                <a:cs typeface="Times New Roman" panose="02020603050405020304" pitchFamily="18" charset="0"/>
              </a:rPr>
              <a:t>- Trục  (3)</a:t>
            </a:r>
          </a:p>
          <a:p>
            <a:r>
              <a:rPr lang="vi-VN" sz="1600">
                <a:solidFill>
                  <a:srgbClr val="FF0000"/>
                </a:solidFill>
                <a:latin typeface="Times New Roman" panose="02020603050405020304" pitchFamily="18" charset="0"/>
                <a:cs typeface="Times New Roman" panose="02020603050405020304" pitchFamily="18" charset="0"/>
              </a:rPr>
              <a:t>Bước 6. Tổng hợp</a:t>
            </a:r>
          </a:p>
          <a:p>
            <a:r>
              <a:rPr lang="vi-VN" sz="1600">
                <a:solidFill>
                  <a:srgbClr val="FF0000"/>
                </a:solidFill>
                <a:latin typeface="Times New Roman" panose="02020603050405020304" pitchFamily="18" charset="0"/>
                <a:cs typeface="Times New Roman" panose="02020603050405020304" pitchFamily="18" charset="0"/>
              </a:rPr>
              <a:t>- Tháo chi tiết: 3 – 2 – 1</a:t>
            </a:r>
          </a:p>
          <a:p>
            <a:r>
              <a:rPr lang="vi-VN" sz="1600">
                <a:solidFill>
                  <a:srgbClr val="FF0000"/>
                </a:solidFill>
                <a:latin typeface="Times New Roman" panose="02020603050405020304" pitchFamily="18" charset="0"/>
                <a:cs typeface="Times New Roman" panose="02020603050405020304" pitchFamily="18" charset="0"/>
              </a:rPr>
              <a:t>- Lắp chi tiết: 1 – 2 – 3</a:t>
            </a:r>
          </a:p>
        </p:txBody>
      </p:sp>
    </p:spTree>
    <p:extLst>
      <p:ext uri="{BB962C8B-B14F-4D97-AF65-F5344CB8AC3E}">
        <p14:creationId xmlns:p14="http://schemas.microsoft.com/office/powerpoint/2010/main" val="82480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đọc bản vẽ ở Hình 3.7 để yêu cầu bác thợ mộc đóng cho em một cái giá sách đúng như bản vẽ.</a:t>
            </a:r>
          </a:p>
        </p:txBody>
      </p:sp>
      <p:pic>
        <p:nvPicPr>
          <p:cNvPr id="4" name="Picture 3"/>
          <p:cNvPicPr>
            <a:picLocks noChangeAspect="1"/>
          </p:cNvPicPr>
          <p:nvPr/>
        </p:nvPicPr>
        <p:blipFill>
          <a:blip r:embed="rId3"/>
          <a:stretch>
            <a:fillRect/>
          </a:stretch>
        </p:blipFill>
        <p:spPr>
          <a:xfrm>
            <a:off x="356712" y="1691971"/>
            <a:ext cx="10979982" cy="5016739"/>
          </a:xfrm>
          <a:prstGeom prst="rect">
            <a:avLst/>
          </a:prstGeom>
        </p:spPr>
      </p:pic>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7" y="584775"/>
            <a:ext cx="5846578"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đọc bản vẽ ở Hình 3.7 để yêu cầu bác thợ mộc đóng cho em một cái giá sách đúng như bản vẽ.</a:t>
            </a:r>
          </a:p>
        </p:txBody>
      </p:sp>
      <p:pic>
        <p:nvPicPr>
          <p:cNvPr id="4" name="Picture 3"/>
          <p:cNvPicPr>
            <a:picLocks noChangeAspect="1"/>
          </p:cNvPicPr>
          <p:nvPr/>
        </p:nvPicPr>
        <p:blipFill>
          <a:blip r:embed="rId3"/>
          <a:stretch>
            <a:fillRect/>
          </a:stretch>
        </p:blipFill>
        <p:spPr>
          <a:xfrm>
            <a:off x="263406" y="2146040"/>
            <a:ext cx="5446929" cy="455333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027691490"/>
              </p:ext>
            </p:extLst>
          </p:nvPr>
        </p:nvGraphicFramePr>
        <p:xfrm>
          <a:off x="5803639" y="867749"/>
          <a:ext cx="6239070" cy="5647438"/>
        </p:xfrm>
        <a:graphic>
          <a:graphicData uri="http://schemas.openxmlformats.org/drawingml/2006/table">
            <a:tbl>
              <a:tblPr/>
              <a:tblGrid>
                <a:gridCol w="2079690">
                  <a:extLst>
                    <a:ext uri="{9D8B030D-6E8A-4147-A177-3AD203B41FA5}">
                      <a16:colId xmlns:a16="http://schemas.microsoft.com/office/drawing/2014/main" val="2683335630"/>
                    </a:ext>
                  </a:extLst>
                </a:gridCol>
                <a:gridCol w="2079690">
                  <a:extLst>
                    <a:ext uri="{9D8B030D-6E8A-4147-A177-3AD203B41FA5}">
                      <a16:colId xmlns:a16="http://schemas.microsoft.com/office/drawing/2014/main" val="2937966729"/>
                    </a:ext>
                  </a:extLst>
                </a:gridCol>
                <a:gridCol w="2079690">
                  <a:extLst>
                    <a:ext uri="{9D8B030D-6E8A-4147-A177-3AD203B41FA5}">
                      <a16:colId xmlns:a16="http://schemas.microsoft.com/office/drawing/2014/main" val="2426540157"/>
                    </a:ext>
                  </a:extLst>
                </a:gridCol>
              </a:tblGrid>
              <a:tr h="625276">
                <a:tc>
                  <a:txBody>
                    <a:bodyPr/>
                    <a:lstStyle/>
                    <a:p>
                      <a:pPr algn="just" fontAlgn="t"/>
                      <a:r>
                        <a:rPr lang="en-US" sz="1400" b="1">
                          <a:solidFill>
                            <a:srgbClr val="000000"/>
                          </a:solidFill>
                          <a:effectLst/>
                          <a:latin typeface="Times New Roman" panose="02020603050405020304" pitchFamily="18" charset="0"/>
                          <a:cs typeface="Times New Roman" panose="02020603050405020304" pitchFamily="18" charset="0"/>
                        </a:rPr>
                        <a:t>Trình tự đọc</a:t>
                      </a:r>
                      <a:endParaRPr lang="en-US"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b="1">
                          <a:solidFill>
                            <a:srgbClr val="000000"/>
                          </a:solidFill>
                          <a:effectLst/>
                          <a:latin typeface="Times New Roman" panose="02020603050405020304" pitchFamily="18" charset="0"/>
                          <a:cs typeface="Times New Roman" panose="02020603050405020304" pitchFamily="18" charset="0"/>
                        </a:rPr>
                        <a:t>Nội dung đọc</a:t>
                      </a:r>
                      <a:endParaRPr lang="en-US"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b="1">
                          <a:solidFill>
                            <a:srgbClr val="000000"/>
                          </a:solidFill>
                          <a:effectLst/>
                          <a:latin typeface="Times New Roman" panose="02020603050405020304" pitchFamily="18" charset="0"/>
                          <a:cs typeface="Times New Roman" panose="02020603050405020304" pitchFamily="18" charset="0"/>
                        </a:rPr>
                        <a:t>Kết quả đọc bản vẽ giá sách treo tường</a:t>
                      </a:r>
                      <a:endParaRPr lang="vi-VN" sz="1400">
                        <a:solidFill>
                          <a:srgbClr val="000000"/>
                        </a:solidFill>
                        <a:effectLst/>
                        <a:latin typeface="Times New Roman" panose="02020603050405020304" pitchFamily="18" charset="0"/>
                        <a:cs typeface="Times New Roman" panose="02020603050405020304" pitchFamily="18" charset="0"/>
                      </a:endParaRPr>
                    </a:p>
                    <a:p>
                      <a:pPr algn="just" fontAlgn="t"/>
                      <a:r>
                        <a:rPr lang="vi-VN" sz="1400" b="1">
                          <a:solidFill>
                            <a:srgbClr val="000000"/>
                          </a:solidFill>
                          <a:effectLst/>
                          <a:latin typeface="Times New Roman" panose="02020603050405020304" pitchFamily="18" charset="0"/>
                          <a:cs typeface="Times New Roman" panose="02020603050405020304" pitchFamily="18" charset="0"/>
                        </a:rPr>
                        <a:t>(Hình 3.7)</a:t>
                      </a:r>
                      <a:endParaRPr lang="vi-VN"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226110474"/>
                  </a:ext>
                </a:extLst>
              </a:tr>
              <a:tr h="395584">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1. Khung tên</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Tên gọi sản phẩm</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Tỉ lệ bản vẽ</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Giá sách treo tường</a:t>
                      </a:r>
                    </a:p>
                    <a:p>
                      <a:pPr algn="just" fontAlgn="t"/>
                      <a:r>
                        <a:rPr lang="vi-VN" sz="1400">
                          <a:solidFill>
                            <a:srgbClr val="000000"/>
                          </a:solidFill>
                          <a:effectLst/>
                          <a:latin typeface="Times New Roman" panose="02020603050405020304" pitchFamily="18" charset="0"/>
                          <a:cs typeface="Times New Roman" panose="02020603050405020304" pitchFamily="18" charset="0"/>
                        </a:rPr>
                        <a:t>- Tỉ lệ: 1: 10</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40864135"/>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2. Bảng kê</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Tên gọi, số lượng, vật liệu của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Thanh ngang (3),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bên (2),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ngăn (4),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Vít (42), thép</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13328408"/>
                  </a:ext>
                </a:extLst>
              </a:tr>
              <a:tr h="51043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3. Hình biểu diễn</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Tên gọi các hình chiếu</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Hình chiếu đứng</a:t>
                      </a:r>
                    </a:p>
                    <a:p>
                      <a:pPr algn="just" fontAlgn="t"/>
                      <a:r>
                        <a:rPr lang="en-US" sz="1400">
                          <a:solidFill>
                            <a:srgbClr val="000000"/>
                          </a:solidFill>
                          <a:effectLst/>
                          <a:latin typeface="Times New Roman" panose="02020603050405020304" pitchFamily="18" charset="0"/>
                          <a:cs typeface="Times New Roman" panose="02020603050405020304" pitchFamily="18" charset="0"/>
                        </a:rPr>
                        <a:t>- Hình chiếu bằng</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926623625"/>
                  </a:ext>
                </a:extLst>
              </a:tr>
              <a:tr h="1084663">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4. Kích thước</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chung</a:t>
                      </a:r>
                    </a:p>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lắp ghép giữa các chi tiết</a:t>
                      </a:r>
                    </a:p>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xác định khoảng cách giữa các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chung: 1200, 650</a:t>
                      </a:r>
                    </a:p>
                    <a:p>
                      <a:pPr algn="just" fontAlgn="t"/>
                      <a:r>
                        <a:rPr lang="vi-VN" sz="1400">
                          <a:solidFill>
                            <a:srgbClr val="000000"/>
                          </a:solidFill>
                          <a:effectLst/>
                          <a:latin typeface="Times New Roman" panose="02020603050405020304" pitchFamily="18" charset="0"/>
                          <a:cs typeface="Times New Roman" panose="02020603050405020304" pitchFamily="18" charset="0"/>
                        </a:rPr>
                        <a:t> </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634185496"/>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5. Phân tích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Vị trí của các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Thanh ngang (1)</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bên (2)</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ngăn (3)</a:t>
                      </a:r>
                    </a:p>
                    <a:p>
                      <a:pPr algn="just" fontAlgn="t"/>
                      <a:r>
                        <a:rPr lang="en-US" sz="1400">
                          <a:solidFill>
                            <a:srgbClr val="000000"/>
                          </a:solidFill>
                          <a:effectLst/>
                          <a:latin typeface="Times New Roman" panose="02020603050405020304" pitchFamily="18" charset="0"/>
                          <a:cs typeface="Times New Roman" panose="02020603050405020304" pitchFamily="18" charset="0"/>
                        </a:rPr>
                        <a:t>- Vít (4)</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982602653"/>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6. Tổng hợp</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Trình tự tháo lắp các chi tiết</a:t>
                      </a:r>
                    </a:p>
                    <a:p>
                      <a:pPr algn="just" fontAlgn="t"/>
                      <a:r>
                        <a:rPr lang="en-US" sz="1400">
                          <a:solidFill>
                            <a:srgbClr val="000000"/>
                          </a:solidFill>
                          <a:effectLst/>
                          <a:latin typeface="Times New Roman" panose="02020603050405020304" pitchFamily="18" charset="0"/>
                          <a:cs typeface="Times New Roman" panose="02020603050405020304" pitchFamily="18" charset="0"/>
                        </a:rPr>
                        <a:t>- Công dụng của sản phẩm</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Tháo chi tiết: 4 – 3 – 2 – 1</a:t>
                      </a:r>
                    </a:p>
                    <a:p>
                      <a:pPr algn="just" fontAlgn="t"/>
                      <a:r>
                        <a:rPr lang="en-US" sz="1400">
                          <a:solidFill>
                            <a:srgbClr val="000000"/>
                          </a:solidFill>
                          <a:effectLst/>
                          <a:latin typeface="Times New Roman" panose="02020603050405020304" pitchFamily="18" charset="0"/>
                          <a:cs typeface="Times New Roman" panose="02020603050405020304" pitchFamily="18" charset="0"/>
                        </a:rPr>
                        <a:t>- Lắp chi tiết: 1 – 2 – 3 – 4</a:t>
                      </a:r>
                    </a:p>
                    <a:p>
                      <a:pPr algn="just" fontAlgn="t"/>
                      <a:r>
                        <a:rPr lang="en-US" sz="1400">
                          <a:solidFill>
                            <a:srgbClr val="000000"/>
                          </a:solidFill>
                          <a:effectLst/>
                          <a:latin typeface="Times New Roman" panose="02020603050405020304" pitchFamily="18" charset="0"/>
                          <a:cs typeface="Times New Roman" panose="02020603050405020304" pitchFamily="18" charset="0"/>
                        </a:rPr>
                        <a:t>- Cố định các chi tiết với nhau</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49771255"/>
                  </a:ext>
                </a:extLst>
              </a:tr>
            </a:tbl>
          </a:graphicData>
        </a:graphic>
      </p:graphicFrame>
    </p:spTree>
    <p:extLst>
      <p:ext uri="{BB962C8B-B14F-4D97-AF65-F5344CB8AC3E}">
        <p14:creationId xmlns:p14="http://schemas.microsoft.com/office/powerpoint/2010/main" val="278288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7" y="584775"/>
            <a:ext cx="11594234" cy="954107"/>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Lựa chọn một sản phẩm đơn giản trong gia đình và cho biết sản phẩm đó được tạo bởi bao nhiêu chi tiết, vai trò của từng chi tiết trong sản phẩm</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230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71813" y="71562"/>
            <a:ext cx="319296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Hình 4.1 là một bản vẽ lắp. Hãy quan sát và cho biết có những điểm khác biệt nào so với bản vẽ chi tiết?</a:t>
            </a:r>
          </a:p>
        </p:txBody>
      </p:sp>
      <p:pic>
        <p:nvPicPr>
          <p:cNvPr id="3" name="Picture 2"/>
          <p:cNvPicPr>
            <a:picLocks noChangeAspect="1"/>
          </p:cNvPicPr>
          <p:nvPr/>
        </p:nvPicPr>
        <p:blipFill>
          <a:blip r:embed="rId2"/>
          <a:stretch>
            <a:fillRect/>
          </a:stretch>
        </p:blipFill>
        <p:spPr>
          <a:xfrm>
            <a:off x="257297" y="394562"/>
            <a:ext cx="8130565" cy="6058992"/>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7297" y="394562"/>
            <a:ext cx="6433649" cy="6058992"/>
          </a:xfrm>
          <a:prstGeom prst="rect">
            <a:avLst/>
          </a:prstGeom>
        </p:spPr>
      </p:pic>
      <p:sp>
        <p:nvSpPr>
          <p:cNvPr id="4" name="Rectangle 3"/>
          <p:cNvSpPr/>
          <p:nvPr/>
        </p:nvSpPr>
        <p:spPr>
          <a:xfrm>
            <a:off x="7165731" y="1294619"/>
            <a:ext cx="3947746" cy="1815882"/>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Trên bản vẽ lắp không ghi yêu cầu kĩ thuật, có bảng kê, thể hiện sự lắp ráp giữa các chi tiết.</a:t>
            </a:r>
          </a:p>
        </p:txBody>
      </p:sp>
    </p:spTree>
    <p:extLst>
      <p:ext uri="{BB962C8B-B14F-4D97-AF65-F5344CB8AC3E}">
        <p14:creationId xmlns:p14="http://schemas.microsoft.com/office/powerpoint/2010/main" val="394225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7553" y="729726"/>
            <a:ext cx="9536490" cy="5750206"/>
          </a:xfrm>
          <a:prstGeom prst="rect">
            <a:avLst/>
          </a:prstGeom>
        </p:spPr>
      </p:pic>
      <p:sp>
        <p:nvSpPr>
          <p:cNvPr id="5" name="Rectangle 4"/>
          <p:cNvSpPr/>
          <p:nvPr/>
        </p:nvSpPr>
        <p:spPr>
          <a:xfrm>
            <a:off x="357553" y="81281"/>
            <a:ext cx="1013167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Thế nào là bản vẽ lắp? Nội dung bản vẽ lắp gồm những gì?</a:t>
            </a:r>
          </a:p>
        </p:txBody>
      </p:sp>
    </p:spTree>
    <p:extLst>
      <p:ext uri="{BB962C8B-B14F-4D97-AF65-F5344CB8AC3E}">
        <p14:creationId xmlns:p14="http://schemas.microsoft.com/office/powerpoint/2010/main" val="59594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7553" y="729726"/>
            <a:ext cx="5847304" cy="5750206"/>
          </a:xfrm>
          <a:prstGeom prst="rect">
            <a:avLst/>
          </a:prstGeom>
        </p:spPr>
      </p:pic>
      <p:sp>
        <p:nvSpPr>
          <p:cNvPr id="5" name="Rectangle 4"/>
          <p:cNvSpPr/>
          <p:nvPr/>
        </p:nvSpPr>
        <p:spPr>
          <a:xfrm>
            <a:off x="357553" y="81281"/>
            <a:ext cx="1013167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Thế nào là bản vẽ lắp? Nội dung bản vẽ lắp gồm những gì?</a:t>
            </a:r>
          </a:p>
        </p:txBody>
      </p:sp>
      <p:sp>
        <p:nvSpPr>
          <p:cNvPr id="2" name="Rectangle 1"/>
          <p:cNvSpPr/>
          <p:nvPr/>
        </p:nvSpPr>
        <p:spPr>
          <a:xfrm>
            <a:off x="6512766" y="729726"/>
            <a:ext cx="5346441" cy="5632311"/>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Bản vẽ lắp là tài liệu kỹ thuật thể hiện một sản phẩm gồm nhiều chi tiết lắp ráp tạo thành</a:t>
            </a:r>
          </a:p>
          <a:p>
            <a:r>
              <a:rPr lang="vi-VN" sz="2400">
                <a:solidFill>
                  <a:srgbClr val="FF0000"/>
                </a:solidFill>
                <a:latin typeface="Times New Roman" panose="02020603050405020304" pitchFamily="18" charset="0"/>
                <a:cs typeface="Times New Roman" panose="02020603050405020304" pitchFamily="18" charset="0"/>
              </a:rPr>
              <a:t>- Bản vẽ lắp có nội dung:</a:t>
            </a:r>
          </a:p>
          <a:p>
            <a:r>
              <a:rPr lang="vi-VN" sz="2400">
                <a:solidFill>
                  <a:srgbClr val="FF0000"/>
                </a:solidFill>
                <a:latin typeface="Times New Roman" panose="02020603050405020304" pitchFamily="18" charset="0"/>
                <a:cs typeface="Times New Roman" panose="02020603050405020304" pitchFamily="18" charset="0"/>
              </a:rPr>
              <a:t>+ Hình biểu diễn: gồm các hình chiếu, hình cắt diễn tả hình dạng, kết cấu và vị trí các chi tiết trong sản phẩm.</a:t>
            </a:r>
          </a:p>
          <a:p>
            <a:r>
              <a:rPr lang="vi-VN" sz="2400">
                <a:solidFill>
                  <a:srgbClr val="FF0000"/>
                </a:solidFill>
                <a:latin typeface="Times New Roman" panose="02020603050405020304" pitchFamily="18" charset="0"/>
                <a:cs typeface="Times New Roman" panose="02020603050405020304" pitchFamily="18" charset="0"/>
              </a:rPr>
              <a:t>+ Kích thước: gồm kích thước chung (dài, rộng, cao) của sản phẩm; kích thước lắp ráp giữa các chi tiết, kích thước xác định vị trí giữa các chi tiết,...</a:t>
            </a:r>
          </a:p>
          <a:p>
            <a:r>
              <a:rPr lang="vi-VN" sz="2400">
                <a:solidFill>
                  <a:srgbClr val="FF0000"/>
                </a:solidFill>
                <a:latin typeface="Times New Roman" panose="02020603050405020304" pitchFamily="18" charset="0"/>
                <a:cs typeface="Times New Roman" panose="02020603050405020304" pitchFamily="18" charset="0"/>
              </a:rPr>
              <a:t>+ Khung tên: tên sản phẩm, tỉ lệ, kí hiệu bản vẽ, tên người thiết kế, nơi thiết kế, ...</a:t>
            </a:r>
          </a:p>
          <a:p>
            <a:r>
              <a:rPr lang="vi-VN" sz="2400">
                <a:solidFill>
                  <a:srgbClr val="FF0000"/>
                </a:solidFill>
                <a:latin typeface="Times New Roman" panose="02020603050405020304" pitchFamily="18" charset="0"/>
                <a:cs typeface="Times New Roman" panose="02020603050405020304" pitchFamily="18" charset="0"/>
              </a:rPr>
              <a:t>+ Bảng kê: gồm số thứ tự, tên gọi chi tiết, số lượng, vật liệu</a:t>
            </a:r>
          </a:p>
        </p:txBody>
      </p:sp>
    </p:spTree>
    <p:extLst>
      <p:ext uri="{BB962C8B-B14F-4D97-AF65-F5344CB8AC3E}">
        <p14:creationId xmlns:p14="http://schemas.microsoft.com/office/powerpoint/2010/main" val="217921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09126" y="671803"/>
            <a:ext cx="10926147" cy="5570376"/>
          </a:xfrm>
          <a:prstGeom prst="rect">
            <a:avLst/>
          </a:prstGeom>
        </p:spPr>
      </p:pic>
      <p:sp>
        <p:nvSpPr>
          <p:cNvPr id="6" name="TextBox 5"/>
          <p:cNvSpPr txBox="1"/>
          <p:nvPr/>
        </p:nvSpPr>
        <p:spPr>
          <a:xfrm>
            <a:off x="3013788" y="6335486"/>
            <a:ext cx="7249885" cy="523220"/>
          </a:xfrm>
          <a:prstGeom prst="rect">
            <a:avLst/>
          </a:prstGeom>
          <a:noFill/>
        </p:spPr>
        <p:txBody>
          <a:bodyPr wrap="square" rtlCol="0">
            <a:spAutoFit/>
          </a:bodyPr>
          <a:lstStyle/>
          <a:p>
            <a:r>
              <a:rPr lang="en-US" sz="2800" b="1" i="1" smtClean="0">
                <a:latin typeface="Times New Roman" panose="02020603050405020304" pitchFamily="18" charset="0"/>
                <a:cs typeface="Times New Roman" panose="02020603050405020304" pitchFamily="18" charset="0"/>
              </a:rPr>
              <a:t>Hình 4.2. Sơ đồ nội dung bản vẽ lắp</a:t>
            </a:r>
            <a:endParaRPr lang="en-US" sz="28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44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483209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Nội dung của bản vẽ lắp</a:t>
            </a:r>
          </a:p>
          <a:p>
            <a:r>
              <a:rPr lang="en-US" sz="2800">
                <a:latin typeface="Times New Roman" panose="02020603050405020304" pitchFamily="18" charset="0"/>
                <a:cs typeface="Times New Roman" panose="02020603050405020304" pitchFamily="18" charset="0"/>
              </a:rPr>
              <a:t>- Bản vẽ lắp là tài liệu kỹ thuật thể hiện một sản phẩm gồm nhiều chi tiết lắp ráp tạo thành</a:t>
            </a:r>
          </a:p>
          <a:p>
            <a:r>
              <a:rPr lang="en-US" sz="2800">
                <a:latin typeface="Times New Roman" panose="02020603050405020304" pitchFamily="18" charset="0"/>
                <a:cs typeface="Times New Roman" panose="02020603050405020304" pitchFamily="18" charset="0"/>
              </a:rPr>
              <a:t>- Bản vẽ lắp có nội dung:</a:t>
            </a:r>
          </a:p>
          <a:p>
            <a:r>
              <a:rPr lang="en-US" sz="2800">
                <a:latin typeface="Times New Roman" panose="02020603050405020304" pitchFamily="18" charset="0"/>
                <a:cs typeface="Times New Roman" panose="02020603050405020304" pitchFamily="18" charset="0"/>
              </a:rPr>
              <a:t>+ Hình biểu diễn: gồm các hình chiếu, hình cắt diễn tả hình dạng, kết cấu và vị trí các chi tiết trong sản phẩm.</a:t>
            </a:r>
          </a:p>
          <a:p>
            <a:r>
              <a:rPr lang="en-US" sz="2800">
                <a:latin typeface="Times New Roman" panose="02020603050405020304" pitchFamily="18" charset="0"/>
                <a:cs typeface="Times New Roman" panose="02020603050405020304" pitchFamily="18" charset="0"/>
              </a:rPr>
              <a:t>+ Kích thước: gồm kích thước chung (dài, rộng, cao) của sản phẩm; kích thước lắp ráp giữa các chi tiết, kích thước xác định vị trí giữa các chi tiết,...</a:t>
            </a:r>
          </a:p>
          <a:p>
            <a:r>
              <a:rPr lang="en-US" sz="2800">
                <a:latin typeface="Times New Roman" panose="02020603050405020304" pitchFamily="18" charset="0"/>
                <a:cs typeface="Times New Roman" panose="02020603050405020304" pitchFamily="18" charset="0"/>
              </a:rPr>
              <a:t>+ Khung tên: tên sản phẩm, tỉ lệ, kí hiệu bản vẽ, tên người thiết kế, nơi thiết kế, ...</a:t>
            </a:r>
          </a:p>
          <a:p>
            <a:r>
              <a:rPr lang="en-US" sz="2800">
                <a:latin typeface="Times New Roman" panose="02020603050405020304" pitchFamily="18" charset="0"/>
                <a:cs typeface="Times New Roman" panose="02020603050405020304" pitchFamily="18" charset="0"/>
              </a:rPr>
              <a:t>+ Bảng kê: gồm số thứ tự, tên gọi chi tiết, số lượng, vật liệu</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a:t>
            </a:r>
            <a:r>
              <a:rPr lang="en-US" sz="2800" b="1" smtClean="0">
                <a:solidFill>
                  <a:srgbClr val="FF0000"/>
                </a:solidFill>
                <a:latin typeface="Times New Roman" panose="02020603050405020304" pitchFamily="18" charset="0"/>
                <a:cs typeface="Times New Roman" panose="02020603050405020304" pitchFamily="18" charset="0"/>
              </a:rPr>
              <a:t>4. </a:t>
            </a:r>
            <a:r>
              <a:rPr lang="en-US" sz="2800" b="1">
                <a:solidFill>
                  <a:srgbClr val="FF0000"/>
                </a:solidFill>
                <a:latin typeface="Times New Roman" panose="02020603050405020304" pitchFamily="18" charset="0"/>
                <a:cs typeface="Times New Roman" panose="02020603050405020304" pitchFamily="18" charset="0"/>
              </a:rPr>
              <a:t>BẢN VẼ </a:t>
            </a:r>
            <a:r>
              <a:rPr lang="en-US" sz="2800" b="1" smtClean="0">
                <a:solidFill>
                  <a:srgbClr val="FF0000"/>
                </a:solidFill>
                <a:latin typeface="Times New Roman" panose="02020603050405020304" pitchFamily="18" charset="0"/>
                <a:cs typeface="Times New Roman" panose="02020603050405020304" pitchFamily="18" charset="0"/>
              </a:rPr>
              <a:t>LẮP</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887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106157"/>
            <a:ext cx="10560356"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1.Trình bày trình tự đọc bản vẽ lắp</a:t>
            </a:r>
          </a:p>
          <a:p>
            <a:r>
              <a:rPr lang="en-US" sz="2400" b="1">
                <a:latin typeface="Times New Roman" panose="02020603050405020304" pitchFamily="18" charset="0"/>
                <a:cs typeface="Times New Roman" panose="02020603050405020304" pitchFamily="18" charset="0"/>
              </a:rPr>
              <a:t>2. Đọc bản vẽ lắp bộ bản lề theo bảng 4.1</a:t>
            </a:r>
          </a:p>
        </p:txBody>
      </p:sp>
      <p:graphicFrame>
        <p:nvGraphicFramePr>
          <p:cNvPr id="16" name="Table 15"/>
          <p:cNvGraphicFramePr>
            <a:graphicFrameLocks noGrp="1"/>
          </p:cNvGraphicFramePr>
          <p:nvPr>
            <p:extLst>
              <p:ext uri="{D42A27DB-BD31-4B8C-83A1-F6EECF244321}">
                <p14:modId xmlns:p14="http://schemas.microsoft.com/office/powerpoint/2010/main" val="20688765"/>
              </p:ext>
            </p:extLst>
          </p:nvPr>
        </p:nvGraphicFramePr>
        <p:xfrm>
          <a:off x="281815" y="937154"/>
          <a:ext cx="7210667" cy="5861228"/>
        </p:xfrm>
        <a:graphic>
          <a:graphicData uri="http://schemas.openxmlformats.org/drawingml/2006/table">
            <a:tbl>
              <a:tblPr firstRow="1" firstCol="1" bandRow="1"/>
              <a:tblGrid>
                <a:gridCol w="1453701">
                  <a:extLst>
                    <a:ext uri="{9D8B030D-6E8A-4147-A177-3AD203B41FA5}">
                      <a16:colId xmlns:a16="http://schemas.microsoft.com/office/drawing/2014/main" val="292896339"/>
                    </a:ext>
                  </a:extLst>
                </a:gridCol>
                <a:gridCol w="2789831">
                  <a:extLst>
                    <a:ext uri="{9D8B030D-6E8A-4147-A177-3AD203B41FA5}">
                      <a16:colId xmlns:a16="http://schemas.microsoft.com/office/drawing/2014/main" val="2268557819"/>
                    </a:ext>
                  </a:extLst>
                </a:gridCol>
                <a:gridCol w="2967135">
                  <a:extLst>
                    <a:ext uri="{9D8B030D-6E8A-4147-A177-3AD203B41FA5}">
                      <a16:colId xmlns:a16="http://schemas.microsoft.com/office/drawing/2014/main" val="1257030595"/>
                    </a:ext>
                  </a:extLst>
                </a:gridCol>
              </a:tblGrid>
              <a:tr h="198719">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Trình tự đọc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Nội dung đọc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Kết quả đọc bản vẽ vòng đệm</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0064209"/>
                  </a:ext>
                </a:extLst>
              </a:tr>
              <a:tr h="397438">
                <a:tc>
                  <a:txBody>
                    <a:bodyPr/>
                    <a:lstStyle/>
                    <a:p>
                      <a:pPr marL="0" marR="0">
                        <a:spcBef>
                          <a:spcPts val="0"/>
                        </a:spcBef>
                        <a:spcAft>
                          <a:spcPts val="0"/>
                        </a:spcAft>
                      </a:pPr>
                      <a:r>
                        <a:rPr lang="en-US" sz="1600" b="1" i="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Bước 1. Khung tên: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Tên gọi sản phẩm</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bản vẽ</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bản lề</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920368"/>
                  </a:ext>
                </a:extLst>
              </a:tr>
              <a:tr h="591533">
                <a:tc>
                  <a:txBody>
                    <a:bodyPr/>
                    <a:lstStyle/>
                    <a:p>
                      <a:pPr marL="0" marR="0">
                        <a:lnSpc>
                          <a:spcPct val="107000"/>
                        </a:lnSpc>
                        <a:spcBef>
                          <a:spcPts val="0"/>
                        </a:spcBef>
                        <a:spcAft>
                          <a:spcPts val="0"/>
                        </a:spcAft>
                      </a:pPr>
                      <a:r>
                        <a:rPr lang="en-US" sz="16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2. Bảng kê</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Tên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chi tiết và</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số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lượng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indent="-285750">
                        <a:lnSpc>
                          <a:spcPct val="107000"/>
                        </a:lnSpc>
                        <a:spcBef>
                          <a:spcPts val="0"/>
                        </a:spcBef>
                        <a:spcAft>
                          <a:spcPts val="0"/>
                        </a:spcAft>
                        <a:buFontTx/>
                        <a:buChar char="-"/>
                      </a:pPr>
                      <a:r>
                        <a:rPr lang="en-US" sz="1600" smtClean="0">
                          <a:effectLst/>
                          <a:latin typeface="Times New Roman" panose="02020603050405020304" pitchFamily="18" charset="0"/>
                          <a:ea typeface="Calibri" panose="020F0502020204030204" pitchFamily="34" charset="0"/>
                          <a:cs typeface="Times New Roman" panose="02020603050405020304" pitchFamily="18" charset="0"/>
                        </a:rPr>
                        <a:t>Bản</a:t>
                      </a:r>
                      <a:r>
                        <a:rPr lang="en-US" sz="1600" baseline="0" smtClean="0">
                          <a:effectLst/>
                          <a:latin typeface="Times New Roman" panose="02020603050405020304" pitchFamily="18" charset="0"/>
                          <a:ea typeface="Calibri" panose="020F0502020204030204" pitchFamily="34" charset="0"/>
                          <a:cs typeface="Times New Roman" panose="02020603050405020304" pitchFamily="18" charset="0"/>
                        </a:rPr>
                        <a:t> lề(1), số lượng 2</a:t>
                      </a:r>
                      <a:endParaRPr lang="en-US" sz="1600" baseline="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FontTx/>
                        <a:buNone/>
                      </a:pPr>
                      <a:r>
                        <a:rPr lang="en-US" sz="1600" baseline="0" smtClean="0">
                          <a:effectLst/>
                          <a:latin typeface="Times New Roman" panose="02020603050405020304" pitchFamily="18" charset="0"/>
                          <a:ea typeface="Calibri" panose="020F0502020204030204" pitchFamily="34" charset="0"/>
                          <a:cs typeface="Times New Roman" panose="02020603050405020304" pitchFamily="18" charset="0"/>
                        </a:rPr>
                        <a:t>-Vòng đệm (2), số lượng 1.</a:t>
                      </a:r>
                    </a:p>
                    <a:p>
                      <a:pPr marL="0" marR="0" indent="0">
                        <a:lnSpc>
                          <a:spcPct val="107000"/>
                        </a:lnSpc>
                        <a:spcBef>
                          <a:spcPts val="0"/>
                        </a:spcBef>
                        <a:spcAft>
                          <a:spcPts val="0"/>
                        </a:spcAft>
                        <a:buFontTx/>
                        <a:buNone/>
                      </a:pPr>
                      <a:r>
                        <a:rPr lang="en-US" sz="1600" baseline="0" smtClean="0">
                          <a:effectLst/>
                          <a:latin typeface="Times New Roman" panose="02020603050405020304" pitchFamily="18" charset="0"/>
                          <a:ea typeface="Calibri" panose="020F0502020204030204" pitchFamily="34" charset="0"/>
                          <a:cs typeface="Times New Roman" panose="02020603050405020304" pitchFamily="18" charset="0"/>
                        </a:rPr>
                        <a:t>- Chốt (3), số lượng 1</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241720"/>
                  </a:ext>
                </a:extLst>
              </a:tr>
              <a:tr h="582785">
                <a:tc>
                  <a:txBody>
                    <a:bodyPr/>
                    <a:lstStyle/>
                    <a:p>
                      <a:pPr marL="0" marR="0">
                        <a:lnSpc>
                          <a:spcPct val="107000"/>
                        </a:lnSpc>
                        <a:spcBef>
                          <a:spcPts val="0"/>
                        </a:spcBef>
                        <a:spcAft>
                          <a:spcPts val="0"/>
                        </a:spcAft>
                      </a:pPr>
                      <a:r>
                        <a:rPr lang="en-US" sz="16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3. Hình biểu diễn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buFontTx/>
                        <a:buNone/>
                      </a:pP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 Hình chiếu</a:t>
                      </a:r>
                    </a:p>
                    <a:p>
                      <a:pPr marL="0" marR="0" indent="0">
                        <a:spcBef>
                          <a:spcPts val="0"/>
                        </a:spcBef>
                        <a:spcAft>
                          <a:spcPts val="0"/>
                        </a:spcAft>
                        <a:buFontTx/>
                        <a:buNone/>
                      </a:pP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 Các</a:t>
                      </a:r>
                      <a:r>
                        <a:rPr lang="en-US" sz="1600" baseline="0" smtClean="0">
                          <a:effectLst/>
                          <a:latin typeface="Times New Roman" panose="02020603050405020304" pitchFamily="18" charset="0"/>
                          <a:ea typeface="Times New Roman" panose="02020603050405020304" pitchFamily="18" charset="0"/>
                          <a:cs typeface="Times New Roman" panose="02020603050405020304" pitchFamily="18" charset="0"/>
                        </a:rPr>
                        <a:t> hình biểu diễn khác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Hình chiếu đứng.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Hình chiếu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bằng.</a:t>
                      </a:r>
                    </a:p>
                    <a:p>
                      <a:pPr marL="0" marR="0">
                        <a:lnSpc>
                          <a:spcPct val="107000"/>
                        </a:lnSpc>
                        <a:spcBef>
                          <a:spcPts val="0"/>
                        </a:spcBef>
                        <a:spcAft>
                          <a:spcPts val="0"/>
                        </a:spcAft>
                      </a:pP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Hình</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chiếu cạnh</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746877"/>
                  </a:ext>
                </a:extLst>
              </a:tr>
              <a:tr h="1114407">
                <a:tc>
                  <a:txBody>
                    <a:bodyPr/>
                    <a:lstStyle/>
                    <a:p>
                      <a:pPr marL="0" marR="0">
                        <a:lnSpc>
                          <a:spcPct val="107000"/>
                        </a:lnSpc>
                        <a:spcBef>
                          <a:spcPts val="0"/>
                        </a:spcBef>
                        <a:spcAft>
                          <a:spcPts val="0"/>
                        </a:spcAft>
                      </a:pPr>
                      <a:r>
                        <a:rPr lang="en-US" sz="16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4. Kích thước: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Kích thước </a:t>
                      </a: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1600" baseline="0" smtClean="0">
                          <a:effectLst/>
                          <a:latin typeface="Times New Roman" panose="02020603050405020304" pitchFamily="18" charset="0"/>
                          <a:ea typeface="Times New Roman" panose="02020603050405020304" pitchFamily="18" charset="0"/>
                          <a:cs typeface="Times New Roman" panose="02020603050405020304" pitchFamily="18" charset="0"/>
                        </a:rPr>
                        <a:t> chiều dài, rộng và chiều cao của toàn bộ sản phẩm</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Kích thước lắp </a:t>
                      </a: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ráp:</a:t>
                      </a:r>
                      <a:r>
                        <a:rPr lang="en-US" sz="1600" baseline="0" smtClean="0">
                          <a:effectLst/>
                          <a:latin typeface="Times New Roman" panose="02020603050405020304" pitchFamily="18" charset="0"/>
                          <a:ea typeface="Times New Roman" panose="02020603050405020304" pitchFamily="18" charset="0"/>
                          <a:cs typeface="Times New Roman" panose="02020603050405020304" pitchFamily="18" charset="0"/>
                        </a:rPr>
                        <a:t> kích thước chung của hai chi tiết lắp với nhau.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Kích thước xác định khoảng cách giữa các chi tiết.</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100;</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20; 78</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Kích thước lắp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chi tiết (3) với các chi tiết (1), (2) đều là đường kính 10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40; 33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521423"/>
                  </a:ext>
                </a:extLst>
              </a:tr>
              <a:tr h="518527">
                <a:tc>
                  <a:txBody>
                    <a:bodyPr/>
                    <a:lstStyle/>
                    <a:p>
                      <a:pPr marL="0" marR="0">
                        <a:lnSpc>
                          <a:spcPct val="107000"/>
                        </a:lnSpc>
                        <a:spcBef>
                          <a:spcPts val="0"/>
                        </a:spcBef>
                        <a:spcAft>
                          <a:spcPts val="0"/>
                        </a:spcAft>
                      </a:pPr>
                      <a:r>
                        <a:rPr lang="en-US" sz="1600" b="1" i="1">
                          <a:effectLst/>
                          <a:latin typeface="Times New Roman" panose="02020603050405020304" pitchFamily="18" charset="0"/>
                          <a:ea typeface="Calibri" panose="020F0502020204030204" pitchFamily="34" charset="0"/>
                          <a:cs typeface="Times New Roman" panose="02020603050405020304" pitchFamily="18" charset="0"/>
                        </a:rPr>
                        <a:t>Bước 5. Phân tích chi tiết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Vị trí của các chi tiết</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Tô</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màu các chi tiết như hình 4.7</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279251"/>
                  </a:ext>
                </a:extLst>
              </a:tr>
              <a:tr h="646176">
                <a:tc>
                  <a:txBody>
                    <a:bodyPr/>
                    <a:lstStyle/>
                    <a:p>
                      <a:pPr marL="0" marR="0">
                        <a:lnSpc>
                          <a:spcPct val="107000"/>
                        </a:lnSpc>
                        <a:spcBef>
                          <a:spcPts val="0"/>
                        </a:spcBef>
                        <a:spcAft>
                          <a:spcPts val="0"/>
                        </a:spcAft>
                      </a:pPr>
                      <a:r>
                        <a:rPr lang="en-US" sz="1600" b="1" i="1">
                          <a:effectLst/>
                          <a:latin typeface="Times New Roman" panose="02020603050405020304" pitchFamily="18" charset="0"/>
                          <a:ea typeface="Calibri" panose="020F0502020204030204" pitchFamily="34" charset="0"/>
                          <a:cs typeface="Times New Roman" panose="02020603050405020304" pitchFamily="18" charset="0"/>
                        </a:rPr>
                        <a:t>Bước 6. Tổng hợp</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Trình tự </a:t>
                      </a: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tháo</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Tháo </a:t>
                      </a: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chi tiết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 bên</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dưới -2-chi tiết 1 ở trên-3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Lắp chi tiết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3-chi tiết</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1 phía trên-2-chi tiết 1 dưới</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334773"/>
                  </a:ext>
                </a:extLst>
              </a:tr>
            </a:tbl>
          </a:graphicData>
        </a:graphic>
      </p:graphicFrame>
      <p:pic>
        <p:nvPicPr>
          <p:cNvPr id="2" name="Picture 1"/>
          <p:cNvPicPr>
            <a:picLocks noChangeAspect="1"/>
          </p:cNvPicPr>
          <p:nvPr/>
        </p:nvPicPr>
        <p:blipFill>
          <a:blip r:embed="rId2"/>
          <a:stretch>
            <a:fillRect/>
          </a:stretch>
        </p:blipFill>
        <p:spPr>
          <a:xfrm>
            <a:off x="7660433" y="937154"/>
            <a:ext cx="4394718" cy="5528960"/>
          </a:xfrm>
          <a:prstGeom prst="rect">
            <a:avLst/>
          </a:prstGeom>
        </p:spPr>
      </p:pic>
    </p:spTree>
    <p:extLst>
      <p:ext uri="{BB962C8B-B14F-4D97-AF65-F5344CB8AC3E}">
        <p14:creationId xmlns:p14="http://schemas.microsoft.com/office/powerpoint/2010/main" val="356516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001643"/>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II. Đọc bản vẽ lắp</a:t>
            </a:r>
          </a:p>
          <a:p>
            <a:r>
              <a:rPr lang="en-US" sz="2400">
                <a:latin typeface="Times New Roman" panose="02020603050405020304" pitchFamily="18" charset="0"/>
                <a:cs typeface="Times New Roman" panose="02020603050405020304" pitchFamily="18" charset="0"/>
              </a:rPr>
              <a:t>- Bước 1. Khung tên:</a:t>
            </a:r>
          </a:p>
          <a:p>
            <a:r>
              <a:rPr lang="en-US" sz="2400">
                <a:latin typeface="Times New Roman" panose="02020603050405020304" pitchFamily="18" charset="0"/>
                <a:cs typeface="Times New Roman" panose="02020603050405020304" pitchFamily="18" charset="0"/>
              </a:rPr>
              <a:t>+ Tên gọi sản phẩm</a:t>
            </a:r>
          </a:p>
          <a:p>
            <a:r>
              <a:rPr lang="en-US" sz="2400">
                <a:latin typeface="Times New Roman" panose="02020603050405020304" pitchFamily="18" charset="0"/>
                <a:cs typeface="Times New Roman" panose="02020603050405020304" pitchFamily="18" charset="0"/>
              </a:rPr>
              <a:t>+ Tỉ lệ bản vẽ</a:t>
            </a:r>
          </a:p>
          <a:p>
            <a:r>
              <a:rPr lang="en-US" sz="2400">
                <a:latin typeface="Times New Roman" panose="02020603050405020304" pitchFamily="18" charset="0"/>
                <a:cs typeface="Times New Roman" panose="02020603050405020304" pitchFamily="18" charset="0"/>
              </a:rPr>
              <a:t>- Bước 2. Bảng kê: tên gọi, số lượng</a:t>
            </a:r>
          </a:p>
          <a:p>
            <a:r>
              <a:rPr lang="en-US" sz="2400">
                <a:latin typeface="Times New Roman" panose="02020603050405020304" pitchFamily="18" charset="0"/>
                <a:cs typeface="Times New Roman" panose="02020603050405020304" pitchFamily="18" charset="0"/>
              </a:rPr>
              <a:t>- Bước 3. Hình biểu diễn: </a:t>
            </a:r>
          </a:p>
          <a:p>
            <a:r>
              <a:rPr lang="en-US" sz="2400">
                <a:latin typeface="Times New Roman" panose="02020603050405020304" pitchFamily="18" charset="0"/>
                <a:cs typeface="Times New Roman" panose="02020603050405020304" pitchFamily="18" charset="0"/>
              </a:rPr>
              <a:t>+ Hình chiếu</a:t>
            </a:r>
          </a:p>
          <a:p>
            <a:r>
              <a:rPr lang="en-US" sz="2400">
                <a:latin typeface="Times New Roman" panose="02020603050405020304" pitchFamily="18" charset="0"/>
                <a:cs typeface="Times New Roman" panose="02020603050405020304" pitchFamily="18" charset="0"/>
              </a:rPr>
              <a:t>+ Các hình biểu diễn khác</a:t>
            </a:r>
          </a:p>
          <a:p>
            <a:r>
              <a:rPr lang="en-US" sz="2400">
                <a:latin typeface="Times New Roman" panose="02020603050405020304" pitchFamily="18" charset="0"/>
                <a:cs typeface="Times New Roman" panose="02020603050405020304" pitchFamily="18" charset="0"/>
              </a:rPr>
              <a:t>- Bước 4. Kích thước:</a:t>
            </a:r>
          </a:p>
          <a:p>
            <a:r>
              <a:rPr lang="en-US" sz="2400">
                <a:latin typeface="Times New Roman" panose="02020603050405020304" pitchFamily="18" charset="0"/>
                <a:cs typeface="Times New Roman" panose="02020603050405020304" pitchFamily="18" charset="0"/>
              </a:rPr>
              <a:t>+ Kích thước chung : chiều dài, rộng và chiều cao của sản phẩm</a:t>
            </a:r>
          </a:p>
          <a:p>
            <a:r>
              <a:rPr lang="en-US" sz="2400">
                <a:latin typeface="Times New Roman" panose="02020603050405020304" pitchFamily="18" charset="0"/>
                <a:cs typeface="Times New Roman" panose="02020603050405020304" pitchFamily="18" charset="0"/>
              </a:rPr>
              <a:t>+ Kích thước lắp ráp: kích thước chung của hai chi tiếp lắp với nhau.</a:t>
            </a:r>
          </a:p>
          <a:p>
            <a:r>
              <a:rPr lang="en-US" sz="2400">
                <a:latin typeface="Times New Roman" panose="02020603050405020304" pitchFamily="18" charset="0"/>
                <a:cs typeface="Times New Roman" panose="02020603050405020304" pitchFamily="18" charset="0"/>
              </a:rPr>
              <a:t>+ Kích thước xác định khoảng cách giữa các chi tiết </a:t>
            </a:r>
          </a:p>
          <a:p>
            <a:r>
              <a:rPr lang="en-US" sz="2400">
                <a:latin typeface="Times New Roman" panose="02020603050405020304" pitchFamily="18" charset="0"/>
                <a:cs typeface="Times New Roman" panose="02020603050405020304" pitchFamily="18" charset="0"/>
              </a:rPr>
              <a:t>- Bước 5. Phân tích chi tiết: </a:t>
            </a:r>
          </a:p>
          <a:p>
            <a:r>
              <a:rPr lang="en-US" sz="2400">
                <a:latin typeface="Times New Roman" panose="02020603050405020304" pitchFamily="18" charset="0"/>
                <a:cs typeface="Times New Roman" panose="02020603050405020304" pitchFamily="18" charset="0"/>
              </a:rPr>
              <a:t>Vị trí các chi tiết. Có thể tô màu khác nhau cho cá chi tiết để dễ phân biệt</a:t>
            </a:r>
          </a:p>
          <a:p>
            <a:r>
              <a:rPr lang="en-US" sz="2400">
                <a:latin typeface="Times New Roman" panose="02020603050405020304" pitchFamily="18" charset="0"/>
                <a:cs typeface="Times New Roman" panose="02020603050405020304" pitchFamily="18" charset="0"/>
              </a:rPr>
              <a:t>- Bước 6. Tổng hợp</a:t>
            </a:r>
          </a:p>
          <a:p>
            <a:r>
              <a:rPr lang="en-US" sz="2400">
                <a:latin typeface="Times New Roman" panose="02020603050405020304" pitchFamily="18" charset="0"/>
                <a:cs typeface="Times New Roman" panose="02020603050405020304" pitchFamily="18" charset="0"/>
              </a:rPr>
              <a:t>+ Trình tự tháo, lắp</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a:t>
            </a:r>
            <a:r>
              <a:rPr lang="en-US" sz="2800" b="1" smtClean="0">
                <a:solidFill>
                  <a:srgbClr val="FF0000"/>
                </a:solidFill>
                <a:latin typeface="Times New Roman" panose="02020603050405020304" pitchFamily="18" charset="0"/>
                <a:cs typeface="Times New Roman" panose="02020603050405020304" pitchFamily="18" charset="0"/>
              </a:rPr>
              <a:t>4. </a:t>
            </a:r>
            <a:r>
              <a:rPr lang="en-US" sz="2800" b="1">
                <a:solidFill>
                  <a:srgbClr val="FF0000"/>
                </a:solidFill>
                <a:latin typeface="Times New Roman" panose="02020603050405020304" pitchFamily="18" charset="0"/>
                <a:cs typeface="Times New Roman" panose="02020603050405020304" pitchFamily="18" charset="0"/>
              </a:rPr>
              <a:t>BẢN VẼ </a:t>
            </a:r>
            <a:r>
              <a:rPr lang="en-US" sz="2800" b="1" smtClean="0">
                <a:solidFill>
                  <a:srgbClr val="FF0000"/>
                </a:solidFill>
                <a:latin typeface="Times New Roman" panose="02020603050405020304" pitchFamily="18" charset="0"/>
                <a:cs typeface="Times New Roman" panose="02020603050405020304" pitchFamily="18" charset="0"/>
              </a:rPr>
              <a:t>LẮP</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883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476</TotalTime>
  <Words>1278</Words>
  <Application>Microsoft Office PowerPoint</Application>
  <PresentationFormat>Widescreen</PresentationFormat>
  <Paragraphs>139</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46</cp:revision>
  <dcterms:created xsi:type="dcterms:W3CDTF">2023-06-21T22:05:51Z</dcterms:created>
  <dcterms:modified xsi:type="dcterms:W3CDTF">2023-06-29T00:38:42Z</dcterms:modified>
</cp:coreProperties>
</file>