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8000"/>
    <a:srgbClr val="0033CC"/>
    <a:srgbClr val="FFFF99"/>
    <a:srgbClr val="33CCFF"/>
    <a:srgbClr val="993366"/>
    <a:srgbClr val="33CC33"/>
    <a:srgbClr val="CC0000"/>
    <a:srgbClr val="FF99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B712D-1B41-408C-8A5B-19FBBA3A73D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B4719-CA38-41C3-B80F-5666B42F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2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866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5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7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4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6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5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0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0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7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0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755F-7734-4865-A54C-342C78E31DB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5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12" Type="http://schemas.openxmlformats.org/officeDocument/2006/relationships/image" Target="../media/image3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9.jpeg"/><Relationship Id="rId5" Type="http://schemas.openxmlformats.org/officeDocument/2006/relationships/image" Target="../media/image8.png"/><Relationship Id="rId10" Type="http://schemas.openxmlformats.org/officeDocument/2006/relationships/image" Target="../media/image28.jpeg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7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5.jpeg"/><Relationship Id="rId5" Type="http://schemas.openxmlformats.org/officeDocument/2006/relationships/image" Target="../media/image8.pn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7.png"/><Relationship Id="rId7" Type="http://schemas.openxmlformats.org/officeDocument/2006/relationships/image" Target="../media/image3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41.jpg"/><Relationship Id="rId4" Type="http://schemas.microsoft.com/office/2007/relationships/hdphoto" Target="../media/hdphoto1.wdp"/><Relationship Id="rId9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7.png"/><Relationship Id="rId7" Type="http://schemas.openxmlformats.org/officeDocument/2006/relationships/image" Target="../media/image3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20.jpeg"/><Relationship Id="rId4" Type="http://schemas.microsoft.com/office/2007/relationships/hdphoto" Target="../media/hdphoto1.wdp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ble full of school material Fre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0" y="-37902"/>
            <a:ext cx="12200980" cy="690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MT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64664"/>
            <a:ext cx="6180018" cy="232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WordArt 39"/>
          <p:cNvSpPr>
            <a:spLocks noChangeArrowheads="1" noChangeShapeType="1" noTextEdit="1"/>
          </p:cNvSpPr>
          <p:nvPr/>
        </p:nvSpPr>
        <p:spPr bwMode="auto">
          <a:xfrm>
            <a:off x="8001000" y="2573199"/>
            <a:ext cx="2729320" cy="10184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3600" b="1" kern="10" dirty="0" smtClean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kern="10" dirty="0">
              <a:ln w="12700" cap="rnd">
                <a:solidFill>
                  <a:srgbClr val="0080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effectLst>
                <a:outerShdw dist="80322" dir="9693903" sy="50000" kx="2115830" algn="bl" rotWithShape="0">
                  <a:srgbClr val="0066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2"/>
          <p:cNvSpPr txBox="1">
            <a:spLocks noChangeArrowheads="1"/>
          </p:cNvSpPr>
          <p:nvPr/>
        </p:nvSpPr>
        <p:spPr bwMode="auto">
          <a:xfrm>
            <a:off x="2790825" y="3435350"/>
            <a:ext cx="5133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27"/>
          <p:cNvSpPr/>
          <p:nvPr/>
        </p:nvSpPr>
        <p:spPr>
          <a:xfrm>
            <a:off x="1906621" y="200296"/>
            <a:ext cx="8926846" cy="1295400"/>
          </a:xfrm>
          <a:prstGeom prst="roundRect">
            <a:avLst/>
          </a:prstGeom>
          <a:solidFill>
            <a:srgbClr val="66FFCC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689468" y="200296"/>
            <a:ext cx="906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NGHỆ THUẬT TRUNG ĐẠI VIỆT NAM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ea typeface="Kalam"/>
              <a:cs typeface="Times New Roman" panose="02020603050405020304" pitchFamily="18" charset="0"/>
              <a:sym typeface="Kalam"/>
            </a:endParaRPr>
          </a:p>
        </p:txBody>
      </p:sp>
      <p:sp>
        <p:nvSpPr>
          <p:cNvPr id="19" name="Text Box 262"/>
          <p:cNvSpPr txBox="1">
            <a:spLocks noChangeArrowheads="1"/>
          </p:cNvSpPr>
          <p:nvPr/>
        </p:nvSpPr>
        <p:spPr bwMode="auto">
          <a:xfrm>
            <a:off x="1067065" y="2657897"/>
            <a:ext cx="8051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auto">
          <a:xfrm>
            <a:off x="1053417" y="3187054"/>
            <a:ext cx="8051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62"/>
          <p:cNvSpPr txBox="1">
            <a:spLocks noChangeArrowheads="1"/>
          </p:cNvSpPr>
          <p:nvPr/>
        </p:nvSpPr>
        <p:spPr bwMode="auto">
          <a:xfrm>
            <a:off x="1053417" y="3719652"/>
            <a:ext cx="8051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914401" y="1528354"/>
            <a:ext cx="9927769" cy="1058092"/>
            <a:chOff x="2721774" y="1676397"/>
            <a:chExt cx="6242204" cy="1066802"/>
          </a:xfrm>
        </p:grpSpPr>
        <p:grpSp>
          <p:nvGrpSpPr>
            <p:cNvPr id="47" name="Group 14"/>
            <p:cNvGrpSpPr>
              <a:grpSpLocks/>
            </p:cNvGrpSpPr>
            <p:nvPr/>
          </p:nvGrpSpPr>
          <p:grpSpPr bwMode="auto">
            <a:xfrm>
              <a:off x="2721774" y="2068513"/>
              <a:ext cx="1086639" cy="493713"/>
              <a:chOff x="1675611" y="3094038"/>
              <a:chExt cx="1086639" cy="551111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1675611" y="3094038"/>
                <a:ext cx="1086639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1798812" y="3152517"/>
                <a:ext cx="936450" cy="430015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8" name="Group 3"/>
            <p:cNvGrpSpPr>
              <a:grpSpLocks/>
            </p:cNvGrpSpPr>
            <p:nvPr/>
          </p:nvGrpSpPr>
          <p:grpSpPr bwMode="auto">
            <a:xfrm>
              <a:off x="3692526" y="1676397"/>
              <a:ext cx="5271452" cy="1066802"/>
              <a:chOff x="2530645" y="2460170"/>
              <a:chExt cx="5271956" cy="1066640"/>
            </a:xfrm>
          </p:grpSpPr>
          <p:pic>
            <p:nvPicPr>
              <p:cNvPr id="54" name="Picture 4" descr="C:\Users\dell\Desktop\Icon sale page\Icon tĩnh\200wide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9"/>
              <a:stretch>
                <a:fillRect/>
              </a:stretch>
            </p:blipFill>
            <p:spPr bwMode="auto">
              <a:xfrm>
                <a:off x="2983037" y="3280718"/>
                <a:ext cx="3744118" cy="246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5" name="Group 11"/>
              <p:cNvGrpSpPr>
                <a:grpSpLocks/>
              </p:cNvGrpSpPr>
              <p:nvPr/>
            </p:nvGrpSpPr>
            <p:grpSpPr bwMode="auto">
              <a:xfrm>
                <a:off x="2530645" y="2460170"/>
                <a:ext cx="5271956" cy="1011237"/>
                <a:chOff x="2671148" y="1311914"/>
                <a:chExt cx="4463642" cy="1011237"/>
              </a:xfrm>
            </p:grpSpPr>
            <p:pic>
              <p:nvPicPr>
                <p:cNvPr id="56" name="Picture 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148" y="1311914"/>
                  <a:ext cx="4463642" cy="1011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7" name="Rounded Rectangle 56"/>
                <p:cNvSpPr/>
                <p:nvPr/>
              </p:nvSpPr>
              <p:spPr>
                <a:xfrm>
                  <a:off x="2762555" y="1386516"/>
                  <a:ext cx="4298781" cy="861882"/>
                </a:xfrm>
                <a:prstGeom prst="roundRect">
                  <a:avLst>
                    <a:gd name="adj" fmla="val 12108"/>
                  </a:avLst>
                </a:prstGeom>
                <a:no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49" name="Group 15"/>
            <p:cNvGrpSpPr>
              <a:grpSpLocks/>
            </p:cNvGrpSpPr>
            <p:nvPr/>
          </p:nvGrpSpPr>
          <p:grpSpPr bwMode="auto">
            <a:xfrm>
              <a:off x="3444876" y="1825626"/>
              <a:ext cx="1055624" cy="663575"/>
              <a:chOff x="2452688" y="2863775"/>
              <a:chExt cx="1055624" cy="662858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2452688" y="2863775"/>
                <a:ext cx="1055624" cy="583569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4457055" y="1891626"/>
              <a:ext cx="4425379" cy="558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ts val="0"/>
                </a:spcBef>
                <a:buNone/>
              </a:pP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Đường</a:t>
              </a:r>
              <a:r>
                <a:rPr lang="en-US" sz="3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diềm</a:t>
              </a:r>
              <a:r>
                <a:rPr lang="en-US" sz="3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trang</a:t>
              </a:r>
              <a:r>
                <a:rPr lang="en-US" sz="3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trí</a:t>
              </a:r>
              <a:r>
                <a:rPr lang="en-US" sz="3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với</a:t>
              </a:r>
              <a:r>
                <a:rPr lang="en-US" sz="3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họa</a:t>
              </a:r>
              <a:r>
                <a:rPr lang="en-US" sz="3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tiết</a:t>
              </a:r>
              <a:r>
                <a:rPr lang="en-US" sz="3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thời</a:t>
              </a:r>
              <a:r>
                <a:rPr lang="en-US" sz="3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Lý</a:t>
              </a:r>
              <a:endParaRPr lang="vi-VN" sz="3000" b="1" dirty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918889" y="1855220"/>
              <a:ext cx="1582541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 err="1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kern="0" dirty="0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5,6- </a:t>
              </a:r>
              <a:r>
                <a:rPr lang="en-US" sz="2800" b="1" kern="0" dirty="0" err="1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kern="0" dirty="0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1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205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Text Box 262"/>
          <p:cNvSpPr txBox="1">
            <a:spLocks noChangeArrowheads="1"/>
          </p:cNvSpPr>
          <p:nvPr/>
        </p:nvSpPr>
        <p:spPr bwMode="auto">
          <a:xfrm>
            <a:off x="2177013" y="211157"/>
            <a:ext cx="8783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24" y="3549003"/>
            <a:ext cx="1634759" cy="17354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6" t="8342" r="37877" b="23692"/>
          <a:stretch/>
        </p:blipFill>
        <p:spPr>
          <a:xfrm>
            <a:off x="4852062" y="896341"/>
            <a:ext cx="2054279" cy="22178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45" y="3589137"/>
            <a:ext cx="1728232" cy="16551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54" y="3608518"/>
            <a:ext cx="1904835" cy="16163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" name="Cloud Callout 50"/>
          <p:cNvSpPr/>
          <p:nvPr/>
        </p:nvSpPr>
        <p:spPr>
          <a:xfrm flipH="1">
            <a:off x="616070" y="960438"/>
            <a:ext cx="3667685" cy="2205789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họa tiết thời Lý để sử dụng cho bài vẽ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87257" y="5760777"/>
            <a:ext cx="3515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THAM KHẢO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08" y="3349919"/>
            <a:ext cx="1765993" cy="216108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372" y="985626"/>
            <a:ext cx="2000251" cy="201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51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Text Box 262"/>
          <p:cNvSpPr txBox="1">
            <a:spLocks noChangeArrowheads="1"/>
          </p:cNvSpPr>
          <p:nvPr/>
        </p:nvSpPr>
        <p:spPr bwMode="auto">
          <a:xfrm>
            <a:off x="2177013" y="211157"/>
            <a:ext cx="8783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1854526" y="5534720"/>
            <a:ext cx="8588518" cy="702385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lí sử dụng trang trí đường diềm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86449" y="4384435"/>
            <a:ext cx="3845866" cy="1004258"/>
            <a:chOff x="986589" y="4987096"/>
            <a:chExt cx="4134167" cy="1038364"/>
          </a:xfrm>
        </p:grpSpPr>
        <p:sp>
          <p:nvSpPr>
            <p:cNvPr id="30" name="Rectangle 29"/>
            <p:cNvSpPr/>
            <p:nvPr/>
          </p:nvSpPr>
          <p:spPr>
            <a:xfrm>
              <a:off x="996931" y="4987096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89" y="5037222"/>
              <a:ext cx="4134167" cy="92956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179307" y="1095996"/>
            <a:ext cx="3851171" cy="1004258"/>
            <a:chOff x="6248456" y="1027596"/>
            <a:chExt cx="4139870" cy="1038364"/>
          </a:xfrm>
        </p:grpSpPr>
        <p:sp>
          <p:nvSpPr>
            <p:cNvPr id="33" name="Rectangle 32"/>
            <p:cNvSpPr/>
            <p:nvPr/>
          </p:nvSpPr>
          <p:spPr>
            <a:xfrm>
              <a:off x="6264501" y="1027596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56" y="1108280"/>
              <a:ext cx="4123824" cy="885104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141227" y="3324309"/>
            <a:ext cx="3873607" cy="1004257"/>
            <a:chOff x="6240379" y="3761495"/>
            <a:chExt cx="4163988" cy="1038364"/>
          </a:xfrm>
        </p:grpSpPr>
        <p:sp>
          <p:nvSpPr>
            <p:cNvPr id="36" name="Rectangle 35"/>
            <p:cNvSpPr/>
            <p:nvPr/>
          </p:nvSpPr>
          <p:spPr>
            <a:xfrm>
              <a:off x="6248504" y="3761495"/>
              <a:ext cx="4139853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379" y="3806046"/>
              <a:ext cx="4163988" cy="9329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</p:grpSp>
      <p:grpSp>
        <p:nvGrpSpPr>
          <p:cNvPr id="38" name="Group 37"/>
          <p:cNvGrpSpPr/>
          <p:nvPr/>
        </p:nvGrpSpPr>
        <p:grpSpPr>
          <a:xfrm>
            <a:off x="1586449" y="2206881"/>
            <a:ext cx="3845865" cy="1004258"/>
            <a:chOff x="906436" y="2548589"/>
            <a:chExt cx="4123826" cy="1038364"/>
          </a:xfrm>
        </p:grpSpPr>
        <p:sp>
          <p:nvSpPr>
            <p:cNvPr id="39" name="Rectangle 38"/>
            <p:cNvSpPr/>
            <p:nvPr/>
          </p:nvSpPr>
          <p:spPr>
            <a:xfrm>
              <a:off x="906436" y="2548589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436" y="2602198"/>
              <a:ext cx="4123826" cy="93015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1588504" y="3308686"/>
            <a:ext cx="3843727" cy="1004258"/>
            <a:chOff x="973101" y="3625294"/>
            <a:chExt cx="4168394" cy="1038364"/>
          </a:xfrm>
        </p:grpSpPr>
        <p:sp>
          <p:nvSpPr>
            <p:cNvPr id="42" name="Rectangle 41"/>
            <p:cNvSpPr/>
            <p:nvPr/>
          </p:nvSpPr>
          <p:spPr>
            <a:xfrm>
              <a:off x="996931" y="3625294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1" y="3687920"/>
              <a:ext cx="4168394" cy="917868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6193647" y="2252609"/>
            <a:ext cx="3836244" cy="1004258"/>
            <a:chOff x="6264501" y="2366758"/>
            <a:chExt cx="4123825" cy="1038364"/>
          </a:xfrm>
        </p:grpSpPr>
        <p:sp>
          <p:nvSpPr>
            <p:cNvPr id="55" name="Rectangle 54"/>
            <p:cNvSpPr/>
            <p:nvPr/>
          </p:nvSpPr>
          <p:spPr>
            <a:xfrm>
              <a:off x="6264501" y="2366758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501" y="2430845"/>
              <a:ext cx="4123824" cy="905668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1598031" y="1089311"/>
            <a:ext cx="3821750" cy="1004258"/>
            <a:chOff x="906436" y="1230258"/>
            <a:chExt cx="4147654" cy="1038364"/>
          </a:xfrm>
        </p:grpSpPr>
        <p:sp>
          <p:nvSpPr>
            <p:cNvPr id="58" name="Rectangle 57"/>
            <p:cNvSpPr/>
            <p:nvPr/>
          </p:nvSpPr>
          <p:spPr>
            <a:xfrm>
              <a:off x="906437" y="1230258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436" y="1296446"/>
              <a:ext cx="4147654" cy="904569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6164024" y="4380676"/>
            <a:ext cx="3867080" cy="1004258"/>
            <a:chOff x="6248457" y="5337601"/>
            <a:chExt cx="4123827" cy="1038364"/>
          </a:xfrm>
        </p:grpSpPr>
        <p:sp>
          <p:nvSpPr>
            <p:cNvPr id="61" name="Rectangle 60"/>
            <p:cNvSpPr/>
            <p:nvPr/>
          </p:nvSpPr>
          <p:spPr>
            <a:xfrm>
              <a:off x="6248457" y="5337601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59" y="5396862"/>
              <a:ext cx="4123825" cy="933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8850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Text Box 262"/>
          <p:cNvSpPr txBox="1">
            <a:spLocks noChangeArrowheads="1"/>
          </p:cNvSpPr>
          <p:nvPr/>
        </p:nvSpPr>
        <p:spPr bwMode="auto">
          <a:xfrm>
            <a:off x="2177013" y="211157"/>
            <a:ext cx="8783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37329" y="960438"/>
            <a:ext cx="9939010" cy="35394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nl-NL" sz="32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nl-NL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nhận và phân tích :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Bài vẽ em ấn tượng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Hình, màu, nhịp điệu, sự cân bằng, tương phản trong bài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Nguyên lí bạn sử dụng trong bài vẽ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Giá trị thẩm mĩ của bài vẽ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Cách điều chỉnh để bức tranh đẹp và hoàn thiện 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</a:p>
          <a:p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nl-NL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họa tiết thời Lý mà em biết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53415" y="960439"/>
            <a:ext cx="10073149" cy="3893950"/>
          </a:xfrm>
          <a:prstGeom prst="round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7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Text Box 262"/>
          <p:cNvSpPr txBox="1">
            <a:spLocks noChangeArrowheads="1"/>
          </p:cNvSpPr>
          <p:nvPr/>
        </p:nvSpPr>
        <p:spPr bwMode="auto">
          <a:xfrm>
            <a:off x="2177013" y="211157"/>
            <a:ext cx="9586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98" y="1030554"/>
            <a:ext cx="2469294" cy="32691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3" y="1027043"/>
            <a:ext cx="2490435" cy="33205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48" y="1027791"/>
            <a:ext cx="3209924" cy="19259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900" y="3561885"/>
            <a:ext cx="3174320" cy="18983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7093" y="4410159"/>
            <a:ext cx="1896035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 thời lý</a:t>
            </a:r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3690" y="4434222"/>
            <a:ext cx="2344188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 thời Trần</a:t>
            </a:r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95320" y="3052881"/>
            <a:ext cx="1896035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 thời lê</a:t>
            </a:r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26878" y="5584169"/>
            <a:ext cx="279234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 thời Nguyễn</a:t>
            </a:r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0596" y="4918487"/>
            <a:ext cx="6884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Đặc điểm hình tượng rồng trong chạm khắc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Ý nghĩa của hình tượng rồng thời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70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Text Box 262"/>
          <p:cNvSpPr txBox="1">
            <a:spLocks noChangeArrowheads="1"/>
          </p:cNvSpPr>
          <p:nvPr/>
        </p:nvSpPr>
        <p:spPr bwMode="auto">
          <a:xfrm>
            <a:off x="2177013" y="211157"/>
            <a:ext cx="9586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53415" y="927461"/>
            <a:ext cx="10073149" cy="1963658"/>
          </a:xfrm>
          <a:prstGeom prst="round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46094" y="1200901"/>
            <a:ext cx="96460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fr-FR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fr-F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fr-F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69" y="3087389"/>
            <a:ext cx="2469294" cy="326917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94" y="3083878"/>
            <a:ext cx="2490435" cy="33205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128" y="3083878"/>
            <a:ext cx="3209924" cy="19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81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2315"/>
          </a:xfrm>
          <a:prstGeom prst="rect">
            <a:avLst/>
          </a:prstGeom>
        </p:spPr>
      </p:pic>
      <p:sp>
        <p:nvSpPr>
          <p:cNvPr id="5" name="Google Shape;1052;p46"/>
          <p:cNvSpPr txBox="1">
            <a:spLocks/>
          </p:cNvSpPr>
          <p:nvPr/>
        </p:nvSpPr>
        <p:spPr>
          <a:xfrm>
            <a:off x="3348767" y="516133"/>
            <a:ext cx="5494400" cy="153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GB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3;p46"/>
          <p:cNvSpPr txBox="1">
            <a:spLocks/>
          </p:cNvSpPr>
          <p:nvPr/>
        </p:nvSpPr>
        <p:spPr>
          <a:xfrm>
            <a:off x="1601344" y="1627299"/>
            <a:ext cx="9385310" cy="200220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609585" algn="just">
              <a:buClr>
                <a:schemeClr val="dk1"/>
              </a:buClr>
              <a:buSzPts val="1100"/>
              <a:buFontTx/>
              <a:buChar char="-"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- Hoàn thành bài nếu chưa hoàn thành tại lớp</a:t>
            </a:r>
            <a:endParaRPr lang="vi-VN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609585" algn="just">
              <a:buClr>
                <a:schemeClr val="dk1"/>
              </a:buClr>
              <a:buSzPts val="1100"/>
              <a:buFontTx/>
              <a:buChar char="-"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- Chuẩn bị bài mới: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TRANG PHỤC ÁO DÀI VỚI HẠ TIẾT DÂN TỘC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-609585" algn="just">
              <a:buClr>
                <a:schemeClr val="dk1"/>
              </a:buClr>
              <a:buSzPts val="1100"/>
              <a:buFontTx/>
              <a:buChar char="-"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  + Xem trước nội dung bài</a:t>
            </a:r>
          </a:p>
          <a:p>
            <a:pPr indent="-609585" algn="just">
              <a:buClr>
                <a:schemeClr val="dk1"/>
              </a:buClr>
              <a:buSzPts val="1100"/>
              <a:buFontTx/>
              <a:buChar char="-"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  + Chuẩn bị dụng cụ: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iấy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A4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, màu, bút chì,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Google Shape;1054;p46"/>
          <p:cNvCxnSpPr/>
          <p:nvPr/>
        </p:nvCxnSpPr>
        <p:spPr>
          <a:xfrm>
            <a:off x="3502888" y="1572267"/>
            <a:ext cx="490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61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9"/>
          <p:cNvGrpSpPr/>
          <p:nvPr/>
        </p:nvGrpSpPr>
        <p:grpSpPr>
          <a:xfrm>
            <a:off x="-507909" y="-76151"/>
            <a:ext cx="12598226" cy="7162701"/>
            <a:chOff x="-304800" y="-76200"/>
            <a:chExt cx="9448800" cy="7162800"/>
          </a:xfrm>
        </p:grpSpPr>
        <p:pic>
          <p:nvPicPr>
            <p:cNvPr id="192" name="Google Shape;192;p9"/>
            <p:cNvPicPr preferRelativeResize="0"/>
            <p:nvPr/>
          </p:nvPicPr>
          <p:blipFill rotWithShape="1">
            <a:blip r:embed="rId3">
              <a:alphaModFix/>
            </a:blip>
            <a:srcRect l="8973" r="11539" b="18261"/>
            <a:stretch/>
          </p:blipFill>
          <p:spPr>
            <a:xfrm>
              <a:off x="-304800" y="-76200"/>
              <a:ext cx="9448800" cy="716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93180" y="5224549"/>
              <a:ext cx="5669554" cy="132135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4" name="Google Shape;19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4485" y="-421530"/>
            <a:ext cx="11188333" cy="71558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50;p39">
            <a:extLst>
              <a:ext uri="{FF2B5EF4-FFF2-40B4-BE49-F238E27FC236}">
                <a16:creationId xmlns:a16="http://schemas.microsoft.com/office/drawing/2014/main" id="{4C12F6FA-6897-4E2B-9AA6-6AF6B1672FB6}"/>
              </a:ext>
            </a:extLst>
          </p:cNvPr>
          <p:cNvSpPr txBox="1">
            <a:spLocks/>
          </p:cNvSpPr>
          <p:nvPr/>
        </p:nvSpPr>
        <p:spPr>
          <a:xfrm>
            <a:off x="1536246" y="2287269"/>
            <a:ext cx="9514814" cy="1331218"/>
          </a:xfrm>
          <a:prstGeom prst="rect">
            <a:avLst/>
          </a:prstGeom>
        </p:spPr>
        <p:txBody>
          <a:bodyPr spcFirstLastPara="1" vert="horz" wrap="square" lIns="121898" tIns="121898" rIns="121898" bIns="121898" rtlCol="0" anchor="b" anchorCtr="0">
            <a:noAutofit/>
          </a:bodyPr>
          <a:lstStyle>
            <a:lvl1pPr algn="ctr" defTabSz="959023" rtl="0" eaLnBrk="1" latinLnBrk="0" hangingPunct="1">
              <a:spcBef>
                <a:spcPct val="0"/>
              </a:spcBef>
              <a:buNone/>
              <a:defRPr sz="46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: 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NGHỆ THUẬT TRUNG ĐẠI VIỆT NAM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ea typeface="Kalam"/>
              <a:cs typeface="Times New Roman" panose="02020603050405020304" pitchFamily="18" charset="0"/>
              <a:sym typeface="Kalam"/>
            </a:endParaRPr>
          </a:p>
        </p:txBody>
      </p:sp>
      <p:sp>
        <p:nvSpPr>
          <p:cNvPr id="8" name="Google Shape;850;p39">
            <a:extLst>
              <a:ext uri="{FF2B5EF4-FFF2-40B4-BE49-F238E27FC236}">
                <a16:creationId xmlns:a16="http://schemas.microsoft.com/office/drawing/2014/main" id="{11EAB6C1-4357-466E-85EB-93D8D592C29A}"/>
              </a:ext>
            </a:extLst>
          </p:cNvPr>
          <p:cNvSpPr txBox="1">
            <a:spLocks/>
          </p:cNvSpPr>
          <p:nvPr/>
        </p:nvSpPr>
        <p:spPr>
          <a:xfrm>
            <a:off x="2732019" y="3730883"/>
            <a:ext cx="7628409" cy="845868"/>
          </a:xfrm>
          <a:prstGeom prst="rect">
            <a:avLst/>
          </a:prstGeom>
        </p:spPr>
        <p:txBody>
          <a:bodyPr spcFirstLastPara="1" vert="horz" wrap="square" lIns="121898" tIns="121898" rIns="121898" bIns="121898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Tiết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 5,6- </a:t>
            </a:r>
            <a:r>
              <a:rPr lang="vi-VN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Bài 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3</a:t>
            </a:r>
            <a:r>
              <a:rPr lang="vi-VN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: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Đường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diềm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trang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trí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với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họa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tiết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thời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Lý</a:t>
            </a:r>
            <a:endParaRPr lang="vi-VN" sz="3200" b="1" dirty="0">
              <a:solidFill>
                <a:srgbClr val="000099"/>
              </a:solidFill>
              <a:latin typeface="Times New Roman" panose="02020603050405020304" pitchFamily="18" charset="0"/>
              <a:ea typeface="Kalam"/>
              <a:cs typeface="Times New Roman" panose="02020603050405020304" pitchFamily="18" charset="0"/>
              <a:sym typeface="Kalam"/>
            </a:endParaRPr>
          </a:p>
        </p:txBody>
      </p:sp>
    </p:spTree>
    <p:extLst>
      <p:ext uri="{BB962C8B-B14F-4D97-AF65-F5344CB8AC3E}">
        <p14:creationId xmlns:p14="http://schemas.microsoft.com/office/powerpoint/2010/main" val="22249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27"/>
          <p:cNvSpPr/>
          <p:nvPr/>
        </p:nvSpPr>
        <p:spPr>
          <a:xfrm>
            <a:off x="1906621" y="200296"/>
            <a:ext cx="8926846" cy="1295400"/>
          </a:xfrm>
          <a:prstGeom prst="roundRect">
            <a:avLst/>
          </a:prstGeom>
          <a:solidFill>
            <a:srgbClr val="66FFCC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689468" y="200296"/>
            <a:ext cx="906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NGHỆ THUẬT TRUNG ĐẠI VIỆT NAM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ea typeface="Kalam"/>
              <a:cs typeface="Times New Roman" panose="02020603050405020304" pitchFamily="18" charset="0"/>
              <a:sym typeface="Kalam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401" y="1528354"/>
            <a:ext cx="9927769" cy="1058092"/>
            <a:chOff x="2721774" y="1676397"/>
            <a:chExt cx="6242204" cy="1066802"/>
          </a:xfrm>
        </p:grpSpPr>
        <p:grpSp>
          <p:nvGrpSpPr>
            <p:cNvPr id="30" name="Group 14"/>
            <p:cNvGrpSpPr>
              <a:grpSpLocks/>
            </p:cNvGrpSpPr>
            <p:nvPr/>
          </p:nvGrpSpPr>
          <p:grpSpPr bwMode="auto">
            <a:xfrm>
              <a:off x="2721774" y="2068513"/>
              <a:ext cx="1086639" cy="493713"/>
              <a:chOff x="1675611" y="3094038"/>
              <a:chExt cx="1086639" cy="551111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1675611" y="3094038"/>
                <a:ext cx="1086639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1798812" y="3152517"/>
                <a:ext cx="936450" cy="430015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3" name="Group 3"/>
            <p:cNvGrpSpPr>
              <a:grpSpLocks/>
            </p:cNvGrpSpPr>
            <p:nvPr/>
          </p:nvGrpSpPr>
          <p:grpSpPr bwMode="auto">
            <a:xfrm>
              <a:off x="3692526" y="1676397"/>
              <a:ext cx="5271452" cy="1066802"/>
              <a:chOff x="2530645" y="2460170"/>
              <a:chExt cx="5271956" cy="1066640"/>
            </a:xfrm>
          </p:grpSpPr>
          <p:pic>
            <p:nvPicPr>
              <p:cNvPr id="34" name="Picture 4" descr="C:\Users\dell\Desktop\Icon sale page\Icon tĩnh\200wide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9"/>
              <a:stretch>
                <a:fillRect/>
              </a:stretch>
            </p:blipFill>
            <p:spPr bwMode="auto">
              <a:xfrm>
                <a:off x="2983037" y="3280718"/>
                <a:ext cx="3744118" cy="246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" name="Group 11"/>
              <p:cNvGrpSpPr>
                <a:grpSpLocks/>
              </p:cNvGrpSpPr>
              <p:nvPr/>
            </p:nvGrpSpPr>
            <p:grpSpPr bwMode="auto">
              <a:xfrm>
                <a:off x="2530645" y="2460170"/>
                <a:ext cx="5271956" cy="1011237"/>
                <a:chOff x="2671148" y="1311914"/>
                <a:chExt cx="4463642" cy="1011237"/>
              </a:xfrm>
            </p:grpSpPr>
            <p:pic>
              <p:nvPicPr>
                <p:cNvPr id="36" name="Picture 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148" y="1311914"/>
                  <a:ext cx="4463642" cy="1011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7" name="Rounded Rectangle 36"/>
                <p:cNvSpPr/>
                <p:nvPr/>
              </p:nvSpPr>
              <p:spPr>
                <a:xfrm>
                  <a:off x="2762555" y="1386516"/>
                  <a:ext cx="4298781" cy="861882"/>
                </a:xfrm>
                <a:prstGeom prst="roundRect">
                  <a:avLst>
                    <a:gd name="adj" fmla="val 12108"/>
                  </a:avLst>
                </a:prstGeom>
                <a:no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38" name="Group 15"/>
            <p:cNvGrpSpPr>
              <a:grpSpLocks/>
            </p:cNvGrpSpPr>
            <p:nvPr/>
          </p:nvGrpSpPr>
          <p:grpSpPr bwMode="auto">
            <a:xfrm>
              <a:off x="3444876" y="1825626"/>
              <a:ext cx="1055624" cy="663575"/>
              <a:chOff x="2452688" y="2863775"/>
              <a:chExt cx="1055624" cy="662858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2452688" y="2863775"/>
                <a:ext cx="1055624" cy="583569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1" name="Rectangle 20"/>
            <p:cNvSpPr>
              <a:spLocks noChangeArrowheads="1"/>
            </p:cNvSpPr>
            <p:nvPr/>
          </p:nvSpPr>
          <p:spPr bwMode="auto">
            <a:xfrm>
              <a:off x="4457055" y="1891626"/>
              <a:ext cx="4425379" cy="558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ts val="0"/>
                </a:spcBef>
                <a:buNone/>
              </a:pP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Đường</a:t>
              </a:r>
              <a:r>
                <a:rPr lang="en-US" sz="3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diềm</a:t>
              </a:r>
              <a:r>
                <a:rPr lang="en-US" sz="3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trang</a:t>
              </a:r>
              <a:r>
                <a:rPr lang="en-US" sz="3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trí</a:t>
              </a:r>
              <a:r>
                <a:rPr lang="en-US" sz="3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với</a:t>
              </a:r>
              <a:r>
                <a:rPr lang="en-US" sz="3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họa</a:t>
              </a:r>
              <a:r>
                <a:rPr lang="en-US" sz="3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tiết</a:t>
              </a:r>
              <a:r>
                <a:rPr lang="en-US" sz="3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thời</a:t>
              </a:r>
              <a:r>
                <a:rPr lang="en-US" sz="3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Lý</a:t>
              </a:r>
              <a:endParaRPr lang="vi-VN" sz="3000" b="1" dirty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18889" y="1855220"/>
              <a:ext cx="1582541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 err="1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kern="0" dirty="0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5,6- </a:t>
              </a:r>
              <a:r>
                <a:rPr lang="en-US" sz="2800" b="1" kern="0" dirty="0" err="1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kern="0" dirty="0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1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62"/>
          <p:cNvSpPr txBox="1">
            <a:spLocks noChangeArrowheads="1"/>
          </p:cNvSpPr>
          <p:nvPr/>
        </p:nvSpPr>
        <p:spPr bwMode="auto">
          <a:xfrm>
            <a:off x="701305" y="2618708"/>
            <a:ext cx="7985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89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 Box 262"/>
          <p:cNvSpPr txBox="1">
            <a:spLocks noChangeArrowheads="1"/>
          </p:cNvSpPr>
          <p:nvPr/>
        </p:nvSpPr>
        <p:spPr bwMode="auto">
          <a:xfrm>
            <a:off x="2062793" y="255588"/>
            <a:ext cx="103890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29" y="1182954"/>
            <a:ext cx="4138376" cy="27814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26" y="1119075"/>
            <a:ext cx="3020950" cy="278145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813" y="1279208"/>
            <a:ext cx="2781452" cy="2781452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955366" y="4119807"/>
            <a:ext cx="1916867" cy="74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rồng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(Đất nung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77929" y="4123768"/>
            <a:ext cx="2317707" cy="776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phượng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(Đất nung)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356813" y="4159629"/>
            <a:ext cx="2813778" cy="726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đề chim phượng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(Đất nung)</a:t>
            </a:r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35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 Box 262"/>
          <p:cNvSpPr txBox="1">
            <a:spLocks noChangeArrowheads="1"/>
          </p:cNvSpPr>
          <p:nvPr/>
        </p:nvSpPr>
        <p:spPr bwMode="auto">
          <a:xfrm>
            <a:off x="2062793" y="255588"/>
            <a:ext cx="103890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Placeholder 1"/>
          <p:cNvSpPr txBox="1">
            <a:spLocks/>
          </p:cNvSpPr>
          <p:nvPr/>
        </p:nvSpPr>
        <p:spPr>
          <a:xfrm>
            <a:off x="978220" y="4669310"/>
            <a:ext cx="8897299" cy="16027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12" y="848429"/>
            <a:ext cx="4033995" cy="25905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838" y="1188352"/>
            <a:ext cx="2776433" cy="225064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817839" y="3542763"/>
            <a:ext cx="287043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+mj-lt"/>
              </a:rPr>
              <a:t>Thủy ba hình nấm trên bệ tượng Phật </a:t>
            </a:r>
            <a:r>
              <a:rPr lang="vi-VN" sz="2000" b="1" dirty="0" smtClean="0">
                <a:latin typeface="+mj-lt"/>
              </a:rPr>
              <a:t>Adiđà</a:t>
            </a:r>
            <a:endParaRPr lang="en-US" sz="2000" b="1" dirty="0" smtClean="0">
              <a:latin typeface="+mj-lt"/>
            </a:endParaRPr>
          </a:p>
          <a:p>
            <a:pPr algn="ctr"/>
            <a:r>
              <a:rPr lang="vi-VN" sz="2000" b="1" dirty="0" smtClean="0">
                <a:latin typeface="+mj-lt"/>
              </a:rPr>
              <a:t>chùa </a:t>
            </a:r>
            <a:r>
              <a:rPr lang="vi-VN" sz="2000" b="1" dirty="0">
                <a:latin typeface="+mj-lt"/>
              </a:rPr>
              <a:t>Phật Tích</a:t>
            </a:r>
            <a:endParaRPr lang="en-US" sz="2000" b="1" dirty="0">
              <a:latin typeface="+mj-l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2" t="18092" r="23728" b="35166"/>
          <a:stretch/>
        </p:blipFill>
        <p:spPr>
          <a:xfrm>
            <a:off x="5120640" y="1188720"/>
            <a:ext cx="2259874" cy="212924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05015" y="3572946"/>
            <a:ext cx="1854153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TIẾT MÁI</a:t>
            </a:r>
          </a:p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(GỐM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13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 Box 262"/>
          <p:cNvSpPr txBox="1">
            <a:spLocks noChangeArrowheads="1"/>
          </p:cNvSpPr>
          <p:nvPr/>
        </p:nvSpPr>
        <p:spPr bwMode="auto">
          <a:xfrm>
            <a:off x="2062793" y="255588"/>
            <a:ext cx="103890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Placeholder 1"/>
          <p:cNvSpPr txBox="1">
            <a:spLocks/>
          </p:cNvSpPr>
          <p:nvPr/>
        </p:nvSpPr>
        <p:spPr>
          <a:xfrm>
            <a:off x="858979" y="1084260"/>
            <a:ext cx="10267586" cy="35363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dirty="0" smtClean="0">
                <a:latin typeface="+mj-lt"/>
              </a:rPr>
              <a:t>Họa tiết trang trí thường được sử dụng là họa tiết sóng nước, hình phượng, hình rồng, lá đề.</a:t>
            </a:r>
          </a:p>
          <a:p>
            <a:r>
              <a:rPr lang="vi-VN" sz="3200" dirty="0" smtClean="0">
                <a:latin typeface="+mj-lt"/>
              </a:rPr>
              <a:t>Họa tiết được sắp xếp nối tiếp nhau theo nguyên lí lặp lại.</a:t>
            </a:r>
          </a:p>
          <a:p>
            <a:r>
              <a:rPr lang="vi-VN" sz="3200" dirty="0" smtClean="0">
                <a:latin typeface="+mj-lt"/>
              </a:rPr>
              <a:t>Chất liệu: đá, gỗ.</a:t>
            </a:r>
          </a:p>
          <a:p>
            <a:r>
              <a:rPr lang="vi-VN" sz="3200" dirty="0" smtClean="0">
                <a:latin typeface="+mj-lt"/>
              </a:rPr>
              <a:t>Hình thức thể hiện: điêu khắc.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75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27"/>
          <p:cNvSpPr/>
          <p:nvPr/>
        </p:nvSpPr>
        <p:spPr>
          <a:xfrm>
            <a:off x="1906621" y="200296"/>
            <a:ext cx="8926846" cy="1295400"/>
          </a:xfrm>
          <a:prstGeom prst="roundRect">
            <a:avLst/>
          </a:prstGeom>
          <a:solidFill>
            <a:srgbClr val="66FFCC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689468" y="200296"/>
            <a:ext cx="906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NGHỆ THUẬT TRUNG ĐẠI VIỆT NAM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ea typeface="Kalam"/>
              <a:cs typeface="Times New Roman" panose="02020603050405020304" pitchFamily="18" charset="0"/>
              <a:sym typeface="Kalam"/>
            </a:endParaRPr>
          </a:p>
        </p:txBody>
      </p:sp>
      <p:sp>
        <p:nvSpPr>
          <p:cNvPr id="19" name="Text Box 262"/>
          <p:cNvSpPr txBox="1">
            <a:spLocks noChangeArrowheads="1"/>
          </p:cNvSpPr>
          <p:nvPr/>
        </p:nvSpPr>
        <p:spPr bwMode="auto">
          <a:xfrm>
            <a:off x="1067064" y="2657897"/>
            <a:ext cx="103890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auto">
          <a:xfrm>
            <a:off x="1053416" y="3187054"/>
            <a:ext cx="103890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diềm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62"/>
          <p:cNvSpPr txBox="1">
            <a:spLocks noChangeArrowheads="1"/>
          </p:cNvSpPr>
          <p:nvPr/>
        </p:nvSpPr>
        <p:spPr bwMode="auto">
          <a:xfrm>
            <a:off x="1414907" y="3808758"/>
            <a:ext cx="8740677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2396" indent="0">
              <a:buNone/>
            </a:pP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diềm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396" indent="0"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diềm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3416" y="3808758"/>
            <a:ext cx="8991336" cy="1599265"/>
          </a:xfrm>
          <a:prstGeom prst="roundRect">
            <a:avLst/>
          </a:prstGeom>
          <a:noFill/>
          <a:ln>
            <a:solidFill>
              <a:srgbClr val="8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914401" y="1528354"/>
            <a:ext cx="9927769" cy="1058092"/>
            <a:chOff x="2721774" y="1676397"/>
            <a:chExt cx="6242204" cy="1066802"/>
          </a:xfrm>
        </p:grpSpPr>
        <p:grpSp>
          <p:nvGrpSpPr>
            <p:cNvPr id="47" name="Group 14"/>
            <p:cNvGrpSpPr>
              <a:grpSpLocks/>
            </p:cNvGrpSpPr>
            <p:nvPr/>
          </p:nvGrpSpPr>
          <p:grpSpPr bwMode="auto">
            <a:xfrm>
              <a:off x="2721774" y="2068513"/>
              <a:ext cx="1086639" cy="493713"/>
              <a:chOff x="1675611" y="3094038"/>
              <a:chExt cx="1086639" cy="551111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1675611" y="3094038"/>
                <a:ext cx="1086639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1798812" y="3152517"/>
                <a:ext cx="936450" cy="430015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8" name="Group 3"/>
            <p:cNvGrpSpPr>
              <a:grpSpLocks/>
            </p:cNvGrpSpPr>
            <p:nvPr/>
          </p:nvGrpSpPr>
          <p:grpSpPr bwMode="auto">
            <a:xfrm>
              <a:off x="3692526" y="1676397"/>
              <a:ext cx="5271452" cy="1066802"/>
              <a:chOff x="2530645" y="2460170"/>
              <a:chExt cx="5271956" cy="1066640"/>
            </a:xfrm>
          </p:grpSpPr>
          <p:pic>
            <p:nvPicPr>
              <p:cNvPr id="54" name="Picture 4" descr="C:\Users\dell\Desktop\Icon sale page\Icon tĩnh\200wide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9"/>
              <a:stretch>
                <a:fillRect/>
              </a:stretch>
            </p:blipFill>
            <p:spPr bwMode="auto">
              <a:xfrm>
                <a:off x="2983037" y="3280718"/>
                <a:ext cx="3744118" cy="246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5" name="Group 11"/>
              <p:cNvGrpSpPr>
                <a:grpSpLocks/>
              </p:cNvGrpSpPr>
              <p:nvPr/>
            </p:nvGrpSpPr>
            <p:grpSpPr bwMode="auto">
              <a:xfrm>
                <a:off x="2530645" y="2460170"/>
                <a:ext cx="5271956" cy="1011237"/>
                <a:chOff x="2671148" y="1311914"/>
                <a:chExt cx="4463642" cy="1011237"/>
              </a:xfrm>
            </p:grpSpPr>
            <p:pic>
              <p:nvPicPr>
                <p:cNvPr id="56" name="Picture 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148" y="1311914"/>
                  <a:ext cx="4463642" cy="1011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7" name="Rounded Rectangle 56"/>
                <p:cNvSpPr/>
                <p:nvPr/>
              </p:nvSpPr>
              <p:spPr>
                <a:xfrm>
                  <a:off x="2762555" y="1386516"/>
                  <a:ext cx="4298781" cy="861882"/>
                </a:xfrm>
                <a:prstGeom prst="roundRect">
                  <a:avLst>
                    <a:gd name="adj" fmla="val 12108"/>
                  </a:avLst>
                </a:prstGeom>
                <a:no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49" name="Group 15"/>
            <p:cNvGrpSpPr>
              <a:grpSpLocks/>
            </p:cNvGrpSpPr>
            <p:nvPr/>
          </p:nvGrpSpPr>
          <p:grpSpPr bwMode="auto">
            <a:xfrm>
              <a:off x="3444876" y="1825626"/>
              <a:ext cx="1055624" cy="663575"/>
              <a:chOff x="2452688" y="2863775"/>
              <a:chExt cx="1055624" cy="662858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2452688" y="2863775"/>
                <a:ext cx="1055624" cy="583569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4457055" y="1891626"/>
              <a:ext cx="4425379" cy="558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ts val="0"/>
                </a:spcBef>
                <a:buNone/>
              </a:pP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Đường</a:t>
              </a:r>
              <a:r>
                <a:rPr lang="en-US" sz="3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diềm</a:t>
              </a:r>
              <a:r>
                <a:rPr lang="en-US" sz="3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trang</a:t>
              </a:r>
              <a:r>
                <a:rPr lang="en-US" sz="3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trí</a:t>
              </a:r>
              <a:r>
                <a:rPr lang="en-US" sz="3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với</a:t>
              </a:r>
              <a:r>
                <a:rPr lang="en-US" sz="3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họa</a:t>
              </a:r>
              <a:r>
                <a:rPr lang="en-US" sz="3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tiết</a:t>
              </a:r>
              <a:r>
                <a:rPr lang="en-US" sz="3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thời</a:t>
              </a:r>
              <a:r>
                <a:rPr lang="en-US" sz="3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 </a:t>
              </a:r>
              <a:r>
                <a:rPr lang="en-US" sz="3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Lý</a:t>
              </a:r>
              <a:endParaRPr lang="vi-VN" sz="3000" b="1" dirty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918889" y="1855220"/>
              <a:ext cx="1582541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 err="1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kern="0" dirty="0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5,6- </a:t>
              </a:r>
              <a:r>
                <a:rPr lang="en-US" sz="2800" b="1" kern="0" dirty="0" err="1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kern="0" dirty="0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1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6298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 Box 262"/>
          <p:cNvSpPr txBox="1">
            <a:spLocks noChangeArrowheads="1"/>
          </p:cNvSpPr>
          <p:nvPr/>
        </p:nvSpPr>
        <p:spPr bwMode="auto">
          <a:xfrm>
            <a:off x="2177013" y="211157"/>
            <a:ext cx="8783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3416" y="4921624"/>
            <a:ext cx="8991336" cy="887505"/>
          </a:xfrm>
          <a:prstGeom prst="roundRect">
            <a:avLst/>
          </a:prstGeom>
          <a:noFill/>
          <a:ln>
            <a:solidFill>
              <a:srgbClr val="8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65" y="1132313"/>
            <a:ext cx="5466148" cy="14083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65" y="2888923"/>
            <a:ext cx="5466148" cy="1460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49" y="2888923"/>
            <a:ext cx="5100290" cy="15415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49" y="1132313"/>
            <a:ext cx="5084390" cy="14083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0" name="Text Box 262"/>
          <p:cNvSpPr txBox="1">
            <a:spLocks noChangeArrowheads="1"/>
          </p:cNvSpPr>
          <p:nvPr/>
        </p:nvSpPr>
        <p:spPr bwMode="auto">
          <a:xfrm>
            <a:off x="1157113" y="5083340"/>
            <a:ext cx="87839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6674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 Box 262"/>
          <p:cNvSpPr txBox="1">
            <a:spLocks noChangeArrowheads="1"/>
          </p:cNvSpPr>
          <p:nvPr/>
        </p:nvSpPr>
        <p:spPr bwMode="auto">
          <a:xfrm>
            <a:off x="2177013" y="211157"/>
            <a:ext cx="8783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67" y="1030554"/>
            <a:ext cx="3812151" cy="85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51" y="2120142"/>
            <a:ext cx="3718833" cy="879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" name="Group 27"/>
          <p:cNvGrpSpPr/>
          <p:nvPr/>
        </p:nvGrpSpPr>
        <p:grpSpPr>
          <a:xfrm>
            <a:off x="1666171" y="2306254"/>
            <a:ext cx="4497866" cy="650240"/>
            <a:chOff x="1117874" y="2921916"/>
            <a:chExt cx="3821562" cy="94476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9" name="Pentagon 28"/>
            <p:cNvSpPr/>
            <p:nvPr/>
          </p:nvSpPr>
          <p:spPr>
            <a:xfrm>
              <a:off x="1522468" y="2948950"/>
              <a:ext cx="3416968" cy="917731"/>
            </a:xfrm>
            <a:prstGeom prst="homePlate">
              <a:avLst/>
            </a:prstGeom>
            <a:solidFill>
              <a:srgbClr val="FF993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>
                  <a:solidFill>
                    <a:schemeClr val="tx1"/>
                  </a:solidFill>
                  <a:latin typeface="+mj-lt"/>
                </a:rPr>
                <a:t>       Vẽ họa tiết vào các mảng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" name="Flowchart: Stored Data 29"/>
            <p:cNvSpPr/>
            <p:nvPr/>
          </p:nvSpPr>
          <p:spPr>
            <a:xfrm>
              <a:off x="1117874" y="2921916"/>
              <a:ext cx="684056" cy="944765"/>
            </a:xfrm>
            <a:prstGeom prst="flowChartOnlineStorag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>
                  <a:solidFill>
                    <a:schemeClr val="bg1"/>
                  </a:solidFill>
                  <a:latin typeface="+mj-lt"/>
                </a:rPr>
                <a:t>B2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66171" y="4621098"/>
            <a:ext cx="4504901" cy="564360"/>
            <a:chOff x="1128131" y="4323554"/>
            <a:chExt cx="4024221" cy="96467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2" name="Pentagon 31"/>
            <p:cNvSpPr/>
            <p:nvPr/>
          </p:nvSpPr>
          <p:spPr>
            <a:xfrm>
              <a:off x="1735384" y="4323554"/>
              <a:ext cx="3416968" cy="964673"/>
            </a:xfrm>
            <a:prstGeom prst="homePlate">
              <a:avLst/>
            </a:prstGeom>
            <a:solidFill>
              <a:srgbClr val="33CC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vi-VN" dirty="0" smtClean="0">
                  <a:solidFill>
                    <a:schemeClr val="tx1"/>
                  </a:solidFill>
                  <a:latin typeface="+mj-lt"/>
                </a:rPr>
                <a:t>    Vẽ mầu hoàn thiện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Flowchart: Stored Data 32"/>
            <p:cNvSpPr/>
            <p:nvPr/>
          </p:nvSpPr>
          <p:spPr>
            <a:xfrm>
              <a:off x="1128131" y="4323555"/>
              <a:ext cx="852784" cy="964674"/>
            </a:xfrm>
            <a:prstGeom prst="flowChartOnlineStorage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>
                  <a:solidFill>
                    <a:schemeClr val="bg1"/>
                  </a:solidFill>
                  <a:latin typeface="+mj-lt"/>
                </a:rPr>
                <a:t>B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666170" y="1005549"/>
            <a:ext cx="4387519" cy="953229"/>
            <a:chOff x="1085894" y="1645637"/>
            <a:chExt cx="4448632" cy="92016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5" name="Pentagon 34"/>
            <p:cNvSpPr/>
            <p:nvPr/>
          </p:nvSpPr>
          <p:spPr>
            <a:xfrm>
              <a:off x="1756610" y="1646537"/>
              <a:ext cx="3777916" cy="917732"/>
            </a:xfrm>
            <a:prstGeom prst="homePlate">
              <a:avLst/>
            </a:prstGeom>
            <a:solidFill>
              <a:srgbClr val="33CC3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>
                  <a:solidFill>
                    <a:schemeClr val="tx1"/>
                  </a:solidFill>
                  <a:latin typeface="+mj-lt"/>
                </a:rPr>
                <a:t>Kẻ hai đường thẳng song song, sử dụng nguyên lý nhắc lại vẽ phác hình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Flowchart: Stored Data 35"/>
            <p:cNvSpPr/>
            <p:nvPr/>
          </p:nvSpPr>
          <p:spPr>
            <a:xfrm>
              <a:off x="1085894" y="1645637"/>
              <a:ext cx="823222" cy="920167"/>
            </a:xfrm>
            <a:prstGeom prst="flowChartOnlineStorage">
              <a:avLst/>
            </a:prstGeom>
            <a:solidFill>
              <a:srgbClr val="CC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 smtClean="0">
                  <a:solidFill>
                    <a:schemeClr val="bg1"/>
                  </a:solidFill>
                  <a:latin typeface="+mj-lt"/>
                </a:rPr>
                <a:t>B1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66171" y="3371951"/>
            <a:ext cx="4483767" cy="639881"/>
            <a:chOff x="1279516" y="4084524"/>
            <a:chExt cx="3773746" cy="92016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8" name="Pentagon 37"/>
            <p:cNvSpPr/>
            <p:nvPr/>
          </p:nvSpPr>
          <p:spPr>
            <a:xfrm>
              <a:off x="1783339" y="4084524"/>
              <a:ext cx="3269923" cy="917732"/>
            </a:xfrm>
            <a:prstGeom prst="homePlat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vi-VN" dirty="0" smtClean="0">
                  <a:solidFill>
                    <a:schemeClr val="tx1"/>
                  </a:solidFill>
                  <a:latin typeface="+mj-lt"/>
                </a:rPr>
                <a:t>    V</a:t>
              </a:r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ẽ thêm họa tiết phụ tạo sự liên kết các hình trong đường diềm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9" name="Flowchart: Stored Data 38"/>
            <p:cNvSpPr/>
            <p:nvPr/>
          </p:nvSpPr>
          <p:spPr>
            <a:xfrm>
              <a:off x="1279516" y="4084524"/>
              <a:ext cx="677621" cy="920167"/>
            </a:xfrm>
            <a:prstGeom prst="flowChartOnlineStorage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>
                  <a:solidFill>
                    <a:schemeClr val="bg1"/>
                  </a:solidFill>
                  <a:latin typeface="+mj-lt"/>
                </a:rPr>
                <a:t>B3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00" y="3111093"/>
            <a:ext cx="3689684" cy="11572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00" y="4476720"/>
            <a:ext cx="3631012" cy="91714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707115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</TotalTime>
  <Words>622</Words>
  <Application>Microsoft Office PowerPoint</Application>
  <PresentationFormat>Widescreen</PresentationFormat>
  <Paragraphs>86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Kalam</vt:lpstr>
      <vt:lpstr>Lato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Nguyên lí sử dụng trang trí đường diềm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ĐƯỜNG DIỀM TRANG TRÍ  VỚI HỌA TIẾT THỜI LÝ (2 tiết</dc:title>
  <dc:creator>admin</dc:creator>
  <cp:lastModifiedBy>Administrator</cp:lastModifiedBy>
  <cp:revision>79</cp:revision>
  <dcterms:created xsi:type="dcterms:W3CDTF">2022-08-08T09:11:26Z</dcterms:created>
  <dcterms:modified xsi:type="dcterms:W3CDTF">2023-10-03T01:32:57Z</dcterms:modified>
</cp:coreProperties>
</file>