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65" r:id="rId3"/>
    <p:sldId id="258" r:id="rId4"/>
    <p:sldId id="331" r:id="rId5"/>
    <p:sldId id="293" r:id="rId6"/>
    <p:sldId id="292" r:id="rId7"/>
    <p:sldId id="294" r:id="rId8"/>
    <p:sldId id="296" r:id="rId9"/>
    <p:sldId id="297" r:id="rId10"/>
    <p:sldId id="298" r:id="rId11"/>
    <p:sldId id="299" r:id="rId12"/>
    <p:sldId id="300" r:id="rId13"/>
    <p:sldId id="301" r:id="rId14"/>
    <p:sldId id="305" r:id="rId15"/>
    <p:sldId id="306" r:id="rId16"/>
    <p:sldId id="302" r:id="rId17"/>
    <p:sldId id="329" r:id="rId18"/>
    <p:sldId id="295" r:id="rId19"/>
    <p:sldId id="330" r:id="rId20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ạm Thị Ngân (ADAS – GV)" initials="PTN(–G" lastIdx="1" clrIdx="0">
    <p:extLst>
      <p:ext uri="{19B8F6BF-5375-455C-9EA6-DF929625EA0E}">
        <p15:presenceInfo xmlns:p15="http://schemas.microsoft.com/office/powerpoint/2012/main" userId="S::nganpt@aschool.edu.vn::ef34255a-9373-4d5a-89ab-87e25bd6fe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5C0"/>
    <a:srgbClr val="F51B59"/>
    <a:srgbClr val="F54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/>
    <p:restoredTop sz="94837"/>
  </p:normalViewPr>
  <p:slideViewPr>
    <p:cSldViewPr snapToGrid="0" snapToObjects="1">
      <p:cViewPr varScale="1">
        <p:scale>
          <a:sx n="92" d="100"/>
          <a:sy n="92" d="100"/>
        </p:scale>
        <p:origin x="101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05T20:29:24.11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0E2FA-6FCB-D444-8042-1E360340399C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BD1A-4AE7-9A46-91D0-084D85F070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5346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1432-2175-4A40-8BBB-EBE059743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14736E-F601-DF48-9BC7-06040AA43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5EC8A-97FE-0E4C-94F7-9A1900832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1AA38-07B1-D143-89F8-1AAAB9ED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B8C9-9712-9940-B5D5-3420F44D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7706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2D97B-C6E8-5F46-95A9-630B1146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92DC91-6F4F-DE4F-B34A-4D1D3BCFB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59262-A068-5848-A4EB-3747C204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FE970-C4D6-1740-95BA-A6D9EFAF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90092-1EFA-AF44-8E55-1203960A0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6716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893FF0-024F-5D4B-B0E6-B6524BC74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B11AD-CAA0-6640-9B8C-200E42147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21E20-DB3C-9D43-A2FF-96414D87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B209F-0C8C-E44D-B481-3D07532A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6BEA7-BC47-5843-9296-5E4EA40F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6013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AE383-A583-ED41-8D0E-30E7B5334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4DB9E-6790-D848-8C82-16CE01AB3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95133-995F-EB47-B376-D83F4839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3C067-DD31-B64C-9006-F06294F2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19BD2-A3DD-FE47-BF68-C3EB611B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732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9177C-6E7B-DB4A-9C51-912D15F5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BD302-8ACB-FA40-AB64-E0940B45A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21F0-8C54-F640-A3F6-BDCE649DE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777C0-9C8F-784E-BE8C-3327B785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2F793-CC02-D747-BBAB-5B9FFD78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8565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FA25C-F2AF-4143-BE09-C4070F66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50B84-4595-1144-8095-0C52541B1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19B5D-F2E6-FE47-858D-62AAB520B7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0E497-E7C3-294B-BE3B-FA6FF2E7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9E6F5-D2D8-8243-97B1-550F176E2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6969A-DFE1-3844-9707-C0BB0FE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1169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5BBA-EF41-6D49-8703-3749377C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09772-3FF7-8B4E-99C5-3DAF61B5E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D9B79-58F8-6F41-9375-04288F95E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6C1E09-E1E6-2749-B7D7-3A0466580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0BD4FC-BE30-4F44-B047-164D466F3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D75FC-0362-3B40-9A54-18E24009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7B0AB7-EA22-B545-A2F5-48090D872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C03E1-D3F9-E34E-96F8-5F6BC062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375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D50A0-9088-FB4C-BFC2-7E5E244F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E745AE-2BB6-614A-8B3D-0B3F7313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35C63-F604-7B42-B8EC-E0BA348B6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FB972-6FBF-8847-9963-0DFD510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4706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DA459-8247-264A-8C0E-9B26E0355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A35C5-E226-374A-B5AA-9B2D74F18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96F4E-B396-4745-AE62-5FB4F90E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04601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FB30-DF2F-7448-AF07-F1334D55D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A0585-B448-8543-8961-6ACF76B3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66AF7-B004-E840-9B95-7C6B980D9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CAFCB-7E44-874A-B8A6-102BF1D0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64540-469A-0741-935C-0248230B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9F4C6-C89D-D04D-AC4F-F9513ED6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5723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69DB-798C-4445-9071-D2F7072EF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BFF23F-4645-3F45-841B-8D5B3F991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F732E-A022-A441-8920-82E5F78E3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F7BD3-1AF5-0443-8392-575839AA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447B9-AA3F-4043-BA43-CBE6329F3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9E4AB-2613-6E42-99C1-DB20476A7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68254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911DA-761F-DE4D-869C-551E8B85F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D4181-7805-AD4E-939C-5201B7CA2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E4FB2-0EBF-2248-9373-B86D808A0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2074D-FA8D-5543-9980-5C60F4D94D57}" type="datetimeFigureOut">
              <a:rPr lang="en-VN" smtClean="0"/>
              <a:t>09/04/2021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52FE-17E2-184B-A4B8-C0F178B28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44EC1-50A2-D441-8D93-8DE2B6846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2FFC9-0E43-4243-BE8E-F536F5A057E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136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pn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10" Type="http://schemas.openxmlformats.org/officeDocument/2006/relationships/comments" Target="../comments/comment1.xml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8FABB30-9A3E-CE41-9910-E3063DCDB169}"/>
              </a:ext>
            </a:extLst>
          </p:cNvPr>
          <p:cNvSpPr txBox="1">
            <a:spLocks/>
          </p:cNvSpPr>
          <p:nvPr/>
        </p:nvSpPr>
        <p:spPr>
          <a:xfrm>
            <a:off x="824846" y="1709248"/>
            <a:ext cx="10528954" cy="3024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GB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GB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GB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</a:pP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5000"/>
              </a:lnSpc>
            </a:pP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5000"/>
              </a:lnSpc>
            </a:pP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38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C6DB6445-32FD-3F41-944E-1DFB9BCFEA76}"/>
              </a:ext>
            </a:extLst>
          </p:cNvPr>
          <p:cNvSpPr/>
          <p:nvPr/>
        </p:nvSpPr>
        <p:spPr>
          <a:xfrm>
            <a:off x="1600200" y="1184296"/>
            <a:ext cx="9921240" cy="499266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liệu truyền miệng: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là những câu chuyện, những lời mô tả được truyền từ đời này qua đời khác ở rất nhiều dạng khác nhau.</a:t>
            </a:r>
          </a:p>
          <a:p>
            <a:r>
              <a:rPr lang="en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điểm </a:t>
            </a:r>
            <a:r>
              <a:rPr lang="en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Có thể cho người sau biết được những gì quá khứ đã xảy ra và những gì đã học được và thậm chí có thể tạo ra một câu truyện mới. </a:t>
            </a:r>
          </a:p>
          <a:p>
            <a:r>
              <a:rPr lang="en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Có thể truyền miệng sai hoặc người truyền cho thêm yếu tố kì ảo vào không được chính xác</a:t>
            </a:r>
            <a:r>
              <a:rPr lang="en-VN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78F9F0-BDDC-584C-9B1B-13BAB08A0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6" y="1690688"/>
            <a:ext cx="1245870" cy="10287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23193A-7187-4AB6-A758-04AF6952D9B4}"/>
              </a:ext>
            </a:extLst>
          </p:cNvPr>
          <p:cNvSpPr/>
          <p:nvPr/>
        </p:nvSpPr>
        <p:spPr>
          <a:xfrm>
            <a:off x="3066771" y="112594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TƯ LIỆU TRUYỀN MIỆNG</a:t>
            </a:r>
          </a:p>
        </p:txBody>
      </p:sp>
    </p:spTree>
    <p:extLst>
      <p:ext uri="{BB962C8B-B14F-4D97-AF65-F5344CB8AC3E}">
        <p14:creationId xmlns:p14="http://schemas.microsoft.com/office/powerpoint/2010/main" val="282764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26" y="-21563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0AFD18-0A13-4145-BBB2-B4D8367BD51A}"/>
              </a:ext>
            </a:extLst>
          </p:cNvPr>
          <p:cNvSpPr/>
          <p:nvPr/>
        </p:nvSpPr>
        <p:spPr>
          <a:xfrm>
            <a:off x="4485687" y="5362187"/>
            <a:ext cx="3571369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23D64E-391A-8441-A616-98FEECEADD53}"/>
              </a:ext>
            </a:extLst>
          </p:cNvPr>
          <p:cNvSpPr/>
          <p:nvPr/>
        </p:nvSpPr>
        <p:spPr>
          <a:xfrm>
            <a:off x="4554560" y="3795216"/>
            <a:ext cx="340570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ln w="11430"/>
              <a:solidFill>
                <a:srgbClr val="00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E7730-EF23-CD44-8651-D931FCE36EFB}"/>
              </a:ext>
            </a:extLst>
          </p:cNvPr>
          <p:cNvSpPr/>
          <p:nvPr/>
        </p:nvSpPr>
        <p:spPr>
          <a:xfrm>
            <a:off x="4485687" y="2343926"/>
            <a:ext cx="3491758" cy="58477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7D84602C-9897-484C-9917-EB4601F68A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2696" r="3318" b="15196"/>
          <a:stretch/>
        </p:blipFill>
        <p:spPr bwMode="auto">
          <a:xfrm>
            <a:off x="984501" y="1668699"/>
            <a:ext cx="1399254" cy="135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1B9C8F83-3FA4-B74A-8812-5EC2E76B5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5327411"/>
            <a:ext cx="1354103" cy="136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7F5F2C2-A6CD-014B-B71E-50CC8EC8C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48" y="3407437"/>
            <a:ext cx="1271990" cy="16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658FF177-C50F-7042-91BA-F230B8006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407437"/>
            <a:ext cx="1470719" cy="14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586F8C15-11CD-3746-9146-F9D3926E4B38}"/>
              </a:ext>
            </a:extLst>
          </p:cNvPr>
          <p:cNvSpPr txBox="1">
            <a:spLocks/>
          </p:cNvSpPr>
          <p:nvPr/>
        </p:nvSpPr>
        <p:spPr>
          <a:xfrm>
            <a:off x="2385724" y="396333"/>
            <a:ext cx="7879849" cy="110903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2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6A348F-7FB2-2D44-9AFD-2E87FB4BBC0E}"/>
              </a:ext>
            </a:extLst>
          </p:cNvPr>
          <p:cNvCxnSpPr/>
          <p:nvPr/>
        </p:nvCxnSpPr>
        <p:spPr>
          <a:xfrm>
            <a:off x="2383755" y="2636313"/>
            <a:ext cx="2027095" cy="266808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3C15CED-941E-7844-BA89-D481EB30064C}"/>
              </a:ext>
            </a:extLst>
          </p:cNvPr>
          <p:cNvCxnSpPr/>
          <p:nvPr/>
        </p:nvCxnSpPr>
        <p:spPr>
          <a:xfrm flipH="1">
            <a:off x="8103974" y="3045949"/>
            <a:ext cx="2181585" cy="10742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266B655-1ECA-5849-B3BC-C59F97D3E7DF}"/>
              </a:ext>
            </a:extLst>
          </p:cNvPr>
          <p:cNvCxnSpPr/>
          <p:nvPr/>
        </p:nvCxnSpPr>
        <p:spPr>
          <a:xfrm flipH="1" flipV="1">
            <a:off x="8057056" y="3019154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A352A66-3875-9C40-A23B-452E21D218FF}"/>
              </a:ext>
            </a:extLst>
          </p:cNvPr>
          <p:cNvCxnSpPr/>
          <p:nvPr/>
        </p:nvCxnSpPr>
        <p:spPr>
          <a:xfrm flipH="1" flipV="1">
            <a:off x="8103974" y="4469087"/>
            <a:ext cx="2301348" cy="160401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D46A980-BAF8-DF4E-80FA-B62F2245CB0A}"/>
              </a:ext>
            </a:extLst>
          </p:cNvPr>
          <p:cNvCxnSpPr/>
          <p:nvPr/>
        </p:nvCxnSpPr>
        <p:spPr>
          <a:xfrm flipV="1">
            <a:off x="2405710" y="3027575"/>
            <a:ext cx="2131711" cy="262699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21623C1-A395-7C4D-8DA6-DAD014AF6DB5}"/>
              </a:ext>
            </a:extLst>
          </p:cNvPr>
          <p:cNvCxnSpPr/>
          <p:nvPr/>
        </p:nvCxnSpPr>
        <p:spPr>
          <a:xfrm>
            <a:off x="2287377" y="4394368"/>
            <a:ext cx="1982178" cy="129831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25.png">
            <a:extLst>
              <a:ext uri="{FF2B5EF4-FFF2-40B4-BE49-F238E27FC236}">
                <a16:creationId xmlns:a16="http://schemas.microsoft.com/office/drawing/2014/main" id="{5CA30E13-F453-2649-B2E1-9EBA10C222DE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0395017" y="1703896"/>
            <a:ext cx="1370762" cy="1360150"/>
          </a:xfrm>
          <a:prstGeom prst="rect">
            <a:avLst/>
          </a:prstGeom>
          <a:ln/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58B4DDE-325B-5E4B-AC9D-DE78B94DEF11}"/>
              </a:ext>
            </a:extLst>
          </p:cNvPr>
          <p:cNvGrpSpPr/>
          <p:nvPr/>
        </p:nvGrpSpPr>
        <p:grpSpPr>
          <a:xfrm>
            <a:off x="650404" y="5034881"/>
            <a:ext cx="1771364" cy="1530366"/>
            <a:chOff x="451202" y="5197541"/>
            <a:chExt cx="1032146" cy="1438754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112217F6-4A8F-7343-8F77-5031034DB8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03" y="5197541"/>
              <a:ext cx="1032145" cy="1060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25958A3-E193-8C4A-8B64-03081425747C}"/>
                </a:ext>
              </a:extLst>
            </p:cNvPr>
            <p:cNvSpPr txBox="1"/>
            <p:nvPr/>
          </p:nvSpPr>
          <p:spPr>
            <a:xfrm>
              <a:off x="451202" y="6266963"/>
              <a:ext cx="9135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err="1">
                  <a:solidFill>
                    <a:srgbClr val="002060"/>
                  </a:solidFill>
                  <a:latin typeface="Tw Cen MT" pitchFamily="34" charset="0"/>
                </a:rPr>
                <a:t>Sách</a:t>
              </a:r>
              <a:endParaRPr lang="en-GB" dirty="0">
                <a:solidFill>
                  <a:srgbClr val="002060"/>
                </a:solidFill>
                <a:latin typeface="Tw Cen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227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rizontal Scroll 6">
            <a:extLst>
              <a:ext uri="{FF2B5EF4-FFF2-40B4-BE49-F238E27FC236}">
                <a16:creationId xmlns:a16="http://schemas.microsoft.com/office/drawing/2014/main" id="{6FD67ECD-7A22-C546-A817-9DA98EC234BB}"/>
              </a:ext>
            </a:extLst>
          </p:cNvPr>
          <p:cNvSpPr/>
          <p:nvPr/>
        </p:nvSpPr>
        <p:spPr>
          <a:xfrm>
            <a:off x="2416910" y="2175967"/>
            <a:ext cx="9355990" cy="414556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 ,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12E71-F659-7A4A-9D96-22F6805D26E7}"/>
              </a:ext>
            </a:extLst>
          </p:cNvPr>
          <p:cNvSpPr txBox="1"/>
          <p:nvPr/>
        </p:nvSpPr>
        <p:spPr>
          <a:xfrm>
            <a:off x="2648314" y="274561"/>
            <a:ext cx="10253713" cy="122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AC5B722D-5577-D04C-9FC4-3C8360BBA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405711"/>
            <a:ext cx="1920239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8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" y="-174567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4B44CC-D75C-974D-AB78-D93AE0247AD8}"/>
              </a:ext>
            </a:extLst>
          </p:cNvPr>
          <p:cNvSpPr/>
          <p:nvPr/>
        </p:nvSpPr>
        <p:spPr>
          <a:xfrm>
            <a:off x="2867890" y="0"/>
            <a:ext cx="34913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TƯ LIỆU GỐC</a:t>
            </a:r>
          </a:p>
          <a:p>
            <a:endParaRPr lang="en-VN" b="1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80365899-A379-0F44-BDA4-C5082A481AB5}"/>
              </a:ext>
            </a:extLst>
          </p:cNvPr>
          <p:cNvSpPr/>
          <p:nvPr/>
        </p:nvSpPr>
        <p:spPr>
          <a:xfrm>
            <a:off x="838200" y="5030398"/>
            <a:ext cx="6443170" cy="1168780"/>
          </a:xfrm>
          <a:prstGeom prst="wedgeRoundRectCallout">
            <a:avLst>
              <a:gd name="adj1" fmla="val 71262"/>
              <a:gd name="adj2" fmla="val -2080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GB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6C9200A-9684-6345-B68D-473E9D86D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31" y="2995612"/>
            <a:ext cx="1309679" cy="1755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54CC00AB-04B7-2646-9E05-C55265C04422}"/>
              </a:ext>
            </a:extLst>
          </p:cNvPr>
          <p:cNvSpPr/>
          <p:nvPr/>
        </p:nvSpPr>
        <p:spPr>
          <a:xfrm>
            <a:off x="4423859" y="3302831"/>
            <a:ext cx="6929941" cy="1232776"/>
          </a:xfrm>
          <a:prstGeom prst="wedgeRoundRectCallout">
            <a:avLst>
              <a:gd name="adj1" fmla="val -73476"/>
              <a:gd name="adj2" fmla="val -58247"/>
              <a:gd name="adj3" fmla="val 16667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GB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GB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AB1BE1DD-F6E0-944D-A663-108C9E2CDD11}"/>
              </a:ext>
            </a:extLst>
          </p:cNvPr>
          <p:cNvSpPr/>
          <p:nvPr/>
        </p:nvSpPr>
        <p:spPr>
          <a:xfrm>
            <a:off x="3906759" y="1096228"/>
            <a:ext cx="5816361" cy="749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B76D77-401C-1C4F-874C-2C0BFD071A64}"/>
              </a:ext>
            </a:extLst>
          </p:cNvPr>
          <p:cNvSpPr/>
          <p:nvPr/>
        </p:nvSpPr>
        <p:spPr>
          <a:xfrm>
            <a:off x="838200" y="1806627"/>
            <a:ext cx="10545954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84FCF1-5F56-444F-8D5B-28BDEF404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2731" y="4654380"/>
            <a:ext cx="1829707" cy="20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853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694730-F479-C24B-AF71-FA8CE106D836}"/>
              </a:ext>
            </a:extLst>
          </p:cNvPr>
          <p:cNvSpPr/>
          <p:nvPr/>
        </p:nvSpPr>
        <p:spPr>
          <a:xfrm>
            <a:off x="770573" y="3310461"/>
            <a:ext cx="1115555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_ _______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 _ _ _ _ _ _ _ _.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103DE0-D416-EE47-9C1B-0E385540A607}"/>
              </a:ext>
            </a:extLst>
          </p:cNvPr>
          <p:cNvSpPr/>
          <p:nvPr/>
        </p:nvSpPr>
        <p:spPr>
          <a:xfrm>
            <a:off x="886687" y="2618641"/>
            <a:ext cx="10545954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GB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GB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GB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GB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8D844-AF83-1745-9B4C-48936F3149FB}"/>
              </a:ext>
            </a:extLst>
          </p:cNvPr>
          <p:cNvSpPr/>
          <p:nvPr/>
        </p:nvSpPr>
        <p:spPr>
          <a:xfrm>
            <a:off x="1102818" y="1425598"/>
            <a:ext cx="2739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TƯ LIỆU GỐC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68B73C-1816-B448-8C4E-5037138F6119}"/>
              </a:ext>
            </a:extLst>
          </p:cNvPr>
          <p:cNvSpPr txBox="1"/>
          <p:nvPr/>
        </p:nvSpPr>
        <p:spPr>
          <a:xfrm>
            <a:off x="8168639" y="5256848"/>
            <a:ext cx="1750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err="1">
                <a:solidFill>
                  <a:srgbClr val="002060"/>
                </a:solidFill>
              </a:rPr>
              <a:t>Tài</a:t>
            </a:r>
            <a:r>
              <a:rPr lang="en-GB" sz="2000" b="1" u="sng" dirty="0">
                <a:solidFill>
                  <a:srgbClr val="002060"/>
                </a:solidFill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</a:rPr>
              <a:t>liệu</a:t>
            </a:r>
            <a:r>
              <a:rPr lang="en-GB" sz="2000" b="1" u="sng" dirty="0">
                <a:solidFill>
                  <a:srgbClr val="002060"/>
                </a:solidFill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</a:rPr>
              <a:t>lịch</a:t>
            </a:r>
            <a:r>
              <a:rPr lang="en-GB" sz="2000" b="1" u="sng" dirty="0">
                <a:solidFill>
                  <a:srgbClr val="002060"/>
                </a:solidFill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</a:rPr>
              <a:t>sử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8999F5-5660-9C42-BEAF-FB0D2F3249FE}"/>
              </a:ext>
            </a:extLst>
          </p:cNvPr>
          <p:cNvSpPr txBox="1"/>
          <p:nvPr/>
        </p:nvSpPr>
        <p:spPr>
          <a:xfrm>
            <a:off x="9862427" y="4668788"/>
            <a:ext cx="1750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</a:t>
            </a:r>
            <a:r>
              <a:rPr lang="en-GB" sz="2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GB" sz="2000" b="1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b="1" u="sng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gốc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2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98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4E8F96-71F6-3547-B09E-0B783BB1EBAC}"/>
              </a:ext>
            </a:extLst>
          </p:cNvPr>
          <p:cNvSpPr txBox="1"/>
          <p:nvPr/>
        </p:nvSpPr>
        <p:spPr>
          <a:xfrm>
            <a:off x="566367" y="1630834"/>
            <a:ext cx="4355254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GB" sz="2600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727A40-CD77-6C43-9343-1041F4AE2CE8}"/>
              </a:ext>
            </a:extLst>
          </p:cNvPr>
          <p:cNvSpPr txBox="1"/>
          <p:nvPr/>
        </p:nvSpPr>
        <p:spPr>
          <a:xfrm>
            <a:off x="7295331" y="1555865"/>
            <a:ext cx="4450386" cy="4924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GB" sz="2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GB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04C240-C532-7F49-994F-7F3615D101B4}"/>
              </a:ext>
            </a:extLst>
          </p:cNvPr>
          <p:cNvSpPr txBox="1"/>
          <p:nvPr/>
        </p:nvSpPr>
        <p:spPr>
          <a:xfrm>
            <a:off x="5388395" y="1630834"/>
            <a:ext cx="1440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599CC19-C256-2B4A-A598-4A6E62DF1F2A}"/>
              </a:ext>
            </a:extLst>
          </p:cNvPr>
          <p:cNvSpPr/>
          <p:nvPr/>
        </p:nvSpPr>
        <p:spPr>
          <a:xfrm>
            <a:off x="5524096" y="4093046"/>
            <a:ext cx="1168759" cy="115212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718388-DDE8-2344-8278-F1CD6396EA1A}"/>
              </a:ext>
            </a:extLst>
          </p:cNvPr>
          <p:cNvSpPr/>
          <p:nvPr/>
        </p:nvSpPr>
        <p:spPr>
          <a:xfrm>
            <a:off x="1445529" y="1038232"/>
            <a:ext cx="2739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TƯ LIỆU GỐC</a:t>
            </a:r>
          </a:p>
        </p:txBody>
      </p:sp>
    </p:spTree>
    <p:extLst>
      <p:ext uri="{BB962C8B-B14F-4D97-AF65-F5344CB8AC3E}">
        <p14:creationId xmlns:p14="http://schemas.microsoft.com/office/powerpoint/2010/main" val="26212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3AF0737C-9A64-3244-AFBF-42E7B4C266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2571" y="1823498"/>
          <a:ext cx="3666858" cy="48091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6858">
                  <a:extLst>
                    <a:ext uri="{9D8B030D-6E8A-4147-A177-3AD203B41FA5}">
                      <a16:colId xmlns:a16="http://schemas.microsoft.com/office/drawing/2014/main" val="2420828982"/>
                    </a:ext>
                  </a:extLst>
                </a:gridCol>
              </a:tblGrid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a, Những di tích, đồ vật của người xưa còn được giữ lại trong lòng đất hay trên mặt đất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27633915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03208682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b, Những bản ghi, sách vở chép tay hay được in, khắc trên giấy, gỗ, đá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337869506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885959668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c, Những câu chuyện, những lời mô tả được truyền từ đời này sang đời khác bằng nhiều hinhf thức khác nhau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567749581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64528415"/>
                  </a:ext>
                </a:extLst>
              </a:tr>
              <a:tr h="436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d. Không cho biết chính xác về địa điểm và thời gian, nhưng phần nào phản ánh hiện thực lịch sử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1810156692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040497139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e, Là những tư liệu “câm” nhưng cho biết khá cụ thể và trung thực về đời sống vật chất và phần nào về đời sống tinh thần của người xưa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964980615"/>
                  </a:ext>
                </a:extLst>
              </a:tr>
              <a:tr h="2093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en-VN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4264653293"/>
                  </a:ext>
                </a:extLst>
              </a:tr>
              <a:tr h="6645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300" dirty="0">
                          <a:effectLst/>
                        </a:rPr>
                        <a:t>g. Cho biết tương đối đầy đủ về các mặt của cuộc sống, nhưng thường mang ý thức chủ quan của tác giả tư liệu</a:t>
                      </a:r>
                      <a:endParaRPr lang="en-VN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618" marR="63618" marT="0" marB="0"/>
                </a:tc>
                <a:extLst>
                  <a:ext uri="{0D108BD9-81ED-4DB2-BD59-A6C34878D82A}">
                    <a16:rowId xmlns:a16="http://schemas.microsoft.com/office/drawing/2014/main" val="3663212261"/>
                  </a:ext>
                </a:extLst>
              </a:tr>
            </a:tbl>
          </a:graphicData>
        </a:graphic>
      </p:graphicFrame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" y="16749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4D69D0-4B84-F74E-B628-CE92C278435C}"/>
              </a:ext>
            </a:extLst>
          </p:cNvPr>
          <p:cNvSpPr/>
          <p:nvPr/>
        </p:nvSpPr>
        <p:spPr>
          <a:xfrm>
            <a:off x="4881429" y="1272113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a, Những di tích, đồ vật của người xưa còn được giữ lại trong lòng đất hay trên mặt đất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EDE564-8EFB-D441-98B1-252F5589AD15}"/>
              </a:ext>
            </a:extLst>
          </p:cNvPr>
          <p:cNvSpPr/>
          <p:nvPr/>
        </p:nvSpPr>
        <p:spPr>
          <a:xfrm>
            <a:off x="4881429" y="2176195"/>
            <a:ext cx="6096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b, Những bản ghi, sách vở chép tay hay được in, khắc trên giấy, gỗ, đá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D332BA-42C3-204D-BC13-0EA56EF9D7CD}"/>
              </a:ext>
            </a:extLst>
          </p:cNvPr>
          <p:cNvSpPr/>
          <p:nvPr/>
        </p:nvSpPr>
        <p:spPr>
          <a:xfrm>
            <a:off x="4881429" y="2975368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c, Những câu chuyện, những lời mô tả được truyền từ đời này sang đời khác bằng nhiều hinhf thức khác nhau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FFB582-61D1-6A4C-962B-005AB1B7088B}"/>
              </a:ext>
            </a:extLst>
          </p:cNvPr>
          <p:cNvSpPr/>
          <p:nvPr/>
        </p:nvSpPr>
        <p:spPr>
          <a:xfrm>
            <a:off x="4881429" y="3774541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Không cho biết chính xác về địa điểm và thời gian, nhưng phần nào phản ánh hiện thực lịch sử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5DAE78-495D-374A-BF8C-AE6901FB45BE}"/>
              </a:ext>
            </a:extLst>
          </p:cNvPr>
          <p:cNvSpPr/>
          <p:nvPr/>
        </p:nvSpPr>
        <p:spPr>
          <a:xfrm>
            <a:off x="4907077" y="4603444"/>
            <a:ext cx="6096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h, Là những tư liệu “câm” nhưng cho biết khá cụ thể và trung thực về đời sống vật chất và phần nào về đời sống tinh thần của người xưa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F13A5D-62C1-BC4B-93C6-676B1E986F1E}"/>
              </a:ext>
            </a:extLst>
          </p:cNvPr>
          <p:cNvSpPr/>
          <p:nvPr/>
        </p:nvSpPr>
        <p:spPr>
          <a:xfrm>
            <a:off x="4907077" y="5709346"/>
            <a:ext cx="6096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Times New Roman" panose="02020603050405020304" pitchFamily="18" charset="0"/>
              </a:rPr>
              <a:t>g. Cho biết tương đối đầy đủ về các mặt của cuộc sống, nhưng thường mang ý thức chủ quan của tác giả tư liệu</a:t>
            </a:r>
            <a:r>
              <a:rPr lang="en-VN" dirty="0">
                <a:effectLst/>
              </a:rPr>
              <a:t> </a:t>
            </a:r>
            <a:endParaRPr lang="en-VN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C4634C-8B01-9349-9F49-0AEB32550AF5}"/>
              </a:ext>
            </a:extLst>
          </p:cNvPr>
          <p:cNvSpPr/>
          <p:nvPr/>
        </p:nvSpPr>
        <p:spPr>
          <a:xfrm>
            <a:off x="4109152" y="752566"/>
            <a:ext cx="3845925" cy="3852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 thành phiếu học tập sau vào vở</a:t>
            </a:r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9">
            <a:extLst>
              <a:ext uri="{FF2B5EF4-FFF2-40B4-BE49-F238E27FC236}">
                <a16:creationId xmlns:a16="http://schemas.microsoft.com/office/drawing/2014/main" id="{D9C1F540-D5CC-694D-B6EB-256D28B68A88}"/>
              </a:ext>
            </a:extLst>
          </p:cNvPr>
          <p:cNvSpPr txBox="1"/>
          <p:nvPr/>
        </p:nvSpPr>
        <p:spPr>
          <a:xfrm>
            <a:off x="502920" y="2154382"/>
            <a:ext cx="3163938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Tư liệu truyền miệng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172">
            <a:extLst>
              <a:ext uri="{FF2B5EF4-FFF2-40B4-BE49-F238E27FC236}">
                <a16:creationId xmlns:a16="http://schemas.microsoft.com/office/drawing/2014/main" id="{FF06F88D-41EC-5E42-B221-6118246D617A}"/>
              </a:ext>
            </a:extLst>
          </p:cNvPr>
          <p:cNvSpPr txBox="1"/>
          <p:nvPr/>
        </p:nvSpPr>
        <p:spPr>
          <a:xfrm>
            <a:off x="502920" y="3335736"/>
            <a:ext cx="315332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Tư liệu hiện vật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81">
            <a:extLst>
              <a:ext uri="{FF2B5EF4-FFF2-40B4-BE49-F238E27FC236}">
                <a16:creationId xmlns:a16="http://schemas.microsoft.com/office/drawing/2014/main" id="{4E991A6D-A142-FA4F-8E1C-7CB7E3F966A6}"/>
              </a:ext>
            </a:extLst>
          </p:cNvPr>
          <p:cNvSpPr txBox="1"/>
          <p:nvPr/>
        </p:nvSpPr>
        <p:spPr>
          <a:xfrm>
            <a:off x="544934" y="4621285"/>
            <a:ext cx="2990746" cy="450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 Tư liệu chữ viết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53A9EA-09C6-724F-BCB7-DC3DCBCE7197}"/>
              </a:ext>
            </a:extLst>
          </p:cNvPr>
          <p:cNvCxnSpPr/>
          <p:nvPr/>
        </p:nvCxnSpPr>
        <p:spPr>
          <a:xfrm>
            <a:off x="3697338" y="2379490"/>
            <a:ext cx="1214571" cy="9190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43B240-FC25-9E4D-A4F2-4350608C145E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3535680" y="2421827"/>
            <a:ext cx="1345749" cy="24245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9185CF8-6E3C-F94E-B9BC-90A5AC5E8D68}"/>
              </a:ext>
            </a:extLst>
          </p:cNvPr>
          <p:cNvCxnSpPr>
            <a:cxnSpLocks/>
          </p:cNvCxnSpPr>
          <p:nvPr/>
        </p:nvCxnSpPr>
        <p:spPr>
          <a:xfrm>
            <a:off x="3655285" y="3536897"/>
            <a:ext cx="1195664" cy="15346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CD9A166-1CBC-2345-B70F-5962BF56CBAD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3543401" y="4820490"/>
            <a:ext cx="1363676" cy="1212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880982D-9A0B-804E-BA4A-6069543AE58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3666858" y="2379490"/>
            <a:ext cx="1184091" cy="1680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15327C-C472-F044-935B-2E5C85AA7EF1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3656246" y="1520804"/>
            <a:ext cx="1194703" cy="204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FA72DE-C444-D34B-8958-D1A4E664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06" y="2283624"/>
            <a:ext cx="1784467" cy="14063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A9803-2E39-7242-B7ED-733C4A5E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55" y="943923"/>
            <a:ext cx="1784467" cy="1406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F35C59-CB0E-7248-BBF7-38481A446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50" y="4980260"/>
            <a:ext cx="1784466" cy="12311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69B6C9-6593-3A40-9B23-62CDA7CBC4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528" y="3698542"/>
            <a:ext cx="1784465" cy="1359657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40E0128-152C-3D48-9688-E7CF817CBAC4}"/>
              </a:ext>
            </a:extLst>
          </p:cNvPr>
          <p:cNvSpPr/>
          <p:nvPr/>
        </p:nvSpPr>
        <p:spPr>
          <a:xfrm>
            <a:off x="3989793" y="1177665"/>
            <a:ext cx="2175166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Tư liệu truyền miệng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1D29B0-F743-7F4B-AAEE-BC574182A538}"/>
              </a:ext>
            </a:extLst>
          </p:cNvPr>
          <p:cNvSpPr/>
          <p:nvPr/>
        </p:nvSpPr>
        <p:spPr>
          <a:xfrm>
            <a:off x="3989793" y="2350879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VN" dirty="0"/>
              <a:t>ư liệu hiện vật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F44D506-B670-3E45-BA53-9530ABD80212}"/>
              </a:ext>
            </a:extLst>
          </p:cNvPr>
          <p:cNvSpPr/>
          <p:nvPr/>
        </p:nvSpPr>
        <p:spPr>
          <a:xfrm>
            <a:off x="3989794" y="3605694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r>
              <a:rPr lang="en-VN" dirty="0"/>
              <a:t>ư liệu chữ viết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9958785-7568-C247-A8C6-25A8CB1331C0}"/>
              </a:ext>
            </a:extLst>
          </p:cNvPr>
          <p:cNvSpPr/>
          <p:nvPr/>
        </p:nvSpPr>
        <p:spPr>
          <a:xfrm>
            <a:off x="4006732" y="4988544"/>
            <a:ext cx="2089265" cy="9144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/>
              <a:t>Tư liệu gốc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82CF03-0E6D-DE4F-A72C-EF308EE8F363}"/>
              </a:ext>
            </a:extLst>
          </p:cNvPr>
          <p:cNvSpPr/>
          <p:nvPr/>
        </p:nvSpPr>
        <p:spPr>
          <a:xfrm>
            <a:off x="7068907" y="1138952"/>
            <a:ext cx="4194522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…………………………………………..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959795-743D-E442-9526-FBDA9C31E50F}"/>
              </a:ext>
            </a:extLst>
          </p:cNvPr>
          <p:cNvSpPr/>
          <p:nvPr/>
        </p:nvSpPr>
        <p:spPr>
          <a:xfrm>
            <a:off x="7151083" y="2283624"/>
            <a:ext cx="413973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………………………………………..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5CA826-6E05-EB43-93EB-28950523F6C4}"/>
              </a:ext>
            </a:extLst>
          </p:cNvPr>
          <p:cNvSpPr/>
          <p:nvPr/>
        </p:nvSpPr>
        <p:spPr>
          <a:xfrm>
            <a:off x="7151083" y="4954517"/>
            <a:ext cx="413973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609660-C23A-9B41-AD5C-271566D29069}"/>
              </a:ext>
            </a:extLst>
          </p:cNvPr>
          <p:cNvSpPr/>
          <p:nvPr/>
        </p:nvSpPr>
        <p:spPr>
          <a:xfrm>
            <a:off x="7123691" y="3579574"/>
            <a:ext cx="4139738" cy="9144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E02227-EF2C-A34D-B836-7B6A2FF3171D}"/>
              </a:ext>
            </a:extLst>
          </p:cNvPr>
          <p:cNvSpPr txBox="1"/>
          <p:nvPr/>
        </p:nvSpPr>
        <p:spPr>
          <a:xfrm>
            <a:off x="1122881" y="535196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tư liệu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CC0011-CE58-A840-A886-E0D9D60EB7AD}"/>
              </a:ext>
            </a:extLst>
          </p:cNvPr>
          <p:cNvSpPr txBox="1"/>
          <p:nvPr/>
        </p:nvSpPr>
        <p:spPr>
          <a:xfrm>
            <a:off x="4321400" y="564584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tư liệu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6E90AA-AD5B-EF40-9D9A-E9DDAE11B4D3}"/>
              </a:ext>
            </a:extLst>
          </p:cNvPr>
          <p:cNvSpPr txBox="1"/>
          <p:nvPr/>
        </p:nvSpPr>
        <p:spPr>
          <a:xfrm>
            <a:off x="7207652" y="595991"/>
            <a:ext cx="4083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V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Graphic 25" descr="Arrow Slight curve">
            <a:extLst>
              <a:ext uri="{FF2B5EF4-FFF2-40B4-BE49-F238E27FC236}">
                <a16:creationId xmlns:a16="http://schemas.microsoft.com/office/drawing/2014/main" id="{580F4C99-621A-9F44-A1F4-E157E7334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38948" y="818676"/>
            <a:ext cx="914400" cy="914400"/>
          </a:xfrm>
          <a:prstGeom prst="rect">
            <a:avLst/>
          </a:prstGeom>
        </p:spPr>
      </p:pic>
      <p:pic>
        <p:nvPicPr>
          <p:cNvPr id="27" name="Graphic 26" descr="Arrow Slight curve">
            <a:extLst>
              <a:ext uri="{FF2B5EF4-FFF2-40B4-BE49-F238E27FC236}">
                <a16:creationId xmlns:a16="http://schemas.microsoft.com/office/drawing/2014/main" id="{03D94B87-1676-7046-A15E-5F94D7722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5998" y="2210989"/>
            <a:ext cx="914400" cy="914400"/>
          </a:xfrm>
          <a:prstGeom prst="rect">
            <a:avLst/>
          </a:prstGeom>
        </p:spPr>
      </p:pic>
      <p:pic>
        <p:nvPicPr>
          <p:cNvPr id="28" name="Graphic 27" descr="Arrow Slight curve">
            <a:extLst>
              <a:ext uri="{FF2B5EF4-FFF2-40B4-BE49-F238E27FC236}">
                <a16:creationId xmlns:a16="http://schemas.microsoft.com/office/drawing/2014/main" id="{F4758AEC-59A4-4C46-AD12-83C2D20C5B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81899" y="3522293"/>
            <a:ext cx="914400" cy="914400"/>
          </a:xfrm>
          <a:prstGeom prst="rect">
            <a:avLst/>
          </a:prstGeom>
        </p:spPr>
      </p:pic>
      <p:pic>
        <p:nvPicPr>
          <p:cNvPr id="29" name="Graphic 28" descr="Arrow Slight curve">
            <a:extLst>
              <a:ext uri="{FF2B5EF4-FFF2-40B4-BE49-F238E27FC236}">
                <a16:creationId xmlns:a16="http://schemas.microsoft.com/office/drawing/2014/main" id="{C416C61C-C532-9A4E-9C17-770139F51C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95998" y="496604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29041D-C58B-DE47-9C27-AAFB325FCB59}"/>
              </a:ext>
            </a:extLst>
          </p:cNvPr>
          <p:cNvSpPr txBox="1"/>
          <p:nvPr/>
        </p:nvSpPr>
        <p:spPr>
          <a:xfrm>
            <a:off x="571500" y="128588"/>
            <a:ext cx="11258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nối hình ảnh tư liệu vào loại tư liệu và nhận xét ưu- nhược của từng loại tư liệu</a:t>
            </a:r>
          </a:p>
        </p:txBody>
      </p:sp>
    </p:spTree>
    <p:extLst>
      <p:ext uri="{BB962C8B-B14F-4D97-AF65-F5344CB8AC3E}">
        <p14:creationId xmlns:p14="http://schemas.microsoft.com/office/powerpoint/2010/main" val="2759635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85.png">
            <a:extLst>
              <a:ext uri="{FF2B5EF4-FFF2-40B4-BE49-F238E27FC236}">
                <a16:creationId xmlns:a16="http://schemas.microsoft.com/office/drawing/2014/main" id="{F050CDE7-2064-0646-ACB6-3D0F82F41DE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960120"/>
            <a:ext cx="5501640" cy="5181600"/>
          </a:xfrm>
          <a:prstGeom prst="rect">
            <a:avLst/>
          </a:prstGeom>
          <a:ln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41AA73-3247-F34C-9BAB-ACF1CC2350A6}"/>
              </a:ext>
            </a:extLst>
          </p:cNvPr>
          <p:cNvSpPr txBox="1">
            <a:spLocks/>
          </p:cNvSpPr>
          <p:nvPr/>
        </p:nvSpPr>
        <p:spPr>
          <a:xfrm>
            <a:off x="6263640" y="160020"/>
            <a:ext cx="6690360" cy="2057400"/>
          </a:xfrm>
          <a:prstGeom prst="cloudCallout">
            <a:avLst/>
          </a:prstGeom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3 thông tin mà em tìm hiểu được khi quan sát hiện vật này?</a:t>
            </a:r>
          </a:p>
        </p:txBody>
      </p:sp>
      <p:sp>
        <p:nvSpPr>
          <p:cNvPr id="10" name="Horizontal Scroll 9">
            <a:extLst>
              <a:ext uri="{FF2B5EF4-FFF2-40B4-BE49-F238E27FC236}">
                <a16:creationId xmlns:a16="http://schemas.microsoft.com/office/drawing/2014/main" id="{0CEB18E3-62B1-1842-8ACF-9229F6649ADF}"/>
              </a:ext>
            </a:extLst>
          </p:cNvPr>
          <p:cNvSpPr/>
          <p:nvPr/>
        </p:nvSpPr>
        <p:spPr>
          <a:xfrm>
            <a:off x="5928361" y="1562100"/>
            <a:ext cx="7023977" cy="513588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Bia chủ quyền nằm trong khuôn viên chùa Nam Huyên, còn ở đảo Song Tử Tây, di tích này nằm ngay trên trục đường chính dẫn từ cầu cảng vào khu trung tâm hành chính của xã đảo.</a:t>
            </a:r>
          </a:p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 là tấm bia chủ quyền trên quần đảo Trường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là một trong những dấu tích cổ xưa, được công nhận là di tích lịch sử cấp quốc gia.</a:t>
            </a:r>
          </a:p>
          <a:p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Đây là bằng chứng có giá trị quan trọng trong việc khẳng định chủ quyền của Việt Nam tại quần đảo Trường Sa. </a:t>
            </a:r>
          </a:p>
        </p:txBody>
      </p:sp>
    </p:spTree>
    <p:extLst>
      <p:ext uri="{BB962C8B-B14F-4D97-AF65-F5344CB8AC3E}">
        <p14:creationId xmlns:p14="http://schemas.microsoft.com/office/powerpoint/2010/main" val="26164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C7908-0FDE-BE4C-B8A3-7E4F34FF0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22" y="595341"/>
            <a:ext cx="10515600" cy="4351338"/>
          </a:xfrm>
        </p:spPr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DÒ: </a:t>
            </a:r>
          </a:p>
          <a:p>
            <a:pPr lvl="0"/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thiện các bài tập</a:t>
            </a:r>
          </a:p>
          <a:p>
            <a:pPr lvl="0"/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mới: Sưu tầm tờ lịch và nghiên cứu các thông tin trên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 </a:t>
            </a:r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lịch đó</a:t>
            </a:r>
          </a:p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24883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43B9E3-5CE3-4978-AE61-5F3428E8D568}"/>
              </a:ext>
            </a:extLst>
          </p:cNvPr>
          <p:cNvSpPr txBox="1"/>
          <p:nvPr/>
        </p:nvSpPr>
        <p:spPr>
          <a:xfrm>
            <a:off x="3846037" y="524798"/>
            <a:ext cx="3795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44BEFB-DFC8-472A-80E9-089F1F5DFFA8}"/>
              </a:ext>
            </a:extLst>
          </p:cNvPr>
          <p:cNvSpPr/>
          <p:nvPr/>
        </p:nvSpPr>
        <p:spPr>
          <a:xfrm>
            <a:off x="9294919" y="728891"/>
            <a:ext cx="2401789" cy="133858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90AB8-3102-4E36-B7D6-9F0213E3D64E}"/>
              </a:ext>
            </a:extLst>
          </p:cNvPr>
          <p:cNvSpPr txBox="1"/>
          <p:nvPr/>
        </p:nvSpPr>
        <p:spPr>
          <a:xfrm>
            <a:off x="3721748" y="1501436"/>
            <a:ext cx="466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 ÁN CÙNG CONAN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6002E3-257E-436C-BCCE-29477643943D}"/>
              </a:ext>
            </a:extLst>
          </p:cNvPr>
          <p:cNvSpPr txBox="1"/>
          <p:nvPr/>
        </p:nvSpPr>
        <p:spPr>
          <a:xfrm>
            <a:off x="165005" y="2235844"/>
            <a:ext cx="11904955" cy="3254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khoa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	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liền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	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bánh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tờ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cientist | Vector animation, Animation, Canvas instructure">
            <a:extLst>
              <a:ext uri="{FF2B5EF4-FFF2-40B4-BE49-F238E27FC236}">
                <a16:creationId xmlns:a16="http://schemas.microsoft.com/office/drawing/2014/main" id="{02823F11-C877-4E24-B770-55A4E6DD2A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59" y="2231248"/>
            <a:ext cx="923254" cy="6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tman GIFs - Get the best GIF on GIPHY">
            <a:extLst>
              <a:ext uri="{FF2B5EF4-FFF2-40B4-BE49-F238E27FC236}">
                <a16:creationId xmlns:a16="http://schemas.microsoft.com/office/drawing/2014/main" id="{561835F9-9A53-41E5-8F00-08B83B8C92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277" y="2962737"/>
            <a:ext cx="923253" cy="6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ood Delivery GIFs | Tenor">
            <a:extLst>
              <a:ext uri="{FF2B5EF4-FFF2-40B4-BE49-F238E27FC236}">
                <a16:creationId xmlns:a16="http://schemas.microsoft.com/office/drawing/2014/main" id="{51F9A7E8-CB89-49AA-B5C9-7C975C5C4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774" y="2893498"/>
            <a:ext cx="1009399" cy="83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 what ways a Delivery Management App Can Help In Managing Your Local  Delivery Business in 2019? - Digital Marketing Trends">
            <a:extLst>
              <a:ext uri="{FF2B5EF4-FFF2-40B4-BE49-F238E27FC236}">
                <a16:creationId xmlns:a16="http://schemas.microsoft.com/office/drawing/2014/main" id="{E38E0162-BBA4-4E6F-8E4C-1A8ACE901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9943"/>
            <a:ext cx="1145676" cy="6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ilk Bottle Mockup | Milk packaging, Milk bottle, Milk brands">
            <a:extLst>
              <a:ext uri="{FF2B5EF4-FFF2-40B4-BE49-F238E27FC236}">
                <a16:creationId xmlns:a16="http://schemas.microsoft.com/office/drawing/2014/main" id="{EEB8B9A8-3FBD-4AFB-964C-021580B2C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" y="4842175"/>
            <a:ext cx="756075" cy="71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ilk Bread">
            <a:extLst>
              <a:ext uri="{FF2B5EF4-FFF2-40B4-BE49-F238E27FC236}">
                <a16:creationId xmlns:a16="http://schemas.microsoft.com/office/drawing/2014/main" id="{4F85C55F-3E9D-4B8D-9D11-04C5B27CD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31" y="4863643"/>
            <a:ext cx="1057893" cy="6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 typical Japanese newspaper layout. | Aesthetic japan, Newspaper design,  Japanese aesthetic">
            <a:extLst>
              <a:ext uri="{FF2B5EF4-FFF2-40B4-BE49-F238E27FC236}">
                <a16:creationId xmlns:a16="http://schemas.microsoft.com/office/drawing/2014/main" id="{65503B33-EBB3-483A-A544-561E692D5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706" y="4842175"/>
            <a:ext cx="1009399" cy="9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ostman GIFs - Get the best GIF on GIPHY">
            <a:extLst>
              <a:ext uri="{FF2B5EF4-FFF2-40B4-BE49-F238E27FC236}">
                <a16:creationId xmlns:a16="http://schemas.microsoft.com/office/drawing/2014/main" id="{6C295CD3-DE1D-4182-A99A-EBDCD1D08B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082" y="3541346"/>
            <a:ext cx="923253" cy="69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87E2CC-735D-4B66-BD9B-DF2B87C8D758}"/>
              </a:ext>
            </a:extLst>
          </p:cNvPr>
          <p:cNvSpPr txBox="1"/>
          <p:nvPr/>
        </p:nvSpPr>
        <p:spPr>
          <a:xfrm>
            <a:off x="1" y="5903893"/>
            <a:ext cx="12069960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marR="0" lvl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C08A522-9122-43CF-ABE7-5FAC45484F63}"/>
              </a:ext>
            </a:extLst>
          </p:cNvPr>
          <p:cNvSpPr/>
          <p:nvPr/>
        </p:nvSpPr>
        <p:spPr>
          <a:xfrm>
            <a:off x="2396971" y="201706"/>
            <a:ext cx="7856737" cy="2603638"/>
          </a:xfrm>
          <a:prstGeom prst="wedgeRoundRectCallout">
            <a:avLst>
              <a:gd name="adj1" fmla="val -22076"/>
              <a:gd name="adj2" fmla="val 76308"/>
              <a:gd name="adj3" fmla="val 16667"/>
            </a:avLst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vậy, để điều tra 1 vụ án cần nhân chứng, vật chứng rõ ràng. Công việc của nhà sử học cũng giống như một nhà điều tra cần truy tìm “bằng chứng ” để biết và phục dựng lại lịch sử. Vậy “bằng chứng” trong lịch sử là những gì?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Workit Animation — Eileen Laitinen">
            <a:extLst>
              <a:ext uri="{FF2B5EF4-FFF2-40B4-BE49-F238E27FC236}">
                <a16:creationId xmlns:a16="http://schemas.microsoft.com/office/drawing/2014/main" id="{0E80E2CB-563F-46E4-8D9C-FEAD2C7AD0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57" y="3683491"/>
            <a:ext cx="4661887" cy="233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9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eacher Shame GIF by Lesibu Grand - Find &amp;amp; Share on GIPHY">
            <a:extLst>
              <a:ext uri="{FF2B5EF4-FFF2-40B4-BE49-F238E27FC236}">
                <a16:creationId xmlns:a16="http://schemas.microsoft.com/office/drawing/2014/main" id="{32977415-5D04-4988-8EC5-5E6B0CEC86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414463"/>
            <a:ext cx="1905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7185B1A-7BBE-4A05-ABAD-277679991DD6}"/>
              </a:ext>
            </a:extLst>
          </p:cNvPr>
          <p:cNvSpPr/>
          <p:nvPr/>
        </p:nvSpPr>
        <p:spPr>
          <a:xfrm>
            <a:off x="2571750" y="100012"/>
            <a:ext cx="5724525" cy="1381125"/>
          </a:xfrm>
          <a:prstGeom prst="wedgeRoundRectCallout">
            <a:avLst>
              <a:gd name="adj1" fmla="val -44627"/>
              <a:gd name="adj2" fmla="val 83190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E9C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lịch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A0971C-6521-4AF3-8A37-927EAC85CDE4}"/>
              </a:ext>
            </a:extLst>
          </p:cNvPr>
          <p:cNvSpPr/>
          <p:nvPr/>
        </p:nvSpPr>
        <p:spPr>
          <a:xfrm>
            <a:off x="5219700" y="2667001"/>
            <a:ext cx="3829050" cy="552450"/>
          </a:xfrm>
          <a:prstGeom prst="roundRect">
            <a:avLst/>
          </a:prstGeom>
          <a:solidFill>
            <a:schemeClr val="bg1"/>
          </a:solidFill>
          <a:ln>
            <a:solidFill>
              <a:srgbClr val="E9C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5969B1-FE19-483B-A149-6AA20E85B7CF}"/>
              </a:ext>
            </a:extLst>
          </p:cNvPr>
          <p:cNvSpPr/>
          <p:nvPr/>
        </p:nvSpPr>
        <p:spPr>
          <a:xfrm>
            <a:off x="5219700" y="3543301"/>
            <a:ext cx="3829050" cy="552450"/>
          </a:xfrm>
          <a:prstGeom prst="roundRect">
            <a:avLst/>
          </a:prstGeom>
          <a:solidFill>
            <a:schemeClr val="bg1"/>
          </a:solidFill>
          <a:ln>
            <a:solidFill>
              <a:srgbClr val="E9C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31C5296-E550-4872-8B19-6C6AB7A8B8EE}"/>
              </a:ext>
            </a:extLst>
          </p:cNvPr>
          <p:cNvSpPr/>
          <p:nvPr/>
        </p:nvSpPr>
        <p:spPr>
          <a:xfrm>
            <a:off x="5219700" y="4419601"/>
            <a:ext cx="3829050" cy="552450"/>
          </a:xfrm>
          <a:prstGeom prst="roundRect">
            <a:avLst/>
          </a:prstGeom>
          <a:solidFill>
            <a:schemeClr val="bg1"/>
          </a:solidFill>
          <a:ln>
            <a:solidFill>
              <a:srgbClr val="E9C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miệng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819330-F1F3-421E-9743-FD42E0EC4193}"/>
              </a:ext>
            </a:extLst>
          </p:cNvPr>
          <p:cNvSpPr/>
          <p:nvPr/>
        </p:nvSpPr>
        <p:spPr>
          <a:xfrm>
            <a:off x="5219700" y="5295901"/>
            <a:ext cx="3829050" cy="552450"/>
          </a:xfrm>
          <a:prstGeom prst="roundRect">
            <a:avLst/>
          </a:prstGeom>
          <a:solidFill>
            <a:schemeClr val="bg1"/>
          </a:solidFill>
          <a:ln>
            <a:solidFill>
              <a:srgbClr val="E9C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gốc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C82213F-6756-4394-A50B-C881378C52F0}"/>
              </a:ext>
            </a:extLst>
          </p:cNvPr>
          <p:cNvSpPr/>
          <p:nvPr/>
        </p:nvSpPr>
        <p:spPr>
          <a:xfrm>
            <a:off x="5219700" y="1835945"/>
            <a:ext cx="3829050" cy="552450"/>
          </a:xfrm>
          <a:prstGeom prst="roundRect">
            <a:avLst/>
          </a:prstGeom>
          <a:solidFill>
            <a:schemeClr val="bg1"/>
          </a:solidFill>
          <a:ln>
            <a:solidFill>
              <a:srgbClr val="E9CE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 LIỆU GỒM CÓ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4" name="Picture 6" descr="Artifact GIF - Find on GIFER">
            <a:extLst>
              <a:ext uri="{FF2B5EF4-FFF2-40B4-BE49-F238E27FC236}">
                <a16:creationId xmlns:a16="http://schemas.microsoft.com/office/drawing/2014/main" id="{A797588D-AC2B-4E9B-A1CD-6A29C02D9B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619346"/>
            <a:ext cx="1247774" cy="72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7D1D18-9199-4715-97B8-E4769F3BB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3513386"/>
            <a:ext cx="1276349" cy="725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563D67-ECB3-43EB-92E6-EE630DB2E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9177" y="4333875"/>
            <a:ext cx="1248597" cy="7252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87F206-C30C-4A4C-B5F4-5405E4C4AC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750" y="5154364"/>
            <a:ext cx="803164" cy="9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4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BB0685-B96E-AD48-B5EA-9A72773EFED0}"/>
              </a:ext>
            </a:extLst>
          </p:cNvPr>
          <p:cNvSpPr txBox="1"/>
          <p:nvPr/>
        </p:nvSpPr>
        <p:spPr>
          <a:xfrm>
            <a:off x="2880359" y="187077"/>
            <a:ext cx="3689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TƯ LIỆU HIỆN VẬT</a:t>
            </a:r>
          </a:p>
        </p:txBody>
      </p:sp>
      <p:pic>
        <p:nvPicPr>
          <p:cNvPr id="8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0C26E160-E4A0-0A4A-807F-E9458D33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191" y="4244023"/>
            <a:ext cx="1920240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F0B99382-70D4-3443-A024-4F27F466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673" y="5292081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9B34F1-B692-3748-B6C1-6EE672982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38" y="4101942"/>
            <a:ext cx="3824287" cy="2525870"/>
          </a:xfrm>
          <a:prstGeom prst="rect">
            <a:avLst/>
          </a:prstGeom>
        </p:spPr>
      </p:pic>
      <p:pic>
        <p:nvPicPr>
          <p:cNvPr id="17" name="Content Placeholder 11">
            <a:extLst>
              <a:ext uri="{FF2B5EF4-FFF2-40B4-BE49-F238E27FC236}">
                <a16:creationId xmlns:a16="http://schemas.microsoft.com/office/drawing/2014/main" id="{848A48F0-1819-D146-B8EA-BA0619BB9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47238" y="1739186"/>
            <a:ext cx="3824286" cy="2336800"/>
          </a:xfrm>
        </p:spPr>
      </p:pic>
      <p:pic>
        <p:nvPicPr>
          <p:cNvPr id="18" name="Content Placeholder 4">
            <a:extLst>
              <a:ext uri="{FF2B5EF4-FFF2-40B4-BE49-F238E27FC236}">
                <a16:creationId xmlns:a16="http://schemas.microsoft.com/office/drawing/2014/main" id="{BE9992C1-EE04-0A46-B46F-8469C72294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40" y="4312072"/>
            <a:ext cx="1920239" cy="1478280"/>
          </a:xfrm>
          <a:prstGeom prst="rect">
            <a:avLst/>
          </a:prstGeom>
        </p:spPr>
      </p:pic>
      <p:sp>
        <p:nvSpPr>
          <p:cNvPr id="19" name="Cloud Callout 18">
            <a:extLst>
              <a:ext uri="{FF2B5EF4-FFF2-40B4-BE49-F238E27FC236}">
                <a16:creationId xmlns:a16="http://schemas.microsoft.com/office/drawing/2014/main" id="{648259EA-C920-6641-AF9C-EDF7754AD94F}"/>
              </a:ext>
            </a:extLst>
          </p:cNvPr>
          <p:cNvSpPr/>
          <p:nvPr/>
        </p:nvSpPr>
        <p:spPr>
          <a:xfrm>
            <a:off x="5762627" y="1183253"/>
            <a:ext cx="6018370" cy="311894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sát các hình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hãy :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tên 2 tư liệu này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biết điểm chung của những tư liệu đó là gì</a:t>
            </a:r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just"/>
            <a:r>
              <a:rPr lang="en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Em có hiểu biết gì về tư liệu này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Em hãy lấy thêm một ví dụ minh hoạ?</a:t>
            </a:r>
            <a:endParaRPr lang="en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loud Callout 19">
            <a:extLst>
              <a:ext uri="{FF2B5EF4-FFF2-40B4-BE49-F238E27FC236}">
                <a16:creationId xmlns:a16="http://schemas.microsoft.com/office/drawing/2014/main" id="{FEB95C86-F32A-BE48-9625-C0CF46EE1FC2}"/>
              </a:ext>
            </a:extLst>
          </p:cNvPr>
          <p:cNvSpPr/>
          <p:nvPr/>
        </p:nvSpPr>
        <p:spPr>
          <a:xfrm>
            <a:off x="5706488" y="1194172"/>
            <a:ext cx="6018370" cy="311894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+mj-lt"/>
              </a:rPr>
              <a:t>Thảo luận cặp đôi:</a:t>
            </a:r>
            <a:endParaRPr lang="en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Em hãy rút ra khái niệm tư liệu thế nào được gọi là tư liệu hiện vật?</a:t>
            </a:r>
            <a:endParaRPr lang="en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Khi sử dụng tư liệu hiện vật có những ưu - nhược gì?</a:t>
            </a:r>
            <a:endParaRPr lang="en-VN" sz="2400" dirty="0">
              <a:latin typeface="+mj-lt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99D055A-2DA1-3B49-945F-BCE1397DDCCC}"/>
              </a:ext>
            </a:extLst>
          </p:cNvPr>
          <p:cNvSpPr/>
          <p:nvPr/>
        </p:nvSpPr>
        <p:spPr>
          <a:xfrm>
            <a:off x="5762627" y="1198743"/>
            <a:ext cx="6004560" cy="369250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</a:pPr>
            <a:r>
              <a:rPr lang="en-VN" sz="2400" b="1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 liệu hiện vật</a:t>
            </a:r>
            <a:r>
              <a:rPr lang="en-VN" sz="2400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 là những di tích, đồ vật của người xưa còn giữ được trong lòng đất hay trên mặt đất</a:t>
            </a:r>
          </a:p>
          <a:p>
            <a:pPr algn="just">
              <a:lnSpc>
                <a:spcPct val="115000"/>
              </a:lnSpc>
            </a:pPr>
            <a:r>
              <a:rPr lang="en-VN" sz="2400" i="1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 điểm</a:t>
            </a:r>
            <a:r>
              <a:rPr lang="en-VN" sz="2400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bổ sung, kiểm tra các tư liệu chữ viết. Dựa vào tư liệu hiện vật có thể dựng lại lịch sử.</a:t>
            </a:r>
          </a:p>
          <a:p>
            <a:pPr algn="just">
              <a:lnSpc>
                <a:spcPct val="115000"/>
              </a:lnSpc>
            </a:pPr>
            <a:r>
              <a:rPr lang="en-VN" sz="2400" i="1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Nhược điểm</a:t>
            </a:r>
            <a:r>
              <a:rPr lang="en-VN" sz="2400" dirty="0">
                <a:solidFill>
                  <a:srgbClr val="1615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Tư liệu câm, thường không còn nguyên vẹn và đầy đủ.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BC68D18-7004-6148-950A-0E5EB07DCF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972" y="5381093"/>
            <a:ext cx="1377395" cy="12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1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0"/>
            <a:ext cx="12162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4CC193-B21B-284A-8A1B-8FC2EDF4DF2F}"/>
              </a:ext>
            </a:extLst>
          </p:cNvPr>
          <p:cNvSpPr/>
          <p:nvPr/>
        </p:nvSpPr>
        <p:spPr>
          <a:xfrm>
            <a:off x="2614613" y="230188"/>
            <a:ext cx="8539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DỰA VÀO ĐÂU MÀ CÁC NHÀ SỬ HỌC BIẾT VÀ PHỤC DỰNG LẠI LỊCH SỬ</a:t>
            </a:r>
            <a:endParaRPr lang="en-VN" sz="2800" dirty="0">
              <a:solidFill>
                <a:srgbClr val="F51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05B09-0FD9-1849-827A-F55916960E81}"/>
              </a:ext>
            </a:extLst>
          </p:cNvPr>
          <p:cNvSpPr/>
          <p:nvPr/>
        </p:nvSpPr>
        <p:spPr>
          <a:xfrm>
            <a:off x="1347439" y="1134566"/>
            <a:ext cx="264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TƯ LIỆU CHỮ VIẾT</a:t>
            </a:r>
          </a:p>
        </p:txBody>
      </p:sp>
      <p:pic>
        <p:nvPicPr>
          <p:cNvPr id="5122" name="Picture 2" descr="Đề cương tuyên truyền 50 năm thực hiện Di chúc của Chủ tịch Hồ Chí Minh |  Nhà Văn hóa Thanh niên">
            <a:extLst>
              <a:ext uri="{FF2B5EF4-FFF2-40B4-BE49-F238E27FC236}">
                <a16:creationId xmlns:a16="http://schemas.microsoft.com/office/drawing/2014/main" id="{0A661EB7-0B88-E540-A343-03FB1620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" y="1494612"/>
            <a:ext cx="7029450" cy="49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 chúc của Bác Hồ được lưu giữ, bảo quản như thế nào?">
            <a:extLst>
              <a:ext uri="{FF2B5EF4-FFF2-40B4-BE49-F238E27FC236}">
                <a16:creationId xmlns:a16="http://schemas.microsoft.com/office/drawing/2014/main" id="{93C533AB-B45D-2646-BCA5-067F1E2D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241" y="1503898"/>
            <a:ext cx="8461534" cy="497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27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5" y="0"/>
            <a:ext cx="12162025" cy="708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D05B09-0FD9-1849-827A-F55916960E81}"/>
              </a:ext>
            </a:extLst>
          </p:cNvPr>
          <p:cNvSpPr/>
          <p:nvPr/>
        </p:nvSpPr>
        <p:spPr>
          <a:xfrm>
            <a:off x="2824694" y="165885"/>
            <a:ext cx="3462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TƯ LIỆU CHỮ VIẾT</a:t>
            </a:r>
          </a:p>
        </p:txBody>
      </p:sp>
      <p:pic>
        <p:nvPicPr>
          <p:cNvPr id="5122" name="Picture 2" descr="Đề cương tuyên truyền 50 năm thực hiện Di chúc của Chủ tịch Hồ Chí Minh |  Nhà Văn hóa Thanh niên">
            <a:extLst>
              <a:ext uri="{FF2B5EF4-FFF2-40B4-BE49-F238E27FC236}">
                <a16:creationId xmlns:a16="http://schemas.microsoft.com/office/drawing/2014/main" id="{0A661EB7-0B88-E540-A343-03FB16200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" y="1745526"/>
            <a:ext cx="5564536" cy="488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>
            <a:extLst>
              <a:ext uri="{FF2B5EF4-FFF2-40B4-BE49-F238E27FC236}">
                <a16:creationId xmlns:a16="http://schemas.microsoft.com/office/drawing/2014/main" id="{0F677CA7-9AC5-9044-8B61-AD8BDEACE274}"/>
              </a:ext>
            </a:extLst>
          </p:cNvPr>
          <p:cNvSpPr/>
          <p:nvPr/>
        </p:nvSpPr>
        <p:spPr>
          <a:xfrm>
            <a:off x="6569870" y="1414483"/>
            <a:ext cx="4402930" cy="2747964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Đoạn tư liệu trên cho em biết thông tin gì? </a:t>
            </a:r>
          </a:p>
          <a:p>
            <a:pPr algn="ctr"/>
            <a:endParaRPr lang="en-VN" sz="2000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ình ảnh Học Thảo Luận Viết Bài Tập Về Nhà Làm Bài Toán, Bé, Phiên, Dễ  Thương miễn phí tải tập tin PNG PSDComment và Vector">
            <a:extLst>
              <a:ext uri="{FF2B5EF4-FFF2-40B4-BE49-F238E27FC236}">
                <a16:creationId xmlns:a16="http://schemas.microsoft.com/office/drawing/2014/main" id="{DD0094A5-46D8-134C-B37D-C5941CEE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788" y="4424364"/>
            <a:ext cx="1561811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11">
            <a:extLst>
              <a:ext uri="{FF2B5EF4-FFF2-40B4-BE49-F238E27FC236}">
                <a16:creationId xmlns:a16="http://schemas.microsoft.com/office/drawing/2014/main" id="{7E14DC90-45F5-1D43-87FF-4BF2EEC47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134" y="1739185"/>
            <a:ext cx="5564535" cy="4882285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5832FB6-0713-9B43-A8CD-3060B856D9D0}"/>
              </a:ext>
            </a:extLst>
          </p:cNvPr>
          <p:cNvSpPr txBox="1">
            <a:spLocks/>
          </p:cNvSpPr>
          <p:nvPr/>
        </p:nvSpPr>
        <p:spPr>
          <a:xfrm>
            <a:off x="6559342" y="1443372"/>
            <a:ext cx="4785360" cy="314261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 những tấm bia Tiến sĩ thời xưa ở Văn Miếu (Hà Nội) ghi những thông tin gì? </a:t>
            </a:r>
            <a:endParaRPr lang="en-VN" sz="2400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E43418E-B0C0-694A-B5FD-8F5344B39090}"/>
              </a:ext>
            </a:extLst>
          </p:cNvPr>
          <p:cNvSpPr txBox="1">
            <a:spLocks/>
          </p:cNvSpPr>
          <p:nvPr/>
        </p:nvSpPr>
        <p:spPr>
          <a:xfrm>
            <a:off x="6524655" y="1497606"/>
            <a:ext cx="4785360" cy="314261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bia tiến sỹ có được xem là tư liệu chữ viết không</a:t>
            </a:r>
            <a:endParaRPr lang="en-VN" sz="2400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D52160EF-44CC-2D40-9E2F-570E57EF1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13" y="4683441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4E0FE7C-8BC0-674D-AE13-3ADA78366AEB}"/>
              </a:ext>
            </a:extLst>
          </p:cNvPr>
          <p:cNvSpPr txBox="1">
            <a:spLocks/>
          </p:cNvSpPr>
          <p:nvPr/>
        </p:nvSpPr>
        <p:spPr>
          <a:xfrm>
            <a:off x="6402735" y="1443372"/>
            <a:ext cx="4907280" cy="353885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 Em hãy rút ra khái niệm tư liệu “tư liệu chữ viết”</a:t>
            </a:r>
            <a:endParaRPr lang="en-VN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Khi sử dụng tư liệu chữ viết có những ưu - nhược gì?</a:t>
            </a:r>
            <a:endParaRPr lang="en-VN" sz="2400" dirty="0">
              <a:latin typeface="+mj-lt"/>
            </a:endParaRPr>
          </a:p>
          <a:p>
            <a:pPr algn="just"/>
            <a:endParaRPr lang="en-VN" sz="2400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6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orizontal Scroll 5">
            <a:extLst>
              <a:ext uri="{FF2B5EF4-FFF2-40B4-BE49-F238E27FC236}">
                <a16:creationId xmlns:a16="http://schemas.microsoft.com/office/drawing/2014/main" id="{2EDFE152-8FC8-1445-9D88-7527C5B61100}"/>
              </a:ext>
            </a:extLst>
          </p:cNvPr>
          <p:cNvSpPr/>
          <p:nvPr/>
        </p:nvSpPr>
        <p:spPr>
          <a:xfrm>
            <a:off x="1600200" y="1184296"/>
            <a:ext cx="9921240" cy="499266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liệu chữ viết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là những bản ghi, sách vở chép tay hay được in, khắc bằng chữ viết, gọi chung là tư liệu chữ viết.</a:t>
            </a:r>
          </a:p>
          <a:p>
            <a:pPr algn="just"/>
            <a:r>
              <a:rPr lang="en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Ưu điểm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Dựa vào tư liệu viết thì rất rõ ràng, chính xác.</a:t>
            </a:r>
          </a:p>
          <a:p>
            <a:pPr algn="just"/>
            <a:r>
              <a:rPr lang="en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Nhược điểm</a:t>
            </a:r>
            <a:r>
              <a:rPr lang="en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Không có tư liệu viết vào thời kỳ khi chưa có chữ viết, Nếu viết trên giấy thì khó bảo quản được nguyên vẹn với thời gian dài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A8534-76AA-D748-9B07-8980D9593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6" y="1690688"/>
            <a:ext cx="1245870" cy="10287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396902-9BDD-1848-9839-D202465BA5A5}"/>
              </a:ext>
            </a:extLst>
          </p:cNvPr>
          <p:cNvSpPr/>
          <p:nvPr/>
        </p:nvSpPr>
        <p:spPr>
          <a:xfrm>
            <a:off x="2646726" y="134292"/>
            <a:ext cx="3462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TƯ LIỆU CHỮ VIẾT</a:t>
            </a:r>
          </a:p>
        </p:txBody>
      </p:sp>
    </p:spTree>
    <p:extLst>
      <p:ext uri="{BB962C8B-B14F-4D97-AF65-F5344CB8AC3E}">
        <p14:creationId xmlns:p14="http://schemas.microsoft.com/office/powerpoint/2010/main" val="139010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DA43-5EA6-0443-84AF-427BB30CE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663D-FA12-ED4E-877B-294393FB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Picture 2" descr="Hình nền Powerpoint đơn giản đẹp">
            <a:extLst>
              <a:ext uri="{FF2B5EF4-FFF2-40B4-BE49-F238E27FC236}">
                <a16:creationId xmlns:a16="http://schemas.microsoft.com/office/drawing/2014/main" id="{2CD322C1-306D-B647-AD69-877E4AAC8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241B3D-B7FC-B642-B723-F14E558C4E81}"/>
              </a:ext>
            </a:extLst>
          </p:cNvPr>
          <p:cNvSpPr/>
          <p:nvPr/>
        </p:nvSpPr>
        <p:spPr>
          <a:xfrm>
            <a:off x="3066771" y="112594"/>
            <a:ext cx="4512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VN" sz="2400" b="1" dirty="0">
                <a:solidFill>
                  <a:srgbClr val="F51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TƯ LIỆU TRUYỀN MIỆNG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895043-EEC3-6446-ADBE-2E54DD19923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1869023"/>
            <a:ext cx="7162800" cy="4307939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C33CFBA-8C8E-8C41-B7E1-25E69FA223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40" y="5039202"/>
            <a:ext cx="1920239" cy="147828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30ECD9-12A6-BB4C-A58B-1D0251E29DB6}"/>
              </a:ext>
            </a:extLst>
          </p:cNvPr>
          <p:cNvSpPr txBox="1">
            <a:spLocks/>
          </p:cNvSpPr>
          <p:nvPr/>
        </p:nvSpPr>
        <p:spPr>
          <a:xfrm>
            <a:off x="8168640" y="1810385"/>
            <a:ext cx="4023360" cy="288829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algn="ctr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2 bức tranh trên, hai bức tranh này giúp em liên tưởng đến truyền thuyết nào?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VN" sz="2400" dirty="0">
              <a:solidFill>
                <a:srgbClr val="1615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CE0DCD9-8F76-384D-9EC7-634861A64456}"/>
              </a:ext>
            </a:extLst>
          </p:cNvPr>
          <p:cNvSpPr txBox="1">
            <a:spLocks/>
          </p:cNvSpPr>
          <p:nvPr/>
        </p:nvSpPr>
        <p:spPr>
          <a:xfrm>
            <a:off x="5920740" y="1549420"/>
            <a:ext cx="6690360" cy="3538855"/>
          </a:xfrm>
          <a:prstGeom prst="cloudCallout">
            <a:avLst/>
          </a:prstGeom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 dirty="0">
                <a:solidFill>
                  <a:srgbClr val="1615C0"/>
                </a:solidFill>
                <a:latin typeface="+mj-lt"/>
              </a:rPr>
              <a:t>THẢO LUẬN NHÓM TÓM TẮT TRUYỆN(5phút)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 dirty="0">
                <a:latin typeface="+mj-lt"/>
              </a:rPr>
              <a:t> Nhóm 1,2 chuyện Thánh Gióng; nhóm 3,4 chuyện Con rồng cháu tiên)</a:t>
            </a:r>
            <a:r>
              <a:rPr lang="en-VN" sz="2400" dirty="0">
                <a:latin typeface="+mj-lt"/>
              </a:rPr>
              <a:t> </a:t>
            </a:r>
            <a:endParaRPr lang="en-VN" sz="2400" dirty="0">
              <a:solidFill>
                <a:srgbClr val="1615C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1" name="Picture 2" descr="Hình ảnh Thảo Luận Làm Việc Cùng Nhau đối Tác đồng Nghiệp, Làm, Nhóm Làm  Việc, Công Việc miễn phí tải tập tin PNG PSDComment và Vector">
            <a:extLst>
              <a:ext uri="{FF2B5EF4-FFF2-40B4-BE49-F238E27FC236}">
                <a16:creationId xmlns:a16="http://schemas.microsoft.com/office/drawing/2014/main" id="{5A71CD80-3505-9441-8C86-C3B0CE1B2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50" y="5293380"/>
            <a:ext cx="181356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E49FFBC-E06B-0942-B154-98D08DE2F2B4}"/>
              </a:ext>
            </a:extLst>
          </p:cNvPr>
          <p:cNvSpPr txBox="1">
            <a:spLocks/>
          </p:cNvSpPr>
          <p:nvPr/>
        </p:nvSpPr>
        <p:spPr>
          <a:xfrm>
            <a:off x="5957177" y="1539082"/>
            <a:ext cx="6690360" cy="3538855"/>
          </a:xfrm>
          <a:prstGeom prst="cloudCallout">
            <a:avLst/>
          </a:prstGeom>
          <a:ln w="12700" cap="flat" cmpd="sng" algn="ctr">
            <a:solidFill>
              <a:srgbClr val="FF0000"/>
            </a:solidFill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vi-VN" sz="2400" dirty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vi-VN" dirty="0">
                <a:solidFill>
                  <a:srgbClr val="1615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TÓM TẮT TRUYỆN(5phút)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2 câu chuyện các em hãy chỉ ra các yếu tố mang tình chất lịch sử thông qua mỗi câu chuyện truyền thuyết đó?</a:t>
            </a:r>
            <a:endParaRPr lang="en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3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1703</Words>
  <Application>Microsoft Office PowerPoint</Application>
  <PresentationFormat>Widescreen</PresentationFormat>
  <Paragraphs>138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23</cp:revision>
  <dcterms:created xsi:type="dcterms:W3CDTF">2021-07-10T01:00:13Z</dcterms:created>
  <dcterms:modified xsi:type="dcterms:W3CDTF">2021-09-04T17:01:29Z</dcterms:modified>
</cp:coreProperties>
</file>