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83" r:id="rId6"/>
    <p:sldId id="284" r:id="rId7"/>
    <p:sldId id="264" r:id="rId8"/>
    <p:sldId id="265" r:id="rId9"/>
    <p:sldId id="266" r:id="rId10"/>
    <p:sldId id="285" r:id="rId11"/>
    <p:sldId id="270" r:id="rId12"/>
    <p:sldId id="271" r:id="rId13"/>
    <p:sldId id="279" r:id="rId14"/>
    <p:sldId id="26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142A"/>
    <a:srgbClr val="FAED3B"/>
    <a:srgbClr val="70AD47"/>
    <a:srgbClr val="A7FDFF"/>
    <a:srgbClr val="3CDFE6"/>
    <a:srgbClr val="0C0D0E"/>
    <a:srgbClr val="1F4E79"/>
    <a:srgbClr val="ED7D31"/>
    <a:srgbClr val="C55A11"/>
    <a:srgbClr val="FFD3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156" autoAdjust="0"/>
    <p:restoredTop sz="84954" autoAdjust="0"/>
  </p:normalViewPr>
  <p:slideViewPr>
    <p:cSldViewPr snapToGrid="0">
      <p:cViewPr varScale="1">
        <p:scale>
          <a:sx n="55" d="100"/>
          <a:sy n="55" d="100"/>
        </p:scale>
        <p:origin x="792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9B0E6-B9BF-4E2D-AE08-8C7EBB196A2E}" type="datetimeFigureOut">
              <a:rPr lang="en-US" smtClean="0"/>
              <a:t>12/3/2023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3816F-A1CF-4485-B308-1B9F14B36E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39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</a:t>
            </a:r>
            <a:r>
              <a:rPr lang="en-US" baseline="0" dirty="0"/>
              <a:t> </a:t>
            </a:r>
            <a:r>
              <a:rPr lang="en-US" dirty="0"/>
              <a:t>To change images on this slide, select a picture and delete it. Then click the Insert Picture icon</a:t>
            </a:r>
            <a:r>
              <a:rPr lang="en-US" baseline="0" dirty="0"/>
              <a:t> </a:t>
            </a:r>
            <a:r>
              <a:rPr lang="en-US" dirty="0"/>
              <a:t>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34C2EF-8A97-4DAF-B099-E56788364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1386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822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913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329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159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56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24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53816F-A1CF-4485-B308-1B9F14B36E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61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0C5E7-B1A1-4648-89D2-17B0F1E7F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140298-3E00-4E73-B947-697E692828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BB99EB-0E86-4FEA-A9C4-501D4E75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31F536-58DF-4935-AE3B-7A08C0312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95127-BE30-42B7-9BE5-B83CC6A2E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751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AE108-9C7F-4CDC-AD71-B576580A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3746-779A-435F-995A-5BF82C86C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4E866-B322-455F-AC32-8C164B8CD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0D61E0-F80F-48E7-A817-F1CECBEE9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F34AFC-4299-43F1-A312-79EF0102C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746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E1D3E-E4B6-4EAA-BFB4-25A0557A6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7E0856-45A8-4EAD-A9D6-8A993968A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EEBE1-2BAF-4C94-8403-6E8454F9B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358F46-E931-4D79-94A5-037AFD073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0D95-EF5F-4A0A-93BD-73AEE2C2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56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ABEC0-6253-4360-B586-B9D20933D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6E20B-8661-4C60-84FB-4892E8B486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32BE45-79E4-479B-BD2F-46CCB0BEE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89105E-DF25-4F38-BDE2-9B00C2C44F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D9C4A8-7467-4BAD-98A2-0B63CAC19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5C5C0-08E4-4F7B-9E80-8925539D2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407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F641-A5CC-4263-A394-2112D623A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4D6865-C632-473C-AEC8-8D3F71562B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FDBD19-4D33-4F6A-9938-6A04B3888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697E46-CE4D-480E-A997-2B53B2DF5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8B7E36-823F-4FD4-B826-E450A12480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BB3B14-C886-4F84-9FD5-11C8320E1F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9AF591-4BBF-4BF2-9EF7-F8B114DFA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2B1A04-B244-4AE3-8997-9B075B10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44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408F1-BB29-4C6F-91C9-653A730BE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F54FEF9-8D09-4091-BE99-B6264EBD3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5F49AA-83D5-4063-9CDE-AA7763048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A2B27C-3C99-4208-B425-775413C53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0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2A62B2-A6D1-4A6F-8B20-80606F478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2E4958-7A46-4331-B2D8-2C31D8FCB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548B-339B-46B2-BF01-1EE3DDC72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61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F408F-8083-4F07-9628-074C7AFE4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477E0-A333-439D-A531-30B39A813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D59501-D187-414C-AACE-F83872003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35F890-BB8A-49E1-880A-924FD6FE4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CA38FE-429A-41E7-942D-ECCE639D3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01D9BC-0038-4041-AE2C-657BF99D4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56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956CFD-7F35-482C-A50F-B3D43ACB0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7F3EF-0FE9-46C4-A116-5DA6E26B0D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B4041-0F17-42D8-AF16-AB099A39F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AF67FF-F8F1-4B22-A471-9317ED3A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3D6993-98F8-4234-B24A-02D4DB41C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A34037-0E7D-4379-ACA0-98611B2F7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197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45B175-C851-453B-B2A0-9A5CFCAD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F4A2-0E4F-4E49-A0BF-BEEC72203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28AA27-3F13-4BFD-B949-21CF31910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F5E9-5DAC-4C4A-9DF5-C2B87276BCC8}" type="datetimeFigureOut">
              <a:rPr lang="en-US" smtClean="0"/>
              <a:t>12/3/2023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E99A2-0FED-42D4-9FBD-08CC1C3F8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2468D4-5440-4CE2-BAB3-61D83F628C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5C30-0B3A-4B13-ADDD-7C63C8AA921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C617D0E3-7879-4E51-9843-14E11D752E4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9411307" y="5438588"/>
            <a:ext cx="2086303" cy="165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3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png"/><Relationship Id="rId18" Type="http://schemas.openxmlformats.org/officeDocument/2006/relationships/oleObject" Target="../embeddings/oleObject4.bin"/><Relationship Id="rId3" Type="http://schemas.openxmlformats.org/officeDocument/2006/relationships/image" Target="../media/image17.png"/><Relationship Id="rId21" Type="http://schemas.openxmlformats.org/officeDocument/2006/relationships/image" Target="../media/image17.wmf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15.wmf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14.wmf"/><Relationship Id="rId23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16.wmf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oleObject" Target="../embeddings/oleObject2.bin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27.png"/><Relationship Id="rId7" Type="http://schemas.openxmlformats.org/officeDocument/2006/relationships/image" Target="../media/image2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30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3.jpe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11" Type="http://schemas.openxmlformats.org/officeDocument/2006/relationships/image" Target="../media/image32.png"/><Relationship Id="rId5" Type="http://schemas.openxmlformats.org/officeDocument/2006/relationships/image" Target="../media/image6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.sv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!!2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628" y="2323835"/>
            <a:ext cx="11952372" cy="1417123"/>
          </a:xfrm>
        </p:spPr>
        <p:txBody>
          <a:bodyPr>
            <a:noAutofit/>
          </a:bodyPr>
          <a:lstStyle/>
          <a:p>
            <a:b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 </a:t>
            </a:r>
            <a:r>
              <a:rPr lang="vi-VN" sz="50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 các số nguyên (tiết 1)</a:t>
            </a:r>
            <a:endParaRPr lang="en-US" sz="5000" b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4747910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5177912"/>
            <a:ext cx="9144000" cy="1655762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Giáo viên:……………………………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1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631394">
            <a:off x="-634327" y="3883012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CF2EB805-B981-47B9-9661-CF05DB551677}"/>
              </a:ext>
            </a:extLst>
          </p:cNvPr>
          <p:cNvSpPr txBox="1">
            <a:spLocks/>
          </p:cNvSpPr>
          <p:nvPr/>
        </p:nvSpPr>
        <p:spPr>
          <a:xfrm>
            <a:off x="262360" y="160893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  PHÒNG GD&amp;ĐT………..</a:t>
            </a:r>
          </a:p>
          <a:p>
            <a:pPr algn="l"/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TRƯỜNG THCS ………….……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!!1">
            <a:extLst>
              <a:ext uri="{FF2B5EF4-FFF2-40B4-BE49-F238E27FC236}">
                <a16:creationId xmlns:a16="http://schemas.microsoft.com/office/drawing/2014/main" id="{0E246211-C9C9-4B3E-9DDF-914AB989AE93}"/>
              </a:ext>
            </a:extLst>
          </p:cNvPr>
          <p:cNvSpPr txBox="1"/>
          <p:nvPr/>
        </p:nvSpPr>
        <p:spPr>
          <a:xfrm>
            <a:off x="4397104" y="2138683"/>
            <a:ext cx="676275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S6</a:t>
            </a:r>
            <a:r>
              <a:rPr lang="en-US" sz="4800" b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-C2</a:t>
            </a:r>
            <a:endParaRPr lang="en-US" sz="4800"/>
          </a:p>
        </p:txBody>
      </p:sp>
    </p:spTree>
    <p:extLst>
      <p:ext uri="{BB962C8B-B14F-4D97-AF65-F5344CB8AC3E}">
        <p14:creationId xmlns:p14="http://schemas.microsoft.com/office/powerpoint/2010/main" val="29063970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225504" y="328207"/>
            <a:ext cx="5717294" cy="956117"/>
          </a:xfrm>
          <a:prstGeom prst="roundRect">
            <a:avLst>
              <a:gd name="adj" fmla="val 50000"/>
            </a:avLst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HƯỚNG DẪN TỰ HỌC Ở NHÀ</a:t>
            </a:r>
          </a:p>
        </p:txBody>
      </p:sp>
      <p:sp>
        <p:nvSpPr>
          <p:cNvPr id="6" name="Rectangle 5"/>
          <p:cNvSpPr/>
          <p:nvPr/>
        </p:nvSpPr>
        <p:spPr>
          <a:xfrm>
            <a:off x="1112520" y="1946944"/>
            <a:ext cx="10454640" cy="2527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280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Đọc lại toàn bộ nội dung bài đã học.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Ghi nhớ quy tắc cộng hai số nguyên dương, cộng hai số nguyên âm.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Chuẩn bị các nội dung về Phép cộng hai số nguyên khác dấu.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Làm bài tập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1, 2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SGK trang 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74.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5275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5F415-7490-4054-85B4-10F7AE6D33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852207"/>
            <a:ext cx="9144000" cy="2387600"/>
          </a:xfrm>
        </p:spPr>
        <p:txBody>
          <a:bodyPr>
            <a:normAutofit/>
          </a:bodyPr>
          <a:lstStyle/>
          <a:p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Remember…</a:t>
            </a:r>
            <a:b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</a:br>
            <a:r>
              <a:rPr lang="en-US" sz="8000" dirty="0">
                <a:solidFill>
                  <a:schemeClr val="bg1"/>
                </a:solidFill>
                <a:latin typeface="Rockwell" panose="02060603020205020403" pitchFamily="18" charset="0"/>
              </a:rPr>
              <a:t>Safety First!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65E432-C1E6-4C36-BF8E-2DA25E65D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3579677" y="3278339"/>
            <a:ext cx="49149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D05F6415-1E7C-453D-B6B7-DBF76BDA69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65127" y="3620366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 you!</a:t>
            </a:r>
            <a:endParaRPr lang="en-US" sz="2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Graphic 14" descr="Clipboard">
            <a:extLst>
              <a:ext uri="{FF2B5EF4-FFF2-40B4-BE49-F238E27FC236}">
                <a16:creationId xmlns:a16="http://schemas.microsoft.com/office/drawing/2014/main" id="{2A123BD8-A09C-49C0-98E8-54B55610A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-514584" y="4127150"/>
            <a:ext cx="3194131" cy="3194131"/>
          </a:xfrm>
          <a:prstGeom prst="rect">
            <a:avLst/>
          </a:prstGeom>
        </p:spPr>
      </p:pic>
      <p:pic>
        <p:nvPicPr>
          <p:cNvPr id="19" name="Graphic 18" descr="Ruler">
            <a:extLst>
              <a:ext uri="{FF2B5EF4-FFF2-40B4-BE49-F238E27FC236}">
                <a16:creationId xmlns:a16="http://schemas.microsoft.com/office/drawing/2014/main" id="{39130E3C-1E93-4315-AE76-13C55147DC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8889495">
            <a:off x="10171718" y="145767"/>
            <a:ext cx="1574403" cy="1574403"/>
          </a:xfrm>
          <a:prstGeom prst="rect">
            <a:avLst/>
          </a:prstGeom>
        </p:spPr>
      </p:pic>
      <p:pic>
        <p:nvPicPr>
          <p:cNvPr id="21" name="Graphic 20" descr="Pencil">
            <a:extLst>
              <a:ext uri="{FF2B5EF4-FFF2-40B4-BE49-F238E27FC236}">
                <a16:creationId xmlns:a16="http://schemas.microsoft.com/office/drawing/2014/main" id="{FFEC1660-205F-490E-800A-0D57D250BAE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0520790">
            <a:off x="10917677" y="783939"/>
            <a:ext cx="1488402" cy="1488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313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p14:dur="10">
        <p159:morph option="byObject"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6168"/>
          <a:stretch>
            <a:fillRect/>
          </a:stretch>
        </p:blipFill>
        <p:spPr>
          <a:xfrm>
            <a:off x="6400800" y="2295776"/>
            <a:ext cx="5193089" cy="2937510"/>
          </a:xfr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2711160"/>
              </p:ext>
            </p:extLst>
          </p:nvPr>
        </p:nvGraphicFramePr>
        <p:xfrm>
          <a:off x="304800" y="2366195"/>
          <a:ext cx="5788344" cy="1158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3739372642"/>
                    </a:ext>
                  </a:extLst>
                </a:gridCol>
                <a:gridCol w="835343">
                  <a:extLst>
                    <a:ext uri="{9D8B030D-6E8A-4147-A177-3AD203B41FA5}">
                      <a16:colId xmlns:a16="http://schemas.microsoft.com/office/drawing/2014/main" val="410925662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1546224143"/>
                    </a:ext>
                  </a:extLst>
                </a:gridCol>
              </a:tblGrid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Tuần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II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8542377"/>
                  </a:ext>
                </a:extLst>
              </a:tr>
              <a:tr h="431192"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Lợi</a:t>
                      </a:r>
                      <a:r>
                        <a:rPr lang="vi-VN" sz="3200" baseline="0">
                          <a:solidFill>
                            <a:schemeClr val="tx1"/>
                          </a:solidFill>
                          <a:latin typeface="+mj-lt"/>
                        </a:rPr>
                        <a:t> nhuận (triệu đồng)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-2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>
                          <a:solidFill>
                            <a:schemeClr val="tx1"/>
                          </a:solidFill>
                          <a:latin typeface="+mj-lt"/>
                        </a:rPr>
                        <a:t>6</a:t>
                      </a:r>
                      <a:endParaRPr lang="en-US" sz="320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9509541"/>
                  </a:ext>
                </a:extLst>
              </a:tr>
            </a:tbl>
          </a:graphicData>
        </a:graphic>
      </p:graphicFrame>
      <p:sp>
        <p:nvSpPr>
          <p:cNvPr id="11" name="Title 1"/>
          <p:cNvSpPr txBox="1">
            <a:spLocks/>
          </p:cNvSpPr>
          <p:nvPr/>
        </p:nvSpPr>
        <p:spPr>
          <a:xfrm>
            <a:off x="0" y="1542780"/>
            <a:ext cx="11421733" cy="601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Thống kê lợi nhuận hai tuần của một cửa hàng bán hoa quả như sau: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5162423" y="5331562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nhất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5473" y="3735994"/>
            <a:ext cx="4724400" cy="189285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28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4722333" y="5233286"/>
            <a:ext cx="5177466" cy="1905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Lợi nhuận của tuần thứ hai là bao nhiêu? Cửa hàng lỗ hay lãi?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6214900" y="5193625"/>
            <a:ext cx="5865556" cy="208424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Sau hai tuần kinh doanh, cửa hàng lãi hay lỗ và với số tiền là bao nhiêu?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135224" y="4419267"/>
            <a:ext cx="33709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2: Lãi 6 triệu 6</a:t>
            </a:r>
          </a:p>
        </p:txBody>
      </p:sp>
      <p:sp>
        <p:nvSpPr>
          <p:cNvPr id="3" name="Rectangle 2"/>
          <p:cNvSpPr/>
          <p:nvPr/>
        </p:nvSpPr>
        <p:spPr>
          <a:xfrm>
            <a:off x="1157217" y="3868952"/>
            <a:ext cx="35312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Tuần 1: lỗ 2 triệu (-2)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5563" y="4971676"/>
            <a:ext cx="39308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hai tuần: (-2) + 6</a:t>
            </a:r>
          </a:p>
        </p:txBody>
      </p:sp>
      <p:sp>
        <p:nvSpPr>
          <p:cNvPr id="16" name="!!1">
            <a:extLst>
              <a:ext uri="{FF2B5EF4-FFF2-40B4-BE49-F238E27FC236}">
                <a16:creationId xmlns:a16="http://schemas.microsoft.com/office/drawing/2014/main" id="{4D3CFCA8-27ED-41FB-92A9-BA8CC0500364}"/>
              </a:ext>
            </a:extLst>
          </p:cNvPr>
          <p:cNvSpPr txBox="1"/>
          <p:nvPr/>
        </p:nvSpPr>
        <p:spPr>
          <a:xfrm>
            <a:off x="4386531" y="9304"/>
            <a:ext cx="402853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C55A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MỞ ĐẦU</a:t>
            </a:r>
            <a:endParaRPr lang="en-US" sz="2800">
              <a:solidFill>
                <a:srgbClr val="C55A1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9" y="20247"/>
            <a:ext cx="1875977" cy="16730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1622514" y="585978"/>
            <a:ext cx="37273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419442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2" grpId="1" animBg="1"/>
      <p:bldP spid="12" grpId="2" animBg="1"/>
      <p:bldP spid="13" grpId="0" animBg="1"/>
      <p:bldP spid="14" grpId="0" animBg="1"/>
      <p:bldP spid="14" grpId="1" animBg="1"/>
      <p:bldP spid="15" grpId="0" animBg="1"/>
      <p:bldP spid="2" grpId="0"/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3160" y="564960"/>
            <a:ext cx="6256841" cy="6093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vi-VN" sz="2800" b="1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Phép cộng hai số nguyên dương.</a:t>
            </a:r>
            <a:endParaRPr lang="en-US" sz="2800" b="1">
              <a:solidFill>
                <a:srgbClr val="C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6424612" y="861126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Các số như thế nào gọi là số nguyên dương?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200" y="1395172"/>
            <a:ext cx="6098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solidFill>
                  <a:srgbClr val="0070C0"/>
                </a:solidFill>
                <a:cs typeface="Times New Roman" panose="02020603050405020304" pitchFamily="18" charset="0"/>
              </a:rPr>
              <a:t>Số nguyên dương </a:t>
            </a:r>
            <a:r>
              <a:rPr lang="en-US" sz="2800">
                <a:cs typeface="Times New Roman" panose="02020603050405020304" pitchFamily="18" charset="0"/>
              </a:rPr>
              <a:t>là số tự nhiên khác 0. </a:t>
            </a:r>
          </a:p>
        </p:txBody>
      </p:sp>
      <p:sp>
        <p:nvSpPr>
          <p:cNvPr id="14" name="Cloud Callout 13"/>
          <p:cNvSpPr/>
          <p:nvPr/>
        </p:nvSpPr>
        <p:spPr>
          <a:xfrm>
            <a:off x="6404156" y="1879880"/>
            <a:ext cx="5638800" cy="16002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>
                <a:solidFill>
                  <a:srgbClr val="C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Vậy cộng  số nguyên dương như thế nào?</a:t>
            </a:r>
            <a:endParaRPr lang="en-US" sz="280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90422" y="1438229"/>
            <a:ext cx="99726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rgbClr val="00B050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</a:t>
            </a:r>
            <a:r>
              <a:rPr lang="en-US" sz="2800">
                <a:solidFill>
                  <a:srgbClr val="00B050"/>
                </a:solidFill>
                <a:cs typeface="Times New Roman" panose="02020603050405020304" pitchFamily="18" charset="0"/>
              </a:rPr>
              <a:t>Cộng hai số nguyên dương chính là cộng hai số tự nhiên khác 0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895879" y="4267200"/>
            <a:ext cx="2645820" cy="0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:r>
                  <a:rPr lang="vi-VN" sz="2800">
                    <a:solidFill>
                      <a:srgbClr val="C00000"/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Ví dụ: </a:t>
                </a:r>
                <a14:m>
                  <m:oMath xmlns:m="http://schemas.openxmlformats.org/officeDocument/2006/math">
                    <m:r>
                      <a:rPr lang="vi-VN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2+ 4 = </m:t>
                    </m:r>
                  </m:oMath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3" y="1986688"/>
                <a:ext cx="2649700" cy="523220"/>
              </a:xfrm>
              <a:prstGeom prst="rect">
                <a:avLst/>
              </a:prstGeom>
              <a:blipFill>
                <a:blip r:embed="rId2"/>
                <a:stretch>
                  <a:fillRect l="-4839" t="-15116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/>
          <p:cNvGrpSpPr/>
          <p:nvPr/>
        </p:nvGrpSpPr>
        <p:grpSpPr>
          <a:xfrm>
            <a:off x="2384613" y="4343396"/>
            <a:ext cx="7064187" cy="721949"/>
            <a:chOff x="2423160" y="4648200"/>
            <a:chExt cx="6492240" cy="435100"/>
          </a:xfrm>
        </p:grpSpPr>
        <p:cxnSp>
          <p:nvCxnSpPr>
            <p:cNvPr id="20" name="Straight Arrow Connector 19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43" idx="0"/>
            </p:cNvCxnSpPr>
            <p:nvPr/>
          </p:nvCxnSpPr>
          <p:spPr>
            <a:xfrm flipV="1">
              <a:off x="4707523" y="4648200"/>
              <a:ext cx="1637" cy="156867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400">
                    <a:solidFill>
                      <a:srgbClr val="002060"/>
                    </a:solidFill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607260" cy="27823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1" name="TextBox 40"/>
            <p:cNvSpPr txBox="1"/>
            <p:nvPr/>
          </p:nvSpPr>
          <p:spPr>
            <a:xfrm>
              <a:off x="3320683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928646" y="4800600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538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2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1478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7574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3670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5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9766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586246" y="4805067"/>
              <a:ext cx="311143" cy="278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7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195846" y="4800602"/>
              <a:ext cx="311143" cy="278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>
                  <a:solidFill>
                    <a:srgbClr val="002060"/>
                  </a:solidFill>
                  <a:cs typeface="Times New Roman" panose="02020603050405020304" pitchFamily="18" charset="0"/>
                </a:rPr>
                <a:t>8</a:t>
              </a:r>
            </a:p>
          </p:txBody>
        </p:sp>
      </p:grpSp>
      <p:sp>
        <p:nvSpPr>
          <p:cNvPr id="60" name="Oval 59"/>
          <p:cNvSpPr/>
          <p:nvPr/>
        </p:nvSpPr>
        <p:spPr>
          <a:xfrm>
            <a:off x="4823966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p:sp>
        <p:nvSpPr>
          <p:cNvPr id="62" name="Oval 61"/>
          <p:cNvSpPr/>
          <p:nvPr/>
        </p:nvSpPr>
        <p:spPr>
          <a:xfrm>
            <a:off x="7471887" y="4419600"/>
            <a:ext cx="71913" cy="69308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 63"/>
              <p:cNvSpPr/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just">
                  <a:tabLst>
                    <a:tab pos="2743200" algn="ctr"/>
                    <a:tab pos="5486400" algn="r"/>
                    <a:tab pos="457200" algn="l"/>
                    <a:tab pos="2743200" algn="ctr"/>
                    <a:tab pos="5486400" algn="r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6</m:t>
                      </m:r>
                      <m:r>
                        <a:rPr lang="vi-VN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2800">
                  <a:solidFill>
                    <a:schemeClr val="tx1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4" name="Rectangle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96" y="1996223"/>
                <a:ext cx="551753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/>
          <p:cNvSpPr txBox="1"/>
          <p:nvPr/>
        </p:nvSpPr>
        <p:spPr>
          <a:xfrm>
            <a:off x="7590599" y="3265348"/>
            <a:ext cx="18582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Đến điểm 6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4794649" y="3693742"/>
            <a:ext cx="28921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cs typeface="Times New Roman" panose="02020603050405020304" pitchFamily="18" charset="0"/>
              </a:rPr>
              <a:t>Tiến thêm 4 đơn vị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3859670" y="3265348"/>
            <a:ext cx="16738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Từ điểm 2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7552" y="2611817"/>
            <a:ext cx="335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cs typeface="Times New Roman" panose="02020603050405020304" pitchFamily="18" charset="0"/>
              </a:rPr>
              <a:t>Minh họa trên trục số</a:t>
            </a:r>
          </a:p>
        </p:txBody>
      </p:sp>
      <p:cxnSp>
        <p:nvCxnSpPr>
          <p:cNvPr id="3" name="Straight Arrow Connector 2"/>
          <p:cNvCxnSpPr>
            <a:endCxn id="60" idx="1"/>
          </p:cNvCxnSpPr>
          <p:nvPr/>
        </p:nvCxnSpPr>
        <p:spPr>
          <a:xfrm>
            <a:off x="4495800" y="3732955"/>
            <a:ext cx="338697" cy="69679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590599" y="3765225"/>
            <a:ext cx="562801" cy="65437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9512712A-CFC7-4140-8BF0-0E597115E512}"/>
              </a:ext>
            </a:extLst>
          </p:cNvPr>
          <p:cNvSpPr txBox="1"/>
          <p:nvPr/>
        </p:nvSpPr>
        <p:spPr>
          <a:xfrm rot="5400000">
            <a:off x="8622852" y="3206853"/>
            <a:ext cx="6526119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  <a:cs typeface="Times New Roman" panose="02020603050405020304" pitchFamily="18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372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3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0" grpId="1" animBg="1"/>
      <p:bldP spid="13" grpId="0"/>
      <p:bldP spid="13" grpId="1"/>
      <p:bldP spid="14" grpId="0" animBg="1"/>
      <p:bldP spid="14" grpId="1" animBg="1"/>
      <p:bldP spid="15" grpId="0"/>
      <p:bldP spid="39" grpId="0"/>
      <p:bldP spid="60" grpId="0" animBg="1"/>
      <p:bldP spid="62" grpId="0" animBg="1"/>
      <p:bldP spid="64" grpId="0"/>
      <p:bldP spid="65" grpId="0"/>
      <p:bldP spid="66" grpId="0"/>
      <p:bldP spid="68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48874" y="3068319"/>
            <a:ext cx="6891246" cy="954107"/>
            <a:chOff x="4871257" y="-32564"/>
            <a:chExt cx="7501721" cy="954107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-32564"/>
              <a:ext cx="7104248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8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237986" y="1101385"/>
            <a:ext cx="82506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</a:t>
            </a: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Để phát triển tăng gia sản xuất, gia đình bạn Vinh đã vay Ngân hàng Chính sách xã hội 3 triệu đồng, sau đó lại vay thêm 5 triệu đồng nữa. Mẹ bạn Vinh đã viết số tiền vào sổ tay như hình bên.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3"/>
          <a:stretch>
            <a:fillRect/>
          </a:stretch>
        </p:blipFill>
        <p:spPr>
          <a:xfrm>
            <a:off x="98344" y="1107987"/>
            <a:ext cx="923925" cy="4857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9210" y="967301"/>
            <a:ext cx="2576915" cy="280099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-1748" y="2867630"/>
            <a:ext cx="81111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indent="-342900" algn="just">
              <a:buFont typeface="+mj-lt"/>
              <a:buAutoNum type="alphaLcPeriod"/>
            </a:pP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 bao nhiêu?</a:t>
            </a:r>
            <a:endParaRPr lang="en-US" sz="2800">
              <a:solidFill>
                <a:srgbClr val="C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-20872" y="4354342"/>
            <a:ext cx="1139503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/>
            <a:r>
              <a:rPr lang="en-US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b. </a:t>
            </a:r>
            <a:r>
              <a:rPr lang="vi-VN" sz="280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 thị “nợ 3” bởi số -3, “nợ 5” bởi số -5. Viết phép tính biểu thị tổng số tiền nợ ngân hàng của gia đình bạn Vinh bằng cách sử dụng số nguyên âm.</a:t>
            </a:r>
            <a:endParaRPr lang="en-US" sz="280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-1748" y="3907946"/>
            <a:ext cx="9677400" cy="51751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8 triệu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6201" y="5764594"/>
            <a:ext cx="9820219" cy="1011500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hép tính biểu thị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</a:t>
            </a:r>
            <a:r>
              <a:rPr lang="vi-VN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ổng số tiền nợ ngân hàng của gia đình bạn Vinh là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 </a:t>
            </a:r>
            <a:endParaRPr lang="en-US" sz="28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60539"/>
              </p:ext>
            </p:extLst>
          </p:nvPr>
        </p:nvGraphicFramePr>
        <p:xfrm>
          <a:off x="2280919" y="6278922"/>
          <a:ext cx="3062237" cy="4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184120" imgH="342720" progId="Equation.DSMT4">
                  <p:embed/>
                </p:oleObj>
              </mc:Choice>
              <mc:Fallback>
                <p:oleObj name="Equation" r:id="rId5" imgW="2184120" imgH="342720" progId="Equation.DSMT4">
                  <p:embed/>
                  <p:pic>
                    <p:nvPicPr>
                      <p:cNvPr id="16" name="Object 1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0919" y="6278922"/>
                        <a:ext cx="3062237" cy="480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7" name="!!3">
            <a:extLst>
              <a:ext uri="{FF2B5EF4-FFF2-40B4-BE49-F238E27FC236}">
                <a16:creationId xmlns:a16="http://schemas.microsoft.com/office/drawing/2014/main" id="{5B19332C-1BE9-4073-BC1C-34C9F014F4D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1" y="176530"/>
            <a:ext cx="946068" cy="843715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C771E190-FEB2-4337-A955-8F6A819B8B7A}"/>
              </a:ext>
            </a:extLst>
          </p:cNvPr>
          <p:cNvSpPr txBox="1"/>
          <p:nvPr/>
        </p:nvSpPr>
        <p:spPr>
          <a:xfrm>
            <a:off x="674734" y="274711"/>
            <a:ext cx="36842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</p:txBody>
      </p:sp>
    </p:spTree>
    <p:extLst>
      <p:ext uri="{BB962C8B-B14F-4D97-AF65-F5344CB8AC3E}">
        <p14:creationId xmlns:p14="http://schemas.microsoft.com/office/powerpoint/2010/main" val="2284150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1" grpId="0"/>
      <p:bldP spid="22" grpId="0"/>
      <p:bldP spid="23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D4EF09CF-3362-453A-9463-F6669A9D3E01}"/>
              </a:ext>
            </a:extLst>
          </p:cNvPr>
          <p:cNvGrpSpPr/>
          <p:nvPr/>
        </p:nvGrpSpPr>
        <p:grpSpPr>
          <a:xfrm rot="8757556">
            <a:off x="-1052601" y="4821382"/>
            <a:ext cx="3136324" cy="6858000"/>
            <a:chOff x="9055676" y="0"/>
            <a:chExt cx="3136324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03AE892-EBD6-40F1-851B-FEADBD59429F}"/>
                </a:ext>
              </a:extLst>
            </p:cNvPr>
            <p:cNvSpPr/>
            <p:nvPr/>
          </p:nvSpPr>
          <p:spPr>
            <a:xfrm>
              <a:off x="9221932" y="0"/>
              <a:ext cx="2970068" cy="685800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4318653-1A38-442C-BA0F-F2C51149BCFF}"/>
                </a:ext>
              </a:extLst>
            </p:cNvPr>
            <p:cNvSpPr/>
            <p:nvPr/>
          </p:nvSpPr>
          <p:spPr>
            <a:xfrm>
              <a:off x="9055676" y="0"/>
              <a:ext cx="166255" cy="685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25D63D1-E9CE-42BF-BD4D-374FD0293155}"/>
                </a:ext>
              </a:extLst>
            </p:cNvPr>
            <p:cNvSpPr/>
            <p:nvPr/>
          </p:nvSpPr>
          <p:spPr>
            <a:xfrm>
              <a:off x="9221932" y="0"/>
              <a:ext cx="114301" cy="6858000"/>
            </a:xfrm>
            <a:prstGeom prst="rect">
              <a:avLst/>
            </a:prstGeom>
            <a:solidFill>
              <a:srgbClr val="FFD3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A4EE865-9F0D-4531-A737-E13A557C0277}"/>
                </a:ext>
              </a:extLst>
            </p:cNvPr>
            <p:cNvSpPr/>
            <p:nvPr/>
          </p:nvSpPr>
          <p:spPr>
            <a:xfrm>
              <a:off x="9336233" y="0"/>
              <a:ext cx="150667" cy="6858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6A1183CB-C5B0-498A-A49C-4180134C74B0}"/>
                </a:ext>
              </a:extLst>
            </p:cNvPr>
            <p:cNvSpPr/>
            <p:nvPr/>
          </p:nvSpPr>
          <p:spPr>
            <a:xfrm>
              <a:off x="9336233" y="0"/>
              <a:ext cx="5715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383393" y="321853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198268"/>
              <a:ext cx="7104248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6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6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16" name="Straight Arrow Connector 15"/>
          <p:cNvCxnSpPr/>
          <p:nvPr/>
        </p:nvCxnSpPr>
        <p:spPr>
          <a:xfrm flipH="1">
            <a:off x="3740973" y="5523890"/>
            <a:ext cx="3314739" cy="17058"/>
          </a:xfrm>
          <a:prstGeom prst="straightConnector1">
            <a:avLst/>
          </a:prstGeom>
          <a:ln w="25400">
            <a:solidFill>
              <a:srgbClr val="00206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/>
          <p:cNvGrpSpPr/>
          <p:nvPr/>
        </p:nvGrpSpPr>
        <p:grpSpPr>
          <a:xfrm>
            <a:off x="3283773" y="5638799"/>
            <a:ext cx="7064187" cy="783505"/>
            <a:chOff x="2423160" y="4648200"/>
            <a:chExt cx="6492240" cy="472198"/>
          </a:xfrm>
        </p:grpSpPr>
        <p:cxnSp>
          <p:nvCxnSpPr>
            <p:cNvPr id="18" name="Straight Arrow Connector 17"/>
            <p:cNvCxnSpPr/>
            <p:nvPr/>
          </p:nvCxnSpPr>
          <p:spPr>
            <a:xfrm>
              <a:off x="2423160" y="4724400"/>
              <a:ext cx="6492240" cy="0"/>
            </a:xfrm>
            <a:prstGeom prst="straightConnector1">
              <a:avLst/>
            </a:prstGeom>
            <a:ln w="25400" cmpd="sng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2880360" y="4724400"/>
              <a:ext cx="0" cy="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880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4099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V="1">
              <a:off x="3489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318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59283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65379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flipV="1">
              <a:off x="71475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77571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V="1">
              <a:off x="8366760" y="4648200"/>
              <a:ext cx="0" cy="152400"/>
            </a:xfrm>
            <a:prstGeom prst="line">
              <a:avLst/>
            </a:prstGeom>
            <a:ln w="254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</m:oMath>
                  </a14:m>
                  <a:r>
                    <a:rPr lang="en-US" sz="280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8</a:t>
                  </a:r>
                </a:p>
              </p:txBody>
            </p:sp>
          </mc:Choice>
          <mc:Fallback xmlns="">
            <p:sp>
              <p:nvSpPr>
                <p:cNvPr id="33" name="TextBox 3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48044" y="4800601"/>
                  <a:ext cx="599894" cy="315331"/>
                </a:xfrm>
                <a:prstGeom prst="rect">
                  <a:avLst/>
                </a:prstGeom>
                <a:blipFill>
                  <a:blip r:embed="rId3"/>
                  <a:stretch>
                    <a:fillRect t="-11628" r="-17757" b="-313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/>
                <p:cNvSpPr txBox="1"/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−7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5" name="TextBox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49326" y="4800600"/>
                  <a:ext cx="689760" cy="31533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/>
                <p:cNvSpPr txBox="1"/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−6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6" name="TextBox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83709" y="4800600"/>
                  <a:ext cx="689760" cy="31533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7" name="TextBox 3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3984" y="4805067"/>
                  <a:ext cx="689760" cy="31533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/>
                <p:cNvSpPr txBox="1"/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−4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8" name="TextBox 3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44259" y="4805067"/>
                  <a:ext cx="689760" cy="31533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/>
                <p:cNvSpPr txBox="1"/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39" name="TextBox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74533" y="4805067"/>
                  <a:ext cx="689760" cy="31533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/>
                <p:cNvSpPr txBox="1"/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−2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0" name="TextBox 3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04808" y="4805067"/>
                  <a:ext cx="689760" cy="315331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oMath>
                    </m:oMathPara>
                  </a14:m>
                  <a:endParaRPr lang="en-US" sz="280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41" name="TextBox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65052" y="4805067"/>
                  <a:ext cx="689760" cy="315331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TextBox 41"/>
            <p:cNvSpPr txBox="1"/>
            <p:nvPr/>
          </p:nvSpPr>
          <p:spPr>
            <a:xfrm>
              <a:off x="7586246" y="4805067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195846" y="4800602"/>
              <a:ext cx="353867" cy="315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4" name="Oval 43"/>
          <p:cNvSpPr/>
          <p:nvPr/>
        </p:nvSpPr>
        <p:spPr>
          <a:xfrm>
            <a:off x="3745260" y="5721892"/>
            <a:ext cx="71913" cy="693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055712" y="5745481"/>
            <a:ext cx="54617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Đến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−8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550" y="4648588"/>
                <a:ext cx="2291012" cy="523220"/>
              </a:xfrm>
              <a:prstGeom prst="rect">
                <a:avLst/>
              </a:prstGeom>
              <a:blipFill>
                <a:blip r:embed="rId11"/>
                <a:stretch>
                  <a:fillRect l="-5585" t="-12941" b="-329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TextBox 46"/>
          <p:cNvSpPr txBox="1"/>
          <p:nvPr/>
        </p:nvSpPr>
        <p:spPr>
          <a:xfrm>
            <a:off x="4718732" y="4967471"/>
            <a:ext cx="1920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lùi 5 đơn vị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từ điểm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−3</m:t>
                    </m:r>
                  </m:oMath>
                </a14:m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642" y="4578708"/>
                <a:ext cx="1970411" cy="523220"/>
              </a:xfrm>
              <a:prstGeom prst="rect">
                <a:avLst/>
              </a:prstGeom>
              <a:blipFill>
                <a:blip r:embed="rId12"/>
                <a:stretch>
                  <a:fillRect l="-6502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0" name="Picture 49"/>
          <p:cNvPicPr/>
          <p:nvPr/>
        </p:nvPicPr>
        <p:blipFill>
          <a:blip r:embed="rId13"/>
          <a:stretch>
            <a:fillRect/>
          </a:stretch>
        </p:blipFill>
        <p:spPr>
          <a:xfrm>
            <a:off x="278270" y="259232"/>
            <a:ext cx="914400" cy="495300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555670" y="263236"/>
            <a:ext cx="10646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Để tính tổng hai số nguyên âm (-3) + (-5), ta làm như sau: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416762"/>
              </p:ext>
            </p:extLst>
          </p:nvPr>
        </p:nvGraphicFramePr>
        <p:xfrm>
          <a:off x="132315" y="1030531"/>
          <a:ext cx="11342071" cy="290718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75500">
                  <a:extLst>
                    <a:ext uri="{9D8B030D-6E8A-4147-A177-3AD203B41FA5}">
                      <a16:colId xmlns:a16="http://schemas.microsoft.com/office/drawing/2014/main" val="329903171"/>
                    </a:ext>
                  </a:extLst>
                </a:gridCol>
                <a:gridCol w="5366571">
                  <a:extLst>
                    <a:ext uri="{9D8B030D-6E8A-4147-A177-3AD203B41FA5}">
                      <a16:colId xmlns:a16="http://schemas.microsoft.com/office/drawing/2014/main" val="4128902682"/>
                    </a:ext>
                  </a:extLst>
                </a:gridCol>
              </a:tblGrid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809404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6710737"/>
                  </a:ext>
                </a:extLst>
              </a:tr>
              <a:tr h="969062">
                <a:tc>
                  <a:txBody>
                    <a:bodyPr/>
                    <a:lstStyle/>
                    <a:p>
                      <a:endParaRPr lang="en-US" sz="28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5324097"/>
                  </a:ext>
                </a:extLst>
              </a:tr>
            </a:tbl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6247507"/>
              </p:ext>
            </p:extLst>
          </p:nvPr>
        </p:nvGraphicFramePr>
        <p:xfrm>
          <a:off x="8500437" y="1080344"/>
          <a:ext cx="1066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066680" imgH="838080" progId="Equation.DSMT4">
                  <p:embed/>
                </p:oleObj>
              </mc:Choice>
              <mc:Fallback>
                <p:oleObj name="Equation" r:id="rId14" imgW="1066680" imgH="83808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8500437" y="1080344"/>
                        <a:ext cx="1066800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0139217"/>
              </p:ext>
            </p:extLst>
          </p:nvPr>
        </p:nvGraphicFramePr>
        <p:xfrm>
          <a:off x="8443287" y="2288173"/>
          <a:ext cx="1181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80800" imgH="317160" progId="Equation.DSMT4">
                  <p:embed/>
                </p:oleObj>
              </mc:Choice>
              <mc:Fallback>
                <p:oleObj name="Equation" r:id="rId16" imgW="1180800" imgH="3171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8443287" y="2288173"/>
                        <a:ext cx="1181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755258"/>
              </p:ext>
            </p:extLst>
          </p:nvPr>
        </p:nvGraphicFramePr>
        <p:xfrm>
          <a:off x="8396579" y="2989580"/>
          <a:ext cx="10541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054080" imgH="317160" progId="Equation.DSMT4">
                  <p:embed/>
                </p:oleObj>
              </mc:Choice>
              <mc:Fallback>
                <p:oleObj name="Equation" r:id="rId18" imgW="1054080" imgH="317160" progId="Equation.DSMT4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96579" y="2989580"/>
                        <a:ext cx="1054100" cy="317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4861750"/>
              </p:ext>
            </p:extLst>
          </p:nvPr>
        </p:nvGraphicFramePr>
        <p:xfrm>
          <a:off x="7456198" y="3383280"/>
          <a:ext cx="37465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746160" imgH="393480" progId="Equation.DSMT4">
                  <p:embed/>
                </p:oleObj>
              </mc:Choice>
              <mc:Fallback>
                <p:oleObj name="Equation" r:id="rId20" imgW="3746160" imgH="393480" progId="Equation.DSMT4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456198" y="3383280"/>
                        <a:ext cx="37465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107208" y="4032484"/>
            <a:ext cx="35637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 họa trên trục số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94846" y="2062772"/>
            <a:ext cx="60064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>
                <a:latin typeface="Arial" panose="020B0604020202020204" pitchFamily="34" charset="0"/>
                <a:cs typeface="Arial" panose="020B0604020202020204" pitchFamily="34" charset="0"/>
              </a:rPr>
              <a:t>Bước 2: 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Tính tổng của hai số nhận được    ở bước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ctangle 58"/>
              <p:cNvSpPr/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3: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Thêm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tổng nhận được ở bước 2.</a:t>
                </a:r>
              </a:p>
            </p:txBody>
          </p:sp>
        </mc:Choice>
        <mc:Fallback xmlns="">
          <p:sp>
            <p:nvSpPr>
              <p:cNvPr id="59" name="Rectangle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96" y="2960323"/>
                <a:ext cx="6034794" cy="954107"/>
              </a:xfrm>
              <a:prstGeom prst="rect">
                <a:avLst/>
              </a:prstGeom>
              <a:blipFill>
                <a:blip r:embed="rId22"/>
                <a:stretch>
                  <a:fillRect l="-2020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ctangle 59"/>
              <p:cNvSpPr/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i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Bước 1: </a:t>
                </a:r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Bỏ dấu “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trước mỗi số</a:t>
                </a:r>
              </a:p>
            </p:txBody>
          </p:sp>
        </mc:Choice>
        <mc:Fallback xmlns="">
          <p:sp>
            <p:nvSpPr>
              <p:cNvPr id="60" name="Rectangle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98" y="1256270"/>
                <a:ext cx="5426486" cy="523220"/>
              </a:xfrm>
              <a:prstGeom prst="rect">
                <a:avLst/>
              </a:prstGeom>
              <a:blipFill>
                <a:blip r:embed="rId23"/>
                <a:stretch>
                  <a:fillRect l="-2360" t="-11628" r="-1124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Rectangle 60"/>
          <p:cNvSpPr/>
          <p:nvPr/>
        </p:nvSpPr>
        <p:spPr>
          <a:xfrm>
            <a:off x="6362700" y="3309571"/>
            <a:ext cx="12429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Ta có: </a:t>
            </a:r>
          </a:p>
        </p:txBody>
      </p:sp>
      <p:cxnSp>
        <p:nvCxnSpPr>
          <p:cNvPr id="62" name="Straight Arrow Connector 61"/>
          <p:cNvCxnSpPr/>
          <p:nvPr/>
        </p:nvCxnSpPr>
        <p:spPr>
          <a:xfrm flipH="1">
            <a:off x="7178531" y="5029200"/>
            <a:ext cx="426229" cy="65024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46" idx="2"/>
          </p:cNvCxnSpPr>
          <p:nvPr/>
        </p:nvCxnSpPr>
        <p:spPr>
          <a:xfrm>
            <a:off x="3540056" y="5171808"/>
            <a:ext cx="200917" cy="5500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flipV="1">
            <a:off x="5808899" y="5654039"/>
            <a:ext cx="0" cy="252873"/>
          </a:xfrm>
          <a:prstGeom prst="line">
            <a:avLst/>
          </a:prstGeom>
          <a:ln w="254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693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/>
      <p:bldP spid="47" grpId="0"/>
      <p:bldP spid="48" grpId="0"/>
      <p:bldP spid="51" grpId="0"/>
      <p:bldP spid="57" grpId="0"/>
      <p:bldP spid="58" grpId="0"/>
      <p:bldP spid="59" grpId="0"/>
      <p:bldP spid="60" grpId="0"/>
      <p:bldP spid="6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CA5C00B0-B2B6-4792-8C67-F8C09471186E}"/>
              </a:ext>
            </a:extLst>
          </p:cNvPr>
          <p:cNvGrpSpPr/>
          <p:nvPr/>
        </p:nvGrpSpPr>
        <p:grpSpPr>
          <a:xfrm rot="5400000">
            <a:off x="8409024" y="3203510"/>
            <a:ext cx="6891246" cy="653685"/>
            <a:chOff x="4871257" y="83128"/>
            <a:chExt cx="7501721" cy="653685"/>
          </a:xfrm>
        </p:grpSpPr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8F343863-9DC9-48EE-8845-A5B504C915DF}"/>
                </a:ext>
              </a:extLst>
            </p:cNvPr>
            <p:cNvSpPr/>
            <p:nvPr/>
          </p:nvSpPr>
          <p:spPr>
            <a:xfrm>
              <a:off x="4871257" y="83128"/>
              <a:ext cx="7232072" cy="653685"/>
            </a:xfrm>
            <a:prstGeom prst="roundRect">
              <a:avLst/>
            </a:prstGeom>
            <a:solidFill>
              <a:srgbClr val="70AD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EF5EE85-C87E-4391-B9D7-C957829925F2}"/>
                </a:ext>
              </a:extLst>
            </p:cNvPr>
            <p:cNvSpPr txBox="1"/>
            <p:nvPr/>
          </p:nvSpPr>
          <p:spPr>
            <a:xfrm>
              <a:off x="5268730" y="213658"/>
              <a:ext cx="710424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HÌNH THÀNH KIẾN THỨC</a:t>
              </a:r>
              <a:endParaRPr lang="en-US" sz="240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2374" y="327553"/>
            <a:ext cx="5655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lvl="0"/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Phép cộng hai số nguyên </a:t>
            </a:r>
            <a:r>
              <a:rPr lang="en-US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âm</a:t>
            </a:r>
            <a:r>
              <a:rPr lang="vi-VN" sz="28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800" b="1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147" y="826732"/>
            <a:ext cx="11295443" cy="212667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Để c</a:t>
            </a:r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ộng hai số nguyên âm, ta làm như sau: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1: Bỏ dấu “-” trước mỗi số.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2: Tính tổng của hai số nguyên dương nhận được ở bước 1.</a:t>
            </a:r>
          </a:p>
          <a:p>
            <a:r>
              <a:rPr lang="en-US" sz="280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 3: Thêm dấu “-” trước kết quả nhận được ở bước 2, ta có tổng cần tìm.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22" y="3106490"/>
            <a:ext cx="352425" cy="8477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573547" y="2982519"/>
            <a:ext cx="90156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dương là số nguyên dương.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i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của hai số nguyên âm là số nguyên âm.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2587" y="3845688"/>
            <a:ext cx="2015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Bài 1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: Tính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058048"/>
              </p:ext>
            </p:extLst>
          </p:nvPr>
        </p:nvGraphicFramePr>
        <p:xfrm>
          <a:off x="2846847" y="3912257"/>
          <a:ext cx="1257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57120" imgH="457200" progId="Equation.DSMT4">
                  <p:embed/>
                </p:oleObj>
              </mc:Choice>
              <mc:Fallback>
                <p:oleObj name="Equation" r:id="rId4" imgW="1257120" imgH="457200" progId="Equation.DSMT4">
                  <p:embed/>
                  <p:pic>
                    <p:nvPicPr>
                      <p:cNvPr id="20" name="Object 1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846847" y="3912257"/>
                        <a:ext cx="12573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2389058" y="488646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0910620"/>
              </p:ext>
            </p:extLst>
          </p:nvPr>
        </p:nvGraphicFramePr>
        <p:xfrm>
          <a:off x="1786313" y="5840176"/>
          <a:ext cx="436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68600" imgH="457200" progId="Equation.DSMT4">
                  <p:embed/>
                </p:oleObj>
              </mc:Choice>
              <mc:Fallback>
                <p:oleObj name="Equation" r:id="rId6" imgW="4368600" imgH="457200" progId="Equation.DSMT4">
                  <p:embed/>
                  <p:pic>
                    <p:nvPicPr>
                      <p:cNvPr id="22" name="Object 2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86313" y="5840176"/>
                        <a:ext cx="43688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847806"/>
              </p:ext>
            </p:extLst>
          </p:nvPr>
        </p:nvGraphicFramePr>
        <p:xfrm>
          <a:off x="2846847" y="4378570"/>
          <a:ext cx="2032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031840" imgH="457200" progId="Equation.DSMT4">
                  <p:embed/>
                </p:oleObj>
              </mc:Choice>
              <mc:Fallback>
                <p:oleObj name="Equation" r:id="rId8" imgW="203184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46847" y="4378570"/>
                        <a:ext cx="20320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660376"/>
              </p:ext>
            </p:extLst>
          </p:nvPr>
        </p:nvGraphicFramePr>
        <p:xfrm>
          <a:off x="1768644" y="5321466"/>
          <a:ext cx="196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480" imgH="457200" progId="Equation.DSMT4">
                  <p:embed/>
                </p:oleObj>
              </mc:Choice>
              <mc:Fallback>
                <p:oleObj name="Equation" r:id="rId10" imgW="196848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68644" y="5321466"/>
                        <a:ext cx="19685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loud 11"/>
          <p:cNvSpPr/>
          <p:nvPr/>
        </p:nvSpPr>
        <p:spPr>
          <a:xfrm>
            <a:off x="6385915" y="4005045"/>
            <a:ext cx="5141889" cy="26328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Em có nhận xét gì về tổng của hai số nguyên dương và tổng của hai số nguyên âm?</a:t>
            </a:r>
            <a:endParaRPr lang="en-US" sz="24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386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24" grpId="0"/>
      <p:bldP spid="12" grpId="0" animBg="1"/>
      <p:bldP spid="1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!!4">
            <a:extLst>
              <a:ext uri="{FF2B5EF4-FFF2-40B4-BE49-F238E27FC236}">
                <a16:creationId xmlns:a16="http://schemas.microsoft.com/office/drawing/2014/main" id="{8F343863-9DC9-48EE-8845-A5B504C915DF}"/>
              </a:ext>
            </a:extLst>
          </p:cNvPr>
          <p:cNvSpPr/>
          <p:nvPr/>
        </p:nvSpPr>
        <p:spPr>
          <a:xfrm rot="5400000">
            <a:off x="8507246" y="3094677"/>
            <a:ext cx="6643540" cy="653685"/>
          </a:xfrm>
          <a:prstGeom prst="round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HÌNH THÀNH KIẾN THỨC</a:t>
            </a:r>
            <a:endParaRPr lang="en-US" sz="240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7E81228-EC61-4337-8FCD-FEE6A5684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A5159DB8-36C5-4BDC-AA0F-1A4AB3045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29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295400" y="304800"/>
            <a:ext cx="96774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>
                <a:solidFill>
                  <a:srgbClr val="780A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 THỨC CẦN GHI NHỚ</a:t>
            </a:r>
            <a:endParaRPr lang="en-US" b="1" dirty="0">
              <a:solidFill>
                <a:srgbClr val="780A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387065"/>
              </p:ext>
            </p:extLst>
          </p:nvPr>
        </p:nvGraphicFramePr>
        <p:xfrm>
          <a:off x="184730" y="1323748"/>
          <a:ext cx="11108109" cy="4086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7748">
                  <a:extLst>
                    <a:ext uri="{9D8B030D-6E8A-4147-A177-3AD203B41FA5}">
                      <a16:colId xmlns:a16="http://schemas.microsoft.com/office/drawing/2014/main" val="3432368426"/>
                    </a:ext>
                  </a:extLst>
                </a:gridCol>
                <a:gridCol w="8880361">
                  <a:extLst>
                    <a:ext uri="{9D8B030D-6E8A-4147-A177-3AD203B41FA5}">
                      <a16:colId xmlns:a16="http://schemas.microsoft.com/office/drawing/2014/main" val="3729179312"/>
                    </a:ext>
                  </a:extLst>
                </a:gridCol>
              </a:tblGrid>
              <a:tr h="640722">
                <a:tc>
                  <a:txBody>
                    <a:bodyPr/>
                    <a:lstStyle/>
                    <a:p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BƯỚC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CỘNG</a:t>
                      </a:r>
                      <a:r>
                        <a:rPr lang="en-US" sz="2600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HAI SỐ NGUYÊN ÂM</a:t>
                      </a:r>
                      <a:endParaRPr lang="en-US" sz="2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6844036"/>
                  </a:ext>
                </a:extLst>
              </a:tr>
              <a:tr h="729959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Bỏ dấu “-” 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trước mỗi số.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519213"/>
                  </a:ext>
                </a:extLst>
              </a:tr>
              <a:tr h="774577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Tính tổng 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 hai số nguyên dương nhận được ở </a:t>
                      </a:r>
                      <a:r>
                        <a:rPr lang="en-US" sz="260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Bước 1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631641"/>
                  </a:ext>
                </a:extLst>
              </a:tr>
              <a:tr h="754259">
                <a:tc>
                  <a:txBody>
                    <a:bodyPr/>
                    <a:lstStyle/>
                    <a:p>
                      <a:pPr algn="ctr"/>
                      <a:r>
                        <a:rPr lang="en-US" sz="26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Thêm dấu “-”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trước kết quả nhận được ở </a:t>
                      </a:r>
                      <a:r>
                        <a:rPr lang="en-US" sz="2600" b="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r>
                        <a:rPr lang="en-US" sz="2600" i="1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ước 2</a:t>
                      </a:r>
                      <a:r>
                        <a:rPr lang="en-US" sz="2600">
                          <a:solidFill>
                            <a:srgbClr val="780A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ta có tổng cần tìm.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477530"/>
                  </a:ext>
                </a:extLst>
              </a:tr>
              <a:tr h="1057021">
                <a:tc>
                  <a:txBody>
                    <a:bodyPr/>
                    <a:lstStyle/>
                    <a:p>
                      <a:pPr algn="ctr"/>
                      <a:r>
                        <a:rPr lang="en-US" sz="2600" b="1" i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Chú</a:t>
                      </a:r>
                      <a:r>
                        <a:rPr lang="en-US" sz="2600" b="1" i="1" baseline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ý</a:t>
                      </a:r>
                      <a:endParaRPr lang="en-US" sz="2600" b="1" i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dương là số nguyên dương.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sz="2600" i="1">
                          <a:solidFill>
                            <a:srgbClr val="00B0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 của hai số nguyên âm là số nguyên âm.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7162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61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raphic 27" descr="Clipboard">
            <a:extLst>
              <a:ext uri="{FF2B5EF4-FFF2-40B4-BE49-F238E27FC236}">
                <a16:creationId xmlns:a16="http://schemas.microsoft.com/office/drawing/2014/main" id="{69A6127C-44C4-4935-8488-02212BF0E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631394">
            <a:off x="9453206" y="1195377"/>
            <a:ext cx="2532753" cy="2532753"/>
          </a:xfrm>
          <a:prstGeom prst="rect">
            <a:avLst/>
          </a:prstGeom>
        </p:spPr>
      </p:pic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3703581" y="83718"/>
            <a:ext cx="5717294" cy="493723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LUYỆN TẬP</a:t>
            </a:r>
          </a:p>
        </p:txBody>
      </p:sp>
      <p:pic>
        <p:nvPicPr>
          <p:cNvPr id="32" name="Graphic 31" descr="Pencil">
            <a:extLst>
              <a:ext uri="{FF2B5EF4-FFF2-40B4-BE49-F238E27FC236}">
                <a16:creationId xmlns:a16="http://schemas.microsoft.com/office/drawing/2014/main" id="{F21940DF-3AEF-4263-BDC6-04DEDCE8D6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975381" y="1717552"/>
            <a:ext cx="1488402" cy="1488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58125" y="762566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Placeholder 2"/>
              <p:cNvSpPr txBox="1">
                <a:spLocks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vi-VN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luyện tập 1</a:t>
                </a:r>
                <a:r>
                  <a:rPr lang="en-US" i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Tính: </a:t>
                </a:r>
              </a:p>
              <a:p>
                <a:pPr marL="0" indent="0">
                  <a:buNone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+(−82)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=−16.</m:t>
                    </m:r>
                  </m:oMath>
                </a14:m>
                <a:endParaRPr lang="en-US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6387" y="1328294"/>
                <a:ext cx="5836920" cy="1176866"/>
              </a:xfrm>
              <a:prstGeom prst="rect">
                <a:avLst/>
              </a:prstGeom>
              <a:blipFill>
                <a:blip r:embed="rId9"/>
                <a:stretch>
                  <a:fillRect l="-2194" t="-9326" b="-41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−28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−82</m:t>
                        </m:r>
                      </m:e>
                    </m:d>
                    <m:r>
                      <a:rPr lang="vi-VN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28+82</m:t>
                        </m:r>
                      </m:e>
                    </m:d>
                  </m:oMath>
                </a14:m>
                <a:endParaRPr lang="vi-VN" sz="2800" b="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452301"/>
                <a:ext cx="5213735" cy="523220"/>
              </a:xfrm>
              <a:prstGeom prst="rect">
                <a:avLst/>
              </a:prstGeom>
              <a:blipFill>
                <a:blip r:embed="rId10"/>
                <a:stretch>
                  <a:fillRect l="-2339" t="-11628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−81</m:t>
                          </m:r>
                        </m:e>
                      </m:d>
                      <m:r>
                        <a:rPr lang="vi-VN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vi-VN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2800" i="1">
                              <a:latin typeface="Cambria Math" panose="02040503050406030204" pitchFamily="18" charset="0"/>
                            </a:rPr>
                            <m:t>81+16</m:t>
                          </m:r>
                        </m:e>
                      </m:d>
                      <m:r>
                        <a:rPr lang="vi-VN" sz="2800" i="1">
                          <a:latin typeface="Cambria Math" panose="02040503050406030204" pitchFamily="18" charset="0"/>
                        </a:rPr>
                        <m:t>=−97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/>
              </a:p>
              <a:p>
                <a:endParaRPr lang="vi-VN" sz="2800" b="0" i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sz="2800" b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</a:t>
                </a:r>
                <a:endParaRPr lang="en-US"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735" y="5219649"/>
                <a:ext cx="6950182" cy="138499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343696" y="2975568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800">
                    <a:cs typeface="Arial" panose="020B0604020202020204" pitchFamily="34" charset="0"/>
                  </a:rPr>
                  <a:t>b) Thay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vào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 ta có:</a:t>
                </a:r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4523882"/>
                <a:ext cx="8564880" cy="523220"/>
              </a:xfrm>
              <a:prstGeom prst="rect">
                <a:avLst/>
              </a:prstGeom>
              <a:blipFill>
                <a:blip r:embed="rId12"/>
                <a:stretch>
                  <a:fillRect l="-1423" t="-13953" r="-285" b="-290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/>
                  <a:t>Vậy giá trị của biểu thức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với </a:t>
                </a:r>
                <a:r>
                  <a:rPr lang="en-US" sz="280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=−81, 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=−16</m:t>
                    </m:r>
                  </m:oMath>
                </a14:m>
                <a:r>
                  <a:rPr lang="vi-VN" sz="2800"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1">
                        <a:latin typeface="Cambria Math" panose="02040503050406030204" pitchFamily="18" charset="0"/>
                      </a:rPr>
                      <m:t>−97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057" y="5928655"/>
                <a:ext cx="9781973" cy="523220"/>
              </a:xfrm>
              <a:prstGeom prst="rect">
                <a:avLst/>
              </a:prstGeom>
              <a:blipFill>
                <a:blip r:embed="rId14"/>
                <a:stretch>
                  <a:fillRect l="-1309" t="-15294" b="-305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800" i="1">
                          <a:latin typeface="Cambria Math" panose="02040503050406030204" pitchFamily="18" charset="0"/>
                        </a:rPr>
                        <m:t> =−110</m:t>
                      </m:r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16" y="3922709"/>
                <a:ext cx="1576457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1903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5D60562-028E-4B92-BB2B-E55173015A53}"/>
              </a:ext>
            </a:extLst>
          </p:cNvPr>
          <p:cNvSpPr/>
          <p:nvPr/>
        </p:nvSpPr>
        <p:spPr>
          <a:xfrm>
            <a:off x="112542" y="99607"/>
            <a:ext cx="11943219" cy="6658786"/>
          </a:xfrm>
          <a:custGeom>
            <a:avLst/>
            <a:gdLst>
              <a:gd name="connsiteX0" fmla="*/ 0 w 11943219"/>
              <a:gd name="connsiteY0" fmla="*/ 0 h 6658786"/>
              <a:gd name="connsiteX1" fmla="*/ 11943219 w 11943219"/>
              <a:gd name="connsiteY1" fmla="*/ 0 h 6658786"/>
              <a:gd name="connsiteX2" fmla="*/ 11943219 w 11943219"/>
              <a:gd name="connsiteY2" fmla="*/ 6658786 h 6658786"/>
              <a:gd name="connsiteX3" fmla="*/ 0 w 11943219"/>
              <a:gd name="connsiteY3" fmla="*/ 6658786 h 6658786"/>
              <a:gd name="connsiteX4" fmla="*/ 0 w 11943219"/>
              <a:gd name="connsiteY4" fmla="*/ 0 h 66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943219" h="6658786" extrusionOk="0">
                <a:moveTo>
                  <a:pt x="0" y="0"/>
                </a:moveTo>
                <a:cubicBezTo>
                  <a:pt x="4310450" y="118645"/>
                  <a:pt x="8658619" y="116012"/>
                  <a:pt x="11943219" y="0"/>
                </a:cubicBezTo>
                <a:cubicBezTo>
                  <a:pt x="11810337" y="1360470"/>
                  <a:pt x="12028170" y="5310941"/>
                  <a:pt x="11943219" y="6658786"/>
                </a:cubicBezTo>
                <a:cubicBezTo>
                  <a:pt x="10454998" y="6793386"/>
                  <a:pt x="2886094" y="6501590"/>
                  <a:pt x="0" y="6658786"/>
                </a:cubicBezTo>
                <a:cubicBezTo>
                  <a:pt x="-20187" y="5944707"/>
                  <a:pt x="-152480" y="740150"/>
                  <a:pt x="0" y="0"/>
                </a:cubicBezTo>
                <a:close/>
              </a:path>
            </a:pathLst>
          </a:custGeom>
          <a:noFill/>
          <a:ln w="69850">
            <a:solidFill>
              <a:srgbClr val="1F4E79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!!4">
            <a:extLst>
              <a:ext uri="{FF2B5EF4-FFF2-40B4-BE49-F238E27FC236}">
                <a16:creationId xmlns:a16="http://schemas.microsoft.com/office/drawing/2014/main" id="{58E6D429-DC53-47C4-8036-1E9D12B8E28B}"/>
              </a:ext>
            </a:extLst>
          </p:cNvPr>
          <p:cNvSpPr/>
          <p:nvPr/>
        </p:nvSpPr>
        <p:spPr>
          <a:xfrm>
            <a:off x="6338467" y="99607"/>
            <a:ext cx="5717294" cy="493723"/>
          </a:xfrm>
          <a:prstGeom prst="round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HOẠT ĐỘNG VẬN DỤNG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8125" y="659067"/>
            <a:ext cx="34211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vi-VN" sz="2800" b="1">
                <a:latin typeface="Arial" panose="020B0604020202020204" pitchFamily="34" charset="0"/>
                <a:cs typeface="Arial" panose="020B0604020202020204" pitchFamily="34" charset="0"/>
              </a:rPr>
              <a:t>oạt động cá nhân</a:t>
            </a:r>
            <a:endParaRPr lang="en-US" sz="28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!!3" descr="Chuyên đề về xác định công thức của hợp chất vô cơ và hữu cơ - Tech12h">
            <a:extLst>
              <a:ext uri="{FF2B5EF4-FFF2-40B4-BE49-F238E27FC236}">
                <a16:creationId xmlns:a16="http://schemas.microsoft.com/office/drawing/2014/main" id="{43D80D0E-F9AC-4D0D-9116-29FEC2960A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5" y="106833"/>
            <a:ext cx="1869155" cy="1540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058021" y="1129119"/>
            <a:ext cx="5836920" cy="1176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vi-VN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(-13) + ( -17) với -13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vi-VN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( -13) + (-17) với -17</a:t>
            </a:r>
            <a:endParaRPr lang="en-US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64304" y="2603169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Giải: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59216" y="3240741"/>
            <a:ext cx="7092524" cy="519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 (-13) + ( -17) = - (13 + 17) = - 30</a:t>
            </a: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97442" y="4410588"/>
            <a:ext cx="36647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a) (-13) + ( -17) &lt; -13</a:t>
            </a:r>
            <a:endParaRPr lang="en-US" sz="2800"/>
          </a:p>
        </p:txBody>
      </p:sp>
      <p:sp>
        <p:nvSpPr>
          <p:cNvPr id="15" name="Rectangle 14"/>
          <p:cNvSpPr/>
          <p:nvPr/>
        </p:nvSpPr>
        <p:spPr>
          <a:xfrm>
            <a:off x="1686841" y="3801202"/>
            <a:ext cx="4363695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Mà: -30 &lt; -13 và -30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86841" y="4406702"/>
            <a:ext cx="1043876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Nên: 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96828" y="5094408"/>
            <a:ext cx="3565400" cy="519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vi-VN" sz="2800">
                <a:ea typeface="Times New Roman" panose="02020603050405020304" pitchFamily="18" charset="0"/>
                <a:cs typeface="Arial" panose="020B0604020202020204" pitchFamily="34" charset="0"/>
              </a:rPr>
              <a:t>b) ( -13) + (-17) &lt; -17</a:t>
            </a:r>
            <a:endParaRPr lang="en-US" sz="28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434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3787325_Lab safety_AAS_v3" id="{898BC5E2-691B-4B41-A97D-F35AD4FFF20D}" vid="{295F60D3-032D-43CA-A300-E4752067AD5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0096A91-93C8-4C7A-BF68-944591874A6D}">
  <ds:schemaRefs>
    <ds:schemaRef ds:uri="http://purl.org/dc/elements/1.1/"/>
    <ds:schemaRef ds:uri="16c05727-aa75-4e4a-9b5f-8a80a1165891"/>
    <ds:schemaRef ds:uri="http://schemas.microsoft.com/office/2006/metadata/properties"/>
    <ds:schemaRef ds:uri="http://www.w3.org/XML/1998/namespace"/>
    <ds:schemaRef ds:uri="http://purl.org/dc/terms/"/>
    <ds:schemaRef ds:uri="71af3243-3dd4-4a8d-8c0d-dd76da1f02a5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604BA817-A03C-4EA3-86C4-6E42BD37F5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9E59094-1E6F-42D5-A62B-D0344AFFFA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Lab safety</Template>
  <TotalTime>709</TotalTime>
  <Words>1007</Words>
  <Application>Microsoft Office PowerPoint</Application>
  <PresentationFormat>Widescreen</PresentationFormat>
  <Paragraphs>133</Paragraphs>
  <Slides>11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Rockwell</vt:lpstr>
      <vt:lpstr>Tahoma</vt:lpstr>
      <vt:lpstr>Times New Roman</vt:lpstr>
      <vt:lpstr>Office Theme</vt:lpstr>
      <vt:lpstr>Equation</vt:lpstr>
      <vt:lpstr> Phép cộng các số nguyên (tiết 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Remember… Safety First!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 Safety</dc:title>
  <dc:creator>Lê Hải</dc:creator>
  <cp:lastModifiedBy>lantrang2412@gmail.com</cp:lastModifiedBy>
  <cp:revision>23</cp:revision>
  <dcterms:created xsi:type="dcterms:W3CDTF">2021-06-07T13:44:30Z</dcterms:created>
  <dcterms:modified xsi:type="dcterms:W3CDTF">2023-12-03T11:01:28Z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