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18" r:id="rId2"/>
    <p:sldMasterId id="2147483730" r:id="rId3"/>
    <p:sldMasterId id="2147483742" r:id="rId4"/>
    <p:sldMasterId id="2147483825" r:id="rId5"/>
    <p:sldMasterId id="2147483837" r:id="rId6"/>
  </p:sldMasterIdLst>
  <p:notesMasterIdLst>
    <p:notesMasterId r:id="rId35"/>
  </p:notesMasterIdLst>
  <p:sldIdLst>
    <p:sldId id="354" r:id="rId7"/>
    <p:sldId id="264" r:id="rId8"/>
    <p:sldId id="345" r:id="rId9"/>
    <p:sldId id="352" r:id="rId10"/>
    <p:sldId id="313" r:id="rId11"/>
    <p:sldId id="265" r:id="rId12"/>
    <p:sldId id="317" r:id="rId13"/>
    <p:sldId id="318" r:id="rId14"/>
    <p:sldId id="319" r:id="rId15"/>
    <p:sldId id="320" r:id="rId16"/>
    <p:sldId id="279" r:id="rId17"/>
    <p:sldId id="333" r:id="rId18"/>
    <p:sldId id="322" r:id="rId19"/>
    <p:sldId id="324" r:id="rId20"/>
    <p:sldId id="341" r:id="rId21"/>
    <p:sldId id="325" r:id="rId22"/>
    <p:sldId id="329" r:id="rId23"/>
    <p:sldId id="328" r:id="rId24"/>
    <p:sldId id="371" r:id="rId25"/>
    <p:sldId id="355" r:id="rId26"/>
    <p:sldId id="364" r:id="rId27"/>
    <p:sldId id="366" r:id="rId28"/>
    <p:sldId id="368" r:id="rId29"/>
    <p:sldId id="370" r:id="rId30"/>
    <p:sldId id="347" r:id="rId31"/>
    <p:sldId id="372" r:id="rId32"/>
    <p:sldId id="342" r:id="rId33"/>
    <p:sldId id="343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9900"/>
    <a:srgbClr val="A50021"/>
    <a:srgbClr val="CC0000"/>
    <a:srgbClr val="FAC301"/>
    <a:srgbClr val="FFC301"/>
    <a:srgbClr val="FF0000"/>
    <a:srgbClr val="0000FF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2" autoAdjust="0"/>
    <p:restoredTop sz="87402" autoAdjust="0"/>
  </p:normalViewPr>
  <p:slideViewPr>
    <p:cSldViewPr>
      <p:cViewPr varScale="1">
        <p:scale>
          <a:sx n="63" d="100"/>
          <a:sy n="63" d="100"/>
        </p:scale>
        <p:origin x="-15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Arial" charset="0"/>
              </a:defRPr>
            </a:lvl1pPr>
          </a:lstStyle>
          <a:p>
            <a:fld id="{591B1A2E-6AB5-4EB7-A729-0CFE173070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6E9562-FB35-43C4-8637-69E62986DC3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E81F5-B2F4-40C0-BAFE-045404464F7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E51123-0CAD-43E0-9093-8E798910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15A74207-AEE7-47D7-920E-9D599BB6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B8F9F-1821-4D14-A6BA-FEAD10050D31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3F5E42DC-E8D4-448E-B440-20B90E6A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F34F949-72BB-4A02-98D7-666D55B4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5A4A6-9F63-4EC6-8A3F-40F057E3C4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261CA-CA79-4156-A941-228B4AC0006F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A8CC9-8037-4BB8-AD54-CF7ACC199E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78CD-9997-4D33-A5D4-D3D61D765E49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5E506-80CA-46C9-8322-DCBA350DF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0002B-162B-49CF-B178-28D42164AA0D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9E9B3-11B9-446A-9284-6132D1EC2A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4956-E78F-4460-A738-4BE1936ED30C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86BE2-053D-4AC7-A327-E1F27608B0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28BD6-8070-4248-980A-C344BB1672D7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6A904-050F-4178-8F36-A8F5BEB21B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6FA0B-609C-4C48-B77C-79CF72F8892F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100EC-6DA8-4CC0-A41F-A10BBA5F1A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5CDB8-427D-4841-A75B-A6485848826E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D79C5-DFC7-40E8-B6F3-226E8F1831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E3FF0-5205-4178-A337-662A8507971B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7B23A-47F1-481D-8988-F6DE4AAAC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F17D8-381E-4E04-9BFF-E0B4B6C03D65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EF895-CB0E-493F-AC71-DAAEC34239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F9523-3145-4043-9411-352B0C82B8F3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785B4-29A5-4E7A-ABD7-FAC0EE3475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03670-6692-412E-9FE5-00B3E7EC96B0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4FB0C-4BC2-415E-A82E-A09B5644B6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071A3-B63C-46CC-B7F0-BA327E59B332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E97B5-DBCB-4D3E-BCAB-23F6A616E8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D58BA-18EB-4009-96A7-AAB2A1A9B4DE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86139-5120-4468-B693-E11CABE16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19AB8-E3F4-4BED-BEDC-E23942D29991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CBF12-9C18-4200-9139-22A96310C0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8A54E-DF60-484C-9985-A64AFDF8988E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65C6A-0460-4E2F-A98E-C927FD00CA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9889-5D5D-470E-A10F-64471338A31C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F3F04-9F39-48E2-9639-4144ADA619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C1B6C-B543-457F-90B2-9191580EED50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C5250-1702-4564-B098-928EBFC0AA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E6ABD-7626-4B6E-9C4A-506AEB89E47D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A6982-3228-4546-ABF8-1C7F5069D7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D5515-96AD-45F4-93EE-AD2827E74CBE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17B27-C5D8-457A-85D7-30DAED7657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A2978-8E55-4C1A-8F9D-EAE6D1D50163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5DFAA-28C4-4948-8121-A7CA4E58D7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A51AC-5ED6-4A40-B3EC-D4638ABFD260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F8CCB-631C-4F1D-A752-1BA542387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9FBB3-057E-4B01-AAC6-AB45E50FD2E8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86859-C8C0-46D2-90D3-ECCF0507D2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9B27B-4FC8-4E3B-A2B5-68F1DED59CD5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B30B5-F287-4F2D-BF1A-0AFB865598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3A0D-FC38-4D2D-97F1-F56F89AF6DD6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BBAFB-FF80-4835-961B-574880A2DD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2BD49-C81F-4474-BC33-5B88C526B9A8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4D784-E9B2-4F1E-B99E-ECCA7334D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401E8-0BC3-4866-B6B6-D92EE18816C2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27DB1-54FD-4AD9-BD22-4BF79E32A1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F15C6-7FA3-4056-9F64-BB4F686ECAAC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9A537-E87F-4ED4-86BE-0E6ED3C5D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FB3CC5-ACA3-4FD5-80D0-9CBC3F1E7257}" type="datetimeFigureOut">
              <a:rPr lang="en-US" smtClean="0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E304-2058-4450-826B-B099BC38B5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FB3CC5-ACA3-4FD5-80D0-9CBC3F1E7257}" type="datetimeFigureOut">
              <a:rPr lang="en-US" smtClean="0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E304-2058-4450-826B-B099BC38B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FB3CC5-ACA3-4FD5-80D0-9CBC3F1E7257}" type="datetimeFigureOut">
              <a:rPr lang="en-US" smtClean="0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D61E304-2058-4450-826B-B099BC38B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FB3CC5-ACA3-4FD5-80D0-9CBC3F1E7257}" type="datetimeFigureOut">
              <a:rPr lang="en-US" smtClean="0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E304-2058-4450-826B-B099BC38B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FB3CC5-ACA3-4FD5-80D0-9CBC3F1E7257}" type="datetimeFigureOut">
              <a:rPr lang="en-US" smtClean="0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E304-2058-4450-826B-B099BC38B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64E7E-CA84-473D-A5B5-52DD1C1D3A65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64DED-7C41-4EA9-953C-DD8769FA1D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B96DC7-25FA-420D-A0EC-07D52DF987D2}" type="datetimeFigureOut">
              <a:rPr lang="en-US" smtClean="0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E77D-4066-43C7-AF00-4220E2E43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FB3CC5-ACA3-4FD5-80D0-9CBC3F1E7257}" type="datetimeFigureOut">
              <a:rPr lang="en-US" smtClean="0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E304-2058-4450-826B-B099BC38B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FB3CC5-ACA3-4FD5-80D0-9CBC3F1E7257}" type="datetimeFigureOut">
              <a:rPr lang="en-US" smtClean="0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E304-2058-4450-826B-B099BC38B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FB3CC5-ACA3-4FD5-80D0-9CBC3F1E7257}" type="datetimeFigureOut">
              <a:rPr lang="en-US" smtClean="0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E304-2058-4450-826B-B099BC38B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FB3CC5-ACA3-4FD5-80D0-9CBC3F1E7257}" type="datetimeFigureOut">
              <a:rPr lang="en-US" smtClean="0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E304-2058-4450-826B-B099BC38B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FB3CC5-ACA3-4FD5-80D0-9CBC3F1E7257}" type="datetimeFigureOut">
              <a:rPr lang="en-US" smtClean="0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E304-2058-4450-826B-B099BC38B5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FA60F-F405-482D-82E7-A52C483B521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E4964-8577-43A1-A008-A108EF0569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0A7B317-0BD5-4F48-8D8B-AF0808023D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7CE2-1607-4E20-97FC-879FFB5BA1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8E8ED-DA3B-4045-8251-C16A63098FEC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DE20C-A77F-49EF-907F-5D72561A70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30F4-46A2-4A78-BC14-833D83D2181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2B61-5354-4352-8AC4-CAC8001AB0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A3EE-53FB-4E0E-B495-E88C28C002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3C0D-8FFE-40FE-867C-F80CB56C8AD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136E-EE43-4E56-89A3-18B2A246842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448F-3119-4FDC-A85A-F8A18C0DFC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A093-861D-472D-A9C9-FBBEE1FFE2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283E8-9B37-4D0B-A13F-78AFDADD65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451A7-B5AD-4764-9812-DBDD3322733D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3A7CD-12DD-46D9-9381-FA200C35C1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D4493-E1D5-40B0-B490-F2F1DE26D252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33903-A341-4D91-B058-7D968BB47B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D1CDB-81E7-4F02-B0B3-7232BF50AD2E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C34C1-E64A-4C9D-B2B8-72B472D0BA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E56B2-8F4A-46C2-BC2B-9FF412E7B9B5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0730-8F86-482C-8036-3C8E038435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A74207-AEE7-47D7-920E-9D599BB6F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5D2452E2-5C5D-4FAB-9E5F-7939CB227E8C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5E42DC-E8D4-448E-B440-20B90E6AE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34F949-72BB-4A02-98D7-666D55B4C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9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7977741-33FF-42DA-BF38-B5FFAA8208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C6C9B2B-68DF-418D-B85E-FA1C6612A9AD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8987595-C66F-47B4-B3F8-507A631880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590BEF37-FC07-4617-BF3A-2E1C9DAB3867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0037A6B-3779-48BE-B4FD-A34A8F53E3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ACA47038-62C4-43FC-8998-0E52F6865B22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E2A45CB-C667-4F3B-A467-4381362AFA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D2452E2-5C5D-4FAB-9E5F-7939CB227E8C}" type="datetimeFigureOut">
              <a:rPr lang="en-US" smtClean="0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977741-33FF-42DA-BF38-B5FFAA820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D2452E2-5C5D-4FAB-9E5F-7939CB227E8C}" type="datetimeFigureOut">
              <a:rPr lang="en-US" smtClean="0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977741-33FF-42DA-BF38-B5FFAA8208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17.gif"/><Relationship Id="rId12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audio" Target="../media/audio5.wav"/><Relationship Id="rId10" Type="http://schemas.openxmlformats.org/officeDocument/2006/relationships/image" Target="../media/image20.gif"/><Relationship Id="rId4" Type="http://schemas.openxmlformats.org/officeDocument/2006/relationships/audio" Target="../media/audio4.wav"/><Relationship Id="rId9" Type="http://schemas.openxmlformats.org/officeDocument/2006/relationships/image" Target="../media/image19.gif"/><Relationship Id="rId14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5.gif"/><Relationship Id="rId3" Type="http://schemas.openxmlformats.org/officeDocument/2006/relationships/audio" Target="../media/audio4.wav"/><Relationship Id="rId7" Type="http://schemas.openxmlformats.org/officeDocument/2006/relationships/image" Target="../media/image18.gif"/><Relationship Id="rId12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audio" Target="../media/audio5.wav"/><Relationship Id="rId9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17.gif"/><Relationship Id="rId12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gif"/><Relationship Id="rId11" Type="http://schemas.openxmlformats.org/officeDocument/2006/relationships/image" Target="../media/image22.png"/><Relationship Id="rId5" Type="http://schemas.openxmlformats.org/officeDocument/2006/relationships/image" Target="../media/image16.gif"/><Relationship Id="rId10" Type="http://schemas.openxmlformats.org/officeDocument/2006/relationships/image" Target="../media/image20.gif"/><Relationship Id="rId4" Type="http://schemas.openxmlformats.org/officeDocument/2006/relationships/audio" Target="../media/audio5.wav"/><Relationship Id="rId9" Type="http://schemas.openxmlformats.org/officeDocument/2006/relationships/image" Target="../media/image19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17.gif"/><Relationship Id="rId12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gif"/><Relationship Id="rId11" Type="http://schemas.openxmlformats.org/officeDocument/2006/relationships/image" Target="../media/image22.png"/><Relationship Id="rId5" Type="http://schemas.openxmlformats.org/officeDocument/2006/relationships/image" Target="../media/image16.gif"/><Relationship Id="rId10" Type="http://schemas.openxmlformats.org/officeDocument/2006/relationships/image" Target="../media/image20.gif"/><Relationship Id="rId4" Type="http://schemas.openxmlformats.org/officeDocument/2006/relationships/audio" Target="../media/audio5.wav"/><Relationship Id="rId9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6.xml"/><Relationship Id="rId1" Type="http://schemas.openxmlformats.org/officeDocument/2006/relationships/audio" Target="../media/audio1.wav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5" descr="data:image/pjpeg;base64,/9j/4AAQSkZJRgABAQEAYABgAAD/2wBDAAEBAQEBAQEBAQEBAQEBAQEBAQEBAQEBAQEBAQEBAQEBAQEBAQEBAQEBAQEBAQEBAQEBAQEBAQEBAQEBAQEBAQH/2wBDAQEBAQEBAQEBAQEBAQEBAQEBAQEBAQEBAQEBAQEBAQEBAQEBAQEBAQEBAQEBAQEBAQEBAQEBAQEBAQEBAQEBAQH/wAARCABAA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+wCiiivnz7AKKKKACiiigAooooAKKKKAPnm6/a5/ZRstQudJvf2nP2e7TVLO8m0+7026+NHw4t7+1v7aZre4sbmzl8SJcQXcFwjwTW0sazRTI0TorqVHu2k6vpWvabZazoep6frOkalAl1p2q6VeW+o6bf2sgzHc2d9aSTW11BIOUmgleNuzGv5pf+CYf7JX7Mf7RI/bd174/fCrwn47ufDn7SXi/S7HW/EM+oWNxomiTNqd9eR2+p6fqWmy6fCJjJdPdJPFJA2ZVmj25Gr/wTN+Kdp+zxqH/AAVMh+HWt6n45/ZN/Zwm8T+PvheLnV59X0YXHh0/ES9i0/w3rJZ4L4eKNC8OWUF7qVm0q6qmmaLrB+bUBNdebSxtR+ylUhTVOt7VR5JPmh7KMpNyTVuVqDV09G16Hq1svpx9vGlUqyqYdUHJTpxUJ+3dNJQmp35k6itFx95J2eh+/wB8Tvjv8E/gpBZ3Hxf+Lfw3+GMeoqzaavjvxp4e8LTamqNsc6bbazqFpc6hsYEP9jin2EHdjBxq/Dn4t/Cz4waPJ4h+FHxH8DfErQ4JVt7nVfAnirQ/FdjaXLqWW1vLjRL69js7oqrH7NctFOArZjGDj8Gf+Can7E/gP9sbwNrn7df7aOnH47/Ej42+LPFUnhbSvFt5qEvhPw14Y8N67f8Ahpja6BBeQ2kjNrOmavp2kaZeLcaL4f8ADum6Tb6NYW0z3Fw/J/t0/Bbwl/wSx+NH7Pf7aH7K9pefDjwP4k+Idv8ADT43/C3StT1K48I+JtGvbWbXpIbTTb66uzbRat4f0bxMr2ReTTtI1zTPDut6HZ2F9BcNOfWq6pxxMqUI4aTi7cz9sqcmkptcvK73UnBNSSb3ey+pYd1pYOFeo8XHmin7OP1eVWEW3SUuf2i1TgpuOsl8Nmf0qUUgIYAggggEEcgg8gg9wRS16R5YUUUUAfyof8E7/wDgn3+zr+2Nr37X3in426f4w1K+8H/tKeK9A0u18PeL9R8OadNpt1e6jqUseoW1goe5kN0xKzCaKREwisMZr9+Zf2N/g34V/ZY+KH7LHwZ8IaN8M/BnxC+H3jzwifsAvLuc6z4z8MXnh8+J9d1a/nv9b1/VoGlspJNQ1W9vr1rawtbNJBa21tbx+9eBvhZ8MvhiNeHw2+Hfgf4fjxTq0mv+Jh4K8KaH4XHiLXZgwm1nXBoljZf2rqsoZhJqF95924Y7pTk13lcWHwdOjTacIOrJTjKqopSlGTfXfZ23O7FY6riKvNGdSNKLhKFKU24wlCMVfl+G7lFy26+p/PB/wS//AG2fhv8AssfDbWP2Hf2wdatvgD8VPgT4v8W2ejSePBLpfhvX/DniLXr7xS/keI3iOlxXVtrOs6pc2M93cW+m6/4cv9D1Pw9fapG94tpyf7d3xq8F/wDBUL42fs7/ALEv7Lmov8S/CPh/4iwfFL43fEzRrS9HhDwzoGk2sugXE1lqlxbwR6hDpWg+IPEBn1CLGlahrureGNB0i/vtSvbmG1/eP4r/ALOXwD+Opsn+Mfwb+G3xLuNNj8nTb/xl4P0TXNU06Au0jW+n6te2cmpWVs8jM8tva3cUErEtJGxr4w+Jv/BK/wCAmseOfAfxW/Z81PXP2Pvij4BYQWnin4BWOiaBp+t6WBITYeIvCc1m3h/U3kdyl5dS2oOt2EtxpniWHXLI2kVlhUw+KVGOHThWoRlCO3JWlSi0+Tmb5E0ly82jaWrV9emni8G8RLFONWjiJKpJN8tTDwxE4te0UYxVVxcm5KOrhJ3vNKx+mwAAAAwAAAB0AHAA+lLWP4es9Y07Q9KsPEGtJ4j1qzsbe21PXo9Mh0YaxdwxiOXUX0q2nuLWxmuyvnT29pILRJnk+yw28Bjt4tivTWy0totO3l8jyH9/nrr56hRRRTAKKKKACiiigAooooA//9k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381000" y="2438400"/>
            <a:ext cx="8305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1. Phản xạ là gì ? Cho ví dụ về phản xạ ở người và động vật 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2. Nêu sự khác biệt giữa phản xạ ở động vật với hiện tượng cảm ứng ở thực vật ( ví dụ chạm tay vào cây trinh nữ thì lá cụp lại)</a:t>
            </a: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2362200" y="1600200"/>
            <a:ext cx="3505200" cy="5794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0" dirty="0" err="1" smtClean="0">
                <a:solidFill>
                  <a:srgbClr val="669900"/>
                </a:solidFill>
              </a:rPr>
              <a:t>Thảo</a:t>
            </a:r>
            <a:r>
              <a:rPr lang="en-US" altLang="en-US" sz="3200" b="0" dirty="0" smtClean="0">
                <a:solidFill>
                  <a:srgbClr val="669900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669900"/>
                </a:solidFill>
              </a:rPr>
              <a:t>luận</a:t>
            </a:r>
            <a:r>
              <a:rPr lang="en-US" altLang="en-US" sz="3200" b="0" dirty="0" smtClean="0">
                <a:solidFill>
                  <a:srgbClr val="669900"/>
                </a:solidFill>
              </a:rPr>
              <a:t> </a:t>
            </a:r>
            <a:r>
              <a:rPr lang="en-US" altLang="en-US" sz="3200" b="0" dirty="0" err="1" smtClean="0">
                <a:solidFill>
                  <a:srgbClr val="669900"/>
                </a:solidFill>
              </a:rPr>
              <a:t>nhóm</a:t>
            </a:r>
            <a:endParaRPr lang="en-US" altLang="en-US" sz="3200" b="0" dirty="0" smtClean="0">
              <a:solidFill>
                <a:srgbClr val="669900"/>
              </a:solidFill>
            </a:endParaRPr>
          </a:p>
        </p:txBody>
      </p:sp>
      <p:sp>
        <p:nvSpPr>
          <p:cNvPr id="97294" name="Text Box 14"/>
          <p:cNvSpPr txBox="1">
            <a:spLocks noChangeArrowheads="1"/>
          </p:cNvSpPr>
          <p:nvPr/>
        </p:nvSpPr>
        <p:spPr bwMode="auto">
          <a:xfrm>
            <a:off x="0" y="11430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1. Phản xạ</a:t>
            </a:r>
          </a:p>
        </p:txBody>
      </p:sp>
      <p:sp>
        <p:nvSpPr>
          <p:cNvPr id="21509" name="Text Box 17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A50021"/>
                </a:solidFill>
              </a:rPr>
              <a:t>Bài 6 : Phản Xạ</a:t>
            </a:r>
          </a:p>
        </p:txBody>
      </p:sp>
      <p:sp>
        <p:nvSpPr>
          <p:cNvPr id="97299" name="Text Box 19"/>
          <p:cNvSpPr txBox="1">
            <a:spLocks noChangeArrowheads="1"/>
          </p:cNvSpPr>
          <p:nvPr/>
        </p:nvSpPr>
        <p:spPr bwMode="auto">
          <a:xfrm>
            <a:off x="0" y="609600"/>
            <a:ext cx="4876800" cy="584200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50000">
                <a:schemeClr val="bg1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FF"/>
                </a:solidFill>
              </a:rPr>
              <a:t>II. </a:t>
            </a:r>
            <a:r>
              <a:rPr lang="en-US" sz="3200" dirty="0" err="1">
                <a:solidFill>
                  <a:srgbClr val="0000FF"/>
                </a:solidFill>
              </a:rPr>
              <a:t>Cung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phản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xạ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9" grpId="0"/>
      <p:bldP spid="97291" grpId="0" animBg="1"/>
      <p:bldP spid="97294" grpId="0"/>
      <p:bldP spid="972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" name="Rectangle 10"/>
          <p:cNvSpPr>
            <a:spLocks noGrp="1" noChangeArrowheads="1"/>
          </p:cNvSpPr>
          <p:nvPr>
            <p:ph idx="1"/>
          </p:nvPr>
        </p:nvSpPr>
        <p:spPr>
          <a:xfrm>
            <a:off x="228600" y="1466850"/>
            <a:ext cx="8763000" cy="2278063"/>
          </a:xfrm>
        </p:spPr>
        <p:txBody>
          <a:bodyPr lIns="91423" tIns="45712" rIns="91423" bIns="45712"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MT </a:t>
            </a:r>
            <a:r>
              <a:rPr lang="en-US" sz="3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TK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3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Text Box 12"/>
          <p:cNvSpPr txBox="1">
            <a:spLocks noChangeArrowheads="1"/>
          </p:cNvSpPr>
          <p:nvPr/>
        </p:nvSpPr>
        <p:spPr bwMode="auto">
          <a:xfrm>
            <a:off x="0" y="10668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1. Phản xạ</a:t>
            </a: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4495800" y="4243388"/>
            <a:ext cx="3444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342900" indent="-342900">
              <a:buFont typeface="Arial" charset="0"/>
              <a:buNone/>
            </a:pPr>
            <a:r>
              <a:rPr lang="en-US" altLang="en-US" sz="2800" b="0">
                <a:solidFill>
                  <a:srgbClr val="FFFF00"/>
                </a:solidFill>
                <a:cs typeface="Arial" charset="0"/>
              </a:rPr>
              <a:t>→</a:t>
            </a:r>
            <a:r>
              <a:rPr lang="en-US" altLang="en-US" sz="2800" b="0">
                <a:solidFill>
                  <a:srgbClr val="FFFF00"/>
                </a:solidFill>
              </a:rPr>
              <a:t> tiết nước bọt</a:t>
            </a: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4495800" y="3546475"/>
            <a:ext cx="35163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b="0">
                <a:solidFill>
                  <a:srgbClr val="FFFF00"/>
                </a:solidFill>
                <a:cs typeface="Arial" charset="0"/>
              </a:rPr>
              <a:t>→</a:t>
            </a:r>
            <a:r>
              <a:rPr lang="en-US" altLang="en-US" sz="2800" b="0">
                <a:solidFill>
                  <a:srgbClr val="FFFF00"/>
                </a:solidFill>
              </a:rPr>
              <a:t> rụt tay lại</a:t>
            </a: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228600" y="3546475"/>
            <a:ext cx="49228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en-US" sz="2800" b="0">
                <a:solidFill>
                  <a:srgbClr val="FFFF00"/>
                </a:solidFill>
              </a:rPr>
              <a:t>+ Sờ tay vào vật nóng :</a:t>
            </a:r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1014413" y="4243388"/>
            <a:ext cx="46418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b="0">
                <a:solidFill>
                  <a:srgbClr val="FFFF00"/>
                </a:solidFill>
              </a:rPr>
              <a:t>+ Nhìn thấy quả chua : </a:t>
            </a:r>
          </a:p>
        </p:txBody>
      </p:sp>
      <p:sp>
        <p:nvSpPr>
          <p:cNvPr id="22536" name="Text Box 24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A50021"/>
                </a:solidFill>
              </a:rPr>
              <a:t>Bài 6 : Phản Xạ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0" y="609600"/>
            <a:ext cx="4876800" cy="584200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50000">
                <a:schemeClr val="bg1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FF"/>
                </a:solidFill>
              </a:rPr>
              <a:t>II. </a:t>
            </a:r>
            <a:r>
              <a:rPr lang="en-US" sz="3200" dirty="0" err="1">
                <a:solidFill>
                  <a:srgbClr val="0000FF"/>
                </a:solidFill>
              </a:rPr>
              <a:t>Cung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phản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xạ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 build="p"/>
      <p:bldP spid="52244" grpId="0"/>
      <p:bldP spid="52245" grpId="0"/>
      <p:bldP spid="52246" grpId="0"/>
      <p:bldP spid="522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838200" y="1676400"/>
            <a:ext cx="76962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0">
                <a:solidFill>
                  <a:srgbClr val="FFFF00"/>
                </a:solidFill>
              </a:rPr>
              <a:t>Câu 2</a:t>
            </a:r>
            <a:r>
              <a:rPr lang="en-US" altLang="en-US" sz="2800" b="0">
                <a:solidFill>
                  <a:srgbClr val="669900"/>
                </a:solidFill>
              </a:rPr>
              <a:t> . </a:t>
            </a:r>
          </a:p>
          <a:p>
            <a:pPr algn="ctr" eaLnBrk="1" hangingPunct="1"/>
            <a:r>
              <a:rPr lang="en-US" altLang="en-US" sz="2800" b="0">
                <a:solidFill>
                  <a:srgbClr val="FFFF00"/>
                </a:solidFill>
              </a:rPr>
              <a:t>Sự khác biệt:</a:t>
            </a:r>
          </a:p>
          <a:p>
            <a:pPr eaLnBrk="1" hangingPunct="1"/>
            <a:r>
              <a:rPr lang="en-US" altLang="en-US" sz="2800" b="0">
                <a:solidFill>
                  <a:srgbClr val="FFFF00"/>
                </a:solidFill>
              </a:rPr>
              <a:t>   - Phản xạ ở động vật có sự tham gia của hệ thần kinh : phản xạ phản ứng.</a:t>
            </a:r>
          </a:p>
          <a:p>
            <a:pPr eaLnBrk="1" hangingPunct="1"/>
            <a:r>
              <a:rPr lang="en-US" altLang="en-US" sz="2800" b="0">
                <a:solidFill>
                  <a:srgbClr val="FFFF00"/>
                </a:solidFill>
              </a:rPr>
              <a:t>   - Cảm ứng ở thực vật do thành phần đặc biệt bên trong thực hiện. </a:t>
            </a:r>
          </a:p>
          <a:p>
            <a:pPr eaLnBrk="1" hangingPunct="1"/>
            <a:r>
              <a:rPr lang="en-US" altLang="en-US" sz="2800" b="0">
                <a:solidFill>
                  <a:srgbClr val="FFFF00"/>
                </a:solidFill>
              </a:rPr>
              <a:t>         Ví dụ: Hiện tượng cụp lá ở cây hoa trinh nữ chủ yếu là những biến đổi về trương nước ở các tế bào gốc lá, không phải do thần kinh điều khiển.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0" y="11430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1. Phản xạ</a:t>
            </a:r>
          </a:p>
        </p:txBody>
      </p:sp>
      <p:sp>
        <p:nvSpPr>
          <p:cNvPr id="23556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A50021"/>
                </a:solidFill>
              </a:rPr>
              <a:t>Bài 6 : Phản Xạ</a:t>
            </a:r>
          </a:p>
        </p:txBody>
      </p:sp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0" y="533400"/>
            <a:ext cx="4876800" cy="584200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50000">
                <a:schemeClr val="bg1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FF"/>
                </a:solidFill>
              </a:rPr>
              <a:t>II. </a:t>
            </a:r>
            <a:r>
              <a:rPr lang="en-US" sz="3200" dirty="0" err="1">
                <a:solidFill>
                  <a:srgbClr val="0000FF"/>
                </a:solidFill>
              </a:rPr>
              <a:t>Cung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phản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xạ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12192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1. Phản xạ</a:t>
            </a: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304800" y="3200400"/>
            <a:ext cx="8686800" cy="175418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0">
                <a:solidFill>
                  <a:srgbClr val="0000FF"/>
                </a:solidFill>
              </a:rPr>
              <a:t>- Phản xạ là phản ứng của cơ thể để trả lời kích thích của môi trường dưới sự điều khiển của hệ thần kinh. Ví dụ: Trời lạnh sởn da gà.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152400" y="1524000"/>
            <a:ext cx="152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9600" b="0">
                <a:solidFill>
                  <a:srgbClr val="FF3300"/>
                </a:solidFill>
                <a:sym typeface="Wingdings" pitchFamily="2" charset="2"/>
              </a:rPr>
              <a:t></a:t>
            </a:r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A50021"/>
                </a:solidFill>
              </a:rPr>
              <a:t>Bài 6 : Phản Xạ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0" y="609600"/>
            <a:ext cx="4876800" cy="584200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50000">
                <a:schemeClr val="bg1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FF"/>
                </a:solidFill>
              </a:rPr>
              <a:t>II. </a:t>
            </a:r>
            <a:r>
              <a:rPr lang="en-US" sz="3200" dirty="0" err="1">
                <a:solidFill>
                  <a:srgbClr val="0000FF"/>
                </a:solidFill>
              </a:rPr>
              <a:t>Cung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phản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xạ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 animBg="1"/>
      <p:bldP spid="993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0" y="1066800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</a:rPr>
              <a:t>2. Cung phản xạ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895600" y="1193800"/>
            <a:ext cx="6477000" cy="5026025"/>
            <a:chOff x="1344" y="296"/>
            <a:chExt cx="4752" cy="3862"/>
          </a:xfrm>
        </p:grpSpPr>
        <p:pic>
          <p:nvPicPr>
            <p:cNvPr id="25608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44" y="672"/>
              <a:ext cx="3492" cy="3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4307" y="666"/>
              <a:ext cx="1104" cy="92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2400" dirty="0" err="1" smtClean="0">
                  <a:cs typeface="Arial" panose="020B0604020202020204" pitchFamily="34" charset="0"/>
                </a:rPr>
                <a:t>nơron</a:t>
              </a:r>
              <a:r>
                <a:rPr lang="en-US" altLang="en-US" sz="24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400" dirty="0" err="1" smtClean="0">
                  <a:cs typeface="Arial" panose="020B0604020202020204" pitchFamily="34" charset="0"/>
                </a:rPr>
                <a:t>hướng</a:t>
              </a:r>
              <a:r>
                <a:rPr lang="en-US" altLang="en-US" sz="24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400" dirty="0" err="1" smtClean="0">
                  <a:cs typeface="Arial" panose="020B0604020202020204" pitchFamily="34" charset="0"/>
                </a:rPr>
                <a:t>tâm</a:t>
              </a:r>
              <a:endParaRPr lang="en-US" altLang="en-US" sz="2400" dirty="0" smtClean="0">
                <a:cs typeface="Arial" panose="020B0604020202020204" pitchFamily="34" charset="0"/>
              </a:endParaRPr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1344" y="2306"/>
              <a:ext cx="1344" cy="35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2400" dirty="0" err="1" smtClean="0">
                  <a:cs typeface="Arial" panose="020B0604020202020204" pitchFamily="34" charset="0"/>
                </a:rPr>
                <a:t>nơron</a:t>
              </a:r>
              <a:r>
                <a:rPr lang="en-US" altLang="en-US" sz="2400" dirty="0" smtClean="0">
                  <a:cs typeface="Arial" panose="020B0604020202020204" pitchFamily="34" charset="0"/>
                </a:rPr>
                <a:t> li </a:t>
              </a:r>
              <a:r>
                <a:rPr lang="en-US" altLang="en-US" sz="2400" dirty="0" err="1" smtClean="0">
                  <a:cs typeface="Arial" panose="020B0604020202020204" pitchFamily="34" charset="0"/>
                </a:rPr>
                <a:t>tâm</a:t>
              </a:r>
              <a:endParaRPr lang="en-US" altLang="en-US" sz="2400" dirty="0" smtClean="0">
                <a:cs typeface="Arial" panose="020B0604020202020204" pitchFamily="34" charset="0"/>
              </a:endParaRP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2640" y="296"/>
              <a:ext cx="1952" cy="35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2400" dirty="0" err="1" smtClean="0">
                  <a:cs typeface="Arial" panose="020B0604020202020204" pitchFamily="34" charset="0"/>
                </a:rPr>
                <a:t>nơron</a:t>
              </a:r>
              <a:r>
                <a:rPr lang="en-US" altLang="en-US" sz="24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400" dirty="0" err="1" smtClean="0">
                  <a:cs typeface="Arial" panose="020B0604020202020204" pitchFamily="34" charset="0"/>
                </a:rPr>
                <a:t>trung</a:t>
              </a:r>
              <a:r>
                <a:rPr lang="en-US" altLang="en-US" sz="24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400" dirty="0" err="1" smtClean="0">
                  <a:cs typeface="Arial" panose="020B0604020202020204" pitchFamily="34" charset="0"/>
                </a:rPr>
                <a:t>gian</a:t>
              </a:r>
              <a:endParaRPr lang="en-US" altLang="en-US" sz="2400" dirty="0" smtClean="0">
                <a:cs typeface="Arial" panose="020B0604020202020204" pitchFamily="34" charset="0"/>
              </a:endParaRPr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4992" y="2497"/>
              <a:ext cx="1104" cy="921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2400" dirty="0" err="1" smtClean="0">
                  <a:cs typeface="Arial" panose="020B0604020202020204" pitchFamily="34" charset="0"/>
                </a:rPr>
                <a:t>Cơ</a:t>
              </a:r>
              <a:r>
                <a:rPr lang="en-US" altLang="en-US" sz="24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400" dirty="0" err="1" smtClean="0">
                  <a:cs typeface="Arial" panose="020B0604020202020204" pitchFamily="34" charset="0"/>
                </a:rPr>
                <a:t>quan</a:t>
              </a:r>
              <a:r>
                <a:rPr lang="en-US" altLang="en-US" sz="24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400" dirty="0" err="1" smtClean="0">
                  <a:cs typeface="Arial" panose="020B0604020202020204" pitchFamily="34" charset="0"/>
                </a:rPr>
                <a:t>thụ</a:t>
              </a:r>
              <a:r>
                <a:rPr lang="en-US" altLang="en-US" sz="24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400" dirty="0" err="1" smtClean="0">
                  <a:cs typeface="Arial" panose="020B0604020202020204" pitchFamily="34" charset="0"/>
                </a:rPr>
                <a:t>cảm</a:t>
              </a:r>
              <a:r>
                <a:rPr lang="en-US" altLang="en-US" sz="2400" dirty="0" smtClean="0">
                  <a:cs typeface="Arial" panose="020B0604020202020204" pitchFamily="34" charset="0"/>
                </a:rPr>
                <a:t> (da)</a:t>
              </a:r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1776" y="3072"/>
              <a:ext cx="1104" cy="911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2400" dirty="0" err="1" smtClean="0">
                  <a:solidFill>
                    <a:srgbClr val="0000FF"/>
                  </a:solidFill>
                  <a:cs typeface="Arial" panose="020B0604020202020204" pitchFamily="34" charset="0"/>
                </a:rPr>
                <a:t>Cơ</a:t>
              </a:r>
              <a:r>
                <a:rPr lang="en-US" altLang="en-US" sz="2400" dirty="0" smtClean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  <a:cs typeface="Arial" panose="020B0604020202020204" pitchFamily="34" charset="0"/>
                </a:rPr>
                <a:t>quan</a:t>
              </a:r>
              <a:r>
                <a:rPr lang="en-US" altLang="en-US" sz="2400" dirty="0" smtClean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  <a:cs typeface="Arial" panose="020B0604020202020204" pitchFamily="34" charset="0"/>
                </a:rPr>
                <a:t>phản</a:t>
              </a:r>
              <a:r>
                <a:rPr lang="en-US" altLang="en-US" sz="2400" dirty="0" smtClean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  <a:cs typeface="Arial" panose="020B0604020202020204" pitchFamily="34" charset="0"/>
                </a:rPr>
                <a:t>ứng</a:t>
              </a:r>
              <a:r>
                <a:rPr lang="en-US" altLang="en-US" sz="2400" dirty="0" smtClean="0">
                  <a:solidFill>
                    <a:srgbClr val="0000FF"/>
                  </a:solidFill>
                  <a:cs typeface="Arial" panose="020B0604020202020204" pitchFamily="34" charset="0"/>
                </a:rPr>
                <a:t> (</a:t>
              </a:r>
              <a:r>
                <a:rPr lang="en-US" altLang="en-US" sz="2400" dirty="0" err="1" smtClean="0">
                  <a:solidFill>
                    <a:srgbClr val="0000FF"/>
                  </a:solidFill>
                  <a:cs typeface="Arial" panose="020B0604020202020204" pitchFamily="34" charset="0"/>
                </a:rPr>
                <a:t>bắp</a:t>
              </a:r>
              <a:r>
                <a:rPr lang="en-US" altLang="en-US" sz="2400" dirty="0" smtClean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dirty="0" err="1" smtClean="0">
                  <a:solidFill>
                    <a:srgbClr val="0000FF"/>
                  </a:solidFill>
                  <a:cs typeface="Arial" panose="020B0604020202020204" pitchFamily="34" charset="0"/>
                </a:rPr>
                <a:t>cơ</a:t>
              </a:r>
              <a:r>
                <a:rPr lang="en-US" altLang="en-US" sz="2400" dirty="0" smtClean="0">
                  <a:solidFill>
                    <a:srgbClr val="0000FF"/>
                  </a:solidFill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5614" name="Line 14"/>
            <p:cNvSpPr>
              <a:spLocks noChangeShapeType="1"/>
            </p:cNvSpPr>
            <p:nvPr/>
          </p:nvSpPr>
          <p:spPr bwMode="auto">
            <a:xfrm flipH="1">
              <a:off x="3024" y="690"/>
              <a:ext cx="480" cy="72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15"/>
            <p:cNvSpPr>
              <a:spLocks noChangeShapeType="1"/>
            </p:cNvSpPr>
            <p:nvPr/>
          </p:nvSpPr>
          <p:spPr bwMode="auto">
            <a:xfrm flipH="1">
              <a:off x="3552" y="930"/>
              <a:ext cx="864" cy="28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16"/>
            <p:cNvSpPr>
              <a:spLocks noChangeShapeType="1"/>
            </p:cNvSpPr>
            <p:nvPr/>
          </p:nvSpPr>
          <p:spPr bwMode="auto">
            <a:xfrm flipH="1">
              <a:off x="2544" y="1890"/>
              <a:ext cx="864" cy="52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17"/>
            <p:cNvSpPr>
              <a:spLocks noChangeShapeType="1"/>
            </p:cNvSpPr>
            <p:nvPr/>
          </p:nvSpPr>
          <p:spPr bwMode="auto">
            <a:xfrm flipH="1" flipV="1">
              <a:off x="4800" y="2832"/>
              <a:ext cx="192" cy="4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 flipH="1" flipV="1">
              <a:off x="2640" y="3456"/>
              <a:ext cx="480" cy="6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152400" y="1568450"/>
            <a:ext cx="259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rgbClr val="669900"/>
                </a:solidFill>
              </a:rPr>
              <a:t>   </a:t>
            </a:r>
            <a:r>
              <a:rPr lang="en-US" altLang="en-US" sz="2800" b="0">
                <a:solidFill>
                  <a:schemeClr val="bg1"/>
                </a:solidFill>
              </a:rPr>
              <a:t>Quan sát hình và cho biết :</a:t>
            </a:r>
          </a:p>
        </p:txBody>
      </p:sp>
      <p:sp>
        <p:nvSpPr>
          <p:cNvPr id="101398" name="Text Box 22"/>
          <p:cNvSpPr txBox="1">
            <a:spLocks noChangeArrowheads="1"/>
          </p:cNvSpPr>
          <p:nvPr/>
        </p:nvSpPr>
        <p:spPr bwMode="auto">
          <a:xfrm>
            <a:off x="152400" y="2695575"/>
            <a:ext cx="2895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0">
                <a:solidFill>
                  <a:srgbClr val="FF0000"/>
                </a:solidFill>
              </a:rPr>
              <a:t>- </a:t>
            </a:r>
            <a:r>
              <a:rPr lang="en-US" altLang="en-US" sz="2800">
                <a:solidFill>
                  <a:schemeClr val="bg1"/>
                </a:solidFill>
              </a:rPr>
              <a:t>Những loại        nơron nào tham gia vào cung phản xạ ?</a:t>
            </a:r>
          </a:p>
        </p:txBody>
      </p:sp>
      <p:sp>
        <p:nvSpPr>
          <p:cNvPr id="25606" name="Text Box 24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A50021"/>
                </a:solidFill>
              </a:rPr>
              <a:t>Bài 6 : Phản Xạ</a:t>
            </a:r>
          </a:p>
        </p:txBody>
      </p:sp>
      <p:sp>
        <p:nvSpPr>
          <p:cNvPr id="101401" name="Text Box 25"/>
          <p:cNvSpPr txBox="1">
            <a:spLocks noChangeArrowheads="1"/>
          </p:cNvSpPr>
          <p:nvPr/>
        </p:nvSpPr>
        <p:spPr bwMode="auto">
          <a:xfrm>
            <a:off x="0" y="533400"/>
            <a:ext cx="4876800" cy="584200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50000">
                <a:schemeClr val="bg1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FF"/>
                </a:solidFill>
              </a:rPr>
              <a:t>II. </a:t>
            </a:r>
            <a:r>
              <a:rPr lang="en-US" sz="3200" dirty="0" err="1">
                <a:solidFill>
                  <a:srgbClr val="0000FF"/>
                </a:solidFill>
              </a:rPr>
              <a:t>Cung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phản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xạ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  <p:bldP spid="101397" grpId="0"/>
      <p:bldP spid="1013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213100"/>
            <a:ext cx="14001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682750"/>
            <a:ext cx="70008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7100" y="4418013"/>
            <a:ext cx="10858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Freeform 5"/>
          <p:cNvSpPr>
            <a:spLocks/>
          </p:cNvSpPr>
          <p:nvPr/>
        </p:nvSpPr>
        <p:spPr bwMode="auto">
          <a:xfrm>
            <a:off x="3827463" y="4376738"/>
            <a:ext cx="815975" cy="515937"/>
          </a:xfrm>
          <a:custGeom>
            <a:avLst/>
            <a:gdLst>
              <a:gd name="T0" fmla="*/ 2147483646 w 514"/>
              <a:gd name="T1" fmla="*/ 0 h 325"/>
              <a:gd name="T2" fmla="*/ 2147483646 w 514"/>
              <a:gd name="T3" fmla="*/ 2147483646 h 325"/>
              <a:gd name="T4" fmla="*/ 2147483646 w 514"/>
              <a:gd name="T5" fmla="*/ 2147483646 h 325"/>
              <a:gd name="T6" fmla="*/ 0 60000 65536"/>
              <a:gd name="T7" fmla="*/ 0 60000 65536"/>
              <a:gd name="T8" fmla="*/ 0 60000 65536"/>
              <a:gd name="T9" fmla="*/ 0 w 514"/>
              <a:gd name="T10" fmla="*/ 0 h 325"/>
              <a:gd name="T11" fmla="*/ 514 w 514"/>
              <a:gd name="T12" fmla="*/ 325 h 3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4" h="325">
                <a:moveTo>
                  <a:pt x="514" y="0"/>
                </a:moveTo>
                <a:cubicBezTo>
                  <a:pt x="317" y="109"/>
                  <a:pt x="120" y="219"/>
                  <a:pt x="60" y="272"/>
                </a:cubicBezTo>
                <a:cubicBezTo>
                  <a:pt x="0" y="325"/>
                  <a:pt x="136" y="310"/>
                  <a:pt x="151" y="3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5915025" y="4057650"/>
            <a:ext cx="71438" cy="71438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6156325" y="3500438"/>
            <a:ext cx="287338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619250" y="1196975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Rễ sau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772150" y="1733550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Rễ sau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203950" y="3101975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Da 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330700" y="51054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Cơ </a:t>
            </a:r>
          </a:p>
        </p:txBody>
      </p:sp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395288" y="5589588"/>
            <a:ext cx="2736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B. Cung phản xạ sinh dưỡng</a:t>
            </a: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H="1">
            <a:off x="6635750" y="2957513"/>
            <a:ext cx="792163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-1447800" y="0"/>
            <a:ext cx="4067175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6639" name="Text Box 16"/>
          <p:cNvSpPr txBox="1">
            <a:spLocks noChangeArrowheads="1"/>
          </p:cNvSpPr>
          <p:nvPr/>
        </p:nvSpPr>
        <p:spPr bwMode="auto">
          <a:xfrm>
            <a:off x="4089400" y="31273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3333FF"/>
                </a:solidFill>
              </a:rPr>
              <a:t>Rễ trước</a:t>
            </a:r>
          </a:p>
        </p:txBody>
      </p:sp>
      <p:sp>
        <p:nvSpPr>
          <p:cNvPr id="26640" name="Text Box 20"/>
          <p:cNvSpPr txBox="1">
            <a:spLocks noChangeArrowheads="1"/>
          </p:cNvSpPr>
          <p:nvPr/>
        </p:nvSpPr>
        <p:spPr bwMode="auto">
          <a:xfrm>
            <a:off x="3505200" y="6172200"/>
            <a:ext cx="1371600" cy="376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41" name="Text Box 22"/>
          <p:cNvSpPr txBox="1">
            <a:spLocks noChangeArrowheads="1"/>
          </p:cNvSpPr>
          <p:nvPr/>
        </p:nvSpPr>
        <p:spPr bwMode="auto">
          <a:xfrm>
            <a:off x="1066800" y="5715000"/>
            <a:ext cx="1905000" cy="7889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42" name="Text Box 23"/>
          <p:cNvSpPr txBox="1">
            <a:spLocks noChangeArrowheads="1"/>
          </p:cNvSpPr>
          <p:nvPr/>
        </p:nvSpPr>
        <p:spPr bwMode="auto">
          <a:xfrm>
            <a:off x="1447800" y="3352800"/>
            <a:ext cx="609600" cy="376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43" name="Text Box 26"/>
          <p:cNvSpPr txBox="1">
            <a:spLocks noChangeArrowheads="1"/>
          </p:cNvSpPr>
          <p:nvPr/>
        </p:nvSpPr>
        <p:spPr bwMode="auto">
          <a:xfrm>
            <a:off x="1143000" y="1219200"/>
            <a:ext cx="1981200" cy="376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44" name="Text Box 28"/>
          <p:cNvSpPr txBox="1">
            <a:spLocks noChangeArrowheads="1"/>
          </p:cNvSpPr>
          <p:nvPr/>
        </p:nvSpPr>
        <p:spPr bwMode="auto">
          <a:xfrm>
            <a:off x="1828800" y="3429000"/>
            <a:ext cx="1143000" cy="2027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45" name="Text Box 29"/>
          <p:cNvSpPr txBox="1">
            <a:spLocks noChangeArrowheads="1"/>
          </p:cNvSpPr>
          <p:nvPr/>
        </p:nvSpPr>
        <p:spPr bwMode="auto">
          <a:xfrm>
            <a:off x="4724400" y="6019800"/>
            <a:ext cx="1219200" cy="7889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46" name="Text Box 31"/>
          <p:cNvSpPr txBox="1">
            <a:spLocks noChangeArrowheads="1"/>
          </p:cNvSpPr>
          <p:nvPr/>
        </p:nvSpPr>
        <p:spPr bwMode="auto">
          <a:xfrm>
            <a:off x="0" y="6078538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Sơ đồ: Cung phản xạ vận động</a:t>
            </a:r>
          </a:p>
        </p:txBody>
      </p:sp>
      <p:sp>
        <p:nvSpPr>
          <p:cNvPr id="26647" name="Text Box 24"/>
          <p:cNvSpPr txBox="1">
            <a:spLocks noChangeArrowheads="1"/>
          </p:cNvSpPr>
          <p:nvPr/>
        </p:nvSpPr>
        <p:spPr bwMode="auto">
          <a:xfrm>
            <a:off x="-1447800" y="0"/>
            <a:ext cx="10591800" cy="646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A50021"/>
                </a:solidFill>
              </a:rPr>
              <a:t>Bài 6 : Phản Xạ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57200" y="533400"/>
            <a:ext cx="4876800" cy="584200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50000">
                <a:schemeClr val="bg1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FF"/>
                </a:solidFill>
              </a:rPr>
              <a:t>II. </a:t>
            </a:r>
            <a:r>
              <a:rPr lang="en-US" sz="3200" dirty="0" err="1">
                <a:solidFill>
                  <a:srgbClr val="0000FF"/>
                </a:solidFill>
              </a:rPr>
              <a:t>Cung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phản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xạ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6649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</a:rPr>
              <a:t>2. Cung phản xạ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 tmFilter="0, 0; .2, .5; .8, .5; 1, 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0" autoRev="1" fill="hold"/>
                                        <p:tgtEl>
                                          <p:spTgt spid="348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573 C -0.00261 0.03006 -0.00208 0.04 -0.00781 0.05156 C -0.01094 0.06451 -0.00642 0.07307 -0.0158 0.08116 C -0.02101 0.10312 -0.01233 0.09896 -0.0349 0.09596 C -0.0382 0.08948 -0.04201 0.08648 -0.04601 0.08116 C -0.05052 0.06312 -0.04375 0.09087 -0.04913 0.06428 C -0.05 0.05989 -0.05226 0.05156 -0.05226 0.05156 C -0.05278 0.04532 -0.05382 0.03885 -0.05382 0.0326 C -0.05382 0.01087 -0.05174 -0.00115 -0.04913 -0.02034 C -0.04826 -0.02705 -0.04879 -0.03445 -0.04427 -0.0393 C -0.04306 -0.04069 -0.04115 -0.04069 -0.03958 -0.04138 C -0.03351 -0.05364 -0.02361 -0.06057 -0.01736 -0.07306 C -0.01458 -0.08462 -0.01076 -0.09387 -0.00313 -0.10057 C -0.00208 -0.10474 -0.00087 -0.10913 0.00017 -0.11329 C 0.00069 -0.11537 0.00174 -0.11953 0.00174 -0.11953 C 0.00312 -0.13595 0.01076 -0.16393 -0.00156 -0.17456 C -0.00642 -0.18427 -0.01389 -0.19375 -0.02205 -0.19792 C -0.02639 -0.20346 -0.02726 -0.20786 -0.03316 -0.2104 C -0.04757 -0.22959 -0.02448 -0.20023 -0.04115 -0.21688 C -0.04618 -0.22196 -0.05122 -0.2319 -0.05712 -0.23583 C -0.06163 -0.23884 -0.06667 -0.24 -0.07136 -0.24231 C -0.07865 -0.24578 -0.08247 -0.25595 -0.08715 -0.26335 C -0.09184 -0.27098 -0.09774 -0.27306 -0.10469 -0.27607 C -0.10625 -0.27676 -0.10938 -0.27815 -0.10938 -0.27815 C -0.11424 -0.29734 -0.13542 -0.29572 -0.14757 -0.29711 C -0.16094 -0.31583 -0.15313 -0.30705 -0.1967 -0.29919 C -0.19826 -0.29896 -0.19722 -0.29456 -0.19826 -0.29294 C -0.19896 -0.29156 -0.20052 -0.29156 -0.20156 -0.29086 " pathEditMode="relative" ptsTypes="fffffffffffffffffffffffffffA">
                                      <p:cBhvr>
                                        <p:cTn id="16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56 -0.29086 C -0.2033 -0.28161 -0.20486 -0.28046 -0.20955 -0.27375 C -0.2092 -0.25734 -0.21562 -0.2067 -0.19844 -0.19144 C -0.19792 -0.18867 -0.19844 -0.18497 -0.19687 -0.18289 C -0.19531 -0.1808 -0.19253 -0.18196 -0.19045 -0.1808 C -0.18542 -0.17803 -0.18368 -0.17156 -0.17934 -0.16809 C -0.17795 -0.16693 -0.17622 -0.16693 -0.17465 -0.16601 C -0.17292 -0.16485 -0.17135 -0.16323 -0.16979 -0.16184 C -0.14809 -0.16323 -0.12639 -0.16346 -0.10469 -0.16601 C -0.09948 -0.1667 -0.09427 -0.17849 -0.08889 -0.1808 C -0.07865 -0.19445 -0.08455 -0.19052 -0.07135 -0.19352 C -0.06007 -0.20346 -0.04288 -0.20531 -0.0349 -0.18936 C -0.03385 -0.1852 -0.03142 -0.18104 -0.03177 -0.17664 C -0.03351 -0.15606 -0.0349 -0.12809 -0.04913 -0.11537 C -0.05816 -0.0978 -0.04635 -0.11907 -0.05712 -0.10473 C -0.06146 -0.09895 -0.06285 -0.09456 -0.06823 -0.08994 C -0.06927 -0.08786 -0.06997 -0.08531 -0.07135 -0.08369 C -0.07431 -0.08023 -0.0809 -0.07514 -0.0809 -0.07514 C -0.08559 -0.05687 -0.08594 -0.06219 -0.09687 -0.04762 C -0.10312 -0.0393 -0.10052 -0.03861 -0.10955 -0.03283 C -0.11476 -0.02219 -0.1217 -0.01202 -0.12865 -0.00323 C -0.12917 -0.00115 -0.12917 0.00116 -0.13021 0.00301 C -0.13247 0.00694 -0.13802 0.01365 -0.13802 0.01365 C -0.14062 0.0229 -0.14184 0.02382 -0.14913 0.02636 C -0.15139 0.03422 -0.15069 0.04162 -0.15712 0.04532 C -0.16024 0.04717 -0.16667 0.04948 -0.16667 0.04948 C -0.17083 0.0555 -0.17569 0.0555 -0.1809 0.06012 C -0.18472 0.06752 -0.18733 0.07006 -0.19358 0.07284 C -0.1974 0.07769 -0.20365 0.08995 -0.20799 0.0918 C -0.21372 0.09434 -0.21962 0.09573 -0.22535 0.09827 C -0.2283 0.10937 -0.23021 0.10868 -0.22691 0.11723 C -0.22604 0.11954 -0.22413 0.12093 -0.22378 0.12347 C -0.22309 0.12902 -0.22378 0.1348 -0.22378 0.14058 " pathEditMode="relative" ptsTypes="ffffffffffffffffffffffffffffffffA">
                                      <p:cBhvr>
                                        <p:cTn id="27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 tmFilter="0, 0; .2, .5; .8, .5; 1, 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000" autoRev="1" fill="hold"/>
                                        <p:tgtEl>
                                          <p:spTgt spid="348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2" grpId="1" animBg="1"/>
      <p:bldP spid="34822" grpId="2" animBg="1"/>
      <p:bldP spid="34822" grpId="3" animBg="1"/>
      <p:bldP spid="348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0" y="990600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</a:rPr>
              <a:t>2. Cung phản xạ</a:t>
            </a:r>
          </a:p>
        </p:txBody>
      </p:sp>
      <p:grpSp>
        <p:nvGrpSpPr>
          <p:cNvPr id="27651" name="Group 7"/>
          <p:cNvGrpSpPr>
            <a:grpSpLocks/>
          </p:cNvGrpSpPr>
          <p:nvPr/>
        </p:nvGrpSpPr>
        <p:grpSpPr bwMode="auto">
          <a:xfrm>
            <a:off x="2971800" y="1219200"/>
            <a:ext cx="5943600" cy="5041900"/>
            <a:chOff x="1344" y="432"/>
            <a:chExt cx="4752" cy="3815"/>
          </a:xfrm>
        </p:grpSpPr>
        <p:pic>
          <p:nvPicPr>
            <p:cNvPr id="27657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44" y="672"/>
              <a:ext cx="3492" cy="3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8" name="Text Box 9"/>
            <p:cNvSpPr txBox="1">
              <a:spLocks noChangeArrowheads="1"/>
            </p:cNvSpPr>
            <p:nvPr/>
          </p:nvSpPr>
          <p:spPr bwMode="auto">
            <a:xfrm>
              <a:off x="4512" y="689"/>
              <a:ext cx="1104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FF"/>
                  </a:solidFill>
                  <a:cs typeface="Arial" charset="0"/>
                </a:rPr>
                <a:t>nơron hướng tâm</a:t>
              </a:r>
            </a:p>
          </p:txBody>
        </p:sp>
        <p:sp>
          <p:nvSpPr>
            <p:cNvPr id="27659" name="Text Box 10"/>
            <p:cNvSpPr txBox="1">
              <a:spLocks noChangeArrowheads="1"/>
            </p:cNvSpPr>
            <p:nvPr/>
          </p:nvSpPr>
          <p:spPr bwMode="auto">
            <a:xfrm>
              <a:off x="1967" y="2400"/>
              <a:ext cx="1346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FF"/>
                  </a:solidFill>
                  <a:cs typeface="Arial" charset="0"/>
                </a:rPr>
                <a:t>nơron li tâm</a:t>
              </a:r>
            </a:p>
          </p:txBody>
        </p:sp>
        <p:sp>
          <p:nvSpPr>
            <p:cNvPr id="27660" name="Text Box 11"/>
            <p:cNvSpPr txBox="1">
              <a:spLocks noChangeArrowheads="1"/>
            </p:cNvSpPr>
            <p:nvPr/>
          </p:nvSpPr>
          <p:spPr bwMode="auto">
            <a:xfrm>
              <a:off x="2785" y="432"/>
              <a:ext cx="1535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FF"/>
                  </a:solidFill>
                  <a:cs typeface="Arial" charset="0"/>
                </a:rPr>
                <a:t>nơron trung gian</a:t>
              </a:r>
            </a:p>
          </p:txBody>
        </p:sp>
        <p:sp>
          <p:nvSpPr>
            <p:cNvPr id="27661" name="Text Box 12"/>
            <p:cNvSpPr txBox="1">
              <a:spLocks noChangeArrowheads="1"/>
            </p:cNvSpPr>
            <p:nvPr/>
          </p:nvSpPr>
          <p:spPr bwMode="auto">
            <a:xfrm>
              <a:off x="4992" y="2496"/>
              <a:ext cx="1104" cy="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FF"/>
                  </a:solidFill>
                  <a:cs typeface="Arial" charset="0"/>
                </a:rPr>
                <a:t>Cơ quan thụ cảm (da)</a:t>
              </a:r>
            </a:p>
          </p:txBody>
        </p:sp>
        <p:sp>
          <p:nvSpPr>
            <p:cNvPr id="27662" name="Text Box 13"/>
            <p:cNvSpPr txBox="1">
              <a:spLocks noChangeArrowheads="1"/>
            </p:cNvSpPr>
            <p:nvPr/>
          </p:nvSpPr>
          <p:spPr bwMode="auto">
            <a:xfrm>
              <a:off x="1777" y="3072"/>
              <a:ext cx="1103" cy="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FF"/>
                  </a:solidFill>
                  <a:cs typeface="Arial" charset="0"/>
                </a:rPr>
                <a:t>Cơ quan phản ứng (bắp cơ)</a:t>
              </a:r>
            </a:p>
          </p:txBody>
        </p:sp>
        <p:sp>
          <p:nvSpPr>
            <p:cNvPr id="27663" name="Line 14"/>
            <p:cNvSpPr>
              <a:spLocks noChangeShapeType="1"/>
            </p:cNvSpPr>
            <p:nvPr/>
          </p:nvSpPr>
          <p:spPr bwMode="auto">
            <a:xfrm flipH="1">
              <a:off x="3024" y="690"/>
              <a:ext cx="480" cy="72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Line 15"/>
            <p:cNvSpPr>
              <a:spLocks noChangeShapeType="1"/>
            </p:cNvSpPr>
            <p:nvPr/>
          </p:nvSpPr>
          <p:spPr bwMode="auto">
            <a:xfrm flipH="1">
              <a:off x="3552" y="930"/>
              <a:ext cx="864" cy="28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6"/>
            <p:cNvSpPr>
              <a:spLocks noChangeShapeType="1"/>
            </p:cNvSpPr>
            <p:nvPr/>
          </p:nvSpPr>
          <p:spPr bwMode="auto">
            <a:xfrm flipH="1">
              <a:off x="2544" y="1890"/>
              <a:ext cx="864" cy="52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17"/>
            <p:cNvSpPr>
              <a:spLocks noChangeShapeType="1"/>
            </p:cNvSpPr>
            <p:nvPr/>
          </p:nvSpPr>
          <p:spPr bwMode="auto">
            <a:xfrm flipH="1" flipV="1">
              <a:off x="4800" y="2832"/>
              <a:ext cx="192" cy="4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18"/>
            <p:cNvSpPr>
              <a:spLocks noChangeShapeType="1"/>
            </p:cNvSpPr>
            <p:nvPr/>
          </p:nvSpPr>
          <p:spPr bwMode="auto">
            <a:xfrm flipH="1" flipV="1">
              <a:off x="2640" y="3456"/>
              <a:ext cx="480" cy="6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2" name="Text Box 19"/>
          <p:cNvSpPr txBox="1">
            <a:spLocks noChangeArrowheads="1"/>
          </p:cNvSpPr>
          <p:nvPr/>
        </p:nvSpPr>
        <p:spPr bwMode="auto">
          <a:xfrm>
            <a:off x="0" y="1447800"/>
            <a:ext cx="480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rgbClr val="669900"/>
                </a:solidFill>
              </a:rPr>
              <a:t>   </a:t>
            </a:r>
            <a:r>
              <a:rPr lang="en-US" altLang="en-US" sz="2800">
                <a:solidFill>
                  <a:srgbClr val="669900"/>
                </a:solidFill>
              </a:rPr>
              <a:t>Quan sát hình và cho biết :</a:t>
            </a:r>
          </a:p>
        </p:txBody>
      </p:sp>
      <p:sp>
        <p:nvSpPr>
          <p:cNvPr id="102420" name="Text Box 20"/>
          <p:cNvSpPr txBox="1">
            <a:spLocks noChangeArrowheads="1"/>
          </p:cNvSpPr>
          <p:nvPr/>
        </p:nvSpPr>
        <p:spPr bwMode="auto">
          <a:xfrm>
            <a:off x="76200" y="2133600"/>
            <a:ext cx="3048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- thành phần của một cung phản xạ gom:</a:t>
            </a:r>
          </a:p>
        </p:txBody>
      </p:sp>
      <p:sp>
        <p:nvSpPr>
          <p:cNvPr id="102423" name="Text Box 23"/>
          <p:cNvSpPr txBox="1">
            <a:spLocks noChangeArrowheads="1"/>
          </p:cNvSpPr>
          <p:nvPr/>
        </p:nvSpPr>
        <p:spPr bwMode="auto">
          <a:xfrm>
            <a:off x="0" y="3505200"/>
            <a:ext cx="35052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+ Cơ quan thụ cảm.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+ Nơron hướng tâm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+ Nơron li tâm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+ Nơron trung gian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+ Cơ quan phản ứng</a:t>
            </a:r>
          </a:p>
        </p:txBody>
      </p:sp>
      <p:sp>
        <p:nvSpPr>
          <p:cNvPr id="27655" name="Text Box 24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A50021"/>
                </a:solidFill>
              </a:rPr>
              <a:t>Bài 6 : Phản Xạ</a:t>
            </a:r>
          </a:p>
        </p:txBody>
      </p:sp>
      <p:sp>
        <p:nvSpPr>
          <p:cNvPr id="102425" name="Text Box 25"/>
          <p:cNvSpPr txBox="1">
            <a:spLocks noChangeArrowheads="1"/>
          </p:cNvSpPr>
          <p:nvPr/>
        </p:nvSpPr>
        <p:spPr bwMode="auto">
          <a:xfrm>
            <a:off x="0" y="533400"/>
            <a:ext cx="4876800" cy="584200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50000">
                <a:schemeClr val="bg1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FF"/>
                </a:solidFill>
              </a:rPr>
              <a:t>II. </a:t>
            </a:r>
            <a:r>
              <a:rPr lang="en-US" sz="3200" dirty="0" err="1">
                <a:solidFill>
                  <a:srgbClr val="0000FF"/>
                </a:solidFill>
              </a:rPr>
              <a:t>Cung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phản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xạ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0" grpId="0"/>
      <p:bldP spid="1024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0" y="129540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</a:rPr>
              <a:t>2. Cung phản xạ</a:t>
            </a: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0" y="2438400"/>
            <a:ext cx="3260725" cy="5238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err="1" smtClean="0"/>
              <a:t>Cung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phản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xạ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là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gì</a:t>
            </a:r>
            <a:r>
              <a:rPr lang="en-US" altLang="en-US" sz="2800" dirty="0" smtClean="0"/>
              <a:t>?</a:t>
            </a:r>
          </a:p>
        </p:txBody>
      </p:sp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371600"/>
            <a:ext cx="52578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152400" y="3030538"/>
            <a:ext cx="33718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800" b="0">
                <a:solidFill>
                  <a:srgbClr val="FFFF00"/>
                </a:solidFill>
              </a:rPr>
              <a:t>+ Cung phản xạ là đường dẫn truyền xung thần kinh từ cơ quan thụ cảm qua trung ương thần kinh đến cơ quan phản ứng.</a:t>
            </a:r>
          </a:p>
        </p:txBody>
      </p:sp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A50021"/>
                </a:solidFill>
              </a:rPr>
              <a:t>Bài 6 : Phản Xạ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0" y="685800"/>
            <a:ext cx="4876800" cy="584200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50000">
                <a:schemeClr val="bg1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FF"/>
                </a:solidFill>
              </a:rPr>
              <a:t>II. </a:t>
            </a:r>
            <a:r>
              <a:rPr lang="en-US" sz="3200" dirty="0" err="1">
                <a:solidFill>
                  <a:srgbClr val="0000FF"/>
                </a:solidFill>
              </a:rPr>
              <a:t>Cung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phản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xạ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 animBg="1"/>
      <p:bldP spid="1065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0" y="10668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2. Cung phản xạ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304800" y="1187450"/>
            <a:ext cx="152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9600" b="0">
                <a:solidFill>
                  <a:srgbClr val="FF3300"/>
                </a:solidFill>
                <a:sym typeface="Wingdings" pitchFamily="2" charset="2"/>
              </a:rPr>
              <a:t></a:t>
            </a: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342900" y="2706688"/>
            <a:ext cx="8458200" cy="2246312"/>
          </a:xfrm>
          <a:prstGeom prst="rect">
            <a:avLst/>
          </a:prstGeom>
          <a:solidFill>
            <a:srgbClr val="FF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en-US" altLang="en-US" sz="2800">
                <a:solidFill>
                  <a:srgbClr val="0000FF"/>
                </a:solidFill>
              </a:rPr>
              <a:t> Cung phản xạ là đường dẫn truyền xung thần kinh từ cơ quan thụ cảm qua trung ương thần kinh đến cơ quan phản ứng.</a:t>
            </a:r>
          </a:p>
          <a:p>
            <a:pPr>
              <a:buFont typeface="Arial" charset="0"/>
              <a:buNone/>
            </a:pPr>
            <a:endParaRPr lang="en-US" altLang="en-US" sz="2800">
              <a:solidFill>
                <a:srgbClr val="0000FF"/>
              </a:solidFill>
            </a:endParaRPr>
          </a:p>
          <a:p>
            <a:pPr>
              <a:buFont typeface="Arial" charset="0"/>
              <a:buNone/>
            </a:pPr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A50021"/>
                </a:solidFill>
              </a:rPr>
              <a:t>Bài</a:t>
            </a:r>
            <a:r>
              <a:rPr lang="en-US" altLang="en-US" sz="3600" dirty="0">
                <a:solidFill>
                  <a:srgbClr val="A50021"/>
                </a:solidFill>
              </a:rPr>
              <a:t> 6 : </a:t>
            </a:r>
            <a:r>
              <a:rPr lang="en-US" altLang="en-US" sz="3600" dirty="0" err="1">
                <a:solidFill>
                  <a:srgbClr val="A50021"/>
                </a:solidFill>
              </a:rPr>
              <a:t>Phản</a:t>
            </a:r>
            <a:r>
              <a:rPr lang="en-US" altLang="en-US" sz="3600" dirty="0">
                <a:solidFill>
                  <a:srgbClr val="A50021"/>
                </a:solidFill>
              </a:rPr>
              <a:t> </a:t>
            </a:r>
            <a:r>
              <a:rPr lang="en-US" altLang="en-US" sz="3600" dirty="0" err="1">
                <a:solidFill>
                  <a:srgbClr val="A50021"/>
                </a:solidFill>
              </a:rPr>
              <a:t>Xạ</a:t>
            </a:r>
            <a:endParaRPr lang="en-US" altLang="en-US" sz="3600" dirty="0">
              <a:solidFill>
                <a:srgbClr val="A50021"/>
              </a:solidFill>
            </a:endParaRP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0" y="533400"/>
            <a:ext cx="4876800" cy="584200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50000">
                <a:schemeClr val="bg1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FF"/>
                </a:solidFill>
              </a:rPr>
              <a:t>II. </a:t>
            </a:r>
            <a:r>
              <a:rPr lang="en-US" sz="3200" dirty="0" err="1">
                <a:solidFill>
                  <a:srgbClr val="0000FF"/>
                </a:solidFill>
              </a:rPr>
              <a:t>Cung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phản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xạ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/>
      <p:bldP spid="1054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9144000" cy="69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63538" y="1023938"/>
            <a:ext cx="8305800" cy="965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3" tIns="45712" rIns="91423" bIns="45712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280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Khi nhìn thấy những hình ảnh sau em thấy có hiện tượng gì xảy ra ?</a:t>
            </a:r>
          </a:p>
        </p:txBody>
      </p:sp>
      <p:pic>
        <p:nvPicPr>
          <p:cNvPr id="4104" name="Picture 8" descr="C:\Users\Admin\Desktop\b14724642d60844b5891a34858db21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2046288"/>
            <a:ext cx="388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C:\Users\Admin\Desktop\foody-mobile-xoai-jpg-238-6358992218925558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60575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209800" y="4464050"/>
            <a:ext cx="3444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/>
          <a:lstStyle/>
          <a:p>
            <a:pPr algn="ctr">
              <a:buFont typeface="Arial" charset="0"/>
              <a:buNone/>
              <a:defRPr/>
            </a:pP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Tiết</a:t>
            </a:r>
            <a:r>
              <a:rPr lang="en-US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nước</a:t>
            </a:r>
            <a:r>
              <a:rPr lang="en-US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bọt</a:t>
            </a:r>
            <a:endParaRPr lang="en-US" sz="3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13338"/>
            <a:ext cx="4922838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Sờ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tay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vật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nóng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" y="5799138"/>
            <a:ext cx="26797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Bị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ngứa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29200" y="5548313"/>
            <a:ext cx="9144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19663" y="6205538"/>
            <a:ext cx="9144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376863" y="5218113"/>
            <a:ext cx="3444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/>
          <a:lstStyle/>
          <a:p>
            <a:pPr algn="ctr">
              <a:buFont typeface="Arial" charset="0"/>
              <a:buNone/>
              <a:defRPr/>
            </a:pPr>
            <a:r>
              <a:rPr lang="en-US" sz="32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Rút</a:t>
            </a:r>
            <a:r>
              <a:rPr lang="en-US" sz="3200" b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tay</a:t>
            </a:r>
            <a:r>
              <a:rPr lang="en-US" sz="3200" b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ra</a:t>
            </a:r>
            <a:endParaRPr lang="en-US" sz="32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029200" y="5840413"/>
            <a:ext cx="3444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/>
          <a:lstStyle/>
          <a:p>
            <a:pPr algn="ctr">
              <a:buFont typeface="Arial" charset="0"/>
              <a:buNone/>
              <a:defRPr/>
            </a:pPr>
            <a:r>
              <a:rPr lang="en-US" sz="3200" b="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Gãi</a:t>
            </a:r>
            <a:endParaRPr lang="en-US" sz="32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066800" y="480695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Flowchart: Punched Tape 1"/>
          <p:cNvSpPr/>
          <p:nvPr/>
        </p:nvSpPr>
        <p:spPr>
          <a:xfrm>
            <a:off x="3411538" y="-11113"/>
            <a:ext cx="2209800" cy="979488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278" name="TextBox 2"/>
          <p:cNvSpPr txBox="1">
            <a:spLocks noChangeArrowheads="1"/>
          </p:cNvSpPr>
          <p:nvPr/>
        </p:nvSpPr>
        <p:spPr bwMode="auto">
          <a:xfrm>
            <a:off x="3505200" y="261938"/>
            <a:ext cx="2328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KHỞI ĐỘNG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12" grpId="0"/>
      <p:bldP spid="13" grpId="0" build="p"/>
      <p:bldP spid="14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048000"/>
            <a:ext cx="395012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9800" y="4556125"/>
            <a:ext cx="125095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4489450"/>
            <a:ext cx="124936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98700" y="2841625"/>
            <a:ext cx="11969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Sun 76"/>
          <p:cNvSpPr/>
          <p:nvPr/>
        </p:nvSpPr>
        <p:spPr>
          <a:xfrm>
            <a:off x="190500" y="3981450"/>
            <a:ext cx="2162175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28600" y="330200"/>
            <a:ext cx="1660525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-346075" y="2209800"/>
            <a:ext cx="19589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405063"/>
            <a:ext cx="10604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824288" y="2309813"/>
            <a:ext cx="52466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FFFFFF"/>
                </a:solidFill>
              </a:rPr>
              <a:t>C : cảm ứng và phân tích thông tin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863" y="4489450"/>
            <a:ext cx="124936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92963" y="4556125"/>
            <a:ext cx="14430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rcRect b="50261"/>
          <a:stretch>
            <a:fillRect/>
          </a:stretch>
        </p:blipFill>
        <p:spPr bwMode="auto">
          <a:xfrm rot="3519568">
            <a:off x="8224838" y="5480050"/>
            <a:ext cx="8223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84611">
            <a:off x="7340600" y="5418138"/>
            <a:ext cx="8509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72050" y="4489450"/>
            <a:ext cx="144303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rcRect b="50261"/>
          <a:stretch>
            <a:fillRect/>
          </a:stretch>
        </p:blipFill>
        <p:spPr bwMode="auto">
          <a:xfrm rot="3519568">
            <a:off x="6003925" y="5413375"/>
            <a:ext cx="8223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84611">
            <a:off x="5119688" y="5418138"/>
            <a:ext cx="8509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36850" y="4527550"/>
            <a:ext cx="144303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3688" y="4527550"/>
            <a:ext cx="124936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rcRect b="50261"/>
          <a:stretch>
            <a:fillRect/>
          </a:stretch>
        </p:blipFill>
        <p:spPr bwMode="auto">
          <a:xfrm rot="3519568">
            <a:off x="3768725" y="5451475"/>
            <a:ext cx="8223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84611">
            <a:off x="2884488" y="5418138"/>
            <a:ext cx="8509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0725" y="4343400"/>
            <a:ext cx="110331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84611">
            <a:off x="728663" y="5418138"/>
            <a:ext cx="8509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ounded Rectangular Callout 44"/>
          <p:cNvSpPr/>
          <p:nvPr/>
        </p:nvSpPr>
        <p:spPr>
          <a:xfrm>
            <a:off x="1612900" y="9525"/>
            <a:ext cx="7054850" cy="139382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325" y="6049963"/>
            <a:ext cx="7678738" cy="823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3824288" y="1905000"/>
            <a:ext cx="5589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FFFFFF"/>
                </a:solidFill>
              </a:rPr>
              <a:t>B : dẫn truyền xung tk và xử lý thông tin</a:t>
            </a: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3824288" y="1265238"/>
            <a:ext cx="52466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FFFFFF"/>
                </a:solidFill>
              </a:rPr>
              <a:t>A : Cảm ứng và dẫn truyền xung thần kinh</a:t>
            </a: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3824288" y="2724150"/>
            <a:ext cx="5246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FFFFFF"/>
                </a:solidFill>
              </a:rPr>
              <a:t>D : tiếp nhận và trả lời kích thích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 nodeType="clickPar">
                      <p:stCondLst>
                        <p:cond delay="0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9800" y="4556125"/>
            <a:ext cx="125095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8888" y="4489450"/>
            <a:ext cx="124936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33688" y="4527550"/>
            <a:ext cx="124936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8700" y="2841625"/>
            <a:ext cx="11969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Sun 76"/>
          <p:cNvSpPr/>
          <p:nvPr/>
        </p:nvSpPr>
        <p:spPr>
          <a:xfrm>
            <a:off x="2355850" y="3960813"/>
            <a:ext cx="2162175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28600" y="330200"/>
            <a:ext cx="1660525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-346075" y="2209800"/>
            <a:ext cx="19589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405063"/>
            <a:ext cx="10604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863" y="4489450"/>
            <a:ext cx="124936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92963" y="4556125"/>
            <a:ext cx="14430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rcRect b="50261"/>
          <a:stretch>
            <a:fillRect/>
          </a:stretch>
        </p:blipFill>
        <p:spPr bwMode="auto">
          <a:xfrm rot="3519568">
            <a:off x="8224838" y="5480050"/>
            <a:ext cx="8223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84611">
            <a:off x="7340600" y="5418138"/>
            <a:ext cx="8509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72050" y="4489450"/>
            <a:ext cx="144303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rcRect b="50261"/>
          <a:stretch>
            <a:fillRect/>
          </a:stretch>
        </p:blipFill>
        <p:spPr bwMode="auto">
          <a:xfrm rot="3519568">
            <a:off x="6003925" y="5413375"/>
            <a:ext cx="8223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84611">
            <a:off x="5119688" y="5418138"/>
            <a:ext cx="8509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05125" y="4346575"/>
            <a:ext cx="1062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84611">
            <a:off x="2884488" y="5418138"/>
            <a:ext cx="8509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6738" y="4384675"/>
            <a:ext cx="158115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84611">
            <a:off x="728663" y="5418138"/>
            <a:ext cx="8509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ounded Rectangular Callout 44"/>
          <p:cNvSpPr/>
          <p:nvPr/>
        </p:nvSpPr>
        <p:spPr>
          <a:xfrm>
            <a:off x="1612900" y="9525"/>
            <a:ext cx="7054850" cy="139382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325" y="6049963"/>
            <a:ext cx="7678738" cy="823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rcRect b="50261"/>
          <a:stretch>
            <a:fillRect/>
          </a:stretch>
        </p:blipFill>
        <p:spPr bwMode="auto">
          <a:xfrm rot="3519568">
            <a:off x="1695450" y="5480050"/>
            <a:ext cx="8223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952875" y="1411288"/>
            <a:ext cx="5246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FFFFFF"/>
                </a:solidFill>
              </a:rPr>
              <a:t>A : hình thái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952875" y="1905000"/>
            <a:ext cx="5246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FFFFFF"/>
                </a:solidFill>
              </a:rPr>
              <a:t>B : chức năng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952875" y="2400300"/>
            <a:ext cx="5246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FFFFFF"/>
                </a:solidFill>
              </a:rPr>
              <a:t>C : tuổi thọ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952875" y="2894013"/>
            <a:ext cx="5246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FFFFFF"/>
                </a:solidFill>
              </a:rPr>
              <a:t>D : cấu tạo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 nodeType="clickPar">
                      <p:stCondLst>
                        <p:cond delay="0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33688" y="4527550"/>
            <a:ext cx="124936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863" y="4489450"/>
            <a:ext cx="124936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1925" y="4392613"/>
            <a:ext cx="158115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738" y="4384675"/>
            <a:ext cx="158115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9800" y="4556125"/>
            <a:ext cx="125095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8888" y="4489450"/>
            <a:ext cx="124936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7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98700" y="2841625"/>
            <a:ext cx="11969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Sun 76"/>
          <p:cNvSpPr/>
          <p:nvPr/>
        </p:nvSpPr>
        <p:spPr>
          <a:xfrm>
            <a:off x="4556125" y="3952875"/>
            <a:ext cx="2162175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28600" y="330200"/>
            <a:ext cx="1660525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-346075" y="2209800"/>
            <a:ext cx="19589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405063"/>
            <a:ext cx="10604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2963" y="4556125"/>
            <a:ext cx="14430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rcRect b="50261"/>
          <a:stretch>
            <a:fillRect/>
          </a:stretch>
        </p:blipFill>
        <p:spPr bwMode="auto">
          <a:xfrm rot="3519568">
            <a:off x="8224838" y="5480050"/>
            <a:ext cx="8223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84611">
            <a:off x="7340600" y="5418138"/>
            <a:ext cx="8509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00638" y="4338638"/>
            <a:ext cx="107315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84611">
            <a:off x="5119688" y="5418138"/>
            <a:ext cx="8509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84611">
            <a:off x="2884488" y="5418138"/>
            <a:ext cx="8509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84611">
            <a:off x="728663" y="5418138"/>
            <a:ext cx="8509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ounded Rectangular Callout 44"/>
          <p:cNvSpPr/>
          <p:nvPr/>
        </p:nvSpPr>
        <p:spPr>
          <a:xfrm>
            <a:off x="1612900" y="9525"/>
            <a:ext cx="6083300" cy="825500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325" y="6049963"/>
            <a:ext cx="7678738" cy="823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rcRect b="50261"/>
          <a:stretch>
            <a:fillRect/>
          </a:stretch>
        </p:blipFill>
        <p:spPr bwMode="auto">
          <a:xfrm rot="3519568">
            <a:off x="1695450" y="5480050"/>
            <a:ext cx="8223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rcRect b="50261"/>
          <a:stretch>
            <a:fillRect/>
          </a:stretch>
        </p:blipFill>
        <p:spPr bwMode="auto">
          <a:xfrm rot="3519568">
            <a:off x="3840163" y="5400675"/>
            <a:ext cx="8223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070225" y="1401763"/>
            <a:ext cx="5246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FFFFFF"/>
                </a:solidFill>
              </a:rPr>
              <a:t>A :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070225" y="2120900"/>
            <a:ext cx="6129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FFFFFF"/>
                </a:solidFill>
              </a:rPr>
              <a:t>B : 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070225" y="2498725"/>
            <a:ext cx="5246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FFFFFF"/>
                </a:solidFill>
              </a:rPr>
              <a:t>C :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070225" y="2952750"/>
            <a:ext cx="5246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FFFFFF"/>
                </a:solidFill>
              </a:rPr>
              <a:t>D :</a:t>
            </a:r>
          </a:p>
        </p:txBody>
      </p:sp>
      <p:sp>
        <p:nvSpPr>
          <p:cNvPr id="36892" name="Rectangle 1"/>
          <p:cNvSpPr>
            <a:spLocks noChangeArrowheads="1"/>
          </p:cNvSpPr>
          <p:nvPr/>
        </p:nvSpPr>
        <p:spPr bwMode="auto">
          <a:xfrm>
            <a:off x="3498850" y="2387600"/>
            <a:ext cx="4864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Là khả năng tiếp nhận và phản ứng lại các kích thích bằng cách phát sinh xung thần kinh.</a:t>
            </a:r>
          </a:p>
        </p:txBody>
      </p:sp>
      <p:sp>
        <p:nvSpPr>
          <p:cNvPr id="36893" name="Rectangle 2"/>
          <p:cNvSpPr>
            <a:spLocks noChangeArrowheads="1"/>
          </p:cNvSpPr>
          <p:nvPr/>
        </p:nvSpPr>
        <p:spPr bwMode="auto">
          <a:xfrm>
            <a:off x="3459163" y="1219200"/>
            <a:ext cx="617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Là khả năng tiếp nhận và xử lý thông tin bằng cách phát</a:t>
            </a:r>
          </a:p>
          <a:p>
            <a:r>
              <a:rPr lang="en-US" altLang="en-US"/>
              <a:t> sinh xung thần kinh.</a:t>
            </a:r>
          </a:p>
        </p:txBody>
      </p:sp>
      <p:sp>
        <p:nvSpPr>
          <p:cNvPr id="36894" name="Rectangle 3"/>
          <p:cNvSpPr>
            <a:spLocks noChangeArrowheads="1"/>
          </p:cNvSpPr>
          <p:nvPr/>
        </p:nvSpPr>
        <p:spPr bwMode="auto">
          <a:xfrm>
            <a:off x="3481388" y="1836738"/>
            <a:ext cx="5246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Là khả năng làm phát sinh xung thần kinh và dẫn truyền chúng tới trung khu phân tích.</a:t>
            </a:r>
          </a:p>
        </p:txBody>
      </p:sp>
      <p:sp>
        <p:nvSpPr>
          <p:cNvPr id="36895" name="Rectangle 6"/>
          <p:cNvSpPr>
            <a:spLocks noChangeArrowheads="1"/>
          </p:cNvSpPr>
          <p:nvPr/>
        </p:nvSpPr>
        <p:spPr bwMode="auto">
          <a:xfrm>
            <a:off x="3490913" y="300196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Là khả năng phân tích thông tin và trả lời các kích thích bằng cách phát sinh xung thần kinh.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 nodeType="clickPar">
                      <p:stCondLst>
                        <p:cond delay="0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33688" y="4527550"/>
            <a:ext cx="124936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863" y="4489450"/>
            <a:ext cx="124936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1925" y="4392613"/>
            <a:ext cx="158115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738" y="4384675"/>
            <a:ext cx="158115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9800" y="4556125"/>
            <a:ext cx="125095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8888" y="4489450"/>
            <a:ext cx="124936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7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98700" y="2841625"/>
            <a:ext cx="11969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Sun 76"/>
          <p:cNvSpPr/>
          <p:nvPr/>
        </p:nvSpPr>
        <p:spPr>
          <a:xfrm>
            <a:off x="4556125" y="3952875"/>
            <a:ext cx="2162175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28600" y="330200"/>
            <a:ext cx="1660525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-346075" y="2209800"/>
            <a:ext cx="19589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405063"/>
            <a:ext cx="10604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2963" y="4556125"/>
            <a:ext cx="14430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rcRect b="50261"/>
          <a:stretch>
            <a:fillRect/>
          </a:stretch>
        </p:blipFill>
        <p:spPr bwMode="auto">
          <a:xfrm rot="3519568">
            <a:off x="8224838" y="5480050"/>
            <a:ext cx="8223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84611">
            <a:off x="7340600" y="5418138"/>
            <a:ext cx="8509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00638" y="4338638"/>
            <a:ext cx="107315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84611">
            <a:off x="5119688" y="5418138"/>
            <a:ext cx="8509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84611">
            <a:off x="2884488" y="5418138"/>
            <a:ext cx="8509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84611">
            <a:off x="728663" y="5418138"/>
            <a:ext cx="8509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ounded Rectangular Callout 44"/>
          <p:cNvSpPr/>
          <p:nvPr/>
        </p:nvSpPr>
        <p:spPr>
          <a:xfrm>
            <a:off x="1612900" y="9525"/>
            <a:ext cx="7054850" cy="139382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325" y="6049963"/>
            <a:ext cx="7678738" cy="823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rcRect b="50261"/>
          <a:stretch>
            <a:fillRect/>
          </a:stretch>
        </p:blipFill>
        <p:spPr bwMode="auto">
          <a:xfrm rot="3519568">
            <a:off x="1695450" y="5480050"/>
            <a:ext cx="8223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rcRect b="50261"/>
          <a:stretch>
            <a:fillRect/>
          </a:stretch>
        </p:blipFill>
        <p:spPr bwMode="auto">
          <a:xfrm rot="3519568">
            <a:off x="3840163" y="5400675"/>
            <a:ext cx="8223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846513" y="1289050"/>
            <a:ext cx="52466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sz="2400">
                <a:solidFill>
                  <a:srgbClr val="FFFFFF"/>
                </a:solidFill>
              </a:rPr>
              <a:t>A :</a:t>
            </a:r>
            <a:r>
              <a:rPr lang="en-US" altLang="en-US"/>
              <a:t>Là khả năng phân tích thông tin và trả lời các kích thích bằng cách phát sinh xung thần kinh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829050" y="1885950"/>
            <a:ext cx="52466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sz="2400">
                <a:solidFill>
                  <a:srgbClr val="FFFFFF"/>
                </a:solidFill>
              </a:rPr>
              <a:t>B :</a:t>
            </a:r>
            <a:r>
              <a:rPr lang="en-US" altLang="en-US"/>
              <a:t>phản ứng của cơ thể trả lời các kích thích từ cơ thể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805238" y="2443163"/>
            <a:ext cx="5246687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sz="2400">
                <a:solidFill>
                  <a:srgbClr val="FFFFFF"/>
                </a:solidFill>
              </a:rPr>
              <a:t>C </a:t>
            </a:r>
            <a:r>
              <a:rPr lang="vi-VN" altLang="en-US"/>
              <a:t>Phản xạ là phản ứng của cơ thể trả lời các kích thích từ môi trường bên trong hay bên ngoài cơ thể thông qua hệ thần kinh.</a:t>
            </a:r>
            <a:r>
              <a:rPr lang="en-US" altLang="en-US"/>
              <a:t>: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694113" y="3255963"/>
            <a:ext cx="52482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sz="2400">
                <a:solidFill>
                  <a:srgbClr val="FFFFFF"/>
                </a:solidFill>
              </a:rPr>
              <a:t>D :</a:t>
            </a:r>
            <a:r>
              <a:rPr lang="en-US" altLang="en-US"/>
              <a:t>n</a:t>
            </a:r>
            <a:r>
              <a:rPr lang="vi-VN" altLang="en-US"/>
              <a:t>hững hành động tự nhiên mà cơ thể đáp trả lại các kích thích tác động.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 nodeType="clickPar">
                      <p:stCondLst>
                        <p:cond delay="0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609600" y="457200"/>
            <a:ext cx="7848600" cy="10779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304800" y="1676400"/>
            <a:ext cx="8686800" cy="403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>
                <a:solidFill>
                  <a:srgbClr val="6699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Ngủ đủ giấc ( 7 – 8 tiếng / ngày đêm)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 Uống đủ lương nước( 1,5 – 2 lít / ngày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 Không hút thuốc lá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 Không uống rượu bia và các chất kích thích ( hêrôin,…)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>
                <a:solidFill>
                  <a:srgbClr val="FFFF00"/>
                </a:solidFill>
                <a:latin typeface="Arial" charset="0"/>
                <a:cs typeface="Arial" charset="0"/>
              </a:rPr>
              <a:t> Tránh thẳng lo âu.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b="1" smtClean="0">
                <a:solidFill>
                  <a:srgbClr val="0000FF"/>
                </a:solidFill>
              </a:rPr>
              <a:t>- Khi kim đâm vào tay</a:t>
            </a:r>
          </a:p>
        </p:txBody>
      </p:sp>
      <p:pic>
        <p:nvPicPr>
          <p:cNvPr id="30723" name="Picture 4" descr="cung 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070" name="Line 6"/>
          <p:cNvSpPr>
            <a:spLocks noChangeShapeType="1"/>
          </p:cNvSpPr>
          <p:nvPr/>
        </p:nvSpPr>
        <p:spPr bwMode="auto">
          <a:xfrm>
            <a:off x="4267200" y="1752600"/>
            <a:ext cx="838200" cy="0"/>
          </a:xfrm>
          <a:prstGeom prst="line">
            <a:avLst/>
          </a:prstGeom>
          <a:noFill/>
          <a:ln w="38100" cap="sq">
            <a:solidFill>
              <a:srgbClr val="9900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524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0000FF"/>
                </a:solidFill>
                <a:latin typeface="+mn-lt"/>
                <a:cs typeface="+mn-cs"/>
              </a:rPr>
              <a:t>Ví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  <a:cs typeface="+mn-cs"/>
              </a:rPr>
              <a:t>dụ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  <a:cs typeface="+mn-cs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  <a:cs typeface="+mn-cs"/>
              </a:rPr>
              <a:t>bị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  <a:cs typeface="+mn-cs"/>
              </a:rPr>
              <a:t>kim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  <a:cs typeface="+mn-cs"/>
              </a:rPr>
              <a:t>đâm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  <a:cs typeface="+mn-cs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  <a:cs typeface="+mn-cs"/>
              </a:rPr>
              <a:t>tay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+mn-cs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n-lt"/>
                <a:cs typeface="+mn-cs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  <a:cs typeface="+mn-cs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  <a:cs typeface="+mn-cs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  <a:cs typeface="+mn-cs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  <a:cs typeface="+mn-cs"/>
              </a:rPr>
              <a:t>đường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  <a:cs typeface="+mn-cs"/>
              </a:rPr>
              <a:t>đi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  <a:cs typeface="+mn-cs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  <a:cs typeface="+mn-cs"/>
              </a:rPr>
              <a:t>xung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  <a:cs typeface="+mn-cs"/>
              </a:rPr>
              <a:t>thần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  <a:cs typeface="+mn-cs"/>
              </a:rPr>
              <a:t>kinh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  <a:cs typeface="+mn-cs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  <a:cs typeface="+mn-cs"/>
              </a:rPr>
              <a:t>phản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  <a:cs typeface="+mn-cs"/>
              </a:rPr>
              <a:t>xạ</a:t>
            </a:r>
            <a:r>
              <a:rPr lang="en-US" sz="32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n-lt"/>
                <a:cs typeface="+mn-cs"/>
              </a:rPr>
              <a:t>đó</a:t>
            </a:r>
            <a:endParaRPr lang="en-US" sz="3200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1447800"/>
            <a:ext cx="16843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err="1">
                <a:solidFill>
                  <a:srgbClr val="0000FF"/>
                </a:solidFill>
                <a:latin typeface="+mn-lt"/>
              </a:rPr>
              <a:t>Rút</a:t>
            </a:r>
            <a:r>
              <a:rPr lang="en-US" sz="2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n-lt"/>
              </a:rPr>
              <a:t>tay</a:t>
            </a:r>
            <a:r>
              <a:rPr lang="en-US" sz="2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n-lt"/>
              </a:rPr>
              <a:t>lại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/>
      <p:bldP spid="472070" grpId="0" animBg="1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1" name="Line 11"/>
          <p:cNvSpPr>
            <a:spLocks noChangeShapeType="1"/>
          </p:cNvSpPr>
          <p:nvPr/>
        </p:nvSpPr>
        <p:spPr bwMode="auto">
          <a:xfrm>
            <a:off x="4114800" y="2149475"/>
            <a:ext cx="3200400" cy="0"/>
          </a:xfrm>
          <a:prstGeom prst="line">
            <a:avLst/>
          </a:prstGeom>
          <a:noFill/>
          <a:ln w="38100" cap="sq">
            <a:solidFill>
              <a:srgbClr val="9900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12" name="Line 12"/>
          <p:cNvSpPr>
            <a:spLocks noChangeShapeType="1"/>
          </p:cNvSpPr>
          <p:nvPr/>
        </p:nvSpPr>
        <p:spPr bwMode="auto">
          <a:xfrm flipH="1">
            <a:off x="5943600" y="5791200"/>
            <a:ext cx="2286000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20" name="Rectangle 20"/>
          <p:cNvSpPr>
            <a:spLocks noChangeArrowheads="1"/>
          </p:cNvSpPr>
          <p:nvPr/>
        </p:nvSpPr>
        <p:spPr bwMode="auto">
          <a:xfrm>
            <a:off x="0" y="0"/>
            <a:ext cx="2932113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>
                <a:solidFill>
                  <a:srgbClr val="FFFF00"/>
                </a:solidFill>
              </a:rPr>
              <a:t>- Kim (kích thích)</a:t>
            </a:r>
          </a:p>
        </p:txBody>
      </p:sp>
      <p:sp>
        <p:nvSpPr>
          <p:cNvPr id="460821" name="Rectangle 21"/>
          <p:cNvSpPr>
            <a:spLocks noChangeArrowheads="1"/>
          </p:cNvSpPr>
          <p:nvPr/>
        </p:nvSpPr>
        <p:spPr bwMode="auto">
          <a:xfrm>
            <a:off x="304800" y="1463675"/>
            <a:ext cx="3810000" cy="1812925"/>
          </a:xfrm>
          <a:prstGeom prst="rect">
            <a:avLst/>
          </a:prstGeom>
          <a:noFill/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>
                <a:solidFill>
                  <a:srgbClr val="FFFF00"/>
                </a:solidFill>
              </a:rPr>
              <a:t>Cơ quan thụ cảm da</a:t>
            </a:r>
          </a:p>
          <a:p>
            <a:pPr algn="ctr" eaLnBrk="1" hangingPunct="1"/>
            <a:r>
              <a:rPr lang="en-US" altLang="en-US" sz="2800">
                <a:solidFill>
                  <a:srgbClr val="FFFF00"/>
                </a:solidFill>
              </a:rPr>
              <a:t>(tiếp nhận kích thích, phản ứng bằng cách phát sinh xung TK)</a:t>
            </a:r>
          </a:p>
        </p:txBody>
      </p:sp>
      <p:sp>
        <p:nvSpPr>
          <p:cNvPr id="460822" name="Rectangle 22"/>
          <p:cNvSpPr>
            <a:spLocks noChangeArrowheads="1"/>
          </p:cNvSpPr>
          <p:nvPr/>
        </p:nvSpPr>
        <p:spPr bwMode="auto">
          <a:xfrm>
            <a:off x="4267200" y="1743075"/>
            <a:ext cx="24955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i="1"/>
              <a:t>Nơron hướng tâm</a:t>
            </a:r>
          </a:p>
        </p:txBody>
      </p:sp>
      <p:sp>
        <p:nvSpPr>
          <p:cNvPr id="460823" name="Rectangle 23"/>
          <p:cNvSpPr>
            <a:spLocks noChangeArrowheads="1"/>
          </p:cNvSpPr>
          <p:nvPr/>
        </p:nvSpPr>
        <p:spPr bwMode="auto">
          <a:xfrm>
            <a:off x="5562600" y="3276600"/>
            <a:ext cx="3581400" cy="1385888"/>
          </a:xfrm>
          <a:prstGeom prst="rect">
            <a:avLst/>
          </a:prstGeom>
          <a:noFill/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>
                <a:solidFill>
                  <a:srgbClr val="FFFF00"/>
                </a:solidFill>
              </a:rPr>
              <a:t>TƯTK tuỷ sống</a:t>
            </a:r>
          </a:p>
          <a:p>
            <a:pPr algn="ctr" eaLnBrk="1" hangingPunct="1"/>
            <a:r>
              <a:rPr lang="en-US" altLang="en-US" sz="2800">
                <a:solidFill>
                  <a:srgbClr val="FFFF00"/>
                </a:solidFill>
              </a:rPr>
              <a:t>(phân tích, phát sinh xung TK đ/chỉnh )</a:t>
            </a:r>
          </a:p>
        </p:txBody>
      </p:sp>
      <p:sp>
        <p:nvSpPr>
          <p:cNvPr id="460824" name="Rectangle 24"/>
          <p:cNvSpPr>
            <a:spLocks noChangeArrowheads="1"/>
          </p:cNvSpPr>
          <p:nvPr/>
        </p:nvSpPr>
        <p:spPr bwMode="auto">
          <a:xfrm>
            <a:off x="6096000" y="5334000"/>
            <a:ext cx="181927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i="1"/>
              <a:t>Nơron li tâm</a:t>
            </a:r>
          </a:p>
        </p:txBody>
      </p:sp>
      <p:sp>
        <p:nvSpPr>
          <p:cNvPr id="460825" name="Rectangle 25"/>
          <p:cNvSpPr>
            <a:spLocks noChangeArrowheads="1"/>
          </p:cNvSpPr>
          <p:nvPr/>
        </p:nvSpPr>
        <p:spPr bwMode="auto">
          <a:xfrm>
            <a:off x="2514600" y="5257800"/>
            <a:ext cx="3505200" cy="1384300"/>
          </a:xfrm>
          <a:prstGeom prst="rect">
            <a:avLst/>
          </a:prstGeom>
          <a:noFill/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>
                <a:solidFill>
                  <a:srgbClr val="FFFF00"/>
                </a:solidFill>
              </a:rPr>
              <a:t>Cơ quan phản ứng</a:t>
            </a:r>
          </a:p>
          <a:p>
            <a:pPr algn="ctr" eaLnBrk="1" hangingPunct="1"/>
            <a:r>
              <a:rPr lang="en-US" altLang="en-US" sz="2800">
                <a:solidFill>
                  <a:srgbClr val="FFFF00"/>
                </a:solidFill>
              </a:rPr>
              <a:t>(cơ ở ngón tay và bắp tay)</a:t>
            </a:r>
          </a:p>
        </p:txBody>
      </p:sp>
      <p:sp>
        <p:nvSpPr>
          <p:cNvPr id="460826" name="Rectangle 26"/>
          <p:cNvSpPr>
            <a:spLocks noChangeArrowheads="1"/>
          </p:cNvSpPr>
          <p:nvPr/>
        </p:nvSpPr>
        <p:spPr bwMode="auto">
          <a:xfrm>
            <a:off x="0" y="5226050"/>
            <a:ext cx="144780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>
                <a:solidFill>
                  <a:srgbClr val="FFFF00"/>
                </a:solidFill>
              </a:rPr>
              <a:t>co tay, rụt lại.</a:t>
            </a:r>
          </a:p>
        </p:txBody>
      </p:sp>
      <p:sp>
        <p:nvSpPr>
          <p:cNvPr id="460828" name="AutoShape 28"/>
          <p:cNvSpPr>
            <a:spLocks noChangeArrowheads="1"/>
          </p:cNvSpPr>
          <p:nvPr/>
        </p:nvSpPr>
        <p:spPr bwMode="auto">
          <a:xfrm rot="1476510">
            <a:off x="228600" y="609600"/>
            <a:ext cx="1600200" cy="457200"/>
          </a:xfrm>
          <a:prstGeom prst="lightningBol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60829" name="Line 29"/>
          <p:cNvSpPr>
            <a:spLocks noChangeShapeType="1"/>
          </p:cNvSpPr>
          <p:nvPr/>
        </p:nvSpPr>
        <p:spPr bwMode="auto">
          <a:xfrm>
            <a:off x="7315200" y="2133600"/>
            <a:ext cx="0" cy="1143000"/>
          </a:xfrm>
          <a:prstGeom prst="line">
            <a:avLst/>
          </a:prstGeom>
          <a:noFill/>
          <a:ln w="38100" cap="sq">
            <a:solidFill>
              <a:srgbClr val="99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0" name="Line 30"/>
          <p:cNvSpPr>
            <a:spLocks noChangeShapeType="1"/>
          </p:cNvSpPr>
          <p:nvPr/>
        </p:nvSpPr>
        <p:spPr bwMode="auto">
          <a:xfrm>
            <a:off x="8229600" y="4648200"/>
            <a:ext cx="0" cy="114300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1" name="Line 31"/>
          <p:cNvSpPr>
            <a:spLocks noChangeShapeType="1"/>
          </p:cNvSpPr>
          <p:nvPr/>
        </p:nvSpPr>
        <p:spPr bwMode="auto">
          <a:xfrm flipH="1">
            <a:off x="1371600" y="5759450"/>
            <a:ext cx="1143000" cy="0"/>
          </a:xfrm>
          <a:prstGeom prst="line">
            <a:avLst/>
          </a:prstGeom>
          <a:noFill/>
          <a:ln w="76200" cap="sq" cmpd="tri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46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08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6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6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6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6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6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6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608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60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60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46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46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46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608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60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60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60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6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1" grpId="0" animBg="1"/>
      <p:bldP spid="460812" grpId="0" animBg="1"/>
      <p:bldP spid="460820" grpId="0"/>
      <p:bldP spid="460821" grpId="0" build="allAtOnce" animBg="1"/>
      <p:bldP spid="460822" grpId="0"/>
      <p:bldP spid="460823" grpId="0" build="allAtOnce" animBg="1"/>
      <p:bldP spid="460824" grpId="0"/>
      <p:bldP spid="460825" grpId="0" build="allAtOnce" animBg="1"/>
      <p:bldP spid="460826" grpId="0"/>
      <p:bldP spid="460828" grpId="0" animBg="1"/>
      <p:bldP spid="460828" grpId="1" animBg="1"/>
      <p:bldP spid="460829" grpId="0" animBg="1"/>
      <p:bldP spid="460830" grpId="0" animBg="1"/>
      <p:bldP spid="4608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57200" y="685800"/>
            <a:ext cx="8534400" cy="2057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3" tIns="45712" rIns="91423" bIns="45712"/>
          <a:lstStyle/>
          <a:p>
            <a:pPr algn="just" eaLnBrk="1" hangingPunct="1">
              <a:spcBef>
                <a:spcPct val="20000"/>
              </a:spcBef>
              <a:defRPr/>
            </a:pP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Hiện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tượng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rút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tay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tiết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nước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bọt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gãi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đó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là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phản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xạ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Vậy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phản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xạ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là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gì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?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Cơ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sở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vật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chất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của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phản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xạ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là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gì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?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Phản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xạ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được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thực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hiện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nhờ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cơ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chế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nào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?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124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797300"/>
            <a:ext cx="434340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2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48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0" y="1371600"/>
            <a:ext cx="510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rgbClr val="669900"/>
                </a:solidFill>
                <a:cs typeface="Arial" charset="0"/>
              </a:rPr>
              <a:t>     </a:t>
            </a:r>
            <a:r>
              <a:rPr lang="en-US" altLang="en-US" sz="2800">
                <a:solidFill>
                  <a:srgbClr val="669900"/>
                </a:solidFill>
                <a:cs typeface="Arial" charset="0"/>
              </a:rPr>
              <a:t>Quan sát hình sau và trả lời câu hỏi:</a:t>
            </a:r>
          </a:p>
        </p:txBody>
      </p:sp>
      <p:pic>
        <p:nvPicPr>
          <p:cNvPr id="89099" name="Picture 11" descr="Cau tao cua noron dien hinh"/>
          <p:cNvPicPr>
            <a:picLocks noChangeAspect="1" noChangeArrowheads="1"/>
          </p:cNvPicPr>
          <p:nvPr/>
        </p:nvPicPr>
        <p:blipFill>
          <a:blip r:embed="rId2"/>
          <a:srcRect l="5661" t="1334" r="3773" b="1334"/>
          <a:stretch>
            <a:fillRect/>
          </a:stretch>
        </p:blipFill>
        <p:spPr bwMode="auto">
          <a:xfrm>
            <a:off x="5181600" y="914400"/>
            <a:ext cx="38576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A50021"/>
                </a:solidFill>
              </a:rPr>
              <a:t>Bài 6 : Phản Xạ</a:t>
            </a:r>
          </a:p>
        </p:txBody>
      </p:sp>
      <p:sp>
        <p:nvSpPr>
          <p:cNvPr id="16389" name="Text Box 17"/>
          <p:cNvSpPr txBox="1">
            <a:spLocks noChangeArrowheads="1"/>
          </p:cNvSpPr>
          <p:nvPr/>
        </p:nvSpPr>
        <p:spPr bwMode="auto">
          <a:xfrm>
            <a:off x="1828800" y="6088063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0" y="609600"/>
            <a:ext cx="6477000" cy="584200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50000">
                <a:schemeClr val="bg1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FF"/>
                </a:solidFill>
              </a:rPr>
              <a:t>I. </a:t>
            </a:r>
            <a:r>
              <a:rPr lang="en-US" sz="3200" dirty="0" err="1">
                <a:solidFill>
                  <a:srgbClr val="0000FF"/>
                </a:solidFill>
              </a:rPr>
              <a:t>Cấu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tạo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chức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năng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nơron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76200" y="3025775"/>
            <a:ext cx="5257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nhân</a:t>
            </a:r>
            <a:endParaRPr lang="en-US" altLang="en-US" sz="28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-   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sợi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nhánh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(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sợi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ngắn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Sợi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trục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miêlin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tận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sợi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trục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cúc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xinap</a:t>
            </a:r>
            <a:endParaRPr lang="en-US" altLang="en-US" sz="28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638300" y="1541463"/>
            <a:ext cx="1295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6600" b="0">
                <a:solidFill>
                  <a:srgbClr val="FF3300"/>
                </a:solidFill>
                <a:sym typeface="Wingdings" pitchFamily="2" charset="2"/>
              </a:rPr>
              <a:t></a:t>
            </a:r>
          </a:p>
        </p:txBody>
      </p:sp>
      <p:sp>
        <p:nvSpPr>
          <p:cNvPr id="16393" name="TextBox 1"/>
          <p:cNvSpPr txBox="1">
            <a:spLocks noChangeArrowheads="1"/>
          </p:cNvSpPr>
          <p:nvPr/>
        </p:nvSpPr>
        <p:spPr bwMode="auto">
          <a:xfrm>
            <a:off x="193675" y="2657475"/>
            <a:ext cx="4892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CẤU TẠO CỦA 1 NORON ĐIỂN HÌNH GỒM</a:t>
            </a:r>
            <a:r>
              <a:rPr lang="en-US" altLang="en-US">
                <a:solidFill>
                  <a:srgbClr val="FF0000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8" grpId="0"/>
      <p:bldP spid="89106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0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A50021"/>
                </a:solidFill>
              </a:rPr>
              <a:t>Bài 6 : Phản Xạ</a:t>
            </a:r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0" y="414338"/>
            <a:ext cx="5638800" cy="523875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50000">
                <a:schemeClr val="bg1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</a:rPr>
              <a:t>I. </a:t>
            </a:r>
            <a:r>
              <a:rPr lang="en-US" sz="2800" dirty="0" err="1">
                <a:solidFill>
                  <a:srgbClr val="0000FF"/>
                </a:solidFill>
              </a:rPr>
              <a:t>Cấu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tạo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chức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năng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của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nơron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3400" y="1905000"/>
            <a:ext cx="81534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2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+ </a:t>
            </a:r>
            <a:r>
              <a:rPr lang="en-US" altLang="en-US" sz="2800" u="sng">
                <a:solidFill>
                  <a:srgbClr val="FF0000"/>
                </a:solidFill>
              </a:rPr>
              <a:t>Cảm ứng </a:t>
            </a:r>
            <a:r>
              <a:rPr lang="en-US" altLang="en-US" sz="2800">
                <a:solidFill>
                  <a:schemeClr val="bg1"/>
                </a:solidFill>
              </a:rPr>
              <a:t>là khả năng </a:t>
            </a:r>
            <a:r>
              <a:rPr lang="en-US" altLang="en-US" sz="2800" u="sng">
                <a:solidFill>
                  <a:srgbClr val="FF0000"/>
                </a:solidFill>
              </a:rPr>
              <a:t>tiếp nhận kích thích </a:t>
            </a:r>
            <a:r>
              <a:rPr lang="en-US" altLang="en-US" sz="2800">
                <a:solidFill>
                  <a:schemeClr val="bg1"/>
                </a:solidFill>
              </a:rPr>
              <a:t>và </a:t>
            </a:r>
            <a:r>
              <a:rPr lang="en-US" altLang="en-US" sz="2800" u="sng">
                <a:solidFill>
                  <a:srgbClr val="FF0000"/>
                </a:solidFill>
              </a:rPr>
              <a:t>phản ứng lại kích thích </a:t>
            </a:r>
            <a:r>
              <a:rPr lang="en-US" altLang="en-US" sz="2800">
                <a:solidFill>
                  <a:schemeClr val="bg1"/>
                </a:solidFill>
              </a:rPr>
              <a:t>đó dưới </a:t>
            </a:r>
            <a:r>
              <a:rPr lang="en-US" altLang="en-US" sz="2800" u="sng">
                <a:solidFill>
                  <a:srgbClr val="FF0000"/>
                </a:solidFill>
              </a:rPr>
              <a:t>hình thức sinh </a:t>
            </a:r>
            <a:r>
              <a:rPr lang="en-US" altLang="en-US" sz="2800">
                <a:solidFill>
                  <a:schemeClr val="bg1"/>
                </a:solidFill>
              </a:rPr>
              <a:t>các </a:t>
            </a:r>
            <a:r>
              <a:rPr lang="en-US" altLang="en-US" sz="2800" u="sng">
                <a:solidFill>
                  <a:srgbClr val="FF0000"/>
                </a:solidFill>
              </a:rPr>
              <a:t>xung thần kinh</a:t>
            </a:r>
          </a:p>
          <a:p>
            <a:pPr marL="342900" indent="-342900" algn="just" eaLnBrk="1" hangingPunct="1">
              <a:spcBef>
                <a:spcPct val="2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+ </a:t>
            </a:r>
            <a:r>
              <a:rPr lang="en-US" altLang="en-US" sz="2800" u="sng">
                <a:solidFill>
                  <a:srgbClr val="FF0000"/>
                </a:solidFill>
              </a:rPr>
              <a:t>Dẫn truyền </a:t>
            </a:r>
            <a:r>
              <a:rPr lang="en-US" altLang="en-US" sz="2800">
                <a:solidFill>
                  <a:schemeClr val="bg1"/>
                </a:solidFill>
              </a:rPr>
              <a:t>là khả năng </a:t>
            </a:r>
            <a:r>
              <a:rPr lang="en-US" altLang="en-US" sz="2800" u="sng">
                <a:solidFill>
                  <a:srgbClr val="FF0000"/>
                </a:solidFill>
              </a:rPr>
              <a:t>lan truyền </a:t>
            </a:r>
            <a:r>
              <a:rPr lang="en-US" altLang="en-US" sz="2800">
                <a:solidFill>
                  <a:schemeClr val="bg1"/>
                </a:solidFill>
              </a:rPr>
              <a:t>các </a:t>
            </a:r>
            <a:r>
              <a:rPr lang="en-US" altLang="en-US" sz="2800" u="sng">
                <a:solidFill>
                  <a:srgbClr val="FF0000"/>
                </a:solidFill>
              </a:rPr>
              <a:t>xung thần kinh</a:t>
            </a:r>
            <a:r>
              <a:rPr lang="en-US" altLang="en-US" sz="2800">
                <a:solidFill>
                  <a:schemeClr val="bg1"/>
                </a:solidFill>
              </a:rPr>
              <a:t> trong sợi thần kinh </a:t>
            </a:r>
            <a:r>
              <a:rPr lang="en-US" altLang="en-US" sz="2800" u="sng">
                <a:solidFill>
                  <a:srgbClr val="FF0000"/>
                </a:solidFill>
              </a:rPr>
              <a:t>theo một chiều</a:t>
            </a:r>
            <a:r>
              <a:rPr lang="en-US" altLang="en-US" sz="2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914400"/>
            <a:ext cx="495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800">
                <a:solidFill>
                  <a:srgbClr val="FF0000"/>
                </a:solidFill>
              </a:rPr>
              <a:t>- Nơron có 2 chức năng: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1447800"/>
            <a:ext cx="4181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just" eaLnBrk="1" hangingPunct="1">
              <a:spcBef>
                <a:spcPct val="20000"/>
              </a:spcBef>
              <a:buFontTx/>
              <a:buChar char="-"/>
            </a:pPr>
            <a:r>
              <a:rPr lang="en-US" altLang="en-US" sz="2800">
                <a:solidFill>
                  <a:schemeClr val="bg1"/>
                </a:solidFill>
              </a:rPr>
              <a:t>Cảm ứng và dẫn truyền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181600" y="914400"/>
            <a:ext cx="1295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6600" b="0">
                <a:solidFill>
                  <a:srgbClr val="FF3300"/>
                </a:solidFill>
                <a:sym typeface="Wingdings" pitchFamily="2" charset="2"/>
              </a:rPr>
              <a:t>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1" name="Picture 7" descr="Cau tao cua noron dien hinh"/>
          <p:cNvPicPr>
            <a:picLocks noChangeAspect="1" noChangeArrowheads="1"/>
          </p:cNvPicPr>
          <p:nvPr/>
        </p:nvPicPr>
        <p:blipFill>
          <a:blip r:embed="rId2"/>
          <a:srcRect l="5661" t="1334" r="3773" b="1334"/>
          <a:stretch>
            <a:fillRect/>
          </a:stretch>
        </p:blipFill>
        <p:spPr bwMode="auto">
          <a:xfrm>
            <a:off x="5286375" y="646113"/>
            <a:ext cx="3857625" cy="62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76200" y="2590800"/>
            <a:ext cx="4876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Xung thần kinh được dẫn truyền từ nơron này sang nơron khác nhờ 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2643188" y="3451225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các cúc xinap</a:t>
            </a:r>
          </a:p>
        </p:txBody>
      </p:sp>
      <p:sp>
        <p:nvSpPr>
          <p:cNvPr id="1843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A50021"/>
                </a:solidFill>
              </a:rPr>
              <a:t>Bài 6 : Phản Xạ</a:t>
            </a: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0" y="685800"/>
            <a:ext cx="5286375" cy="1077913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50000">
                <a:schemeClr val="bg1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indent="-571500" eaLnBrk="1" hangingPunct="1">
              <a:spcBef>
                <a:spcPct val="50000"/>
              </a:spcBef>
              <a:buFontTx/>
              <a:buAutoNum type="romanUcPeriod"/>
              <a:defRPr/>
            </a:pPr>
            <a:r>
              <a:rPr lang="en-US" sz="3200" dirty="0" err="1">
                <a:solidFill>
                  <a:srgbClr val="0000FF"/>
                </a:solidFill>
              </a:rPr>
              <a:t>Cấu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tạo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chức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năng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nơron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2" grpId="0"/>
      <p:bldP spid="93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450" y="1323975"/>
            <a:ext cx="554355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876800" y="3505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cs typeface="Arial" charset="0"/>
              </a:rPr>
              <a:t>nơron li tâm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7391400" y="12954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cs typeface="Arial" charset="0"/>
              </a:rPr>
              <a:t>nơron hướng tâm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6705600" y="685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400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nơron</a:t>
            </a:r>
            <a:r>
              <a:rPr lang="en-US" altLang="en-US" sz="2400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trung</a:t>
            </a:r>
            <a:r>
              <a:rPr lang="en-US" altLang="en-US" sz="2400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gian</a:t>
            </a:r>
            <a:endParaRPr lang="en-US" altLang="en-US" sz="2400" dirty="0" smtClean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462" name="Line 11"/>
          <p:cNvSpPr>
            <a:spLocks noChangeShapeType="1"/>
          </p:cNvSpPr>
          <p:nvPr/>
        </p:nvSpPr>
        <p:spPr bwMode="auto">
          <a:xfrm flipH="1">
            <a:off x="6248400" y="1066800"/>
            <a:ext cx="457200" cy="1066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A50021"/>
                </a:solidFill>
              </a:rPr>
              <a:t>Bài 6 : Phản Xạ</a:t>
            </a: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0" y="609600"/>
            <a:ext cx="6324600" cy="584200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50000">
                <a:schemeClr val="bg1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FF"/>
                </a:solidFill>
              </a:rPr>
              <a:t>I. </a:t>
            </a:r>
            <a:r>
              <a:rPr lang="en-US" sz="3200" dirty="0" err="1">
                <a:solidFill>
                  <a:srgbClr val="0000FF"/>
                </a:solidFill>
              </a:rPr>
              <a:t>Cấu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tạo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chức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năng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nơron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52400" y="3962400"/>
            <a:ext cx="4572000" cy="2555875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smtClean="0">
                <a:solidFill>
                  <a:srgbClr val="000000"/>
                </a:solidFill>
                <a:latin typeface="Calibri" panose="020F0502020204030204" pitchFamily="34" charset="0"/>
              </a:rPr>
              <a:t>Noron chia 3 loại :</a:t>
            </a:r>
          </a:p>
          <a:p>
            <a:pPr eaLnBrk="1" hangingPunct="1">
              <a:defRPr/>
            </a:pPr>
            <a:r>
              <a:rPr lang="en-US" altLang="en-US" sz="3200" smtClean="0">
                <a:solidFill>
                  <a:srgbClr val="000000"/>
                </a:solidFill>
                <a:latin typeface="Calibri" panose="020F0502020204030204" pitchFamily="34" charset="0"/>
              </a:rPr>
              <a:t>+</a:t>
            </a:r>
            <a:r>
              <a:rPr lang="en-US" altLang="en-US" sz="3200" smtClean="0">
                <a:solidFill>
                  <a:srgbClr val="000000"/>
                </a:solidFill>
                <a:cs typeface="Calibri" panose="020F0502020204030204" pitchFamily="34" charset="0"/>
              </a:rPr>
              <a:t>nơron hướng tâm (nơron cảm giác)</a:t>
            </a:r>
            <a:endParaRPr lang="en-US" altLang="en-US" sz="320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en-US" sz="3200" smtClean="0">
                <a:solidFill>
                  <a:srgbClr val="000000"/>
                </a:solidFill>
                <a:latin typeface="Calibri" panose="020F0502020204030204" pitchFamily="34" charset="0"/>
              </a:rPr>
              <a:t>+ </a:t>
            </a:r>
            <a:r>
              <a:rPr lang="en-US" altLang="en-US" sz="3200" smtClean="0">
                <a:solidFill>
                  <a:srgbClr val="000000"/>
                </a:solidFill>
                <a:cs typeface="Calibri" panose="020F0502020204030204" pitchFamily="34" charset="0"/>
              </a:rPr>
              <a:t>nơron trung gian (nơron liên lạc) </a:t>
            </a:r>
            <a:endParaRPr lang="en-US" altLang="en-US" sz="320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z="3200" smtClean="0">
                <a:solidFill>
                  <a:srgbClr val="000000"/>
                </a:solidFill>
                <a:latin typeface="Calibri" panose="020F0502020204030204" pitchFamily="34" charset="0"/>
              </a:rPr>
              <a:t>+</a:t>
            </a:r>
            <a:r>
              <a:rPr lang="en-US" altLang="en-US" sz="3200" smtClean="0">
                <a:solidFill>
                  <a:srgbClr val="000000"/>
                </a:solidFill>
                <a:cs typeface="Calibri" panose="020F0502020204030204" pitchFamily="34" charset="0"/>
              </a:rPr>
              <a:t>nơron li tâm (nơron vận động).</a:t>
            </a:r>
          </a:p>
          <a:p>
            <a:pPr eaLnBrk="1" hangingPunct="1">
              <a:defRPr/>
            </a:pPr>
            <a:endParaRPr lang="en-US" altLang="en-US" sz="32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685800" y="2895600"/>
            <a:ext cx="1295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6600" b="0">
                <a:solidFill>
                  <a:srgbClr val="FF3300"/>
                </a:solidFill>
                <a:sym typeface="Wingdings" pitchFamily="2" charset="2"/>
              </a:rPr>
              <a:t>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/>
      <p:bldP spid="94216" grpId="0"/>
      <p:bldP spid="94217" grpId="0"/>
      <p:bldP spid="1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323" name="Group 91"/>
          <p:cNvGraphicFramePr>
            <a:graphicFrameLocks noGrp="1"/>
          </p:cNvGraphicFramePr>
          <p:nvPr>
            <p:ph/>
          </p:nvPr>
        </p:nvGraphicFramePr>
        <p:xfrm>
          <a:off x="80963" y="762000"/>
          <a:ext cx="8991600" cy="5915072"/>
        </p:xfrm>
        <a:graphic>
          <a:graphicData uri="http://schemas.openxmlformats.org/drawingml/2006/table">
            <a:tbl>
              <a:tblPr/>
              <a:tblGrid>
                <a:gridCol w="2662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321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97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810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nơ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4459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Nơron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48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Nơron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4459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Nơron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li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5315" name="Text Box 83"/>
          <p:cNvSpPr txBox="1">
            <a:spLocks noChangeArrowheads="1"/>
          </p:cNvSpPr>
          <p:nvPr/>
        </p:nvSpPr>
        <p:spPr bwMode="auto">
          <a:xfrm>
            <a:off x="1905000" y="152400"/>
            <a:ext cx="541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</a:rPr>
              <a:t>Bảng phân biệt các loại nơron</a:t>
            </a:r>
          </a:p>
        </p:txBody>
      </p:sp>
      <p:sp>
        <p:nvSpPr>
          <p:cNvPr id="95318" name="Rectangle 86"/>
          <p:cNvSpPr>
            <a:spLocks noChangeArrowheads="1"/>
          </p:cNvSpPr>
          <p:nvPr/>
        </p:nvSpPr>
        <p:spPr bwMode="auto">
          <a:xfrm>
            <a:off x="2819400" y="2116138"/>
            <a:ext cx="30400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800" b="0">
                <a:solidFill>
                  <a:srgbClr val="0000FF"/>
                </a:solidFill>
              </a:rPr>
              <a:t>   </a:t>
            </a:r>
            <a:r>
              <a:rPr lang="en-US" altLang="en-US" sz="2800" b="0">
                <a:solidFill>
                  <a:schemeClr val="bg1"/>
                </a:solidFill>
              </a:rPr>
              <a:t>Thân nằm bên ngoài trung ương TK</a:t>
            </a:r>
          </a:p>
        </p:txBody>
      </p:sp>
      <p:sp>
        <p:nvSpPr>
          <p:cNvPr id="95320" name="Rectangle 88"/>
          <p:cNvSpPr>
            <a:spLocks noChangeArrowheads="1"/>
          </p:cNvSpPr>
          <p:nvPr/>
        </p:nvSpPr>
        <p:spPr bwMode="auto">
          <a:xfrm>
            <a:off x="2895600" y="4648200"/>
            <a:ext cx="31384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800" b="0">
                <a:solidFill>
                  <a:srgbClr val="0000FF"/>
                </a:solidFill>
              </a:rPr>
              <a:t>   </a:t>
            </a:r>
            <a:r>
              <a:rPr lang="en-US" altLang="en-US" sz="2800" b="0">
                <a:solidFill>
                  <a:schemeClr val="bg1"/>
                </a:solidFill>
              </a:rPr>
              <a:t>Nằm trong trung ương TK, sợi trục hướng ra cơ quan phản ứng</a:t>
            </a:r>
          </a:p>
        </p:txBody>
      </p:sp>
      <p:sp>
        <p:nvSpPr>
          <p:cNvPr id="95322" name="Rectangle 90"/>
          <p:cNvSpPr>
            <a:spLocks noChangeArrowheads="1"/>
          </p:cNvSpPr>
          <p:nvPr/>
        </p:nvSpPr>
        <p:spPr bwMode="auto">
          <a:xfrm>
            <a:off x="6240463" y="1857375"/>
            <a:ext cx="2667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800" b="0">
                <a:solidFill>
                  <a:schemeClr val="bg1"/>
                </a:solidFill>
              </a:rPr>
              <a:t>Truyền xung TK từ cơ quan thụ cảm đến trung ương TK</a:t>
            </a:r>
          </a:p>
        </p:txBody>
      </p:sp>
      <p:sp>
        <p:nvSpPr>
          <p:cNvPr id="95325" name="Rectangle 93"/>
          <p:cNvSpPr>
            <a:spLocks noChangeArrowheads="1"/>
          </p:cNvSpPr>
          <p:nvPr/>
        </p:nvSpPr>
        <p:spPr bwMode="auto">
          <a:xfrm>
            <a:off x="6110288" y="4648200"/>
            <a:ext cx="2743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800" b="0">
                <a:solidFill>
                  <a:schemeClr val="bg1"/>
                </a:solidFill>
              </a:rPr>
              <a:t>Truyền xung TK tư trung ương tới cơ quan phản ứng.</a:t>
            </a:r>
          </a:p>
        </p:txBody>
      </p:sp>
      <p:sp>
        <p:nvSpPr>
          <p:cNvPr id="95326" name="Rectangle 94"/>
          <p:cNvSpPr>
            <a:spLocks noChangeArrowheads="1"/>
          </p:cNvSpPr>
          <p:nvPr/>
        </p:nvSpPr>
        <p:spPr bwMode="auto">
          <a:xfrm>
            <a:off x="2981325" y="3657600"/>
            <a:ext cx="2895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800" b="0">
                <a:solidFill>
                  <a:schemeClr val="bg1"/>
                </a:solidFill>
              </a:rPr>
              <a:t>Nằm trong trung ương TK</a:t>
            </a:r>
            <a:r>
              <a:rPr lang="en-US" altLang="en-US" sz="2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5327" name="Rectangle 95"/>
          <p:cNvSpPr>
            <a:spLocks noChangeArrowheads="1"/>
          </p:cNvSpPr>
          <p:nvPr/>
        </p:nvSpPr>
        <p:spPr bwMode="auto">
          <a:xfrm>
            <a:off x="6172200" y="3702050"/>
            <a:ext cx="2676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0">
                <a:solidFill>
                  <a:schemeClr val="bg1"/>
                </a:solidFill>
              </a:rPr>
              <a:t>Liên hệ giữa các nơron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9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9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9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9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9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9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15" grpId="0"/>
      <p:bldP spid="95318" grpId="0"/>
      <p:bldP spid="95320" grpId="0"/>
      <p:bldP spid="95322" grpId="0"/>
      <p:bldP spid="95325" grpId="0"/>
      <p:bldP spid="95326" grpId="0"/>
      <p:bldP spid="95327" grpId="0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</TotalTime>
  <Words>1361</Words>
  <Application>Microsoft Office PowerPoint</Application>
  <PresentationFormat>On-screen Show (4:3)</PresentationFormat>
  <Paragraphs>177</Paragraphs>
  <Slides>28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1_Office Theme</vt:lpstr>
      <vt:lpstr>5_Office Theme</vt:lpstr>
      <vt:lpstr>6_Office Theme</vt:lpstr>
      <vt:lpstr>7_Office Theme</vt:lpstr>
      <vt:lpstr>Apex</vt:lpstr>
      <vt:lpstr>1_Apex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www.toichiase.com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Community connecttions</dc:creator>
  <cp:lastModifiedBy>Admin</cp:lastModifiedBy>
  <cp:revision>274</cp:revision>
  <cp:lastPrinted>1601-01-01T00:00:00Z</cp:lastPrinted>
  <dcterms:created xsi:type="dcterms:W3CDTF">2011-08-29T16:16:43Z</dcterms:created>
  <dcterms:modified xsi:type="dcterms:W3CDTF">2021-10-27T12:20:44Z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