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2" r:id="rId3"/>
    <p:sldId id="309" r:id="rId4"/>
    <p:sldId id="256" r:id="rId5"/>
    <p:sldId id="297" r:id="rId6"/>
    <p:sldId id="311" r:id="rId7"/>
    <p:sldId id="317" r:id="rId8"/>
    <p:sldId id="318" r:id="rId9"/>
    <p:sldId id="319" r:id="rId10"/>
    <p:sldId id="310" r:id="rId11"/>
    <p:sldId id="294" r:id="rId12"/>
    <p:sldId id="320" r:id="rId13"/>
    <p:sldId id="321" r:id="rId14"/>
    <p:sldId id="322" r:id="rId15"/>
    <p:sldId id="325" r:id="rId16"/>
    <p:sldId id="326" r:id="rId17"/>
    <p:sldId id="327" r:id="rId18"/>
    <p:sldId id="328" r:id="rId19"/>
    <p:sldId id="329" r:id="rId20"/>
    <p:sldId id="333" r:id="rId21"/>
    <p:sldId id="304" r:id="rId22"/>
    <p:sldId id="305" r:id="rId23"/>
    <p:sldId id="306" r:id="rId24"/>
    <p:sldId id="331" r:id="rId25"/>
    <p:sldId id="307" r:id="rId26"/>
    <p:sldId id="334" r:id="rId27"/>
    <p:sldId id="291" r:id="rId28"/>
    <p:sldId id="33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CC3300"/>
    <a:srgbClr val="FFFF00"/>
    <a:srgbClr val="DCB62C"/>
    <a:srgbClr val="3333FF"/>
    <a:srgbClr val="B7A9F5"/>
    <a:srgbClr val="EDF9A5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8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B8DE-C2AF-4E79-9774-0B569487D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B57B-B0D6-4D39-9152-76B4C0F7C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021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CC98-C063-4C40-BBDA-7119435F2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793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14B449-328C-4E7C-9AA5-1893C6AE8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81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D963-F916-4BB6-B528-BE6CCBFED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68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48B23-126F-4994-B0D2-63102D075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62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160BF-BA6D-4753-B458-A84727647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3532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570EE-7009-41A5-A8A8-1F268A921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43A0-5281-4363-8212-BF207B17C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17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9C339-FEF9-4212-9B76-785DB8B97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154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DA2E7-572B-4262-918E-331EA34A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67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EAF4-7959-41D8-A972-396C474A6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548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8E22E9-38EC-495A-8F74-4C82278CA8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rc 6"/>
          <p:cNvSpPr>
            <a:spLocks/>
          </p:cNvSpPr>
          <p:nvPr/>
        </p:nvSpPr>
        <p:spPr bwMode="hidden">
          <a:xfrm>
            <a:off x="8247063" y="411163"/>
            <a:ext cx="511175" cy="830262"/>
          </a:xfrm>
          <a:custGeom>
            <a:avLst/>
            <a:gdLst>
              <a:gd name="G0" fmla="+- 13212 0 0"/>
              <a:gd name="G1" fmla="+- 21600 0 0"/>
              <a:gd name="G2" fmla="+- 21600 0 0"/>
              <a:gd name="T0" fmla="*/ 0 w 34812"/>
              <a:gd name="T1" fmla="*/ 4512 h 22305"/>
              <a:gd name="T2" fmla="*/ 34801 w 34812"/>
              <a:gd name="T3" fmla="*/ 22305 h 22305"/>
              <a:gd name="T4" fmla="*/ 13212 w 34812"/>
              <a:gd name="T5" fmla="*/ 21600 h 22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12" h="22305" fill="none" extrusionOk="0">
                <a:moveTo>
                  <a:pt x="-1" y="4511"/>
                </a:moveTo>
                <a:cubicBezTo>
                  <a:pt x="3783" y="1586"/>
                  <a:pt x="8429" y="0"/>
                  <a:pt x="13212" y="0"/>
                </a:cubicBezTo>
                <a:cubicBezTo>
                  <a:pt x="25141" y="0"/>
                  <a:pt x="34812" y="9670"/>
                  <a:pt x="34812" y="21600"/>
                </a:cubicBezTo>
                <a:cubicBezTo>
                  <a:pt x="34812" y="21835"/>
                  <a:pt x="34808" y="22070"/>
                  <a:pt x="34800" y="22304"/>
                </a:cubicBezTo>
              </a:path>
              <a:path w="34812" h="22305" stroke="0" extrusionOk="0">
                <a:moveTo>
                  <a:pt x="-1" y="4511"/>
                </a:moveTo>
                <a:cubicBezTo>
                  <a:pt x="3783" y="1586"/>
                  <a:pt x="8429" y="0"/>
                  <a:pt x="13212" y="0"/>
                </a:cubicBezTo>
                <a:cubicBezTo>
                  <a:pt x="25141" y="0"/>
                  <a:pt x="34812" y="9670"/>
                  <a:pt x="34812" y="21600"/>
                </a:cubicBezTo>
                <a:cubicBezTo>
                  <a:pt x="34812" y="21835"/>
                  <a:pt x="34808" y="22070"/>
                  <a:pt x="34800" y="22304"/>
                </a:cubicBezTo>
                <a:lnTo>
                  <a:pt x="13212" y="2160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8739188" y="795338"/>
            <a:ext cx="360362" cy="557212"/>
          </a:xfrm>
          <a:custGeom>
            <a:avLst/>
            <a:gdLst>
              <a:gd name="T0" fmla="*/ 0 w 776"/>
              <a:gd name="T1" fmla="*/ 64 h 2368"/>
              <a:gd name="T2" fmla="*/ 240 w 776"/>
              <a:gd name="T3" fmla="*/ 16 h 2368"/>
              <a:gd name="T4" fmla="*/ 96 w 776"/>
              <a:gd name="T5" fmla="*/ 160 h 2368"/>
              <a:gd name="T6" fmla="*/ 336 w 776"/>
              <a:gd name="T7" fmla="*/ 160 h 2368"/>
              <a:gd name="T8" fmla="*/ 192 w 776"/>
              <a:gd name="T9" fmla="*/ 304 h 2368"/>
              <a:gd name="T10" fmla="*/ 384 w 776"/>
              <a:gd name="T11" fmla="*/ 352 h 2368"/>
              <a:gd name="T12" fmla="*/ 288 w 776"/>
              <a:gd name="T13" fmla="*/ 448 h 2368"/>
              <a:gd name="T14" fmla="*/ 480 w 776"/>
              <a:gd name="T15" fmla="*/ 496 h 2368"/>
              <a:gd name="T16" fmla="*/ 384 w 776"/>
              <a:gd name="T17" fmla="*/ 592 h 2368"/>
              <a:gd name="T18" fmla="*/ 528 w 776"/>
              <a:gd name="T19" fmla="*/ 640 h 2368"/>
              <a:gd name="T20" fmla="*/ 480 w 776"/>
              <a:gd name="T21" fmla="*/ 736 h 2368"/>
              <a:gd name="T22" fmla="*/ 576 w 776"/>
              <a:gd name="T23" fmla="*/ 832 h 2368"/>
              <a:gd name="T24" fmla="*/ 576 w 776"/>
              <a:gd name="T25" fmla="*/ 928 h 2368"/>
              <a:gd name="T26" fmla="*/ 672 w 776"/>
              <a:gd name="T27" fmla="*/ 1072 h 2368"/>
              <a:gd name="T28" fmla="*/ 624 w 776"/>
              <a:gd name="T29" fmla="*/ 1216 h 2368"/>
              <a:gd name="T30" fmla="*/ 720 w 776"/>
              <a:gd name="T31" fmla="*/ 1312 h 2368"/>
              <a:gd name="T32" fmla="*/ 672 w 776"/>
              <a:gd name="T33" fmla="*/ 1456 h 2368"/>
              <a:gd name="T34" fmla="*/ 720 w 776"/>
              <a:gd name="T35" fmla="*/ 1600 h 2368"/>
              <a:gd name="T36" fmla="*/ 672 w 776"/>
              <a:gd name="T37" fmla="*/ 1696 h 2368"/>
              <a:gd name="T38" fmla="*/ 768 w 776"/>
              <a:gd name="T39" fmla="*/ 1840 h 2368"/>
              <a:gd name="T40" fmla="*/ 720 w 776"/>
              <a:gd name="T41" fmla="*/ 1984 h 2368"/>
              <a:gd name="T42" fmla="*/ 768 w 776"/>
              <a:gd name="T43" fmla="*/ 2176 h 2368"/>
              <a:gd name="T44" fmla="*/ 720 w 776"/>
              <a:gd name="T45" fmla="*/ 2224 h 2368"/>
              <a:gd name="T46" fmla="*/ 768 w 776"/>
              <a:gd name="T47" fmla="*/ 2368 h 2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6" h="2368">
                <a:moveTo>
                  <a:pt x="0" y="64"/>
                </a:moveTo>
                <a:cubicBezTo>
                  <a:pt x="112" y="32"/>
                  <a:pt x="224" y="0"/>
                  <a:pt x="240" y="16"/>
                </a:cubicBezTo>
                <a:cubicBezTo>
                  <a:pt x="256" y="32"/>
                  <a:pt x="80" y="136"/>
                  <a:pt x="96" y="160"/>
                </a:cubicBezTo>
                <a:cubicBezTo>
                  <a:pt x="112" y="184"/>
                  <a:pt x="320" y="136"/>
                  <a:pt x="336" y="160"/>
                </a:cubicBezTo>
                <a:cubicBezTo>
                  <a:pt x="352" y="184"/>
                  <a:pt x="184" y="272"/>
                  <a:pt x="192" y="304"/>
                </a:cubicBezTo>
                <a:cubicBezTo>
                  <a:pt x="200" y="336"/>
                  <a:pt x="368" y="328"/>
                  <a:pt x="384" y="352"/>
                </a:cubicBezTo>
                <a:cubicBezTo>
                  <a:pt x="400" y="376"/>
                  <a:pt x="272" y="424"/>
                  <a:pt x="288" y="448"/>
                </a:cubicBezTo>
                <a:cubicBezTo>
                  <a:pt x="304" y="472"/>
                  <a:pt x="464" y="472"/>
                  <a:pt x="480" y="496"/>
                </a:cubicBezTo>
                <a:cubicBezTo>
                  <a:pt x="496" y="520"/>
                  <a:pt x="376" y="568"/>
                  <a:pt x="384" y="592"/>
                </a:cubicBezTo>
                <a:cubicBezTo>
                  <a:pt x="392" y="616"/>
                  <a:pt x="512" y="616"/>
                  <a:pt x="528" y="640"/>
                </a:cubicBezTo>
                <a:cubicBezTo>
                  <a:pt x="544" y="664"/>
                  <a:pt x="472" y="704"/>
                  <a:pt x="480" y="736"/>
                </a:cubicBezTo>
                <a:cubicBezTo>
                  <a:pt x="488" y="768"/>
                  <a:pt x="560" y="800"/>
                  <a:pt x="576" y="832"/>
                </a:cubicBezTo>
                <a:cubicBezTo>
                  <a:pt x="592" y="864"/>
                  <a:pt x="560" y="888"/>
                  <a:pt x="576" y="928"/>
                </a:cubicBezTo>
                <a:cubicBezTo>
                  <a:pt x="592" y="968"/>
                  <a:pt x="664" y="1024"/>
                  <a:pt x="672" y="1072"/>
                </a:cubicBezTo>
                <a:cubicBezTo>
                  <a:pt x="680" y="1120"/>
                  <a:pt x="616" y="1176"/>
                  <a:pt x="624" y="1216"/>
                </a:cubicBezTo>
                <a:cubicBezTo>
                  <a:pt x="632" y="1256"/>
                  <a:pt x="712" y="1272"/>
                  <a:pt x="720" y="1312"/>
                </a:cubicBezTo>
                <a:cubicBezTo>
                  <a:pt x="728" y="1352"/>
                  <a:pt x="672" y="1408"/>
                  <a:pt x="672" y="1456"/>
                </a:cubicBezTo>
                <a:cubicBezTo>
                  <a:pt x="672" y="1504"/>
                  <a:pt x="720" y="1560"/>
                  <a:pt x="720" y="1600"/>
                </a:cubicBezTo>
                <a:cubicBezTo>
                  <a:pt x="720" y="1640"/>
                  <a:pt x="664" y="1656"/>
                  <a:pt x="672" y="1696"/>
                </a:cubicBezTo>
                <a:cubicBezTo>
                  <a:pt x="680" y="1736"/>
                  <a:pt x="760" y="1792"/>
                  <a:pt x="768" y="1840"/>
                </a:cubicBezTo>
                <a:cubicBezTo>
                  <a:pt x="776" y="1888"/>
                  <a:pt x="720" y="1928"/>
                  <a:pt x="720" y="1984"/>
                </a:cubicBezTo>
                <a:cubicBezTo>
                  <a:pt x="720" y="2040"/>
                  <a:pt x="768" y="2136"/>
                  <a:pt x="768" y="2176"/>
                </a:cubicBezTo>
                <a:cubicBezTo>
                  <a:pt x="768" y="2216"/>
                  <a:pt x="720" y="2192"/>
                  <a:pt x="720" y="2224"/>
                </a:cubicBezTo>
                <a:cubicBezTo>
                  <a:pt x="720" y="2256"/>
                  <a:pt x="744" y="2312"/>
                  <a:pt x="768" y="2368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Giá trị sản xuất ngành trồng trọt tăng trong đầu năm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469654" cy="34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60218"/>
            <a:ext cx="7315201" cy="25908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hôm nay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76400" y="289560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900112" y="2286000"/>
            <a:ext cx="7800975" cy="1860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sắn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</a:rPr>
              <a:t> lang.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Cây công nghiệp: </a:t>
            </a:r>
            <a:r>
              <a:rPr lang="en-US" altLang="en-US" sz="2400" dirty="0">
                <a:latin typeface="Times New Roman" panose="02020603050405020304" pitchFamily="18" charset="0"/>
              </a:rPr>
              <a:t>cà phê, cao su, hồ tiêu, chè, điều, cacao, mía,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....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1938601"/>
            <a:ext cx="762000" cy="9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62200" y="4114800"/>
            <a:ext cx="570767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" descr="Z"/>
          <p:cNvSpPr>
            <a:spLocks noChangeAspect="1" noChangeArrowheads="1"/>
          </p:cNvSpPr>
          <p:nvPr/>
        </p:nvSpPr>
        <p:spPr bwMode="auto">
          <a:xfrm>
            <a:off x="4029075" y="3971925"/>
            <a:ext cx="224478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" descr="9k="/>
          <p:cNvSpPr>
            <a:spLocks noChangeAspect="1" noChangeArrowheads="1"/>
          </p:cNvSpPr>
          <p:nvPr/>
        </p:nvSpPr>
        <p:spPr bwMode="auto">
          <a:xfrm>
            <a:off x="4267200" y="4114800"/>
            <a:ext cx="175464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71600" y="2590800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371600" y="3276600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371600" y="4953000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371600" y="4084433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2000" y="606327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4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" y="16002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228600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I. Vai trò của trồng trọt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1831976"/>
            <a:ext cx="8458200" cy="968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>
                <a:latin typeface="Comic Sans MS" panose="030F0702030302020204" pitchFamily="66" charset="0"/>
              </a:rPr>
              <a:t>Dựa vào vai trò của trồng trọt, em hãy xác định nhiệm vụ nào dưới đây là nhiệm vụ của trồng trọt?</a:t>
            </a:r>
          </a:p>
          <a:p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0125" y="1323833"/>
            <a:ext cx="8803375" cy="45578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968" y="63493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3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  <p:bldP spid="9222" grpId="1" bldLvl="0" animBg="1"/>
      <p:bldP spid="9223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800" y="3269432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3000" y="325755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40687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3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" y="325755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325755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144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3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3496712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33528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767847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0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" y="1295400"/>
            <a:ext cx="8382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35814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0727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3612333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74295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3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35814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17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35052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8382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2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800" y="3607806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277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35814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62025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8382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342900" algn="l"/>
                <a:tab pos="5715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Trong nông nghiệp có những loại cây trồng nào? Kể tên những sản phẩm cây trồng nông nghiệp chủ yếu ở địa phương em và nước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342900" algn="l"/>
                <a:tab pos="5715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Trồng trọt có vai trò như thế nào?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342900" algn="l"/>
                <a:tab pos="5715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Làm thế nào để trồng trọt đạt kết quả?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Giá trị sản xuất ngành trồng trọt tăng trong đầu năm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572000" cy="28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33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609600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8288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2457450"/>
            <a:ext cx="7772400" cy="12573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lương thực, thực phẩm cho tiêu dùng trong nước và xuất khẩu</a:t>
            </a:r>
          </a:p>
        </p:txBody>
      </p:sp>
    </p:spTree>
    <p:extLst>
      <p:ext uri="{BB962C8B-B14F-4D97-AF65-F5344CB8AC3E}">
        <p14:creationId xmlns:p14="http://schemas.microsoft.com/office/powerpoint/2010/main" xmlns="" val="24026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47700" y="1199532"/>
            <a:ext cx="6172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7700" y="1750752"/>
            <a:ext cx="7696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ổi trẻ Mù Cang Chải khai hoang 15ha ruộng bậc thang tại xã Cao Ph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6935"/>
            <a:ext cx="43434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ấn biển, thêm rừng...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6935"/>
            <a:ext cx="4267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89816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Khai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hoang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89816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Lấn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biển</a:t>
            </a:r>
            <a:endParaRPr lang="en-US" sz="28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47700" y="185505"/>
            <a:ext cx="7696200" cy="20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pPr marL="571500" indent="-571500">
              <a:buAutoNum type="roman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Vai </a:t>
            </a:r>
            <a:r>
              <a:rPr lang="en-US" altLang="en-US" sz="2800" dirty="0">
                <a:latin typeface="Times New Roman" panose="02020603050405020304" pitchFamily="18" charset="0"/>
              </a:rPr>
              <a:t>trò của trồng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trọt</a:t>
            </a:r>
          </a:p>
          <a:p>
            <a:pPr lvl="0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Nhiệm vụ của trồng trọt:</a:t>
            </a:r>
          </a:p>
          <a:p>
            <a:pPr marL="571500" indent="-571500">
              <a:buAutoNum type="romanUcPeriod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0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iongcu va giong 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02522"/>
            <a:ext cx="6096000" cy="37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1110" y="4020158"/>
            <a:ext cx="107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Tăng</a:t>
            </a:r>
            <a:endParaRPr lang="en-US" sz="2800" b="1" dirty="0"/>
          </a:p>
          <a:p>
            <a:pPr algn="ctr"/>
            <a:r>
              <a:rPr lang="en-US" sz="2800" b="1" dirty="0" err="1"/>
              <a:t>v</a:t>
            </a:r>
            <a:r>
              <a:rPr lang="en-US" sz="2800" b="1" dirty="0" err="1" smtClean="0"/>
              <a:t>ụ</a:t>
            </a:r>
            <a:endParaRPr lang="en-US" sz="28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185505"/>
            <a:ext cx="7696200" cy="20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pPr marL="571500" indent="-571500">
              <a:buAutoNum type="roman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Vai </a:t>
            </a:r>
            <a:r>
              <a:rPr lang="en-US" altLang="en-US" sz="2800" dirty="0">
                <a:latin typeface="Times New Roman" panose="02020603050405020304" pitchFamily="18" charset="0"/>
              </a:rPr>
              <a:t>trò của trồng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trọt</a:t>
            </a:r>
          </a:p>
          <a:p>
            <a:pPr lvl="0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Nhiệm vụ của trồng trọt:</a:t>
            </a:r>
          </a:p>
          <a:p>
            <a:pPr marL="571500" indent="-571500">
              <a:buAutoNum type="romanUcPeriod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7700" y="1750752"/>
            <a:ext cx="7696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ìm Hiểu Về Ngành Trồng Trọt Nông Nghiệp Ở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36935"/>
            <a:ext cx="56388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761" y="3319610"/>
            <a:ext cx="1634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tiến</a:t>
            </a:r>
            <a:endParaRPr lang="en-US" sz="28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700" y="185505"/>
            <a:ext cx="7696200" cy="20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pPr marL="571500" indent="-571500">
              <a:buAutoNum type="roman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Vai </a:t>
            </a:r>
            <a:r>
              <a:rPr lang="en-US" altLang="en-US" sz="2800" dirty="0">
                <a:latin typeface="Times New Roman" panose="02020603050405020304" pitchFamily="18" charset="0"/>
              </a:rPr>
              <a:t>trò của trồng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trọt</a:t>
            </a:r>
          </a:p>
          <a:p>
            <a:pPr lvl="0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Nhiệm vụ của trồng trọt:</a:t>
            </a:r>
          </a:p>
          <a:p>
            <a:pPr marL="571500" indent="-571500">
              <a:buAutoNum type="romanUcPeriod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7700" y="1750752"/>
            <a:ext cx="7696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2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28600" y="1018080"/>
            <a:ext cx="8765275" cy="912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9" name="Content Placeholder 266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123889302"/>
              </p:ext>
            </p:extLst>
          </p:nvPr>
        </p:nvGraphicFramePr>
        <p:xfrm>
          <a:off x="209739" y="1992706"/>
          <a:ext cx="8915400" cy="3348990"/>
        </p:xfrm>
        <a:graphic>
          <a:graphicData uri="http://schemas.openxmlformats.org/drawingml/2006/table">
            <a:tbl>
              <a:tblPr/>
              <a:tblGrid>
                <a:gridCol w="4457700"/>
                <a:gridCol w="4457700"/>
              </a:tblGrid>
              <a:tr h="750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biện pháp</a:t>
                      </a: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</a:t>
                      </a: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Khai hoang, lấn biển</a:t>
                      </a: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Tăng vụ trên đơn vị diện tích đất trồng</a:t>
                      </a: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Áp dụng đúng biện pháp kĩ thuật trồng trọt</a:t>
                      </a: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548188" y="2743200"/>
            <a:ext cx="434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7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7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7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7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7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7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sz="27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814888" y="4495800"/>
            <a:ext cx="3810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altLang="en-US" sz="280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chat luong</a:t>
            </a:r>
          </a:p>
          <a:p>
            <a:pPr algn="ctr"/>
            <a:r>
              <a:rPr lang="vi-VN" altLang="en-US" sz="280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alt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498975" y="35052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alt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3400" y="228600"/>
            <a:ext cx="7696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9" grpId="0"/>
      <p:bldP spid="35871" grpId="0"/>
      <p:bldP spid="358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141339"/>
            <a:ext cx="8686800" cy="10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CƯƠNG VỀ KĨ THUẬT TRỒNG TRỌT</a:t>
            </a:r>
          </a:p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VAI TRÒ, NHIỆM VỤ CỦA TRỒNG TRỌT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7032" y="1793156"/>
            <a:ext cx="6172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7032" y="1284338"/>
            <a:ext cx="6172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7032" y="2301974"/>
            <a:ext cx="6172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058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</a:t>
            </a:r>
            <a:r>
              <a:rPr lang="en-US" sz="2800" b="1" dirty="0" err="1" smtClean="0"/>
              <a:t>Khai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lấn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97742" y="3602285"/>
            <a:ext cx="41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</a:t>
            </a:r>
            <a:r>
              <a:rPr lang="en-US" sz="2800" b="1" dirty="0" err="1" smtClean="0"/>
              <a:t>Tăng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vụ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97742" y="4180983"/>
            <a:ext cx="739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tiến</a:t>
            </a:r>
            <a:endParaRPr lang="en-US" sz="2800" b="1" dirty="0"/>
          </a:p>
        </p:txBody>
      </p:sp>
      <p:pic>
        <p:nvPicPr>
          <p:cNvPr id="13" name="Picture 9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3035702"/>
            <a:ext cx="762000" cy="9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8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586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DNG BÀI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218" y="1218810"/>
            <a:ext cx="754380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Vai trò của trồng trot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lương thực, thực phẩm cho con người.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nguyên liệu cho CN.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thức ăn cho chăn nuôi.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nông sản cho xuất  khẩu.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660" y="3352800"/>
            <a:ext cx="8458199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Nhiệm vụ của trồng </a:t>
            </a:r>
            <a:r>
              <a:rPr lang="pt-BR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lương thực, thực phẩm cho tiêu dùng trong nước và xuất khẩu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4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218" y="4639306"/>
            <a:ext cx="834125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Biện pháp thực hiện nhiệm vụ của trồng trọt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hoang, lấn biển để tăng diện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Dùng giống ngắn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để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 =&gt; tăng sản lượng.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 tiên tiến để nâng cao năng suất.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" y="967978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CC3300"/>
                </a:solidFill>
              </a:rPr>
              <a:t>Loại </a:t>
            </a:r>
            <a:r>
              <a:rPr lang="en-US" altLang="en-US" sz="2800" b="1" dirty="0">
                <a:solidFill>
                  <a:srgbClr val="CC3300"/>
                </a:solidFill>
              </a:rPr>
              <a:t>cây nào sau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đây </a:t>
            </a:r>
            <a:r>
              <a:rPr lang="en-US" altLang="en-US" sz="2800" b="1" dirty="0">
                <a:solidFill>
                  <a:srgbClr val="CC3300"/>
                </a:solidFill>
              </a:rPr>
              <a:t>là cây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lương</a:t>
            </a:r>
            <a:r>
              <a:rPr lang="en-US" altLang="en-US" sz="2800" b="1" dirty="0">
                <a:solidFill>
                  <a:srgbClr val="CC3300"/>
                </a:solidFill>
              </a:rPr>
              <a:t>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thực?</a:t>
            </a:r>
            <a:endParaRPr lang="en-US" altLang="en-US" sz="2800" b="1" dirty="0">
              <a:solidFill>
                <a:srgbClr val="CC33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95500" y="164025"/>
            <a:ext cx="4648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7" tIns="45688" rIns="91377" bIns="45688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2707200814225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32" y="1806178"/>
            <a:ext cx="2225665" cy="19095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1122956-n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88" y="4343400"/>
            <a:ext cx="2186309" cy="1802111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u Hoạch Mì Tây Ninh Và Cách Nhận Biết Giống Mì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096" y="1806177"/>
            <a:ext cx="2160439" cy="1909567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30 Công Dụng Của Khoai Tây Cho Sức Khỏe &amp;amp; Cách Dùng Đú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096" y="4343400"/>
            <a:ext cx="2160439" cy="1867843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ác loại hạt và hạt đậu có tốt cho sức khỏe? | Vinm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06178"/>
            <a:ext cx="1906578" cy="1927328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1 Điều Có Thể Bạn Chưa Biết Về Đậu Bắp - HNA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896" y="1806178"/>
            <a:ext cx="2162897" cy="1909567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huối: Loại hoa quả ngon, rẻ và nhiều tác dụng không ng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477" y="4360257"/>
            <a:ext cx="2148149" cy="1811943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Ăn cà rốt giảm cân, ngừa ung thư nhưng 4 người này nên hạn chế ăn kẻo thiệt  th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005" y="4364884"/>
            <a:ext cx="1889373" cy="1883516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6653" y="3845665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7110" y="3805649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9203" y="3805649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569" y="6304002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1606" y="6324248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24119" y="6324248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1143" y="3799773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1999" y="6304002"/>
            <a:ext cx="3129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52600"/>
            <a:ext cx="7696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Hãy cho biết trồng trọt có vai trò gì trong đời sống nhân dân và nền kinh tế ở địa phương em?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8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nhiệm vụ của trồng trọt ở địa phương em hiện nay là gì?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457200"/>
            <a:ext cx="525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1" y="1600201"/>
            <a:ext cx="74707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ĐẠI CƯƠNG VỀ KĨ THUẬT TRỒNG TRỌT</a:t>
            </a:r>
          </a:p>
          <a:p>
            <a:pPr>
              <a:lnSpc>
                <a:spcPct val="130000"/>
              </a:lnSpc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VAI TRÒ, NHIỆM VỤ CỦA TRỒNG TRỌT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312420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trọt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Nhiệm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trọt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nhiệm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trọt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141339"/>
            <a:ext cx="8686800" cy="10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CƯƠNG VỀ KĨ THUẬT TRỒNG TRỌT</a:t>
            </a:r>
          </a:p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VAI TRÒ, NHIỆM VỤ CỦA TRỒNG TRỌT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7143" y="1182329"/>
            <a:ext cx="6172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âu 1 trang 6 SGK Công Nghệ 7 | SGK Công ngh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38759"/>
            <a:ext cx="6096000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305926" y="1992714"/>
            <a:ext cx="3541295" cy="2273710"/>
          </a:xfrm>
          <a:prstGeom prst="cloudCallout">
            <a:avLst>
              <a:gd name="adj1" fmla="val -46547"/>
              <a:gd name="adj2" fmla="val 83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Trồng trọt có vai trò gì trong nền kinh tế?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6581" y="1752600"/>
            <a:ext cx="41909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lương thực thực phẩm cho con người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cho thức ăn chăn nuôi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nguyên liệu cho công nghiệp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nông sản xuất khẩu </a:t>
            </a: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409700" y="2286000"/>
            <a:ext cx="6972300" cy="27432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3000" b="1" dirty="0" err="1" smtClean="0">
                <a:solidFill>
                  <a:srgbClr val="FF3300"/>
                </a:solidFill>
              </a:rPr>
              <a:t>Em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hãy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sắp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xếp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các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loại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cây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sau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vào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các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nhóm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sau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:</a:t>
            </a:r>
          </a:p>
          <a:p>
            <a:r>
              <a:rPr lang="en-US" altLang="en-US" sz="3000" b="1" dirty="0">
                <a:solidFill>
                  <a:srgbClr val="FF3300"/>
                </a:solidFill>
              </a:rPr>
              <a:t>	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-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Cây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lương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thực</a:t>
            </a:r>
            <a:endParaRPr lang="en-US" altLang="en-US" sz="3000" b="1" dirty="0" smtClean="0">
              <a:solidFill>
                <a:srgbClr val="FF3300"/>
              </a:solidFill>
            </a:endParaRPr>
          </a:p>
          <a:p>
            <a:r>
              <a:rPr lang="en-US" altLang="en-US" sz="3000" b="1" dirty="0">
                <a:solidFill>
                  <a:srgbClr val="FF3300"/>
                </a:solidFill>
              </a:rPr>
              <a:t>	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-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Cây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thực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phẩm</a:t>
            </a:r>
            <a:endParaRPr lang="en-US" altLang="en-US" sz="3000" b="1" dirty="0" smtClean="0">
              <a:solidFill>
                <a:srgbClr val="FF3300"/>
              </a:solidFill>
            </a:endParaRPr>
          </a:p>
          <a:p>
            <a:r>
              <a:rPr lang="en-US" altLang="en-US" sz="3000" b="1" dirty="0">
                <a:solidFill>
                  <a:srgbClr val="FF3300"/>
                </a:solidFill>
              </a:rPr>
              <a:t>	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-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Cây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công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nghiệp</a:t>
            </a:r>
            <a:endParaRPr lang="en-US" altLang="en-US" sz="3000" b="1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1676400" y="291465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6" name="Picture 6" descr="2707200814225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49" y="992501"/>
            <a:ext cx="3051379" cy="2047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20549" y="176026"/>
            <a:ext cx="3200400" cy="60650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EDF9A5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Cây lúa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605" y="4129686"/>
            <a:ext cx="2838387" cy="18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388895" y="3226847"/>
            <a:ext cx="2693068" cy="448950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EDF9A5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Cây sắn (khoai mì)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692" y="999276"/>
            <a:ext cx="2606842" cy="183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20949" y="301589"/>
            <a:ext cx="3049689" cy="450287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Cây cà phê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932" y="912320"/>
            <a:ext cx="2724624" cy="19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573252" y="139465"/>
            <a:ext cx="2819400" cy="495300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Cây chè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20" y="4186971"/>
            <a:ext cx="2723015" cy="188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12558" y="3226847"/>
            <a:ext cx="2570748" cy="659492"/>
          </a:xfrm>
          <a:prstGeom prst="cloudCallout">
            <a:avLst>
              <a:gd name="adj1" fmla="val 46083"/>
              <a:gd name="adj2" fmla="val 10550"/>
            </a:avLst>
          </a:prstGeom>
          <a:solidFill>
            <a:srgbClr val="FFFF99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Bắp cải</a:t>
            </a:r>
          </a:p>
        </p:txBody>
      </p:sp>
    </p:spTree>
    <p:extLst>
      <p:ext uri="{BB962C8B-B14F-4D97-AF65-F5344CB8AC3E}">
        <p14:creationId xmlns:p14="http://schemas.microsoft.com/office/powerpoint/2010/main" xmlns="" val="36730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bldLvl="0" animBg="1"/>
      <p:bldP spid="11" grpId="0" bldLvl="0" animBg="1"/>
      <p:bldP spid="15" grpId="0" bldLvl="0" animBg="1"/>
      <p:bldP spid="17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ChangeArrowheads="1"/>
          </p:cNvSpPr>
          <p:nvPr/>
        </p:nvSpPr>
        <p:spPr bwMode="auto">
          <a:xfrm>
            <a:off x="1676400" y="291465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0" name="AutoShape 6" descr="Z"/>
          <p:cNvSpPr>
            <a:spLocks noChangeAspect="1" noChangeArrowheads="1"/>
          </p:cNvSpPr>
          <p:nvPr/>
        </p:nvSpPr>
        <p:spPr bwMode="auto">
          <a:xfrm>
            <a:off x="3343275" y="2808288"/>
            <a:ext cx="2457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1" name="AutoShape 8" descr="9k="/>
          <p:cNvSpPr>
            <a:spLocks noChangeAspect="1" noChangeArrowheads="1"/>
          </p:cNvSpPr>
          <p:nvPr/>
        </p:nvSpPr>
        <p:spPr bwMode="auto">
          <a:xfrm>
            <a:off x="3581401" y="2914650"/>
            <a:ext cx="1920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381000" y="2800350"/>
            <a:ext cx="2895600" cy="1143000"/>
          </a:xfrm>
          <a:prstGeom prst="rightArrow">
            <a:avLst>
              <a:gd name="adj1" fmla="val 50000"/>
              <a:gd name="adj2" fmla="val 4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Cây lương thực</a:t>
            </a:r>
          </a:p>
        </p:txBody>
      </p:sp>
      <p:pic>
        <p:nvPicPr>
          <p:cNvPr id="30726" name="Picture 6" descr="2707200814225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267200" cy="2611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828" y="2286000"/>
            <a:ext cx="44037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9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1676400" y="3043238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4" name="AutoShape 4" descr="Z"/>
          <p:cNvSpPr>
            <a:spLocks noChangeAspect="1" noChangeArrowheads="1"/>
          </p:cNvSpPr>
          <p:nvPr/>
        </p:nvSpPr>
        <p:spPr bwMode="auto">
          <a:xfrm>
            <a:off x="3343275" y="2808288"/>
            <a:ext cx="2457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5" name="AutoShape 5" descr="9k="/>
          <p:cNvSpPr>
            <a:spLocks noChangeAspect="1" noChangeArrowheads="1"/>
          </p:cNvSpPr>
          <p:nvPr/>
        </p:nvSpPr>
        <p:spPr bwMode="auto">
          <a:xfrm>
            <a:off x="3581401" y="2914650"/>
            <a:ext cx="1920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09600" y="3090863"/>
            <a:ext cx="2590800" cy="1143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  <a:latin typeface="Comic Sans MS" panose="030F0702030302020204" pitchFamily="66" charset="0"/>
              </a:rPr>
              <a:t>Cây thực phẩm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46926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4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ldLvl="0" animBg="1"/>
      <p:bldP spid="184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1676400" y="291465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8" name="AutoShape 4" descr="Z"/>
          <p:cNvSpPr>
            <a:spLocks noChangeAspect="1" noChangeArrowheads="1"/>
          </p:cNvSpPr>
          <p:nvPr/>
        </p:nvSpPr>
        <p:spPr bwMode="auto">
          <a:xfrm>
            <a:off x="3343275" y="2808288"/>
            <a:ext cx="2457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39" name="AutoShape 5" descr="9k="/>
          <p:cNvSpPr>
            <a:spLocks noChangeAspect="1" noChangeArrowheads="1"/>
          </p:cNvSpPr>
          <p:nvPr/>
        </p:nvSpPr>
        <p:spPr bwMode="auto">
          <a:xfrm>
            <a:off x="3581401" y="2914650"/>
            <a:ext cx="1920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3400" y="3124200"/>
            <a:ext cx="3048000" cy="1085850"/>
          </a:xfrm>
          <a:prstGeom prst="rightArrow">
            <a:avLst>
              <a:gd name="adj1" fmla="val 50000"/>
              <a:gd name="adj2" fmla="val 5259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  <a:latin typeface="Comic Sans MS" panose="030F0702030302020204" pitchFamily="66" charset="0"/>
              </a:rPr>
              <a:t>Cây công nghiệp</a:t>
            </a:r>
          </a:p>
        </p:txBody>
      </p:sp>
      <p:pic>
        <p:nvPicPr>
          <p:cNvPr id="92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256" y="2505868"/>
            <a:ext cx="4119563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511" y="2482134"/>
            <a:ext cx="465613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5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1367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 BIỆN PHÁP SỬ DỤNG, CẢI TẠO VÀ BẢO VỆ ĐẤT</dc:title>
  <dc:creator>hoang</dc:creator>
  <cp:lastModifiedBy>Thuy Quynh</cp:lastModifiedBy>
  <cp:revision>53</cp:revision>
  <dcterms:created xsi:type="dcterms:W3CDTF">2011-08-08T08:10:27Z</dcterms:created>
  <dcterms:modified xsi:type="dcterms:W3CDTF">2021-09-10T00:26:33Z</dcterms:modified>
</cp:coreProperties>
</file>