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62" r:id="rId2"/>
    <p:sldId id="256" r:id="rId3"/>
    <p:sldId id="355" r:id="rId4"/>
    <p:sldId id="279" r:id="rId5"/>
    <p:sldId id="353" r:id="rId6"/>
    <p:sldId id="357" r:id="rId7"/>
    <p:sldId id="358" r:id="rId8"/>
    <p:sldId id="359" r:id="rId9"/>
    <p:sldId id="360" r:id="rId10"/>
    <p:sldId id="361" r:id="rId11"/>
    <p:sldId id="283" r:id="rId12"/>
    <p:sldId id="276" r:id="rId13"/>
    <p:sldId id="298" r:id="rId14"/>
    <p:sldId id="351" r:id="rId15"/>
    <p:sldId id="327" r:id="rId16"/>
    <p:sldId id="352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7"/>
    <a:srgbClr val="EF4B66"/>
    <a:srgbClr val="7192A9"/>
    <a:srgbClr val="F26547"/>
    <a:srgbClr val="FBD2D2"/>
    <a:srgbClr val="AD4F0F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7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3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microsoft.com/office/2007/relationships/media" Target="../media/media6.mp3"/><Relationship Id="rId5" Type="http://schemas.microsoft.com/office/2007/relationships/media" Target="../media/media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3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91" y="3046988"/>
            <a:ext cx="6351488" cy="3572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587" y="0"/>
            <a:ext cx="9496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THCS THANH AM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TIẾNG ANH 8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2: LIFE IN THE COUNTRYSIDE 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LESSON 2: A CLOSER LOOK 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10" y="4879242"/>
            <a:ext cx="52073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 attractive, beautiful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977" y="1393213"/>
            <a:ext cx="7742533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picturesque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98" y="3320981"/>
            <a:ext cx="333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/ˌpɪktʃəˈresk/</a:t>
            </a:r>
          </a:p>
        </p:txBody>
      </p:sp>
      <p:pic>
        <p:nvPicPr>
          <p:cNvPr id="17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2" y="2743200"/>
            <a:ext cx="4722707" cy="3543300"/>
          </a:xfrm>
          <a:prstGeom prst="rect">
            <a:avLst/>
          </a:prstGeom>
        </p:spPr>
      </p:pic>
      <p:pic>
        <p:nvPicPr>
          <p:cNvPr id="4" name="picturesqu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910" y="3400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12431"/>
              </p:ext>
            </p:extLst>
          </p:nvPr>
        </p:nvGraphicFramePr>
        <p:xfrm>
          <a:off x="1636304" y="1603836"/>
          <a:ext cx="9639013" cy="47005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713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677149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464725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594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</a:rPr>
                        <a:t>equivalent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66377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cattle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ˈkæt(ə)l/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úc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poultry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ˈpəʊltri/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gia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cầm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krɒp/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vɑːst/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mênh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mông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hospitable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/hɒˈspɪtəbl/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/ˈhɒspɪtəbl/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hiếu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picturesque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/ˌ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pɪktʃəˈresk/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đẹp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như tranh vẽ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7285"/>
                  </a:ext>
                </a:extLst>
              </a:tr>
            </a:tbl>
          </a:graphicData>
        </a:graphic>
      </p:graphicFrame>
      <p:pic>
        <p:nvPicPr>
          <p:cNvPr id="12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212738"/>
            <a:ext cx="609600" cy="609600"/>
          </a:xfrm>
          <a:prstGeom prst="rect">
            <a:avLst/>
          </a:prstGeom>
        </p:spPr>
      </p:pic>
      <p:pic>
        <p:nvPicPr>
          <p:cNvPr id="13" name="crop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3436227"/>
            <a:ext cx="609600" cy="609600"/>
          </a:xfrm>
          <a:prstGeom prst="rect">
            <a:avLst/>
          </a:prstGeom>
        </p:spPr>
      </p:pic>
      <p:pic>
        <p:nvPicPr>
          <p:cNvPr id="14" name="poultry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843729"/>
            <a:ext cx="609600" cy="609600"/>
          </a:xfrm>
          <a:prstGeom prst="rect">
            <a:avLst/>
          </a:prstGeom>
        </p:spPr>
      </p:pic>
      <p:pic>
        <p:nvPicPr>
          <p:cNvPr id="15" name="vas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061846"/>
            <a:ext cx="609600" cy="609600"/>
          </a:xfrm>
          <a:prstGeom prst="rect">
            <a:avLst/>
          </a:prstGeom>
        </p:spPr>
      </p:pic>
      <p:pic>
        <p:nvPicPr>
          <p:cNvPr id="16" name="hospitabl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655427"/>
            <a:ext cx="609600" cy="609600"/>
          </a:xfrm>
          <a:prstGeom prst="rect">
            <a:avLst/>
          </a:prstGeom>
        </p:spPr>
      </p:pic>
      <p:pic>
        <p:nvPicPr>
          <p:cNvPr id="17" name="hospitable__gb_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175098"/>
            <a:ext cx="609600" cy="609600"/>
          </a:xfrm>
          <a:prstGeom prst="rect">
            <a:avLst/>
          </a:prstGeom>
        </p:spPr>
      </p:pic>
      <p:pic>
        <p:nvPicPr>
          <p:cNvPr id="18" name="picturesqu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694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812" y="1265960"/>
            <a:ext cx="72944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53" y="12432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48508" y="11569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77935" y="1993686"/>
            <a:ext cx="11827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</a:t>
            </a:r>
            <a:r>
              <a:rPr lang="en-US" sz="3200" dirty="0"/>
              <a:t> We helped the farmers herd </a:t>
            </a:r>
            <a:r>
              <a:rPr lang="en-US" sz="3200" dirty="0">
                <a:solidFill>
                  <a:srgbClr val="F15637"/>
                </a:solidFill>
              </a:rPr>
              <a:t>cattle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poultry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They are helping their parents pick </a:t>
            </a:r>
            <a:r>
              <a:rPr lang="en-US" sz="3200" dirty="0">
                <a:solidFill>
                  <a:srgbClr val="F15637"/>
                </a:solidFill>
              </a:rPr>
              <a:t>plants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fruit</a:t>
            </a:r>
            <a:r>
              <a:rPr lang="en-US" sz="3200" dirty="0"/>
              <a:t> in the orchard.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3</a:t>
            </a:r>
            <a:r>
              <a:rPr lang="en-US" sz="3200" b="1">
                <a:solidFill>
                  <a:srgbClr val="F15637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At </a:t>
            </a:r>
            <a:r>
              <a:rPr lang="en-US" sz="3200" dirty="0"/>
              <a:t>harvest time farmers are busy cutting and collecting </a:t>
            </a:r>
            <a:r>
              <a:rPr lang="en-US" sz="3200" dirty="0">
                <a:solidFill>
                  <a:srgbClr val="F15637"/>
                </a:solidFill>
              </a:rPr>
              <a:t>food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crops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4.</a:t>
            </a:r>
            <a:r>
              <a:rPr lang="en-US" sz="3200" dirty="0"/>
              <a:t> The driver </a:t>
            </a:r>
            <a:r>
              <a:rPr lang="en-US" sz="3200" dirty="0">
                <a:solidFill>
                  <a:srgbClr val="F15637"/>
                </a:solidFill>
              </a:rPr>
              <a:t>loaded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unloaded</a:t>
            </a:r>
            <a:r>
              <a:rPr lang="en-US" sz="3200" dirty="0"/>
              <a:t> the rice from the back of the truck.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People here live by </a:t>
            </a:r>
            <a:r>
              <a:rPr lang="en-US" sz="3200" dirty="0">
                <a:solidFill>
                  <a:srgbClr val="F15637"/>
                </a:solidFill>
              </a:rPr>
              <a:t>catching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holding</a:t>
            </a:r>
            <a:r>
              <a:rPr lang="en-US" sz="3200" dirty="0"/>
              <a:t> fish from nearby </a:t>
            </a:r>
            <a:r>
              <a:rPr lang="en-US" sz="3200"/>
              <a:t>lakes </a:t>
            </a:r>
            <a:endParaRPr lang="en-US" sz="3200" smtClean="0"/>
          </a:p>
          <a:p>
            <a:pPr>
              <a:lnSpc>
                <a:spcPct val="150000"/>
              </a:lnSpc>
            </a:pPr>
            <a:r>
              <a:rPr lang="en-US" sz="3200"/>
              <a:t> </a:t>
            </a:r>
            <a:r>
              <a:rPr lang="en-US" sz="3200" smtClean="0"/>
              <a:t>    and </a:t>
            </a:r>
            <a:r>
              <a:rPr lang="en-US" sz="3200" dirty="0"/>
              <a:t>ponds.</a:t>
            </a:r>
            <a:endParaRPr lang="vi-VN" sz="32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06225CA-B0C5-5A34-CBFB-57C241BD1D47}"/>
              </a:ext>
            </a:extLst>
          </p:cNvPr>
          <p:cNvSpPr/>
          <p:nvPr/>
        </p:nvSpPr>
        <p:spPr>
          <a:xfrm>
            <a:off x="5459594" y="2210910"/>
            <a:ext cx="1029129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D65CDE84-D3FB-9150-3F85-69B6ECADD2A2}"/>
              </a:ext>
            </a:extLst>
          </p:cNvPr>
          <p:cNvSpPr/>
          <p:nvPr/>
        </p:nvSpPr>
        <p:spPr>
          <a:xfrm>
            <a:off x="7853453" y="2930741"/>
            <a:ext cx="850932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BBDDAF5C-A8B3-8B56-4471-D7E12B028983}"/>
              </a:ext>
            </a:extLst>
          </p:cNvPr>
          <p:cNvSpPr/>
          <p:nvPr/>
        </p:nvSpPr>
        <p:spPr>
          <a:xfrm>
            <a:off x="10956494" y="3705071"/>
            <a:ext cx="911191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4A469129-2544-CA9D-3544-1138475B0C63}"/>
              </a:ext>
            </a:extLst>
          </p:cNvPr>
          <p:cNvSpPr/>
          <p:nvPr/>
        </p:nvSpPr>
        <p:spPr>
          <a:xfrm>
            <a:off x="3958039" y="4352193"/>
            <a:ext cx="1686623" cy="5883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0863D969-F37F-2467-BC22-4ABCC54824B4}"/>
              </a:ext>
            </a:extLst>
          </p:cNvPr>
          <p:cNvSpPr/>
          <p:nvPr/>
        </p:nvSpPr>
        <p:spPr>
          <a:xfrm>
            <a:off x="3931663" y="5120479"/>
            <a:ext cx="1501555" cy="591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1671" y="11311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277" y="1161904"/>
            <a:ext cx="77982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following adjectives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75" y="10149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15320"/>
              </p:ext>
            </p:extLst>
          </p:nvPr>
        </p:nvGraphicFramePr>
        <p:xfrm>
          <a:off x="6015810" y="1698633"/>
          <a:ext cx="6090109" cy="4767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0109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 smtClean="0">
                          <a:effectLst/>
                        </a:rPr>
                        <a:t> pretty, especially in a way that looks old-fashioned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 smtClean="0">
                          <a:effectLst/>
                        </a:rPr>
                        <a:t> having something near or around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 smtClean="0">
                          <a:effectLst/>
                        </a:rPr>
                        <a:t> extremely large in area, size, amount, etc.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 smtClean="0">
                          <a:effectLst/>
                        </a:rPr>
                        <a:t> pleased to welcome guests; generous and friendly to visitors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 smtClean="0">
                          <a:effectLst/>
                        </a:rPr>
                        <a:t> having received good or thorough training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63" t="59310" r="7562" b="23693"/>
          <a:stretch/>
        </p:blipFill>
        <p:spPr>
          <a:xfrm>
            <a:off x="103213" y="2963752"/>
            <a:ext cx="2624556" cy="578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313" t="8598" r="5322" b="72678"/>
          <a:stretch/>
        </p:blipFill>
        <p:spPr>
          <a:xfrm>
            <a:off x="104120" y="2116916"/>
            <a:ext cx="2602468" cy="618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086" t="71307" r="2967" b="3070"/>
          <a:stretch/>
        </p:blipFill>
        <p:spPr>
          <a:xfrm>
            <a:off x="103214" y="4616134"/>
            <a:ext cx="2603291" cy="665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990" t="9682" r="6470" b="66998"/>
          <a:stretch/>
        </p:blipFill>
        <p:spPr>
          <a:xfrm>
            <a:off x="103214" y="3766832"/>
            <a:ext cx="2621688" cy="628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" y="5506474"/>
            <a:ext cx="2617158" cy="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5795 0.22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6393 0.2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6406 0.27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6472 -0.276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5873 -0.524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9459" y="13974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747" y="1395940"/>
            <a:ext cx="68735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from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29" y="1288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36133" y="2210594"/>
            <a:ext cx="117697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15637"/>
                </a:solidFill>
              </a:rPr>
              <a:t>1.</a:t>
            </a:r>
            <a:r>
              <a:rPr lang="en-US" sz="3200" smtClean="0"/>
              <a:t> The </a:t>
            </a:r>
            <a:r>
              <a:rPr lang="en-US" sz="3200" dirty="0"/>
              <a:t>local people are kind </a:t>
            </a:r>
            <a:r>
              <a:rPr lang="en-US" sz="3200"/>
              <a:t>and </a:t>
            </a:r>
            <a:r>
              <a:rPr lang="en-US" sz="3200" smtClean="0"/>
              <a:t>__________ </a:t>
            </a:r>
            <a:r>
              <a:rPr lang="en-US" sz="3200" dirty="0"/>
              <a:t>to </a:t>
            </a:r>
            <a:r>
              <a:rPr lang="en-US" sz="3200"/>
              <a:t>visitors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Our factory needs a lot </a:t>
            </a:r>
            <a:r>
              <a:rPr lang="en-US" sz="3200"/>
              <a:t>of </a:t>
            </a:r>
            <a:r>
              <a:rPr lang="en-US" sz="3200" smtClean="0"/>
              <a:t>____________ </a:t>
            </a:r>
            <a:r>
              <a:rPr lang="en-US" sz="3200"/>
              <a:t>workers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3.</a:t>
            </a:r>
            <a:r>
              <a:rPr lang="en-US" sz="3200" dirty="0"/>
              <a:t> While travelling up the mountain, people always stop and take </a:t>
            </a:r>
            <a:r>
              <a:rPr lang="en-US" sz="3200"/>
              <a:t>photos </a:t>
            </a:r>
            <a:r>
              <a:rPr lang="en-US" sz="3200" smtClean="0"/>
              <a:t>of </a:t>
            </a:r>
            <a:r>
              <a:rPr lang="en-US" sz="3200"/>
              <a:t>the </a:t>
            </a:r>
            <a:r>
              <a:rPr lang="en-US" sz="3200" smtClean="0"/>
              <a:t>___________ </a:t>
            </a:r>
            <a:r>
              <a:rPr lang="en-US" sz="3200"/>
              <a:t>scenery</a:t>
            </a:r>
            <a:r>
              <a:rPr lang="en-US" sz="3200" smtClean="0"/>
              <a:t>.</a:t>
            </a:r>
          </a:p>
          <a:p>
            <a:endParaRPr lang="en-US" sz="1000"/>
          </a:p>
          <a:p>
            <a:r>
              <a:rPr lang="en-US" sz="3200" b="1" smtClean="0">
                <a:solidFill>
                  <a:srgbClr val="F15637"/>
                </a:solidFill>
              </a:rPr>
              <a:t>4</a:t>
            </a:r>
            <a:r>
              <a:rPr lang="en-US" sz="3200" b="1" dirty="0">
                <a:solidFill>
                  <a:srgbClr val="F15637"/>
                </a:solidFill>
              </a:rPr>
              <a:t>.</a:t>
            </a:r>
            <a:r>
              <a:rPr lang="en-US" sz="3200" dirty="0"/>
              <a:t> The Sahara is </a:t>
            </a:r>
            <a:r>
              <a:rPr lang="en-US" sz="3200"/>
              <a:t>a </a:t>
            </a:r>
            <a:r>
              <a:rPr lang="en-US" sz="3200" smtClean="0"/>
              <a:t>______ </a:t>
            </a:r>
            <a:r>
              <a:rPr lang="en-US" sz="3200" dirty="0"/>
              <a:t>desert that covers parts of eleven countries in Northern </a:t>
            </a:r>
            <a:r>
              <a:rPr lang="en-US" sz="3200"/>
              <a:t>Africa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The lake </a:t>
            </a:r>
            <a:r>
              <a:rPr lang="en-US" sz="3200"/>
              <a:t>is </a:t>
            </a:r>
            <a:r>
              <a:rPr lang="en-US" sz="3200" smtClean="0"/>
              <a:t>_____________ </a:t>
            </a:r>
            <a:r>
              <a:rPr lang="en-US" sz="3200" dirty="0"/>
              <a:t>by a lot of trees.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5789653" y="2229573"/>
            <a:ext cx="2305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hospitable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5245873" y="2888239"/>
            <a:ext cx="2499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well-trained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2767667" y="3995698"/>
            <a:ext cx="2478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picturesque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3461039" y="4657436"/>
            <a:ext cx="1266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vast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2824378" y="5749758"/>
            <a:ext cx="242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surrounded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320761"/>
            <a:ext cx="90829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/ə/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798" y="2016347"/>
            <a:ext cx="7468529" cy="4445145"/>
          </a:xfrm>
          <a:prstGeom prst="rect">
            <a:avLst/>
          </a:prstGeom>
        </p:spPr>
      </p:pic>
      <p:pic>
        <p:nvPicPr>
          <p:cNvPr id="8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9860" y="1320761"/>
            <a:ext cx="495809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71022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416" y="1196257"/>
            <a:ext cx="94203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the bold words with /ə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/,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bold words with /ɪ/.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178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738316" y="2053902"/>
            <a:ext cx="81847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1. </a:t>
            </a:r>
            <a:r>
              <a:rPr lang="en-US" sz="2800" dirty="0"/>
              <a:t>There is a lot of </a:t>
            </a:r>
            <a:r>
              <a:rPr lang="en-US" sz="2800" b="1" dirty="0"/>
              <a:t>water in </a:t>
            </a:r>
            <a:r>
              <a:rPr lang="en-US" sz="2800" dirty="0"/>
              <a:t>the bottle.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2. </a:t>
            </a:r>
            <a:r>
              <a:rPr lang="en-US" sz="2800" dirty="0"/>
              <a:t>The </a:t>
            </a:r>
            <a:r>
              <a:rPr lang="en-US" sz="2800" b="1" dirty="0"/>
              <a:t>farmers</a:t>
            </a:r>
            <a:r>
              <a:rPr lang="en-US" sz="2800" dirty="0"/>
              <a:t> here </a:t>
            </a:r>
            <a:r>
              <a:rPr lang="en-US" sz="2800"/>
              <a:t>are </a:t>
            </a:r>
            <a:r>
              <a:rPr lang="en-US" sz="2800" b="1" smtClean="0"/>
              <a:t>hard-working</a:t>
            </a:r>
            <a:r>
              <a:rPr lang="en-US" sz="2800" smtClean="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3.</a:t>
            </a:r>
            <a:r>
              <a:rPr lang="en-US" sz="2800" dirty="0"/>
              <a:t> They </a:t>
            </a:r>
            <a:r>
              <a:rPr lang="en-US" sz="2800"/>
              <a:t>are </a:t>
            </a:r>
            <a:r>
              <a:rPr lang="en-US" sz="2800" b="1" smtClean="0"/>
              <a:t>picking </a:t>
            </a:r>
            <a:r>
              <a:rPr lang="en-US" sz="2800" smtClean="0"/>
              <a:t>fruits in the </a:t>
            </a:r>
            <a:r>
              <a:rPr lang="en-US" sz="2800" b="1" smtClean="0"/>
              <a:t>orchard</a:t>
            </a:r>
            <a:r>
              <a:rPr lang="en-US" sz="2800" smtClean="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4.</a:t>
            </a:r>
            <a:r>
              <a:rPr lang="en-US" sz="2800" dirty="0"/>
              <a:t> People in my </a:t>
            </a:r>
            <a:r>
              <a:rPr lang="en-US" sz="2800" b="1" dirty="0"/>
              <a:t>village</a:t>
            </a:r>
            <a:r>
              <a:rPr lang="en-US" sz="2800" dirty="0"/>
              <a:t> usually </a:t>
            </a:r>
            <a:r>
              <a:rPr lang="en-US" sz="2800" b="1" dirty="0"/>
              <a:t>gather</a:t>
            </a:r>
            <a:r>
              <a:rPr lang="en-US" sz="2800" dirty="0"/>
              <a:t> at weekends.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5.</a:t>
            </a:r>
            <a:r>
              <a:rPr lang="en-US" sz="2800" dirty="0"/>
              <a:t> Please buy some </a:t>
            </a:r>
            <a:r>
              <a:rPr lang="en-US" sz="2800" b="1" dirty="0"/>
              <a:t>milk</a:t>
            </a:r>
            <a:r>
              <a:rPr lang="en-US" sz="2800" dirty="0"/>
              <a:t> and </a:t>
            </a:r>
            <a:r>
              <a:rPr lang="en-US" sz="2800" b="1" dirty="0"/>
              <a:t>pasta</a:t>
            </a:r>
            <a:r>
              <a:rPr lang="en-US" sz="2800" dirty="0"/>
              <a:t> at the supermarket.</a:t>
            </a:r>
            <a:endParaRPr lang="vi-VN" sz="2800" dirty="0"/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C7B42A3C-0605-EFD8-5C83-693C8B9D544E}"/>
              </a:ext>
            </a:extLst>
          </p:cNvPr>
          <p:cNvCxnSpPr/>
          <p:nvPr/>
        </p:nvCxnSpPr>
        <p:spPr>
          <a:xfrm>
            <a:off x="3510589" y="2797821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ECFDACB-19CE-06DC-3089-0603444EB22F}"/>
              </a:ext>
            </a:extLst>
          </p:cNvPr>
          <p:cNvSpPr/>
          <p:nvPr/>
        </p:nvSpPr>
        <p:spPr>
          <a:xfrm>
            <a:off x="4353449" y="2398686"/>
            <a:ext cx="425188" cy="45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FC52FA50-D3D7-42C2-09C2-C474886EFE30}"/>
              </a:ext>
            </a:extLst>
          </p:cNvPr>
          <p:cNvCxnSpPr/>
          <p:nvPr/>
        </p:nvCxnSpPr>
        <p:spPr>
          <a:xfrm>
            <a:off x="1804918" y="3635854"/>
            <a:ext cx="11097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1A9F7223-2B2B-A83A-D50C-DC6BB09ADDDB}"/>
              </a:ext>
            </a:extLst>
          </p:cNvPr>
          <p:cNvSpPr/>
          <p:nvPr/>
        </p:nvSpPr>
        <p:spPr>
          <a:xfrm>
            <a:off x="4210050" y="3199755"/>
            <a:ext cx="2253538" cy="5617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AF2C6F6-80C2-6404-DEEC-69C3B2A7DD84}"/>
              </a:ext>
            </a:extLst>
          </p:cNvPr>
          <p:cNvCxnSpPr/>
          <p:nvPr/>
        </p:nvCxnSpPr>
        <p:spPr>
          <a:xfrm>
            <a:off x="5401276" y="4499565"/>
            <a:ext cx="11265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E11F099D-4C11-AFBA-3AE7-59BA0B0149F9}"/>
              </a:ext>
            </a:extLst>
          </p:cNvPr>
          <p:cNvSpPr/>
          <p:nvPr/>
        </p:nvSpPr>
        <p:spPr>
          <a:xfrm>
            <a:off x="2418808" y="4108497"/>
            <a:ext cx="1208096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BD09A00E-3FC8-B40B-D030-E40B7724135B}"/>
              </a:ext>
            </a:extLst>
          </p:cNvPr>
          <p:cNvCxnSpPr/>
          <p:nvPr/>
        </p:nvCxnSpPr>
        <p:spPr>
          <a:xfrm>
            <a:off x="5235621" y="5389247"/>
            <a:ext cx="9429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B47A59D-15FB-A57E-2B99-FE60C4DB0AF0}"/>
              </a:ext>
            </a:extLst>
          </p:cNvPr>
          <p:cNvSpPr/>
          <p:nvPr/>
        </p:nvSpPr>
        <p:spPr>
          <a:xfrm>
            <a:off x="3060111" y="4948081"/>
            <a:ext cx="1055742" cy="502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924ABB13-9634-E714-6FC3-FAB0F79FE713}"/>
              </a:ext>
            </a:extLst>
          </p:cNvPr>
          <p:cNvCxnSpPr/>
          <p:nvPr/>
        </p:nvCxnSpPr>
        <p:spPr>
          <a:xfrm>
            <a:off x="4999832" y="6234354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22B62F3D-3FFE-1C5D-5379-9A0B17B4677D}"/>
              </a:ext>
            </a:extLst>
          </p:cNvPr>
          <p:cNvSpPr/>
          <p:nvPr/>
        </p:nvSpPr>
        <p:spPr>
          <a:xfrm>
            <a:off x="3608130" y="5816050"/>
            <a:ext cx="764369" cy="4807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6211" y="1216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9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05801"/>
            <a:ext cx="19684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363" y="11826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2405624"/>
            <a:ext cx="1034534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</a:t>
            </a:r>
            <a:r>
              <a:rPr lang="en-US" sz="3200" smtClean="0"/>
              <a:t>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4276267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Pronunciation</a:t>
            </a:r>
            <a:r>
              <a:rPr lang="en-US" sz="3200"/>
              <a:t>: </a:t>
            </a:r>
            <a:r>
              <a:rPr lang="en-US" sz="3200" smtClean="0"/>
              <a:t>The sounds </a:t>
            </a:r>
            <a:r>
              <a:rPr lang="en-US" sz="3200" dirty="0"/>
              <a:t>/ə/ and /</a:t>
            </a:r>
            <a:r>
              <a:rPr lang="en-US" sz="3200"/>
              <a:t>ɪ</a:t>
            </a:r>
            <a:r>
              <a:rPr lang="en-US" sz="3200" smtClean="0"/>
              <a:t>/ in words and sentences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3307539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Life in </a:t>
            </a:r>
            <a:r>
              <a:rPr lang="en-US" sz="3200" i="1"/>
              <a:t>the </a:t>
            </a:r>
            <a:r>
              <a:rPr lang="en-US" sz="3200" i="1" smtClean="0"/>
              <a:t>countryside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80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84" y="2430332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612445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words 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following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adjectives with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definitions.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Complete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 with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words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2.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/ə/ and /ɪ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practise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sentences. Underline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bold words with /ə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circle the bold words with /ɪ/.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1"/>
            <a:ext cx="1246051" cy="153780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4913169"/>
            <a:ext cx="1196183" cy="1045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6" name="Round Single Corner Rectangle 3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132" y="1428618"/>
            <a:ext cx="6192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Match the words to the </a:t>
            </a:r>
            <a:r>
              <a:rPr lang="en-US" sz="2800"/>
              <a:t>suitable </a:t>
            </a:r>
            <a:r>
              <a:rPr lang="en-US" sz="2800" smtClean="0"/>
              <a:t>pictures.</a:t>
            </a:r>
            <a:endParaRPr lang="vi-VN" sz="2800" dirty="0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391330" y="128999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2" y="4322245"/>
            <a:ext cx="1905157" cy="142938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25" y="2103843"/>
            <a:ext cx="2096287" cy="158774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39" y="2154866"/>
            <a:ext cx="2341343" cy="13925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10051132" y="2001047"/>
            <a:ext cx="2054648" cy="146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602" y="3650141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CATTLE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126" y="3596965"/>
            <a:ext cx="936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VAST</a:t>
            </a:r>
            <a:endParaRPr lang="vi-VN" sz="2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A71BB41B-8D49-69A7-8569-4EFC494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632" y="3565482"/>
            <a:ext cx="994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CROP</a:t>
            </a:r>
            <a:endParaRPr lang="vi-VN" sz="2800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B0F7BD9-BAA7-7786-BE7E-F7F16C79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72" y="5866429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HOSPITABLE</a:t>
            </a:r>
            <a:endParaRPr lang="vi-VN" sz="28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F4CBBE4D-5AFD-D48C-5811-2F7EBD99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931" y="5858340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POULTRY</a:t>
            </a:r>
            <a:endParaRPr lang="vi-VN" sz="28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66A1859-967F-E520-C502-FE8195AB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500" y="5866429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PICTURESQUE</a:t>
            </a:r>
            <a:endParaRPr lang="vi-VN" sz="2800" dirty="0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6" y="3081962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/>
              <a:t>CATTLE</a:t>
            </a:r>
            <a:endParaRPr lang="vi-VN" sz="2800" dirty="0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97" y="3775787"/>
            <a:ext cx="1963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HOSPITABLE</a:t>
            </a:r>
            <a:endParaRPr lang="vi-VN" sz="2800" dirty="0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47" y="4647584"/>
            <a:ext cx="15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POULTRY</a:t>
            </a:r>
            <a:endParaRPr lang="vi-VN" sz="2800" dirty="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85" y="4704152"/>
            <a:ext cx="917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VAST</a:t>
            </a:r>
            <a:endParaRPr lang="vi-VN" sz="28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727" y="2966651"/>
            <a:ext cx="990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CROP</a:t>
            </a:r>
            <a:endParaRPr lang="vi-VN" sz="2800" dirty="0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3" y="5751625"/>
            <a:ext cx="223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PICTURESQUE</a:t>
            </a:r>
            <a:endParaRPr lang="vi-VN" sz="2800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48" y="3645863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/>
              <a:t>1.</a:t>
            </a:r>
            <a:endParaRPr lang="vi-VN" sz="280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321" y="35982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2</a:t>
            </a:r>
            <a:r>
              <a:rPr lang="en-US" sz="2800" smtClean="0"/>
              <a:t>.</a:t>
            </a:r>
            <a:endParaRPr lang="vi-VN" sz="2800" dirty="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774" y="35633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/>
              <a:t>3.</a:t>
            </a:r>
            <a:endParaRPr lang="vi-VN" sz="2800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838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4</a:t>
            </a:r>
            <a:r>
              <a:rPr lang="en-US" sz="2800" smtClean="0"/>
              <a:t>.</a:t>
            </a:r>
            <a:endParaRPr lang="vi-VN" sz="2800" dirty="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092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/>
              <a:t>5.</a:t>
            </a:r>
            <a:endParaRPr lang="vi-VN" sz="2800" dirty="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69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6</a:t>
            </a:r>
            <a:r>
              <a:rPr lang="en-US" sz="2800" smtClean="0"/>
              <a:t>.</a:t>
            </a:r>
            <a:endParaRPr lang="vi-VN" sz="2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/>
          <a:srcRect l="2820" t="33565" r="2767"/>
          <a:stretch/>
        </p:blipFill>
        <p:spPr>
          <a:xfrm>
            <a:off x="7370611" y="4221549"/>
            <a:ext cx="2447970" cy="171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719" y="4151822"/>
            <a:ext cx="1671009" cy="18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08" y="2059560"/>
            <a:ext cx="4977678" cy="377013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510655"/>
            <a:ext cx="6034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cows and bulls kept by farmers for their milk </a:t>
            </a:r>
            <a:r>
              <a:rPr lang="en-US" sz="3600"/>
              <a:t>or </a:t>
            </a:r>
            <a:r>
              <a:rPr lang="en-US" sz="3600" smtClean="0"/>
              <a:t>meat</a:t>
            </a:r>
            <a:endParaRPr lang="vi-VN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65" y="1257600"/>
            <a:ext cx="4317272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cattle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0738" y="3200400"/>
            <a:ext cx="186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/ˈkætl/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623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427041"/>
            <a:ext cx="6034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birds such as chickens that are used for meat or eggs</a:t>
            </a:r>
          </a:p>
          <a:p>
            <a:r>
              <a:rPr lang="en-US" sz="3600"/>
              <a:t>a poultry farm.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poultry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2072" y="3200400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/ˈpəʊltri/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820" r="2767"/>
          <a:stretch/>
        </p:blipFill>
        <p:spPr>
          <a:xfrm>
            <a:off x="6428808" y="1163166"/>
            <a:ext cx="5125915" cy="5391150"/>
          </a:xfrm>
          <a:prstGeom prst="rect">
            <a:avLst/>
          </a:prstGeom>
        </p:spPr>
      </p:pic>
      <p:pic>
        <p:nvPicPr>
          <p:cNvPr id="5" name="poultr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332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22" y="4712831"/>
            <a:ext cx="5232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plant grown for food, usually on a farm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crop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84" y="327287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 /krɒp/</a:t>
            </a: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6436083" y="1882271"/>
            <a:ext cx="5113150" cy="363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422" y="334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30" y="4840361"/>
            <a:ext cx="344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extremely large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521290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vast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23" y="328430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/vɑːst/</a:t>
            </a:r>
          </a:p>
        </p:txBody>
      </p:sp>
      <p:pic>
        <p:nvPicPr>
          <p:cNvPr id="17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5794131" y="2034350"/>
            <a:ext cx="5825942" cy="3601811"/>
          </a:xfrm>
          <a:prstGeom prst="rect">
            <a:avLst/>
          </a:prstGeom>
        </p:spPr>
      </p:pic>
      <p:pic>
        <p:nvPicPr>
          <p:cNvPr id="3" name="va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64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613" y="4975913"/>
            <a:ext cx="52073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generous towards visitors and guests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6511610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hospitable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930" y="3089009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/hɒ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spɪtəbl/</a:t>
            </a:r>
            <a:endParaRPr lang="en-US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7215" y="3858450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/ˈhɒspɪtəbl/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351" y="1538765"/>
            <a:ext cx="3914775" cy="4333875"/>
          </a:xfrm>
          <a:prstGeom prst="rect">
            <a:avLst/>
          </a:prstGeom>
        </p:spPr>
      </p:pic>
      <p:pic>
        <p:nvPicPr>
          <p:cNvPr id="4" name="hospita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185635"/>
            <a:ext cx="609600" cy="609600"/>
          </a:xfrm>
          <a:prstGeom prst="rect">
            <a:avLst/>
          </a:prstGeom>
        </p:spPr>
      </p:pic>
      <p:pic>
        <p:nvPicPr>
          <p:cNvPr id="5" name="hospitable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93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4350</TotalTime>
  <Words>775</Words>
  <Application>Microsoft Office PowerPoint</Application>
  <PresentationFormat>Widescreen</PresentationFormat>
  <Paragraphs>169</Paragraphs>
  <Slides>19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TT</cp:lastModifiedBy>
  <cp:revision>225</cp:revision>
  <dcterms:created xsi:type="dcterms:W3CDTF">2020-12-09T02:04:09Z</dcterms:created>
  <dcterms:modified xsi:type="dcterms:W3CDTF">2023-10-29T09:55:30Z</dcterms:modified>
</cp:coreProperties>
</file>