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304" r:id="rId7"/>
    <p:sldId id="306" r:id="rId8"/>
    <p:sldId id="303" r:id="rId9"/>
    <p:sldId id="294" r:id="rId10"/>
    <p:sldId id="295" r:id="rId11"/>
    <p:sldId id="308" r:id="rId12"/>
    <p:sldId id="309" r:id="rId13"/>
    <p:sldId id="298" r:id="rId14"/>
    <p:sldId id="312" r:id="rId15"/>
    <p:sldId id="313" r:id="rId16"/>
    <p:sldId id="314" r:id="rId17"/>
    <p:sldId id="310" r:id="rId18"/>
    <p:sldId id="31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CC"/>
    <a:srgbClr val="FAED3B"/>
    <a:srgbClr val="15142A"/>
    <a:srgbClr val="70AD47"/>
    <a:srgbClr val="A7FDFF"/>
    <a:srgbClr val="3CDFE6"/>
    <a:srgbClr val="0C0D0E"/>
    <a:srgbClr val="1F4E79"/>
    <a:srgbClr val="ED7D31"/>
    <a:srgbClr val="C55A1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156" autoAdjust="0"/>
    <p:restoredTop sz="94494" autoAdjust="0"/>
  </p:normalViewPr>
  <p:slideViewPr>
    <p:cSldViewPr snapToGrid="0">
      <p:cViewPr>
        <p:scale>
          <a:sx n="65" d="100"/>
          <a:sy n="65" d="100"/>
        </p:scale>
        <p:origin x="-1140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pPr/>
              <a:t>8/4/2021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2015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2015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356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402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pPr/>
              <a:t>8/4/2021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xmlns="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svg"/><Relationship Id="rId10" Type="http://schemas.openxmlformats.org/officeDocument/2006/relationships/image" Target="../media/image2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0" Type="http://schemas.openxmlformats.org/officeDocument/2006/relationships/hyperlink" Target="https://www.wisc-online.com/assetrepository/viewasset?id=1508" TargetMode="Externa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xmlns="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5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lũy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thừa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mũ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50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000" b="1" dirty="0" err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nhiên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AA65E432-C1E6-4C36-BF8E-2DA25E65D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Giáo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viên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:……………………………</a:t>
            </a: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xmlns="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xmlns="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xmlns="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   PHÒNG GD&amp;ĐT………..</a:t>
            </a:r>
          </a:p>
          <a:p>
            <a:pPr algn="l"/>
            <a:r>
              <a:rPr lang="en-US" sz="2800" dirty="0">
                <a:solidFill>
                  <a:schemeClr val="bg1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TRƯỜNG THCS ………….……</a:t>
            </a: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xmlns="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S6-C1-B5-T 3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29063970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275755" y="1306261"/>
            <a:ext cx="102879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FF0000"/>
                </a:solidFill>
              </a:rPr>
              <a:t>Tìm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số</a:t>
            </a:r>
            <a:r>
              <a:rPr lang="en-US" sz="3200" dirty="0">
                <a:solidFill>
                  <a:srgbClr val="FF0000"/>
                </a:solidFill>
              </a:rPr>
              <a:t> vi </a:t>
            </a:r>
            <a:r>
              <a:rPr lang="en-US" sz="3200" dirty="0" err="1">
                <a:solidFill>
                  <a:srgbClr val="FF0000"/>
                </a:solidFill>
              </a:rPr>
              <a:t>quẩn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E.coli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sau</a:t>
            </a:r>
            <a:r>
              <a:rPr lang="en-US" sz="3200" dirty="0">
                <a:solidFill>
                  <a:srgbClr val="FF0000"/>
                </a:solidFill>
              </a:rPr>
              <a:t> 120 </a:t>
            </a:r>
            <a:r>
              <a:rPr lang="en-US" sz="3200" dirty="0" err="1">
                <a:solidFill>
                  <a:srgbClr val="FF0000"/>
                </a:solidFill>
              </a:rPr>
              <a:t>phút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bao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nhiêu</a:t>
            </a:r>
            <a:r>
              <a:rPr lang="en-US" sz="3200" dirty="0">
                <a:solidFill>
                  <a:srgbClr val="FF0000"/>
                </a:solidFill>
              </a:rPr>
              <a:t> vi </a:t>
            </a:r>
            <a:r>
              <a:rPr lang="en-US" sz="3200" dirty="0" err="1">
                <a:solidFill>
                  <a:srgbClr val="FF0000"/>
                </a:solidFill>
              </a:rPr>
              <a:t>quẩn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giả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sử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lúc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đầu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có</a:t>
            </a:r>
            <a:r>
              <a:rPr lang="en-US" sz="3200" dirty="0">
                <a:solidFill>
                  <a:srgbClr val="FF0000"/>
                </a:solidFill>
              </a:rPr>
              <a:t> 1 vi </a:t>
            </a:r>
            <a:r>
              <a:rPr lang="en-US" sz="3200" dirty="0" err="1">
                <a:solidFill>
                  <a:srgbClr val="FF0000"/>
                </a:solidFill>
              </a:rPr>
              <a:t>quẩn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(</a:t>
            </a:r>
            <a:r>
              <a:rPr lang="en-US" sz="3200" dirty="0" err="1" smtClean="0">
                <a:solidFill>
                  <a:srgbClr val="FF0000"/>
                </a:solidFill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điều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kiện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nuôi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cấy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thích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hợp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cứ</a:t>
            </a:r>
            <a:r>
              <a:rPr lang="en-US" sz="3200" dirty="0">
                <a:solidFill>
                  <a:srgbClr val="FF0000"/>
                </a:solidFill>
              </a:rPr>
              <a:t> 20 </a:t>
            </a:r>
            <a:r>
              <a:rPr lang="en-US" sz="3200" dirty="0" err="1">
                <a:solidFill>
                  <a:srgbClr val="FF0000"/>
                </a:solidFill>
              </a:rPr>
              <a:t>phút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thì</a:t>
            </a:r>
            <a:r>
              <a:rPr lang="en-US" sz="3200" dirty="0">
                <a:solidFill>
                  <a:srgbClr val="FF0000"/>
                </a:solidFill>
              </a:rPr>
              <a:t> phải </a:t>
            </a:r>
            <a:r>
              <a:rPr lang="en-US" sz="3200" dirty="0" err="1">
                <a:solidFill>
                  <a:srgbClr val="FF0000"/>
                </a:solidFill>
              </a:rPr>
              <a:t>nhân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đôi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một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lần</a:t>
            </a:r>
            <a:r>
              <a:rPr lang="en-US" sz="3200" dirty="0" smtClean="0">
                <a:solidFill>
                  <a:srgbClr val="FF0000"/>
                </a:solidFill>
              </a:rPr>
              <a:t>)?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5766" y="-290274"/>
            <a:ext cx="1794609" cy="1794609"/>
          </a:xfrm>
          <a:prstGeom prst="rect">
            <a:avLst/>
          </a:prstGeom>
        </p:spPr>
      </p:pic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14263" y="3039164"/>
            <a:ext cx="10287909" cy="2862322"/>
          </a:xfrm>
          <a:prstGeom prst="rect">
            <a:avLst/>
          </a:prstGeom>
          <a:blipFill rotWithShape="1">
            <a:blip r:embed="rId3"/>
            <a:stretch>
              <a:fillRect l="-1777" t="-3198" b="-6823"/>
            </a:stretch>
          </a:blipFill>
        </p:spPr>
        <p:txBody>
          <a:bodyPr/>
          <a:lstStyle/>
          <a:p>
            <a:r>
              <a:rPr lang="en-US" sz="2400">
                <a:noFill/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96065" y="368710"/>
            <a:ext cx="3318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2: </a:t>
            </a:r>
            <a:endParaRPr lang="en-US" sz="3600" b="1" u="sng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4696631" y="290842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="" xmlns:p14="http://schemas.microsoft.com/office/powerpoint/2010/main" val="427248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xmlns="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631394">
            <a:off x="10041364" y="3535946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HOẠT 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ĐỘNG 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VẬN DỤNG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xmlns="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03598" y="4058121"/>
            <a:ext cx="1488402" cy="1488402"/>
          </a:xfrm>
          <a:prstGeom prst="rect">
            <a:avLst/>
          </a:prstGeom>
        </p:spPr>
      </p:pic>
      <p:sp>
        <p:nvSpPr>
          <p:cNvPr id="8" name="Shape 268"/>
          <p:cNvSpPr txBox="1">
            <a:spLocks/>
          </p:cNvSpPr>
          <p:nvPr/>
        </p:nvSpPr>
        <p:spPr>
          <a:xfrm>
            <a:off x="2154740" y="773969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154740" y="2296206"/>
                <a:ext cx="8620856" cy="1896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BS.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Tìm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tự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nhiên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x,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biết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8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9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en-US" sz="3800" dirty="0" smtClean="0">
                    <a:latin typeface="Arial" pitchFamily="34" charset="0"/>
                    <a:cs typeface="Arial" pitchFamily="34" charset="0"/>
                  </a:rPr>
                  <a:t/>
                </a:r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</a:rPr>
                      <m:t>=</m:t>
                    </m:r>
                    <m:r>
                      <a:rPr lang="en-US" sz="3800" b="0" i="0" smtClean="0">
                        <a:latin typeface="Cambria Math"/>
                      </a:rPr>
                      <m:t>8</m:t>
                    </m:r>
                  </m:oMath>
                </a14:m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4740" y="2296206"/>
                <a:ext cx="8620856" cy="1896609"/>
              </a:xfrm>
              <a:prstGeom prst="rect">
                <a:avLst/>
              </a:prstGeom>
              <a:blipFill rotWithShape="1">
                <a:blip r:embed="rId8"/>
                <a:stretch>
                  <a:fillRect l="-2261" t="-5145" b="-9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6359" y="2300703"/>
            <a:ext cx="1802632" cy="16223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59981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xmlns="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631394">
            <a:off x="10041364" y="3535946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36141" y="54868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HOẠT 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ĐỘNG </a:t>
            </a:r>
            <a:r>
              <a:rPr lang="en-US" sz="2800" b="1" smtClean="0">
                <a:latin typeface="Arial" pitchFamily="34" charset="0"/>
                <a:cs typeface="Arial" pitchFamily="34" charset="0"/>
              </a:rPr>
              <a:t>VẬN DỤNG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xmlns="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703598" y="4058121"/>
            <a:ext cx="1488402" cy="1488402"/>
          </a:xfrm>
          <a:prstGeom prst="rect">
            <a:avLst/>
          </a:prstGeom>
        </p:spPr>
      </p:pic>
      <p:sp>
        <p:nvSpPr>
          <p:cNvPr id="8" name="Shape 268"/>
          <p:cNvSpPr txBox="1">
            <a:spLocks/>
          </p:cNvSpPr>
          <p:nvPr/>
        </p:nvSpPr>
        <p:spPr>
          <a:xfrm>
            <a:off x="2154740" y="773969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x,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1443007" y="1786112"/>
                <a:ext cx="8620856" cy="30162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tập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BS.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Tìm</a:t>
                </a:r>
                <a:r>
                  <a:rPr lang="en-US" sz="3800" b="1" dirty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số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tự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/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nhiên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x,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biết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8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a</m:t>
                          </m:r>
                          <m:r>
                            <a:rPr lang="en-US" sz="38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) </m:t>
                          </m:r>
                          <m:r>
                            <a:rPr lang="en-US" sz="3800" b="0" i="0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</m:oMath>
                  </m:oMathPara>
                </a14:m>
                <a:endParaRPr lang="en-US" sz="3800" b="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:r>
                  <a:rPr lang="en-US" sz="3800" dirty="0" smtClean="0"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3800" i="1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80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2</m:t>
                      </m:r>
                    </m:oMath>
                  </m:oMathPara>
                </a14:m>
                <a:endParaRPr lang="en-US" sz="3800" b="0" dirty="0" smtClean="0">
                  <a:latin typeface="Arial" pitchFamily="34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169862"/>
                <a:r>
                  <a:rPr lang="en-US" sz="3800" b="0" dirty="0" err="1" smtClean="0">
                    <a:latin typeface="Arial" pitchFamily="34" charset="0"/>
                    <a:cs typeface="Arial" pitchFamily="34" charset="0"/>
                  </a:rPr>
                  <a:t>Vậy</a:t>
                </a:r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007" y="1786112"/>
                <a:ext cx="8620856" cy="3016210"/>
              </a:xfrm>
              <a:prstGeom prst="rect">
                <a:avLst/>
              </a:prstGeom>
              <a:blipFill rotWithShape="1">
                <a:blip r:embed="rId8"/>
                <a:stretch>
                  <a:fillRect l="-2334" t="-3232" b="-70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xmlns="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61820" y="403430"/>
            <a:ext cx="2340300" cy="2340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141" y="6207540"/>
            <a:ext cx="3392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HS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vở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2 HS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bảng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phụ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treo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400491" y="2410460"/>
                <a:ext cx="5572309" cy="25208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69862"/>
                <a14:m>
                  <m:oMath xmlns:m="http://schemas.openxmlformats.org/officeDocument/2006/math">
                    <m:sSup>
                      <m:sSupPr>
                        <m:ctrlPr>
                          <a:rPr lang="en-US" sz="3800" b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en-US" sz="3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) </m:t>
                        </m:r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800" b="0" dirty="0" smtClean="0">
                    <a:latin typeface="Cambria Math"/>
                    <a:cs typeface="Times New Roman" panose="02020603050405020304" pitchFamily="18" charset="0"/>
                  </a:rPr>
                  <a:t>8</a:t>
                </a:r>
              </a:p>
              <a:p>
                <a:pPr marL="169862"/>
                <a:r>
                  <a:rPr lang="en-US" sz="3800" dirty="0" smtClean="0">
                    <a:cs typeface="Times New Roman" panose="02020603050405020304" pitchFamily="18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3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800">
                                <a:latin typeface="Cambria Math"/>
                                <a:cs typeface="Times New Roman" panose="02020603050405020304" pitchFamily="18" charset="0"/>
                              </a:rPr>
                              <m:t> </m:t>
                            </m:r>
                            <m:r>
                              <a:rPr lang="en-US" sz="38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800">
                                <a:latin typeface="Cambria Math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800">
                            <a:latin typeface="Cambria Math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3800" b="0" i="0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800" i="1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8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3</m:t>
                      </m:r>
                    </m:oMath>
                  </m:oMathPara>
                </a14:m>
                <a:endParaRPr lang="en-US" sz="3800" b="0" dirty="0" smtClean="0">
                  <a:latin typeface="Arial" pitchFamily="34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169862"/>
                <a:r>
                  <a:rPr lang="en-US" sz="3800" b="0" dirty="0" err="1" smtClean="0">
                    <a:latin typeface="Arial" pitchFamily="34" charset="0"/>
                    <a:cs typeface="Arial" pitchFamily="34" charset="0"/>
                  </a:rPr>
                  <a:t>Vậy</a:t>
                </a:r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800" i="1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800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491" y="2410460"/>
                <a:ext cx="5572309" cy="2520818"/>
              </a:xfrm>
              <a:prstGeom prst="rect">
                <a:avLst/>
              </a:prstGeom>
              <a:blipFill rotWithShape="1">
                <a:blip r:embed="rId10"/>
                <a:stretch>
                  <a:fillRect l="-547" t="-3865" b="-5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4351903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HOẠT ĐỘNG VẬN DỤNG</a:t>
            </a:r>
          </a:p>
        </p:txBody>
      </p:sp>
      <p:pic>
        <p:nvPicPr>
          <p:cNvPr id="2050" name="Picture 2" descr="Icon Sewing Machine Pink Clipart - Full Size Clipart (#2306084) - PinClipart">
            <a:extLst>
              <a:ext uri="{FF2B5EF4-FFF2-40B4-BE49-F238E27FC236}">
                <a16:creationId xmlns:a16="http://schemas.microsoft.com/office/drawing/2014/main" xmlns="" id="{67AEA28B-2EF1-4E84-8AEB-B7A74475C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artisticGlowEdges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784" y="966824"/>
            <a:ext cx="2004272" cy="1734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35526"/>
          <a:stretch/>
        </p:blipFill>
        <p:spPr>
          <a:xfrm>
            <a:off x="586544" y="1407424"/>
            <a:ext cx="6477934" cy="10932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6543" y="689825"/>
            <a:ext cx="40975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So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sánh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hiệu</a:t>
            </a:r>
            <a:r>
              <a:rPr lang="en-US" sz="3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sau</a:t>
            </a:r>
            <a:endParaRPr lang="en-US" sz="3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10664"/>
          <a:stretch/>
        </p:blipFill>
        <p:spPr>
          <a:xfrm>
            <a:off x="5032632" y="2775069"/>
            <a:ext cx="4837471" cy="3737869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4807975" y="2492478"/>
            <a:ext cx="5109810" cy="408530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xmlns="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rcRect l="36012" r="14448" b="2"/>
          <a:stretch/>
        </p:blipFill>
        <p:spPr>
          <a:xfrm>
            <a:off x="465350" y="3324129"/>
            <a:ext cx="2587566" cy="2948577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8819"/>
          <a:stretch/>
        </p:blipFill>
        <p:spPr>
          <a:xfrm>
            <a:off x="395676" y="3466844"/>
            <a:ext cx="2452909" cy="245290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2543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796413" y="1047135"/>
            <a:ext cx="11135032" cy="5368413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696053" y="2050022"/>
            <a:ext cx="100731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sz="3000" smtClean="0">
                <a:latin typeface="Arial" pitchFamily="34" charset="0"/>
                <a:cs typeface="Arial" pitchFamily="34" charset="0"/>
              </a:rPr>
              <a:t>Nắm </a:t>
            </a:r>
            <a:r>
              <a:rPr lang="nl-NL" sz="3000" dirty="0">
                <a:latin typeface="Arial" pitchFamily="34" charset="0"/>
                <a:cs typeface="Arial" pitchFamily="34" charset="0"/>
              </a:rPr>
              <a:t>khái niệm lũy thừa ,cách đọc lũy thừa , phân biệt cơ số, số và số mũ; cách viết lũy thừa, viết gọn một tích của nhiều số giống nhau bằng lũy thừa,tính được lũy thừa của một số tự nhiên; biết đọc viết, tính được bình phương, lập phương của một số tự nhiên;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r>
              <a:rPr lang="nl-NL" sz="3000" smtClean="0">
                <a:latin typeface="Arial" pitchFamily="34" charset="0"/>
                <a:cs typeface="Arial" pitchFamily="34" charset="0"/>
              </a:rPr>
              <a:t>Biết </a:t>
            </a:r>
            <a:r>
              <a:rPr lang="nl-NL" sz="3000" dirty="0">
                <a:latin typeface="Arial" pitchFamily="34" charset="0"/>
                <a:cs typeface="Arial" pitchFamily="34" charset="0"/>
              </a:rPr>
              <a:t>nhân , chia hai lũy thừa cùng cơ </a:t>
            </a:r>
            <a:r>
              <a:rPr lang="nl-NL" sz="3000">
                <a:latin typeface="Arial" pitchFamily="34" charset="0"/>
                <a:cs typeface="Arial" pitchFamily="34" charset="0"/>
              </a:rPr>
              <a:t>số</a:t>
            </a:r>
            <a:r>
              <a:rPr lang="nl-NL" sz="300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Tx/>
              <a:buChar char="-"/>
            </a:pPr>
            <a:r>
              <a:rPr lang="nl-NL" sz="3000" smtClean="0">
                <a:latin typeface="Arial" pitchFamily="34" charset="0"/>
                <a:cs typeface="Arial" pitchFamily="34" charset="0"/>
              </a:rPr>
              <a:t> Xem lại các dạng bài tập đã sữa.</a:t>
            </a:r>
            <a:endParaRPr lang="en-US" sz="3000" dirty="0">
              <a:latin typeface="Arial" pitchFamily="34" charset="0"/>
              <a:cs typeface="Arial" pitchFamily="34" charset="0"/>
            </a:endParaRPr>
          </a:p>
          <a:p>
            <a:r>
              <a:rPr lang="vi-VN" sz="3000" dirty="0"/>
              <a:t>- Chuẩn bị giờ sau:</a:t>
            </a:r>
            <a:r>
              <a:rPr lang="en-US" sz="3000" dirty="0"/>
              <a:t> </a:t>
            </a:r>
            <a:r>
              <a:rPr lang="en-US" sz="3000" dirty="0" err="1"/>
              <a:t>Thứ</a:t>
            </a:r>
            <a:r>
              <a:rPr lang="en-US" sz="3000" dirty="0"/>
              <a:t> </a:t>
            </a:r>
            <a:r>
              <a:rPr lang="en-US" sz="3000" dirty="0" err="1"/>
              <a:t>tự</a:t>
            </a:r>
            <a:r>
              <a:rPr lang="en-US" sz="3000" dirty="0"/>
              <a:t> </a:t>
            </a:r>
            <a:r>
              <a:rPr lang="en-US" sz="3000" dirty="0" err="1"/>
              <a:t>thực</a:t>
            </a:r>
            <a:r>
              <a:rPr lang="en-US" sz="3000" dirty="0"/>
              <a:t> </a:t>
            </a:r>
            <a:r>
              <a:rPr lang="en-US" sz="3000" dirty="0" err="1"/>
              <a:t>hiện</a:t>
            </a:r>
            <a:r>
              <a:rPr lang="en-US" sz="3000" dirty="0"/>
              <a:t> </a:t>
            </a:r>
            <a:r>
              <a:rPr lang="en-US" sz="3000" dirty="0" err="1"/>
              <a:t>phép</a:t>
            </a:r>
            <a:r>
              <a:rPr lang="en-US" sz="3000" dirty="0"/>
              <a:t> </a:t>
            </a:r>
            <a:r>
              <a:rPr lang="en-US" sz="3000" err="1"/>
              <a:t>tính</a:t>
            </a:r>
            <a:r>
              <a:rPr lang="en-US" sz="3000"/>
              <a:t> </a:t>
            </a:r>
            <a:endParaRPr lang="en-US" sz="3000" dirty="0"/>
          </a:p>
        </p:txBody>
      </p:sp>
      <p:sp>
        <p:nvSpPr>
          <p:cNvPr id="7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417234" y="41669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 Ở NHÀ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!!4">
            <a:extLst>
              <a:ext uri="{FF2B5EF4-FFF2-40B4-BE49-F238E27FC236}">
                <a16:creationId xmlns=""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HƯỚNG DẪN TỰ HỌC Ở NHÀ</a:t>
            </a:r>
          </a:p>
        </p:txBody>
      </p:sp>
      <p:pic>
        <p:nvPicPr>
          <p:cNvPr id="3074" name="Picture 2" descr="C:\Users\admi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478" y="1374938"/>
            <a:ext cx="6689631" cy="52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1991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189224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B41947A2-8C4E-460E-A29C-30BD4B5DB041}"/>
              </a:ext>
            </a:extLst>
          </p:cNvPr>
          <p:cNvGrpSpPr/>
          <p:nvPr/>
        </p:nvGrpSpPr>
        <p:grpSpPr>
          <a:xfrm rot="19823548">
            <a:off x="11214071" y="-1605677"/>
            <a:ext cx="3136324" cy="8030311"/>
            <a:chOff x="9055676" y="0"/>
            <a:chExt cx="3136324" cy="68580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A5BD8AB-C5E3-48B8-8244-650D432A9D70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A2DC627-8030-44BB-AF58-DA2E1D7FE52E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C7E7C356-12CC-418B-92DE-C3D776E2F383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0E126EC2-82B8-4C28-8457-E91069573314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3612BE79-8E59-4846-9676-1838738481B9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!!1">
            <a:extLst>
              <a:ext uri="{FF2B5EF4-FFF2-40B4-BE49-F238E27FC236}">
                <a16:creationId xmlns:a16="http://schemas.microsoft.com/office/drawing/2014/main" xmlns="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HOẠT ĐỘNG </a:t>
            </a:r>
            <a:r>
              <a:rPr lang="en-US" sz="2800" b="1" dirty="0" smtClean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MỞ </a:t>
            </a:r>
            <a:r>
              <a:rPr lang="en-US" sz="2800" b="1" dirty="0">
                <a:solidFill>
                  <a:srgbClr val="C55A11"/>
                </a:solidFill>
                <a:latin typeface="Arial" pitchFamily="34" charset="0"/>
                <a:cs typeface="Arial" pitchFamily="34" charset="0"/>
              </a:rPr>
              <a:t>ĐẦU</a:t>
            </a:r>
            <a:endParaRPr lang="en-US" sz="2800" dirty="0">
              <a:solidFill>
                <a:srgbClr val="C55A1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9" y="703560"/>
            <a:ext cx="1287369" cy="1287369"/>
          </a:xfrm>
          <a:prstGeom prst="rect">
            <a:avLst/>
          </a:prstGeom>
        </p:spPr>
      </p:pic>
      <p:sp>
        <p:nvSpPr>
          <p:cNvPr id="42" name="Text Box 5"/>
          <p:cNvSpPr txBox="1">
            <a:spLocks noChangeArrowheads="1"/>
          </p:cNvSpPr>
          <p:nvPr/>
        </p:nvSpPr>
        <p:spPr bwMode="auto">
          <a:xfrm>
            <a:off x="777875" y="1387475"/>
            <a:ext cx="37560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187"/>
          <p:cNvSpPr txBox="1">
            <a:spLocks noChangeArrowheads="1"/>
          </p:cNvSpPr>
          <p:nvPr/>
        </p:nvSpPr>
        <p:spPr bwMode="auto">
          <a:xfrm>
            <a:off x="7575550" y="3017838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196"/>
          <p:cNvSpPr txBox="1">
            <a:spLocks noChangeArrowheads="1"/>
          </p:cNvSpPr>
          <p:nvPr/>
        </p:nvSpPr>
        <p:spPr bwMode="auto">
          <a:xfrm>
            <a:off x="1766137" y="908050"/>
            <a:ext cx="84597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u="sng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Câu 1: Tính giá trị của các lũy thừa sau</a:t>
            </a:r>
            <a:r>
              <a:rPr lang="en-US" sz="2400"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45" name="Text Box 197"/>
          <p:cNvSpPr txBox="1">
            <a:spLocks noChangeArrowheads="1"/>
          </p:cNvSpPr>
          <p:nvPr/>
        </p:nvSpPr>
        <p:spPr bwMode="auto">
          <a:xfrm>
            <a:off x="1872269" y="1700213"/>
            <a:ext cx="5545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</a:t>
            </a:r>
            <a:r>
              <a:rPr lang="en-US" sz="2400">
                <a:latin typeface="Arial" pitchFamily="34" charset="0"/>
                <a:cs typeface="Arial" pitchFamily="34" charset="0"/>
              </a:rPr>
              <a:t> 2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2 </a:t>
            </a:r>
            <a:r>
              <a:rPr lang="en-US" sz="2400">
                <a:latin typeface="Arial" pitchFamily="34" charset="0"/>
                <a:cs typeface="Arial" pitchFamily="34" charset="0"/>
              </a:rPr>
              <a:t>; 4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3</a:t>
            </a:r>
            <a:r>
              <a:rPr lang="en-US" sz="2400">
                <a:latin typeface="Arial" pitchFamily="34" charset="0"/>
                <a:cs typeface="Arial" pitchFamily="34" charset="0"/>
              </a:rPr>
              <a:t> ; 5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4  </a:t>
            </a:r>
            <a:r>
              <a:rPr lang="en-US" sz="2400">
                <a:latin typeface="Arial" pitchFamily="34" charset="0"/>
                <a:cs typeface="Arial" pitchFamily="34" charset="0"/>
              </a:rPr>
              <a:t> ;       b) 10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2 </a:t>
            </a:r>
            <a:r>
              <a:rPr lang="en-US" sz="2400">
                <a:latin typeface="Arial" pitchFamily="34" charset="0"/>
                <a:cs typeface="Arial" pitchFamily="34" charset="0"/>
              </a:rPr>
              <a:t> ; 10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.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198"/>
          <p:cNvSpPr txBox="1">
            <a:spLocks noChangeArrowheads="1"/>
          </p:cNvSpPr>
          <p:nvPr/>
        </p:nvSpPr>
        <p:spPr bwMode="auto">
          <a:xfrm>
            <a:off x="1737355" y="2276475"/>
            <a:ext cx="92649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u="sng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Câu 2</a:t>
            </a:r>
            <a:r>
              <a:rPr lang="en-US" sz="2400" b="1" u="sng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400">
                <a:latin typeface="Arial" pitchFamily="34" charset="0"/>
                <a:cs typeface="Arial" pitchFamily="34" charset="0"/>
              </a:rPr>
              <a:t> Em hãy viết kết quả phép tính sau dưới dạng một lũy thừa:</a:t>
            </a:r>
          </a:p>
        </p:txBody>
      </p:sp>
      <p:sp>
        <p:nvSpPr>
          <p:cNvPr id="47" name="Text Box 199"/>
          <p:cNvSpPr txBox="1">
            <a:spLocks noChangeArrowheads="1"/>
          </p:cNvSpPr>
          <p:nvPr/>
        </p:nvSpPr>
        <p:spPr bwMode="auto">
          <a:xfrm>
            <a:off x="1916513" y="3168856"/>
            <a:ext cx="72723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400">
                <a:latin typeface="Arial" pitchFamily="34" charset="0"/>
                <a:cs typeface="Arial" pitchFamily="34" charset="0"/>
              </a:rPr>
              <a:t>7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2 </a:t>
            </a:r>
            <a:r>
              <a:rPr lang="en-US" sz="2400">
                <a:latin typeface="Arial" pitchFamily="34" charset="0"/>
                <a:cs typeface="Arial" pitchFamily="34" charset="0"/>
              </a:rPr>
              <a:t>. 7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3</a:t>
            </a:r>
            <a:r>
              <a:rPr lang="en-US" sz="2400">
                <a:latin typeface="Arial" pitchFamily="34" charset="0"/>
                <a:cs typeface="Arial" pitchFamily="34" charset="0"/>
              </a:rPr>
              <a:t> ;      b) 3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2 </a:t>
            </a:r>
            <a:r>
              <a:rPr lang="en-US" sz="2400">
                <a:latin typeface="Arial" pitchFamily="34" charset="0"/>
                <a:cs typeface="Arial" pitchFamily="34" charset="0"/>
              </a:rPr>
              <a:t>.3 .3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4  </a:t>
            </a:r>
            <a:r>
              <a:rPr lang="en-US" sz="2400">
                <a:latin typeface="Arial" pitchFamily="34" charset="0"/>
                <a:cs typeface="Arial" pitchFamily="34" charset="0"/>
              </a:rPr>
              <a:t> ;    c) 4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5 </a:t>
            </a:r>
            <a:r>
              <a:rPr lang="en-US" sz="2400">
                <a:latin typeface="Arial" pitchFamily="34" charset="0"/>
                <a:cs typeface="Arial" pitchFamily="34" charset="0"/>
              </a:rPr>
              <a:t>: 4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3</a:t>
            </a:r>
            <a:r>
              <a:rPr lang="en-US" sz="2400">
                <a:latin typeface="Arial" pitchFamily="34" charset="0"/>
                <a:cs typeface="Arial" pitchFamily="34" charset="0"/>
              </a:rPr>
              <a:t> ;     d) 9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20 </a:t>
            </a:r>
            <a:r>
              <a:rPr lang="en-US" sz="2400">
                <a:latin typeface="Arial" pitchFamily="34" charset="0"/>
                <a:cs typeface="Arial" pitchFamily="34" charset="0"/>
              </a:rPr>
              <a:t>: 9 .</a:t>
            </a:r>
            <a:r>
              <a:rPr lang="en-US" sz="2400" baseline="30000">
                <a:latin typeface="Arial" pitchFamily="34" charset="0"/>
                <a:cs typeface="Arial" pitchFamily="34" charset="0"/>
              </a:rPr>
              <a:t> </a:t>
            </a:r>
            <a:endParaRPr lang="en-US" sz="2400" b="1">
              <a:latin typeface="Arial" pitchFamily="34" charset="0"/>
              <a:ea typeface="MS Song" pitchFamily="49" charset="-122"/>
              <a:cs typeface="Arial" pitchFamily="34" charset="0"/>
            </a:endParaRPr>
          </a:p>
        </p:txBody>
      </p:sp>
      <p:sp>
        <p:nvSpPr>
          <p:cNvPr id="48" name="Text Box 200"/>
          <p:cNvSpPr txBox="1">
            <a:spLocks noChangeArrowheads="1"/>
          </p:cNvSpPr>
          <p:nvPr/>
        </p:nvSpPr>
        <p:spPr bwMode="auto">
          <a:xfrm>
            <a:off x="2115626" y="4325272"/>
            <a:ext cx="8064500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  <a:defRPr/>
            </a:pPr>
            <a:r>
              <a:rPr lang="en-US" sz="2400" b="1">
                <a:latin typeface="Arial" pitchFamily="34" charset="0"/>
                <a:cs typeface="Arial" pitchFamily="34" charset="0"/>
              </a:rPr>
              <a:t>  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m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.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=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m+n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213"/>
          <p:cNvSpPr txBox="1">
            <a:spLocks noChangeArrowheads="1"/>
          </p:cNvSpPr>
          <p:nvPr/>
        </p:nvSpPr>
        <p:spPr bwMode="auto">
          <a:xfrm>
            <a:off x="395287" y="3860800"/>
            <a:ext cx="2598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u="sng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Ghi nhớ:</a:t>
            </a:r>
          </a:p>
        </p:txBody>
      </p:sp>
      <p:sp>
        <p:nvSpPr>
          <p:cNvPr id="50" name="TextBox 2"/>
          <p:cNvSpPr txBox="1">
            <a:spLocks noChangeArrowheads="1"/>
          </p:cNvSpPr>
          <p:nvPr/>
        </p:nvSpPr>
        <p:spPr bwMode="auto">
          <a:xfrm>
            <a:off x="2120804" y="5373688"/>
            <a:ext cx="82089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latin typeface="Arial" pitchFamily="34" charset="0"/>
                <a:cs typeface="Arial" pitchFamily="34" charset="0"/>
              </a:rPr>
              <a:t>2.      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m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: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= a</a:t>
            </a:r>
            <a:r>
              <a:rPr lang="en-US" sz="2400" b="1" baseline="30000">
                <a:latin typeface="Arial" pitchFamily="34" charset="0"/>
                <a:cs typeface="Arial" pitchFamily="34" charset="0"/>
              </a:rPr>
              <a:t>m-n  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  (a     0, m   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>
                <a:latin typeface="Arial" pitchFamily="34" charset="0"/>
                <a:cs typeface="Arial" pitchFamily="34" charset="0"/>
              </a:rPr>
              <a:t>n)</a:t>
            </a:r>
          </a:p>
        </p:txBody>
      </p:sp>
      <p:graphicFrame>
        <p:nvGraphicFramePr>
          <p:cNvPr id="51" name="Object 50"/>
          <p:cNvGraphicFramePr>
            <a:graphicFrameLocks noChangeAspect="1"/>
          </p:cNvGraphicFramePr>
          <p:nvPr/>
        </p:nvGraphicFramePr>
        <p:xfrm>
          <a:off x="5401996" y="5361860"/>
          <a:ext cx="360363" cy="544513"/>
        </p:xfrm>
        <a:graphic>
          <a:graphicData uri="http://schemas.openxmlformats.org/presentationml/2006/ole">
            <p:oleObj spid="_x0000_s1026" name="Equation" r:id="rId4" imgW="139700" imgH="139700" progId="Equation.DSMT4">
              <p:embed/>
            </p:oleObj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6543923" y="5347109"/>
          <a:ext cx="295275" cy="538163"/>
        </p:xfrm>
        <a:graphic>
          <a:graphicData uri="http://schemas.openxmlformats.org/presentationml/2006/ole">
            <p:oleObj spid="_x0000_s1027" name="Equation" r:id="rId5" imgW="126720" imgH="152280" progId="Equation.DSMT4">
              <p:embed/>
            </p:oleObj>
          </a:graphicData>
        </a:graphic>
      </p:graphicFrame>
      <p:sp>
        <p:nvSpPr>
          <p:cNvPr id="53" name="Text Box 200"/>
          <p:cNvSpPr txBox="1">
            <a:spLocks noChangeArrowheads="1"/>
          </p:cNvSpPr>
          <p:nvPr/>
        </p:nvSpPr>
        <p:spPr bwMode="auto">
          <a:xfrm>
            <a:off x="2090181" y="5373688"/>
            <a:ext cx="8064500" cy="46166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 animBg="1"/>
      <p:bldP spid="49" grpId="0"/>
      <p:bldP spid="50" grpId="0"/>
      <p:bldP spid="5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8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22" name="Rectangle 2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55531" y="1477618"/>
            <a:ext cx="10238965" cy="3741024"/>
          </a:xfrm>
          <a:prstGeom prst="rect">
            <a:avLst/>
          </a:prstGeom>
          <a:blipFill rotWithShape="1">
            <a:blip r:embed="rId2"/>
            <a:stretch>
              <a:fillRect l="-1905" t="-2606" r="-1012" b="-5375"/>
            </a:stretch>
          </a:blipFill>
        </p:spPr>
        <p:txBody>
          <a:bodyPr/>
          <a:lstStyle/>
          <a:p>
            <a:r>
              <a:rPr lang="en-US" sz="2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23" name="Shape 268"/>
          <p:cNvSpPr txBox="1">
            <a:spLocks/>
          </p:cNvSpPr>
          <p:nvPr/>
        </p:nvSpPr>
        <p:spPr>
          <a:xfrm>
            <a:off x="0" y="145540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2800" b="1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Dạng</a:t>
            </a:r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1.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Viết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lũy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thừa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861070"/>
            <a:ext cx="1224116" cy="11017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89912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826508" y="2306869"/>
            <a:ext cx="8627807" cy="3615862"/>
          </a:xfrm>
          <a:prstGeom prst="rect">
            <a:avLst/>
          </a:prstGeom>
          <a:blipFill rotWithShape="1">
            <a:blip r:embed="rId2"/>
            <a:stretch>
              <a:fillRect l="-424" t="-3030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grpSp>
        <p:nvGrpSpPr>
          <p:cNvPr id="9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2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521284" cy="207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-54060" y="267924"/>
            <a:ext cx="109728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</a:rPr>
              <a:t>TRÒ CHƠI Ô CHỮ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68995" y="25663"/>
            <a:ext cx="8293509" cy="2005012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vi-VN" smtClean="0">
                <a:latin typeface="Times New Roman" pitchFamily="18" charset="0"/>
              </a:rPr>
              <a:t>Ô chữ gồm  </a:t>
            </a:r>
            <a:r>
              <a:rPr lang="en-US" smtClean="0">
                <a:latin typeface="Times New Roman" pitchFamily="18" charset="0"/>
              </a:rPr>
              <a:t>10</a:t>
            </a:r>
            <a:r>
              <a:rPr lang="vi-VN" smtClean="0">
                <a:latin typeface="Times New Roman" pitchFamily="18" charset="0"/>
              </a:rPr>
              <a:t>  chữ cái. Đây là tên của một trong những kì quan nổi tiếng ở nước ta.</a:t>
            </a:r>
            <a:endParaRPr lang="en-US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Hãy tính các kết quả sau (dưới dạng một lũy thừa) vào ô vuông thích hợp. Điền mỗi chữ cái tương ứng với mỗi kết quả tìm được vào hàng ngang dưới em sẽ tìm được câu trả lời:</a:t>
            </a:r>
          </a:p>
          <a:p>
            <a:pPr eaLnBrk="1" hangingPunct="1">
              <a:buFontTx/>
              <a:buNone/>
            </a:pPr>
            <a:r>
              <a:rPr lang="en-US" baseline="30000" smtClean="0">
                <a:latin typeface="Times New Roman" pitchFamily="18" charset="0"/>
              </a:rPr>
              <a:t>         </a:t>
            </a:r>
          </a:p>
        </p:txBody>
      </p:sp>
      <p:sp>
        <p:nvSpPr>
          <p:cNvPr id="23" name="Rectangle 3"/>
          <p:cNvSpPr txBox="1">
            <a:spLocks noChangeArrowheads="1"/>
          </p:cNvSpPr>
          <p:nvPr/>
        </p:nvSpPr>
        <p:spPr bwMode="auto">
          <a:xfrm>
            <a:off x="355600" y="2419351"/>
            <a:ext cx="1097280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70C0"/>
                </a:solidFill>
              </a:rPr>
              <a:t>G</a:t>
            </a:r>
            <a:r>
              <a:rPr lang="en-US" sz="2400"/>
              <a:t>. 11</a:t>
            </a:r>
            <a:r>
              <a:rPr lang="en-US" baseline="30000"/>
              <a:t>10</a:t>
            </a:r>
            <a:r>
              <a:rPr lang="en-US" sz="2400"/>
              <a:t> : 11</a:t>
            </a:r>
            <a:r>
              <a:rPr lang="en-US" baseline="30000"/>
              <a:t>5</a:t>
            </a:r>
            <a:r>
              <a:rPr lang="en-US" sz="2400"/>
              <a:t> 	 =                       	</a:t>
            </a:r>
            <a:r>
              <a:rPr lang="en-US" sz="2400" smtClean="0"/>
              <a:t> </a:t>
            </a:r>
            <a:r>
              <a:rPr lang="en-US" sz="2400"/>
              <a:t>	</a:t>
            </a:r>
            <a:r>
              <a:rPr lang="en-US" sz="2400">
                <a:solidFill>
                  <a:srgbClr val="0070C0"/>
                </a:solidFill>
              </a:rPr>
              <a:t>L</a:t>
            </a:r>
            <a:r>
              <a:rPr lang="en-US" sz="2400"/>
              <a:t>. 2</a:t>
            </a:r>
            <a:r>
              <a:rPr lang="en-US" baseline="30000"/>
              <a:t>4 </a:t>
            </a:r>
            <a:r>
              <a:rPr lang="en-US" sz="2400"/>
              <a:t>. 2</a:t>
            </a:r>
            <a:r>
              <a:rPr lang="en-US" baseline="30000"/>
              <a:t>6</a:t>
            </a:r>
            <a:r>
              <a:rPr lang="en-US"/>
              <a:t> </a:t>
            </a:r>
            <a:r>
              <a:rPr lang="en-US" sz="2400"/>
              <a:t>=                                </a:t>
            </a:r>
          </a:p>
          <a:p>
            <a:pPr marL="342900" indent="-342900">
              <a:spcBef>
                <a:spcPct val="20000"/>
              </a:spcBef>
            </a:pPr>
            <a:endParaRPr lang="en-US" sz="2400"/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70C0"/>
                </a:solidFill>
              </a:rPr>
              <a:t>O</a:t>
            </a:r>
            <a:r>
              <a:rPr lang="en-US" sz="2400"/>
              <a:t>. x</a:t>
            </a:r>
            <a:r>
              <a:rPr lang="en-US" baseline="30000"/>
              <a:t>4</a:t>
            </a:r>
            <a:r>
              <a:rPr lang="en-US" sz="2400"/>
              <a:t> . x . x</a:t>
            </a:r>
            <a:r>
              <a:rPr lang="en-US" baseline="30000"/>
              <a:t>3	</a:t>
            </a:r>
            <a:r>
              <a:rPr lang="en-US" sz="2400"/>
              <a:t> =                             		</a:t>
            </a:r>
            <a:r>
              <a:rPr lang="en-US" sz="2400">
                <a:solidFill>
                  <a:srgbClr val="0070C0"/>
                </a:solidFill>
              </a:rPr>
              <a:t>N</a:t>
            </a:r>
            <a:r>
              <a:rPr lang="en-US" sz="2400"/>
              <a:t>. 5</a:t>
            </a:r>
            <a:r>
              <a:rPr lang="en-US" baseline="30000"/>
              <a:t>6</a:t>
            </a:r>
            <a:r>
              <a:rPr lang="en-US" sz="2400"/>
              <a:t> : 5</a:t>
            </a:r>
            <a:r>
              <a:rPr lang="en-US" baseline="30000"/>
              <a:t>0 </a:t>
            </a:r>
            <a:r>
              <a:rPr lang="en-US"/>
              <a:t>=</a:t>
            </a:r>
            <a:r>
              <a:rPr lang="en-US" sz="2400"/>
              <a:t> </a:t>
            </a:r>
          </a:p>
          <a:p>
            <a:pPr marL="342900" indent="-342900">
              <a:spcBef>
                <a:spcPct val="20000"/>
              </a:spcBef>
            </a:pPr>
            <a:endParaRPr lang="en-US" sz="2400"/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70C0"/>
                </a:solidFill>
              </a:rPr>
              <a:t>H</a:t>
            </a:r>
            <a:r>
              <a:rPr lang="en-US" sz="2400"/>
              <a:t>. 3</a:t>
            </a:r>
            <a:r>
              <a:rPr lang="en-US" baseline="30000"/>
              <a:t>6</a:t>
            </a:r>
            <a:r>
              <a:rPr lang="en-US" sz="2400"/>
              <a:t> : 3</a:t>
            </a:r>
            <a:r>
              <a:rPr lang="en-US" baseline="30000"/>
              <a:t>5</a:t>
            </a:r>
            <a:r>
              <a:rPr lang="en-US" sz="2400"/>
              <a:t>        	 =                             		</a:t>
            </a:r>
            <a:r>
              <a:rPr lang="en-US" sz="2400">
                <a:solidFill>
                  <a:srgbClr val="0070C0"/>
                </a:solidFill>
              </a:rPr>
              <a:t>A</a:t>
            </a:r>
            <a:r>
              <a:rPr lang="en-US" sz="2400"/>
              <a:t>. 6</a:t>
            </a:r>
            <a:r>
              <a:rPr lang="en-US" baseline="30000"/>
              <a:t>2</a:t>
            </a:r>
            <a:r>
              <a:rPr lang="en-US" sz="2400"/>
              <a:t> . 6   =</a:t>
            </a:r>
          </a:p>
          <a:p>
            <a:pPr marL="342900" indent="-342900">
              <a:spcBef>
                <a:spcPct val="20000"/>
              </a:spcBef>
            </a:pPr>
            <a:endParaRPr lang="en-US" sz="2400"/>
          </a:p>
          <a:p>
            <a:pPr marL="342900" indent="-342900">
              <a:spcBef>
                <a:spcPct val="20000"/>
              </a:spcBef>
            </a:pPr>
            <a:r>
              <a:rPr lang="en-US" sz="2400">
                <a:solidFill>
                  <a:srgbClr val="0070C0"/>
                </a:solidFill>
              </a:rPr>
              <a:t>I</a:t>
            </a:r>
            <a:r>
              <a:rPr lang="en-US" sz="2400"/>
              <a:t>. a</a:t>
            </a:r>
            <a:r>
              <a:rPr lang="en-US" baseline="30000"/>
              <a:t>9</a:t>
            </a:r>
            <a:r>
              <a:rPr lang="en-US" sz="2400"/>
              <a:t> : a ( a     0) =                              		</a:t>
            </a:r>
            <a:r>
              <a:rPr lang="en-US" sz="2400">
                <a:solidFill>
                  <a:srgbClr val="0070C0"/>
                </a:solidFill>
              </a:rPr>
              <a:t>V</a:t>
            </a:r>
            <a:r>
              <a:rPr lang="en-US" sz="2400"/>
              <a:t>. 7</a:t>
            </a:r>
            <a:r>
              <a:rPr lang="en-US" baseline="30000"/>
              <a:t>8</a:t>
            </a:r>
            <a:r>
              <a:rPr lang="en-US" sz="2400"/>
              <a:t> : 7</a:t>
            </a:r>
            <a:r>
              <a:rPr lang="en-US" baseline="30000"/>
              <a:t>4  </a:t>
            </a:r>
            <a:r>
              <a:rPr lang="en-US"/>
              <a:t>=</a:t>
            </a:r>
          </a:p>
          <a:p>
            <a:pPr marL="342900" indent="-342900">
              <a:spcBef>
                <a:spcPct val="20000"/>
              </a:spcBef>
            </a:pPr>
            <a:endParaRPr lang="en-US"/>
          </a:p>
          <a:p>
            <a:pPr marL="342900" indent="-342900">
              <a:spcBef>
                <a:spcPct val="20000"/>
              </a:spcBef>
            </a:pPr>
            <a:r>
              <a:rPr lang="en-US"/>
              <a:t>                     </a:t>
            </a:r>
            <a:r>
              <a:rPr lang="en-US" baseline="30000" smtClean="0"/>
              <a:t>   </a:t>
            </a:r>
            <a:endParaRPr lang="en-US" baseline="30000"/>
          </a:p>
        </p:txBody>
      </p:sp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4510617" y="25209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4531784" y="5256213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Rectangle 13"/>
          <p:cNvSpPr>
            <a:spLocks noChangeArrowheads="1"/>
          </p:cNvSpPr>
          <p:nvPr/>
        </p:nvSpPr>
        <p:spPr bwMode="auto">
          <a:xfrm>
            <a:off x="4510617" y="4287838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13"/>
          <p:cNvSpPr>
            <a:spLocks noChangeArrowheads="1"/>
          </p:cNvSpPr>
          <p:nvPr/>
        </p:nvSpPr>
        <p:spPr bwMode="auto">
          <a:xfrm>
            <a:off x="4510617" y="3382963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13"/>
          <p:cNvSpPr>
            <a:spLocks noChangeArrowheads="1"/>
          </p:cNvSpPr>
          <p:nvPr/>
        </p:nvSpPr>
        <p:spPr bwMode="auto">
          <a:xfrm>
            <a:off x="10185400" y="431165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10166351" y="3382963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13"/>
          <p:cNvSpPr>
            <a:spLocks noChangeArrowheads="1"/>
          </p:cNvSpPr>
          <p:nvPr/>
        </p:nvSpPr>
        <p:spPr bwMode="auto">
          <a:xfrm>
            <a:off x="10140951" y="2519363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Rectangle 37"/>
          <p:cNvSpPr>
            <a:spLocks noChangeArrowheads="1"/>
          </p:cNvSpPr>
          <p:nvPr/>
        </p:nvSpPr>
        <p:spPr bwMode="auto">
          <a:xfrm>
            <a:off x="49805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38"/>
          <p:cNvSpPr>
            <a:spLocks noChangeArrowheads="1"/>
          </p:cNvSpPr>
          <p:nvPr/>
        </p:nvSpPr>
        <p:spPr bwMode="auto">
          <a:xfrm>
            <a:off x="55901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39"/>
          <p:cNvSpPr>
            <a:spLocks noChangeArrowheads="1"/>
          </p:cNvSpPr>
          <p:nvPr/>
        </p:nvSpPr>
        <p:spPr bwMode="auto">
          <a:xfrm>
            <a:off x="74189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Rectangle 40"/>
          <p:cNvSpPr>
            <a:spLocks noChangeArrowheads="1"/>
          </p:cNvSpPr>
          <p:nvPr/>
        </p:nvSpPr>
        <p:spPr bwMode="auto">
          <a:xfrm>
            <a:off x="80285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Rectangle 41"/>
          <p:cNvSpPr>
            <a:spLocks noChangeArrowheads="1"/>
          </p:cNvSpPr>
          <p:nvPr/>
        </p:nvSpPr>
        <p:spPr bwMode="auto">
          <a:xfrm>
            <a:off x="86381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Rectangle 42"/>
          <p:cNvSpPr>
            <a:spLocks noChangeArrowheads="1"/>
          </p:cNvSpPr>
          <p:nvPr/>
        </p:nvSpPr>
        <p:spPr bwMode="auto">
          <a:xfrm>
            <a:off x="68093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Rectangle 43"/>
          <p:cNvSpPr>
            <a:spLocks noChangeArrowheads="1"/>
          </p:cNvSpPr>
          <p:nvPr/>
        </p:nvSpPr>
        <p:spPr bwMode="auto">
          <a:xfrm>
            <a:off x="61997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44"/>
          <p:cNvSpPr>
            <a:spLocks noChangeArrowheads="1"/>
          </p:cNvSpPr>
          <p:nvPr/>
        </p:nvSpPr>
        <p:spPr bwMode="auto">
          <a:xfrm>
            <a:off x="43709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" name="Rectangle 45"/>
          <p:cNvSpPr>
            <a:spLocks noChangeArrowheads="1"/>
          </p:cNvSpPr>
          <p:nvPr/>
        </p:nvSpPr>
        <p:spPr bwMode="auto">
          <a:xfrm>
            <a:off x="37613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46"/>
          <p:cNvSpPr>
            <a:spLocks noChangeArrowheads="1"/>
          </p:cNvSpPr>
          <p:nvPr/>
        </p:nvSpPr>
        <p:spPr bwMode="auto">
          <a:xfrm>
            <a:off x="3151717" y="57150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13"/>
          <p:cNvSpPr>
            <a:spLocks noChangeArrowheads="1"/>
          </p:cNvSpPr>
          <p:nvPr/>
        </p:nvSpPr>
        <p:spPr bwMode="auto">
          <a:xfrm>
            <a:off x="10185400" y="5232400"/>
            <a:ext cx="6096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54965" y="2508506"/>
            <a:ext cx="7906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11</a:t>
            </a:r>
            <a:r>
              <a:rPr lang="en-US" sz="2400" baseline="30000">
                <a:solidFill>
                  <a:srgbClr val="FF0000"/>
                </a:solidFill>
              </a:rPr>
              <a:t>5</a:t>
            </a:r>
            <a:r>
              <a:rPr lang="en-US" sz="2400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671985" y="5675314"/>
            <a:ext cx="3786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G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525434" y="3311526"/>
            <a:ext cx="7789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x</a:t>
            </a:r>
            <a:r>
              <a:rPr lang="en-US" sz="2400" baseline="30000">
                <a:solidFill>
                  <a:srgbClr val="FF0000"/>
                </a:solidFill>
              </a:rPr>
              <a:t>8</a:t>
            </a:r>
            <a:r>
              <a:rPr lang="en-US"/>
              <a:t>  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46433" y="5675314"/>
            <a:ext cx="388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601633" y="4246563"/>
            <a:ext cx="340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14385" y="5675314"/>
            <a:ext cx="377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91568" y="5184776"/>
            <a:ext cx="6498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a</a:t>
            </a:r>
            <a:r>
              <a:rPr lang="en-US" baseline="30000">
                <a:solidFill>
                  <a:srgbClr val="FF0000"/>
                </a:solidFill>
              </a:rPr>
              <a:t>8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60800" y="5675314"/>
            <a:ext cx="3810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0109201" y="2449513"/>
            <a:ext cx="5485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2</a:t>
            </a:r>
            <a:r>
              <a:rPr lang="en-US" sz="2400" baseline="30000">
                <a:solidFill>
                  <a:srgbClr val="FF0000"/>
                </a:solidFill>
              </a:rPr>
              <a:t>10</a:t>
            </a:r>
            <a:endParaRPr lang="en-US" sz="240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976534" y="5675314"/>
            <a:ext cx="3145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079568" y="3311526"/>
            <a:ext cx="6190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5</a:t>
            </a:r>
            <a:r>
              <a:rPr lang="en-US" sz="2400" baseline="30000">
                <a:solidFill>
                  <a:srgbClr val="FF0000"/>
                </a:solidFill>
              </a:rPr>
              <a:t>6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/>
              <a:t>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8028518" y="5675314"/>
            <a:ext cx="383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109201" y="4216401"/>
            <a:ext cx="5501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6</a:t>
            </a:r>
            <a:r>
              <a:rPr lang="en-US" sz="2400" baseline="30000">
                <a:solidFill>
                  <a:srgbClr val="FF0000"/>
                </a:solidFill>
              </a:rPr>
              <a:t>3</a:t>
            </a:r>
            <a:r>
              <a:rPr lang="en-US"/>
              <a:t> 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292851" y="5675314"/>
            <a:ext cx="36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676900" y="5676901"/>
            <a:ext cx="3770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H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404785" y="5676901"/>
            <a:ext cx="383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0109201" y="5184776"/>
            <a:ext cx="5661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FF0000"/>
                </a:solidFill>
              </a:rPr>
              <a:t>7</a:t>
            </a:r>
            <a:r>
              <a:rPr lang="en-US" sz="2400" baseline="30000">
                <a:solidFill>
                  <a:srgbClr val="FF0000"/>
                </a:solidFill>
              </a:rPr>
              <a:t>4</a:t>
            </a:r>
            <a:r>
              <a:rPr lang="en-US" sz="24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25800" y="5676901"/>
            <a:ext cx="359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V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615768" y="5127522"/>
          <a:ext cx="406400" cy="304800"/>
        </p:xfrm>
        <a:graphic>
          <a:graphicData uri="http://schemas.openxmlformats.org/presentationml/2006/ole">
            <p:oleObj spid="_x0000_s3074" name="Equation" r:id="rId3" imgW="139700" imgH="139700" progId="Equation.DSMT4">
              <p:embed/>
            </p:oleObj>
          </a:graphicData>
        </a:graphic>
      </p:graphicFrame>
      <p:sp>
        <p:nvSpPr>
          <p:cNvPr id="43" name="Rectangle 42"/>
          <p:cNvSpPr/>
          <p:nvPr/>
        </p:nvSpPr>
        <p:spPr>
          <a:xfrm>
            <a:off x="3141407" y="6103938"/>
            <a:ext cx="6415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latin typeface="Arial" pitchFamily="34" charset="0"/>
                <a:cs typeface="Arial" pitchFamily="34" charset="0"/>
              </a:rPr>
              <a:t>7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  a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 5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 3    3    6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2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x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 5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6  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11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5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!!3">
            <a:extLst>
              <a:ext uri="{FF2B5EF4-FFF2-40B4-BE49-F238E27FC236}">
                <a16:creationId xmlns:a16="http://schemas.microsoft.com/office/drawing/2014/main" xmlns="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714" y="663677"/>
            <a:ext cx="1769862" cy="1578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56" grpId="0"/>
      <p:bldP spid="57" grpId="0"/>
      <p:bldP spid="17" grpId="0"/>
      <p:bldP spid="18" grpId="0"/>
      <p:bldP spid="43" grpId="0"/>
      <p:bldP spid="4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1ED5D934-1005-42E7-B9E8-65E9CE12B957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E77C13A5-0834-400F-A56E-4C74E35B6AE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9512712A-CFC7-4140-8BF0-0E597115E51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2" name="Rectangle 21"/>
              <p:cNvSpPr/>
              <p:nvPr/>
            </p:nvSpPr>
            <p:spPr>
              <a:xfrm>
                <a:off x="1938991" y="1573580"/>
                <a:ext cx="8620856" cy="24314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5 (SGK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trang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25). So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sánh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:</a:t>
                </a:r>
                <a:endParaRPr lang="en-US" sz="38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v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à 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800" b="0" i="0" smtClean="0">
                        <a:latin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3800" dirty="0"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</a:rPr>
                      <m:t>v</m:t>
                    </m:r>
                    <m:r>
                      <a:rPr lang="en-US" sz="3800" b="0" i="0" smtClean="0">
                        <a:latin typeface="Cambria Math"/>
                      </a:rPr>
                      <m:t>à </m:t>
                    </m:r>
                    <m:sSup>
                      <m:sSupPr>
                        <m:ctrlPr>
                          <a:rPr lang="en-US" sz="3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800" b="0" i="0" smtClean="0">
                        <a:latin typeface="Cambria Math"/>
                      </a:rPr>
                      <m:t>;</m:t>
                    </m:r>
                  </m:oMath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396875" indent="-227013">
                  <a:buAutoNum type="alphaLcParenR"/>
                </a:pPr>
                <a14:m>
                  <m:oMath xmlns:m="http://schemas.openxmlformats.org/officeDocument/2006/math"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3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38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3800" b="0" i="0" smtClean="0">
                        <a:latin typeface="Cambria Math"/>
                      </a:rPr>
                      <m:t>v</m:t>
                    </m:r>
                    <m:r>
                      <a:rPr lang="en-US" sz="3800" b="0" i="0" smtClean="0">
                        <a:latin typeface="Cambria Math"/>
                      </a:rPr>
                      <m:t>à </m:t>
                    </m:r>
                    <m:sSup>
                      <m:sSupPr>
                        <m:ctrlPr>
                          <a:rPr lang="en-US" sz="38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sz="3800" b="0" i="1" smtClean="0">
                        <a:latin typeface="Cambria Math"/>
                      </a:rPr>
                      <m:t>.</m:t>
                    </m:r>
                  </m:oMath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991" y="1573580"/>
                <a:ext cx="8620856" cy="2431435"/>
              </a:xfrm>
              <a:prstGeom prst="rect">
                <a:avLst/>
              </a:prstGeom>
              <a:blipFill rotWithShape="1">
                <a:blip r:embed="rId2"/>
                <a:stretch>
                  <a:fillRect l="-2263" t="-4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Shape 268"/>
          <p:cNvSpPr txBox="1">
            <a:spLocks/>
          </p:cNvSpPr>
          <p:nvPr/>
        </p:nvSpPr>
        <p:spPr>
          <a:xfrm>
            <a:off x="0" y="145540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endParaRPr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87980"/>
            <a:ext cx="1517707" cy="13659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86038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xmlns="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HOẠT ĐỘNG HÌNH THÀNH KIẾN THỨC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1938991" y="1913414"/>
                <a:ext cx="8620856" cy="4235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Bài 5 (SGK </a:t>
                </a:r>
                <a:r>
                  <a:rPr lang="en-US" sz="3800" b="1" dirty="0" err="1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trang</a:t>
                </a:r>
                <a:r>
                  <a:rPr lang="en-US" sz="3800" b="1" dirty="0" smtClean="0">
                    <a:solidFill>
                      <a:srgbClr val="0000CC"/>
                    </a:solidFill>
                    <a:latin typeface="Arial" pitchFamily="34" charset="0"/>
                    <a:cs typeface="Arial" pitchFamily="34" charset="0"/>
                  </a:rPr>
                  <a:t> 25). </a:t>
                </a:r>
                <a:endParaRPr lang="en-US" sz="3800" b="1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a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</m:oMath>
                  </m:oMathPara>
                </a14:m>
                <a:endParaRPr lang="en-US" sz="3800" b="0" i="0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Do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800" i="1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6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&gt;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3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3800" dirty="0"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800" b="0" i="0" smtClean="0">
                              <a:latin typeface="Cambria Math"/>
                            </a:rPr>
                            <m:t>b</m:t>
                          </m:r>
                          <m:r>
                            <a:rPr lang="en-US" sz="3800" b="0" i="0" smtClean="0">
                              <a:latin typeface="Cambria Math"/>
                            </a:rPr>
                            <m:t>)</m:t>
                          </m:r>
                          <m:r>
                            <a:rPr lang="en-US" sz="38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800" b="0" i="0" smtClean="0">
                          <a:latin typeface="Cambria Math"/>
                        </a:rPr>
                        <m:t>=</m:t>
                      </m:r>
                      <m:r>
                        <a:rPr lang="en-US" sz="3800" b="0" i="0" smtClean="0">
                          <a:latin typeface="Cambria Math"/>
                        </a:rPr>
                        <m:t>2</m:t>
                      </m:r>
                      <m:r>
                        <a:rPr lang="en-US" sz="3800" b="0" i="0" smtClean="0">
                          <a:latin typeface="Cambria Math"/>
                        </a:rPr>
                        <m:t>.</m:t>
                      </m:r>
                      <m:r>
                        <a:rPr lang="en-US" sz="3800" b="0" i="0" smtClean="0">
                          <a:latin typeface="Cambria Math"/>
                        </a:rPr>
                        <m:t>2</m:t>
                      </m:r>
                      <m:r>
                        <a:rPr lang="en-US" sz="3800" b="0" i="0" smtClean="0">
                          <a:latin typeface="Cambria Math"/>
                        </a:rPr>
                        <m:t>.</m:t>
                      </m:r>
                      <m:r>
                        <a:rPr lang="en-US" sz="3800" b="0" i="0" smtClean="0">
                          <a:latin typeface="Cambria Math"/>
                        </a:rPr>
                        <m:t>2</m:t>
                      </m:r>
                      <m:r>
                        <a:rPr lang="en-US" sz="3800" b="0" i="0" smtClean="0">
                          <a:latin typeface="Cambria Math"/>
                        </a:rPr>
                        <m:t>=</m:t>
                      </m:r>
                      <m:r>
                        <a:rPr lang="en-US" sz="3800" b="0" i="0" smtClean="0">
                          <a:latin typeface="Cambria Math"/>
                        </a:rPr>
                        <m:t>8</m:t>
                      </m:r>
                      <m:r>
                        <a:rPr lang="en-US" sz="3800" b="0" i="0" smtClean="0">
                          <a:latin typeface="Cambria Math"/>
                        </a:rPr>
                        <m:t>; </m:t>
                      </m:r>
                      <m:sSup>
                        <m:sSupPr>
                          <m:ctrlPr>
                            <a:rPr lang="en-US" sz="3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3800" b="0" i="1" smtClean="0">
                          <a:latin typeface="Cambria Math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</a:rPr>
                        <m:t>3</m:t>
                      </m:r>
                      <m:r>
                        <a:rPr lang="en-US" sz="3800" b="0" i="1" smtClean="0">
                          <a:latin typeface="Cambria Math"/>
                        </a:rPr>
                        <m:t>.</m:t>
                      </m:r>
                      <m:r>
                        <a:rPr lang="en-US" sz="3800" b="0" i="1" smtClean="0">
                          <a:latin typeface="Cambria Math"/>
                        </a:rPr>
                        <m:t>3</m:t>
                      </m:r>
                      <m:r>
                        <a:rPr lang="en-US" sz="3800" b="0" i="1" smtClean="0">
                          <a:latin typeface="Cambria Math"/>
                        </a:rPr>
                        <m:t>=</m:t>
                      </m:r>
                      <m:r>
                        <a:rPr lang="en-US" sz="3800" b="0" i="1" smtClean="0">
                          <a:latin typeface="Cambria Math"/>
                        </a:rPr>
                        <m:t>9</m:t>
                      </m:r>
                    </m:oMath>
                  </m:oMathPara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Do</m:t>
                      </m:r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r>
                        <a:rPr lang="en-US" sz="3800" b="0" i="1" smtClean="0">
                          <a:latin typeface="Cambria Math"/>
                          <a:cs typeface="Times New Roman" panose="02020603050405020304" pitchFamily="18" charset="0"/>
                        </a:rPr>
                        <m:t>9</m:t>
                      </m:r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ê</m:t>
                      </m:r>
                      <m:r>
                        <m:rPr>
                          <m:sty m:val="p"/>
                        </m:rP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n</m:t>
                      </m:r>
                      <m:sSup>
                        <m:sSupPr>
                          <m:ctrlP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3800" b="0" i="0" smtClean="0">
                          <a:latin typeface="Cambria Math"/>
                          <a:cs typeface="Times New Roman" panose="020206030504050203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i="1">
                              <a:latin typeface="Cambria Math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800">
                          <a:latin typeface="Cambria Math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3800" dirty="0" smtClean="0">
                  <a:latin typeface="Cambria Math"/>
                  <a:cs typeface="Times New Roman" panose="02020603050405020304" pitchFamily="18" charset="0"/>
                </a:endParaRPr>
              </a:p>
              <a:p>
                <a:pPr marL="169862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</a:rPr>
                        <m:t>c</m:t>
                      </m:r>
                      <m:r>
                        <a:rPr lang="en-US" sz="3800" b="0" i="0" smtClean="0">
                          <a:latin typeface="Cambria Math"/>
                        </a:rPr>
                        <m:t>) </m:t>
                      </m:r>
                      <m:sSup>
                        <m:sSupPr>
                          <m:ctrlPr>
                            <a:rPr lang="en-US" sz="3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US" sz="3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800" b="0" i="0" smtClean="0">
                          <a:latin typeface="Cambria Math"/>
                        </a:rPr>
                        <m:t>v</m:t>
                      </m:r>
                      <m:r>
                        <a:rPr lang="en-US" sz="3800" b="0" i="0" smtClean="0">
                          <a:latin typeface="Cambria Math"/>
                        </a:rPr>
                        <m:t>à </m:t>
                      </m:r>
                      <m:sSup>
                        <m:sSupPr>
                          <m:ctrlPr>
                            <a:rPr lang="en-US" sz="38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8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US" sz="38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  <a:p>
                <a:pPr marL="16986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Do</m:t>
                    </m:r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3800" b="0" i="1" smtClean="0">
                        <a:latin typeface="Cambria Math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ê</m:t>
                    </m:r>
                    <m:r>
                      <m:rPr>
                        <m:sty m:val="p"/>
                      </m:rP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n</m:t>
                    </m:r>
                    <m:sSup>
                      <m:sSupPr>
                        <m:ctrlP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800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sSup>
                      <m:sSupPr>
                        <m:ctrlP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800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8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800" b="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en-US" sz="3800" b="0" dirty="0" smtClean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991" y="1913414"/>
                <a:ext cx="8620856" cy="4235711"/>
              </a:xfrm>
              <a:prstGeom prst="rect">
                <a:avLst/>
              </a:prstGeom>
              <a:blipFill rotWithShape="1">
                <a:blip r:embed="rId2"/>
                <a:stretch>
                  <a:fillRect l="-2263" t="-2302" b="-3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xmlns="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41" y="144543"/>
            <a:ext cx="2131872" cy="175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132295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501445" y="2330245"/>
            <a:ext cx="11459497" cy="25219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hape 268"/>
          <p:cNvSpPr txBox="1">
            <a:spLocks/>
          </p:cNvSpPr>
          <p:nvPr/>
        </p:nvSpPr>
        <p:spPr>
          <a:xfrm>
            <a:off x="1887793" y="1017639"/>
            <a:ext cx="8548858" cy="799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Fredoka One"/>
              <a:buNone/>
              <a:defRPr sz="3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redoka One"/>
              <a:buNone/>
              <a:defRPr sz="48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pPr algn="ctr"/>
            <a:r>
              <a:rPr lang="en-US" sz="40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 Một số bài tập thực tế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!!3">
            <a:extLst>
              <a:ext uri="{FF2B5EF4-FFF2-40B4-BE49-F238E27FC236}">
                <a16:creationId xmlns:a16="http://schemas.microsoft.com/office/drawing/2014/main" xmlns="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17707" cy="136593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20877" y="1091381"/>
            <a:ext cx="9483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63689" y="2418701"/>
            <a:ext cx="110711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6/SGK trang 25:</a:t>
            </a:r>
          </a:p>
          <a:p>
            <a:r>
              <a:rPr lang="en-US" sz="2800" smtClean="0">
                <a:latin typeface="Arial" pitchFamily="34" charset="0"/>
                <a:cs typeface="Arial" pitchFamily="34" charset="0"/>
              </a:rPr>
              <a:t>Khối lượng của Mặt Trời khoảng 1988550.10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21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tấn, khối lượng của trái đất khoảng 6. 10</a:t>
            </a:r>
            <a:r>
              <a:rPr lang="en-US" sz="2800" baseline="30000" smtClean="0">
                <a:latin typeface="Arial" pitchFamily="34" charset="0"/>
                <a:cs typeface="Arial" pitchFamily="34" charset="0"/>
              </a:rPr>
              <a:t>21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  tấn ( Nguồn : http://nssdc.gsfc.nasa.gov).  Khối lượng của Mặt Trời gấp khoảng bao nhiêu lần khối lượng của Trái Đất.</a:t>
            </a:r>
            <a:endParaRPr lang="en-US" sz="28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4696631" y="290842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="" xmlns:p14="http://schemas.microsoft.com/office/powerpoint/2010/main" val="4186038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192141" y="1485110"/>
            <a:ext cx="86278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Bài 1: (Bài 6 /SGK </a:t>
            </a:r>
            <a:r>
              <a:rPr lang="en-US" sz="400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40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25</a:t>
            </a:r>
            <a:r>
              <a:rPr lang="en-US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en-US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26413" y="2261935"/>
                <a:ext cx="11802603" cy="10752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400" i="1"/>
                        <m:t>𝑋</m:t>
                      </m:r>
                      <m:r>
                        <a:rPr lang="en-US" sz="3400"/>
                        <m:t>é</m:t>
                      </m:r>
                      <m:r>
                        <a:rPr lang="en-US" sz="3400" i="1"/>
                        <m:t>𝑡</m:t>
                      </m:r>
                      <m:r>
                        <a:rPr lang="en-US" sz="3400"/>
                        <m:t>:</m:t>
                      </m:r>
                      <m:d>
                        <m:dPr>
                          <m:ctrlPr>
                            <a:rPr lang="en-US" sz="3400" i="1"/>
                          </m:ctrlPr>
                        </m:dPr>
                        <m:e>
                          <m:sSup>
                            <m:sSupPr>
                              <m:ctrlPr>
                                <a:rPr lang="en-US" sz="3400" i="1"/>
                              </m:ctrlPr>
                            </m:sSupPr>
                            <m:e>
                              <m:r>
                                <a:rPr lang="en-US" sz="3400"/>
                                <m:t>199</m:t>
                              </m:r>
                              <m:r>
                                <a:rPr lang="en-US" sz="3400"/>
                                <m:t>.</m:t>
                              </m:r>
                              <m:r>
                                <a:rPr lang="en-US" sz="3400"/>
                                <m:t>10</m:t>
                              </m:r>
                            </m:e>
                            <m:sup>
                              <m:r>
                                <a:rPr lang="en-US" sz="3400"/>
                                <m:t>25</m:t>
                              </m:r>
                            </m:sup>
                          </m:sSup>
                        </m:e>
                      </m:d>
                      <m:r>
                        <a:rPr lang="en-US" sz="3400"/>
                        <m:t>:</m:t>
                      </m:r>
                      <m:d>
                        <m:dPr>
                          <m:ctrlPr>
                            <a:rPr lang="en-US" sz="3400" i="1"/>
                          </m:ctrlPr>
                        </m:dPr>
                        <m:e>
                          <m:sSup>
                            <m:sSupPr>
                              <m:ctrlPr>
                                <a:rPr lang="en-US" sz="3400" i="1"/>
                              </m:ctrlPr>
                            </m:sSupPr>
                            <m:e>
                              <m:r>
                                <a:rPr lang="en-US" sz="3400"/>
                                <m:t>6</m:t>
                              </m:r>
                              <m:r>
                                <a:rPr lang="en-US" sz="3400"/>
                                <m:t>.</m:t>
                              </m:r>
                              <m:r>
                                <a:rPr lang="en-US" sz="3400"/>
                                <m:t>10</m:t>
                              </m:r>
                            </m:e>
                            <m:sup>
                              <m:r>
                                <a:rPr lang="en-US" sz="3400"/>
                                <m:t>21</m:t>
                              </m:r>
                            </m:sup>
                          </m:sSup>
                        </m:e>
                      </m:d>
                      <m:r>
                        <a:rPr lang="en-US" sz="3400"/>
                        <m:t>=</m:t>
                      </m:r>
                      <m:d>
                        <m:dPr>
                          <m:ctrlPr>
                            <a:rPr lang="en-US" sz="3400" i="1"/>
                          </m:ctrlPr>
                        </m:dPr>
                        <m:e>
                          <m:r>
                            <a:rPr lang="en-US" sz="3400"/>
                            <m:t>199</m:t>
                          </m:r>
                          <m:r>
                            <a:rPr lang="en-US" sz="3400"/>
                            <m:t>:</m:t>
                          </m:r>
                          <m:r>
                            <a:rPr lang="en-US" sz="3400"/>
                            <m:t>6</m:t>
                          </m:r>
                        </m:e>
                      </m:d>
                      <m:r>
                        <a:rPr lang="en-US" sz="3400"/>
                        <m:t>.</m:t>
                      </m:r>
                      <m:d>
                        <m:dPr>
                          <m:ctrlPr>
                            <a:rPr lang="en-US" sz="3400" i="1"/>
                          </m:ctrlPr>
                        </m:dPr>
                        <m:e>
                          <m:sSup>
                            <m:sSupPr>
                              <m:ctrlPr>
                                <a:rPr lang="en-US" sz="3400" i="1"/>
                              </m:ctrlPr>
                            </m:sSupPr>
                            <m:e>
                              <m:r>
                                <a:rPr lang="en-US" sz="3400"/>
                                <m:t>10</m:t>
                              </m:r>
                            </m:e>
                            <m:sup>
                              <m:r>
                                <a:rPr lang="en-US" sz="3400"/>
                                <m:t>25</m:t>
                              </m:r>
                            </m:sup>
                          </m:sSup>
                          <m:r>
                            <a:rPr lang="en-US" sz="3400"/>
                            <m:t>:</m:t>
                          </m:r>
                          <m:sSup>
                            <m:sSupPr>
                              <m:ctrlPr>
                                <a:rPr lang="en-US" sz="3400" i="1"/>
                              </m:ctrlPr>
                            </m:sSupPr>
                            <m:e>
                              <m:r>
                                <a:rPr lang="en-US" sz="3400"/>
                                <m:t>10</m:t>
                              </m:r>
                            </m:e>
                            <m:sup>
                              <m:r>
                                <a:rPr lang="en-US" sz="3400"/>
                                <m:t>21</m:t>
                              </m:r>
                            </m:sup>
                          </m:sSup>
                        </m:e>
                      </m:d>
                      <m:r>
                        <a:rPr lang="en-US" sz="3400"/>
                        <m:t>=</m:t>
                      </m:r>
                      <m:f>
                        <m:fPr>
                          <m:ctrlPr>
                            <a:rPr lang="en-US" sz="3400" i="1"/>
                          </m:ctrlPr>
                        </m:fPr>
                        <m:num>
                          <m:r>
                            <a:rPr lang="en-US" sz="3400"/>
                            <m:t>199</m:t>
                          </m:r>
                        </m:num>
                        <m:den>
                          <m:r>
                            <a:rPr lang="en-US" sz="3400"/>
                            <m:t>6</m:t>
                          </m:r>
                        </m:den>
                      </m:f>
                      <m:sSup>
                        <m:sSupPr>
                          <m:ctrlPr>
                            <a:rPr lang="en-US" sz="3400" i="1"/>
                          </m:ctrlPr>
                        </m:sSupPr>
                        <m:e>
                          <m:r>
                            <a:rPr lang="en-US" sz="3400"/>
                            <m:t>.</m:t>
                          </m:r>
                          <m:r>
                            <a:rPr lang="en-US" sz="3400"/>
                            <m:t>10</m:t>
                          </m:r>
                        </m:e>
                        <m:sup>
                          <m:r>
                            <a:rPr lang="en-US" sz="3400"/>
                            <m:t>4</m:t>
                          </m:r>
                        </m:sup>
                      </m:sSup>
                    </m:oMath>
                  </m:oMathPara>
                </a14:m>
                <a:endParaRPr lang="en-US" sz="3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13" y="2261935"/>
                <a:ext cx="11802603" cy="10752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5974" y="3936831"/>
            <a:ext cx="11061291" cy="1358705"/>
          </a:xfrm>
          <a:prstGeom prst="rect">
            <a:avLst/>
          </a:prstGeom>
          <a:blipFill rotWithShape="1">
            <a:blip r:embed="rId3"/>
            <a:stretch>
              <a:fillRect l="-1487" b="-14222"/>
            </a:stretch>
          </a:blipFill>
          <a:ln>
            <a:solidFill>
              <a:srgbClr val="FAED3B"/>
            </a:solidFill>
          </a:ln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5" name="!!4">
            <a:extLst>
              <a:ext uri="{FF2B5EF4-FFF2-40B4-BE49-F238E27FC236}">
                <a16:creationId xmlns:a16="http://schemas.microsoft.com/office/drawing/2014/main" xmlns="" id="{58E6D429-DC53-47C4-8036-1E9D12B8E28B}"/>
              </a:ext>
            </a:extLst>
          </p:cNvPr>
          <p:cNvSpPr/>
          <p:nvPr/>
        </p:nvSpPr>
        <p:spPr>
          <a:xfrm>
            <a:off x="4696631" y="290842"/>
            <a:ext cx="5717294" cy="493723"/>
          </a:xfrm>
          <a:prstGeom prst="roundRect">
            <a:avLst/>
          </a:prstGeom>
          <a:solidFill>
            <a:srgbClr val="1F4E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="" xmlns:p14="http://schemas.microsoft.com/office/powerpoint/2010/main" val="3051373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096A91-93C8-4C7A-BF68-944591874A6D}">
  <ds:schemaRefs>
    <ds:schemaRef ds:uri="http://schemas.openxmlformats.org/package/2006/metadata/core-properties"/>
    <ds:schemaRef ds:uri="71af3243-3dd4-4a8d-8c0d-dd76da1f02a5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16c05727-aa75-4e4a-9b5f-8a80a1165891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843</TotalTime>
  <Words>533</Words>
  <Application>Microsoft Office PowerPoint</Application>
  <PresentationFormat>Custom</PresentationFormat>
  <Paragraphs>87</Paragraphs>
  <Slides>15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Equation</vt:lpstr>
      <vt:lpstr> Phép tính lũy thừa với số mũ tự nhiên</vt:lpstr>
      <vt:lpstr>Slide 2</vt:lpstr>
      <vt:lpstr>Slide 3</vt:lpstr>
      <vt:lpstr>Slide 4</vt:lpstr>
      <vt:lpstr>TRÒ CHƠI Ô CHỮ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Admin</cp:lastModifiedBy>
  <cp:revision>59</cp:revision>
  <dcterms:created xsi:type="dcterms:W3CDTF">2021-06-07T13:44:30Z</dcterms:created>
  <dcterms:modified xsi:type="dcterms:W3CDTF">2021-08-04T09:18:54Z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