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59" r:id="rId6"/>
    <p:sldId id="277" r:id="rId7"/>
    <p:sldId id="260" r:id="rId8"/>
    <p:sldId id="261" r:id="rId9"/>
    <p:sldId id="262" r:id="rId10"/>
    <p:sldId id="274" r:id="rId11"/>
    <p:sldId id="263" r:id="rId12"/>
    <p:sldId id="264" r:id="rId13"/>
    <p:sldId id="265" r:id="rId14"/>
    <p:sldId id="267" r:id="rId15"/>
    <p:sldId id="276" r:id="rId16"/>
    <p:sldId id="273" r:id="rId17"/>
    <p:sldId id="269" r:id="rId18"/>
    <p:sldId id="270" r:id="rId19"/>
    <p:sldId id="271" r:id="rId20"/>
    <p:sldId id="272"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C323"/>
    <a:srgbClr val="CA3F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170" autoAdjust="0"/>
    <p:restoredTop sz="94660"/>
  </p:normalViewPr>
  <p:slideViewPr>
    <p:cSldViewPr snapToGrid="0">
      <p:cViewPr varScale="1">
        <p:scale>
          <a:sx n="56" d="100"/>
          <a:sy n="56" d="100"/>
        </p:scale>
        <p:origin x="2744" y="1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70EF81-927B-4272-B055-0FA24767FCA4}" type="datetimeFigureOut">
              <a:rPr lang="en-US" smtClean="0"/>
              <a:t>11/22/22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23605-31D8-4862-A07B-BF9CE82C3465}" type="slidenum">
              <a:rPr lang="en-US" smtClean="0"/>
              <a:t>‹#›</a:t>
            </a:fld>
            <a:endParaRPr lang="en-US"/>
          </a:p>
        </p:txBody>
      </p:sp>
    </p:spTree>
    <p:extLst>
      <p:ext uri="{BB962C8B-B14F-4D97-AF65-F5344CB8AC3E}">
        <p14:creationId xmlns:p14="http://schemas.microsoft.com/office/powerpoint/2010/main" val="1922049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70EF81-927B-4272-B055-0FA24767FCA4}" type="datetimeFigureOut">
              <a:rPr lang="en-US" smtClean="0"/>
              <a:t>11/22/22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23605-31D8-4862-A07B-BF9CE82C3465}" type="slidenum">
              <a:rPr lang="en-US" smtClean="0"/>
              <a:t>‹#›</a:t>
            </a:fld>
            <a:endParaRPr lang="en-US"/>
          </a:p>
        </p:txBody>
      </p:sp>
    </p:spTree>
    <p:extLst>
      <p:ext uri="{BB962C8B-B14F-4D97-AF65-F5344CB8AC3E}">
        <p14:creationId xmlns:p14="http://schemas.microsoft.com/office/powerpoint/2010/main" val="2528661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70EF81-927B-4272-B055-0FA24767FCA4}" type="datetimeFigureOut">
              <a:rPr lang="en-US" smtClean="0"/>
              <a:t>11/22/22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23605-31D8-4862-A07B-BF9CE82C3465}" type="slidenum">
              <a:rPr lang="en-US" smtClean="0"/>
              <a:t>‹#›</a:t>
            </a:fld>
            <a:endParaRPr lang="en-US"/>
          </a:p>
        </p:txBody>
      </p:sp>
    </p:spTree>
    <p:extLst>
      <p:ext uri="{BB962C8B-B14F-4D97-AF65-F5344CB8AC3E}">
        <p14:creationId xmlns:p14="http://schemas.microsoft.com/office/powerpoint/2010/main" val="1024585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83643D3C-8E1F-420E-8A6C-65D5009D8C88}" type="slidenum">
              <a:rPr lang="en-US" altLang="en-US"/>
              <a:pPr/>
              <a:t>‹#›</a:t>
            </a:fld>
            <a:endParaRPr lang="en-US" altLang="en-US"/>
          </a:p>
        </p:txBody>
      </p:sp>
    </p:spTree>
    <p:extLst>
      <p:ext uri="{BB962C8B-B14F-4D97-AF65-F5344CB8AC3E}">
        <p14:creationId xmlns:p14="http://schemas.microsoft.com/office/powerpoint/2010/main" val="191752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70EF81-927B-4272-B055-0FA24767FCA4}" type="datetimeFigureOut">
              <a:rPr lang="en-US" smtClean="0"/>
              <a:t>11/22/22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23605-31D8-4862-A07B-BF9CE82C3465}" type="slidenum">
              <a:rPr lang="en-US" smtClean="0"/>
              <a:t>‹#›</a:t>
            </a:fld>
            <a:endParaRPr lang="en-US"/>
          </a:p>
        </p:txBody>
      </p:sp>
    </p:spTree>
    <p:extLst>
      <p:ext uri="{BB962C8B-B14F-4D97-AF65-F5344CB8AC3E}">
        <p14:creationId xmlns:p14="http://schemas.microsoft.com/office/powerpoint/2010/main" val="3347251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70EF81-927B-4272-B055-0FA24767FCA4}" type="datetimeFigureOut">
              <a:rPr lang="en-US" smtClean="0"/>
              <a:t>11/22/22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23605-31D8-4862-A07B-BF9CE82C3465}" type="slidenum">
              <a:rPr lang="en-US" smtClean="0"/>
              <a:t>‹#›</a:t>
            </a:fld>
            <a:endParaRPr lang="en-US"/>
          </a:p>
        </p:txBody>
      </p:sp>
    </p:spTree>
    <p:extLst>
      <p:ext uri="{BB962C8B-B14F-4D97-AF65-F5344CB8AC3E}">
        <p14:creationId xmlns:p14="http://schemas.microsoft.com/office/powerpoint/2010/main" val="414557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70EF81-927B-4272-B055-0FA24767FCA4}" type="datetimeFigureOut">
              <a:rPr lang="en-US" smtClean="0"/>
              <a:t>11/22/22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23605-31D8-4862-A07B-BF9CE82C3465}" type="slidenum">
              <a:rPr lang="en-US" smtClean="0"/>
              <a:t>‹#›</a:t>
            </a:fld>
            <a:endParaRPr lang="en-US"/>
          </a:p>
        </p:txBody>
      </p:sp>
    </p:spTree>
    <p:extLst>
      <p:ext uri="{BB962C8B-B14F-4D97-AF65-F5344CB8AC3E}">
        <p14:creationId xmlns:p14="http://schemas.microsoft.com/office/powerpoint/2010/main" val="3473681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70EF81-927B-4272-B055-0FA24767FCA4}" type="datetimeFigureOut">
              <a:rPr lang="en-US" smtClean="0"/>
              <a:t>11/22/22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623605-31D8-4862-A07B-BF9CE82C3465}" type="slidenum">
              <a:rPr lang="en-US" smtClean="0"/>
              <a:t>‹#›</a:t>
            </a:fld>
            <a:endParaRPr lang="en-US"/>
          </a:p>
        </p:txBody>
      </p:sp>
    </p:spTree>
    <p:extLst>
      <p:ext uri="{BB962C8B-B14F-4D97-AF65-F5344CB8AC3E}">
        <p14:creationId xmlns:p14="http://schemas.microsoft.com/office/powerpoint/2010/main" val="265030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70EF81-927B-4272-B055-0FA24767FCA4}" type="datetimeFigureOut">
              <a:rPr lang="en-US" smtClean="0"/>
              <a:t>11/22/22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623605-31D8-4862-A07B-BF9CE82C3465}" type="slidenum">
              <a:rPr lang="en-US" smtClean="0"/>
              <a:t>‹#›</a:t>
            </a:fld>
            <a:endParaRPr lang="en-US"/>
          </a:p>
        </p:txBody>
      </p:sp>
    </p:spTree>
    <p:extLst>
      <p:ext uri="{BB962C8B-B14F-4D97-AF65-F5344CB8AC3E}">
        <p14:creationId xmlns:p14="http://schemas.microsoft.com/office/powerpoint/2010/main" val="4226190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70EF81-927B-4272-B055-0FA24767FCA4}" type="datetimeFigureOut">
              <a:rPr lang="en-US" smtClean="0"/>
              <a:t>11/22/22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623605-31D8-4862-A07B-BF9CE82C3465}" type="slidenum">
              <a:rPr lang="en-US" smtClean="0"/>
              <a:t>‹#›</a:t>
            </a:fld>
            <a:endParaRPr lang="en-US"/>
          </a:p>
        </p:txBody>
      </p:sp>
    </p:spTree>
    <p:extLst>
      <p:ext uri="{BB962C8B-B14F-4D97-AF65-F5344CB8AC3E}">
        <p14:creationId xmlns:p14="http://schemas.microsoft.com/office/powerpoint/2010/main" val="475713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70EF81-927B-4272-B055-0FA24767FCA4}" type="datetimeFigureOut">
              <a:rPr lang="en-US" smtClean="0"/>
              <a:t>11/22/22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23605-31D8-4862-A07B-BF9CE82C3465}" type="slidenum">
              <a:rPr lang="en-US" smtClean="0"/>
              <a:t>‹#›</a:t>
            </a:fld>
            <a:endParaRPr lang="en-US"/>
          </a:p>
        </p:txBody>
      </p:sp>
    </p:spTree>
    <p:extLst>
      <p:ext uri="{BB962C8B-B14F-4D97-AF65-F5344CB8AC3E}">
        <p14:creationId xmlns:p14="http://schemas.microsoft.com/office/powerpoint/2010/main" val="3443975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70EF81-927B-4272-B055-0FA24767FCA4}" type="datetimeFigureOut">
              <a:rPr lang="en-US" smtClean="0"/>
              <a:t>11/22/22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23605-31D8-4862-A07B-BF9CE82C3465}" type="slidenum">
              <a:rPr lang="en-US" smtClean="0"/>
              <a:t>‹#›</a:t>
            </a:fld>
            <a:endParaRPr lang="en-US"/>
          </a:p>
        </p:txBody>
      </p:sp>
    </p:spTree>
    <p:extLst>
      <p:ext uri="{BB962C8B-B14F-4D97-AF65-F5344CB8AC3E}">
        <p14:creationId xmlns:p14="http://schemas.microsoft.com/office/powerpoint/2010/main" val="972539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0EF81-927B-4272-B055-0FA24767FCA4}" type="datetimeFigureOut">
              <a:rPr lang="en-US" smtClean="0"/>
              <a:t>11/22/22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23605-31D8-4862-A07B-BF9CE82C3465}" type="slidenum">
              <a:rPr lang="en-US" smtClean="0"/>
              <a:t>‹#›</a:t>
            </a:fld>
            <a:endParaRPr lang="en-US"/>
          </a:p>
        </p:txBody>
      </p:sp>
    </p:spTree>
    <p:extLst>
      <p:ext uri="{BB962C8B-B14F-4D97-AF65-F5344CB8AC3E}">
        <p14:creationId xmlns:p14="http://schemas.microsoft.com/office/powerpoint/2010/main" val="207043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slide" Target="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7.xml"/><Relationship Id="rId5" Type="http://schemas.openxmlformats.org/officeDocument/2006/relationships/image" Target="../media/image26.gif"/><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4.gif"/><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ideo" Target="file:///C:/Users/pc/Documents/Super%20Screen%20Capture/Video/Videoclip4.avi" TargetMode="External"/><Relationship Id="rId6" Type="http://schemas.openxmlformats.org/officeDocument/2006/relationships/image" Target="../media/image26.gif"/><Relationship Id="rId5" Type="http://schemas.openxmlformats.org/officeDocument/2006/relationships/slide" Target="slide17.xml"/><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7.xml"/><Relationship Id="rId5" Type="http://schemas.openxmlformats.org/officeDocument/2006/relationships/image" Target="../media/image26.gif"/><Relationship Id="rId4" Type="http://schemas.openxmlformats.org/officeDocument/2006/relationships/slide" Target="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descr="Canvas"/>
          <p:cNvSpPr txBox="1">
            <a:spLocks noChangeArrowheads="1"/>
          </p:cNvSpPr>
          <p:nvPr/>
        </p:nvSpPr>
        <p:spPr bwMode="auto">
          <a:xfrm>
            <a:off x="1472448" y="1629391"/>
            <a:ext cx="6710082" cy="2246769"/>
          </a:xfrm>
          <a:prstGeom prst="rect">
            <a:avLst/>
          </a:prstGeom>
          <a:blipFill dpi="0" rotWithShape="1">
            <a:blip r:embed="rId2"/>
            <a:srcRect/>
            <a:tile tx="0" ty="0" sx="100000" sy="100000" flip="none" algn="tl"/>
          </a:blipFill>
          <a:ln w="38100" algn="ctr">
            <a:solidFill>
              <a:schemeClr val="tx1"/>
            </a:solidFill>
            <a:miter lim="800000"/>
            <a:headEnd/>
            <a:tailEnd/>
          </a:ln>
          <a:effectLst/>
        </p:spPr>
        <p:txBody>
          <a:bodyPr wrap="square">
            <a:spAutoFit/>
          </a:bodyPr>
          <a:lstStyle/>
          <a:p>
            <a:pPr algn="just"/>
            <a:r>
              <a:rPr lang="vi-VN" sz="2800">
                <a:latin typeface="Times New Roman" pitchFamily="18" charset="0"/>
                <a:cs typeface="Times New Roman" pitchFamily="18" charset="0"/>
              </a:rPr>
              <a:t>Năm 1820 nhà bác học Ơ-xtét</a:t>
            </a:r>
            <a:r>
              <a:rPr lang="en-US" sz="2800">
                <a:latin typeface="Times New Roman" pitchFamily="18" charset="0"/>
                <a:cs typeface="Times New Roman" pitchFamily="18" charset="0"/>
              </a:rPr>
              <a:t> (Oersted)</a:t>
            </a:r>
            <a:r>
              <a:rPr lang="vi-VN" sz="2800">
                <a:latin typeface="Times New Roman" pitchFamily="18" charset="0"/>
                <a:cs typeface="Times New Roman" pitchFamily="18" charset="0"/>
              </a:rPr>
              <a:t> người Đan Mạch phát kiến về sự liên hệ giữa điện và từ</a:t>
            </a:r>
            <a:r>
              <a:rPr lang="en-US" sz="2800">
                <a:latin typeface="Times New Roman" pitchFamily="18" charset="0"/>
                <a:cs typeface="Times New Roman" pitchFamily="18" charset="0"/>
              </a:rPr>
              <a:t>.</a:t>
            </a:r>
            <a:r>
              <a:rPr lang="vi-VN" sz="2800">
                <a:latin typeface="Times New Roman" pitchFamily="18" charset="0"/>
                <a:cs typeface="Times New Roman" pitchFamily="18" charset="0"/>
              </a:rPr>
              <a:t> </a:t>
            </a:r>
            <a:r>
              <a:rPr lang="en-US" sz="2800">
                <a:latin typeface="Times New Roman" pitchFamily="18" charset="0"/>
                <a:cs typeface="Times New Roman" pitchFamily="18" charset="0"/>
              </a:rPr>
              <a:t>(M</a:t>
            </a:r>
            <a:r>
              <a:rPr lang="vi-VN" sz="2800">
                <a:latin typeface="Times New Roman" pitchFamily="18" charset="0"/>
                <a:cs typeface="Times New Roman" pitchFamily="18" charset="0"/>
              </a:rPr>
              <a:t>à hàng nghìn năm về trước con người vẫn coi là hai hiện tượng tách biệt, không liên hệ gì với nhau</a:t>
            </a:r>
            <a:r>
              <a:rPr lang="en-US" sz="2800">
                <a:latin typeface="Times New Roman" pitchFamily="18" charset="0"/>
                <a:cs typeface="Times New Roman" pitchFamily="18" charset="0"/>
              </a:rPr>
              <a:t>)</a:t>
            </a:r>
            <a:endParaRPr lang="vi-VN" sz="2800">
              <a:latin typeface="Times New Roman" pitchFamily="18" charset="0"/>
              <a:cs typeface="Times New Roman" pitchFamily="18" charset="0"/>
            </a:endParaRPr>
          </a:p>
        </p:txBody>
      </p:sp>
      <p:pic>
        <p:nvPicPr>
          <p:cNvPr id="7" name="Picture 6" descr="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9374" y="1629391"/>
            <a:ext cx="3033355" cy="3867195"/>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8" descr="White marble"/>
          <p:cNvSpPr txBox="1">
            <a:spLocks noChangeArrowheads="1"/>
          </p:cNvSpPr>
          <p:nvPr/>
        </p:nvSpPr>
        <p:spPr bwMode="auto">
          <a:xfrm>
            <a:off x="1472448" y="3997184"/>
            <a:ext cx="6710082" cy="2554545"/>
          </a:xfrm>
          <a:prstGeom prst="rect">
            <a:avLst/>
          </a:prstGeom>
          <a:blipFill>
            <a:blip r:embed="rId4"/>
            <a:tile tx="0" ty="0" sx="100000" sy="100000" flip="none" algn="tl"/>
          </a:blipFill>
          <a:ln w="9525" algn="ctr">
            <a:solidFill>
              <a:schemeClr val="tx1"/>
            </a:solidFill>
            <a:miter lim="800000"/>
            <a:headEnd/>
            <a:tailEnd/>
          </a:ln>
          <a:effectLst/>
        </p:spPr>
        <p:txBody>
          <a:bodyPr wrap="square">
            <a:spAutoFit/>
          </a:bodyPr>
          <a:lstStyle/>
          <a:p>
            <a:pPr algn="just"/>
            <a:r>
              <a:rPr lang="vi-VN" sz="3200" b="1">
                <a:solidFill>
                  <a:srgbClr val="002060"/>
                </a:solidFill>
                <a:latin typeface="Times New Roman" pitchFamily="18" charset="0"/>
                <a:cs typeface="Times New Roman" pitchFamily="18" charset="0"/>
              </a:rPr>
              <a:t>Là cơ sở cho sự ra đời của động cơ điện. Giải phóng sức lao động cho con người. Với những ý nghĩa quan trọng đó chúng ta sẽ nghiên cứu điện và từ qua chương II. </a:t>
            </a:r>
            <a:r>
              <a:rPr lang="vi-VN" sz="3200" b="1" i="1" u="sng">
                <a:solidFill>
                  <a:srgbClr val="FF0000"/>
                </a:solidFill>
                <a:latin typeface="Times New Roman" pitchFamily="18" charset="0"/>
                <a:cs typeface="Times New Roman" pitchFamily="18" charset="0"/>
              </a:rPr>
              <a:t>ĐIỆN TỪ  HỌC</a:t>
            </a:r>
          </a:p>
        </p:txBody>
      </p:sp>
      <p:sp>
        <p:nvSpPr>
          <p:cNvPr id="9" name="TextBox 8"/>
          <p:cNvSpPr txBox="1"/>
          <p:nvPr/>
        </p:nvSpPr>
        <p:spPr>
          <a:xfrm>
            <a:off x="9263943" y="5635736"/>
            <a:ext cx="2488786" cy="584775"/>
          </a:xfrm>
          <a:prstGeom prst="rect">
            <a:avLst/>
          </a:prstGeom>
          <a:noFill/>
        </p:spPr>
        <p:txBody>
          <a:bodyPr wrap="square" rtlCol="0">
            <a:spAutoFit/>
          </a:bodyPr>
          <a:lstStyle/>
          <a:p>
            <a:r>
              <a:rPr lang="en-US" sz="3200" b="1">
                <a:solidFill>
                  <a:schemeClr val="tx1">
                    <a:lumMod val="95000"/>
                    <a:lumOff val="5000"/>
                  </a:schemeClr>
                </a:solidFill>
                <a:latin typeface="Times New Roman" pitchFamily="18" charset="0"/>
                <a:cs typeface="Times New Roman" pitchFamily="18" charset="0"/>
              </a:rPr>
              <a:t>1777 - 1851</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515" y="-134487"/>
            <a:ext cx="1972812" cy="1972812"/>
          </a:xfrm>
          <a:prstGeom prst="rect">
            <a:avLst/>
          </a:prstGeom>
        </p:spPr>
      </p:pic>
    </p:spTree>
    <p:extLst>
      <p:ext uri="{BB962C8B-B14F-4D97-AF65-F5344CB8AC3E}">
        <p14:creationId xmlns:p14="http://schemas.microsoft.com/office/powerpoint/2010/main" val="109912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8" descr="E:\Desktop\1prv8m1s__1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31536" y="1690688"/>
            <a:ext cx="6915721"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489204" y="1473709"/>
            <a:ext cx="4762500" cy="4762500"/>
          </a:xfrm>
          <a:prstGeom prst="rect">
            <a:avLst/>
          </a:prstGeom>
        </p:spPr>
      </p:pic>
    </p:spTree>
    <p:extLst>
      <p:ext uri="{BB962C8B-B14F-4D97-AF65-F5344CB8AC3E}">
        <p14:creationId xmlns:p14="http://schemas.microsoft.com/office/powerpoint/2010/main" val="267845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0792" y="927412"/>
            <a:ext cx="6183597" cy="461665"/>
          </a:xfrm>
          <a:prstGeom prst="rect">
            <a:avLst/>
          </a:prstGeom>
        </p:spPr>
        <p:txBody>
          <a:bodyPr wrap="square">
            <a:spAutoFit/>
          </a:bodyPr>
          <a:lstStyle/>
          <a:p>
            <a:pPr indent="176213"/>
            <a:r>
              <a:rPr lang="vi-VN" sz="2400" b="1">
                <a:solidFill>
                  <a:srgbClr val="FF0000"/>
                </a:solidFill>
                <a:latin typeface="Times New Roman" pitchFamily="18" charset="0"/>
                <a:cs typeface="Times New Roman" pitchFamily="18" charset="0"/>
              </a:rPr>
              <a:t>II. TƯƠNG TÁC GIỮA HAI NAM CHÂM</a:t>
            </a:r>
          </a:p>
        </p:txBody>
      </p:sp>
      <p:sp>
        <p:nvSpPr>
          <p:cNvPr id="5" name="Rectangle 4"/>
          <p:cNvSpPr/>
          <p:nvPr/>
        </p:nvSpPr>
        <p:spPr>
          <a:xfrm>
            <a:off x="1353672" y="1389077"/>
            <a:ext cx="2000099" cy="461665"/>
          </a:xfrm>
          <a:prstGeom prst="rect">
            <a:avLst/>
          </a:prstGeom>
        </p:spPr>
        <p:txBody>
          <a:bodyPr wrap="none">
            <a:spAutoFit/>
          </a:bodyPr>
          <a:lstStyle/>
          <a:p>
            <a:pPr lvl="0"/>
            <a:r>
              <a:rPr lang="en-US" sz="2400" b="1">
                <a:solidFill>
                  <a:srgbClr val="FF0000"/>
                </a:solidFill>
                <a:latin typeface="Times New Roman" pitchFamily="18" charset="0"/>
                <a:cs typeface="Times New Roman" pitchFamily="18" charset="0"/>
              </a:rPr>
              <a:t>1. Thí nghiệm</a:t>
            </a:r>
          </a:p>
        </p:txBody>
      </p:sp>
      <p:sp>
        <p:nvSpPr>
          <p:cNvPr id="6" name="Rectangle 5"/>
          <p:cNvSpPr/>
          <p:nvPr/>
        </p:nvSpPr>
        <p:spPr>
          <a:xfrm>
            <a:off x="1353672" y="1850742"/>
            <a:ext cx="5465139" cy="1200329"/>
          </a:xfrm>
          <a:prstGeom prst="rect">
            <a:avLst/>
          </a:prstGeom>
        </p:spPr>
        <p:txBody>
          <a:bodyPr wrap="square">
            <a:spAutoFit/>
          </a:bodyPr>
          <a:lstStyle/>
          <a:p>
            <a:pPr lvl="0" indent="176213" algn="just"/>
            <a:r>
              <a:rPr lang="vi-VN" sz="2400">
                <a:solidFill>
                  <a:prstClr val="black"/>
                </a:solidFill>
                <a:latin typeface="Times New Roman" pitchFamily="18" charset="0"/>
                <a:cs typeface="Times New Roman" pitchFamily="18" charset="0"/>
              </a:rPr>
              <a:t>C3: Đưa từ cực của hai nam châm lại gần nhau (Hình 21.3). Quan sát hiện tượng và cho nhận xét. </a:t>
            </a:r>
          </a:p>
        </p:txBody>
      </p:sp>
      <p:pic>
        <p:nvPicPr>
          <p:cNvPr id="8" name="Picture 7"/>
          <p:cNvPicPr>
            <a:picLocks noChangeAspect="1"/>
          </p:cNvPicPr>
          <p:nvPr/>
        </p:nvPicPr>
        <p:blipFill>
          <a:blip r:embed="rId2"/>
          <a:stretch>
            <a:fillRect/>
          </a:stretch>
        </p:blipFill>
        <p:spPr>
          <a:xfrm>
            <a:off x="5542864" y="3874259"/>
            <a:ext cx="1694315" cy="2312177"/>
          </a:xfrm>
          <a:prstGeom prst="rect">
            <a:avLst/>
          </a:prstGeom>
        </p:spPr>
      </p:pic>
      <p:grpSp>
        <p:nvGrpSpPr>
          <p:cNvPr id="9" name="Group 8"/>
          <p:cNvGrpSpPr/>
          <p:nvPr/>
        </p:nvGrpSpPr>
        <p:grpSpPr>
          <a:xfrm>
            <a:off x="5166926" y="2520771"/>
            <a:ext cx="2446190" cy="2446190"/>
            <a:chOff x="8837588" y="1906817"/>
            <a:chExt cx="2446190" cy="2446190"/>
          </a:xfrm>
        </p:grpSpPr>
        <p:sp>
          <p:nvSpPr>
            <p:cNvPr id="10" name="Oval 9"/>
            <p:cNvSpPr/>
            <p:nvPr/>
          </p:nvSpPr>
          <p:spPr>
            <a:xfrm>
              <a:off x="8837588" y="1906817"/>
              <a:ext cx="2446190" cy="24461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rot="16200000">
              <a:off x="9876263" y="1929611"/>
              <a:ext cx="368840" cy="2446189"/>
            </a:xfrm>
            <a:prstGeom prst="rect">
              <a:avLst/>
            </a:prstGeom>
          </p:spPr>
        </p:pic>
      </p:grpSp>
      <p:pic>
        <p:nvPicPr>
          <p:cNvPr id="15" name="Picture 14"/>
          <p:cNvPicPr>
            <a:picLocks noChangeAspect="1"/>
          </p:cNvPicPr>
          <p:nvPr/>
        </p:nvPicPr>
        <p:blipFill>
          <a:blip r:embed="rId4"/>
          <a:stretch>
            <a:fillRect/>
          </a:stretch>
        </p:blipFill>
        <p:spPr>
          <a:xfrm rot="20722052">
            <a:off x="9209603" y="2613861"/>
            <a:ext cx="2310584" cy="402371"/>
          </a:xfrm>
          <a:prstGeom prst="rect">
            <a:avLst/>
          </a:prstGeom>
        </p:spPr>
      </p:pic>
      <p:sp>
        <p:nvSpPr>
          <p:cNvPr id="16" name="Rectangle 15"/>
          <p:cNvSpPr/>
          <p:nvPr/>
        </p:nvSpPr>
        <p:spPr>
          <a:xfrm>
            <a:off x="1470093" y="3274094"/>
            <a:ext cx="3508864" cy="1200329"/>
          </a:xfrm>
          <a:prstGeom prst="rect">
            <a:avLst/>
          </a:prstGeom>
        </p:spPr>
        <p:txBody>
          <a:bodyPr wrap="square">
            <a:spAutoFit/>
          </a:bodyPr>
          <a:lstStyle/>
          <a:p>
            <a:pPr algn="just"/>
            <a:r>
              <a:rPr lang="vi-VN" sz="2400" b="1" i="1">
                <a:solidFill>
                  <a:prstClr val="black"/>
                </a:solidFill>
                <a:latin typeface="Times New Roman" pitchFamily="18" charset="0"/>
                <a:cs typeface="Times New Roman" pitchFamily="18" charset="0"/>
              </a:rPr>
              <a:t>Trả lời:</a:t>
            </a:r>
            <a:endParaRPr lang="en-US" sz="2400" b="1" i="1">
              <a:solidFill>
                <a:prstClr val="black"/>
              </a:solidFill>
              <a:latin typeface="Times New Roman" pitchFamily="18" charset="0"/>
              <a:cs typeface="Times New Roman" pitchFamily="18" charset="0"/>
            </a:endParaRPr>
          </a:p>
          <a:p>
            <a:pPr algn="just"/>
            <a:r>
              <a:rPr lang="vi-VN" sz="2400" b="1" i="1">
                <a:solidFill>
                  <a:prstClr val="black"/>
                </a:solidFill>
                <a:latin typeface="Times New Roman" pitchFamily="18" charset="0"/>
                <a:cs typeface="Times New Roman" pitchFamily="18" charset="0"/>
              </a:rPr>
              <a:t>Các cực </a:t>
            </a:r>
            <a:r>
              <a:rPr lang="vi-VN" sz="2400" b="1" i="1">
                <a:solidFill>
                  <a:srgbClr val="FF0000"/>
                </a:solidFill>
                <a:latin typeface="Times New Roman" pitchFamily="18" charset="0"/>
                <a:cs typeface="Times New Roman" pitchFamily="18" charset="0"/>
              </a:rPr>
              <a:t>cùng tên </a:t>
            </a:r>
            <a:r>
              <a:rPr lang="vi-VN" sz="2400" b="1" i="1">
                <a:solidFill>
                  <a:prstClr val="black"/>
                </a:solidFill>
                <a:latin typeface="Times New Roman" pitchFamily="18" charset="0"/>
                <a:cs typeface="Times New Roman" pitchFamily="18" charset="0"/>
              </a:rPr>
              <a:t>của hai nam châm </a:t>
            </a:r>
            <a:r>
              <a:rPr lang="vi-VN" sz="2400" b="1" i="1">
                <a:solidFill>
                  <a:srgbClr val="FF0000"/>
                </a:solidFill>
                <a:latin typeface="Times New Roman" pitchFamily="18" charset="0"/>
                <a:cs typeface="Times New Roman" pitchFamily="18" charset="0"/>
              </a:rPr>
              <a:t>đẩy nhau</a:t>
            </a:r>
            <a:r>
              <a:rPr lang="vi-VN" sz="2400" b="1" i="1">
                <a:solidFill>
                  <a:prstClr val="black"/>
                </a:solidFill>
                <a:latin typeface="Times New Roman" pitchFamily="18" charset="0"/>
                <a:cs typeface="Times New Roman" pitchFamily="18" charset="0"/>
              </a:rPr>
              <a:t>.</a:t>
            </a:r>
          </a:p>
        </p:txBody>
      </p:sp>
      <p:sp>
        <p:nvSpPr>
          <p:cNvPr id="12" name="Rectangle 11"/>
          <p:cNvSpPr/>
          <p:nvPr/>
        </p:nvSpPr>
        <p:spPr>
          <a:xfrm>
            <a:off x="3044588" y="90361"/>
            <a:ext cx="6273153" cy="584775"/>
          </a:xfrm>
          <a:prstGeom prst="rect">
            <a:avLst/>
          </a:prstGeom>
        </p:spPr>
        <p:txBody>
          <a:bodyPr wrap="square">
            <a:spAutoFit/>
          </a:bodyPr>
          <a:lstStyle/>
          <a:p>
            <a:pPr lvl="0"/>
            <a:r>
              <a:rPr lang="en-US" sz="3200" b="1">
                <a:solidFill>
                  <a:srgbClr val="00B050"/>
                </a:solidFill>
                <a:latin typeface="Times New Roman" panose="02020603050405020304" pitchFamily="18" charset="0"/>
              </a:rPr>
              <a:t>BÀI 21: NAM CHÂM VĨNH CỬU</a:t>
            </a:r>
            <a:endParaRPr lang="vi-VN" sz="3200" b="1">
              <a:solidFill>
                <a:srgbClr val="00B050"/>
              </a:solidFill>
              <a:latin typeface="Times New Roman" panose="02020603050405020304" pitchFamily="18"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515" y="-134487"/>
            <a:ext cx="1972812" cy="1972812"/>
          </a:xfrm>
          <a:prstGeom prst="rect">
            <a:avLst/>
          </a:prstGeom>
        </p:spPr>
      </p:pic>
    </p:spTree>
    <p:extLst>
      <p:ext uri="{BB962C8B-B14F-4D97-AF65-F5344CB8AC3E}">
        <p14:creationId xmlns:p14="http://schemas.microsoft.com/office/powerpoint/2010/main" val="147529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1000" fill="hold"/>
                                        <p:tgtEl>
                                          <p:spTgt spid="12"/>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21"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2.08333E-7 3.33333E-6 L -0.11615 0.07106 " pathEditMode="relative" rAng="0" ptsTypes="AA">
                                      <p:cBhvr>
                                        <p:cTn id="36" dur="1000" fill="hold"/>
                                        <p:tgtEl>
                                          <p:spTgt spid="15"/>
                                        </p:tgtEl>
                                        <p:attrNameLst>
                                          <p:attrName>ppt_x</p:attrName>
                                          <p:attrName>ppt_y</p:attrName>
                                        </p:attrNameLst>
                                      </p:cBhvr>
                                      <p:rCtr x="-5807" y="3542"/>
                                    </p:animMotion>
                                  </p:childTnLst>
                                </p:cTn>
                              </p:par>
                              <p:par>
                                <p:cTn id="37" presetID="8" presetClass="emph" presetSubtype="0" fill="hold" nodeType="withEffect">
                                  <p:stCondLst>
                                    <p:cond delay="0"/>
                                  </p:stCondLst>
                                  <p:childTnLst>
                                    <p:animRot by="2340000">
                                      <p:cBhvr>
                                        <p:cTn id="38" dur="1000" fill="hold"/>
                                        <p:tgtEl>
                                          <p:spTgt spid="9"/>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6"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0792" y="927412"/>
            <a:ext cx="6183597" cy="461665"/>
          </a:xfrm>
          <a:prstGeom prst="rect">
            <a:avLst/>
          </a:prstGeom>
        </p:spPr>
        <p:txBody>
          <a:bodyPr wrap="square">
            <a:spAutoFit/>
          </a:bodyPr>
          <a:lstStyle/>
          <a:p>
            <a:pPr indent="176213"/>
            <a:r>
              <a:rPr lang="vi-VN" sz="2400" b="1">
                <a:solidFill>
                  <a:srgbClr val="FF0000"/>
                </a:solidFill>
                <a:latin typeface="Times New Roman" pitchFamily="18" charset="0"/>
                <a:cs typeface="Times New Roman" pitchFamily="18" charset="0"/>
              </a:rPr>
              <a:t>II. TƯƠNG TÁC GIỮA HAI NAM CHÂM</a:t>
            </a:r>
          </a:p>
        </p:txBody>
      </p:sp>
      <p:sp>
        <p:nvSpPr>
          <p:cNvPr id="5" name="Rectangle 4"/>
          <p:cNvSpPr/>
          <p:nvPr/>
        </p:nvSpPr>
        <p:spPr>
          <a:xfrm>
            <a:off x="1353672" y="1389077"/>
            <a:ext cx="2000099" cy="461665"/>
          </a:xfrm>
          <a:prstGeom prst="rect">
            <a:avLst/>
          </a:prstGeom>
        </p:spPr>
        <p:txBody>
          <a:bodyPr wrap="none">
            <a:spAutoFit/>
          </a:bodyPr>
          <a:lstStyle/>
          <a:p>
            <a:pPr lvl="0"/>
            <a:r>
              <a:rPr lang="en-US" sz="2400" b="1">
                <a:solidFill>
                  <a:srgbClr val="FF0000"/>
                </a:solidFill>
                <a:latin typeface="Times New Roman" pitchFamily="18" charset="0"/>
                <a:cs typeface="Times New Roman" pitchFamily="18" charset="0"/>
              </a:rPr>
              <a:t>1. Thí nghiệm</a:t>
            </a:r>
          </a:p>
        </p:txBody>
      </p:sp>
      <p:sp>
        <p:nvSpPr>
          <p:cNvPr id="7" name="Rectangle 6"/>
          <p:cNvSpPr/>
          <p:nvPr/>
        </p:nvSpPr>
        <p:spPr>
          <a:xfrm>
            <a:off x="1353672" y="1936018"/>
            <a:ext cx="6096000" cy="1200329"/>
          </a:xfrm>
          <a:prstGeom prst="rect">
            <a:avLst/>
          </a:prstGeom>
        </p:spPr>
        <p:txBody>
          <a:bodyPr>
            <a:spAutoFit/>
          </a:bodyPr>
          <a:lstStyle/>
          <a:p>
            <a:pPr lvl="0" algn="just"/>
            <a:r>
              <a:rPr lang="vi-VN" sz="2400">
                <a:solidFill>
                  <a:prstClr val="black"/>
                </a:solidFill>
                <a:latin typeface="Times New Roman" pitchFamily="18" charset="0"/>
                <a:cs typeface="Times New Roman" pitchFamily="18" charset="0"/>
              </a:rPr>
              <a:t>C4: Đổi đầu của một trong hai nam châm rồi đưa lại gần nhau. Có hiện tượng gì xảy ra với các nam châm</a:t>
            </a:r>
            <a:r>
              <a:rPr lang="vi-VN" sz="2400" b="1">
                <a:solidFill>
                  <a:prstClr val="black"/>
                </a:solidFill>
                <a:latin typeface="Times New Roman" pitchFamily="18" charset="0"/>
                <a:cs typeface="Times New Roman" pitchFamily="18" charset="0"/>
              </a:rPr>
              <a:t>?</a:t>
            </a:r>
          </a:p>
        </p:txBody>
      </p:sp>
      <p:pic>
        <p:nvPicPr>
          <p:cNvPr id="8" name="Picture 7"/>
          <p:cNvPicPr>
            <a:picLocks noChangeAspect="1"/>
          </p:cNvPicPr>
          <p:nvPr/>
        </p:nvPicPr>
        <p:blipFill>
          <a:blip r:embed="rId2"/>
          <a:stretch>
            <a:fillRect/>
          </a:stretch>
        </p:blipFill>
        <p:spPr>
          <a:xfrm>
            <a:off x="6252709" y="4057139"/>
            <a:ext cx="1694315" cy="2312177"/>
          </a:xfrm>
          <a:prstGeom prst="rect">
            <a:avLst/>
          </a:prstGeom>
        </p:spPr>
      </p:pic>
      <p:grpSp>
        <p:nvGrpSpPr>
          <p:cNvPr id="9" name="Group 8"/>
          <p:cNvGrpSpPr/>
          <p:nvPr/>
        </p:nvGrpSpPr>
        <p:grpSpPr>
          <a:xfrm>
            <a:off x="5876771" y="2703651"/>
            <a:ext cx="2446190" cy="2446190"/>
            <a:chOff x="8837588" y="1906817"/>
            <a:chExt cx="2446190" cy="2446190"/>
          </a:xfrm>
        </p:grpSpPr>
        <p:sp>
          <p:nvSpPr>
            <p:cNvPr id="10" name="Oval 9"/>
            <p:cNvSpPr/>
            <p:nvPr/>
          </p:nvSpPr>
          <p:spPr>
            <a:xfrm>
              <a:off x="8837588" y="1906817"/>
              <a:ext cx="2446190" cy="24461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rot="16200000">
              <a:off x="9876263" y="1929611"/>
              <a:ext cx="368840" cy="2446189"/>
            </a:xfrm>
            <a:prstGeom prst="rect">
              <a:avLst/>
            </a:prstGeom>
          </p:spPr>
        </p:pic>
      </p:grpSp>
      <p:pic>
        <p:nvPicPr>
          <p:cNvPr id="12" name="Picture 11"/>
          <p:cNvPicPr>
            <a:picLocks noChangeAspect="1"/>
          </p:cNvPicPr>
          <p:nvPr/>
        </p:nvPicPr>
        <p:blipFill>
          <a:blip r:embed="rId4"/>
          <a:stretch>
            <a:fillRect/>
          </a:stretch>
        </p:blipFill>
        <p:spPr>
          <a:xfrm rot="9645406">
            <a:off x="9575364" y="2088517"/>
            <a:ext cx="2310584" cy="402371"/>
          </a:xfrm>
          <a:prstGeom prst="rect">
            <a:avLst/>
          </a:prstGeom>
        </p:spPr>
      </p:pic>
      <p:sp>
        <p:nvSpPr>
          <p:cNvPr id="2" name="Rectangle 1"/>
          <p:cNvSpPr/>
          <p:nvPr/>
        </p:nvSpPr>
        <p:spPr>
          <a:xfrm>
            <a:off x="2130155" y="3456974"/>
            <a:ext cx="2970134" cy="1200329"/>
          </a:xfrm>
          <a:prstGeom prst="rect">
            <a:avLst/>
          </a:prstGeom>
        </p:spPr>
        <p:txBody>
          <a:bodyPr wrap="square">
            <a:spAutoFit/>
          </a:bodyPr>
          <a:lstStyle/>
          <a:p>
            <a:pPr indent="176213"/>
            <a:r>
              <a:rPr lang="en-US" sz="2400" b="1">
                <a:latin typeface="Times New Roman" pitchFamily="18" charset="0"/>
                <a:cs typeface="Times New Roman" pitchFamily="18" charset="0"/>
              </a:rPr>
              <a:t>Trả lời:</a:t>
            </a:r>
          </a:p>
          <a:p>
            <a:r>
              <a:rPr lang="en-US" sz="2400" b="1">
                <a:latin typeface="Times New Roman" pitchFamily="18" charset="0"/>
                <a:cs typeface="Times New Roman" pitchFamily="18" charset="0"/>
              </a:rPr>
              <a:t>Các cực </a:t>
            </a:r>
            <a:r>
              <a:rPr lang="en-US" sz="2400" b="1">
                <a:solidFill>
                  <a:srgbClr val="FF0000"/>
                </a:solidFill>
                <a:latin typeface="Times New Roman" pitchFamily="18" charset="0"/>
                <a:cs typeface="Times New Roman" pitchFamily="18" charset="0"/>
              </a:rPr>
              <a:t>khác tên </a:t>
            </a:r>
            <a:r>
              <a:rPr lang="en-US" sz="2400" b="1">
                <a:latin typeface="Times New Roman" pitchFamily="18" charset="0"/>
                <a:cs typeface="Times New Roman" pitchFamily="18" charset="0"/>
              </a:rPr>
              <a:t>thì</a:t>
            </a:r>
            <a:r>
              <a:rPr lang="en-US" sz="2400" b="1">
                <a:solidFill>
                  <a:srgbClr val="FF0000"/>
                </a:solidFill>
                <a:latin typeface="Times New Roman" pitchFamily="18" charset="0"/>
                <a:cs typeface="Times New Roman" pitchFamily="18" charset="0"/>
              </a:rPr>
              <a:t> hút nhau</a:t>
            </a:r>
            <a:r>
              <a:rPr lang="en-US" sz="2400" b="1">
                <a:latin typeface="Times New Roman" pitchFamily="18" charset="0"/>
                <a:cs typeface="Times New Roman" pitchFamily="18" charset="0"/>
              </a:rPr>
              <a:t>.</a:t>
            </a:r>
          </a:p>
        </p:txBody>
      </p:sp>
      <p:sp>
        <p:nvSpPr>
          <p:cNvPr id="13" name="Rectangle 12"/>
          <p:cNvSpPr/>
          <p:nvPr/>
        </p:nvSpPr>
        <p:spPr>
          <a:xfrm>
            <a:off x="3044588" y="90361"/>
            <a:ext cx="6273153" cy="584775"/>
          </a:xfrm>
          <a:prstGeom prst="rect">
            <a:avLst/>
          </a:prstGeom>
        </p:spPr>
        <p:txBody>
          <a:bodyPr wrap="square">
            <a:spAutoFit/>
          </a:bodyPr>
          <a:lstStyle/>
          <a:p>
            <a:pPr lvl="0"/>
            <a:r>
              <a:rPr lang="en-US" sz="3200" b="1">
                <a:solidFill>
                  <a:srgbClr val="00B050"/>
                </a:solidFill>
                <a:latin typeface="Times New Roman" panose="02020603050405020304" pitchFamily="18" charset="0"/>
              </a:rPr>
              <a:t>BÀI 21: NAM CHÂM VĨNH CỬU</a:t>
            </a:r>
            <a:endParaRPr lang="vi-VN" sz="3200" b="1">
              <a:solidFill>
                <a:srgbClr val="00B050"/>
              </a:solidFill>
              <a:latin typeface="Times New Roman" panose="02020603050405020304" pitchFamily="18"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515" y="-134487"/>
            <a:ext cx="1972812" cy="1972812"/>
          </a:xfrm>
          <a:prstGeom prst="rect">
            <a:avLst/>
          </a:prstGeom>
        </p:spPr>
      </p:pic>
    </p:spTree>
    <p:extLst>
      <p:ext uri="{BB962C8B-B14F-4D97-AF65-F5344CB8AC3E}">
        <p14:creationId xmlns:p14="http://schemas.microsoft.com/office/powerpoint/2010/main" val="396307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1000" fill="hold"/>
                                        <p:tgtEl>
                                          <p:spTgt spid="13"/>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875E-6 3.7037E-6 L -0.11615 0.07106 " pathEditMode="relative" rAng="0" ptsTypes="AA">
                                      <p:cBhvr>
                                        <p:cTn id="26" dur="1000" fill="hold"/>
                                        <p:tgtEl>
                                          <p:spTgt spid="12"/>
                                        </p:tgtEl>
                                        <p:attrNameLst>
                                          <p:attrName>ppt_x</p:attrName>
                                          <p:attrName>ppt_y</p:attrName>
                                        </p:attrNameLst>
                                      </p:cBhvr>
                                      <p:rCtr x="-5807" y="3542"/>
                                    </p:animMotion>
                                  </p:childTnLst>
                                </p:cTn>
                              </p:par>
                            </p:childTnLst>
                          </p:cTn>
                        </p:par>
                        <p:par>
                          <p:cTn id="27" fill="hold">
                            <p:stCondLst>
                              <p:cond delay="1000"/>
                            </p:stCondLst>
                            <p:childTnLst>
                              <p:par>
                                <p:cTn id="28" presetID="8" presetClass="emph" presetSubtype="0" fill="hold" nodeType="afterEffect">
                                  <p:stCondLst>
                                    <p:cond delay="0"/>
                                  </p:stCondLst>
                                  <p:childTnLst>
                                    <p:animRot by="-1680000">
                                      <p:cBhvr>
                                        <p:cTn id="29" dur="750" fill="hold"/>
                                        <p:tgtEl>
                                          <p:spTgt spid="9"/>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0792" y="927412"/>
            <a:ext cx="6183597" cy="461665"/>
          </a:xfrm>
          <a:prstGeom prst="rect">
            <a:avLst/>
          </a:prstGeom>
        </p:spPr>
        <p:txBody>
          <a:bodyPr wrap="square">
            <a:spAutoFit/>
          </a:bodyPr>
          <a:lstStyle/>
          <a:p>
            <a:pPr indent="176213"/>
            <a:r>
              <a:rPr lang="vi-VN" sz="2400" b="1">
                <a:solidFill>
                  <a:srgbClr val="FF0000"/>
                </a:solidFill>
                <a:latin typeface="Times New Roman" pitchFamily="18" charset="0"/>
                <a:cs typeface="Times New Roman" pitchFamily="18" charset="0"/>
              </a:rPr>
              <a:t>II. TƯƠNG TÁC GIỮA HAI NAM CHÂM</a:t>
            </a:r>
          </a:p>
        </p:txBody>
      </p:sp>
      <p:sp>
        <p:nvSpPr>
          <p:cNvPr id="5" name="Rectangle 4"/>
          <p:cNvSpPr/>
          <p:nvPr/>
        </p:nvSpPr>
        <p:spPr>
          <a:xfrm>
            <a:off x="1353672" y="1389077"/>
            <a:ext cx="1628972" cy="461665"/>
          </a:xfrm>
          <a:prstGeom prst="rect">
            <a:avLst/>
          </a:prstGeom>
        </p:spPr>
        <p:txBody>
          <a:bodyPr wrap="none">
            <a:spAutoFit/>
          </a:bodyPr>
          <a:lstStyle/>
          <a:p>
            <a:pPr lvl="0"/>
            <a:r>
              <a:rPr lang="en-US" sz="2400" b="1">
                <a:solidFill>
                  <a:srgbClr val="FF0000"/>
                </a:solidFill>
                <a:latin typeface="Times New Roman" pitchFamily="18" charset="0"/>
                <a:cs typeface="Times New Roman" pitchFamily="18" charset="0"/>
              </a:rPr>
              <a:t>2. Kết luận</a:t>
            </a:r>
          </a:p>
        </p:txBody>
      </p:sp>
      <p:sp>
        <p:nvSpPr>
          <p:cNvPr id="6" name="Rectangle 5"/>
          <p:cNvSpPr/>
          <p:nvPr/>
        </p:nvSpPr>
        <p:spPr>
          <a:xfrm>
            <a:off x="1353672" y="1754640"/>
            <a:ext cx="10367554" cy="830997"/>
          </a:xfrm>
          <a:prstGeom prst="rect">
            <a:avLst/>
          </a:prstGeom>
        </p:spPr>
        <p:txBody>
          <a:bodyPr wrap="square">
            <a:spAutoFit/>
          </a:bodyPr>
          <a:lstStyle/>
          <a:p>
            <a:pPr algn="just"/>
            <a:r>
              <a:rPr lang="vi-VN" sz="2400" b="1">
                <a:solidFill>
                  <a:srgbClr val="002060"/>
                </a:solidFill>
                <a:latin typeface="Times New Roman" pitchFamily="18" charset="0"/>
                <a:cs typeface="Times New Roman" pitchFamily="18" charset="0"/>
              </a:rPr>
              <a:t>Khi đưa từ cực của hai nam châm lại gần nhau thì chúng </a:t>
            </a:r>
            <a:r>
              <a:rPr lang="vi-VN" sz="2400" b="1">
                <a:solidFill>
                  <a:srgbClr val="FF0000"/>
                </a:solidFill>
                <a:latin typeface="Times New Roman" pitchFamily="18" charset="0"/>
                <a:cs typeface="Times New Roman" pitchFamily="18" charset="0"/>
              </a:rPr>
              <a:t>hút nhau </a:t>
            </a:r>
            <a:r>
              <a:rPr lang="vi-VN" sz="2400" b="1">
                <a:solidFill>
                  <a:srgbClr val="002060"/>
                </a:solidFill>
                <a:latin typeface="Times New Roman" pitchFamily="18" charset="0"/>
                <a:cs typeface="Times New Roman" pitchFamily="18" charset="0"/>
              </a:rPr>
              <a:t>nếu các từ cực</a:t>
            </a:r>
            <a:r>
              <a:rPr lang="vi-VN" sz="2400" b="1">
                <a:latin typeface="Times New Roman" pitchFamily="18" charset="0"/>
                <a:cs typeface="Times New Roman" pitchFamily="18" charset="0"/>
              </a:rPr>
              <a:t> </a:t>
            </a:r>
            <a:r>
              <a:rPr lang="vi-VN" sz="2400" b="1">
                <a:solidFill>
                  <a:srgbClr val="FF0000"/>
                </a:solidFill>
                <a:latin typeface="Times New Roman" pitchFamily="18" charset="0"/>
                <a:cs typeface="Times New Roman" pitchFamily="18" charset="0"/>
              </a:rPr>
              <a:t>khác tên</a:t>
            </a:r>
            <a:r>
              <a:rPr lang="vi-VN" sz="2400" b="1">
                <a:latin typeface="Times New Roman" pitchFamily="18" charset="0"/>
                <a:cs typeface="Times New Roman" pitchFamily="18" charset="0"/>
              </a:rPr>
              <a:t>, </a:t>
            </a:r>
            <a:r>
              <a:rPr lang="vi-VN" sz="2400" b="1">
                <a:solidFill>
                  <a:srgbClr val="FF0000"/>
                </a:solidFill>
                <a:latin typeface="Times New Roman" pitchFamily="18" charset="0"/>
                <a:cs typeface="Times New Roman" pitchFamily="18" charset="0"/>
              </a:rPr>
              <a:t>đẩy nhau </a:t>
            </a:r>
            <a:r>
              <a:rPr lang="vi-VN" sz="2400" b="1">
                <a:solidFill>
                  <a:srgbClr val="002060"/>
                </a:solidFill>
                <a:latin typeface="Times New Roman" pitchFamily="18" charset="0"/>
                <a:cs typeface="Times New Roman" pitchFamily="18" charset="0"/>
              </a:rPr>
              <a:t>nếu các từ cực </a:t>
            </a:r>
            <a:r>
              <a:rPr lang="vi-VN" sz="2400" b="1">
                <a:solidFill>
                  <a:srgbClr val="FF0000"/>
                </a:solidFill>
                <a:latin typeface="Times New Roman" pitchFamily="18" charset="0"/>
                <a:cs typeface="Times New Roman" pitchFamily="18" charset="0"/>
              </a:rPr>
              <a:t>cùng tên</a:t>
            </a:r>
            <a:r>
              <a:rPr lang="vi-VN" sz="2400">
                <a:latin typeface="Times New Roman" pitchFamily="18" charset="0"/>
                <a:cs typeface="Times New Roman" pitchFamily="18" charset="0"/>
              </a:rPr>
              <a:t>.</a:t>
            </a:r>
            <a:endParaRPr lang="en-US" sz="2400"/>
          </a:p>
        </p:txBody>
      </p:sp>
      <p:sp>
        <p:nvSpPr>
          <p:cNvPr id="7" name="Rectangle 6"/>
          <p:cNvSpPr/>
          <p:nvPr/>
        </p:nvSpPr>
        <p:spPr>
          <a:xfrm>
            <a:off x="1170792" y="2825431"/>
            <a:ext cx="10411353" cy="1938992"/>
          </a:xfrm>
          <a:prstGeom prst="rect">
            <a:avLst/>
          </a:prstGeom>
        </p:spPr>
        <p:txBody>
          <a:bodyPr wrap="square">
            <a:spAutoFit/>
          </a:bodyPr>
          <a:lstStyle/>
          <a:p>
            <a:pPr lvl="0" indent="176213" algn="just"/>
            <a:r>
              <a:rPr lang="en-US" sz="2400" b="1" dirty="0">
                <a:solidFill>
                  <a:srgbClr val="002060"/>
                </a:solidFill>
                <a:latin typeface="Times New Roman" panose="02020603050405020304" pitchFamily="18" charset="0"/>
              </a:rPr>
              <a:t>C</a:t>
            </a:r>
            <a:r>
              <a:rPr lang="vi-VN" sz="2400" b="1" dirty="0">
                <a:solidFill>
                  <a:srgbClr val="002060"/>
                </a:solidFill>
                <a:latin typeface="Times New Roman" panose="02020603050405020304" pitchFamily="18" charset="0"/>
              </a:rPr>
              <a:t>ách để nhận biết các cực của nam châm</a:t>
            </a:r>
            <a:r>
              <a:rPr lang="en-US" sz="2400" b="1" dirty="0">
                <a:solidFill>
                  <a:srgbClr val="002060"/>
                </a:solidFill>
                <a:latin typeface="Times New Roman" panose="02020603050405020304" pitchFamily="18" charset="0"/>
              </a:rPr>
              <a:t>:</a:t>
            </a:r>
            <a:endParaRPr lang="vi-VN" sz="2400" b="1" dirty="0">
              <a:solidFill>
                <a:srgbClr val="002060"/>
              </a:solidFill>
              <a:latin typeface="Times New Roman" panose="02020603050405020304" pitchFamily="18" charset="0"/>
            </a:endParaRPr>
          </a:p>
          <a:p>
            <a:pPr lvl="0" indent="176213" algn="just"/>
            <a:r>
              <a:rPr lang="vi-VN" sz="2400" b="1" i="1" dirty="0">
                <a:solidFill>
                  <a:srgbClr val="002060"/>
                </a:solidFill>
                <a:latin typeface="Times New Roman" panose="02020603050405020304" pitchFamily="18" charset="0"/>
              </a:rPr>
              <a:t>+Căn cứ vào màu sơn.</a:t>
            </a:r>
          </a:p>
          <a:p>
            <a:pPr lvl="0" indent="176213" algn="just"/>
            <a:r>
              <a:rPr lang="vi-VN" sz="2400" b="1" i="1" dirty="0">
                <a:solidFill>
                  <a:srgbClr val="002060"/>
                </a:solidFill>
                <a:latin typeface="Times New Roman" panose="02020603050405020304" pitchFamily="18" charset="0"/>
              </a:rPr>
              <a:t>+ Căn cứ vào kí hiệu bằng chữ viết ( N hoặc S).</a:t>
            </a:r>
          </a:p>
          <a:p>
            <a:pPr lvl="0" indent="176213" algn="just"/>
            <a:r>
              <a:rPr lang="vi-VN" sz="2400" b="1" i="1" dirty="0">
                <a:solidFill>
                  <a:srgbClr val="002060"/>
                </a:solidFill>
                <a:latin typeface="Times New Roman" panose="02020603050405020304" pitchFamily="18" charset="0"/>
              </a:rPr>
              <a:t>+Căn cứ vào sự định hướng của nam châm.</a:t>
            </a:r>
          </a:p>
          <a:p>
            <a:pPr lvl="0" indent="176213" algn="just"/>
            <a:r>
              <a:rPr lang="vi-VN" sz="2400" b="1" i="1" dirty="0">
                <a:solidFill>
                  <a:srgbClr val="002060"/>
                </a:solidFill>
                <a:latin typeface="Times New Roman" panose="02020603050405020304" pitchFamily="18" charset="0"/>
              </a:rPr>
              <a:t>+ Căn cứ vào sự tương tác giữa hai nam châm.</a:t>
            </a:r>
          </a:p>
        </p:txBody>
      </p:sp>
      <p:sp>
        <p:nvSpPr>
          <p:cNvPr id="8" name="Rectangle 7"/>
          <p:cNvSpPr/>
          <p:nvPr/>
        </p:nvSpPr>
        <p:spPr>
          <a:xfrm>
            <a:off x="3044588" y="90361"/>
            <a:ext cx="6273153" cy="584775"/>
          </a:xfrm>
          <a:prstGeom prst="rect">
            <a:avLst/>
          </a:prstGeom>
        </p:spPr>
        <p:txBody>
          <a:bodyPr wrap="square">
            <a:spAutoFit/>
          </a:bodyPr>
          <a:lstStyle/>
          <a:p>
            <a:pPr lvl="0"/>
            <a:r>
              <a:rPr lang="en-US" sz="3200" b="1">
                <a:solidFill>
                  <a:srgbClr val="00B050"/>
                </a:solidFill>
                <a:latin typeface="Times New Roman" panose="02020603050405020304" pitchFamily="18" charset="0"/>
              </a:rPr>
              <a:t>BÀI 21: NAM CHÂM VĨNH CỬU</a:t>
            </a:r>
            <a:endParaRPr lang="vi-VN" sz="3200" b="1">
              <a:solidFill>
                <a:srgbClr val="00B050"/>
              </a:solidFill>
              <a:latin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515" y="-134487"/>
            <a:ext cx="1972812" cy="1972812"/>
          </a:xfrm>
          <a:prstGeom prst="rect">
            <a:avLst/>
          </a:prstGeom>
        </p:spPr>
      </p:pic>
    </p:spTree>
    <p:extLst>
      <p:ext uri="{BB962C8B-B14F-4D97-AF65-F5344CB8AC3E}">
        <p14:creationId xmlns:p14="http://schemas.microsoft.com/office/powerpoint/2010/main" val="114728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1000" fill="hold"/>
                                        <p:tgtEl>
                                          <p:spTgt spid="8"/>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0792" y="927412"/>
            <a:ext cx="6183597" cy="461665"/>
          </a:xfrm>
          <a:prstGeom prst="rect">
            <a:avLst/>
          </a:prstGeom>
        </p:spPr>
        <p:txBody>
          <a:bodyPr wrap="square">
            <a:spAutoFit/>
          </a:bodyPr>
          <a:lstStyle/>
          <a:p>
            <a:pPr indent="176213"/>
            <a:r>
              <a:rPr lang="en-US" sz="2400" b="1">
                <a:solidFill>
                  <a:srgbClr val="FF0000"/>
                </a:solidFill>
                <a:latin typeface="Times New Roman" pitchFamily="18" charset="0"/>
                <a:cs typeface="Times New Roman" pitchFamily="18" charset="0"/>
              </a:rPr>
              <a:t>III. VẬN DỤNG</a:t>
            </a:r>
            <a:endParaRPr lang="vi-VN" sz="2400" b="1">
              <a:solidFill>
                <a:srgbClr val="FF0000"/>
              </a:solidFill>
              <a:latin typeface="Times New Roman" pitchFamily="18" charset="0"/>
              <a:cs typeface="Times New Roman" pitchFamily="18" charset="0"/>
            </a:endParaRPr>
          </a:p>
        </p:txBody>
      </p:sp>
      <p:sp>
        <p:nvSpPr>
          <p:cNvPr id="5"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6"/>
          <p:cNvSpPr>
            <a:spLocks noChangeArrowheads="1"/>
          </p:cNvSpPr>
          <p:nvPr/>
        </p:nvSpPr>
        <p:spPr bwMode="auto">
          <a:xfrm>
            <a:off x="1366969" y="1376363"/>
            <a:ext cx="472903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vi-VN" sz="2400" b="1">
                <a:latin typeface="+mj-lt"/>
              </a:rPr>
              <a:t>C5 </a:t>
            </a:r>
            <a:r>
              <a:rPr lang="en-US" sz="2400" b="1">
                <a:latin typeface="+mj-lt"/>
              </a:rPr>
              <a:t>:</a:t>
            </a:r>
            <a:r>
              <a:rPr lang="vi-VN" sz="2400">
                <a:latin typeface="+mj-lt"/>
              </a:rPr>
              <a:t> Theo em, có thể giải thích thế nào hiện tượng hình nhân đặt trên xe của Tổ Xung Chi luôn chỉ hướng nam?</a:t>
            </a:r>
            <a:endParaRPr kumimoji="0" lang="en-US" sz="2400" b="0" i="0" u="none" strike="noStrike" cap="none" normalizeH="0" baseline="0">
              <a:ln>
                <a:noFill/>
              </a:ln>
              <a:solidFill>
                <a:schemeClr val="tx1"/>
              </a:solidFill>
              <a:effectLst/>
              <a:latin typeface="+mj-lt"/>
            </a:endParaRPr>
          </a:p>
        </p:txBody>
      </p:sp>
      <p:sp>
        <p:nvSpPr>
          <p:cNvPr id="7" name="Rectangle 7"/>
          <p:cNvSpPr>
            <a:spLocks noChangeArrowheads="1"/>
          </p:cNvSpPr>
          <p:nvPr/>
        </p:nvSpPr>
        <p:spPr bwMode="auto">
          <a:xfrm>
            <a:off x="0" y="9191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21"/>
          <p:cNvPicPr>
            <a:picLocks noChangeAspect="1"/>
          </p:cNvPicPr>
          <p:nvPr/>
        </p:nvPicPr>
        <p:blipFill>
          <a:blip r:embed="rId2"/>
          <a:stretch>
            <a:fillRect/>
          </a:stretch>
        </p:blipFill>
        <p:spPr>
          <a:xfrm>
            <a:off x="6361938" y="1376363"/>
            <a:ext cx="5625451" cy="3541059"/>
          </a:xfrm>
          <a:prstGeom prst="rect">
            <a:avLst/>
          </a:prstGeom>
        </p:spPr>
      </p:pic>
      <p:sp>
        <p:nvSpPr>
          <p:cNvPr id="2" name="Rectangle 1"/>
          <p:cNvSpPr/>
          <p:nvPr/>
        </p:nvSpPr>
        <p:spPr>
          <a:xfrm>
            <a:off x="1633221" y="3394974"/>
            <a:ext cx="3866242" cy="830997"/>
          </a:xfrm>
          <a:prstGeom prst="rect">
            <a:avLst/>
          </a:prstGeom>
        </p:spPr>
        <p:txBody>
          <a:bodyPr wrap="square">
            <a:spAutoFit/>
          </a:bodyPr>
          <a:lstStyle/>
          <a:p>
            <a:pPr algn="just"/>
            <a:r>
              <a:rPr lang="en-US" sz="2400" b="0" i="0">
                <a:solidFill>
                  <a:srgbClr val="000000"/>
                </a:solidFill>
                <a:effectLst/>
                <a:latin typeface="Times New Roman" panose="02020603050405020304" pitchFamily="18" charset="0"/>
                <a:cs typeface="Times New Roman" panose="02020603050405020304" pitchFamily="18" charset="0"/>
              </a:rPr>
              <a:t>Do Tổ Xung Chi đã lắp đặt trên xe một thanh nam châm.</a:t>
            </a:r>
            <a:endParaRPr lang="en-US" sz="2400">
              <a:latin typeface="Times New Roman" panose="02020603050405020304" pitchFamily="18" charset="0"/>
              <a:cs typeface="Times New Roman" panose="02020603050405020304" pitchFamily="18" charset="0"/>
            </a:endParaRPr>
          </a:p>
        </p:txBody>
      </p:sp>
      <p:sp>
        <p:nvSpPr>
          <p:cNvPr id="8" name="Rectangle 7"/>
          <p:cNvSpPr/>
          <p:nvPr/>
        </p:nvSpPr>
        <p:spPr>
          <a:xfrm>
            <a:off x="3044588" y="90361"/>
            <a:ext cx="6273153" cy="584775"/>
          </a:xfrm>
          <a:prstGeom prst="rect">
            <a:avLst/>
          </a:prstGeom>
        </p:spPr>
        <p:txBody>
          <a:bodyPr wrap="square">
            <a:spAutoFit/>
          </a:bodyPr>
          <a:lstStyle/>
          <a:p>
            <a:pPr lvl="0"/>
            <a:r>
              <a:rPr lang="en-US" sz="3200" b="1">
                <a:solidFill>
                  <a:srgbClr val="00B050"/>
                </a:solidFill>
                <a:latin typeface="Times New Roman" panose="02020603050405020304" pitchFamily="18" charset="0"/>
              </a:rPr>
              <a:t>BÀI 21: NAM CHÂM VĨNH CỬU</a:t>
            </a:r>
            <a:endParaRPr lang="vi-VN" sz="3200" b="1">
              <a:solidFill>
                <a:srgbClr val="00B050"/>
              </a:solidFill>
              <a:latin typeface="Times New Roman" panose="02020603050405020304" pitchFamily="18" charset="0"/>
            </a:endParaRPr>
          </a:p>
        </p:txBody>
      </p:sp>
      <p:sp>
        <p:nvSpPr>
          <p:cNvPr id="3" name="Rectangle 2"/>
          <p:cNvSpPr/>
          <p:nvPr/>
        </p:nvSpPr>
        <p:spPr>
          <a:xfrm>
            <a:off x="2907796" y="2715190"/>
            <a:ext cx="1354794" cy="461665"/>
          </a:xfrm>
          <a:prstGeom prst="rect">
            <a:avLst/>
          </a:prstGeom>
        </p:spPr>
        <p:txBody>
          <a:bodyPr wrap="none">
            <a:spAutoFit/>
          </a:bodyPr>
          <a:lstStyle/>
          <a:p>
            <a:pPr lvl="0" indent="176213"/>
            <a:r>
              <a:rPr lang="en-US" sz="2400" b="1">
                <a:solidFill>
                  <a:prstClr val="black"/>
                </a:solidFill>
                <a:latin typeface="Times New Roman" pitchFamily="18" charset="0"/>
                <a:cs typeface="Times New Roman" pitchFamily="18" charset="0"/>
              </a:rPr>
              <a:t>Trả lời:</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515" y="-134487"/>
            <a:ext cx="1972812" cy="1972812"/>
          </a:xfrm>
          <a:prstGeom prst="rect">
            <a:avLst/>
          </a:prstGeom>
        </p:spPr>
      </p:pic>
    </p:spTree>
    <p:extLst>
      <p:ext uri="{BB962C8B-B14F-4D97-AF65-F5344CB8AC3E}">
        <p14:creationId xmlns:p14="http://schemas.microsoft.com/office/powerpoint/2010/main" val="48457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1000" fill="hold"/>
                                        <p:tgtEl>
                                          <p:spTgt spid="8"/>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barn(inVertical)">
                                      <p:cBhvr>
                                        <p:cTn id="3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7" name="Text Box 9"/>
          <p:cNvSpPr txBox="1">
            <a:spLocks noChangeArrowheads="1"/>
          </p:cNvSpPr>
          <p:nvPr/>
        </p:nvSpPr>
        <p:spPr bwMode="auto">
          <a:xfrm>
            <a:off x="2209800" y="228601"/>
            <a:ext cx="39624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800" b="1" dirty="0">
                <a:solidFill>
                  <a:srgbClr val="000099"/>
                </a:solidFill>
                <a:latin typeface="TCVN-VnTime" panose="020B7200000000000000" pitchFamily="34" charset="0"/>
              </a:rPr>
              <a:t>C6: </a:t>
            </a:r>
            <a:r>
              <a:rPr lang="en-US" sz="2800" b="1" dirty="0" err="1">
                <a:solidFill>
                  <a:srgbClr val="000099"/>
                </a:solidFill>
                <a:latin typeface="TCVN-VnTime" panose="020B7200000000000000" pitchFamily="34" charset="0"/>
              </a:rPr>
              <a:t>Ng­</a:t>
            </a:r>
            <a:r>
              <a:rPr lang="en-US" sz="2400" b="1" dirty="0" err="1">
                <a:solidFill>
                  <a:srgbClr val="000099"/>
                </a:solidFill>
                <a:latin typeface="TCVN-VnTime" panose="020B7200000000000000" pitchFamily="34" charset="0"/>
              </a:rPr>
              <a:t>ư</a:t>
            </a:r>
            <a:r>
              <a:rPr lang="en-US" sz="2800" b="1" dirty="0" err="1">
                <a:solidFill>
                  <a:srgbClr val="000099"/>
                </a:solidFill>
                <a:latin typeface="TCVN-VnTime" panose="020B7200000000000000" pitchFamily="34" charset="0"/>
              </a:rPr>
              <a:t>êi</a:t>
            </a:r>
            <a:r>
              <a:rPr lang="en-US" sz="2800" b="1" dirty="0">
                <a:solidFill>
                  <a:srgbClr val="000099"/>
                </a:solidFill>
                <a:latin typeface="TCVN-VnTime" panose="020B7200000000000000" pitchFamily="34" charset="0"/>
              </a:rPr>
              <a:t> ta </a:t>
            </a:r>
            <a:r>
              <a:rPr lang="en-US" sz="2800" b="1" dirty="0" err="1">
                <a:solidFill>
                  <a:srgbClr val="000099"/>
                </a:solidFill>
                <a:latin typeface="TCVN-VnTime" panose="020B7200000000000000" pitchFamily="34" charset="0"/>
              </a:rPr>
              <a:t>dïng</a:t>
            </a:r>
            <a:r>
              <a:rPr lang="en-US" sz="2800" b="1" dirty="0">
                <a:solidFill>
                  <a:srgbClr val="000099"/>
                </a:solidFill>
                <a:latin typeface="TCVN-VnTime" panose="020B7200000000000000" pitchFamily="34" charset="0"/>
              </a:rPr>
              <a:t> la </a:t>
            </a:r>
            <a:r>
              <a:rPr lang="en-US" sz="2800" b="1" dirty="0" err="1">
                <a:solidFill>
                  <a:srgbClr val="000099"/>
                </a:solidFill>
                <a:latin typeface="TCVN-VnTime" panose="020B7200000000000000" pitchFamily="34" charset="0"/>
              </a:rPr>
              <a:t>bµn</a:t>
            </a:r>
            <a:r>
              <a:rPr lang="en-US" sz="2800" b="1" dirty="0">
                <a:solidFill>
                  <a:srgbClr val="000099"/>
                </a:solidFill>
                <a:latin typeface="TCVN-VnTime" panose="020B7200000000000000" pitchFamily="34" charset="0"/>
              </a:rPr>
              <a:t> ®Ó </a:t>
            </a:r>
            <a:r>
              <a:rPr lang="en-US" sz="2800" b="1" dirty="0" err="1">
                <a:solidFill>
                  <a:srgbClr val="000099"/>
                </a:solidFill>
                <a:latin typeface="TCVN-VnTime" panose="020B7200000000000000" pitchFamily="34" charset="0"/>
              </a:rPr>
              <a:t>x¸c</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Þnh</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h­</a:t>
            </a:r>
            <a:r>
              <a:rPr lang="en-US" sz="2400" b="1" dirty="0" err="1">
                <a:solidFill>
                  <a:srgbClr val="000099"/>
                </a:solidFill>
                <a:latin typeface="TCVN-VnTime" panose="020B7200000000000000" pitchFamily="34" charset="0"/>
              </a:rPr>
              <a:t>ư</a:t>
            </a:r>
            <a:r>
              <a:rPr lang="en-US" sz="2800" b="1" dirty="0" err="1">
                <a:solidFill>
                  <a:srgbClr val="000099"/>
                </a:solidFill>
                <a:latin typeface="TCVN-VnTime" panose="020B7200000000000000" pitchFamily="34" charset="0"/>
              </a:rPr>
              <a:t>íng</a:t>
            </a:r>
            <a:r>
              <a:rPr lang="en-US" sz="2800" b="1" dirty="0">
                <a:solidFill>
                  <a:srgbClr val="000099"/>
                </a:solidFill>
                <a:latin typeface="TCVN-VnTime" panose="020B7200000000000000" pitchFamily="34" charset="0"/>
              </a:rPr>
              <a:t> B¾c, Nam. </a:t>
            </a:r>
            <a:r>
              <a:rPr lang="en-US" sz="2800" b="1" dirty="0" err="1">
                <a:solidFill>
                  <a:srgbClr val="000099"/>
                </a:solidFill>
                <a:latin typeface="TCVN-VnTime" panose="020B7200000000000000" pitchFamily="34" charset="0"/>
              </a:rPr>
              <a:t>T×m</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hiÓu</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cÊu</a:t>
            </a:r>
            <a:r>
              <a:rPr lang="en-US" sz="2800" b="1" dirty="0">
                <a:solidFill>
                  <a:srgbClr val="000099"/>
                </a:solidFill>
                <a:latin typeface="TCVN-VnTime" panose="020B7200000000000000" pitchFamily="34" charset="0"/>
              </a:rPr>
              <a:t> t¹o </a:t>
            </a:r>
            <a:r>
              <a:rPr lang="en-US" sz="2800" b="1" dirty="0" err="1">
                <a:solidFill>
                  <a:srgbClr val="000099"/>
                </a:solidFill>
                <a:latin typeface="TCVN-VnTime" panose="020B7200000000000000" pitchFamily="34" charset="0"/>
              </a:rPr>
              <a:t>cña</a:t>
            </a:r>
            <a:r>
              <a:rPr lang="en-US" sz="2800" b="1" dirty="0">
                <a:solidFill>
                  <a:srgbClr val="000099"/>
                </a:solidFill>
                <a:latin typeface="TCVN-VnTime" panose="020B7200000000000000" pitchFamily="34" charset="0"/>
              </a:rPr>
              <a:t> la </a:t>
            </a:r>
            <a:r>
              <a:rPr lang="en-US" sz="2800" b="1" dirty="0" err="1">
                <a:solidFill>
                  <a:srgbClr val="000099"/>
                </a:solidFill>
                <a:latin typeface="TCVN-VnTime" panose="020B7200000000000000" pitchFamily="34" charset="0"/>
              </a:rPr>
              <a:t>bµn</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H·y</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cho</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biÕt</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bé</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phËn</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nµo</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cña</a:t>
            </a:r>
            <a:r>
              <a:rPr lang="en-US" sz="2800" b="1" dirty="0">
                <a:solidFill>
                  <a:srgbClr val="000099"/>
                </a:solidFill>
                <a:latin typeface="TCVN-VnTime" panose="020B7200000000000000" pitchFamily="34" charset="0"/>
              </a:rPr>
              <a:t> la </a:t>
            </a:r>
            <a:r>
              <a:rPr lang="en-US" sz="2800" b="1" dirty="0" err="1">
                <a:solidFill>
                  <a:srgbClr val="000099"/>
                </a:solidFill>
                <a:latin typeface="TCVN-VnTime" panose="020B7200000000000000" pitchFamily="34" charset="0"/>
              </a:rPr>
              <a:t>bµn</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cã</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t¸c</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dông</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chØ</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h­</a:t>
            </a:r>
            <a:r>
              <a:rPr lang="en-US" sz="2400" b="1" dirty="0" err="1">
                <a:solidFill>
                  <a:srgbClr val="000099"/>
                </a:solidFill>
                <a:latin typeface="TCVN-VnTime" panose="020B7200000000000000" pitchFamily="34" charset="0"/>
              </a:rPr>
              <a:t>ư</a:t>
            </a:r>
            <a:r>
              <a:rPr lang="en-US" sz="2800" b="1" dirty="0" err="1">
                <a:solidFill>
                  <a:srgbClr val="000099"/>
                </a:solidFill>
                <a:latin typeface="TCVN-VnTime" panose="020B7200000000000000" pitchFamily="34" charset="0"/>
              </a:rPr>
              <a:t>íng</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Gi¶i</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thÝch</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BiÕt</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r»ng</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mÆt</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sè</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cña</a:t>
            </a:r>
            <a:r>
              <a:rPr lang="en-US" sz="2800" b="1" dirty="0">
                <a:solidFill>
                  <a:srgbClr val="000099"/>
                </a:solidFill>
                <a:latin typeface="TCVN-VnTime" panose="020B7200000000000000" pitchFamily="34" charset="0"/>
              </a:rPr>
              <a:t> la </a:t>
            </a:r>
            <a:r>
              <a:rPr lang="en-US" sz="2800" b="1" dirty="0" err="1">
                <a:solidFill>
                  <a:srgbClr val="000099"/>
                </a:solidFill>
                <a:latin typeface="TCVN-VnTime" panose="020B7200000000000000" pitchFamily="34" charset="0"/>
              </a:rPr>
              <a:t>bµn</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cã</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thÓ</a:t>
            </a:r>
            <a:r>
              <a:rPr lang="en-US" sz="2800" b="1" dirty="0">
                <a:solidFill>
                  <a:srgbClr val="000099"/>
                </a:solidFill>
                <a:latin typeface="TCVN-VnTime" panose="020B7200000000000000" pitchFamily="34" charset="0"/>
              </a:rPr>
              <a:t> quay ®</a:t>
            </a:r>
            <a:r>
              <a:rPr lang="en-US" sz="2800" b="1" dirty="0" err="1">
                <a:solidFill>
                  <a:srgbClr val="000099"/>
                </a:solidFill>
                <a:latin typeface="TCVN-VnTime" panose="020B7200000000000000" pitchFamily="34" charset="0"/>
              </a:rPr>
              <a:t>éc</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lËp</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víi</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kim</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nam</a:t>
            </a:r>
            <a:r>
              <a:rPr lang="en-US" sz="2800" b="1" dirty="0">
                <a:solidFill>
                  <a:srgbClr val="000099"/>
                </a:solidFill>
                <a:latin typeface="TCVN-VnTime" panose="020B7200000000000000" pitchFamily="34" charset="0"/>
              </a:rPr>
              <a:t> </a:t>
            </a:r>
            <a:r>
              <a:rPr lang="en-US" sz="2800" b="1" dirty="0" err="1">
                <a:solidFill>
                  <a:srgbClr val="000099"/>
                </a:solidFill>
                <a:latin typeface="TCVN-VnTime" panose="020B7200000000000000" pitchFamily="34" charset="0"/>
              </a:rPr>
              <a:t>ch©m</a:t>
            </a:r>
            <a:r>
              <a:rPr lang="en-US" sz="2800" b="1" dirty="0">
                <a:solidFill>
                  <a:srgbClr val="000099"/>
                </a:solidFill>
                <a:latin typeface="TCVN-VnTime" panose="020B7200000000000000" pitchFamily="34" charset="0"/>
              </a:rPr>
              <a:t>.</a:t>
            </a:r>
            <a:r>
              <a:rPr lang="en-US" sz="2800" dirty="0">
                <a:solidFill>
                  <a:srgbClr val="000099"/>
                </a:solidFill>
                <a:latin typeface="TCVN-VnTime" panose="020B7200000000000000" pitchFamily="34" charset="0"/>
              </a:rPr>
              <a:t> </a:t>
            </a:r>
          </a:p>
        </p:txBody>
      </p:sp>
      <p:grpSp>
        <p:nvGrpSpPr>
          <p:cNvPr id="27781" name="Group 133"/>
          <p:cNvGrpSpPr>
            <a:grpSpLocks/>
          </p:cNvGrpSpPr>
          <p:nvPr/>
        </p:nvGrpSpPr>
        <p:grpSpPr bwMode="auto">
          <a:xfrm>
            <a:off x="7132320" y="498361"/>
            <a:ext cx="3352800" cy="3352800"/>
            <a:chOff x="2448" y="2208"/>
            <a:chExt cx="2112" cy="2112"/>
          </a:xfrm>
        </p:grpSpPr>
        <p:sp>
          <p:nvSpPr>
            <p:cNvPr id="27749" name="AutoShape 101"/>
            <p:cNvSpPr>
              <a:spLocks noChangeArrowheads="1"/>
            </p:cNvSpPr>
            <p:nvPr/>
          </p:nvSpPr>
          <p:spPr bwMode="auto">
            <a:xfrm>
              <a:off x="2448" y="2208"/>
              <a:ext cx="2112" cy="2112"/>
            </a:xfrm>
            <a:custGeom>
              <a:avLst/>
              <a:gdLst>
                <a:gd name="G0" fmla="+- 2751 0 0"/>
                <a:gd name="G1" fmla="+- 21600 0 2751"/>
                <a:gd name="G2" fmla="+- 21600 0 27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51" y="10800"/>
                  </a:moveTo>
                  <a:cubicBezTo>
                    <a:pt x="2751" y="15245"/>
                    <a:pt x="6355" y="18849"/>
                    <a:pt x="10800" y="18849"/>
                  </a:cubicBezTo>
                  <a:cubicBezTo>
                    <a:pt x="15245" y="18849"/>
                    <a:pt x="18849" y="15245"/>
                    <a:pt x="18849" y="10800"/>
                  </a:cubicBezTo>
                  <a:cubicBezTo>
                    <a:pt x="18849" y="6355"/>
                    <a:pt x="15245" y="2751"/>
                    <a:pt x="10800" y="2751"/>
                  </a:cubicBezTo>
                  <a:cubicBezTo>
                    <a:pt x="6355" y="2751"/>
                    <a:pt x="2751" y="6355"/>
                    <a:pt x="2751" y="10800"/>
                  </a:cubicBezTo>
                  <a:close/>
                </a:path>
              </a:pathLst>
            </a:custGeom>
            <a:gradFill rotWithShape="1">
              <a:gsLst>
                <a:gs pos="0">
                  <a:srgbClr val="00CCFF"/>
                </a:gs>
                <a:gs pos="100000">
                  <a:srgbClr val="CCFFFF"/>
                </a:gs>
              </a:gsLst>
              <a:path path="rect">
                <a:fillToRect l="50000" t="50000" r="50000" b="50000"/>
              </a:path>
            </a:gradFill>
            <a:ln w="28575">
              <a:solidFill>
                <a:schemeClr val="hlink"/>
              </a:solidFill>
              <a:round/>
              <a:headEnd/>
              <a:tailEnd/>
            </a:ln>
            <a:effectLst>
              <a:outerShdw dist="107763" dir="18900000" algn="ctr" rotWithShape="0">
                <a:schemeClr val="bg2">
                  <a:alpha val="50000"/>
                </a:schemeClr>
              </a:outerShdw>
            </a:effectLst>
          </p:spPr>
          <p:txBody>
            <a:bodyPr wrap="none" anchor="ctr"/>
            <a:lstStyle/>
            <a:p>
              <a:pPr fontAlgn="base">
                <a:spcBef>
                  <a:spcPct val="0"/>
                </a:spcBef>
                <a:spcAft>
                  <a:spcPct val="0"/>
                </a:spcAft>
              </a:pPr>
              <a:endParaRPr lang="en-US">
                <a:solidFill>
                  <a:srgbClr val="000000"/>
                </a:solidFill>
              </a:endParaRPr>
            </a:p>
          </p:txBody>
        </p:sp>
        <p:grpSp>
          <p:nvGrpSpPr>
            <p:cNvPr id="27780" name="Group 132"/>
            <p:cNvGrpSpPr>
              <a:grpSpLocks/>
            </p:cNvGrpSpPr>
            <p:nvPr/>
          </p:nvGrpSpPr>
          <p:grpSpPr bwMode="auto">
            <a:xfrm>
              <a:off x="2602" y="2370"/>
              <a:ext cx="1784" cy="1834"/>
              <a:chOff x="2602" y="2370"/>
              <a:chExt cx="1784" cy="1834"/>
            </a:xfrm>
          </p:grpSpPr>
          <p:sp>
            <p:nvSpPr>
              <p:cNvPr id="27751" name="Oval 103"/>
              <p:cNvSpPr>
                <a:spLocks noChangeArrowheads="1"/>
              </p:cNvSpPr>
              <p:nvPr/>
            </p:nvSpPr>
            <p:spPr bwMode="auto">
              <a:xfrm>
                <a:off x="2708" y="2476"/>
                <a:ext cx="1584" cy="15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27752" name="Line 104"/>
              <p:cNvSpPr>
                <a:spLocks noChangeShapeType="1"/>
              </p:cNvSpPr>
              <p:nvPr/>
            </p:nvSpPr>
            <p:spPr bwMode="auto">
              <a:xfrm>
                <a:off x="3504" y="2688"/>
                <a:ext cx="0"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7753" name="Line 105"/>
              <p:cNvSpPr>
                <a:spLocks noChangeShapeType="1"/>
              </p:cNvSpPr>
              <p:nvPr/>
            </p:nvSpPr>
            <p:spPr bwMode="auto">
              <a:xfrm>
                <a:off x="3504" y="3456"/>
                <a:ext cx="0"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7754" name="Line 106"/>
              <p:cNvSpPr>
                <a:spLocks noChangeShapeType="1"/>
              </p:cNvSpPr>
              <p:nvPr/>
            </p:nvSpPr>
            <p:spPr bwMode="auto">
              <a:xfrm>
                <a:off x="2880" y="3264"/>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7755" name="Line 107"/>
              <p:cNvSpPr>
                <a:spLocks noChangeShapeType="1"/>
              </p:cNvSpPr>
              <p:nvPr/>
            </p:nvSpPr>
            <p:spPr bwMode="auto">
              <a:xfrm>
                <a:off x="3744" y="3264"/>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7756" name="Line 108"/>
              <p:cNvSpPr>
                <a:spLocks noChangeShapeType="1"/>
              </p:cNvSpPr>
              <p:nvPr/>
            </p:nvSpPr>
            <p:spPr bwMode="auto">
              <a:xfrm>
                <a:off x="3072" y="2880"/>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7757" name="Line 109"/>
              <p:cNvSpPr>
                <a:spLocks noChangeShapeType="1"/>
              </p:cNvSpPr>
              <p:nvPr/>
            </p:nvSpPr>
            <p:spPr bwMode="auto">
              <a:xfrm>
                <a:off x="3648" y="3408"/>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7758" name="Line 110"/>
              <p:cNvSpPr>
                <a:spLocks noChangeShapeType="1"/>
              </p:cNvSpPr>
              <p:nvPr/>
            </p:nvSpPr>
            <p:spPr bwMode="auto">
              <a:xfrm flipH="1">
                <a:off x="3648" y="2880"/>
                <a:ext cx="28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7759" name="Line 111"/>
              <p:cNvSpPr>
                <a:spLocks noChangeShapeType="1"/>
              </p:cNvSpPr>
              <p:nvPr/>
            </p:nvSpPr>
            <p:spPr bwMode="auto">
              <a:xfrm flipH="1">
                <a:off x="3072" y="3408"/>
                <a:ext cx="28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nvGrpSpPr>
              <p:cNvPr id="27760" name="Group 112"/>
              <p:cNvGrpSpPr>
                <a:grpSpLocks/>
              </p:cNvGrpSpPr>
              <p:nvPr/>
            </p:nvGrpSpPr>
            <p:grpSpPr bwMode="auto">
              <a:xfrm rot="8821992" flipV="1">
                <a:off x="2840" y="3216"/>
                <a:ext cx="1318" cy="127"/>
                <a:chOff x="240" y="3264"/>
                <a:chExt cx="2486" cy="240"/>
              </a:xfrm>
            </p:grpSpPr>
            <p:sp>
              <p:nvSpPr>
                <p:cNvPr id="27761" name="AutoShape 113"/>
                <p:cNvSpPr>
                  <a:spLocks noChangeArrowheads="1"/>
                </p:cNvSpPr>
                <p:nvPr/>
              </p:nvSpPr>
              <p:spPr bwMode="auto">
                <a:xfrm>
                  <a:off x="240" y="3264"/>
                  <a:ext cx="1296" cy="240"/>
                </a:xfrm>
                <a:prstGeom prst="triangle">
                  <a:avLst>
                    <a:gd name="adj" fmla="val 92208"/>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27762" name="AutoShape 114"/>
                <p:cNvSpPr>
                  <a:spLocks noChangeArrowheads="1"/>
                </p:cNvSpPr>
                <p:nvPr/>
              </p:nvSpPr>
              <p:spPr bwMode="auto">
                <a:xfrm flipH="1" flipV="1">
                  <a:off x="1430" y="3264"/>
                  <a:ext cx="1296" cy="240"/>
                </a:xfrm>
                <a:prstGeom prst="triangle">
                  <a:avLst>
                    <a:gd name="adj" fmla="val 92208"/>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sp>
            <p:nvSpPr>
              <p:cNvPr id="27763" name="Oval 115"/>
              <p:cNvSpPr>
                <a:spLocks noChangeArrowheads="1"/>
              </p:cNvSpPr>
              <p:nvPr/>
            </p:nvSpPr>
            <p:spPr bwMode="auto">
              <a:xfrm>
                <a:off x="3456" y="3226"/>
                <a:ext cx="96" cy="9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27764" name="Line 116"/>
              <p:cNvSpPr>
                <a:spLocks noChangeShapeType="1"/>
              </p:cNvSpPr>
              <p:nvPr/>
            </p:nvSpPr>
            <p:spPr bwMode="auto">
              <a:xfrm>
                <a:off x="3504" y="237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7765" name="Line 117"/>
              <p:cNvSpPr>
                <a:spLocks noChangeShapeType="1"/>
              </p:cNvSpPr>
              <p:nvPr/>
            </p:nvSpPr>
            <p:spPr bwMode="auto">
              <a:xfrm>
                <a:off x="2832" y="2660"/>
                <a:ext cx="84" cy="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7766" name="Line 118"/>
              <p:cNvSpPr>
                <a:spLocks noChangeShapeType="1"/>
              </p:cNvSpPr>
              <p:nvPr/>
            </p:nvSpPr>
            <p:spPr bwMode="auto">
              <a:xfrm>
                <a:off x="3504" y="406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7767" name="Line 119"/>
              <p:cNvSpPr>
                <a:spLocks noChangeShapeType="1"/>
              </p:cNvSpPr>
              <p:nvPr/>
            </p:nvSpPr>
            <p:spPr bwMode="auto">
              <a:xfrm>
                <a:off x="4052" y="3820"/>
                <a:ext cx="84" cy="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7768" name="Line 120"/>
              <p:cNvSpPr>
                <a:spLocks noChangeShapeType="1"/>
              </p:cNvSpPr>
              <p:nvPr/>
            </p:nvSpPr>
            <p:spPr bwMode="auto">
              <a:xfrm>
                <a:off x="2602" y="3264"/>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7769" name="Line 121"/>
              <p:cNvSpPr>
                <a:spLocks noChangeShapeType="1"/>
              </p:cNvSpPr>
              <p:nvPr/>
            </p:nvSpPr>
            <p:spPr bwMode="auto">
              <a:xfrm>
                <a:off x="4290" y="3264"/>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7770" name="Line 122"/>
              <p:cNvSpPr>
                <a:spLocks noChangeShapeType="1"/>
              </p:cNvSpPr>
              <p:nvPr/>
            </p:nvSpPr>
            <p:spPr bwMode="auto">
              <a:xfrm flipV="1">
                <a:off x="4090" y="264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7771" name="Line 123"/>
              <p:cNvSpPr>
                <a:spLocks noChangeShapeType="1"/>
              </p:cNvSpPr>
              <p:nvPr/>
            </p:nvSpPr>
            <p:spPr bwMode="auto">
              <a:xfrm flipV="1">
                <a:off x="2822" y="3792"/>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7772" name="Text Box 124"/>
              <p:cNvSpPr txBox="1">
                <a:spLocks noChangeArrowheads="1"/>
              </p:cNvSpPr>
              <p:nvPr/>
            </p:nvSpPr>
            <p:spPr bwMode="auto">
              <a:xfrm rot="-2853481">
                <a:off x="2648" y="2496"/>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a:solidFill>
                      <a:srgbClr val="000000"/>
                    </a:solidFill>
                  </a:rPr>
                  <a:t>90</a:t>
                </a:r>
              </a:p>
            </p:txBody>
          </p:sp>
          <p:sp>
            <p:nvSpPr>
              <p:cNvPr id="27773" name="Text Box 125"/>
              <p:cNvSpPr txBox="1">
                <a:spLocks noChangeArrowheads="1"/>
              </p:cNvSpPr>
              <p:nvPr/>
            </p:nvSpPr>
            <p:spPr bwMode="auto">
              <a:xfrm rot="2734665">
                <a:off x="4052" y="2534"/>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dirty="0">
                    <a:solidFill>
                      <a:srgbClr val="000000"/>
                    </a:solidFill>
                  </a:rPr>
                  <a:t>180</a:t>
                </a:r>
              </a:p>
            </p:txBody>
          </p:sp>
          <p:sp>
            <p:nvSpPr>
              <p:cNvPr id="27774" name="Text Box 126"/>
              <p:cNvSpPr txBox="1">
                <a:spLocks noChangeArrowheads="1"/>
              </p:cNvSpPr>
              <p:nvPr/>
            </p:nvSpPr>
            <p:spPr bwMode="auto">
              <a:xfrm rot="14071727">
                <a:off x="2612" y="3824"/>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b="1">
                    <a:solidFill>
                      <a:srgbClr val="000000"/>
                    </a:solidFill>
                  </a:rPr>
                  <a:t>0</a:t>
                </a:r>
              </a:p>
            </p:txBody>
          </p:sp>
          <p:sp>
            <p:nvSpPr>
              <p:cNvPr id="27775" name="Text Box 127"/>
              <p:cNvSpPr txBox="1">
                <a:spLocks noChangeArrowheads="1"/>
              </p:cNvSpPr>
              <p:nvPr/>
            </p:nvSpPr>
            <p:spPr bwMode="auto">
              <a:xfrm rot="8050769">
                <a:off x="3948" y="3848"/>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b="1">
                    <a:solidFill>
                      <a:srgbClr val="000000"/>
                    </a:solidFill>
                  </a:rPr>
                  <a:t>270</a:t>
                </a:r>
              </a:p>
            </p:txBody>
          </p:sp>
          <p:sp>
            <p:nvSpPr>
              <p:cNvPr id="27776" name="Text Box 128"/>
              <p:cNvSpPr txBox="1">
                <a:spLocks noChangeArrowheads="1"/>
              </p:cNvSpPr>
              <p:nvPr/>
            </p:nvSpPr>
            <p:spPr bwMode="auto">
              <a:xfrm rot="-2990640">
                <a:off x="2784" y="2686"/>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000" b="1">
                    <a:solidFill>
                      <a:srgbClr val="000000"/>
                    </a:solidFill>
                  </a:rPr>
                  <a:t>Đ</a:t>
                </a:r>
              </a:p>
            </p:txBody>
          </p:sp>
          <p:sp>
            <p:nvSpPr>
              <p:cNvPr id="27777" name="Text Box 129"/>
              <p:cNvSpPr txBox="1">
                <a:spLocks noChangeArrowheads="1"/>
              </p:cNvSpPr>
              <p:nvPr/>
            </p:nvSpPr>
            <p:spPr bwMode="auto">
              <a:xfrm rot="8277924">
                <a:off x="3802" y="3640"/>
                <a:ext cx="3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000" b="1">
                    <a:solidFill>
                      <a:srgbClr val="000000"/>
                    </a:solidFill>
                  </a:rPr>
                  <a:t>T</a:t>
                </a:r>
              </a:p>
            </p:txBody>
          </p:sp>
          <p:sp>
            <p:nvSpPr>
              <p:cNvPr id="27778" name="Text Box 130"/>
              <p:cNvSpPr txBox="1">
                <a:spLocks noChangeArrowheads="1"/>
              </p:cNvSpPr>
              <p:nvPr/>
            </p:nvSpPr>
            <p:spPr bwMode="auto">
              <a:xfrm rot="13734030">
                <a:off x="2789" y="3595"/>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000" b="1">
                    <a:solidFill>
                      <a:srgbClr val="000000"/>
                    </a:solidFill>
                  </a:rPr>
                  <a:t>B</a:t>
                </a:r>
              </a:p>
            </p:txBody>
          </p:sp>
          <p:sp>
            <p:nvSpPr>
              <p:cNvPr id="27779" name="Text Box 131"/>
              <p:cNvSpPr txBox="1">
                <a:spLocks noChangeArrowheads="1"/>
              </p:cNvSpPr>
              <p:nvPr/>
            </p:nvSpPr>
            <p:spPr bwMode="auto">
              <a:xfrm rot="3126758">
                <a:off x="3854" y="2774"/>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0000"/>
                    </a:solidFill>
                  </a:rPr>
                  <a:t>N</a:t>
                </a:r>
              </a:p>
            </p:txBody>
          </p:sp>
        </p:grpSp>
      </p:grpSp>
      <p:sp>
        <p:nvSpPr>
          <p:cNvPr id="40" name="Rectangle 47"/>
          <p:cNvSpPr>
            <a:spLocks noChangeArrowheads="1"/>
          </p:cNvSpPr>
          <p:nvPr/>
        </p:nvSpPr>
        <p:spPr bwMode="auto">
          <a:xfrm>
            <a:off x="1828800" y="4408945"/>
            <a:ext cx="8305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800" b="1" dirty="0">
                <a:solidFill>
                  <a:srgbClr val="000000"/>
                </a:solidFill>
                <a:latin typeface="Times New Roman" pitchFamily="18" charset="0"/>
              </a:rPr>
              <a:t>TL: </a:t>
            </a:r>
            <a:r>
              <a:rPr lang="en-US" sz="2800" b="1" dirty="0" err="1">
                <a:solidFill>
                  <a:srgbClr val="000000"/>
                </a:solidFill>
                <a:latin typeface="Times New Roman" pitchFamily="18" charset="0"/>
              </a:rPr>
              <a:t>Bộ</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phận</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chỉ</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hướng</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của</a:t>
            </a:r>
            <a:r>
              <a:rPr lang="en-US" sz="2800" b="1" dirty="0">
                <a:solidFill>
                  <a:srgbClr val="000000"/>
                </a:solidFill>
                <a:latin typeface="Times New Roman" pitchFamily="18" charset="0"/>
              </a:rPr>
              <a:t> la </a:t>
            </a:r>
            <a:r>
              <a:rPr lang="en-US" sz="2800" b="1" dirty="0" err="1">
                <a:solidFill>
                  <a:srgbClr val="000000"/>
                </a:solidFill>
                <a:latin typeface="Times New Roman" pitchFamily="18" charset="0"/>
              </a:rPr>
              <a:t>bàn</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là</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kim</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nam</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châm</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Bởi</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vì</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tại</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mọi</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nơi</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trên</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trái</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đất</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trừ</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hai</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địa</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cực</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kim</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nam</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châm</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luôn</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chỉ</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hướng</a:t>
            </a:r>
            <a:r>
              <a:rPr lang="en-US" sz="2800" b="1" dirty="0">
                <a:solidFill>
                  <a:srgbClr val="000000"/>
                </a:solidFill>
                <a:latin typeface="Times New Roman" pitchFamily="18" charset="0"/>
              </a:rPr>
              <a:t> Nam – </a:t>
            </a:r>
            <a:r>
              <a:rPr lang="en-US" sz="2800" b="1" dirty="0" err="1">
                <a:solidFill>
                  <a:srgbClr val="000000"/>
                </a:solidFill>
                <a:latin typeface="Times New Roman" pitchFamily="18" charset="0"/>
              </a:rPr>
              <a:t>Bắc</a:t>
            </a:r>
            <a:r>
              <a:rPr lang="en-US" sz="2800" b="1" dirty="0">
                <a:solidFill>
                  <a:srgbClr val="000000"/>
                </a:solidFill>
                <a:latin typeface="Times New Roman" pitchFamily="18" charset="0"/>
              </a:rPr>
              <a:t>. </a:t>
            </a:r>
          </a:p>
        </p:txBody>
      </p:sp>
    </p:spTree>
    <p:extLst>
      <p:ext uri="{BB962C8B-B14F-4D97-AF65-F5344CB8AC3E}">
        <p14:creationId xmlns:p14="http://schemas.microsoft.com/office/powerpoint/2010/main" val="3105790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657"/>
                                        </p:tgtEl>
                                        <p:attrNameLst>
                                          <p:attrName>style.visibility</p:attrName>
                                        </p:attrNameLst>
                                      </p:cBhvr>
                                      <p:to>
                                        <p:strVal val="visible"/>
                                      </p:to>
                                    </p:set>
                                    <p:animEffect transition="in" filter="diamond(in)">
                                      <p:cBhvr>
                                        <p:cTn id="7" dur="2000"/>
                                        <p:tgtEl>
                                          <p:spTgt spid="2765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34"/>
          <p:cNvGrpSpPr>
            <a:grpSpLocks/>
          </p:cNvGrpSpPr>
          <p:nvPr/>
        </p:nvGrpSpPr>
        <p:grpSpPr bwMode="auto">
          <a:xfrm>
            <a:off x="4800600" y="3200400"/>
            <a:ext cx="1905000" cy="304800"/>
            <a:chOff x="1010" y="1920"/>
            <a:chExt cx="1200" cy="192"/>
          </a:xfrm>
        </p:grpSpPr>
        <p:sp>
          <p:nvSpPr>
            <p:cNvPr id="11307" name="AutoShape 6"/>
            <p:cNvSpPr>
              <a:spLocks noChangeArrowheads="1"/>
            </p:cNvSpPr>
            <p:nvPr/>
          </p:nvSpPr>
          <p:spPr bwMode="auto">
            <a:xfrm>
              <a:off x="1010" y="1920"/>
              <a:ext cx="626" cy="192"/>
            </a:xfrm>
            <a:prstGeom prst="cube">
              <a:avLst>
                <a:gd name="adj" fmla="val 25000"/>
              </a:avLst>
            </a:prstGeom>
            <a:solidFill>
              <a:srgbClr val="FF0000"/>
            </a:solidFill>
            <a:ln w="9525">
              <a:noFill/>
              <a:miter lim="800000"/>
              <a:headEnd/>
              <a:tailEnd/>
            </a:ln>
          </p:spPr>
          <p:txBody>
            <a:bodyPr wrap="none" anchor="ctr"/>
            <a:lstStyle/>
            <a:p>
              <a:endParaRPr lang="vi-VN" sz="2400">
                <a:solidFill>
                  <a:schemeClr val="bg1"/>
                </a:solidFill>
                <a:latin typeface=".VnVogueH" pitchFamily="34" charset="0"/>
              </a:endParaRPr>
            </a:p>
          </p:txBody>
        </p:sp>
        <p:sp>
          <p:nvSpPr>
            <p:cNvPr id="11308" name="AutoShape 7"/>
            <p:cNvSpPr>
              <a:spLocks noChangeArrowheads="1"/>
            </p:cNvSpPr>
            <p:nvPr/>
          </p:nvSpPr>
          <p:spPr bwMode="auto">
            <a:xfrm>
              <a:off x="1584" y="1920"/>
              <a:ext cx="626" cy="192"/>
            </a:xfrm>
            <a:prstGeom prst="cube">
              <a:avLst>
                <a:gd name="adj" fmla="val 25000"/>
              </a:avLst>
            </a:prstGeom>
            <a:solidFill>
              <a:srgbClr val="000099"/>
            </a:solidFill>
            <a:ln w="9525">
              <a:noFill/>
              <a:miter lim="800000"/>
              <a:headEnd/>
              <a:tailEnd/>
            </a:ln>
          </p:spPr>
          <p:txBody>
            <a:bodyPr wrap="none" anchor="ctr"/>
            <a:lstStyle/>
            <a:p>
              <a:endParaRPr lang="vi-VN" sz="2400">
                <a:solidFill>
                  <a:schemeClr val="bg1"/>
                </a:solidFill>
                <a:latin typeface=".VnVogueH" pitchFamily="34" charset="0"/>
              </a:endParaRPr>
            </a:p>
          </p:txBody>
        </p:sp>
      </p:grpSp>
      <p:sp>
        <p:nvSpPr>
          <p:cNvPr id="11267" name="Rectangle 8"/>
          <p:cNvSpPr>
            <a:spLocks noChangeArrowheads="1"/>
          </p:cNvSpPr>
          <p:nvPr/>
        </p:nvSpPr>
        <p:spPr bwMode="auto">
          <a:xfrm>
            <a:off x="3935413" y="1035050"/>
            <a:ext cx="254000" cy="254000"/>
          </a:xfrm>
          <a:prstGeom prst="rect">
            <a:avLst/>
          </a:prstGeom>
          <a:noFill/>
          <a:ln w="9525" algn="ctr">
            <a:noFill/>
            <a:miter lim="800000"/>
            <a:headEnd/>
            <a:tailEnd/>
          </a:ln>
        </p:spPr>
        <p:txBody>
          <a:bodyPr wrap="none" lIns="0" tIns="0" rIns="0" bIns="0" anchor="ctr"/>
          <a:lstStyle/>
          <a:p>
            <a:endParaRPr lang="vi-VN" sz="2000">
              <a:solidFill>
                <a:schemeClr val="bg1"/>
              </a:solidFill>
              <a:latin typeface=".VnVogueH" pitchFamily="34" charset="0"/>
            </a:endParaRPr>
          </a:p>
        </p:txBody>
      </p:sp>
      <p:sp>
        <p:nvSpPr>
          <p:cNvPr id="11268" name="Rectangle 9"/>
          <p:cNvSpPr>
            <a:spLocks noChangeArrowheads="1"/>
          </p:cNvSpPr>
          <p:nvPr/>
        </p:nvSpPr>
        <p:spPr bwMode="auto">
          <a:xfrm>
            <a:off x="4846638" y="1041400"/>
            <a:ext cx="254000" cy="254000"/>
          </a:xfrm>
          <a:prstGeom prst="rect">
            <a:avLst/>
          </a:prstGeom>
          <a:noFill/>
          <a:ln w="9525" algn="ctr">
            <a:noFill/>
            <a:miter lim="800000"/>
            <a:headEnd/>
            <a:tailEnd/>
          </a:ln>
        </p:spPr>
        <p:txBody>
          <a:bodyPr wrap="none" lIns="0" tIns="0" rIns="0" bIns="0" anchor="ctr"/>
          <a:lstStyle/>
          <a:p>
            <a:endParaRPr lang="vi-VN" sz="2000">
              <a:solidFill>
                <a:schemeClr val="bg1"/>
              </a:solidFill>
              <a:latin typeface=".VnVogueH" pitchFamily="34" charset="0"/>
            </a:endParaRPr>
          </a:p>
        </p:txBody>
      </p:sp>
      <p:grpSp>
        <p:nvGrpSpPr>
          <p:cNvPr id="11269" name="Group 10"/>
          <p:cNvGrpSpPr>
            <a:grpSpLocks/>
          </p:cNvGrpSpPr>
          <p:nvPr/>
        </p:nvGrpSpPr>
        <p:grpSpPr bwMode="auto">
          <a:xfrm>
            <a:off x="6858000" y="1905000"/>
            <a:ext cx="1905000" cy="304800"/>
            <a:chOff x="3312" y="816"/>
            <a:chExt cx="1806" cy="288"/>
          </a:xfrm>
        </p:grpSpPr>
        <p:grpSp>
          <p:nvGrpSpPr>
            <p:cNvPr id="11302" name="Group 11"/>
            <p:cNvGrpSpPr>
              <a:grpSpLocks/>
            </p:cNvGrpSpPr>
            <p:nvPr/>
          </p:nvGrpSpPr>
          <p:grpSpPr bwMode="auto">
            <a:xfrm>
              <a:off x="3312" y="816"/>
              <a:ext cx="1806" cy="288"/>
              <a:chOff x="432" y="2832"/>
              <a:chExt cx="1806" cy="288"/>
            </a:xfrm>
          </p:grpSpPr>
          <p:sp>
            <p:nvSpPr>
              <p:cNvPr id="11305" name="AutoShape 12"/>
              <p:cNvSpPr>
                <a:spLocks noChangeArrowheads="1"/>
              </p:cNvSpPr>
              <p:nvPr/>
            </p:nvSpPr>
            <p:spPr bwMode="auto">
              <a:xfrm>
                <a:off x="432" y="2832"/>
                <a:ext cx="942" cy="288"/>
              </a:xfrm>
              <a:prstGeom prst="cube">
                <a:avLst>
                  <a:gd name="adj" fmla="val 25000"/>
                </a:avLst>
              </a:prstGeom>
              <a:solidFill>
                <a:srgbClr val="000099"/>
              </a:solidFill>
              <a:ln w="9525">
                <a:noFill/>
                <a:miter lim="800000"/>
                <a:headEnd/>
                <a:tailEnd/>
              </a:ln>
            </p:spPr>
            <p:txBody>
              <a:bodyPr wrap="none" anchor="ctr"/>
              <a:lstStyle/>
              <a:p>
                <a:endParaRPr lang="vi-VN" sz="2400">
                  <a:solidFill>
                    <a:schemeClr val="bg1"/>
                  </a:solidFill>
                  <a:latin typeface=".VnVogueH" pitchFamily="34" charset="0"/>
                </a:endParaRPr>
              </a:p>
            </p:txBody>
          </p:sp>
          <p:sp>
            <p:nvSpPr>
              <p:cNvPr id="11306" name="AutoShape 13"/>
              <p:cNvSpPr>
                <a:spLocks noChangeArrowheads="1"/>
              </p:cNvSpPr>
              <p:nvPr/>
            </p:nvSpPr>
            <p:spPr bwMode="auto">
              <a:xfrm>
                <a:off x="1296" y="2832"/>
                <a:ext cx="942" cy="288"/>
              </a:xfrm>
              <a:prstGeom prst="cube">
                <a:avLst>
                  <a:gd name="adj" fmla="val 25000"/>
                </a:avLst>
              </a:prstGeom>
              <a:solidFill>
                <a:srgbClr val="FF0000"/>
              </a:solidFill>
              <a:ln w="9525">
                <a:noFill/>
                <a:miter lim="800000"/>
                <a:headEnd/>
                <a:tailEnd/>
              </a:ln>
            </p:spPr>
            <p:txBody>
              <a:bodyPr wrap="none" anchor="ctr"/>
              <a:lstStyle/>
              <a:p>
                <a:endParaRPr lang="vi-VN" sz="2400">
                  <a:solidFill>
                    <a:schemeClr val="bg1"/>
                  </a:solidFill>
                  <a:latin typeface=".VnVogueH" pitchFamily="34" charset="0"/>
                </a:endParaRPr>
              </a:p>
            </p:txBody>
          </p:sp>
        </p:grpSp>
        <p:sp>
          <p:nvSpPr>
            <p:cNvPr id="11303" name="Rectangle 14"/>
            <p:cNvSpPr>
              <a:spLocks noChangeArrowheads="1"/>
            </p:cNvSpPr>
            <p:nvPr/>
          </p:nvSpPr>
          <p:spPr bwMode="auto">
            <a:xfrm>
              <a:off x="3648" y="858"/>
              <a:ext cx="240" cy="240"/>
            </a:xfrm>
            <a:prstGeom prst="rect">
              <a:avLst/>
            </a:prstGeom>
            <a:noFill/>
            <a:ln w="9525" algn="ctr">
              <a:noFill/>
              <a:miter lim="800000"/>
              <a:headEnd/>
              <a:tailEnd/>
            </a:ln>
          </p:spPr>
          <p:txBody>
            <a:bodyPr wrap="none" lIns="0" tIns="0" rIns="0" bIns="0" anchor="ctr"/>
            <a:lstStyle/>
            <a:p>
              <a:endParaRPr lang="vi-VN" sz="2000">
                <a:solidFill>
                  <a:schemeClr val="bg1"/>
                </a:solidFill>
                <a:latin typeface=".VnVogueH" pitchFamily="34" charset="0"/>
              </a:endParaRPr>
            </a:p>
          </p:txBody>
        </p:sp>
        <p:sp>
          <p:nvSpPr>
            <p:cNvPr id="11304" name="Rectangle 15"/>
            <p:cNvSpPr>
              <a:spLocks noChangeArrowheads="1"/>
            </p:cNvSpPr>
            <p:nvPr/>
          </p:nvSpPr>
          <p:spPr bwMode="auto">
            <a:xfrm>
              <a:off x="4512" y="864"/>
              <a:ext cx="240" cy="240"/>
            </a:xfrm>
            <a:prstGeom prst="rect">
              <a:avLst/>
            </a:prstGeom>
            <a:noFill/>
            <a:ln w="9525" algn="ctr">
              <a:noFill/>
              <a:miter lim="800000"/>
              <a:headEnd/>
              <a:tailEnd/>
            </a:ln>
          </p:spPr>
          <p:txBody>
            <a:bodyPr wrap="none" lIns="0" tIns="0" rIns="0" bIns="0" anchor="ctr"/>
            <a:lstStyle/>
            <a:p>
              <a:endParaRPr lang="vi-VN" sz="2000">
                <a:solidFill>
                  <a:schemeClr val="bg1"/>
                </a:solidFill>
                <a:latin typeface=".VnVogueH" pitchFamily="34" charset="0"/>
              </a:endParaRPr>
            </a:p>
          </p:txBody>
        </p:sp>
      </p:grpSp>
      <p:grpSp>
        <p:nvGrpSpPr>
          <p:cNvPr id="11270" name="Group 22"/>
          <p:cNvGrpSpPr>
            <a:grpSpLocks/>
          </p:cNvGrpSpPr>
          <p:nvPr/>
        </p:nvGrpSpPr>
        <p:grpSpPr bwMode="auto">
          <a:xfrm>
            <a:off x="4800600" y="1905000"/>
            <a:ext cx="1905000" cy="304800"/>
            <a:chOff x="3312" y="816"/>
            <a:chExt cx="1806" cy="288"/>
          </a:xfrm>
        </p:grpSpPr>
        <p:grpSp>
          <p:nvGrpSpPr>
            <p:cNvPr id="11297" name="Group 23"/>
            <p:cNvGrpSpPr>
              <a:grpSpLocks/>
            </p:cNvGrpSpPr>
            <p:nvPr/>
          </p:nvGrpSpPr>
          <p:grpSpPr bwMode="auto">
            <a:xfrm>
              <a:off x="3312" y="816"/>
              <a:ext cx="1806" cy="288"/>
              <a:chOff x="432" y="2832"/>
              <a:chExt cx="1806" cy="288"/>
            </a:xfrm>
          </p:grpSpPr>
          <p:sp>
            <p:nvSpPr>
              <p:cNvPr id="11300" name="AutoShape 24"/>
              <p:cNvSpPr>
                <a:spLocks noChangeArrowheads="1"/>
              </p:cNvSpPr>
              <p:nvPr/>
            </p:nvSpPr>
            <p:spPr bwMode="auto">
              <a:xfrm>
                <a:off x="432" y="2832"/>
                <a:ext cx="942" cy="288"/>
              </a:xfrm>
              <a:prstGeom prst="cube">
                <a:avLst>
                  <a:gd name="adj" fmla="val 25000"/>
                </a:avLst>
              </a:prstGeom>
              <a:solidFill>
                <a:srgbClr val="000099"/>
              </a:solidFill>
              <a:ln w="9525">
                <a:noFill/>
                <a:miter lim="800000"/>
                <a:headEnd/>
                <a:tailEnd/>
              </a:ln>
            </p:spPr>
            <p:txBody>
              <a:bodyPr wrap="none" anchor="ctr"/>
              <a:lstStyle/>
              <a:p>
                <a:endParaRPr lang="vi-VN" sz="2400">
                  <a:solidFill>
                    <a:schemeClr val="bg1"/>
                  </a:solidFill>
                  <a:latin typeface=".VnVogueH" pitchFamily="34" charset="0"/>
                </a:endParaRPr>
              </a:p>
            </p:txBody>
          </p:sp>
          <p:sp>
            <p:nvSpPr>
              <p:cNvPr id="11301" name="AutoShape 25"/>
              <p:cNvSpPr>
                <a:spLocks noChangeArrowheads="1"/>
              </p:cNvSpPr>
              <p:nvPr/>
            </p:nvSpPr>
            <p:spPr bwMode="auto">
              <a:xfrm>
                <a:off x="1296" y="2832"/>
                <a:ext cx="942" cy="288"/>
              </a:xfrm>
              <a:prstGeom prst="cube">
                <a:avLst>
                  <a:gd name="adj" fmla="val 25000"/>
                </a:avLst>
              </a:prstGeom>
              <a:solidFill>
                <a:srgbClr val="FF0000"/>
              </a:solidFill>
              <a:ln w="9525">
                <a:noFill/>
                <a:miter lim="800000"/>
                <a:headEnd/>
                <a:tailEnd/>
              </a:ln>
            </p:spPr>
            <p:txBody>
              <a:bodyPr wrap="none" anchor="ctr"/>
              <a:lstStyle/>
              <a:p>
                <a:endParaRPr lang="vi-VN" sz="2400">
                  <a:solidFill>
                    <a:schemeClr val="bg1"/>
                  </a:solidFill>
                  <a:latin typeface=".VnVogueH" pitchFamily="34" charset="0"/>
                </a:endParaRPr>
              </a:p>
            </p:txBody>
          </p:sp>
        </p:grpSp>
        <p:sp>
          <p:nvSpPr>
            <p:cNvPr id="11298" name="Rectangle 26"/>
            <p:cNvSpPr>
              <a:spLocks noChangeArrowheads="1"/>
            </p:cNvSpPr>
            <p:nvPr/>
          </p:nvSpPr>
          <p:spPr bwMode="auto">
            <a:xfrm>
              <a:off x="3648" y="858"/>
              <a:ext cx="240" cy="240"/>
            </a:xfrm>
            <a:prstGeom prst="rect">
              <a:avLst/>
            </a:prstGeom>
            <a:noFill/>
            <a:ln w="9525" algn="ctr">
              <a:noFill/>
              <a:miter lim="800000"/>
              <a:headEnd/>
              <a:tailEnd/>
            </a:ln>
          </p:spPr>
          <p:txBody>
            <a:bodyPr wrap="none" lIns="0" tIns="0" rIns="0" bIns="0" anchor="ctr"/>
            <a:lstStyle/>
            <a:p>
              <a:endParaRPr lang="vi-VN" sz="2000">
                <a:solidFill>
                  <a:schemeClr val="bg1"/>
                </a:solidFill>
                <a:latin typeface=".VnVogueH" pitchFamily="34" charset="0"/>
              </a:endParaRPr>
            </a:p>
          </p:txBody>
        </p:sp>
        <p:sp>
          <p:nvSpPr>
            <p:cNvPr id="11299" name="Rectangle 27"/>
            <p:cNvSpPr>
              <a:spLocks noChangeArrowheads="1"/>
            </p:cNvSpPr>
            <p:nvPr/>
          </p:nvSpPr>
          <p:spPr bwMode="auto">
            <a:xfrm>
              <a:off x="4512" y="864"/>
              <a:ext cx="240" cy="240"/>
            </a:xfrm>
            <a:prstGeom prst="rect">
              <a:avLst/>
            </a:prstGeom>
            <a:noFill/>
            <a:ln w="9525" algn="ctr">
              <a:noFill/>
              <a:miter lim="800000"/>
              <a:headEnd/>
              <a:tailEnd/>
            </a:ln>
          </p:spPr>
          <p:txBody>
            <a:bodyPr wrap="none" lIns="0" tIns="0" rIns="0" bIns="0" anchor="ctr"/>
            <a:lstStyle/>
            <a:p>
              <a:endParaRPr lang="vi-VN" sz="2000">
                <a:solidFill>
                  <a:schemeClr val="bg1"/>
                </a:solidFill>
                <a:latin typeface=".VnVogueH" pitchFamily="34" charset="0"/>
              </a:endParaRPr>
            </a:p>
          </p:txBody>
        </p:sp>
      </p:grpSp>
      <p:grpSp>
        <p:nvGrpSpPr>
          <p:cNvPr id="11271" name="Group 28"/>
          <p:cNvGrpSpPr>
            <a:grpSpLocks/>
          </p:cNvGrpSpPr>
          <p:nvPr/>
        </p:nvGrpSpPr>
        <p:grpSpPr bwMode="auto">
          <a:xfrm>
            <a:off x="6858000" y="3200400"/>
            <a:ext cx="1905000" cy="304800"/>
            <a:chOff x="3312" y="816"/>
            <a:chExt cx="1806" cy="288"/>
          </a:xfrm>
        </p:grpSpPr>
        <p:grpSp>
          <p:nvGrpSpPr>
            <p:cNvPr id="11292" name="Group 29"/>
            <p:cNvGrpSpPr>
              <a:grpSpLocks/>
            </p:cNvGrpSpPr>
            <p:nvPr/>
          </p:nvGrpSpPr>
          <p:grpSpPr bwMode="auto">
            <a:xfrm>
              <a:off x="3312" y="816"/>
              <a:ext cx="1806" cy="288"/>
              <a:chOff x="432" y="2832"/>
              <a:chExt cx="1806" cy="288"/>
            </a:xfrm>
          </p:grpSpPr>
          <p:sp>
            <p:nvSpPr>
              <p:cNvPr id="11295" name="AutoShape 30"/>
              <p:cNvSpPr>
                <a:spLocks noChangeArrowheads="1"/>
              </p:cNvSpPr>
              <p:nvPr/>
            </p:nvSpPr>
            <p:spPr bwMode="auto">
              <a:xfrm>
                <a:off x="432" y="2832"/>
                <a:ext cx="942" cy="288"/>
              </a:xfrm>
              <a:prstGeom prst="cube">
                <a:avLst>
                  <a:gd name="adj" fmla="val 25000"/>
                </a:avLst>
              </a:prstGeom>
              <a:solidFill>
                <a:srgbClr val="000099"/>
              </a:solidFill>
              <a:ln w="9525">
                <a:noFill/>
                <a:miter lim="800000"/>
                <a:headEnd/>
                <a:tailEnd/>
              </a:ln>
            </p:spPr>
            <p:txBody>
              <a:bodyPr wrap="none" anchor="ctr"/>
              <a:lstStyle/>
              <a:p>
                <a:endParaRPr lang="vi-VN" sz="2400">
                  <a:solidFill>
                    <a:schemeClr val="bg1"/>
                  </a:solidFill>
                  <a:latin typeface=".VnVogueH" pitchFamily="34" charset="0"/>
                </a:endParaRPr>
              </a:p>
            </p:txBody>
          </p:sp>
          <p:sp>
            <p:nvSpPr>
              <p:cNvPr id="11296" name="AutoShape 31"/>
              <p:cNvSpPr>
                <a:spLocks noChangeArrowheads="1"/>
              </p:cNvSpPr>
              <p:nvPr/>
            </p:nvSpPr>
            <p:spPr bwMode="auto">
              <a:xfrm>
                <a:off x="1296" y="2832"/>
                <a:ext cx="942" cy="288"/>
              </a:xfrm>
              <a:prstGeom prst="cube">
                <a:avLst>
                  <a:gd name="adj" fmla="val 25000"/>
                </a:avLst>
              </a:prstGeom>
              <a:solidFill>
                <a:srgbClr val="FF0000"/>
              </a:solidFill>
              <a:ln w="9525">
                <a:noFill/>
                <a:miter lim="800000"/>
                <a:headEnd/>
                <a:tailEnd/>
              </a:ln>
            </p:spPr>
            <p:txBody>
              <a:bodyPr wrap="none" anchor="ctr"/>
              <a:lstStyle/>
              <a:p>
                <a:endParaRPr lang="vi-VN" sz="2400">
                  <a:solidFill>
                    <a:schemeClr val="bg1"/>
                  </a:solidFill>
                  <a:latin typeface=".VnVogueH" pitchFamily="34" charset="0"/>
                </a:endParaRPr>
              </a:p>
            </p:txBody>
          </p:sp>
        </p:grpSp>
        <p:sp>
          <p:nvSpPr>
            <p:cNvPr id="11293" name="Rectangle 32"/>
            <p:cNvSpPr>
              <a:spLocks noChangeArrowheads="1"/>
            </p:cNvSpPr>
            <p:nvPr/>
          </p:nvSpPr>
          <p:spPr bwMode="auto">
            <a:xfrm>
              <a:off x="3648" y="858"/>
              <a:ext cx="240" cy="240"/>
            </a:xfrm>
            <a:prstGeom prst="rect">
              <a:avLst/>
            </a:prstGeom>
            <a:noFill/>
            <a:ln w="9525" algn="ctr">
              <a:noFill/>
              <a:miter lim="800000"/>
              <a:headEnd/>
              <a:tailEnd/>
            </a:ln>
          </p:spPr>
          <p:txBody>
            <a:bodyPr wrap="none" lIns="0" tIns="0" rIns="0" bIns="0" anchor="ctr"/>
            <a:lstStyle/>
            <a:p>
              <a:endParaRPr lang="vi-VN" sz="2000">
                <a:solidFill>
                  <a:schemeClr val="bg1"/>
                </a:solidFill>
                <a:latin typeface=".VnVogueH" pitchFamily="34" charset="0"/>
              </a:endParaRPr>
            </a:p>
          </p:txBody>
        </p:sp>
        <p:sp>
          <p:nvSpPr>
            <p:cNvPr id="11294" name="Rectangle 33"/>
            <p:cNvSpPr>
              <a:spLocks noChangeArrowheads="1"/>
            </p:cNvSpPr>
            <p:nvPr/>
          </p:nvSpPr>
          <p:spPr bwMode="auto">
            <a:xfrm>
              <a:off x="4512" y="864"/>
              <a:ext cx="240" cy="240"/>
            </a:xfrm>
            <a:prstGeom prst="rect">
              <a:avLst/>
            </a:prstGeom>
            <a:noFill/>
            <a:ln w="9525" algn="ctr">
              <a:noFill/>
              <a:miter lim="800000"/>
              <a:headEnd/>
              <a:tailEnd/>
            </a:ln>
          </p:spPr>
          <p:txBody>
            <a:bodyPr wrap="none" lIns="0" tIns="0" rIns="0" bIns="0" anchor="ctr"/>
            <a:lstStyle/>
            <a:p>
              <a:endParaRPr lang="vi-VN" sz="2000">
                <a:solidFill>
                  <a:schemeClr val="bg1"/>
                </a:solidFill>
                <a:latin typeface=".VnVogueH" pitchFamily="34" charset="0"/>
              </a:endParaRPr>
            </a:p>
          </p:txBody>
        </p:sp>
      </p:grpSp>
      <p:grpSp>
        <p:nvGrpSpPr>
          <p:cNvPr id="11272" name="Group 42"/>
          <p:cNvGrpSpPr>
            <a:grpSpLocks/>
          </p:cNvGrpSpPr>
          <p:nvPr/>
        </p:nvGrpSpPr>
        <p:grpSpPr bwMode="auto">
          <a:xfrm>
            <a:off x="5181600" y="4953000"/>
            <a:ext cx="1371600" cy="1066800"/>
            <a:chOff x="1680" y="2879"/>
            <a:chExt cx="864" cy="672"/>
          </a:xfrm>
        </p:grpSpPr>
        <p:sp>
          <p:nvSpPr>
            <p:cNvPr id="11290" name="Freeform 36"/>
            <p:cNvSpPr>
              <a:spLocks/>
            </p:cNvSpPr>
            <p:nvPr/>
          </p:nvSpPr>
          <p:spPr bwMode="auto">
            <a:xfrm rot="16200000" flipH="1">
              <a:off x="1944" y="2615"/>
              <a:ext cx="336" cy="864"/>
            </a:xfrm>
            <a:custGeom>
              <a:avLst/>
              <a:gdLst>
                <a:gd name="T0" fmla="*/ 0 w 576"/>
                <a:gd name="T1" fmla="*/ 121 h 1200"/>
                <a:gd name="T2" fmla="*/ 0 w 576"/>
                <a:gd name="T3" fmla="*/ 19 h 1200"/>
                <a:gd name="T4" fmla="*/ 1 w 576"/>
                <a:gd name="T5" fmla="*/ 10 h 1200"/>
                <a:gd name="T6" fmla="*/ 2 w 576"/>
                <a:gd name="T7" fmla="*/ 4 h 1200"/>
                <a:gd name="T8" fmla="*/ 5 w 576"/>
                <a:gd name="T9" fmla="*/ 0 h 1200"/>
                <a:gd name="T10" fmla="*/ 13 w 576"/>
                <a:gd name="T11" fmla="*/ 0 h 1200"/>
                <a:gd name="T12" fmla="*/ 13 w 576"/>
                <a:gd name="T13" fmla="*/ 24 h 1200"/>
                <a:gd name="T14" fmla="*/ 9 w 576"/>
                <a:gd name="T15" fmla="*/ 24 h 1200"/>
                <a:gd name="T16" fmla="*/ 6 w 576"/>
                <a:gd name="T17" fmla="*/ 29 h 1200"/>
                <a:gd name="T18" fmla="*/ 5 w 576"/>
                <a:gd name="T19" fmla="*/ 38 h 1200"/>
                <a:gd name="T20" fmla="*/ 5 w 576"/>
                <a:gd name="T21" fmla="*/ 121 h 1200"/>
                <a:gd name="T22" fmla="*/ 0 w 576"/>
                <a:gd name="T23" fmla="*/ 121 h 1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6"/>
                <a:gd name="T37" fmla="*/ 0 h 1200"/>
                <a:gd name="T38" fmla="*/ 576 w 576"/>
                <a:gd name="T39" fmla="*/ 1200 h 1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6" h="1200">
                  <a:moveTo>
                    <a:pt x="0" y="1200"/>
                  </a:moveTo>
                  <a:lnTo>
                    <a:pt x="0" y="192"/>
                  </a:lnTo>
                  <a:lnTo>
                    <a:pt x="48" y="96"/>
                  </a:lnTo>
                  <a:lnTo>
                    <a:pt x="96" y="48"/>
                  </a:lnTo>
                  <a:lnTo>
                    <a:pt x="240" y="0"/>
                  </a:lnTo>
                  <a:lnTo>
                    <a:pt x="576" y="0"/>
                  </a:lnTo>
                  <a:lnTo>
                    <a:pt x="576" y="240"/>
                  </a:lnTo>
                  <a:lnTo>
                    <a:pt x="384" y="240"/>
                  </a:lnTo>
                  <a:lnTo>
                    <a:pt x="288" y="288"/>
                  </a:lnTo>
                  <a:lnTo>
                    <a:pt x="240" y="384"/>
                  </a:lnTo>
                  <a:lnTo>
                    <a:pt x="240" y="1200"/>
                  </a:lnTo>
                  <a:lnTo>
                    <a:pt x="0" y="1200"/>
                  </a:lnTo>
                  <a:close/>
                </a:path>
              </a:pathLst>
            </a:custGeom>
            <a:solidFill>
              <a:srgbClr val="000099"/>
            </a:solidFill>
            <a:ln w="9525">
              <a:miter lim="800000"/>
              <a:headEnd/>
              <a:tailEnd/>
            </a:ln>
            <a:scene3d>
              <a:camera prst="legacyObliqueTopLeft"/>
              <a:lightRig rig="legacyFlat3" dir="t"/>
            </a:scene3d>
            <a:sp3d extrusionH="430200" prstMaterial="legacyMatte">
              <a:bevelT w="13500" h="13500" prst="angle"/>
              <a:bevelB w="13500" h="13500" prst="angle"/>
              <a:extrusionClr>
                <a:srgbClr val="000099"/>
              </a:extrusionClr>
            </a:sp3d>
          </p:spPr>
          <p:txBody>
            <a:bodyPr>
              <a:flatTx/>
            </a:bodyPr>
            <a:lstStyle/>
            <a:p>
              <a:endParaRPr lang="en-US"/>
            </a:p>
          </p:txBody>
        </p:sp>
        <p:sp>
          <p:nvSpPr>
            <p:cNvPr id="11291" name="Freeform 37"/>
            <p:cNvSpPr>
              <a:spLocks/>
            </p:cNvSpPr>
            <p:nvPr/>
          </p:nvSpPr>
          <p:spPr bwMode="auto">
            <a:xfrm rot="-5400000">
              <a:off x="1944" y="2951"/>
              <a:ext cx="336" cy="864"/>
            </a:xfrm>
            <a:custGeom>
              <a:avLst/>
              <a:gdLst>
                <a:gd name="T0" fmla="*/ 0 w 576"/>
                <a:gd name="T1" fmla="*/ 121 h 1200"/>
                <a:gd name="T2" fmla="*/ 0 w 576"/>
                <a:gd name="T3" fmla="*/ 19 h 1200"/>
                <a:gd name="T4" fmla="*/ 1 w 576"/>
                <a:gd name="T5" fmla="*/ 10 h 1200"/>
                <a:gd name="T6" fmla="*/ 2 w 576"/>
                <a:gd name="T7" fmla="*/ 4 h 1200"/>
                <a:gd name="T8" fmla="*/ 5 w 576"/>
                <a:gd name="T9" fmla="*/ 0 h 1200"/>
                <a:gd name="T10" fmla="*/ 13 w 576"/>
                <a:gd name="T11" fmla="*/ 0 h 1200"/>
                <a:gd name="T12" fmla="*/ 13 w 576"/>
                <a:gd name="T13" fmla="*/ 24 h 1200"/>
                <a:gd name="T14" fmla="*/ 9 w 576"/>
                <a:gd name="T15" fmla="*/ 24 h 1200"/>
                <a:gd name="T16" fmla="*/ 6 w 576"/>
                <a:gd name="T17" fmla="*/ 29 h 1200"/>
                <a:gd name="T18" fmla="*/ 5 w 576"/>
                <a:gd name="T19" fmla="*/ 38 h 1200"/>
                <a:gd name="T20" fmla="*/ 5 w 576"/>
                <a:gd name="T21" fmla="*/ 121 h 1200"/>
                <a:gd name="T22" fmla="*/ 0 w 576"/>
                <a:gd name="T23" fmla="*/ 121 h 1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6"/>
                <a:gd name="T37" fmla="*/ 0 h 1200"/>
                <a:gd name="T38" fmla="*/ 576 w 576"/>
                <a:gd name="T39" fmla="*/ 1200 h 1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6" h="1200">
                  <a:moveTo>
                    <a:pt x="0" y="1200"/>
                  </a:moveTo>
                  <a:lnTo>
                    <a:pt x="0" y="192"/>
                  </a:lnTo>
                  <a:lnTo>
                    <a:pt x="48" y="96"/>
                  </a:lnTo>
                  <a:lnTo>
                    <a:pt x="96" y="48"/>
                  </a:lnTo>
                  <a:lnTo>
                    <a:pt x="240" y="0"/>
                  </a:lnTo>
                  <a:lnTo>
                    <a:pt x="576" y="0"/>
                  </a:lnTo>
                  <a:lnTo>
                    <a:pt x="576" y="240"/>
                  </a:lnTo>
                  <a:lnTo>
                    <a:pt x="384" y="240"/>
                  </a:lnTo>
                  <a:lnTo>
                    <a:pt x="288" y="288"/>
                  </a:lnTo>
                  <a:lnTo>
                    <a:pt x="240" y="384"/>
                  </a:lnTo>
                  <a:lnTo>
                    <a:pt x="240" y="1200"/>
                  </a:lnTo>
                  <a:lnTo>
                    <a:pt x="0" y="1200"/>
                  </a:lnTo>
                  <a:close/>
                </a:path>
              </a:pathLst>
            </a:custGeom>
            <a:solidFill>
              <a:srgbClr val="FF0000"/>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0000"/>
              </a:extrusionClr>
            </a:sp3d>
          </p:spPr>
          <p:txBody>
            <a:bodyPr>
              <a:flatTx/>
            </a:bodyPr>
            <a:lstStyle/>
            <a:p>
              <a:endParaRPr lang="en-US"/>
            </a:p>
          </p:txBody>
        </p:sp>
      </p:grpSp>
      <p:grpSp>
        <p:nvGrpSpPr>
          <p:cNvPr id="11273" name="Group 41"/>
          <p:cNvGrpSpPr>
            <a:grpSpLocks/>
          </p:cNvGrpSpPr>
          <p:nvPr/>
        </p:nvGrpSpPr>
        <p:grpSpPr bwMode="auto">
          <a:xfrm>
            <a:off x="6781800" y="4953001"/>
            <a:ext cx="1371600" cy="1052513"/>
            <a:chOff x="2736" y="2880"/>
            <a:chExt cx="864" cy="663"/>
          </a:xfrm>
        </p:grpSpPr>
        <p:sp>
          <p:nvSpPr>
            <p:cNvPr id="11288" name="Freeform 39"/>
            <p:cNvSpPr>
              <a:spLocks/>
            </p:cNvSpPr>
            <p:nvPr/>
          </p:nvSpPr>
          <p:spPr bwMode="auto">
            <a:xfrm rot="5400000" flipH="1">
              <a:off x="3002" y="2946"/>
              <a:ext cx="331" cy="864"/>
            </a:xfrm>
            <a:custGeom>
              <a:avLst/>
              <a:gdLst>
                <a:gd name="T0" fmla="*/ 0 w 576"/>
                <a:gd name="T1" fmla="*/ 121 h 1200"/>
                <a:gd name="T2" fmla="*/ 0 w 576"/>
                <a:gd name="T3" fmla="*/ 19 h 1200"/>
                <a:gd name="T4" fmla="*/ 1 w 576"/>
                <a:gd name="T5" fmla="*/ 10 h 1200"/>
                <a:gd name="T6" fmla="*/ 2 w 576"/>
                <a:gd name="T7" fmla="*/ 4 h 1200"/>
                <a:gd name="T8" fmla="*/ 5 w 576"/>
                <a:gd name="T9" fmla="*/ 0 h 1200"/>
                <a:gd name="T10" fmla="*/ 12 w 576"/>
                <a:gd name="T11" fmla="*/ 0 h 1200"/>
                <a:gd name="T12" fmla="*/ 12 w 576"/>
                <a:gd name="T13" fmla="*/ 24 h 1200"/>
                <a:gd name="T14" fmla="*/ 8 w 576"/>
                <a:gd name="T15" fmla="*/ 24 h 1200"/>
                <a:gd name="T16" fmla="*/ 6 w 576"/>
                <a:gd name="T17" fmla="*/ 29 h 1200"/>
                <a:gd name="T18" fmla="*/ 5 w 576"/>
                <a:gd name="T19" fmla="*/ 38 h 1200"/>
                <a:gd name="T20" fmla="*/ 5 w 576"/>
                <a:gd name="T21" fmla="*/ 121 h 1200"/>
                <a:gd name="T22" fmla="*/ 0 w 576"/>
                <a:gd name="T23" fmla="*/ 121 h 1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6"/>
                <a:gd name="T37" fmla="*/ 0 h 1200"/>
                <a:gd name="T38" fmla="*/ 576 w 576"/>
                <a:gd name="T39" fmla="*/ 1200 h 1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6" h="1200">
                  <a:moveTo>
                    <a:pt x="0" y="1200"/>
                  </a:moveTo>
                  <a:lnTo>
                    <a:pt x="0" y="192"/>
                  </a:lnTo>
                  <a:lnTo>
                    <a:pt x="48" y="96"/>
                  </a:lnTo>
                  <a:lnTo>
                    <a:pt x="96" y="48"/>
                  </a:lnTo>
                  <a:lnTo>
                    <a:pt x="240" y="0"/>
                  </a:lnTo>
                  <a:lnTo>
                    <a:pt x="576" y="0"/>
                  </a:lnTo>
                  <a:lnTo>
                    <a:pt x="576" y="240"/>
                  </a:lnTo>
                  <a:lnTo>
                    <a:pt x="384" y="240"/>
                  </a:lnTo>
                  <a:lnTo>
                    <a:pt x="288" y="288"/>
                  </a:lnTo>
                  <a:lnTo>
                    <a:pt x="240" y="384"/>
                  </a:lnTo>
                  <a:lnTo>
                    <a:pt x="240" y="1200"/>
                  </a:lnTo>
                  <a:lnTo>
                    <a:pt x="0" y="1200"/>
                  </a:lnTo>
                  <a:close/>
                </a:path>
              </a:pathLst>
            </a:custGeom>
            <a:solidFill>
              <a:srgbClr val="000099"/>
            </a:solidFill>
            <a:ln w="9525">
              <a:miter lim="800000"/>
              <a:headEnd/>
              <a:tailEnd/>
            </a:ln>
            <a:scene3d>
              <a:camera prst="legacyObliqueTopLeft"/>
              <a:lightRig rig="legacyFlat3" dir="t"/>
            </a:scene3d>
            <a:sp3d extrusionH="430200" prstMaterial="legacyMatte">
              <a:bevelT w="13500" h="13500" prst="angle"/>
              <a:bevelB w="13500" h="13500" prst="angle"/>
              <a:extrusionClr>
                <a:srgbClr val="000099"/>
              </a:extrusionClr>
            </a:sp3d>
          </p:spPr>
          <p:txBody>
            <a:bodyPr>
              <a:flatTx/>
            </a:bodyPr>
            <a:lstStyle/>
            <a:p>
              <a:endParaRPr lang="en-US"/>
            </a:p>
          </p:txBody>
        </p:sp>
        <p:sp>
          <p:nvSpPr>
            <p:cNvPr id="11289" name="Freeform 40"/>
            <p:cNvSpPr>
              <a:spLocks/>
            </p:cNvSpPr>
            <p:nvPr/>
          </p:nvSpPr>
          <p:spPr bwMode="auto">
            <a:xfrm rot="5400000">
              <a:off x="3002" y="2614"/>
              <a:ext cx="332" cy="864"/>
            </a:xfrm>
            <a:custGeom>
              <a:avLst/>
              <a:gdLst>
                <a:gd name="T0" fmla="*/ 0 w 576"/>
                <a:gd name="T1" fmla="*/ 121 h 1200"/>
                <a:gd name="T2" fmla="*/ 0 w 576"/>
                <a:gd name="T3" fmla="*/ 19 h 1200"/>
                <a:gd name="T4" fmla="*/ 1 w 576"/>
                <a:gd name="T5" fmla="*/ 10 h 1200"/>
                <a:gd name="T6" fmla="*/ 2 w 576"/>
                <a:gd name="T7" fmla="*/ 4 h 1200"/>
                <a:gd name="T8" fmla="*/ 5 w 576"/>
                <a:gd name="T9" fmla="*/ 0 h 1200"/>
                <a:gd name="T10" fmla="*/ 12 w 576"/>
                <a:gd name="T11" fmla="*/ 0 h 1200"/>
                <a:gd name="T12" fmla="*/ 12 w 576"/>
                <a:gd name="T13" fmla="*/ 24 h 1200"/>
                <a:gd name="T14" fmla="*/ 8 w 576"/>
                <a:gd name="T15" fmla="*/ 24 h 1200"/>
                <a:gd name="T16" fmla="*/ 6 w 576"/>
                <a:gd name="T17" fmla="*/ 29 h 1200"/>
                <a:gd name="T18" fmla="*/ 5 w 576"/>
                <a:gd name="T19" fmla="*/ 38 h 1200"/>
                <a:gd name="T20" fmla="*/ 5 w 576"/>
                <a:gd name="T21" fmla="*/ 121 h 1200"/>
                <a:gd name="T22" fmla="*/ 0 w 576"/>
                <a:gd name="T23" fmla="*/ 121 h 1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6"/>
                <a:gd name="T37" fmla="*/ 0 h 1200"/>
                <a:gd name="T38" fmla="*/ 576 w 576"/>
                <a:gd name="T39" fmla="*/ 1200 h 1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6" h="1200">
                  <a:moveTo>
                    <a:pt x="0" y="1200"/>
                  </a:moveTo>
                  <a:lnTo>
                    <a:pt x="0" y="192"/>
                  </a:lnTo>
                  <a:lnTo>
                    <a:pt x="48" y="96"/>
                  </a:lnTo>
                  <a:lnTo>
                    <a:pt x="96" y="48"/>
                  </a:lnTo>
                  <a:lnTo>
                    <a:pt x="240" y="0"/>
                  </a:lnTo>
                  <a:lnTo>
                    <a:pt x="576" y="0"/>
                  </a:lnTo>
                  <a:lnTo>
                    <a:pt x="576" y="240"/>
                  </a:lnTo>
                  <a:lnTo>
                    <a:pt x="384" y="240"/>
                  </a:lnTo>
                  <a:lnTo>
                    <a:pt x="288" y="288"/>
                  </a:lnTo>
                  <a:lnTo>
                    <a:pt x="240" y="384"/>
                  </a:lnTo>
                  <a:lnTo>
                    <a:pt x="240" y="1200"/>
                  </a:lnTo>
                  <a:lnTo>
                    <a:pt x="0" y="1200"/>
                  </a:lnTo>
                  <a:close/>
                </a:path>
              </a:pathLst>
            </a:custGeom>
            <a:solidFill>
              <a:srgbClr val="FF0000"/>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0000"/>
              </a:extrusionClr>
            </a:sp3d>
          </p:spPr>
          <p:txBody>
            <a:bodyPr>
              <a:flatTx/>
            </a:bodyPr>
            <a:lstStyle/>
            <a:p>
              <a:endParaRPr lang="en-US"/>
            </a:p>
          </p:txBody>
        </p:sp>
      </p:grpSp>
      <p:sp>
        <p:nvSpPr>
          <p:cNvPr id="11274" name="Rectangle 44"/>
          <p:cNvSpPr>
            <a:spLocks noChangeArrowheads="1"/>
          </p:cNvSpPr>
          <p:nvPr/>
        </p:nvSpPr>
        <p:spPr bwMode="auto">
          <a:xfrm>
            <a:off x="2362200" y="381000"/>
            <a:ext cx="7772400" cy="457200"/>
          </a:xfrm>
          <a:prstGeom prst="rect">
            <a:avLst/>
          </a:prstGeom>
          <a:noFill/>
          <a:ln w="9525">
            <a:noFill/>
            <a:miter lim="800000"/>
            <a:headEnd/>
            <a:tailEnd/>
          </a:ln>
        </p:spPr>
        <p:txBody>
          <a:bodyPr anchor="ctr"/>
          <a:lstStyle/>
          <a:p>
            <a:pPr algn="l"/>
            <a:r>
              <a:rPr lang="en-US" sz="3600" b="1" dirty="0" err="1">
                <a:solidFill>
                  <a:srgbClr val="003300"/>
                </a:solidFill>
                <a:latin typeface="Times New Roman" pitchFamily="18" charset="0"/>
              </a:rPr>
              <a:t>Điền</a:t>
            </a:r>
            <a:r>
              <a:rPr lang="en-US" sz="3600" b="1" dirty="0">
                <a:solidFill>
                  <a:srgbClr val="003300"/>
                </a:solidFill>
                <a:latin typeface="Times New Roman" pitchFamily="18" charset="0"/>
              </a:rPr>
              <a:t> </a:t>
            </a:r>
            <a:r>
              <a:rPr lang="en-US" sz="3600" b="1" dirty="0" err="1">
                <a:solidFill>
                  <a:srgbClr val="003300"/>
                </a:solidFill>
                <a:latin typeface="Times New Roman" pitchFamily="18" charset="0"/>
              </a:rPr>
              <a:t>từ</a:t>
            </a:r>
            <a:r>
              <a:rPr lang="en-US" sz="3600" b="1" dirty="0">
                <a:solidFill>
                  <a:srgbClr val="003300"/>
                </a:solidFill>
                <a:latin typeface="Times New Roman" pitchFamily="18" charset="0"/>
              </a:rPr>
              <a:t> </a:t>
            </a:r>
            <a:r>
              <a:rPr lang="en-US" sz="3600" b="1" dirty="0" err="1">
                <a:solidFill>
                  <a:srgbClr val="003300"/>
                </a:solidFill>
                <a:latin typeface="Times New Roman" pitchFamily="18" charset="0"/>
              </a:rPr>
              <a:t>thích</a:t>
            </a:r>
            <a:r>
              <a:rPr lang="en-US" sz="3600" b="1" dirty="0">
                <a:solidFill>
                  <a:srgbClr val="003300"/>
                </a:solidFill>
                <a:latin typeface="Times New Roman" pitchFamily="18" charset="0"/>
              </a:rPr>
              <a:t> </a:t>
            </a:r>
            <a:r>
              <a:rPr lang="en-US" sz="3600" b="1" dirty="0" err="1">
                <a:solidFill>
                  <a:srgbClr val="003300"/>
                </a:solidFill>
                <a:latin typeface="Times New Roman" pitchFamily="18" charset="0"/>
              </a:rPr>
              <a:t>hợp</a:t>
            </a:r>
            <a:r>
              <a:rPr lang="en-US" sz="3600" b="1" dirty="0">
                <a:solidFill>
                  <a:srgbClr val="003300"/>
                </a:solidFill>
                <a:latin typeface="Times New Roman" pitchFamily="18" charset="0"/>
              </a:rPr>
              <a:t> </a:t>
            </a:r>
            <a:r>
              <a:rPr lang="en-US" sz="3600" b="1" dirty="0" err="1">
                <a:solidFill>
                  <a:srgbClr val="003300"/>
                </a:solidFill>
                <a:latin typeface="Times New Roman" pitchFamily="18" charset="0"/>
              </a:rPr>
              <a:t>vào</a:t>
            </a:r>
            <a:r>
              <a:rPr lang="en-US" sz="3600" b="1" dirty="0">
                <a:solidFill>
                  <a:srgbClr val="003300"/>
                </a:solidFill>
                <a:latin typeface="Times New Roman" pitchFamily="18" charset="0"/>
              </a:rPr>
              <a:t> </a:t>
            </a:r>
            <a:r>
              <a:rPr lang="en-US" sz="3600" b="1" dirty="0" err="1">
                <a:solidFill>
                  <a:srgbClr val="003300"/>
                </a:solidFill>
                <a:latin typeface="Times New Roman" pitchFamily="18" charset="0"/>
              </a:rPr>
              <a:t>chỗ</a:t>
            </a:r>
            <a:r>
              <a:rPr lang="en-US" sz="3600" b="1" dirty="0">
                <a:solidFill>
                  <a:srgbClr val="003300"/>
                </a:solidFill>
                <a:latin typeface="Times New Roman" pitchFamily="18" charset="0"/>
              </a:rPr>
              <a:t> </a:t>
            </a:r>
            <a:r>
              <a:rPr lang="en-US" sz="3600" b="1" dirty="0" err="1">
                <a:solidFill>
                  <a:srgbClr val="003300"/>
                </a:solidFill>
                <a:latin typeface="Times New Roman" pitchFamily="18" charset="0"/>
              </a:rPr>
              <a:t>trống</a:t>
            </a:r>
            <a:r>
              <a:rPr lang="en-US" sz="3600" b="1" dirty="0">
                <a:solidFill>
                  <a:srgbClr val="003300"/>
                </a:solidFill>
                <a:latin typeface="Times New Roman" pitchFamily="18" charset="0"/>
              </a:rPr>
              <a:t> (…)</a:t>
            </a:r>
          </a:p>
        </p:txBody>
      </p:sp>
      <p:sp>
        <p:nvSpPr>
          <p:cNvPr id="11275" name="Rectangle 48"/>
          <p:cNvSpPr>
            <a:spLocks noChangeArrowheads="1"/>
          </p:cNvSpPr>
          <p:nvPr/>
        </p:nvSpPr>
        <p:spPr bwMode="auto">
          <a:xfrm>
            <a:off x="3205163" y="3133725"/>
            <a:ext cx="1371600" cy="457200"/>
          </a:xfrm>
          <a:prstGeom prst="rect">
            <a:avLst/>
          </a:prstGeom>
          <a:noFill/>
          <a:ln w="9525">
            <a:noFill/>
            <a:miter lim="800000"/>
            <a:headEnd/>
            <a:tailEnd/>
          </a:ln>
        </p:spPr>
        <p:txBody>
          <a:bodyPr anchor="ctr"/>
          <a:lstStyle/>
          <a:p>
            <a:pPr algn="l"/>
            <a:endParaRPr lang="en-US" sz="2800" b="1">
              <a:solidFill>
                <a:schemeClr val="tx2"/>
              </a:solidFill>
              <a:latin typeface="Times New Roman" pitchFamily="18" charset="0"/>
            </a:endParaRPr>
          </a:p>
        </p:txBody>
      </p:sp>
      <p:sp>
        <p:nvSpPr>
          <p:cNvPr id="11276" name="Rectangle 51"/>
          <p:cNvSpPr>
            <a:spLocks noChangeArrowheads="1"/>
          </p:cNvSpPr>
          <p:nvPr/>
        </p:nvSpPr>
        <p:spPr bwMode="auto">
          <a:xfrm>
            <a:off x="3228975" y="5114925"/>
            <a:ext cx="1371600" cy="457200"/>
          </a:xfrm>
          <a:prstGeom prst="rect">
            <a:avLst/>
          </a:prstGeom>
          <a:noFill/>
          <a:ln w="9525">
            <a:noFill/>
            <a:miter lim="800000"/>
            <a:headEnd/>
            <a:tailEnd/>
          </a:ln>
        </p:spPr>
        <p:txBody>
          <a:bodyPr anchor="ctr"/>
          <a:lstStyle/>
          <a:p>
            <a:pPr algn="l"/>
            <a:endParaRPr lang="en-US" sz="2800" b="1">
              <a:solidFill>
                <a:schemeClr val="tx2"/>
              </a:solidFill>
              <a:latin typeface="Times New Roman" pitchFamily="18" charset="0"/>
            </a:endParaRPr>
          </a:p>
        </p:txBody>
      </p:sp>
      <p:sp>
        <p:nvSpPr>
          <p:cNvPr id="11277" name="Rectangle 52"/>
          <p:cNvSpPr>
            <a:spLocks noChangeArrowheads="1"/>
          </p:cNvSpPr>
          <p:nvPr/>
        </p:nvSpPr>
        <p:spPr bwMode="auto">
          <a:xfrm>
            <a:off x="3200400" y="1828800"/>
            <a:ext cx="1371600" cy="457200"/>
          </a:xfrm>
          <a:prstGeom prst="rect">
            <a:avLst/>
          </a:prstGeom>
          <a:noFill/>
          <a:ln w="9525">
            <a:noFill/>
            <a:miter lim="800000"/>
            <a:headEnd/>
            <a:tailEnd/>
          </a:ln>
        </p:spPr>
        <p:txBody>
          <a:bodyPr anchor="ctr"/>
          <a:lstStyle/>
          <a:p>
            <a:pPr algn="l"/>
            <a:endParaRPr lang="en-US" sz="2800" b="1">
              <a:solidFill>
                <a:schemeClr val="tx2"/>
              </a:solidFill>
              <a:latin typeface="Times New Roman" pitchFamily="18" charset="0"/>
            </a:endParaRPr>
          </a:p>
        </p:txBody>
      </p:sp>
      <p:sp>
        <p:nvSpPr>
          <p:cNvPr id="107577" name="Rectangle 57"/>
          <p:cNvSpPr>
            <a:spLocks noChangeArrowheads="1"/>
          </p:cNvSpPr>
          <p:nvPr/>
        </p:nvSpPr>
        <p:spPr bwMode="auto">
          <a:xfrm>
            <a:off x="6324600" y="2362200"/>
            <a:ext cx="762000" cy="457200"/>
          </a:xfrm>
          <a:prstGeom prst="rect">
            <a:avLst/>
          </a:prstGeom>
          <a:noFill/>
          <a:ln w="9525">
            <a:noFill/>
            <a:miter lim="800000"/>
            <a:headEnd/>
            <a:tailEnd/>
          </a:ln>
        </p:spPr>
        <p:txBody>
          <a:bodyPr anchor="ctr"/>
          <a:lstStyle/>
          <a:p>
            <a:pPr algn="l"/>
            <a:r>
              <a:rPr lang="en-US" sz="2800" b="1">
                <a:solidFill>
                  <a:srgbClr val="006600"/>
                </a:solidFill>
                <a:latin typeface="Times New Roman" pitchFamily="18" charset="0"/>
              </a:rPr>
              <a:t>hút</a:t>
            </a:r>
          </a:p>
        </p:txBody>
      </p:sp>
      <p:sp>
        <p:nvSpPr>
          <p:cNvPr id="107578" name="Rectangle 58"/>
          <p:cNvSpPr>
            <a:spLocks noChangeArrowheads="1"/>
          </p:cNvSpPr>
          <p:nvPr/>
        </p:nvSpPr>
        <p:spPr bwMode="auto">
          <a:xfrm>
            <a:off x="6172201" y="6096000"/>
            <a:ext cx="995363" cy="457200"/>
          </a:xfrm>
          <a:prstGeom prst="rect">
            <a:avLst/>
          </a:prstGeom>
          <a:noFill/>
          <a:ln w="9525">
            <a:noFill/>
            <a:miter lim="800000"/>
            <a:headEnd/>
            <a:tailEnd/>
          </a:ln>
        </p:spPr>
        <p:txBody>
          <a:bodyPr anchor="ctr"/>
          <a:lstStyle/>
          <a:p>
            <a:pPr algn="l"/>
            <a:r>
              <a:rPr lang="en-US" sz="2800" b="1">
                <a:solidFill>
                  <a:srgbClr val="006600"/>
                </a:solidFill>
                <a:latin typeface="Times New Roman" pitchFamily="18" charset="0"/>
              </a:rPr>
              <a:t>hút</a:t>
            </a:r>
          </a:p>
        </p:txBody>
      </p:sp>
      <p:sp>
        <p:nvSpPr>
          <p:cNvPr id="107579" name="Rectangle 59"/>
          <p:cNvSpPr>
            <a:spLocks noChangeArrowheads="1"/>
          </p:cNvSpPr>
          <p:nvPr/>
        </p:nvSpPr>
        <p:spPr bwMode="auto">
          <a:xfrm>
            <a:off x="6324601" y="3657600"/>
            <a:ext cx="790575" cy="457200"/>
          </a:xfrm>
          <a:prstGeom prst="rect">
            <a:avLst/>
          </a:prstGeom>
          <a:noFill/>
          <a:ln w="9525">
            <a:noFill/>
            <a:miter lim="800000"/>
            <a:headEnd/>
            <a:tailEnd/>
          </a:ln>
        </p:spPr>
        <p:txBody>
          <a:bodyPr anchor="ctr"/>
          <a:lstStyle/>
          <a:p>
            <a:pPr algn="l"/>
            <a:r>
              <a:rPr lang="en-US" sz="2800" b="1">
                <a:latin typeface="Times New Roman" pitchFamily="18" charset="0"/>
              </a:rPr>
              <a:t>đẩy</a:t>
            </a:r>
          </a:p>
        </p:txBody>
      </p:sp>
      <p:sp>
        <p:nvSpPr>
          <p:cNvPr id="11281" name="Rectangle 60"/>
          <p:cNvSpPr>
            <a:spLocks noChangeArrowheads="1"/>
          </p:cNvSpPr>
          <p:nvPr/>
        </p:nvSpPr>
        <p:spPr bwMode="auto">
          <a:xfrm>
            <a:off x="3200400" y="1828800"/>
            <a:ext cx="1371600" cy="457200"/>
          </a:xfrm>
          <a:prstGeom prst="rect">
            <a:avLst/>
          </a:prstGeom>
          <a:noFill/>
          <a:ln w="9525">
            <a:noFill/>
            <a:miter lim="800000"/>
            <a:headEnd/>
            <a:tailEnd/>
          </a:ln>
        </p:spPr>
        <p:txBody>
          <a:bodyPr anchor="ctr"/>
          <a:lstStyle/>
          <a:p>
            <a:pPr algn="l"/>
            <a:endParaRPr lang="en-US" sz="2800" b="1">
              <a:solidFill>
                <a:srgbClr val="003300"/>
              </a:solidFill>
              <a:latin typeface="Times New Roman" pitchFamily="18" charset="0"/>
            </a:endParaRPr>
          </a:p>
        </p:txBody>
      </p:sp>
      <p:sp>
        <p:nvSpPr>
          <p:cNvPr id="11282" name="Rectangle 70"/>
          <p:cNvSpPr>
            <a:spLocks noChangeArrowheads="1"/>
          </p:cNvSpPr>
          <p:nvPr/>
        </p:nvSpPr>
        <p:spPr bwMode="auto">
          <a:xfrm>
            <a:off x="6324600" y="2362200"/>
            <a:ext cx="762000" cy="457200"/>
          </a:xfrm>
          <a:prstGeom prst="rect">
            <a:avLst/>
          </a:prstGeom>
          <a:noFill/>
          <a:ln w="9525" algn="ctr">
            <a:solidFill>
              <a:srgbClr val="FF0000"/>
            </a:solidFill>
            <a:miter lim="800000"/>
            <a:headEnd/>
            <a:tailEnd/>
          </a:ln>
        </p:spPr>
        <p:txBody>
          <a:bodyPr wrap="none" anchor="ctr"/>
          <a:lstStyle/>
          <a:p>
            <a:r>
              <a:rPr lang="en-US"/>
              <a:t>……</a:t>
            </a:r>
          </a:p>
        </p:txBody>
      </p:sp>
      <p:sp>
        <p:nvSpPr>
          <p:cNvPr id="11283" name="Rectangle 71"/>
          <p:cNvSpPr>
            <a:spLocks noChangeArrowheads="1"/>
          </p:cNvSpPr>
          <p:nvPr/>
        </p:nvSpPr>
        <p:spPr bwMode="auto">
          <a:xfrm>
            <a:off x="6324600" y="3657600"/>
            <a:ext cx="762000" cy="457200"/>
          </a:xfrm>
          <a:prstGeom prst="rect">
            <a:avLst/>
          </a:prstGeom>
          <a:noFill/>
          <a:ln w="9525" algn="ctr">
            <a:solidFill>
              <a:srgbClr val="FF0000"/>
            </a:solidFill>
            <a:miter lim="800000"/>
            <a:headEnd/>
            <a:tailEnd/>
          </a:ln>
        </p:spPr>
        <p:txBody>
          <a:bodyPr wrap="none" anchor="ctr"/>
          <a:lstStyle/>
          <a:p>
            <a:r>
              <a:rPr lang="en-US"/>
              <a:t>……</a:t>
            </a:r>
          </a:p>
        </p:txBody>
      </p:sp>
      <p:sp>
        <p:nvSpPr>
          <p:cNvPr id="11284" name="Rectangle 72"/>
          <p:cNvSpPr>
            <a:spLocks noChangeArrowheads="1"/>
          </p:cNvSpPr>
          <p:nvPr/>
        </p:nvSpPr>
        <p:spPr bwMode="auto">
          <a:xfrm>
            <a:off x="6172200" y="6096000"/>
            <a:ext cx="762000" cy="457200"/>
          </a:xfrm>
          <a:prstGeom prst="rect">
            <a:avLst/>
          </a:prstGeom>
          <a:noFill/>
          <a:ln w="9525" algn="ctr">
            <a:solidFill>
              <a:srgbClr val="FF0000"/>
            </a:solidFill>
            <a:miter lim="800000"/>
            <a:headEnd/>
            <a:tailEnd/>
          </a:ln>
        </p:spPr>
        <p:txBody>
          <a:bodyPr wrap="none" anchor="ctr"/>
          <a:lstStyle/>
          <a:p>
            <a:r>
              <a:rPr lang="en-US"/>
              <a:t>……</a:t>
            </a:r>
          </a:p>
        </p:txBody>
      </p:sp>
      <p:sp>
        <p:nvSpPr>
          <p:cNvPr id="11285" name="TextBox 48"/>
          <p:cNvSpPr txBox="1">
            <a:spLocks noChangeArrowheads="1"/>
          </p:cNvSpPr>
          <p:nvPr/>
        </p:nvSpPr>
        <p:spPr bwMode="auto">
          <a:xfrm>
            <a:off x="3276600" y="1905001"/>
            <a:ext cx="1295400" cy="461963"/>
          </a:xfrm>
          <a:prstGeom prst="rect">
            <a:avLst/>
          </a:prstGeom>
          <a:noFill/>
          <a:ln w="9525">
            <a:noFill/>
            <a:miter lim="800000"/>
            <a:headEnd/>
            <a:tailEnd/>
          </a:ln>
        </p:spPr>
        <p:txBody>
          <a:bodyPr>
            <a:spAutoFit/>
          </a:bodyPr>
          <a:lstStyle/>
          <a:p>
            <a:r>
              <a:rPr lang="en-US" sz="2400" b="1"/>
              <a:t>Hình 1</a:t>
            </a:r>
          </a:p>
        </p:txBody>
      </p:sp>
      <p:sp>
        <p:nvSpPr>
          <p:cNvPr id="11286" name="TextBox 49"/>
          <p:cNvSpPr txBox="1">
            <a:spLocks noChangeArrowheads="1"/>
          </p:cNvSpPr>
          <p:nvPr/>
        </p:nvSpPr>
        <p:spPr bwMode="auto">
          <a:xfrm>
            <a:off x="3276600" y="3200401"/>
            <a:ext cx="1295400" cy="461963"/>
          </a:xfrm>
          <a:prstGeom prst="rect">
            <a:avLst/>
          </a:prstGeom>
          <a:noFill/>
          <a:ln w="9525">
            <a:noFill/>
            <a:miter lim="800000"/>
            <a:headEnd/>
            <a:tailEnd/>
          </a:ln>
        </p:spPr>
        <p:txBody>
          <a:bodyPr>
            <a:spAutoFit/>
          </a:bodyPr>
          <a:lstStyle/>
          <a:p>
            <a:r>
              <a:rPr lang="en-US" sz="2400" b="1"/>
              <a:t>Hình 2</a:t>
            </a:r>
          </a:p>
        </p:txBody>
      </p:sp>
      <p:sp>
        <p:nvSpPr>
          <p:cNvPr id="11287" name="TextBox 50"/>
          <p:cNvSpPr txBox="1">
            <a:spLocks noChangeArrowheads="1"/>
          </p:cNvSpPr>
          <p:nvPr/>
        </p:nvSpPr>
        <p:spPr bwMode="auto">
          <a:xfrm>
            <a:off x="3200400" y="5257801"/>
            <a:ext cx="1295400" cy="461963"/>
          </a:xfrm>
          <a:prstGeom prst="rect">
            <a:avLst/>
          </a:prstGeom>
          <a:noFill/>
          <a:ln w="9525">
            <a:noFill/>
            <a:miter lim="800000"/>
            <a:headEnd/>
            <a:tailEnd/>
          </a:ln>
        </p:spPr>
        <p:txBody>
          <a:bodyPr>
            <a:spAutoFit/>
          </a:bodyPr>
          <a:lstStyle/>
          <a:p>
            <a:r>
              <a:rPr lang="en-US" sz="2400" b="1"/>
              <a:t>Hình 3</a:t>
            </a:r>
          </a:p>
        </p:txBody>
      </p:sp>
    </p:spTree>
    <p:extLst>
      <p:ext uri="{BB962C8B-B14F-4D97-AF65-F5344CB8AC3E}">
        <p14:creationId xmlns:p14="http://schemas.microsoft.com/office/powerpoint/2010/main" val="7478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7577"/>
                                        </p:tgtEl>
                                        <p:attrNameLst>
                                          <p:attrName>style.visibility</p:attrName>
                                        </p:attrNameLst>
                                      </p:cBhvr>
                                      <p:to>
                                        <p:strVal val="visible"/>
                                      </p:to>
                                    </p:set>
                                    <p:anim calcmode="lin" valueType="num">
                                      <p:cBhvr>
                                        <p:cTn id="7" dur="1000" fill="hold"/>
                                        <p:tgtEl>
                                          <p:spTgt spid="107577"/>
                                        </p:tgtEl>
                                        <p:attrNameLst>
                                          <p:attrName>ppt_w</p:attrName>
                                        </p:attrNameLst>
                                      </p:cBhvr>
                                      <p:tavLst>
                                        <p:tav tm="0">
                                          <p:val>
                                            <p:strVal val="#ppt_w*0.70"/>
                                          </p:val>
                                        </p:tav>
                                        <p:tav tm="100000">
                                          <p:val>
                                            <p:strVal val="#ppt_w"/>
                                          </p:val>
                                        </p:tav>
                                      </p:tavLst>
                                    </p:anim>
                                    <p:anim calcmode="lin" valueType="num">
                                      <p:cBhvr>
                                        <p:cTn id="8" dur="1000" fill="hold"/>
                                        <p:tgtEl>
                                          <p:spTgt spid="107577"/>
                                        </p:tgtEl>
                                        <p:attrNameLst>
                                          <p:attrName>ppt_h</p:attrName>
                                        </p:attrNameLst>
                                      </p:cBhvr>
                                      <p:tavLst>
                                        <p:tav tm="0">
                                          <p:val>
                                            <p:strVal val="#ppt_h"/>
                                          </p:val>
                                        </p:tav>
                                        <p:tav tm="100000">
                                          <p:val>
                                            <p:strVal val="#ppt_h"/>
                                          </p:val>
                                        </p:tav>
                                      </p:tavLst>
                                    </p:anim>
                                    <p:animEffect transition="in" filter="fade">
                                      <p:cBhvr>
                                        <p:cTn id="9" dur="1000"/>
                                        <p:tgtEl>
                                          <p:spTgt spid="10757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7579"/>
                                        </p:tgtEl>
                                        <p:attrNameLst>
                                          <p:attrName>style.visibility</p:attrName>
                                        </p:attrNameLst>
                                      </p:cBhvr>
                                      <p:to>
                                        <p:strVal val="visible"/>
                                      </p:to>
                                    </p:set>
                                    <p:anim calcmode="lin" valueType="num">
                                      <p:cBhvr additive="base">
                                        <p:cTn id="14" dur="500" fill="hold"/>
                                        <p:tgtEl>
                                          <p:spTgt spid="107579"/>
                                        </p:tgtEl>
                                        <p:attrNameLst>
                                          <p:attrName>ppt_x</p:attrName>
                                        </p:attrNameLst>
                                      </p:cBhvr>
                                      <p:tavLst>
                                        <p:tav tm="0">
                                          <p:val>
                                            <p:strVal val="#ppt_x"/>
                                          </p:val>
                                        </p:tav>
                                        <p:tav tm="100000">
                                          <p:val>
                                            <p:strVal val="#ppt_x"/>
                                          </p:val>
                                        </p:tav>
                                      </p:tavLst>
                                    </p:anim>
                                    <p:anim calcmode="lin" valueType="num">
                                      <p:cBhvr additive="base">
                                        <p:cTn id="15" dur="500" fill="hold"/>
                                        <p:tgtEl>
                                          <p:spTgt spid="10757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07578"/>
                                        </p:tgtEl>
                                        <p:attrNameLst>
                                          <p:attrName>style.visibility</p:attrName>
                                        </p:attrNameLst>
                                      </p:cBhvr>
                                      <p:to>
                                        <p:strVal val="visible"/>
                                      </p:to>
                                    </p:set>
                                    <p:anim calcmode="lin" valueType="num">
                                      <p:cBhvr>
                                        <p:cTn id="20" dur="500" fill="hold"/>
                                        <p:tgtEl>
                                          <p:spTgt spid="107578"/>
                                        </p:tgtEl>
                                        <p:attrNameLst>
                                          <p:attrName>ppt_w</p:attrName>
                                        </p:attrNameLst>
                                      </p:cBhvr>
                                      <p:tavLst>
                                        <p:tav tm="0">
                                          <p:val>
                                            <p:fltVal val="0"/>
                                          </p:val>
                                        </p:tav>
                                        <p:tav tm="100000">
                                          <p:val>
                                            <p:strVal val="#ppt_w"/>
                                          </p:val>
                                        </p:tav>
                                      </p:tavLst>
                                    </p:anim>
                                    <p:anim calcmode="lin" valueType="num">
                                      <p:cBhvr>
                                        <p:cTn id="21" dur="500" fill="hold"/>
                                        <p:tgtEl>
                                          <p:spTgt spid="107578"/>
                                        </p:tgtEl>
                                        <p:attrNameLst>
                                          <p:attrName>ppt_h</p:attrName>
                                        </p:attrNameLst>
                                      </p:cBhvr>
                                      <p:tavLst>
                                        <p:tav tm="0">
                                          <p:val>
                                            <p:fltVal val="0"/>
                                          </p:val>
                                        </p:tav>
                                        <p:tav tm="100000">
                                          <p:val>
                                            <p:strVal val="#ppt_h"/>
                                          </p:val>
                                        </p:tav>
                                      </p:tavLst>
                                    </p:anim>
                                    <p:animEffect transition="in" filter="fade">
                                      <p:cBhvr>
                                        <p:cTn id="22" dur="500"/>
                                        <p:tgtEl>
                                          <p:spTgt spid="107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77" grpId="0"/>
      <p:bldP spid="107578" grpId="0"/>
      <p:bldP spid="1075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questionmark_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57200"/>
            <a:ext cx="60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4133" name="Text Box 5"/>
          <p:cNvSpPr txBox="1">
            <a:spLocks noChangeArrowheads="1"/>
          </p:cNvSpPr>
          <p:nvPr/>
        </p:nvSpPr>
        <p:spPr bwMode="auto">
          <a:xfrm>
            <a:off x="2743200" y="563563"/>
            <a:ext cx="7639050"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600">
                <a:solidFill>
                  <a:schemeClr val="tx1"/>
                </a:solidFill>
                <a:latin typeface=".VnTime" pitchFamily="34" charset="0"/>
              </a:defRPr>
            </a:lvl1pPr>
            <a:lvl2pPr marL="742950" indent="-285750">
              <a:defRPr sz="1600">
                <a:solidFill>
                  <a:schemeClr val="tx1"/>
                </a:solidFill>
                <a:latin typeface=".VnTime" pitchFamily="34" charset="0"/>
              </a:defRPr>
            </a:lvl2pPr>
            <a:lvl3pPr marL="1143000" indent="-228600">
              <a:defRPr sz="1600">
                <a:solidFill>
                  <a:schemeClr val="tx1"/>
                </a:solidFill>
                <a:latin typeface=".VnTime" pitchFamily="34" charset="0"/>
              </a:defRPr>
            </a:lvl3pPr>
            <a:lvl4pPr marL="1600200" indent="-228600">
              <a:defRPr sz="1600">
                <a:solidFill>
                  <a:schemeClr val="tx1"/>
                </a:solidFill>
                <a:latin typeface=".VnTime" pitchFamily="34" charset="0"/>
              </a:defRPr>
            </a:lvl4pPr>
            <a:lvl5pPr marL="2057400" indent="-228600">
              <a:defRPr sz="1600">
                <a:solidFill>
                  <a:schemeClr val="tx1"/>
                </a:solidFill>
                <a:latin typeface=".VnTime" pitchFamily="34" charset="0"/>
              </a:defRPr>
            </a:lvl5pPr>
            <a:lvl6pPr marL="2514600" indent="-228600" eaLnBrk="0" fontAlgn="base" hangingPunct="0">
              <a:spcBef>
                <a:spcPct val="0"/>
              </a:spcBef>
              <a:spcAft>
                <a:spcPct val="0"/>
              </a:spcAft>
              <a:defRPr sz="1600">
                <a:solidFill>
                  <a:schemeClr val="tx1"/>
                </a:solidFill>
                <a:latin typeface=".VnTime" pitchFamily="34" charset="0"/>
              </a:defRPr>
            </a:lvl6pPr>
            <a:lvl7pPr marL="2971800" indent="-228600" eaLnBrk="0" fontAlgn="base" hangingPunct="0">
              <a:spcBef>
                <a:spcPct val="0"/>
              </a:spcBef>
              <a:spcAft>
                <a:spcPct val="0"/>
              </a:spcAft>
              <a:defRPr sz="1600">
                <a:solidFill>
                  <a:schemeClr val="tx1"/>
                </a:solidFill>
                <a:latin typeface=".VnTime" pitchFamily="34" charset="0"/>
              </a:defRPr>
            </a:lvl7pPr>
            <a:lvl8pPr marL="3429000" indent="-228600" eaLnBrk="0" fontAlgn="base" hangingPunct="0">
              <a:spcBef>
                <a:spcPct val="0"/>
              </a:spcBef>
              <a:spcAft>
                <a:spcPct val="0"/>
              </a:spcAft>
              <a:defRPr sz="1600">
                <a:solidFill>
                  <a:schemeClr val="tx1"/>
                </a:solidFill>
                <a:latin typeface=".VnTime" pitchFamily="34" charset="0"/>
              </a:defRPr>
            </a:lvl8pPr>
            <a:lvl9pPr marL="3886200" indent="-228600" eaLnBrk="0" fontAlgn="base" hangingPunct="0">
              <a:spcBef>
                <a:spcPct val="0"/>
              </a:spcBef>
              <a:spcAft>
                <a:spcPct val="0"/>
              </a:spcAft>
              <a:defRPr sz="1600">
                <a:solidFill>
                  <a:schemeClr val="tx1"/>
                </a:solidFill>
                <a:latin typeface=".VnTime" pitchFamily="34" charset="0"/>
              </a:defRPr>
            </a:lvl9pPr>
          </a:lstStyle>
          <a:p>
            <a:pPr fontAlgn="base">
              <a:spcBef>
                <a:spcPct val="50000"/>
              </a:spcBef>
              <a:spcAft>
                <a:spcPct val="0"/>
              </a:spcAft>
            </a:pPr>
            <a:r>
              <a:rPr lang="en-US" sz="3200" b="1" dirty="0" err="1">
                <a:solidFill>
                  <a:srgbClr val="CC0000"/>
                </a:solidFill>
                <a:latin typeface="TCVN-VnArial" panose="020B7200000000000000" pitchFamily="34" charset="0"/>
              </a:rPr>
              <a:t>Duøng</a:t>
            </a:r>
            <a:r>
              <a:rPr lang="en-US" sz="3200" b="1" dirty="0">
                <a:solidFill>
                  <a:srgbClr val="CC0000"/>
                </a:solidFill>
                <a:latin typeface="TCVN-VnArial" panose="020B7200000000000000" pitchFamily="34" charset="0"/>
              </a:rPr>
              <a:t> </a:t>
            </a:r>
            <a:r>
              <a:rPr lang="en-US" sz="3200" b="1" dirty="0" err="1">
                <a:solidFill>
                  <a:srgbClr val="CC0000"/>
                </a:solidFill>
                <a:latin typeface="TCVN-VnArial" panose="020B7200000000000000" pitchFamily="34" charset="0"/>
              </a:rPr>
              <a:t>nam</a:t>
            </a:r>
            <a:r>
              <a:rPr lang="en-US" sz="3200" b="1" dirty="0">
                <a:solidFill>
                  <a:srgbClr val="CC0000"/>
                </a:solidFill>
                <a:latin typeface="TCVN-VnArial" panose="020B7200000000000000" pitchFamily="34" charset="0"/>
              </a:rPr>
              <a:t> </a:t>
            </a:r>
            <a:r>
              <a:rPr lang="en-US" sz="3200" b="1" dirty="0" err="1">
                <a:solidFill>
                  <a:srgbClr val="CC0000"/>
                </a:solidFill>
                <a:latin typeface="TCVN-VnArial" panose="020B7200000000000000" pitchFamily="34" charset="0"/>
              </a:rPr>
              <a:t>chaâm</a:t>
            </a:r>
            <a:r>
              <a:rPr lang="en-US" sz="3200" b="1" dirty="0">
                <a:solidFill>
                  <a:srgbClr val="CC0000"/>
                </a:solidFill>
                <a:latin typeface="TCVN-VnArial" panose="020B7200000000000000" pitchFamily="34" charset="0"/>
              </a:rPr>
              <a:t> </a:t>
            </a:r>
            <a:r>
              <a:rPr lang="en-US" sz="3200" b="1" dirty="0" err="1">
                <a:solidFill>
                  <a:srgbClr val="CC0000"/>
                </a:solidFill>
                <a:latin typeface="TCVN-VnArial" panose="020B7200000000000000" pitchFamily="34" charset="0"/>
              </a:rPr>
              <a:t>coù</a:t>
            </a:r>
            <a:r>
              <a:rPr lang="en-US" sz="3200" b="1" dirty="0">
                <a:solidFill>
                  <a:srgbClr val="CC0000"/>
                </a:solidFill>
                <a:latin typeface="TCVN-VnArial" panose="020B7200000000000000" pitchFamily="34" charset="0"/>
              </a:rPr>
              <a:t> </a:t>
            </a:r>
            <a:r>
              <a:rPr lang="en-US" sz="3200" b="1" dirty="0" err="1">
                <a:solidFill>
                  <a:srgbClr val="CC0000"/>
                </a:solidFill>
                <a:latin typeface="TCVN-VnArial" panose="020B7200000000000000" pitchFamily="34" charset="0"/>
              </a:rPr>
              <a:t>theå</a:t>
            </a:r>
            <a:r>
              <a:rPr lang="en-US" sz="3200" b="1" dirty="0">
                <a:solidFill>
                  <a:srgbClr val="CC0000"/>
                </a:solidFill>
                <a:latin typeface="TCVN-VnArial" panose="020B7200000000000000" pitchFamily="34" charset="0"/>
              </a:rPr>
              <a:t> </a:t>
            </a:r>
            <a:r>
              <a:rPr lang="en-US" sz="3200" b="1" dirty="0" err="1">
                <a:solidFill>
                  <a:srgbClr val="CC0000"/>
                </a:solidFill>
                <a:latin typeface="TCVN-VnArial" panose="020B7200000000000000" pitchFamily="34" charset="0"/>
              </a:rPr>
              <a:t>taùch</a:t>
            </a:r>
            <a:r>
              <a:rPr lang="en-US" sz="3200" b="1" dirty="0">
                <a:solidFill>
                  <a:srgbClr val="CC0000"/>
                </a:solidFill>
                <a:latin typeface="TCVN-VnArial" panose="020B7200000000000000" pitchFamily="34" charset="0"/>
              </a:rPr>
              <a:t> </a:t>
            </a:r>
            <a:r>
              <a:rPr lang="en-US" sz="3200" b="1" dirty="0" err="1">
                <a:solidFill>
                  <a:srgbClr val="CC0000"/>
                </a:solidFill>
                <a:latin typeface="TCVN-VnArial" panose="020B7200000000000000" pitchFamily="34" charset="0"/>
              </a:rPr>
              <a:t>rieâng</a:t>
            </a:r>
            <a:r>
              <a:rPr lang="en-US" sz="3200" b="1" dirty="0">
                <a:solidFill>
                  <a:srgbClr val="CC0000"/>
                </a:solidFill>
                <a:latin typeface="TCVN-VnArial" panose="020B7200000000000000" pitchFamily="34" charset="0"/>
              </a:rPr>
              <a:t> </a:t>
            </a:r>
            <a:r>
              <a:rPr lang="en-US" sz="3200" b="1" dirty="0" err="1">
                <a:solidFill>
                  <a:srgbClr val="CC0000"/>
                </a:solidFill>
                <a:latin typeface="TCVN-VnArial" panose="020B7200000000000000" pitchFamily="34" charset="0"/>
              </a:rPr>
              <a:t>caùc</a:t>
            </a:r>
            <a:r>
              <a:rPr lang="en-US" sz="3200" b="1" dirty="0">
                <a:solidFill>
                  <a:srgbClr val="CC0000"/>
                </a:solidFill>
                <a:latin typeface="TCVN-VnArial" panose="020B7200000000000000" pitchFamily="34" charset="0"/>
              </a:rPr>
              <a:t> </a:t>
            </a:r>
            <a:r>
              <a:rPr lang="en-US" sz="3200" b="1" dirty="0" err="1">
                <a:solidFill>
                  <a:srgbClr val="CC0000"/>
                </a:solidFill>
                <a:latin typeface="TCVN-VnArial" panose="020B7200000000000000" pitchFamily="34" charset="0"/>
              </a:rPr>
              <a:t>vuïn</a:t>
            </a:r>
            <a:r>
              <a:rPr lang="en-US" sz="3200" b="1" dirty="0">
                <a:solidFill>
                  <a:srgbClr val="CC0000"/>
                </a:solidFill>
                <a:latin typeface="TCVN-VnArial" panose="020B7200000000000000" pitchFamily="34" charset="0"/>
              </a:rPr>
              <a:t> </a:t>
            </a:r>
            <a:r>
              <a:rPr lang="en-US" sz="3200" b="1" dirty="0" err="1">
                <a:solidFill>
                  <a:srgbClr val="CC0000"/>
                </a:solidFill>
                <a:latin typeface="TCVN-VnArial" panose="020B7200000000000000" pitchFamily="34" charset="0"/>
              </a:rPr>
              <a:t>kim</a:t>
            </a:r>
            <a:r>
              <a:rPr lang="en-US" sz="3200" b="1" dirty="0">
                <a:solidFill>
                  <a:srgbClr val="CC0000"/>
                </a:solidFill>
                <a:latin typeface="TCVN-VnArial" panose="020B7200000000000000" pitchFamily="34" charset="0"/>
              </a:rPr>
              <a:t> </a:t>
            </a:r>
            <a:r>
              <a:rPr lang="en-US" sz="3200" b="1" dirty="0" err="1">
                <a:solidFill>
                  <a:srgbClr val="CC0000"/>
                </a:solidFill>
                <a:latin typeface="TCVN-VnArial" panose="020B7200000000000000" pitchFamily="34" charset="0"/>
              </a:rPr>
              <a:t>loaïi</a:t>
            </a:r>
            <a:r>
              <a:rPr lang="en-US" sz="3200" b="1" dirty="0">
                <a:solidFill>
                  <a:srgbClr val="CC0000"/>
                </a:solidFill>
                <a:latin typeface="TCVN-VnArial" panose="020B7200000000000000" pitchFamily="34" charset="0"/>
              </a:rPr>
              <a:t> </a:t>
            </a:r>
            <a:r>
              <a:rPr lang="en-US" sz="3200" b="1" dirty="0" err="1">
                <a:solidFill>
                  <a:srgbClr val="CC0000"/>
                </a:solidFill>
                <a:latin typeface="TCVN-VnArial" panose="020B7200000000000000" pitchFamily="34" charset="0"/>
              </a:rPr>
              <a:t>trong</a:t>
            </a:r>
            <a:r>
              <a:rPr lang="en-US" sz="3200" b="1" dirty="0">
                <a:solidFill>
                  <a:srgbClr val="CC0000"/>
                </a:solidFill>
                <a:latin typeface="TCVN-VnArial" panose="020B7200000000000000" pitchFamily="34" charset="0"/>
              </a:rPr>
              <a:t> </a:t>
            </a:r>
            <a:r>
              <a:rPr lang="en-US" sz="3200" b="1" dirty="0" err="1">
                <a:solidFill>
                  <a:srgbClr val="CC0000"/>
                </a:solidFill>
                <a:latin typeface="TCVN-VnArial" panose="020B7200000000000000" pitchFamily="34" charset="0"/>
              </a:rPr>
              <a:t>hoãn</a:t>
            </a:r>
            <a:r>
              <a:rPr lang="en-US" sz="3200" b="1" dirty="0">
                <a:solidFill>
                  <a:srgbClr val="CC0000"/>
                </a:solidFill>
                <a:latin typeface="TCVN-VnArial" panose="020B7200000000000000" pitchFamily="34" charset="0"/>
              </a:rPr>
              <a:t> </a:t>
            </a:r>
            <a:r>
              <a:rPr lang="en-US" sz="3200" b="1" dirty="0" err="1">
                <a:solidFill>
                  <a:srgbClr val="CC0000"/>
                </a:solidFill>
                <a:latin typeface="TCVN-VnArial" panose="020B7200000000000000" pitchFamily="34" charset="0"/>
              </a:rPr>
              <a:t>hôïp</a:t>
            </a:r>
            <a:r>
              <a:rPr lang="en-US" sz="3200" b="1" dirty="0">
                <a:solidFill>
                  <a:srgbClr val="CC0000"/>
                </a:solidFill>
                <a:latin typeface="TCVN-VnArial" panose="020B7200000000000000" pitchFamily="34" charset="0"/>
              </a:rPr>
              <a:t> </a:t>
            </a:r>
            <a:r>
              <a:rPr lang="en-US" sz="3200" b="1" dirty="0" err="1">
                <a:solidFill>
                  <a:srgbClr val="CC0000"/>
                </a:solidFill>
                <a:latin typeface="TCVN-VnArial" panose="020B7200000000000000" pitchFamily="34" charset="0"/>
              </a:rPr>
              <a:t>naøo</a:t>
            </a:r>
            <a:r>
              <a:rPr lang="en-US" sz="3200" b="1" dirty="0">
                <a:solidFill>
                  <a:srgbClr val="CC0000"/>
                </a:solidFill>
                <a:latin typeface="TCVN-VnArial" panose="020B7200000000000000" pitchFamily="34" charset="0"/>
              </a:rPr>
              <a:t> </a:t>
            </a:r>
            <a:r>
              <a:rPr lang="en-US" sz="3200" b="1" dirty="0" err="1">
                <a:solidFill>
                  <a:srgbClr val="CC0000"/>
                </a:solidFill>
                <a:latin typeface="TCVN-VnArial" panose="020B7200000000000000" pitchFamily="34" charset="0"/>
              </a:rPr>
              <a:t>sau</a:t>
            </a:r>
            <a:r>
              <a:rPr lang="en-US" sz="3200" b="1" dirty="0">
                <a:solidFill>
                  <a:srgbClr val="CC0000"/>
                </a:solidFill>
                <a:latin typeface="TCVN-VnArial" panose="020B7200000000000000" pitchFamily="34" charset="0"/>
              </a:rPr>
              <a:t> </a:t>
            </a:r>
            <a:r>
              <a:rPr lang="en-US" sz="3200" b="1" dirty="0" err="1">
                <a:solidFill>
                  <a:srgbClr val="CC0000"/>
                </a:solidFill>
                <a:latin typeface="TCVN-VnArial" panose="020B7200000000000000" pitchFamily="34" charset="0"/>
              </a:rPr>
              <a:t>ñaây</a:t>
            </a:r>
            <a:r>
              <a:rPr lang="en-US" sz="3200" b="1" dirty="0">
                <a:solidFill>
                  <a:srgbClr val="CC0000"/>
                </a:solidFill>
                <a:latin typeface="TCVN-VnArial" panose="020B7200000000000000" pitchFamily="34" charset="0"/>
              </a:rPr>
              <a:t>?</a:t>
            </a:r>
          </a:p>
        </p:txBody>
      </p:sp>
      <p:sp>
        <p:nvSpPr>
          <p:cNvPr id="304134" name="Text Box 6"/>
          <p:cNvSpPr txBox="1">
            <a:spLocks noChangeArrowheads="1"/>
          </p:cNvSpPr>
          <p:nvPr/>
        </p:nvSpPr>
        <p:spPr bwMode="auto">
          <a:xfrm>
            <a:off x="2514600" y="2133601"/>
            <a:ext cx="64008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600">
                <a:solidFill>
                  <a:schemeClr val="tx1"/>
                </a:solidFill>
                <a:latin typeface=".VnTime" pitchFamily="34" charset="0"/>
              </a:defRPr>
            </a:lvl1pPr>
            <a:lvl2pPr marL="742950" indent="-285750">
              <a:defRPr sz="1600">
                <a:solidFill>
                  <a:schemeClr val="tx1"/>
                </a:solidFill>
                <a:latin typeface=".VnTime" pitchFamily="34" charset="0"/>
              </a:defRPr>
            </a:lvl2pPr>
            <a:lvl3pPr marL="1143000" indent="-228600">
              <a:defRPr sz="1600">
                <a:solidFill>
                  <a:schemeClr val="tx1"/>
                </a:solidFill>
                <a:latin typeface=".VnTime" pitchFamily="34" charset="0"/>
              </a:defRPr>
            </a:lvl3pPr>
            <a:lvl4pPr marL="1600200" indent="-228600">
              <a:defRPr sz="1600">
                <a:solidFill>
                  <a:schemeClr val="tx1"/>
                </a:solidFill>
                <a:latin typeface=".VnTime" pitchFamily="34" charset="0"/>
              </a:defRPr>
            </a:lvl4pPr>
            <a:lvl5pPr marL="2057400" indent="-228600">
              <a:defRPr sz="1600">
                <a:solidFill>
                  <a:schemeClr val="tx1"/>
                </a:solidFill>
                <a:latin typeface=".VnTime" pitchFamily="34" charset="0"/>
              </a:defRPr>
            </a:lvl5pPr>
            <a:lvl6pPr marL="2514600" indent="-228600" eaLnBrk="0" fontAlgn="base" hangingPunct="0">
              <a:spcBef>
                <a:spcPct val="0"/>
              </a:spcBef>
              <a:spcAft>
                <a:spcPct val="0"/>
              </a:spcAft>
              <a:defRPr sz="1600">
                <a:solidFill>
                  <a:schemeClr val="tx1"/>
                </a:solidFill>
                <a:latin typeface=".VnTime" pitchFamily="34" charset="0"/>
              </a:defRPr>
            </a:lvl6pPr>
            <a:lvl7pPr marL="2971800" indent="-228600" eaLnBrk="0" fontAlgn="base" hangingPunct="0">
              <a:spcBef>
                <a:spcPct val="0"/>
              </a:spcBef>
              <a:spcAft>
                <a:spcPct val="0"/>
              </a:spcAft>
              <a:defRPr sz="1600">
                <a:solidFill>
                  <a:schemeClr val="tx1"/>
                </a:solidFill>
                <a:latin typeface=".VnTime" pitchFamily="34" charset="0"/>
              </a:defRPr>
            </a:lvl7pPr>
            <a:lvl8pPr marL="3429000" indent="-228600" eaLnBrk="0" fontAlgn="base" hangingPunct="0">
              <a:spcBef>
                <a:spcPct val="0"/>
              </a:spcBef>
              <a:spcAft>
                <a:spcPct val="0"/>
              </a:spcAft>
              <a:defRPr sz="1600">
                <a:solidFill>
                  <a:schemeClr val="tx1"/>
                </a:solidFill>
                <a:latin typeface=".VnTime" pitchFamily="34" charset="0"/>
              </a:defRPr>
            </a:lvl8pPr>
            <a:lvl9pPr marL="3886200" indent="-228600" eaLnBrk="0" fontAlgn="base" hangingPunct="0">
              <a:spcBef>
                <a:spcPct val="0"/>
              </a:spcBef>
              <a:spcAft>
                <a:spcPct val="0"/>
              </a:spcAft>
              <a:defRPr sz="1600">
                <a:solidFill>
                  <a:schemeClr val="tx1"/>
                </a:solidFill>
                <a:latin typeface=".VnTime" pitchFamily="34" charset="0"/>
              </a:defRPr>
            </a:lvl9pPr>
          </a:lstStyle>
          <a:p>
            <a:pPr fontAlgn="base">
              <a:spcBef>
                <a:spcPct val="50000"/>
              </a:spcBef>
              <a:spcAft>
                <a:spcPct val="0"/>
              </a:spcAft>
            </a:pPr>
            <a:r>
              <a:rPr lang="en-US" sz="2800" b="1">
                <a:solidFill>
                  <a:srgbClr val="0000FF"/>
                </a:solidFill>
                <a:latin typeface="VNI-Times" pitchFamily="2" charset="0"/>
              </a:rPr>
              <a:t>A. Nhoâm vaø ñoàng.</a:t>
            </a:r>
          </a:p>
        </p:txBody>
      </p:sp>
      <p:sp>
        <p:nvSpPr>
          <p:cNvPr id="304135" name="Text Box 7"/>
          <p:cNvSpPr txBox="1">
            <a:spLocks noChangeArrowheads="1"/>
          </p:cNvSpPr>
          <p:nvPr/>
        </p:nvSpPr>
        <p:spPr bwMode="auto">
          <a:xfrm>
            <a:off x="2514600" y="3486151"/>
            <a:ext cx="7848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600">
                <a:solidFill>
                  <a:schemeClr val="tx1"/>
                </a:solidFill>
                <a:latin typeface=".VnTime" pitchFamily="34" charset="0"/>
              </a:defRPr>
            </a:lvl1pPr>
            <a:lvl2pPr marL="742950" indent="-285750">
              <a:defRPr sz="1600">
                <a:solidFill>
                  <a:schemeClr val="tx1"/>
                </a:solidFill>
                <a:latin typeface=".VnTime" pitchFamily="34" charset="0"/>
              </a:defRPr>
            </a:lvl2pPr>
            <a:lvl3pPr marL="1143000" indent="-228600">
              <a:defRPr sz="1600">
                <a:solidFill>
                  <a:schemeClr val="tx1"/>
                </a:solidFill>
                <a:latin typeface=".VnTime" pitchFamily="34" charset="0"/>
              </a:defRPr>
            </a:lvl3pPr>
            <a:lvl4pPr marL="1600200" indent="-228600">
              <a:defRPr sz="1600">
                <a:solidFill>
                  <a:schemeClr val="tx1"/>
                </a:solidFill>
                <a:latin typeface=".VnTime" pitchFamily="34" charset="0"/>
              </a:defRPr>
            </a:lvl4pPr>
            <a:lvl5pPr marL="2057400" indent="-228600">
              <a:defRPr sz="1600">
                <a:solidFill>
                  <a:schemeClr val="tx1"/>
                </a:solidFill>
                <a:latin typeface=".VnTime" pitchFamily="34" charset="0"/>
              </a:defRPr>
            </a:lvl5pPr>
            <a:lvl6pPr marL="2514600" indent="-228600" eaLnBrk="0" fontAlgn="base" hangingPunct="0">
              <a:spcBef>
                <a:spcPct val="0"/>
              </a:spcBef>
              <a:spcAft>
                <a:spcPct val="0"/>
              </a:spcAft>
              <a:defRPr sz="1600">
                <a:solidFill>
                  <a:schemeClr val="tx1"/>
                </a:solidFill>
                <a:latin typeface=".VnTime" pitchFamily="34" charset="0"/>
              </a:defRPr>
            </a:lvl6pPr>
            <a:lvl7pPr marL="2971800" indent="-228600" eaLnBrk="0" fontAlgn="base" hangingPunct="0">
              <a:spcBef>
                <a:spcPct val="0"/>
              </a:spcBef>
              <a:spcAft>
                <a:spcPct val="0"/>
              </a:spcAft>
              <a:defRPr sz="1600">
                <a:solidFill>
                  <a:schemeClr val="tx1"/>
                </a:solidFill>
                <a:latin typeface=".VnTime" pitchFamily="34" charset="0"/>
              </a:defRPr>
            </a:lvl7pPr>
            <a:lvl8pPr marL="3429000" indent="-228600" eaLnBrk="0" fontAlgn="base" hangingPunct="0">
              <a:spcBef>
                <a:spcPct val="0"/>
              </a:spcBef>
              <a:spcAft>
                <a:spcPct val="0"/>
              </a:spcAft>
              <a:defRPr sz="1600">
                <a:solidFill>
                  <a:schemeClr val="tx1"/>
                </a:solidFill>
                <a:latin typeface=".VnTime" pitchFamily="34" charset="0"/>
              </a:defRPr>
            </a:lvl8pPr>
            <a:lvl9pPr marL="3886200" indent="-228600" eaLnBrk="0" fontAlgn="base" hangingPunct="0">
              <a:spcBef>
                <a:spcPct val="0"/>
              </a:spcBef>
              <a:spcAft>
                <a:spcPct val="0"/>
              </a:spcAft>
              <a:defRPr sz="1600">
                <a:solidFill>
                  <a:schemeClr val="tx1"/>
                </a:solidFill>
                <a:latin typeface=".VnTime" pitchFamily="34" charset="0"/>
              </a:defRPr>
            </a:lvl9pPr>
          </a:lstStyle>
          <a:p>
            <a:pPr fontAlgn="base">
              <a:spcBef>
                <a:spcPct val="50000"/>
              </a:spcBef>
              <a:spcAft>
                <a:spcPct val="0"/>
              </a:spcAft>
            </a:pPr>
            <a:r>
              <a:rPr lang="en-US" sz="2800" b="1">
                <a:solidFill>
                  <a:srgbClr val="0000FF"/>
                </a:solidFill>
                <a:latin typeface="VNI-Times" pitchFamily="2" charset="0"/>
              </a:rPr>
              <a:t>C. Saét vaø Niken.</a:t>
            </a:r>
          </a:p>
        </p:txBody>
      </p:sp>
      <p:sp>
        <p:nvSpPr>
          <p:cNvPr id="304136" name="Text Box 8"/>
          <p:cNvSpPr txBox="1">
            <a:spLocks noChangeArrowheads="1"/>
          </p:cNvSpPr>
          <p:nvPr/>
        </p:nvSpPr>
        <p:spPr bwMode="auto">
          <a:xfrm>
            <a:off x="2514600" y="2795588"/>
            <a:ext cx="78486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600">
                <a:solidFill>
                  <a:schemeClr val="tx1"/>
                </a:solidFill>
                <a:latin typeface=".VnTime" pitchFamily="34" charset="0"/>
              </a:defRPr>
            </a:lvl1pPr>
            <a:lvl2pPr marL="742950" indent="-285750">
              <a:defRPr sz="1600">
                <a:solidFill>
                  <a:schemeClr val="tx1"/>
                </a:solidFill>
                <a:latin typeface=".VnTime" pitchFamily="34" charset="0"/>
              </a:defRPr>
            </a:lvl2pPr>
            <a:lvl3pPr marL="1143000" indent="-228600">
              <a:defRPr sz="1600">
                <a:solidFill>
                  <a:schemeClr val="tx1"/>
                </a:solidFill>
                <a:latin typeface=".VnTime" pitchFamily="34" charset="0"/>
              </a:defRPr>
            </a:lvl3pPr>
            <a:lvl4pPr marL="1600200" indent="-228600">
              <a:defRPr sz="1600">
                <a:solidFill>
                  <a:schemeClr val="tx1"/>
                </a:solidFill>
                <a:latin typeface=".VnTime" pitchFamily="34" charset="0"/>
              </a:defRPr>
            </a:lvl4pPr>
            <a:lvl5pPr marL="2057400" indent="-228600">
              <a:defRPr sz="1600">
                <a:solidFill>
                  <a:schemeClr val="tx1"/>
                </a:solidFill>
                <a:latin typeface=".VnTime" pitchFamily="34" charset="0"/>
              </a:defRPr>
            </a:lvl5pPr>
            <a:lvl6pPr marL="2514600" indent="-228600" eaLnBrk="0" fontAlgn="base" hangingPunct="0">
              <a:spcBef>
                <a:spcPct val="0"/>
              </a:spcBef>
              <a:spcAft>
                <a:spcPct val="0"/>
              </a:spcAft>
              <a:defRPr sz="1600">
                <a:solidFill>
                  <a:schemeClr val="tx1"/>
                </a:solidFill>
                <a:latin typeface=".VnTime" pitchFamily="34" charset="0"/>
              </a:defRPr>
            </a:lvl6pPr>
            <a:lvl7pPr marL="2971800" indent="-228600" eaLnBrk="0" fontAlgn="base" hangingPunct="0">
              <a:spcBef>
                <a:spcPct val="0"/>
              </a:spcBef>
              <a:spcAft>
                <a:spcPct val="0"/>
              </a:spcAft>
              <a:defRPr sz="1600">
                <a:solidFill>
                  <a:schemeClr val="tx1"/>
                </a:solidFill>
                <a:latin typeface=".VnTime" pitchFamily="34" charset="0"/>
              </a:defRPr>
            </a:lvl7pPr>
            <a:lvl8pPr marL="3429000" indent="-228600" eaLnBrk="0" fontAlgn="base" hangingPunct="0">
              <a:spcBef>
                <a:spcPct val="0"/>
              </a:spcBef>
              <a:spcAft>
                <a:spcPct val="0"/>
              </a:spcAft>
              <a:defRPr sz="1600">
                <a:solidFill>
                  <a:schemeClr val="tx1"/>
                </a:solidFill>
                <a:latin typeface=".VnTime" pitchFamily="34" charset="0"/>
              </a:defRPr>
            </a:lvl8pPr>
            <a:lvl9pPr marL="3886200" indent="-228600" eaLnBrk="0" fontAlgn="base" hangingPunct="0">
              <a:spcBef>
                <a:spcPct val="0"/>
              </a:spcBef>
              <a:spcAft>
                <a:spcPct val="0"/>
              </a:spcAft>
              <a:defRPr sz="1600">
                <a:solidFill>
                  <a:schemeClr val="tx1"/>
                </a:solidFill>
                <a:latin typeface=".VnTime" pitchFamily="34" charset="0"/>
              </a:defRPr>
            </a:lvl9pPr>
          </a:lstStyle>
          <a:p>
            <a:pPr fontAlgn="base">
              <a:spcBef>
                <a:spcPct val="50000"/>
              </a:spcBef>
              <a:spcAft>
                <a:spcPct val="0"/>
              </a:spcAft>
            </a:pPr>
            <a:r>
              <a:rPr lang="en-US" sz="2800" b="1">
                <a:solidFill>
                  <a:srgbClr val="0000FF"/>
                </a:solidFill>
                <a:latin typeface="VNI-Times" pitchFamily="2" charset="0"/>
              </a:rPr>
              <a:t>B. Ñoàng vaø saét.</a:t>
            </a:r>
          </a:p>
        </p:txBody>
      </p:sp>
      <p:sp>
        <p:nvSpPr>
          <p:cNvPr id="304137" name="Text Box 9"/>
          <p:cNvSpPr txBox="1">
            <a:spLocks noChangeArrowheads="1"/>
          </p:cNvSpPr>
          <p:nvPr/>
        </p:nvSpPr>
        <p:spPr bwMode="auto">
          <a:xfrm>
            <a:off x="2533650" y="4267201"/>
            <a:ext cx="7848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600">
                <a:solidFill>
                  <a:schemeClr val="tx1"/>
                </a:solidFill>
                <a:latin typeface=".VnTime" pitchFamily="34" charset="0"/>
              </a:defRPr>
            </a:lvl1pPr>
            <a:lvl2pPr marL="742950" indent="-285750">
              <a:defRPr sz="1600">
                <a:solidFill>
                  <a:schemeClr val="tx1"/>
                </a:solidFill>
                <a:latin typeface=".VnTime" pitchFamily="34" charset="0"/>
              </a:defRPr>
            </a:lvl2pPr>
            <a:lvl3pPr marL="1143000" indent="-228600">
              <a:defRPr sz="1600">
                <a:solidFill>
                  <a:schemeClr val="tx1"/>
                </a:solidFill>
                <a:latin typeface=".VnTime" pitchFamily="34" charset="0"/>
              </a:defRPr>
            </a:lvl3pPr>
            <a:lvl4pPr marL="1600200" indent="-228600">
              <a:defRPr sz="1600">
                <a:solidFill>
                  <a:schemeClr val="tx1"/>
                </a:solidFill>
                <a:latin typeface=".VnTime" pitchFamily="34" charset="0"/>
              </a:defRPr>
            </a:lvl4pPr>
            <a:lvl5pPr marL="2057400" indent="-228600">
              <a:defRPr sz="1600">
                <a:solidFill>
                  <a:schemeClr val="tx1"/>
                </a:solidFill>
                <a:latin typeface=".VnTime" pitchFamily="34" charset="0"/>
              </a:defRPr>
            </a:lvl5pPr>
            <a:lvl6pPr marL="2514600" indent="-228600" eaLnBrk="0" fontAlgn="base" hangingPunct="0">
              <a:spcBef>
                <a:spcPct val="0"/>
              </a:spcBef>
              <a:spcAft>
                <a:spcPct val="0"/>
              </a:spcAft>
              <a:defRPr sz="1600">
                <a:solidFill>
                  <a:schemeClr val="tx1"/>
                </a:solidFill>
                <a:latin typeface=".VnTime" pitchFamily="34" charset="0"/>
              </a:defRPr>
            </a:lvl6pPr>
            <a:lvl7pPr marL="2971800" indent="-228600" eaLnBrk="0" fontAlgn="base" hangingPunct="0">
              <a:spcBef>
                <a:spcPct val="0"/>
              </a:spcBef>
              <a:spcAft>
                <a:spcPct val="0"/>
              </a:spcAft>
              <a:defRPr sz="1600">
                <a:solidFill>
                  <a:schemeClr val="tx1"/>
                </a:solidFill>
                <a:latin typeface=".VnTime" pitchFamily="34" charset="0"/>
              </a:defRPr>
            </a:lvl7pPr>
            <a:lvl8pPr marL="3429000" indent="-228600" eaLnBrk="0" fontAlgn="base" hangingPunct="0">
              <a:spcBef>
                <a:spcPct val="0"/>
              </a:spcBef>
              <a:spcAft>
                <a:spcPct val="0"/>
              </a:spcAft>
              <a:defRPr sz="1600">
                <a:solidFill>
                  <a:schemeClr val="tx1"/>
                </a:solidFill>
                <a:latin typeface=".VnTime" pitchFamily="34" charset="0"/>
              </a:defRPr>
            </a:lvl8pPr>
            <a:lvl9pPr marL="3886200" indent="-228600" eaLnBrk="0" fontAlgn="base" hangingPunct="0">
              <a:spcBef>
                <a:spcPct val="0"/>
              </a:spcBef>
              <a:spcAft>
                <a:spcPct val="0"/>
              </a:spcAft>
              <a:defRPr sz="1600">
                <a:solidFill>
                  <a:schemeClr val="tx1"/>
                </a:solidFill>
                <a:latin typeface=".VnTime" pitchFamily="34" charset="0"/>
              </a:defRPr>
            </a:lvl9pPr>
          </a:lstStyle>
          <a:p>
            <a:pPr fontAlgn="base">
              <a:spcBef>
                <a:spcPct val="50000"/>
              </a:spcBef>
              <a:spcAft>
                <a:spcPct val="0"/>
              </a:spcAft>
            </a:pPr>
            <a:r>
              <a:rPr lang="en-US" sz="2800" b="1">
                <a:solidFill>
                  <a:srgbClr val="0000FF"/>
                </a:solidFill>
                <a:latin typeface="VNI-Times" pitchFamily="2" charset="0"/>
              </a:rPr>
              <a:t>D. Niken vaø Coâban</a:t>
            </a:r>
          </a:p>
        </p:txBody>
      </p:sp>
      <p:pic>
        <p:nvPicPr>
          <p:cNvPr id="304138" name="Picture 10" descr="pointe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014663"/>
            <a:ext cx="838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1" descr="gobackyell">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6096000"/>
            <a:ext cx="228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814084"/>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04133"/>
                                        </p:tgtEl>
                                        <p:attrNameLst>
                                          <p:attrName>style.visibility</p:attrName>
                                        </p:attrNameLst>
                                      </p:cBhvr>
                                      <p:to>
                                        <p:strVal val="visible"/>
                                      </p:to>
                                    </p:set>
                                    <p:animEffect transition="in" filter="randombar(horizontal)">
                                      <p:cBhvr>
                                        <p:cTn id="7" dur="500"/>
                                        <p:tgtEl>
                                          <p:spTgt spid="304133"/>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04134"/>
                                        </p:tgtEl>
                                        <p:attrNameLst>
                                          <p:attrName>style.visibility</p:attrName>
                                        </p:attrNameLst>
                                      </p:cBhvr>
                                      <p:to>
                                        <p:strVal val="visible"/>
                                      </p:to>
                                    </p:set>
                                    <p:animEffect transition="in" filter="randombar(horizontal)">
                                      <p:cBhvr>
                                        <p:cTn id="11" dur="500"/>
                                        <p:tgtEl>
                                          <p:spTgt spid="304134"/>
                                        </p:tgtEl>
                                      </p:cBhvr>
                                    </p:animEffect>
                                  </p:childTnLst>
                                </p:cTn>
                              </p:par>
                              <p:par>
                                <p:cTn id="12" presetID="14" presetClass="entr" presetSubtype="10" fill="hold" grpId="0" nodeType="withEffect">
                                  <p:stCondLst>
                                    <p:cond delay="0"/>
                                  </p:stCondLst>
                                  <p:iterate type="lt">
                                    <p:tmPct val="0"/>
                                  </p:iterate>
                                  <p:childTnLst>
                                    <p:set>
                                      <p:cBhvr>
                                        <p:cTn id="13" dur="1" fill="hold">
                                          <p:stCondLst>
                                            <p:cond delay="0"/>
                                          </p:stCondLst>
                                        </p:cTn>
                                        <p:tgtEl>
                                          <p:spTgt spid="304135">
                                            <p:txEl>
                                              <p:pRg st="0" end="0"/>
                                            </p:txEl>
                                          </p:spTgt>
                                        </p:tgtEl>
                                        <p:attrNameLst>
                                          <p:attrName>style.visibility</p:attrName>
                                        </p:attrNameLst>
                                      </p:cBhvr>
                                      <p:to>
                                        <p:strVal val="visible"/>
                                      </p:to>
                                    </p:set>
                                    <p:animEffect transition="in" filter="randombar(horizontal)">
                                      <p:cBhvr>
                                        <p:cTn id="14" dur="500"/>
                                        <p:tgtEl>
                                          <p:spTgt spid="304135">
                                            <p:txEl>
                                              <p:pRg st="0" end="0"/>
                                            </p:txEl>
                                          </p:spTgt>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04136"/>
                                        </p:tgtEl>
                                        <p:attrNameLst>
                                          <p:attrName>style.visibility</p:attrName>
                                        </p:attrNameLst>
                                      </p:cBhvr>
                                      <p:to>
                                        <p:strVal val="visible"/>
                                      </p:to>
                                    </p:set>
                                    <p:animEffect transition="in" filter="randombar(horizontal)">
                                      <p:cBhvr>
                                        <p:cTn id="17" dur="500"/>
                                        <p:tgtEl>
                                          <p:spTgt spid="30413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04137"/>
                                        </p:tgtEl>
                                        <p:attrNameLst>
                                          <p:attrName>style.visibility</p:attrName>
                                        </p:attrNameLst>
                                      </p:cBhvr>
                                      <p:to>
                                        <p:strVal val="visible"/>
                                      </p:to>
                                    </p:set>
                                    <p:animEffect transition="in" filter="randombar(horizontal)">
                                      <p:cBhvr>
                                        <p:cTn id="20" dur="500"/>
                                        <p:tgtEl>
                                          <p:spTgt spid="30413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nodeType="clickEffect">
                                  <p:stCondLst>
                                    <p:cond delay="0"/>
                                  </p:stCondLst>
                                  <p:childTnLst>
                                    <p:set>
                                      <p:cBhvr>
                                        <p:cTn id="24" dur="1" fill="hold">
                                          <p:stCondLst>
                                            <p:cond delay="0"/>
                                          </p:stCondLst>
                                        </p:cTn>
                                        <p:tgtEl>
                                          <p:spTgt spid="304138"/>
                                        </p:tgtEl>
                                        <p:attrNameLst>
                                          <p:attrName>style.visibility</p:attrName>
                                        </p:attrNameLst>
                                      </p:cBhvr>
                                      <p:to>
                                        <p:strVal val="visible"/>
                                      </p:to>
                                    </p:set>
                                    <p:anim to="" calcmode="lin" valueType="num">
                                      <p:cBhvr>
                                        <p:cTn id="25" dur="1" fill="hold"/>
                                        <p:tgtEl>
                                          <p:spTgt spid="304138"/>
                                        </p:tgtEl>
                                        <p:attrNameLst>
                                          <p:attrName/>
                                        </p:attrNameLst>
                                      </p:cBhvr>
                                    </p:anim>
                                  </p:childTnLst>
                                </p:cTn>
                              </p:par>
                              <p:par>
                                <p:cTn id="26" presetID="21" presetClass="emph" presetSubtype="0" fill="hold" grpId="1" nodeType="withEffect">
                                  <p:stCondLst>
                                    <p:cond delay="0"/>
                                  </p:stCondLst>
                                  <p:childTnLst>
                                    <p:animClr clrSpc="hsl" dir="cw">
                                      <p:cBhvr override="childStyle">
                                        <p:cTn id="27" dur="500" fill="hold"/>
                                        <p:tgtEl>
                                          <p:spTgt spid="304136"/>
                                        </p:tgtEl>
                                        <p:attrNameLst>
                                          <p:attrName>style.color</p:attrName>
                                        </p:attrNameLst>
                                      </p:cBhvr>
                                      <p:by>
                                        <p:hsl h="7200000" s="0" l="0"/>
                                      </p:by>
                                    </p:animClr>
                                    <p:animClr clrSpc="hsl" dir="cw">
                                      <p:cBhvr>
                                        <p:cTn id="28" dur="500" fill="hold"/>
                                        <p:tgtEl>
                                          <p:spTgt spid="304136"/>
                                        </p:tgtEl>
                                        <p:attrNameLst>
                                          <p:attrName>fillcolor</p:attrName>
                                        </p:attrNameLst>
                                      </p:cBhvr>
                                      <p:by>
                                        <p:hsl h="7200000" s="0" l="0"/>
                                      </p:by>
                                    </p:animClr>
                                    <p:animClr clrSpc="hsl" dir="cw">
                                      <p:cBhvr>
                                        <p:cTn id="29" dur="500" fill="hold"/>
                                        <p:tgtEl>
                                          <p:spTgt spid="304136"/>
                                        </p:tgtEl>
                                        <p:attrNameLst>
                                          <p:attrName>stroke.color</p:attrName>
                                        </p:attrNameLst>
                                      </p:cBhvr>
                                      <p:by>
                                        <p:hsl h="7200000" s="0" l="0"/>
                                      </p:by>
                                    </p:animClr>
                                    <p:set>
                                      <p:cBhvr>
                                        <p:cTn id="30" dur="500" fill="hold"/>
                                        <p:tgtEl>
                                          <p:spTgt spid="3041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3" grpId="0"/>
      <p:bldP spid="304134" grpId="0"/>
      <p:bldP spid="304135" grpId="0" build="allAtOnce"/>
      <p:bldP spid="304136" grpId="0"/>
      <p:bldP spid="304136" grpId="1"/>
      <p:bldP spid="3041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questionmark_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57200"/>
            <a:ext cx="60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2743200" y="446088"/>
            <a:ext cx="7639050" cy="107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600">
                <a:solidFill>
                  <a:schemeClr val="tx1"/>
                </a:solidFill>
                <a:latin typeface=".VnTime" pitchFamily="34" charset="0"/>
              </a:defRPr>
            </a:lvl1pPr>
            <a:lvl2pPr marL="742950" indent="-285750">
              <a:defRPr sz="1600">
                <a:solidFill>
                  <a:schemeClr val="tx1"/>
                </a:solidFill>
                <a:latin typeface=".VnTime" pitchFamily="34" charset="0"/>
              </a:defRPr>
            </a:lvl2pPr>
            <a:lvl3pPr marL="1143000" indent="-228600">
              <a:defRPr sz="1600">
                <a:solidFill>
                  <a:schemeClr val="tx1"/>
                </a:solidFill>
                <a:latin typeface=".VnTime" pitchFamily="34" charset="0"/>
              </a:defRPr>
            </a:lvl3pPr>
            <a:lvl4pPr marL="1600200" indent="-228600">
              <a:defRPr sz="1600">
                <a:solidFill>
                  <a:schemeClr val="tx1"/>
                </a:solidFill>
                <a:latin typeface=".VnTime" pitchFamily="34" charset="0"/>
              </a:defRPr>
            </a:lvl4pPr>
            <a:lvl5pPr marL="2057400" indent="-228600">
              <a:defRPr sz="1600">
                <a:solidFill>
                  <a:schemeClr val="tx1"/>
                </a:solidFill>
                <a:latin typeface=".VnTime" pitchFamily="34" charset="0"/>
              </a:defRPr>
            </a:lvl5pPr>
            <a:lvl6pPr marL="2514600" indent="-228600" eaLnBrk="0" fontAlgn="base" hangingPunct="0">
              <a:spcBef>
                <a:spcPct val="0"/>
              </a:spcBef>
              <a:spcAft>
                <a:spcPct val="0"/>
              </a:spcAft>
              <a:defRPr sz="1600">
                <a:solidFill>
                  <a:schemeClr val="tx1"/>
                </a:solidFill>
                <a:latin typeface=".VnTime" pitchFamily="34" charset="0"/>
              </a:defRPr>
            </a:lvl6pPr>
            <a:lvl7pPr marL="2971800" indent="-228600" eaLnBrk="0" fontAlgn="base" hangingPunct="0">
              <a:spcBef>
                <a:spcPct val="0"/>
              </a:spcBef>
              <a:spcAft>
                <a:spcPct val="0"/>
              </a:spcAft>
              <a:defRPr sz="1600">
                <a:solidFill>
                  <a:schemeClr val="tx1"/>
                </a:solidFill>
                <a:latin typeface=".VnTime" pitchFamily="34" charset="0"/>
              </a:defRPr>
            </a:lvl7pPr>
            <a:lvl8pPr marL="3429000" indent="-228600" eaLnBrk="0" fontAlgn="base" hangingPunct="0">
              <a:spcBef>
                <a:spcPct val="0"/>
              </a:spcBef>
              <a:spcAft>
                <a:spcPct val="0"/>
              </a:spcAft>
              <a:defRPr sz="1600">
                <a:solidFill>
                  <a:schemeClr val="tx1"/>
                </a:solidFill>
                <a:latin typeface=".VnTime" pitchFamily="34" charset="0"/>
              </a:defRPr>
            </a:lvl8pPr>
            <a:lvl9pPr marL="3886200" indent="-228600" eaLnBrk="0" fontAlgn="base" hangingPunct="0">
              <a:spcBef>
                <a:spcPct val="0"/>
              </a:spcBef>
              <a:spcAft>
                <a:spcPct val="0"/>
              </a:spcAft>
              <a:defRPr sz="1600">
                <a:solidFill>
                  <a:schemeClr val="tx1"/>
                </a:solidFill>
                <a:latin typeface=".VnTime" pitchFamily="34" charset="0"/>
              </a:defRPr>
            </a:lvl9pPr>
          </a:lstStyle>
          <a:p>
            <a:pPr fontAlgn="base">
              <a:spcBef>
                <a:spcPct val="50000"/>
              </a:spcBef>
              <a:spcAft>
                <a:spcPct val="0"/>
              </a:spcAft>
            </a:pPr>
            <a:r>
              <a:rPr lang="en-US" sz="3200" b="1">
                <a:solidFill>
                  <a:srgbClr val="CC0000"/>
                </a:solidFill>
                <a:latin typeface="Times New Roman" pitchFamily="18" charset="0"/>
                <a:cs typeface="Times New Roman" pitchFamily="18" charset="0"/>
              </a:rPr>
              <a:t>Mỗi nam châm có mấy từ cực? Và kí hiệu của nó như thế nào?</a:t>
            </a:r>
          </a:p>
        </p:txBody>
      </p:sp>
      <p:sp>
        <p:nvSpPr>
          <p:cNvPr id="13" name="Text Box 6"/>
          <p:cNvSpPr txBox="1">
            <a:spLocks noChangeArrowheads="1"/>
          </p:cNvSpPr>
          <p:nvPr/>
        </p:nvSpPr>
        <p:spPr bwMode="auto">
          <a:xfrm>
            <a:off x="2514600" y="2133601"/>
            <a:ext cx="64008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600">
                <a:solidFill>
                  <a:schemeClr val="tx1"/>
                </a:solidFill>
                <a:latin typeface=".VnTime" pitchFamily="34" charset="0"/>
              </a:defRPr>
            </a:lvl1pPr>
            <a:lvl2pPr marL="742950" indent="-285750">
              <a:defRPr sz="1600">
                <a:solidFill>
                  <a:schemeClr val="tx1"/>
                </a:solidFill>
                <a:latin typeface=".VnTime" pitchFamily="34" charset="0"/>
              </a:defRPr>
            </a:lvl2pPr>
            <a:lvl3pPr marL="1143000" indent="-228600">
              <a:defRPr sz="1600">
                <a:solidFill>
                  <a:schemeClr val="tx1"/>
                </a:solidFill>
                <a:latin typeface=".VnTime" pitchFamily="34" charset="0"/>
              </a:defRPr>
            </a:lvl3pPr>
            <a:lvl4pPr marL="1600200" indent="-228600">
              <a:defRPr sz="1600">
                <a:solidFill>
                  <a:schemeClr val="tx1"/>
                </a:solidFill>
                <a:latin typeface=".VnTime" pitchFamily="34" charset="0"/>
              </a:defRPr>
            </a:lvl4pPr>
            <a:lvl5pPr marL="2057400" indent="-228600">
              <a:defRPr sz="1600">
                <a:solidFill>
                  <a:schemeClr val="tx1"/>
                </a:solidFill>
                <a:latin typeface=".VnTime" pitchFamily="34" charset="0"/>
              </a:defRPr>
            </a:lvl5pPr>
            <a:lvl6pPr marL="2514600" indent="-228600" eaLnBrk="0" fontAlgn="base" hangingPunct="0">
              <a:spcBef>
                <a:spcPct val="0"/>
              </a:spcBef>
              <a:spcAft>
                <a:spcPct val="0"/>
              </a:spcAft>
              <a:defRPr sz="1600">
                <a:solidFill>
                  <a:schemeClr val="tx1"/>
                </a:solidFill>
                <a:latin typeface=".VnTime" pitchFamily="34" charset="0"/>
              </a:defRPr>
            </a:lvl6pPr>
            <a:lvl7pPr marL="2971800" indent="-228600" eaLnBrk="0" fontAlgn="base" hangingPunct="0">
              <a:spcBef>
                <a:spcPct val="0"/>
              </a:spcBef>
              <a:spcAft>
                <a:spcPct val="0"/>
              </a:spcAft>
              <a:defRPr sz="1600">
                <a:solidFill>
                  <a:schemeClr val="tx1"/>
                </a:solidFill>
                <a:latin typeface=".VnTime" pitchFamily="34" charset="0"/>
              </a:defRPr>
            </a:lvl7pPr>
            <a:lvl8pPr marL="3429000" indent="-228600" eaLnBrk="0" fontAlgn="base" hangingPunct="0">
              <a:spcBef>
                <a:spcPct val="0"/>
              </a:spcBef>
              <a:spcAft>
                <a:spcPct val="0"/>
              </a:spcAft>
              <a:defRPr sz="1600">
                <a:solidFill>
                  <a:schemeClr val="tx1"/>
                </a:solidFill>
                <a:latin typeface=".VnTime" pitchFamily="34" charset="0"/>
              </a:defRPr>
            </a:lvl8pPr>
            <a:lvl9pPr marL="3886200" indent="-228600" eaLnBrk="0" fontAlgn="base" hangingPunct="0">
              <a:spcBef>
                <a:spcPct val="0"/>
              </a:spcBef>
              <a:spcAft>
                <a:spcPct val="0"/>
              </a:spcAft>
              <a:defRPr sz="1600">
                <a:solidFill>
                  <a:schemeClr val="tx1"/>
                </a:solidFill>
                <a:latin typeface=".VnTime" pitchFamily="34" charset="0"/>
              </a:defRPr>
            </a:lvl9pPr>
          </a:lstStyle>
          <a:p>
            <a:pPr fontAlgn="base">
              <a:spcBef>
                <a:spcPct val="50000"/>
              </a:spcBef>
              <a:spcAft>
                <a:spcPct val="0"/>
              </a:spcAft>
            </a:pPr>
            <a:r>
              <a:rPr lang="en-US" sz="2800" b="1">
                <a:solidFill>
                  <a:srgbClr val="0000FF"/>
                </a:solidFill>
                <a:latin typeface="TCVN-VnTime" panose="020B7200000000000000" pitchFamily="34" charset="0"/>
              </a:rPr>
              <a:t>A. Coù 1 töø cöïc.</a:t>
            </a:r>
          </a:p>
        </p:txBody>
      </p:sp>
      <p:sp>
        <p:nvSpPr>
          <p:cNvPr id="14" name="Text Box 7"/>
          <p:cNvSpPr txBox="1">
            <a:spLocks noChangeArrowheads="1"/>
          </p:cNvSpPr>
          <p:nvPr/>
        </p:nvSpPr>
        <p:spPr bwMode="auto">
          <a:xfrm>
            <a:off x="2514600" y="2667001"/>
            <a:ext cx="7848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600">
                <a:solidFill>
                  <a:schemeClr val="tx1"/>
                </a:solidFill>
                <a:latin typeface=".VnTime" pitchFamily="34" charset="0"/>
              </a:defRPr>
            </a:lvl1pPr>
            <a:lvl2pPr marL="742950" indent="-285750">
              <a:defRPr sz="1600">
                <a:solidFill>
                  <a:schemeClr val="tx1"/>
                </a:solidFill>
                <a:latin typeface=".VnTime" pitchFamily="34" charset="0"/>
              </a:defRPr>
            </a:lvl2pPr>
            <a:lvl3pPr marL="1143000" indent="-228600">
              <a:defRPr sz="1600">
                <a:solidFill>
                  <a:schemeClr val="tx1"/>
                </a:solidFill>
                <a:latin typeface=".VnTime" pitchFamily="34" charset="0"/>
              </a:defRPr>
            </a:lvl3pPr>
            <a:lvl4pPr marL="1600200" indent="-228600">
              <a:defRPr sz="1600">
                <a:solidFill>
                  <a:schemeClr val="tx1"/>
                </a:solidFill>
                <a:latin typeface=".VnTime" pitchFamily="34" charset="0"/>
              </a:defRPr>
            </a:lvl4pPr>
            <a:lvl5pPr marL="2057400" indent="-228600">
              <a:defRPr sz="1600">
                <a:solidFill>
                  <a:schemeClr val="tx1"/>
                </a:solidFill>
                <a:latin typeface=".VnTime" pitchFamily="34" charset="0"/>
              </a:defRPr>
            </a:lvl5pPr>
            <a:lvl6pPr marL="2514600" indent="-228600" eaLnBrk="0" fontAlgn="base" hangingPunct="0">
              <a:spcBef>
                <a:spcPct val="0"/>
              </a:spcBef>
              <a:spcAft>
                <a:spcPct val="0"/>
              </a:spcAft>
              <a:defRPr sz="1600">
                <a:solidFill>
                  <a:schemeClr val="tx1"/>
                </a:solidFill>
                <a:latin typeface=".VnTime" pitchFamily="34" charset="0"/>
              </a:defRPr>
            </a:lvl6pPr>
            <a:lvl7pPr marL="2971800" indent="-228600" eaLnBrk="0" fontAlgn="base" hangingPunct="0">
              <a:spcBef>
                <a:spcPct val="0"/>
              </a:spcBef>
              <a:spcAft>
                <a:spcPct val="0"/>
              </a:spcAft>
              <a:defRPr sz="1600">
                <a:solidFill>
                  <a:schemeClr val="tx1"/>
                </a:solidFill>
                <a:latin typeface=".VnTime" pitchFamily="34" charset="0"/>
              </a:defRPr>
            </a:lvl7pPr>
            <a:lvl8pPr marL="3429000" indent="-228600" eaLnBrk="0" fontAlgn="base" hangingPunct="0">
              <a:spcBef>
                <a:spcPct val="0"/>
              </a:spcBef>
              <a:spcAft>
                <a:spcPct val="0"/>
              </a:spcAft>
              <a:defRPr sz="1600">
                <a:solidFill>
                  <a:schemeClr val="tx1"/>
                </a:solidFill>
                <a:latin typeface=".VnTime" pitchFamily="34" charset="0"/>
              </a:defRPr>
            </a:lvl8pPr>
            <a:lvl9pPr marL="3886200" indent="-228600" eaLnBrk="0" fontAlgn="base" hangingPunct="0">
              <a:spcBef>
                <a:spcPct val="0"/>
              </a:spcBef>
              <a:spcAft>
                <a:spcPct val="0"/>
              </a:spcAft>
              <a:defRPr sz="1600">
                <a:solidFill>
                  <a:schemeClr val="tx1"/>
                </a:solidFill>
                <a:latin typeface=".VnTime" pitchFamily="34" charset="0"/>
              </a:defRPr>
            </a:lvl9pPr>
          </a:lstStyle>
          <a:p>
            <a:pPr fontAlgn="base">
              <a:spcBef>
                <a:spcPct val="50000"/>
              </a:spcBef>
              <a:spcAft>
                <a:spcPct val="0"/>
              </a:spcAft>
            </a:pPr>
            <a:r>
              <a:rPr lang="en-US" sz="2800" b="1">
                <a:solidFill>
                  <a:srgbClr val="0000FF"/>
                </a:solidFill>
                <a:latin typeface="VNI-Times" pitchFamily="2" charset="0"/>
              </a:rPr>
              <a:t>B. Coù 2 töø cöïc : cöïc Nam (N), cöïc Baéc (B).</a:t>
            </a:r>
          </a:p>
        </p:txBody>
      </p:sp>
      <p:sp>
        <p:nvSpPr>
          <p:cNvPr id="15" name="Text Box 8"/>
          <p:cNvSpPr txBox="1">
            <a:spLocks noChangeArrowheads="1"/>
          </p:cNvSpPr>
          <p:nvPr/>
        </p:nvSpPr>
        <p:spPr bwMode="auto">
          <a:xfrm>
            <a:off x="2497138" y="3186113"/>
            <a:ext cx="78486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600">
                <a:solidFill>
                  <a:schemeClr val="tx1"/>
                </a:solidFill>
                <a:latin typeface=".VnTime" pitchFamily="34" charset="0"/>
              </a:defRPr>
            </a:lvl1pPr>
            <a:lvl2pPr marL="742950" indent="-285750">
              <a:defRPr sz="1600">
                <a:solidFill>
                  <a:schemeClr val="tx1"/>
                </a:solidFill>
                <a:latin typeface=".VnTime" pitchFamily="34" charset="0"/>
              </a:defRPr>
            </a:lvl2pPr>
            <a:lvl3pPr marL="1143000" indent="-228600">
              <a:defRPr sz="1600">
                <a:solidFill>
                  <a:schemeClr val="tx1"/>
                </a:solidFill>
                <a:latin typeface=".VnTime" pitchFamily="34" charset="0"/>
              </a:defRPr>
            </a:lvl3pPr>
            <a:lvl4pPr marL="1600200" indent="-228600">
              <a:defRPr sz="1600">
                <a:solidFill>
                  <a:schemeClr val="tx1"/>
                </a:solidFill>
                <a:latin typeface=".VnTime" pitchFamily="34" charset="0"/>
              </a:defRPr>
            </a:lvl4pPr>
            <a:lvl5pPr marL="2057400" indent="-228600">
              <a:defRPr sz="1600">
                <a:solidFill>
                  <a:schemeClr val="tx1"/>
                </a:solidFill>
                <a:latin typeface=".VnTime" pitchFamily="34" charset="0"/>
              </a:defRPr>
            </a:lvl5pPr>
            <a:lvl6pPr marL="2514600" indent="-228600" eaLnBrk="0" fontAlgn="base" hangingPunct="0">
              <a:spcBef>
                <a:spcPct val="0"/>
              </a:spcBef>
              <a:spcAft>
                <a:spcPct val="0"/>
              </a:spcAft>
              <a:defRPr sz="1600">
                <a:solidFill>
                  <a:schemeClr val="tx1"/>
                </a:solidFill>
                <a:latin typeface=".VnTime" pitchFamily="34" charset="0"/>
              </a:defRPr>
            </a:lvl6pPr>
            <a:lvl7pPr marL="2971800" indent="-228600" eaLnBrk="0" fontAlgn="base" hangingPunct="0">
              <a:spcBef>
                <a:spcPct val="0"/>
              </a:spcBef>
              <a:spcAft>
                <a:spcPct val="0"/>
              </a:spcAft>
              <a:defRPr sz="1600">
                <a:solidFill>
                  <a:schemeClr val="tx1"/>
                </a:solidFill>
                <a:latin typeface=".VnTime" pitchFamily="34" charset="0"/>
              </a:defRPr>
            </a:lvl7pPr>
            <a:lvl8pPr marL="3429000" indent="-228600" eaLnBrk="0" fontAlgn="base" hangingPunct="0">
              <a:spcBef>
                <a:spcPct val="0"/>
              </a:spcBef>
              <a:spcAft>
                <a:spcPct val="0"/>
              </a:spcAft>
              <a:defRPr sz="1600">
                <a:solidFill>
                  <a:schemeClr val="tx1"/>
                </a:solidFill>
                <a:latin typeface=".VnTime" pitchFamily="34" charset="0"/>
              </a:defRPr>
            </a:lvl8pPr>
            <a:lvl9pPr marL="3886200" indent="-228600" eaLnBrk="0" fontAlgn="base" hangingPunct="0">
              <a:spcBef>
                <a:spcPct val="0"/>
              </a:spcBef>
              <a:spcAft>
                <a:spcPct val="0"/>
              </a:spcAft>
              <a:defRPr sz="1600">
                <a:solidFill>
                  <a:schemeClr val="tx1"/>
                </a:solidFill>
                <a:latin typeface=".VnTime" pitchFamily="34" charset="0"/>
              </a:defRPr>
            </a:lvl9pPr>
          </a:lstStyle>
          <a:p>
            <a:pPr fontAlgn="base">
              <a:spcBef>
                <a:spcPct val="50000"/>
              </a:spcBef>
              <a:spcAft>
                <a:spcPct val="0"/>
              </a:spcAft>
            </a:pPr>
            <a:r>
              <a:rPr lang="en-US" sz="2800" b="1">
                <a:solidFill>
                  <a:srgbClr val="0000FF"/>
                </a:solidFill>
                <a:latin typeface="VNI-Times" pitchFamily="2" charset="0"/>
              </a:rPr>
              <a:t>C. Coù 2 töø cöïc: cöïc Nam (S), cöïc Baéc (N).</a:t>
            </a:r>
          </a:p>
        </p:txBody>
      </p:sp>
      <p:sp>
        <p:nvSpPr>
          <p:cNvPr id="16" name="Text Box 9"/>
          <p:cNvSpPr txBox="1">
            <a:spLocks noChangeArrowheads="1"/>
          </p:cNvSpPr>
          <p:nvPr/>
        </p:nvSpPr>
        <p:spPr bwMode="auto">
          <a:xfrm>
            <a:off x="2555875" y="3705226"/>
            <a:ext cx="7848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600">
                <a:solidFill>
                  <a:schemeClr val="tx1"/>
                </a:solidFill>
                <a:latin typeface=".VnTime" pitchFamily="34" charset="0"/>
              </a:defRPr>
            </a:lvl1pPr>
            <a:lvl2pPr marL="742950" indent="-285750">
              <a:defRPr sz="1600">
                <a:solidFill>
                  <a:schemeClr val="tx1"/>
                </a:solidFill>
                <a:latin typeface=".VnTime" pitchFamily="34" charset="0"/>
              </a:defRPr>
            </a:lvl2pPr>
            <a:lvl3pPr marL="1143000" indent="-228600">
              <a:defRPr sz="1600">
                <a:solidFill>
                  <a:schemeClr val="tx1"/>
                </a:solidFill>
                <a:latin typeface=".VnTime" pitchFamily="34" charset="0"/>
              </a:defRPr>
            </a:lvl3pPr>
            <a:lvl4pPr marL="1600200" indent="-228600">
              <a:defRPr sz="1600">
                <a:solidFill>
                  <a:schemeClr val="tx1"/>
                </a:solidFill>
                <a:latin typeface=".VnTime" pitchFamily="34" charset="0"/>
              </a:defRPr>
            </a:lvl4pPr>
            <a:lvl5pPr marL="2057400" indent="-228600">
              <a:defRPr sz="1600">
                <a:solidFill>
                  <a:schemeClr val="tx1"/>
                </a:solidFill>
                <a:latin typeface=".VnTime" pitchFamily="34" charset="0"/>
              </a:defRPr>
            </a:lvl5pPr>
            <a:lvl6pPr marL="2514600" indent="-228600" eaLnBrk="0" fontAlgn="base" hangingPunct="0">
              <a:spcBef>
                <a:spcPct val="0"/>
              </a:spcBef>
              <a:spcAft>
                <a:spcPct val="0"/>
              </a:spcAft>
              <a:defRPr sz="1600">
                <a:solidFill>
                  <a:schemeClr val="tx1"/>
                </a:solidFill>
                <a:latin typeface=".VnTime" pitchFamily="34" charset="0"/>
              </a:defRPr>
            </a:lvl6pPr>
            <a:lvl7pPr marL="2971800" indent="-228600" eaLnBrk="0" fontAlgn="base" hangingPunct="0">
              <a:spcBef>
                <a:spcPct val="0"/>
              </a:spcBef>
              <a:spcAft>
                <a:spcPct val="0"/>
              </a:spcAft>
              <a:defRPr sz="1600">
                <a:solidFill>
                  <a:schemeClr val="tx1"/>
                </a:solidFill>
                <a:latin typeface=".VnTime" pitchFamily="34" charset="0"/>
              </a:defRPr>
            </a:lvl7pPr>
            <a:lvl8pPr marL="3429000" indent="-228600" eaLnBrk="0" fontAlgn="base" hangingPunct="0">
              <a:spcBef>
                <a:spcPct val="0"/>
              </a:spcBef>
              <a:spcAft>
                <a:spcPct val="0"/>
              </a:spcAft>
              <a:defRPr sz="1600">
                <a:solidFill>
                  <a:schemeClr val="tx1"/>
                </a:solidFill>
                <a:latin typeface=".VnTime" pitchFamily="34" charset="0"/>
              </a:defRPr>
            </a:lvl8pPr>
            <a:lvl9pPr marL="3886200" indent="-228600" eaLnBrk="0" fontAlgn="base" hangingPunct="0">
              <a:spcBef>
                <a:spcPct val="0"/>
              </a:spcBef>
              <a:spcAft>
                <a:spcPct val="0"/>
              </a:spcAft>
              <a:defRPr sz="1600">
                <a:solidFill>
                  <a:schemeClr val="tx1"/>
                </a:solidFill>
                <a:latin typeface=".VnTime" pitchFamily="34" charset="0"/>
              </a:defRPr>
            </a:lvl9pPr>
          </a:lstStyle>
          <a:p>
            <a:pPr fontAlgn="base">
              <a:spcBef>
                <a:spcPct val="50000"/>
              </a:spcBef>
              <a:spcAft>
                <a:spcPct val="0"/>
              </a:spcAft>
            </a:pPr>
            <a:r>
              <a:rPr lang="en-US" sz="2800" b="1">
                <a:solidFill>
                  <a:srgbClr val="0000FF"/>
                </a:solidFill>
                <a:latin typeface="VNI-Times" pitchFamily="2" charset="0"/>
              </a:rPr>
              <a:t>D. Khoâng coù töø cöïc.</a:t>
            </a:r>
          </a:p>
        </p:txBody>
      </p:sp>
      <p:pic>
        <p:nvPicPr>
          <p:cNvPr id="17" name="Picture 10" descr="pointe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3387725"/>
            <a:ext cx="838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1" descr="gobackyell">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6096000"/>
            <a:ext cx="228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417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par>
                                <p:cTn id="12" presetID="14" presetClass="entr" presetSubtype="10" fill="hold" grpId="0" nodeType="withEffect">
                                  <p:stCondLst>
                                    <p:cond delay="0"/>
                                  </p:stCondLst>
                                  <p:iterate type="lt">
                                    <p:tmPct val="0"/>
                                  </p:iterate>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4" dur="500"/>
                                        <p:tgtEl>
                                          <p:spTgt spid="14">
                                            <p:txEl>
                                              <p:pRg st="0" end="0"/>
                                            </p:txEl>
                                          </p:spTgt>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to="" calcmode="lin" valueType="num">
                                      <p:cBhvr>
                                        <p:cTn id="25" dur="1" fill="hold"/>
                                        <p:tgtEl>
                                          <p:spTgt spid="17"/>
                                        </p:tgtEl>
                                        <p:attrNameLst>
                                          <p:attrName/>
                                        </p:attrNameLst>
                                      </p:cBhvr>
                                    </p:anim>
                                  </p:childTnLst>
                                </p:cTn>
                              </p:par>
                              <p:par>
                                <p:cTn id="26" presetID="21" presetClass="emph" presetSubtype="0" fill="hold" grpId="1" nodeType="withEffect">
                                  <p:stCondLst>
                                    <p:cond delay="0"/>
                                  </p:stCondLst>
                                  <p:childTnLst>
                                    <p:animClr clrSpc="hsl" dir="cw">
                                      <p:cBhvr override="childStyle">
                                        <p:cTn id="27" dur="500" fill="hold"/>
                                        <p:tgtEl>
                                          <p:spTgt spid="15"/>
                                        </p:tgtEl>
                                        <p:attrNameLst>
                                          <p:attrName>style.color</p:attrName>
                                        </p:attrNameLst>
                                      </p:cBhvr>
                                      <p:by>
                                        <p:hsl h="7200000" s="0" l="0"/>
                                      </p:by>
                                    </p:animClr>
                                    <p:animClr clrSpc="hsl" dir="cw">
                                      <p:cBhvr>
                                        <p:cTn id="28" dur="500" fill="hold"/>
                                        <p:tgtEl>
                                          <p:spTgt spid="15"/>
                                        </p:tgtEl>
                                        <p:attrNameLst>
                                          <p:attrName>fillcolor</p:attrName>
                                        </p:attrNameLst>
                                      </p:cBhvr>
                                      <p:by>
                                        <p:hsl h="7200000" s="0" l="0"/>
                                      </p:by>
                                    </p:animClr>
                                    <p:animClr clrSpc="hsl" dir="cw">
                                      <p:cBhvr>
                                        <p:cTn id="29" dur="500" fill="hold"/>
                                        <p:tgtEl>
                                          <p:spTgt spid="15"/>
                                        </p:tgtEl>
                                        <p:attrNameLst>
                                          <p:attrName>stroke.color</p:attrName>
                                        </p:attrNameLst>
                                      </p:cBhvr>
                                      <p:by>
                                        <p:hsl h="7200000" s="0" l="0"/>
                                      </p:by>
                                    </p:animClr>
                                    <p:set>
                                      <p:cBhvr>
                                        <p:cTn id="30" dur="5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build="allAtOnce"/>
      <p:bldP spid="15" grpId="0"/>
      <p:bldP spid="15" grpId="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questionmark_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76400"/>
            <a:ext cx="60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2743200" y="1665288"/>
            <a:ext cx="7639050" cy="138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600">
                <a:solidFill>
                  <a:schemeClr val="tx1"/>
                </a:solidFill>
                <a:latin typeface=".VnTime" pitchFamily="34" charset="0"/>
              </a:defRPr>
            </a:lvl1pPr>
            <a:lvl2pPr marL="742950" indent="-285750">
              <a:defRPr sz="1600">
                <a:solidFill>
                  <a:schemeClr val="tx1"/>
                </a:solidFill>
                <a:latin typeface=".VnTime" pitchFamily="34" charset="0"/>
              </a:defRPr>
            </a:lvl2pPr>
            <a:lvl3pPr marL="1143000" indent="-228600">
              <a:defRPr sz="1600">
                <a:solidFill>
                  <a:schemeClr val="tx1"/>
                </a:solidFill>
                <a:latin typeface=".VnTime" pitchFamily="34" charset="0"/>
              </a:defRPr>
            </a:lvl3pPr>
            <a:lvl4pPr marL="1600200" indent="-228600">
              <a:defRPr sz="1600">
                <a:solidFill>
                  <a:schemeClr val="tx1"/>
                </a:solidFill>
                <a:latin typeface=".VnTime" pitchFamily="34" charset="0"/>
              </a:defRPr>
            </a:lvl4pPr>
            <a:lvl5pPr marL="2057400" indent="-228600">
              <a:defRPr sz="1600">
                <a:solidFill>
                  <a:schemeClr val="tx1"/>
                </a:solidFill>
                <a:latin typeface=".VnTime" pitchFamily="34" charset="0"/>
              </a:defRPr>
            </a:lvl5pPr>
            <a:lvl6pPr marL="2514600" indent="-228600" eaLnBrk="0" fontAlgn="base" hangingPunct="0">
              <a:spcBef>
                <a:spcPct val="0"/>
              </a:spcBef>
              <a:spcAft>
                <a:spcPct val="0"/>
              </a:spcAft>
              <a:defRPr sz="1600">
                <a:solidFill>
                  <a:schemeClr val="tx1"/>
                </a:solidFill>
                <a:latin typeface=".VnTime" pitchFamily="34" charset="0"/>
              </a:defRPr>
            </a:lvl6pPr>
            <a:lvl7pPr marL="2971800" indent="-228600" eaLnBrk="0" fontAlgn="base" hangingPunct="0">
              <a:spcBef>
                <a:spcPct val="0"/>
              </a:spcBef>
              <a:spcAft>
                <a:spcPct val="0"/>
              </a:spcAft>
              <a:defRPr sz="1600">
                <a:solidFill>
                  <a:schemeClr val="tx1"/>
                </a:solidFill>
                <a:latin typeface=".VnTime" pitchFamily="34" charset="0"/>
              </a:defRPr>
            </a:lvl7pPr>
            <a:lvl8pPr marL="3429000" indent="-228600" eaLnBrk="0" fontAlgn="base" hangingPunct="0">
              <a:spcBef>
                <a:spcPct val="0"/>
              </a:spcBef>
              <a:spcAft>
                <a:spcPct val="0"/>
              </a:spcAft>
              <a:defRPr sz="1600">
                <a:solidFill>
                  <a:schemeClr val="tx1"/>
                </a:solidFill>
                <a:latin typeface=".VnTime" pitchFamily="34" charset="0"/>
              </a:defRPr>
            </a:lvl8pPr>
            <a:lvl9pPr marL="3886200" indent="-228600" eaLnBrk="0" fontAlgn="base" hangingPunct="0">
              <a:spcBef>
                <a:spcPct val="0"/>
              </a:spcBef>
              <a:spcAft>
                <a:spcPct val="0"/>
              </a:spcAft>
              <a:defRPr sz="1600">
                <a:solidFill>
                  <a:schemeClr val="tx1"/>
                </a:solidFill>
                <a:latin typeface=".VnTime" pitchFamily="34" charset="0"/>
              </a:defRPr>
            </a:lvl9pPr>
          </a:lstStyle>
          <a:p>
            <a:pPr fontAlgn="base">
              <a:spcBef>
                <a:spcPct val="50000"/>
              </a:spcBef>
              <a:spcAft>
                <a:spcPct val="0"/>
              </a:spcAft>
            </a:pPr>
            <a:r>
              <a:rPr lang="en-US" sz="2800" b="1">
                <a:solidFill>
                  <a:srgbClr val="CC0000"/>
                </a:solidFill>
                <a:latin typeface="Times New Roman" pitchFamily="18" charset="0"/>
                <a:cs typeface="Times New Roman" pitchFamily="18" charset="0"/>
              </a:rPr>
              <a:t>Nếu có 1 thanh nam châm thẳng bị gãy tại chính giữa của thanh. Hỏi lúc này một nửa của thanh nam châm đó sẽ như thế nào? Giải thích?</a:t>
            </a:r>
          </a:p>
        </p:txBody>
      </p:sp>
      <p:sp>
        <p:nvSpPr>
          <p:cNvPr id="13" name="Text Box 6"/>
          <p:cNvSpPr txBox="1">
            <a:spLocks noChangeArrowheads="1"/>
          </p:cNvSpPr>
          <p:nvPr/>
        </p:nvSpPr>
        <p:spPr bwMode="auto">
          <a:xfrm>
            <a:off x="2286000" y="3352801"/>
            <a:ext cx="81534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600">
                <a:solidFill>
                  <a:schemeClr val="tx1"/>
                </a:solidFill>
                <a:latin typeface=".VnTime" pitchFamily="34" charset="0"/>
              </a:defRPr>
            </a:lvl1pPr>
            <a:lvl2pPr marL="742950" indent="-285750">
              <a:defRPr sz="1600">
                <a:solidFill>
                  <a:schemeClr val="tx1"/>
                </a:solidFill>
                <a:latin typeface=".VnTime" pitchFamily="34" charset="0"/>
              </a:defRPr>
            </a:lvl2pPr>
            <a:lvl3pPr marL="1143000" indent="-228600">
              <a:defRPr sz="1600">
                <a:solidFill>
                  <a:schemeClr val="tx1"/>
                </a:solidFill>
                <a:latin typeface=".VnTime" pitchFamily="34" charset="0"/>
              </a:defRPr>
            </a:lvl3pPr>
            <a:lvl4pPr marL="1600200" indent="-228600">
              <a:defRPr sz="1600">
                <a:solidFill>
                  <a:schemeClr val="tx1"/>
                </a:solidFill>
                <a:latin typeface=".VnTime" pitchFamily="34" charset="0"/>
              </a:defRPr>
            </a:lvl4pPr>
            <a:lvl5pPr marL="2057400" indent="-228600">
              <a:defRPr sz="1600">
                <a:solidFill>
                  <a:schemeClr val="tx1"/>
                </a:solidFill>
                <a:latin typeface=".VnTime" pitchFamily="34" charset="0"/>
              </a:defRPr>
            </a:lvl5pPr>
            <a:lvl6pPr marL="2514600" indent="-228600" eaLnBrk="0" fontAlgn="base" hangingPunct="0">
              <a:spcBef>
                <a:spcPct val="0"/>
              </a:spcBef>
              <a:spcAft>
                <a:spcPct val="0"/>
              </a:spcAft>
              <a:defRPr sz="1600">
                <a:solidFill>
                  <a:schemeClr val="tx1"/>
                </a:solidFill>
                <a:latin typeface=".VnTime" pitchFamily="34" charset="0"/>
              </a:defRPr>
            </a:lvl6pPr>
            <a:lvl7pPr marL="2971800" indent="-228600" eaLnBrk="0" fontAlgn="base" hangingPunct="0">
              <a:spcBef>
                <a:spcPct val="0"/>
              </a:spcBef>
              <a:spcAft>
                <a:spcPct val="0"/>
              </a:spcAft>
              <a:defRPr sz="1600">
                <a:solidFill>
                  <a:schemeClr val="tx1"/>
                </a:solidFill>
                <a:latin typeface=".VnTime" pitchFamily="34" charset="0"/>
              </a:defRPr>
            </a:lvl7pPr>
            <a:lvl8pPr marL="3429000" indent="-228600" eaLnBrk="0" fontAlgn="base" hangingPunct="0">
              <a:spcBef>
                <a:spcPct val="0"/>
              </a:spcBef>
              <a:spcAft>
                <a:spcPct val="0"/>
              </a:spcAft>
              <a:defRPr sz="1600">
                <a:solidFill>
                  <a:schemeClr val="tx1"/>
                </a:solidFill>
                <a:latin typeface=".VnTime" pitchFamily="34" charset="0"/>
              </a:defRPr>
            </a:lvl8pPr>
            <a:lvl9pPr marL="3886200" indent="-228600" eaLnBrk="0" fontAlgn="base" hangingPunct="0">
              <a:spcBef>
                <a:spcPct val="0"/>
              </a:spcBef>
              <a:spcAft>
                <a:spcPct val="0"/>
              </a:spcAft>
              <a:defRPr sz="1600">
                <a:solidFill>
                  <a:schemeClr val="tx1"/>
                </a:solidFill>
                <a:latin typeface=".VnTime" pitchFamily="34" charset="0"/>
              </a:defRPr>
            </a:lvl9pPr>
          </a:lstStyle>
          <a:p>
            <a:pPr fontAlgn="base">
              <a:spcBef>
                <a:spcPct val="50000"/>
              </a:spcBef>
              <a:spcAft>
                <a:spcPct val="0"/>
              </a:spcAft>
            </a:pPr>
            <a:r>
              <a:rPr lang="en-US" sz="2800" b="1">
                <a:solidFill>
                  <a:srgbClr val="0000FF"/>
                </a:solidFill>
                <a:latin typeface="VNI-Times" pitchFamily="2" charset="0"/>
              </a:rPr>
              <a:t>A. Trở </a:t>
            </a:r>
            <a:r>
              <a:rPr lang="en-US" sz="2800" b="1">
                <a:solidFill>
                  <a:srgbClr val="0000FF"/>
                </a:solidFill>
                <a:latin typeface="Times New Roman" pitchFamily="18" charset="0"/>
                <a:cs typeface="Times New Roman" pitchFamily="18" charset="0"/>
              </a:rPr>
              <a:t>thành một nam châm mới chỉ</a:t>
            </a:r>
            <a:r>
              <a:rPr lang="en-US" sz="2800" b="1">
                <a:solidFill>
                  <a:srgbClr val="0000FF"/>
                </a:solidFill>
                <a:latin typeface="VNI-Times" pitchFamily="2" charset="0"/>
              </a:rPr>
              <a:t> coù töø cöïc Baéc.</a:t>
            </a:r>
          </a:p>
        </p:txBody>
      </p:sp>
      <p:sp>
        <p:nvSpPr>
          <p:cNvPr id="14" name="Text Box 7"/>
          <p:cNvSpPr txBox="1">
            <a:spLocks noChangeArrowheads="1"/>
          </p:cNvSpPr>
          <p:nvPr/>
        </p:nvSpPr>
        <p:spPr bwMode="auto">
          <a:xfrm>
            <a:off x="2286000" y="3935414"/>
            <a:ext cx="8382000" cy="954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600">
                <a:solidFill>
                  <a:schemeClr val="tx1"/>
                </a:solidFill>
                <a:latin typeface=".VnTime" pitchFamily="34" charset="0"/>
              </a:defRPr>
            </a:lvl1pPr>
            <a:lvl2pPr marL="742950" indent="-285750">
              <a:defRPr sz="1600">
                <a:solidFill>
                  <a:schemeClr val="tx1"/>
                </a:solidFill>
                <a:latin typeface=".VnTime" pitchFamily="34" charset="0"/>
              </a:defRPr>
            </a:lvl2pPr>
            <a:lvl3pPr marL="1143000" indent="-228600">
              <a:defRPr sz="1600">
                <a:solidFill>
                  <a:schemeClr val="tx1"/>
                </a:solidFill>
                <a:latin typeface=".VnTime" pitchFamily="34" charset="0"/>
              </a:defRPr>
            </a:lvl3pPr>
            <a:lvl4pPr marL="1600200" indent="-228600">
              <a:defRPr sz="1600">
                <a:solidFill>
                  <a:schemeClr val="tx1"/>
                </a:solidFill>
                <a:latin typeface=".VnTime" pitchFamily="34" charset="0"/>
              </a:defRPr>
            </a:lvl4pPr>
            <a:lvl5pPr marL="2057400" indent="-228600">
              <a:defRPr sz="1600">
                <a:solidFill>
                  <a:schemeClr val="tx1"/>
                </a:solidFill>
                <a:latin typeface=".VnTime" pitchFamily="34" charset="0"/>
              </a:defRPr>
            </a:lvl5pPr>
            <a:lvl6pPr marL="2514600" indent="-228600" eaLnBrk="0" fontAlgn="base" hangingPunct="0">
              <a:spcBef>
                <a:spcPct val="0"/>
              </a:spcBef>
              <a:spcAft>
                <a:spcPct val="0"/>
              </a:spcAft>
              <a:defRPr sz="1600">
                <a:solidFill>
                  <a:schemeClr val="tx1"/>
                </a:solidFill>
                <a:latin typeface=".VnTime" pitchFamily="34" charset="0"/>
              </a:defRPr>
            </a:lvl6pPr>
            <a:lvl7pPr marL="2971800" indent="-228600" eaLnBrk="0" fontAlgn="base" hangingPunct="0">
              <a:spcBef>
                <a:spcPct val="0"/>
              </a:spcBef>
              <a:spcAft>
                <a:spcPct val="0"/>
              </a:spcAft>
              <a:defRPr sz="1600">
                <a:solidFill>
                  <a:schemeClr val="tx1"/>
                </a:solidFill>
                <a:latin typeface=".VnTime" pitchFamily="34" charset="0"/>
              </a:defRPr>
            </a:lvl7pPr>
            <a:lvl8pPr marL="3429000" indent="-228600" eaLnBrk="0" fontAlgn="base" hangingPunct="0">
              <a:spcBef>
                <a:spcPct val="0"/>
              </a:spcBef>
              <a:spcAft>
                <a:spcPct val="0"/>
              </a:spcAft>
              <a:defRPr sz="1600">
                <a:solidFill>
                  <a:schemeClr val="tx1"/>
                </a:solidFill>
                <a:latin typeface=".VnTime" pitchFamily="34" charset="0"/>
              </a:defRPr>
            </a:lvl8pPr>
            <a:lvl9pPr marL="3886200" indent="-228600" eaLnBrk="0" fontAlgn="base" hangingPunct="0">
              <a:spcBef>
                <a:spcPct val="0"/>
              </a:spcBef>
              <a:spcAft>
                <a:spcPct val="0"/>
              </a:spcAft>
              <a:defRPr sz="1600">
                <a:solidFill>
                  <a:schemeClr val="tx1"/>
                </a:solidFill>
                <a:latin typeface=".VnTime" pitchFamily="34" charset="0"/>
              </a:defRPr>
            </a:lvl9pPr>
          </a:lstStyle>
          <a:p>
            <a:pPr fontAlgn="base">
              <a:spcBef>
                <a:spcPct val="50000"/>
              </a:spcBef>
              <a:spcAft>
                <a:spcPct val="0"/>
              </a:spcAft>
            </a:pPr>
            <a:r>
              <a:rPr lang="en-US" sz="2800" b="1">
                <a:solidFill>
                  <a:srgbClr val="0000FF"/>
                </a:solidFill>
                <a:latin typeface="VNI-Times" pitchFamily="2" charset="0"/>
              </a:rPr>
              <a:t>B. Trôû thaønh moät nam chaâm môùi chæ coù töø cöïc Nam .</a:t>
            </a:r>
          </a:p>
        </p:txBody>
      </p:sp>
      <p:sp>
        <p:nvSpPr>
          <p:cNvPr id="15" name="Text Box 8"/>
          <p:cNvSpPr txBox="1">
            <a:spLocks noChangeArrowheads="1"/>
          </p:cNvSpPr>
          <p:nvPr/>
        </p:nvSpPr>
        <p:spPr bwMode="auto">
          <a:xfrm>
            <a:off x="2286000" y="4967288"/>
            <a:ext cx="78486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600">
                <a:solidFill>
                  <a:schemeClr val="tx1"/>
                </a:solidFill>
                <a:latin typeface=".VnTime" pitchFamily="34" charset="0"/>
              </a:defRPr>
            </a:lvl1pPr>
            <a:lvl2pPr marL="742950" indent="-285750">
              <a:defRPr sz="1600">
                <a:solidFill>
                  <a:schemeClr val="tx1"/>
                </a:solidFill>
                <a:latin typeface=".VnTime" pitchFamily="34" charset="0"/>
              </a:defRPr>
            </a:lvl2pPr>
            <a:lvl3pPr marL="1143000" indent="-228600">
              <a:defRPr sz="1600">
                <a:solidFill>
                  <a:schemeClr val="tx1"/>
                </a:solidFill>
                <a:latin typeface=".VnTime" pitchFamily="34" charset="0"/>
              </a:defRPr>
            </a:lvl3pPr>
            <a:lvl4pPr marL="1600200" indent="-228600">
              <a:defRPr sz="1600">
                <a:solidFill>
                  <a:schemeClr val="tx1"/>
                </a:solidFill>
                <a:latin typeface=".VnTime" pitchFamily="34" charset="0"/>
              </a:defRPr>
            </a:lvl4pPr>
            <a:lvl5pPr marL="2057400" indent="-228600">
              <a:defRPr sz="1600">
                <a:solidFill>
                  <a:schemeClr val="tx1"/>
                </a:solidFill>
                <a:latin typeface=".VnTime" pitchFamily="34" charset="0"/>
              </a:defRPr>
            </a:lvl5pPr>
            <a:lvl6pPr marL="2514600" indent="-228600" eaLnBrk="0" fontAlgn="base" hangingPunct="0">
              <a:spcBef>
                <a:spcPct val="0"/>
              </a:spcBef>
              <a:spcAft>
                <a:spcPct val="0"/>
              </a:spcAft>
              <a:defRPr sz="1600">
                <a:solidFill>
                  <a:schemeClr val="tx1"/>
                </a:solidFill>
                <a:latin typeface=".VnTime" pitchFamily="34" charset="0"/>
              </a:defRPr>
            </a:lvl6pPr>
            <a:lvl7pPr marL="2971800" indent="-228600" eaLnBrk="0" fontAlgn="base" hangingPunct="0">
              <a:spcBef>
                <a:spcPct val="0"/>
              </a:spcBef>
              <a:spcAft>
                <a:spcPct val="0"/>
              </a:spcAft>
              <a:defRPr sz="1600">
                <a:solidFill>
                  <a:schemeClr val="tx1"/>
                </a:solidFill>
                <a:latin typeface=".VnTime" pitchFamily="34" charset="0"/>
              </a:defRPr>
            </a:lvl7pPr>
            <a:lvl8pPr marL="3429000" indent="-228600" eaLnBrk="0" fontAlgn="base" hangingPunct="0">
              <a:spcBef>
                <a:spcPct val="0"/>
              </a:spcBef>
              <a:spcAft>
                <a:spcPct val="0"/>
              </a:spcAft>
              <a:defRPr sz="1600">
                <a:solidFill>
                  <a:schemeClr val="tx1"/>
                </a:solidFill>
                <a:latin typeface=".VnTime" pitchFamily="34" charset="0"/>
              </a:defRPr>
            </a:lvl8pPr>
            <a:lvl9pPr marL="3886200" indent="-228600" eaLnBrk="0" fontAlgn="base" hangingPunct="0">
              <a:spcBef>
                <a:spcPct val="0"/>
              </a:spcBef>
              <a:spcAft>
                <a:spcPct val="0"/>
              </a:spcAft>
              <a:defRPr sz="1600">
                <a:solidFill>
                  <a:schemeClr val="tx1"/>
                </a:solidFill>
                <a:latin typeface=".VnTime" pitchFamily="34" charset="0"/>
              </a:defRPr>
            </a:lvl9pPr>
          </a:lstStyle>
          <a:p>
            <a:pPr fontAlgn="base">
              <a:spcBef>
                <a:spcPct val="50000"/>
              </a:spcBef>
              <a:spcAft>
                <a:spcPct val="0"/>
              </a:spcAft>
            </a:pPr>
            <a:r>
              <a:rPr lang="en-US" sz="2800" b="1">
                <a:solidFill>
                  <a:srgbClr val="0000FF"/>
                </a:solidFill>
                <a:latin typeface="VNI-Times" pitchFamily="2" charset="0"/>
              </a:rPr>
              <a:t>D. Trôû thaønh moät nam chaâm môùi coù 2 töø cöïc.</a:t>
            </a:r>
          </a:p>
        </p:txBody>
      </p:sp>
      <p:sp>
        <p:nvSpPr>
          <p:cNvPr id="16" name="Text Box 9"/>
          <p:cNvSpPr txBox="1">
            <a:spLocks noChangeArrowheads="1"/>
          </p:cNvSpPr>
          <p:nvPr/>
        </p:nvSpPr>
        <p:spPr bwMode="auto">
          <a:xfrm>
            <a:off x="2286000" y="4471989"/>
            <a:ext cx="8382000"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600">
                <a:solidFill>
                  <a:schemeClr val="tx1"/>
                </a:solidFill>
                <a:latin typeface=".VnTime" pitchFamily="34" charset="0"/>
              </a:defRPr>
            </a:lvl1pPr>
            <a:lvl2pPr marL="742950" indent="-285750">
              <a:defRPr sz="1600">
                <a:solidFill>
                  <a:schemeClr val="tx1"/>
                </a:solidFill>
                <a:latin typeface=".VnTime" pitchFamily="34" charset="0"/>
              </a:defRPr>
            </a:lvl2pPr>
            <a:lvl3pPr marL="1143000" indent="-228600">
              <a:defRPr sz="1600">
                <a:solidFill>
                  <a:schemeClr val="tx1"/>
                </a:solidFill>
                <a:latin typeface=".VnTime" pitchFamily="34" charset="0"/>
              </a:defRPr>
            </a:lvl3pPr>
            <a:lvl4pPr marL="1600200" indent="-228600">
              <a:defRPr sz="1600">
                <a:solidFill>
                  <a:schemeClr val="tx1"/>
                </a:solidFill>
                <a:latin typeface=".VnTime" pitchFamily="34" charset="0"/>
              </a:defRPr>
            </a:lvl4pPr>
            <a:lvl5pPr marL="2057400" indent="-228600">
              <a:defRPr sz="1600">
                <a:solidFill>
                  <a:schemeClr val="tx1"/>
                </a:solidFill>
                <a:latin typeface=".VnTime" pitchFamily="34" charset="0"/>
              </a:defRPr>
            </a:lvl5pPr>
            <a:lvl6pPr marL="2514600" indent="-228600" eaLnBrk="0" fontAlgn="base" hangingPunct="0">
              <a:spcBef>
                <a:spcPct val="0"/>
              </a:spcBef>
              <a:spcAft>
                <a:spcPct val="0"/>
              </a:spcAft>
              <a:defRPr sz="1600">
                <a:solidFill>
                  <a:schemeClr val="tx1"/>
                </a:solidFill>
                <a:latin typeface=".VnTime" pitchFamily="34" charset="0"/>
              </a:defRPr>
            </a:lvl6pPr>
            <a:lvl7pPr marL="2971800" indent="-228600" eaLnBrk="0" fontAlgn="base" hangingPunct="0">
              <a:spcBef>
                <a:spcPct val="0"/>
              </a:spcBef>
              <a:spcAft>
                <a:spcPct val="0"/>
              </a:spcAft>
              <a:defRPr sz="1600">
                <a:solidFill>
                  <a:schemeClr val="tx1"/>
                </a:solidFill>
                <a:latin typeface=".VnTime" pitchFamily="34" charset="0"/>
              </a:defRPr>
            </a:lvl7pPr>
            <a:lvl8pPr marL="3429000" indent="-228600" eaLnBrk="0" fontAlgn="base" hangingPunct="0">
              <a:spcBef>
                <a:spcPct val="0"/>
              </a:spcBef>
              <a:spcAft>
                <a:spcPct val="0"/>
              </a:spcAft>
              <a:defRPr sz="1600">
                <a:solidFill>
                  <a:schemeClr val="tx1"/>
                </a:solidFill>
                <a:latin typeface=".VnTime" pitchFamily="34" charset="0"/>
              </a:defRPr>
            </a:lvl8pPr>
            <a:lvl9pPr marL="3886200" indent="-228600" eaLnBrk="0" fontAlgn="base" hangingPunct="0">
              <a:spcBef>
                <a:spcPct val="0"/>
              </a:spcBef>
              <a:spcAft>
                <a:spcPct val="0"/>
              </a:spcAft>
              <a:defRPr sz="1600">
                <a:solidFill>
                  <a:schemeClr val="tx1"/>
                </a:solidFill>
                <a:latin typeface=".VnTime" pitchFamily="34" charset="0"/>
              </a:defRPr>
            </a:lvl9pPr>
          </a:lstStyle>
          <a:p>
            <a:pPr fontAlgn="base">
              <a:spcBef>
                <a:spcPct val="50000"/>
              </a:spcBef>
              <a:spcAft>
                <a:spcPct val="0"/>
              </a:spcAft>
            </a:pPr>
            <a:r>
              <a:rPr lang="en-US" sz="2800" b="1" dirty="0">
                <a:solidFill>
                  <a:srgbClr val="0000FF"/>
                </a:solidFill>
                <a:latin typeface="TCVN-VnTime" panose="020B7200000000000000" pitchFamily="34" charset="0"/>
              </a:rPr>
              <a:t>C. </a:t>
            </a:r>
            <a:r>
              <a:rPr lang="en-US" sz="2800" b="1" dirty="0" err="1">
                <a:solidFill>
                  <a:srgbClr val="0000FF"/>
                </a:solidFill>
                <a:latin typeface="TCVN-VnTime" panose="020B7200000000000000" pitchFamily="34" charset="0"/>
              </a:rPr>
              <a:t>Trôû</a:t>
            </a:r>
            <a:r>
              <a:rPr lang="en-US" sz="2800" b="1" dirty="0">
                <a:solidFill>
                  <a:srgbClr val="0000FF"/>
                </a:solidFill>
                <a:latin typeface="TCVN-VnTime" panose="020B7200000000000000" pitchFamily="34" charset="0"/>
              </a:rPr>
              <a:t> </a:t>
            </a:r>
            <a:r>
              <a:rPr lang="en-US" sz="2800" b="1" dirty="0" err="1">
                <a:solidFill>
                  <a:srgbClr val="0000FF"/>
                </a:solidFill>
                <a:latin typeface="TCVN-VnTime" panose="020B7200000000000000" pitchFamily="34" charset="0"/>
              </a:rPr>
              <a:t>thaønh</a:t>
            </a:r>
            <a:r>
              <a:rPr lang="en-US" sz="2800" b="1" dirty="0">
                <a:solidFill>
                  <a:srgbClr val="0000FF"/>
                </a:solidFill>
                <a:latin typeface="TCVN-VnTime" panose="020B7200000000000000" pitchFamily="34" charset="0"/>
              </a:rPr>
              <a:t> </a:t>
            </a:r>
            <a:r>
              <a:rPr lang="en-US" sz="2800" b="1" dirty="0" err="1">
                <a:solidFill>
                  <a:srgbClr val="0000FF"/>
                </a:solidFill>
                <a:latin typeface="TCVN-VnTime" panose="020B7200000000000000" pitchFamily="34" charset="0"/>
              </a:rPr>
              <a:t>moät</a:t>
            </a:r>
            <a:r>
              <a:rPr lang="en-US" sz="2800" b="1" dirty="0">
                <a:solidFill>
                  <a:srgbClr val="0000FF"/>
                </a:solidFill>
                <a:latin typeface="TCVN-VnTime" panose="020B7200000000000000" pitchFamily="34" charset="0"/>
              </a:rPr>
              <a:t> </a:t>
            </a:r>
            <a:r>
              <a:rPr lang="en-US" sz="2800" b="1" dirty="0" err="1">
                <a:solidFill>
                  <a:srgbClr val="0000FF"/>
                </a:solidFill>
                <a:latin typeface="TCVN-VnTime" panose="020B7200000000000000" pitchFamily="34" charset="0"/>
              </a:rPr>
              <a:t>nam</a:t>
            </a:r>
            <a:r>
              <a:rPr lang="en-US" sz="2800" b="1" dirty="0">
                <a:solidFill>
                  <a:srgbClr val="0000FF"/>
                </a:solidFill>
                <a:latin typeface="TCVN-VnTime" panose="020B7200000000000000" pitchFamily="34" charset="0"/>
              </a:rPr>
              <a:t> </a:t>
            </a:r>
            <a:r>
              <a:rPr lang="en-US" sz="2800" b="1" dirty="0" err="1">
                <a:solidFill>
                  <a:srgbClr val="0000FF"/>
                </a:solidFill>
                <a:latin typeface="TCVN-VnTime" panose="020B7200000000000000" pitchFamily="34" charset="0"/>
              </a:rPr>
              <a:t>chaâm</a:t>
            </a:r>
            <a:r>
              <a:rPr lang="en-US" sz="2800" b="1" dirty="0">
                <a:solidFill>
                  <a:srgbClr val="0000FF"/>
                </a:solidFill>
                <a:latin typeface="TCVN-VnTime" panose="020B7200000000000000" pitchFamily="34" charset="0"/>
              </a:rPr>
              <a:t> </a:t>
            </a:r>
            <a:r>
              <a:rPr lang="en-US" sz="2800" b="1" dirty="0" err="1">
                <a:solidFill>
                  <a:srgbClr val="0000FF"/>
                </a:solidFill>
                <a:latin typeface="TCVN-VnTime" panose="020B7200000000000000" pitchFamily="34" charset="0"/>
              </a:rPr>
              <a:t>môùi</a:t>
            </a:r>
            <a:r>
              <a:rPr lang="en-US" sz="2800" b="1" dirty="0">
                <a:solidFill>
                  <a:srgbClr val="0000FF"/>
                </a:solidFill>
                <a:latin typeface="TCVN-VnTime" panose="020B7200000000000000" pitchFamily="34" charset="0"/>
              </a:rPr>
              <a:t> </a:t>
            </a:r>
            <a:r>
              <a:rPr lang="en-US" sz="2800" b="1" dirty="0" err="1">
                <a:solidFill>
                  <a:srgbClr val="0000FF"/>
                </a:solidFill>
                <a:latin typeface="TCVN-VnTime" panose="020B7200000000000000" pitchFamily="34" charset="0"/>
              </a:rPr>
              <a:t>maát</a:t>
            </a:r>
            <a:r>
              <a:rPr lang="en-US" sz="2800" b="1" dirty="0">
                <a:solidFill>
                  <a:srgbClr val="0000FF"/>
                </a:solidFill>
                <a:latin typeface="TCVN-VnTime" panose="020B7200000000000000" pitchFamily="34" charset="0"/>
              </a:rPr>
              <a:t> </a:t>
            </a:r>
            <a:r>
              <a:rPr lang="en-US" sz="2800" b="1" dirty="0" err="1">
                <a:solidFill>
                  <a:srgbClr val="0000FF"/>
                </a:solidFill>
                <a:latin typeface="TCVN-VnTime" panose="020B7200000000000000" pitchFamily="34" charset="0"/>
              </a:rPr>
              <a:t>heát</a:t>
            </a:r>
            <a:r>
              <a:rPr lang="en-US" sz="2800" b="1" dirty="0">
                <a:solidFill>
                  <a:srgbClr val="0000FF"/>
                </a:solidFill>
                <a:latin typeface="TCVN-VnTime" panose="020B7200000000000000" pitchFamily="34" charset="0"/>
              </a:rPr>
              <a:t> </a:t>
            </a:r>
            <a:r>
              <a:rPr lang="en-US" sz="2800" b="1" dirty="0" err="1">
                <a:solidFill>
                  <a:srgbClr val="0000FF"/>
                </a:solidFill>
                <a:latin typeface="TCVN-VnTime" panose="020B7200000000000000" pitchFamily="34" charset="0"/>
              </a:rPr>
              <a:t>caùc</a:t>
            </a:r>
            <a:r>
              <a:rPr lang="en-US" sz="2800" b="1" dirty="0">
                <a:solidFill>
                  <a:srgbClr val="0000FF"/>
                </a:solidFill>
                <a:latin typeface="TCVN-VnTime" panose="020B7200000000000000" pitchFamily="34" charset="0"/>
              </a:rPr>
              <a:t> </a:t>
            </a:r>
            <a:r>
              <a:rPr lang="en-US" sz="2800" b="1" dirty="0" err="1">
                <a:solidFill>
                  <a:srgbClr val="0000FF"/>
                </a:solidFill>
                <a:latin typeface="TCVN-VnTime" panose="020B7200000000000000" pitchFamily="34" charset="0"/>
              </a:rPr>
              <a:t>töø</a:t>
            </a:r>
            <a:r>
              <a:rPr lang="en-US" sz="2800" b="1" dirty="0">
                <a:solidFill>
                  <a:srgbClr val="0000FF"/>
                </a:solidFill>
                <a:latin typeface="TCVN-VnTime" panose="020B7200000000000000" pitchFamily="34" charset="0"/>
              </a:rPr>
              <a:t> </a:t>
            </a:r>
            <a:r>
              <a:rPr lang="en-US" sz="2800" b="1" dirty="0" err="1">
                <a:solidFill>
                  <a:srgbClr val="0000FF"/>
                </a:solidFill>
                <a:latin typeface="TCVN-VnTime" panose="020B7200000000000000" pitchFamily="34" charset="0"/>
              </a:rPr>
              <a:t>cöïc</a:t>
            </a:r>
            <a:endParaRPr lang="en-US" sz="2800" b="1" dirty="0">
              <a:solidFill>
                <a:srgbClr val="0000FF"/>
              </a:solidFill>
              <a:latin typeface="TCVN-VnTime" panose="020B7200000000000000" pitchFamily="34" charset="0"/>
            </a:endParaRPr>
          </a:p>
        </p:txBody>
      </p:sp>
      <p:pic>
        <p:nvPicPr>
          <p:cNvPr id="17" name="Picture 10" descr="pointer[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092700"/>
            <a:ext cx="838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1" descr="gobackyell">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6096000"/>
            <a:ext cx="228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Videoclip4.avi">
            <a:hlinkClick r:id="" action="ppaction://media"/>
          </p:cNvPr>
          <p:cNvPicPr>
            <a:picLocks noRot="1" noChangeAspect="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3238500" y="46038"/>
            <a:ext cx="65913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558926" y="46039"/>
            <a:ext cx="1679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VnTime" pitchFamily="34" charset="0"/>
              </a:defRPr>
            </a:lvl1pPr>
            <a:lvl2pPr marL="742950" indent="-285750">
              <a:defRPr sz="1600">
                <a:solidFill>
                  <a:schemeClr val="tx1"/>
                </a:solidFill>
                <a:latin typeface=".VnTime" pitchFamily="34" charset="0"/>
              </a:defRPr>
            </a:lvl2pPr>
            <a:lvl3pPr marL="1143000" indent="-228600">
              <a:defRPr sz="1600">
                <a:solidFill>
                  <a:schemeClr val="tx1"/>
                </a:solidFill>
                <a:latin typeface=".VnTime" pitchFamily="34" charset="0"/>
              </a:defRPr>
            </a:lvl3pPr>
            <a:lvl4pPr marL="1600200" indent="-228600">
              <a:defRPr sz="1600">
                <a:solidFill>
                  <a:schemeClr val="tx1"/>
                </a:solidFill>
                <a:latin typeface=".VnTime" pitchFamily="34" charset="0"/>
              </a:defRPr>
            </a:lvl4pPr>
            <a:lvl5pPr marL="2057400" indent="-228600">
              <a:defRPr sz="1600">
                <a:solidFill>
                  <a:schemeClr val="tx1"/>
                </a:solidFill>
                <a:latin typeface=".VnTime" pitchFamily="34" charset="0"/>
              </a:defRPr>
            </a:lvl5pPr>
            <a:lvl6pPr marL="2514600" indent="-228600" eaLnBrk="0" fontAlgn="base" hangingPunct="0">
              <a:spcBef>
                <a:spcPct val="0"/>
              </a:spcBef>
              <a:spcAft>
                <a:spcPct val="0"/>
              </a:spcAft>
              <a:defRPr sz="1600">
                <a:solidFill>
                  <a:schemeClr val="tx1"/>
                </a:solidFill>
                <a:latin typeface=".VnTime" pitchFamily="34" charset="0"/>
              </a:defRPr>
            </a:lvl6pPr>
            <a:lvl7pPr marL="2971800" indent="-228600" eaLnBrk="0" fontAlgn="base" hangingPunct="0">
              <a:spcBef>
                <a:spcPct val="0"/>
              </a:spcBef>
              <a:spcAft>
                <a:spcPct val="0"/>
              </a:spcAft>
              <a:defRPr sz="1600">
                <a:solidFill>
                  <a:schemeClr val="tx1"/>
                </a:solidFill>
                <a:latin typeface=".VnTime" pitchFamily="34" charset="0"/>
              </a:defRPr>
            </a:lvl7pPr>
            <a:lvl8pPr marL="3429000" indent="-228600" eaLnBrk="0" fontAlgn="base" hangingPunct="0">
              <a:spcBef>
                <a:spcPct val="0"/>
              </a:spcBef>
              <a:spcAft>
                <a:spcPct val="0"/>
              </a:spcAft>
              <a:defRPr sz="1600">
                <a:solidFill>
                  <a:schemeClr val="tx1"/>
                </a:solidFill>
                <a:latin typeface=".VnTime" pitchFamily="34" charset="0"/>
              </a:defRPr>
            </a:lvl8pPr>
            <a:lvl9pPr marL="3886200" indent="-228600" eaLnBrk="0" fontAlgn="base" hangingPunct="0">
              <a:spcBef>
                <a:spcPct val="0"/>
              </a:spcBef>
              <a:spcAft>
                <a:spcPct val="0"/>
              </a:spcAft>
              <a:defRPr sz="1600">
                <a:solidFill>
                  <a:schemeClr val="tx1"/>
                </a:solidFill>
                <a:latin typeface=".VnTime" pitchFamily="34" charset="0"/>
              </a:defRPr>
            </a:lvl9pPr>
          </a:lstStyle>
          <a:p>
            <a:pPr eaLnBrk="0" fontAlgn="base" hangingPunct="0">
              <a:spcBef>
                <a:spcPct val="0"/>
              </a:spcBef>
              <a:spcAft>
                <a:spcPct val="0"/>
              </a:spcAft>
            </a:pPr>
            <a:r>
              <a:rPr lang="en-US" sz="2000" b="1">
                <a:solidFill>
                  <a:prstClr val="black"/>
                </a:solidFill>
                <a:latin typeface="Times New Roman" pitchFamily="18" charset="0"/>
                <a:cs typeface="Times New Roman" pitchFamily="18" charset="0"/>
              </a:rPr>
              <a:t>Câu hỏi có điểm thưởng</a:t>
            </a:r>
          </a:p>
        </p:txBody>
      </p:sp>
    </p:spTree>
    <p:extLst>
      <p:ext uri="{BB962C8B-B14F-4D97-AF65-F5344CB8AC3E}">
        <p14:creationId xmlns:p14="http://schemas.microsoft.com/office/powerpoint/2010/main" val="3340189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mediacall" presetSubtype="0" fill="hold" nodeType="afterEffect">
                                  <p:stCondLst>
                                    <p:cond delay="0"/>
                                  </p:stCondLst>
                                  <p:childTnLst>
                                    <p:cmd type="call" cmd="togglePause">
                                      <p:cBhvr>
                                        <p:cTn id="6" dur="1" fill="hold"/>
                                        <p:tgtEl>
                                          <p:spTgt spid="2"/>
                                        </p:tgtEl>
                                      </p:cBhvr>
                                    </p:cmd>
                                  </p:childTnLst>
                                </p:cTn>
                              </p:par>
                              <p:par>
                                <p:cTn id="7" presetID="14" presetClass="entr" presetSubtype="1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randombar(horizontal)">
                                      <p:cBhvr>
                                        <p:cTn id="9" dur="500"/>
                                        <p:tgtEl>
                                          <p:spTgt spid="3"/>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par>
                          <p:cTn id="14" fill="hold" nodeType="afterGroup">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grpId="0" nodeType="withEffect">
                                  <p:stCondLst>
                                    <p:cond delay="0"/>
                                  </p:stCondLst>
                                  <p:iterate type="lt">
                                    <p:tmPct val="0"/>
                                  </p:iterate>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20" dur="500"/>
                                        <p:tgtEl>
                                          <p:spTgt spid="14">
                                            <p:txEl>
                                              <p:pRg st="0" end="0"/>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4"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to="" calcmode="lin" valueType="num">
                                      <p:cBhvr>
                                        <p:cTn id="31" dur="1" fill="hold"/>
                                        <p:tgtEl>
                                          <p:spTgt spid="17"/>
                                        </p:tgtEl>
                                        <p:attrNameLst>
                                          <p:attrName/>
                                        </p:attrNameLst>
                                      </p:cBhvr>
                                    </p:anim>
                                  </p:childTnLst>
                                </p:cTn>
                              </p:par>
                              <p:par>
                                <p:cTn id="32" presetID="21" presetClass="emph" presetSubtype="0" fill="hold" grpId="1" nodeType="withEffect">
                                  <p:stCondLst>
                                    <p:cond delay="0"/>
                                  </p:stCondLst>
                                  <p:childTnLst>
                                    <p:animClr clrSpc="hsl" dir="cw">
                                      <p:cBhvr override="childStyle">
                                        <p:cTn id="33" dur="500" fill="hold"/>
                                        <p:tgtEl>
                                          <p:spTgt spid="15"/>
                                        </p:tgtEl>
                                        <p:attrNameLst>
                                          <p:attrName>style.color</p:attrName>
                                        </p:attrNameLst>
                                      </p:cBhvr>
                                      <p:by>
                                        <p:hsl h="7200000" s="0" l="0"/>
                                      </p:by>
                                    </p:animClr>
                                    <p:animClr clrSpc="hsl" dir="cw">
                                      <p:cBhvr>
                                        <p:cTn id="34" dur="500" fill="hold"/>
                                        <p:tgtEl>
                                          <p:spTgt spid="15"/>
                                        </p:tgtEl>
                                        <p:attrNameLst>
                                          <p:attrName>fillcolor</p:attrName>
                                        </p:attrNameLst>
                                      </p:cBhvr>
                                      <p:by>
                                        <p:hsl h="7200000" s="0" l="0"/>
                                      </p:by>
                                    </p:animClr>
                                    <p:animClr clrSpc="hsl" dir="cw">
                                      <p:cBhvr>
                                        <p:cTn id="35" dur="500" fill="hold"/>
                                        <p:tgtEl>
                                          <p:spTgt spid="15"/>
                                        </p:tgtEl>
                                        <p:attrNameLst>
                                          <p:attrName>stroke.color</p:attrName>
                                        </p:attrNameLst>
                                      </p:cBhvr>
                                      <p:by>
                                        <p:hsl h="7200000" s="0" l="0"/>
                                      </p:by>
                                    </p:animClr>
                                    <p:set>
                                      <p:cBhvr>
                                        <p:cTn id="36" dur="5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7" fill="hold" display="0">
                  <p:stCondLst>
                    <p:cond delay="indefinite"/>
                  </p:stCondLst>
                </p:cTn>
                <p:tgtEl>
                  <p:spTgt spid="2"/>
                </p:tgtEl>
              </p:cMediaNode>
            </p:video>
          </p:childTnLst>
        </p:cTn>
      </p:par>
    </p:tnLst>
    <p:bldLst>
      <p:bldP spid="10" grpId="0"/>
      <p:bldP spid="13" grpId="0"/>
      <p:bldP spid="14" grpId="0" build="allAtOnce"/>
      <p:bldP spid="15" grpId="0"/>
      <p:bldP spid="15" grpId="1"/>
      <p:bldP spid="16"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4910" y="3579628"/>
            <a:ext cx="2952510" cy="3135836"/>
          </a:xfrm>
          <a:prstGeom prst="rect">
            <a:avLst/>
          </a:prstGeom>
        </p:spPr>
      </p:pic>
      <p:grpSp>
        <p:nvGrpSpPr>
          <p:cNvPr id="9" name="Group 8"/>
          <p:cNvGrpSpPr/>
          <p:nvPr/>
        </p:nvGrpSpPr>
        <p:grpSpPr>
          <a:xfrm>
            <a:off x="6924656" y="1804523"/>
            <a:ext cx="5050051" cy="2224642"/>
            <a:chOff x="5425988" y="827841"/>
            <a:chExt cx="5050051" cy="2224642"/>
          </a:xfrm>
        </p:grpSpPr>
        <p:sp>
          <p:nvSpPr>
            <p:cNvPr id="6" name="Cloud Callout 5"/>
            <p:cNvSpPr/>
            <p:nvPr/>
          </p:nvSpPr>
          <p:spPr>
            <a:xfrm>
              <a:off x="5425988" y="827841"/>
              <a:ext cx="5050051" cy="2224642"/>
            </a:xfrm>
            <a:prstGeom prst="cloudCallout">
              <a:avLst>
                <a:gd name="adj1" fmla="val -47461"/>
                <a:gd name="adj2" fmla="val 7338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2400" b="1">
                <a:solidFill>
                  <a:srgbClr val="008000"/>
                </a:solidFill>
                <a:latin typeface="Times New Roman" pitchFamily="18" charset="0"/>
                <a:cs typeface="Times New Roman" pitchFamily="18" charset="0"/>
              </a:endParaRPr>
            </a:p>
          </p:txBody>
        </p:sp>
        <p:sp>
          <p:nvSpPr>
            <p:cNvPr id="8" name="Rectangle 7"/>
            <p:cNvSpPr/>
            <p:nvPr/>
          </p:nvSpPr>
          <p:spPr>
            <a:xfrm>
              <a:off x="6227549" y="1013483"/>
              <a:ext cx="3527612" cy="1938992"/>
            </a:xfrm>
            <a:prstGeom prst="rect">
              <a:avLst/>
            </a:prstGeom>
          </p:spPr>
          <p:txBody>
            <a:bodyPr wrap="square">
              <a:spAutoFit/>
            </a:bodyPr>
            <a:lstStyle/>
            <a:p>
              <a:pPr lvl="0" algn="ctr"/>
              <a:r>
                <a:rPr lang="vi-VN" sz="2400" b="1">
                  <a:solidFill>
                    <a:srgbClr val="008000"/>
                  </a:solidFill>
                  <a:latin typeface="Times New Roman" pitchFamily="18" charset="0"/>
                  <a:cs typeface="Times New Roman" pitchFamily="18" charset="0"/>
                </a:rPr>
                <a:t>Từ trường tồn tại ở đâu? Làm thế nào để nhận biết từ trường? Biểu diễn từ trường bằng hình vẽ như thế nào?</a:t>
              </a:r>
            </a:p>
          </p:txBody>
        </p:sp>
      </p:grpSp>
      <p:grpSp>
        <p:nvGrpSpPr>
          <p:cNvPr id="11" name="Group 10"/>
          <p:cNvGrpSpPr/>
          <p:nvPr/>
        </p:nvGrpSpPr>
        <p:grpSpPr>
          <a:xfrm>
            <a:off x="7779224" y="4583162"/>
            <a:ext cx="4195483" cy="1990164"/>
            <a:chOff x="7758953" y="3760695"/>
            <a:chExt cx="4195483" cy="1990164"/>
          </a:xfrm>
        </p:grpSpPr>
        <p:sp>
          <p:nvSpPr>
            <p:cNvPr id="5" name="Cloud Callout 4"/>
            <p:cNvSpPr/>
            <p:nvPr/>
          </p:nvSpPr>
          <p:spPr>
            <a:xfrm>
              <a:off x="7758953" y="3760695"/>
              <a:ext cx="4195483" cy="1990164"/>
            </a:xfrm>
            <a:prstGeom prst="cloudCallout">
              <a:avLst>
                <a:gd name="adj1" fmla="val -78525"/>
                <a:gd name="adj2" fmla="val -3277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252012" y="4155612"/>
              <a:ext cx="3420035" cy="1200329"/>
            </a:xfrm>
            <a:prstGeom prst="rect">
              <a:avLst/>
            </a:prstGeom>
          </p:spPr>
          <p:txBody>
            <a:bodyPr wrap="square">
              <a:spAutoFit/>
            </a:bodyPr>
            <a:lstStyle/>
            <a:p>
              <a:pPr lvl="0" algn="ctr"/>
              <a:r>
                <a:rPr lang="vi-VN" sz="2400" b="1">
                  <a:solidFill>
                    <a:srgbClr val="002060"/>
                  </a:solidFill>
                  <a:latin typeface="Times New Roman" pitchFamily="18" charset="0"/>
                  <a:cs typeface="Times New Roman" pitchFamily="18" charset="0"/>
                </a:rPr>
                <a:t>Nam châm  điện có đặc điểm gì giống và khác nam châm vĩnh cửu?</a:t>
              </a:r>
              <a:endParaRPr lang="vi-VN" sz="2400">
                <a:solidFill>
                  <a:srgbClr val="002060"/>
                </a:solidFill>
                <a:latin typeface="Times New Roman" pitchFamily="18" charset="0"/>
                <a:cs typeface="Times New Roman" pitchFamily="18" charset="0"/>
              </a:endParaRPr>
            </a:p>
          </p:txBody>
        </p:sp>
      </p:grpSp>
      <p:grpSp>
        <p:nvGrpSpPr>
          <p:cNvPr id="16" name="Group 15"/>
          <p:cNvGrpSpPr/>
          <p:nvPr/>
        </p:nvGrpSpPr>
        <p:grpSpPr>
          <a:xfrm>
            <a:off x="427772" y="4728882"/>
            <a:ext cx="4195483" cy="1783977"/>
            <a:chOff x="407894" y="3966881"/>
            <a:chExt cx="4195483" cy="1783977"/>
          </a:xfrm>
        </p:grpSpPr>
        <p:sp>
          <p:nvSpPr>
            <p:cNvPr id="7" name="Cloud Callout 6"/>
            <p:cNvSpPr/>
            <p:nvPr/>
          </p:nvSpPr>
          <p:spPr>
            <a:xfrm>
              <a:off x="407894" y="3966881"/>
              <a:ext cx="4195483" cy="1783977"/>
            </a:xfrm>
            <a:prstGeom prst="cloudCallout">
              <a:avLst>
                <a:gd name="adj1" fmla="val 75322"/>
                <a:gd name="adj2" fmla="val -40956"/>
              </a:avLst>
            </a:prstGeom>
            <a:solidFill>
              <a:srgbClr val="CA3F14"/>
            </a:solidFill>
            <a:ln>
              <a:solidFill>
                <a:srgbClr val="CA3F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58370" y="4258704"/>
              <a:ext cx="3294529" cy="1200329"/>
            </a:xfrm>
            <a:prstGeom prst="rect">
              <a:avLst/>
            </a:prstGeom>
          </p:spPr>
          <p:txBody>
            <a:bodyPr wrap="square">
              <a:spAutoFit/>
            </a:bodyPr>
            <a:lstStyle/>
            <a:p>
              <a:pPr lvl="0" algn="ctr"/>
              <a:r>
                <a:rPr lang="vi-VN" sz="2400" b="1">
                  <a:solidFill>
                    <a:srgbClr val="002060"/>
                  </a:solidFill>
                  <a:latin typeface="Times New Roman" pitchFamily="18" charset="0"/>
                  <a:cs typeface="Times New Roman" pitchFamily="18" charset="0"/>
                </a:rPr>
                <a:t>Trong điều kiện nào thì xuất hiện dòng điện cảm ứng?</a:t>
              </a:r>
            </a:p>
          </p:txBody>
        </p:sp>
      </p:grpSp>
      <p:grpSp>
        <p:nvGrpSpPr>
          <p:cNvPr id="17" name="Group 16"/>
          <p:cNvGrpSpPr/>
          <p:nvPr/>
        </p:nvGrpSpPr>
        <p:grpSpPr>
          <a:xfrm>
            <a:off x="387623" y="2653080"/>
            <a:ext cx="4195483" cy="1783977"/>
            <a:chOff x="391525" y="1620140"/>
            <a:chExt cx="4195483" cy="1783977"/>
          </a:xfrm>
        </p:grpSpPr>
        <p:sp>
          <p:nvSpPr>
            <p:cNvPr id="14" name="Cloud Callout 13"/>
            <p:cNvSpPr/>
            <p:nvPr/>
          </p:nvSpPr>
          <p:spPr>
            <a:xfrm>
              <a:off x="391525" y="1620140"/>
              <a:ext cx="4195483" cy="1783977"/>
            </a:xfrm>
            <a:prstGeom prst="cloudCallout">
              <a:avLst>
                <a:gd name="adj1" fmla="val 71796"/>
                <a:gd name="adj2" fmla="val 29898"/>
              </a:avLst>
            </a:prstGeom>
            <a:solidFill>
              <a:srgbClr val="1BC323"/>
            </a:solidFill>
            <a:ln>
              <a:solidFill>
                <a:srgbClr val="CA3F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33158" y="1885069"/>
              <a:ext cx="3184713" cy="1200329"/>
            </a:xfrm>
            <a:prstGeom prst="rect">
              <a:avLst/>
            </a:prstGeom>
          </p:spPr>
          <p:txBody>
            <a:bodyPr wrap="square">
              <a:spAutoFit/>
            </a:bodyPr>
            <a:lstStyle/>
            <a:p>
              <a:pPr lvl="0" algn="just"/>
              <a:r>
                <a:rPr lang="vi-VN" sz="2400" b="1">
                  <a:solidFill>
                    <a:srgbClr val="002060"/>
                  </a:solidFill>
                  <a:latin typeface="Times New Roman" pitchFamily="18" charset="0"/>
                  <a:cs typeface="Times New Roman" pitchFamily="18" charset="0"/>
                </a:rPr>
                <a:t>Vì sao ở hai đầu mỗi đường dây tải điện phải đặt máy biến thế? </a:t>
              </a:r>
            </a:p>
          </p:txBody>
        </p:sp>
      </p:grpSp>
      <p:grpSp>
        <p:nvGrpSpPr>
          <p:cNvPr id="19" name="Group 18"/>
          <p:cNvGrpSpPr/>
          <p:nvPr/>
        </p:nvGrpSpPr>
        <p:grpSpPr>
          <a:xfrm>
            <a:off x="2898233" y="882605"/>
            <a:ext cx="4107106" cy="1761565"/>
            <a:chOff x="2206388" y="255494"/>
            <a:chExt cx="4107106" cy="1761565"/>
          </a:xfrm>
        </p:grpSpPr>
        <p:sp>
          <p:nvSpPr>
            <p:cNvPr id="18" name="Cloud Callout 17"/>
            <p:cNvSpPr/>
            <p:nvPr/>
          </p:nvSpPr>
          <p:spPr>
            <a:xfrm>
              <a:off x="2206388" y="255494"/>
              <a:ext cx="4107106" cy="1761565"/>
            </a:xfrm>
            <a:prstGeom prst="cloudCallout">
              <a:avLst>
                <a:gd name="adj1" fmla="val 23527"/>
                <a:gd name="adj2" fmla="val 999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09025" y="534576"/>
              <a:ext cx="3301832" cy="1200329"/>
            </a:xfrm>
            <a:prstGeom prst="rect">
              <a:avLst/>
            </a:prstGeom>
          </p:spPr>
          <p:txBody>
            <a:bodyPr wrap="square">
              <a:spAutoFit/>
            </a:bodyPr>
            <a:lstStyle/>
            <a:p>
              <a:pPr lvl="0" algn="ctr"/>
              <a:r>
                <a:rPr lang="vi-VN" sz="2400" b="1">
                  <a:solidFill>
                    <a:srgbClr val="002060"/>
                  </a:solidFill>
                  <a:latin typeface="Times New Roman" pitchFamily="18" charset="0"/>
                  <a:cs typeface="Times New Roman" pitchFamily="18" charset="0"/>
                </a:rPr>
                <a:t>Máy phát điện xoay chiều có cấu tạo và hoạt động như thế nào?</a:t>
              </a:r>
            </a:p>
          </p:txBody>
        </p:sp>
      </p:grpSp>
      <p:sp>
        <p:nvSpPr>
          <p:cNvPr id="21" name="Rectangle 20"/>
          <p:cNvSpPr/>
          <p:nvPr/>
        </p:nvSpPr>
        <p:spPr>
          <a:xfrm>
            <a:off x="3044588" y="90361"/>
            <a:ext cx="6273153" cy="646331"/>
          </a:xfrm>
          <a:prstGeom prst="rect">
            <a:avLst/>
          </a:prstGeom>
        </p:spPr>
        <p:txBody>
          <a:bodyPr wrap="square">
            <a:spAutoFit/>
          </a:bodyPr>
          <a:lstStyle/>
          <a:p>
            <a:pPr lvl="0"/>
            <a:r>
              <a:rPr lang="vi-VN" sz="3600" b="1">
                <a:solidFill>
                  <a:srgbClr val="00B050"/>
                </a:solidFill>
                <a:latin typeface="Times New Roman" panose="02020603050405020304" pitchFamily="18" charset="0"/>
              </a:rPr>
              <a:t>CHƯƠNG II: ĐIỆN TỪ HỌC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515" y="-134487"/>
            <a:ext cx="1972812" cy="1972812"/>
          </a:xfrm>
          <a:prstGeom prst="rect">
            <a:avLst/>
          </a:prstGeom>
        </p:spPr>
      </p:pic>
    </p:spTree>
    <p:extLst>
      <p:ext uri="{BB962C8B-B14F-4D97-AF65-F5344CB8AC3E}">
        <p14:creationId xmlns:p14="http://schemas.microsoft.com/office/powerpoint/2010/main" val="1648392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questionmark_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57200"/>
            <a:ext cx="60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2743200" y="446089"/>
            <a:ext cx="7639050"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600">
                <a:solidFill>
                  <a:schemeClr val="tx1"/>
                </a:solidFill>
                <a:latin typeface=".VnTime" pitchFamily="34" charset="0"/>
              </a:defRPr>
            </a:lvl1pPr>
            <a:lvl2pPr marL="742950" indent="-285750">
              <a:defRPr sz="1600">
                <a:solidFill>
                  <a:schemeClr val="tx1"/>
                </a:solidFill>
                <a:latin typeface=".VnTime" pitchFamily="34" charset="0"/>
              </a:defRPr>
            </a:lvl2pPr>
            <a:lvl3pPr marL="1143000" indent="-228600">
              <a:defRPr sz="1600">
                <a:solidFill>
                  <a:schemeClr val="tx1"/>
                </a:solidFill>
                <a:latin typeface=".VnTime" pitchFamily="34" charset="0"/>
              </a:defRPr>
            </a:lvl3pPr>
            <a:lvl4pPr marL="1600200" indent="-228600">
              <a:defRPr sz="1600">
                <a:solidFill>
                  <a:schemeClr val="tx1"/>
                </a:solidFill>
                <a:latin typeface=".VnTime" pitchFamily="34" charset="0"/>
              </a:defRPr>
            </a:lvl4pPr>
            <a:lvl5pPr marL="2057400" indent="-228600">
              <a:defRPr sz="1600">
                <a:solidFill>
                  <a:schemeClr val="tx1"/>
                </a:solidFill>
                <a:latin typeface=".VnTime" pitchFamily="34" charset="0"/>
              </a:defRPr>
            </a:lvl5pPr>
            <a:lvl6pPr marL="2514600" indent="-228600" eaLnBrk="0" fontAlgn="base" hangingPunct="0">
              <a:spcBef>
                <a:spcPct val="0"/>
              </a:spcBef>
              <a:spcAft>
                <a:spcPct val="0"/>
              </a:spcAft>
              <a:defRPr sz="1600">
                <a:solidFill>
                  <a:schemeClr val="tx1"/>
                </a:solidFill>
                <a:latin typeface=".VnTime" pitchFamily="34" charset="0"/>
              </a:defRPr>
            </a:lvl6pPr>
            <a:lvl7pPr marL="2971800" indent="-228600" eaLnBrk="0" fontAlgn="base" hangingPunct="0">
              <a:spcBef>
                <a:spcPct val="0"/>
              </a:spcBef>
              <a:spcAft>
                <a:spcPct val="0"/>
              </a:spcAft>
              <a:defRPr sz="1600">
                <a:solidFill>
                  <a:schemeClr val="tx1"/>
                </a:solidFill>
                <a:latin typeface=".VnTime" pitchFamily="34" charset="0"/>
              </a:defRPr>
            </a:lvl7pPr>
            <a:lvl8pPr marL="3429000" indent="-228600" eaLnBrk="0" fontAlgn="base" hangingPunct="0">
              <a:spcBef>
                <a:spcPct val="0"/>
              </a:spcBef>
              <a:spcAft>
                <a:spcPct val="0"/>
              </a:spcAft>
              <a:defRPr sz="1600">
                <a:solidFill>
                  <a:schemeClr val="tx1"/>
                </a:solidFill>
                <a:latin typeface=".VnTime" pitchFamily="34" charset="0"/>
              </a:defRPr>
            </a:lvl8pPr>
            <a:lvl9pPr marL="3886200" indent="-228600" eaLnBrk="0" fontAlgn="base" hangingPunct="0">
              <a:spcBef>
                <a:spcPct val="0"/>
              </a:spcBef>
              <a:spcAft>
                <a:spcPct val="0"/>
              </a:spcAft>
              <a:defRPr sz="1600">
                <a:solidFill>
                  <a:schemeClr val="tx1"/>
                </a:solidFill>
                <a:latin typeface=".VnTime" pitchFamily="34" charset="0"/>
              </a:defRPr>
            </a:lvl9pPr>
          </a:lstStyle>
          <a:p>
            <a:pPr fontAlgn="base">
              <a:spcBef>
                <a:spcPct val="50000"/>
              </a:spcBef>
              <a:spcAft>
                <a:spcPct val="0"/>
              </a:spcAft>
            </a:pPr>
            <a:r>
              <a:rPr lang="en-US" sz="3200" b="1">
                <a:solidFill>
                  <a:srgbClr val="CC0000"/>
                </a:solidFill>
                <a:latin typeface="Times New Roman" pitchFamily="18" charset="0"/>
                <a:cs typeface="Times New Roman" pitchFamily="18" charset="0"/>
              </a:rPr>
              <a:t>Hai thanh nam châm sẽ hút nhau khi nào?</a:t>
            </a:r>
          </a:p>
        </p:txBody>
      </p:sp>
      <p:sp>
        <p:nvSpPr>
          <p:cNvPr id="13" name="Text Box 6"/>
          <p:cNvSpPr txBox="1">
            <a:spLocks noChangeArrowheads="1"/>
          </p:cNvSpPr>
          <p:nvPr/>
        </p:nvSpPr>
        <p:spPr bwMode="auto">
          <a:xfrm>
            <a:off x="2514600" y="1676401"/>
            <a:ext cx="64008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600">
                <a:solidFill>
                  <a:schemeClr val="tx1"/>
                </a:solidFill>
                <a:latin typeface=".VnTime" pitchFamily="34" charset="0"/>
              </a:defRPr>
            </a:lvl1pPr>
            <a:lvl2pPr marL="742950" indent="-285750">
              <a:defRPr sz="1600">
                <a:solidFill>
                  <a:schemeClr val="tx1"/>
                </a:solidFill>
                <a:latin typeface=".VnTime" pitchFamily="34" charset="0"/>
              </a:defRPr>
            </a:lvl2pPr>
            <a:lvl3pPr marL="1143000" indent="-228600">
              <a:defRPr sz="1600">
                <a:solidFill>
                  <a:schemeClr val="tx1"/>
                </a:solidFill>
                <a:latin typeface=".VnTime" pitchFamily="34" charset="0"/>
              </a:defRPr>
            </a:lvl3pPr>
            <a:lvl4pPr marL="1600200" indent="-228600">
              <a:defRPr sz="1600">
                <a:solidFill>
                  <a:schemeClr val="tx1"/>
                </a:solidFill>
                <a:latin typeface=".VnTime" pitchFamily="34" charset="0"/>
              </a:defRPr>
            </a:lvl4pPr>
            <a:lvl5pPr marL="2057400" indent="-228600">
              <a:defRPr sz="1600">
                <a:solidFill>
                  <a:schemeClr val="tx1"/>
                </a:solidFill>
                <a:latin typeface=".VnTime" pitchFamily="34" charset="0"/>
              </a:defRPr>
            </a:lvl5pPr>
            <a:lvl6pPr marL="2514600" indent="-228600" eaLnBrk="0" fontAlgn="base" hangingPunct="0">
              <a:spcBef>
                <a:spcPct val="0"/>
              </a:spcBef>
              <a:spcAft>
                <a:spcPct val="0"/>
              </a:spcAft>
              <a:defRPr sz="1600">
                <a:solidFill>
                  <a:schemeClr val="tx1"/>
                </a:solidFill>
                <a:latin typeface=".VnTime" pitchFamily="34" charset="0"/>
              </a:defRPr>
            </a:lvl6pPr>
            <a:lvl7pPr marL="2971800" indent="-228600" eaLnBrk="0" fontAlgn="base" hangingPunct="0">
              <a:spcBef>
                <a:spcPct val="0"/>
              </a:spcBef>
              <a:spcAft>
                <a:spcPct val="0"/>
              </a:spcAft>
              <a:defRPr sz="1600">
                <a:solidFill>
                  <a:schemeClr val="tx1"/>
                </a:solidFill>
                <a:latin typeface=".VnTime" pitchFamily="34" charset="0"/>
              </a:defRPr>
            </a:lvl7pPr>
            <a:lvl8pPr marL="3429000" indent="-228600" eaLnBrk="0" fontAlgn="base" hangingPunct="0">
              <a:spcBef>
                <a:spcPct val="0"/>
              </a:spcBef>
              <a:spcAft>
                <a:spcPct val="0"/>
              </a:spcAft>
              <a:defRPr sz="1600">
                <a:solidFill>
                  <a:schemeClr val="tx1"/>
                </a:solidFill>
                <a:latin typeface=".VnTime" pitchFamily="34" charset="0"/>
              </a:defRPr>
            </a:lvl8pPr>
            <a:lvl9pPr marL="3886200" indent="-228600" eaLnBrk="0" fontAlgn="base" hangingPunct="0">
              <a:spcBef>
                <a:spcPct val="0"/>
              </a:spcBef>
              <a:spcAft>
                <a:spcPct val="0"/>
              </a:spcAft>
              <a:defRPr sz="1600">
                <a:solidFill>
                  <a:schemeClr val="tx1"/>
                </a:solidFill>
                <a:latin typeface=".VnTime" pitchFamily="34" charset="0"/>
              </a:defRPr>
            </a:lvl9pPr>
          </a:lstStyle>
          <a:p>
            <a:pPr fontAlgn="base">
              <a:spcBef>
                <a:spcPct val="50000"/>
              </a:spcBef>
              <a:spcAft>
                <a:spcPct val="0"/>
              </a:spcAft>
            </a:pPr>
            <a:r>
              <a:rPr lang="en-US" sz="2800" b="1">
                <a:solidFill>
                  <a:srgbClr val="0000FF"/>
                </a:solidFill>
                <a:latin typeface="VNI-Times" pitchFamily="2" charset="0"/>
              </a:rPr>
              <a:t>A. Khi ñeå hai töø cöïc Baéc laïi gaàn nhau.</a:t>
            </a:r>
          </a:p>
        </p:txBody>
      </p:sp>
      <p:sp>
        <p:nvSpPr>
          <p:cNvPr id="14" name="Text Box 7"/>
          <p:cNvSpPr txBox="1">
            <a:spLocks noChangeArrowheads="1"/>
          </p:cNvSpPr>
          <p:nvPr/>
        </p:nvSpPr>
        <p:spPr bwMode="auto">
          <a:xfrm>
            <a:off x="2514600" y="2259013"/>
            <a:ext cx="78486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600">
                <a:solidFill>
                  <a:schemeClr val="tx1"/>
                </a:solidFill>
                <a:latin typeface=".VnTime" pitchFamily="34" charset="0"/>
              </a:defRPr>
            </a:lvl1pPr>
            <a:lvl2pPr marL="742950" indent="-285750">
              <a:defRPr sz="1600">
                <a:solidFill>
                  <a:schemeClr val="tx1"/>
                </a:solidFill>
                <a:latin typeface=".VnTime" pitchFamily="34" charset="0"/>
              </a:defRPr>
            </a:lvl2pPr>
            <a:lvl3pPr marL="1143000" indent="-228600">
              <a:defRPr sz="1600">
                <a:solidFill>
                  <a:schemeClr val="tx1"/>
                </a:solidFill>
                <a:latin typeface=".VnTime" pitchFamily="34" charset="0"/>
              </a:defRPr>
            </a:lvl3pPr>
            <a:lvl4pPr marL="1600200" indent="-228600">
              <a:defRPr sz="1600">
                <a:solidFill>
                  <a:schemeClr val="tx1"/>
                </a:solidFill>
                <a:latin typeface=".VnTime" pitchFamily="34" charset="0"/>
              </a:defRPr>
            </a:lvl4pPr>
            <a:lvl5pPr marL="2057400" indent="-228600">
              <a:defRPr sz="1600">
                <a:solidFill>
                  <a:schemeClr val="tx1"/>
                </a:solidFill>
                <a:latin typeface=".VnTime" pitchFamily="34" charset="0"/>
              </a:defRPr>
            </a:lvl5pPr>
            <a:lvl6pPr marL="2514600" indent="-228600" eaLnBrk="0" fontAlgn="base" hangingPunct="0">
              <a:spcBef>
                <a:spcPct val="0"/>
              </a:spcBef>
              <a:spcAft>
                <a:spcPct val="0"/>
              </a:spcAft>
              <a:defRPr sz="1600">
                <a:solidFill>
                  <a:schemeClr val="tx1"/>
                </a:solidFill>
                <a:latin typeface=".VnTime" pitchFamily="34" charset="0"/>
              </a:defRPr>
            </a:lvl6pPr>
            <a:lvl7pPr marL="2971800" indent="-228600" eaLnBrk="0" fontAlgn="base" hangingPunct="0">
              <a:spcBef>
                <a:spcPct val="0"/>
              </a:spcBef>
              <a:spcAft>
                <a:spcPct val="0"/>
              </a:spcAft>
              <a:defRPr sz="1600">
                <a:solidFill>
                  <a:schemeClr val="tx1"/>
                </a:solidFill>
                <a:latin typeface=".VnTime" pitchFamily="34" charset="0"/>
              </a:defRPr>
            </a:lvl7pPr>
            <a:lvl8pPr marL="3429000" indent="-228600" eaLnBrk="0" fontAlgn="base" hangingPunct="0">
              <a:spcBef>
                <a:spcPct val="0"/>
              </a:spcBef>
              <a:spcAft>
                <a:spcPct val="0"/>
              </a:spcAft>
              <a:defRPr sz="1600">
                <a:solidFill>
                  <a:schemeClr val="tx1"/>
                </a:solidFill>
                <a:latin typeface=".VnTime" pitchFamily="34" charset="0"/>
              </a:defRPr>
            </a:lvl8pPr>
            <a:lvl9pPr marL="3886200" indent="-228600" eaLnBrk="0" fontAlgn="base" hangingPunct="0">
              <a:spcBef>
                <a:spcPct val="0"/>
              </a:spcBef>
              <a:spcAft>
                <a:spcPct val="0"/>
              </a:spcAft>
              <a:defRPr sz="1600">
                <a:solidFill>
                  <a:schemeClr val="tx1"/>
                </a:solidFill>
                <a:latin typeface=".VnTime" pitchFamily="34" charset="0"/>
              </a:defRPr>
            </a:lvl9pPr>
          </a:lstStyle>
          <a:p>
            <a:pPr fontAlgn="base">
              <a:spcBef>
                <a:spcPct val="50000"/>
              </a:spcBef>
              <a:spcAft>
                <a:spcPct val="0"/>
              </a:spcAft>
            </a:pPr>
            <a:r>
              <a:rPr lang="en-US" sz="2800" b="1">
                <a:solidFill>
                  <a:srgbClr val="0000FF"/>
                </a:solidFill>
                <a:latin typeface="VNI-Times" pitchFamily="2" charset="0"/>
              </a:rPr>
              <a:t>B. Khi ñeå hai töø cöïc Nam laïi gaàn nhau .</a:t>
            </a:r>
          </a:p>
        </p:txBody>
      </p:sp>
      <p:sp>
        <p:nvSpPr>
          <p:cNvPr id="15" name="Text Box 8"/>
          <p:cNvSpPr txBox="1">
            <a:spLocks noChangeArrowheads="1"/>
          </p:cNvSpPr>
          <p:nvPr/>
        </p:nvSpPr>
        <p:spPr bwMode="auto">
          <a:xfrm>
            <a:off x="2514600" y="3290888"/>
            <a:ext cx="78486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600">
                <a:solidFill>
                  <a:schemeClr val="tx1"/>
                </a:solidFill>
                <a:latin typeface=".VnTime" pitchFamily="34" charset="0"/>
              </a:defRPr>
            </a:lvl1pPr>
            <a:lvl2pPr marL="742950" indent="-285750">
              <a:defRPr sz="1600">
                <a:solidFill>
                  <a:schemeClr val="tx1"/>
                </a:solidFill>
                <a:latin typeface=".VnTime" pitchFamily="34" charset="0"/>
              </a:defRPr>
            </a:lvl2pPr>
            <a:lvl3pPr marL="1143000" indent="-228600">
              <a:defRPr sz="1600">
                <a:solidFill>
                  <a:schemeClr val="tx1"/>
                </a:solidFill>
                <a:latin typeface=".VnTime" pitchFamily="34" charset="0"/>
              </a:defRPr>
            </a:lvl3pPr>
            <a:lvl4pPr marL="1600200" indent="-228600">
              <a:defRPr sz="1600">
                <a:solidFill>
                  <a:schemeClr val="tx1"/>
                </a:solidFill>
                <a:latin typeface=".VnTime" pitchFamily="34" charset="0"/>
              </a:defRPr>
            </a:lvl4pPr>
            <a:lvl5pPr marL="2057400" indent="-228600">
              <a:defRPr sz="1600">
                <a:solidFill>
                  <a:schemeClr val="tx1"/>
                </a:solidFill>
                <a:latin typeface=".VnTime" pitchFamily="34" charset="0"/>
              </a:defRPr>
            </a:lvl5pPr>
            <a:lvl6pPr marL="2514600" indent="-228600" eaLnBrk="0" fontAlgn="base" hangingPunct="0">
              <a:spcBef>
                <a:spcPct val="0"/>
              </a:spcBef>
              <a:spcAft>
                <a:spcPct val="0"/>
              </a:spcAft>
              <a:defRPr sz="1600">
                <a:solidFill>
                  <a:schemeClr val="tx1"/>
                </a:solidFill>
                <a:latin typeface=".VnTime" pitchFamily="34" charset="0"/>
              </a:defRPr>
            </a:lvl6pPr>
            <a:lvl7pPr marL="2971800" indent="-228600" eaLnBrk="0" fontAlgn="base" hangingPunct="0">
              <a:spcBef>
                <a:spcPct val="0"/>
              </a:spcBef>
              <a:spcAft>
                <a:spcPct val="0"/>
              </a:spcAft>
              <a:defRPr sz="1600">
                <a:solidFill>
                  <a:schemeClr val="tx1"/>
                </a:solidFill>
                <a:latin typeface=".VnTime" pitchFamily="34" charset="0"/>
              </a:defRPr>
            </a:lvl7pPr>
            <a:lvl8pPr marL="3429000" indent="-228600" eaLnBrk="0" fontAlgn="base" hangingPunct="0">
              <a:spcBef>
                <a:spcPct val="0"/>
              </a:spcBef>
              <a:spcAft>
                <a:spcPct val="0"/>
              </a:spcAft>
              <a:defRPr sz="1600">
                <a:solidFill>
                  <a:schemeClr val="tx1"/>
                </a:solidFill>
                <a:latin typeface=".VnTime" pitchFamily="34" charset="0"/>
              </a:defRPr>
            </a:lvl8pPr>
            <a:lvl9pPr marL="3886200" indent="-228600" eaLnBrk="0" fontAlgn="base" hangingPunct="0">
              <a:spcBef>
                <a:spcPct val="0"/>
              </a:spcBef>
              <a:spcAft>
                <a:spcPct val="0"/>
              </a:spcAft>
              <a:defRPr sz="1600">
                <a:solidFill>
                  <a:schemeClr val="tx1"/>
                </a:solidFill>
                <a:latin typeface=".VnTime" pitchFamily="34" charset="0"/>
              </a:defRPr>
            </a:lvl9pPr>
          </a:lstStyle>
          <a:p>
            <a:pPr fontAlgn="base">
              <a:spcBef>
                <a:spcPct val="50000"/>
              </a:spcBef>
              <a:spcAft>
                <a:spcPct val="0"/>
              </a:spcAft>
            </a:pPr>
            <a:r>
              <a:rPr lang="en-US" sz="2800" b="1">
                <a:solidFill>
                  <a:srgbClr val="0000FF"/>
                </a:solidFill>
                <a:latin typeface="VNI-Times" pitchFamily="2" charset="0"/>
              </a:rPr>
              <a:t>D. Khi ñeå hai töø cöïc khaùc teân laïi gaàn nhau.</a:t>
            </a:r>
          </a:p>
        </p:txBody>
      </p:sp>
      <p:sp>
        <p:nvSpPr>
          <p:cNvPr id="16" name="Text Box 9"/>
          <p:cNvSpPr txBox="1">
            <a:spLocks noChangeArrowheads="1"/>
          </p:cNvSpPr>
          <p:nvPr/>
        </p:nvSpPr>
        <p:spPr bwMode="auto">
          <a:xfrm>
            <a:off x="2479676" y="2795589"/>
            <a:ext cx="8112125"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600">
                <a:solidFill>
                  <a:schemeClr val="tx1"/>
                </a:solidFill>
                <a:latin typeface=".VnTime" pitchFamily="34" charset="0"/>
              </a:defRPr>
            </a:lvl1pPr>
            <a:lvl2pPr marL="742950" indent="-285750">
              <a:defRPr sz="1600">
                <a:solidFill>
                  <a:schemeClr val="tx1"/>
                </a:solidFill>
                <a:latin typeface=".VnTime" pitchFamily="34" charset="0"/>
              </a:defRPr>
            </a:lvl2pPr>
            <a:lvl3pPr marL="1143000" indent="-228600">
              <a:defRPr sz="1600">
                <a:solidFill>
                  <a:schemeClr val="tx1"/>
                </a:solidFill>
                <a:latin typeface=".VnTime" pitchFamily="34" charset="0"/>
              </a:defRPr>
            </a:lvl3pPr>
            <a:lvl4pPr marL="1600200" indent="-228600">
              <a:defRPr sz="1600">
                <a:solidFill>
                  <a:schemeClr val="tx1"/>
                </a:solidFill>
                <a:latin typeface=".VnTime" pitchFamily="34" charset="0"/>
              </a:defRPr>
            </a:lvl4pPr>
            <a:lvl5pPr marL="2057400" indent="-228600">
              <a:defRPr sz="1600">
                <a:solidFill>
                  <a:schemeClr val="tx1"/>
                </a:solidFill>
                <a:latin typeface=".VnTime" pitchFamily="34" charset="0"/>
              </a:defRPr>
            </a:lvl5pPr>
            <a:lvl6pPr marL="2514600" indent="-228600" eaLnBrk="0" fontAlgn="base" hangingPunct="0">
              <a:spcBef>
                <a:spcPct val="0"/>
              </a:spcBef>
              <a:spcAft>
                <a:spcPct val="0"/>
              </a:spcAft>
              <a:defRPr sz="1600">
                <a:solidFill>
                  <a:schemeClr val="tx1"/>
                </a:solidFill>
                <a:latin typeface=".VnTime" pitchFamily="34" charset="0"/>
              </a:defRPr>
            </a:lvl6pPr>
            <a:lvl7pPr marL="2971800" indent="-228600" eaLnBrk="0" fontAlgn="base" hangingPunct="0">
              <a:spcBef>
                <a:spcPct val="0"/>
              </a:spcBef>
              <a:spcAft>
                <a:spcPct val="0"/>
              </a:spcAft>
              <a:defRPr sz="1600">
                <a:solidFill>
                  <a:schemeClr val="tx1"/>
                </a:solidFill>
                <a:latin typeface=".VnTime" pitchFamily="34" charset="0"/>
              </a:defRPr>
            </a:lvl7pPr>
            <a:lvl8pPr marL="3429000" indent="-228600" eaLnBrk="0" fontAlgn="base" hangingPunct="0">
              <a:spcBef>
                <a:spcPct val="0"/>
              </a:spcBef>
              <a:spcAft>
                <a:spcPct val="0"/>
              </a:spcAft>
              <a:defRPr sz="1600">
                <a:solidFill>
                  <a:schemeClr val="tx1"/>
                </a:solidFill>
                <a:latin typeface=".VnTime" pitchFamily="34" charset="0"/>
              </a:defRPr>
            </a:lvl8pPr>
            <a:lvl9pPr marL="3886200" indent="-228600" eaLnBrk="0" fontAlgn="base" hangingPunct="0">
              <a:spcBef>
                <a:spcPct val="0"/>
              </a:spcBef>
              <a:spcAft>
                <a:spcPct val="0"/>
              </a:spcAft>
              <a:defRPr sz="1600">
                <a:solidFill>
                  <a:schemeClr val="tx1"/>
                </a:solidFill>
                <a:latin typeface=".VnTime" pitchFamily="34" charset="0"/>
              </a:defRPr>
            </a:lvl9pPr>
          </a:lstStyle>
          <a:p>
            <a:pPr fontAlgn="base">
              <a:spcBef>
                <a:spcPct val="50000"/>
              </a:spcBef>
              <a:spcAft>
                <a:spcPct val="0"/>
              </a:spcAft>
            </a:pPr>
            <a:r>
              <a:rPr lang="en-US" sz="2800" b="1">
                <a:solidFill>
                  <a:srgbClr val="0000FF"/>
                </a:solidFill>
                <a:latin typeface="VNI-Times" pitchFamily="2" charset="0"/>
              </a:rPr>
              <a:t>C. Khi ñeå hai töø cöïc cuøng teân laïi gaàn nhau.</a:t>
            </a:r>
          </a:p>
        </p:txBody>
      </p:sp>
      <p:pic>
        <p:nvPicPr>
          <p:cNvPr id="17" name="Picture 10" descr="pointe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416300"/>
            <a:ext cx="838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1" descr="gobackyell">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6096000"/>
            <a:ext cx="228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079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par>
                                <p:cTn id="12" presetID="14" presetClass="entr" presetSubtype="10" fill="hold" grpId="0" nodeType="withEffect">
                                  <p:stCondLst>
                                    <p:cond delay="0"/>
                                  </p:stCondLst>
                                  <p:iterate type="lt">
                                    <p:tmPct val="0"/>
                                  </p:iterate>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4" dur="500"/>
                                        <p:tgtEl>
                                          <p:spTgt spid="14">
                                            <p:txEl>
                                              <p:pRg st="0" end="0"/>
                                            </p:txEl>
                                          </p:spTgt>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to="" calcmode="lin" valueType="num">
                                      <p:cBhvr>
                                        <p:cTn id="25" dur="1" fill="hold"/>
                                        <p:tgtEl>
                                          <p:spTgt spid="17"/>
                                        </p:tgtEl>
                                        <p:attrNameLst>
                                          <p:attrName/>
                                        </p:attrNameLst>
                                      </p:cBhvr>
                                    </p:anim>
                                  </p:childTnLst>
                                </p:cTn>
                              </p:par>
                              <p:par>
                                <p:cTn id="26" presetID="21" presetClass="emph" presetSubtype="0" fill="hold" grpId="1" nodeType="withEffect">
                                  <p:stCondLst>
                                    <p:cond delay="0"/>
                                  </p:stCondLst>
                                  <p:childTnLst>
                                    <p:animClr clrSpc="hsl" dir="cw">
                                      <p:cBhvr override="childStyle">
                                        <p:cTn id="27" dur="500" fill="hold"/>
                                        <p:tgtEl>
                                          <p:spTgt spid="15"/>
                                        </p:tgtEl>
                                        <p:attrNameLst>
                                          <p:attrName>style.color</p:attrName>
                                        </p:attrNameLst>
                                      </p:cBhvr>
                                      <p:by>
                                        <p:hsl h="7200000" s="0" l="0"/>
                                      </p:by>
                                    </p:animClr>
                                    <p:animClr clrSpc="hsl" dir="cw">
                                      <p:cBhvr>
                                        <p:cTn id="28" dur="500" fill="hold"/>
                                        <p:tgtEl>
                                          <p:spTgt spid="15"/>
                                        </p:tgtEl>
                                        <p:attrNameLst>
                                          <p:attrName>fillcolor</p:attrName>
                                        </p:attrNameLst>
                                      </p:cBhvr>
                                      <p:by>
                                        <p:hsl h="7200000" s="0" l="0"/>
                                      </p:by>
                                    </p:animClr>
                                    <p:animClr clrSpc="hsl" dir="cw">
                                      <p:cBhvr>
                                        <p:cTn id="29" dur="500" fill="hold"/>
                                        <p:tgtEl>
                                          <p:spTgt spid="15"/>
                                        </p:tgtEl>
                                        <p:attrNameLst>
                                          <p:attrName>stroke.color</p:attrName>
                                        </p:attrNameLst>
                                      </p:cBhvr>
                                      <p:by>
                                        <p:hsl h="7200000" s="0" l="0"/>
                                      </p:by>
                                    </p:animClr>
                                    <p:set>
                                      <p:cBhvr>
                                        <p:cTn id="30" dur="5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build="allAtOnce"/>
      <p:bldP spid="15" grpId="0"/>
      <p:bldP spid="15" grpId="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3"/>
          <p:cNvSpPr txBox="1">
            <a:spLocks noChangeArrowheads="1"/>
          </p:cNvSpPr>
          <p:nvPr/>
        </p:nvSpPr>
        <p:spPr bwMode="auto">
          <a:xfrm>
            <a:off x="1866900" y="838200"/>
            <a:ext cx="8420100" cy="2000548"/>
          </a:xfrm>
          <a:prstGeom prst="rect">
            <a:avLst/>
          </a:prstGeom>
          <a:noFill/>
          <a:ln w="57150" cmpd="thinThick">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sz="3100" dirty="0">
                <a:solidFill>
                  <a:schemeClr val="bg1"/>
                </a:solidFill>
                <a:cs typeface="Arial" panose="020B0604020202020204" pitchFamily="34" charset="0"/>
              </a:rPr>
              <a:t> </a:t>
            </a:r>
            <a:r>
              <a:rPr lang="en-US" altLang="en-US" sz="3100" dirty="0" err="1">
                <a:solidFill>
                  <a:srgbClr val="FF0000"/>
                </a:solidFill>
                <a:cs typeface="Arial" panose="020B0604020202020204" pitchFamily="34" charset="0"/>
              </a:rPr>
              <a:t>Các</a:t>
            </a:r>
            <a:r>
              <a:rPr lang="en-US" altLang="en-US" sz="3100" dirty="0">
                <a:solidFill>
                  <a:srgbClr val="FF0000"/>
                </a:solidFill>
                <a:cs typeface="Arial" panose="020B0604020202020204" pitchFamily="34" charset="0"/>
              </a:rPr>
              <a:t> </a:t>
            </a:r>
            <a:r>
              <a:rPr lang="en-US" altLang="en-US" sz="3100" dirty="0" err="1">
                <a:solidFill>
                  <a:srgbClr val="FF0000"/>
                </a:solidFill>
                <a:cs typeface="Arial" panose="020B0604020202020204" pitchFamily="34" charset="0"/>
              </a:rPr>
              <a:t>em</a:t>
            </a:r>
            <a:r>
              <a:rPr lang="en-US" altLang="en-US" sz="3100" dirty="0">
                <a:solidFill>
                  <a:srgbClr val="FF0000"/>
                </a:solidFill>
                <a:cs typeface="Arial" panose="020B0604020202020204" pitchFamily="34" charset="0"/>
              </a:rPr>
              <a:t> </a:t>
            </a:r>
            <a:r>
              <a:rPr lang="en-US" altLang="en-US" sz="3100" dirty="0" err="1">
                <a:solidFill>
                  <a:srgbClr val="FF0000"/>
                </a:solidFill>
                <a:cs typeface="Arial" panose="020B0604020202020204" pitchFamily="34" charset="0"/>
              </a:rPr>
              <a:t>về</a:t>
            </a:r>
            <a:r>
              <a:rPr lang="en-US" altLang="en-US" sz="3100" dirty="0">
                <a:solidFill>
                  <a:srgbClr val="FF0000"/>
                </a:solidFill>
                <a:cs typeface="Arial" panose="020B0604020202020204" pitchFamily="34" charset="0"/>
              </a:rPr>
              <a:t> </a:t>
            </a:r>
            <a:r>
              <a:rPr lang="en-US" altLang="en-US" sz="3100" dirty="0" err="1">
                <a:solidFill>
                  <a:srgbClr val="FF0000"/>
                </a:solidFill>
                <a:cs typeface="Arial" panose="020B0604020202020204" pitchFamily="34" charset="0"/>
              </a:rPr>
              <a:t>nhà</a:t>
            </a:r>
            <a:r>
              <a:rPr lang="en-US" altLang="en-US" sz="3100" dirty="0">
                <a:solidFill>
                  <a:srgbClr val="FF0000"/>
                </a:solidFill>
                <a:cs typeface="Arial" panose="020B0604020202020204" pitchFamily="34" charset="0"/>
              </a:rPr>
              <a:t> </a:t>
            </a:r>
            <a:r>
              <a:rPr lang="en-US" altLang="en-US" sz="3100" dirty="0" err="1">
                <a:solidFill>
                  <a:srgbClr val="FF0000"/>
                </a:solidFill>
                <a:cs typeface="Arial" panose="020B0604020202020204" pitchFamily="34" charset="0"/>
              </a:rPr>
              <a:t>học</a:t>
            </a:r>
            <a:r>
              <a:rPr lang="en-US" altLang="en-US" sz="3100" dirty="0">
                <a:solidFill>
                  <a:srgbClr val="FF0000"/>
                </a:solidFill>
                <a:cs typeface="Arial" panose="020B0604020202020204" pitchFamily="34" charset="0"/>
              </a:rPr>
              <a:t> </a:t>
            </a:r>
            <a:r>
              <a:rPr lang="en-US" altLang="en-US" sz="3100" dirty="0" err="1">
                <a:solidFill>
                  <a:srgbClr val="FF0000"/>
                </a:solidFill>
                <a:cs typeface="Arial" panose="020B0604020202020204" pitchFamily="34" charset="0"/>
              </a:rPr>
              <a:t>bài</a:t>
            </a:r>
            <a:r>
              <a:rPr lang="en-US" altLang="en-US" sz="3100" dirty="0">
                <a:solidFill>
                  <a:srgbClr val="FF0000"/>
                </a:solidFill>
                <a:cs typeface="Arial" panose="020B0604020202020204" pitchFamily="34" charset="0"/>
              </a:rPr>
              <a:t> </a:t>
            </a:r>
            <a:r>
              <a:rPr lang="en-US" altLang="en-US" sz="3100" dirty="0" err="1">
                <a:solidFill>
                  <a:srgbClr val="FF0000"/>
                </a:solidFill>
                <a:cs typeface="Arial" panose="020B0604020202020204" pitchFamily="34" charset="0"/>
              </a:rPr>
              <a:t>trả</a:t>
            </a:r>
            <a:r>
              <a:rPr lang="en-US" altLang="en-US" sz="3100" dirty="0">
                <a:solidFill>
                  <a:srgbClr val="FF0000"/>
                </a:solidFill>
                <a:cs typeface="Arial" panose="020B0604020202020204" pitchFamily="34" charset="0"/>
              </a:rPr>
              <a:t> </a:t>
            </a:r>
            <a:r>
              <a:rPr lang="en-US" altLang="en-US" sz="3100" dirty="0" err="1">
                <a:solidFill>
                  <a:srgbClr val="FF0000"/>
                </a:solidFill>
                <a:cs typeface="Arial" panose="020B0604020202020204" pitchFamily="34" charset="0"/>
              </a:rPr>
              <a:t>lời</a:t>
            </a:r>
            <a:r>
              <a:rPr lang="en-US" altLang="en-US" sz="3100" dirty="0">
                <a:solidFill>
                  <a:srgbClr val="FF0000"/>
                </a:solidFill>
                <a:cs typeface="Arial" panose="020B0604020202020204" pitchFamily="34" charset="0"/>
              </a:rPr>
              <a:t> </a:t>
            </a:r>
            <a:r>
              <a:rPr lang="en-US" altLang="en-US" sz="3100" dirty="0" err="1">
                <a:solidFill>
                  <a:srgbClr val="FF0000"/>
                </a:solidFill>
                <a:cs typeface="Arial" panose="020B0604020202020204" pitchFamily="34" charset="0"/>
              </a:rPr>
              <a:t>lại</a:t>
            </a:r>
            <a:r>
              <a:rPr lang="en-US" altLang="en-US" sz="3100" dirty="0">
                <a:solidFill>
                  <a:srgbClr val="FF0000"/>
                </a:solidFill>
                <a:cs typeface="Arial" panose="020B0604020202020204" pitchFamily="34" charset="0"/>
              </a:rPr>
              <a:t> </a:t>
            </a:r>
            <a:r>
              <a:rPr lang="en-US" altLang="en-US" sz="3100" dirty="0" err="1">
                <a:solidFill>
                  <a:srgbClr val="FF0000"/>
                </a:solidFill>
                <a:cs typeface="Arial" panose="020B0604020202020204" pitchFamily="34" charset="0"/>
              </a:rPr>
              <a:t>các</a:t>
            </a:r>
            <a:r>
              <a:rPr lang="en-US" altLang="en-US" sz="3100" dirty="0">
                <a:solidFill>
                  <a:srgbClr val="FF0000"/>
                </a:solidFill>
                <a:cs typeface="Arial" panose="020B0604020202020204" pitchFamily="34" charset="0"/>
              </a:rPr>
              <a:t> </a:t>
            </a:r>
            <a:r>
              <a:rPr lang="en-US" altLang="en-US" sz="3100" dirty="0" err="1">
                <a:solidFill>
                  <a:srgbClr val="FF0000"/>
                </a:solidFill>
                <a:cs typeface="Arial" panose="020B0604020202020204" pitchFamily="34" charset="0"/>
              </a:rPr>
              <a:t>câu</a:t>
            </a:r>
            <a:r>
              <a:rPr lang="en-US" altLang="en-US" sz="3100" dirty="0">
                <a:solidFill>
                  <a:srgbClr val="FF0000"/>
                </a:solidFill>
                <a:cs typeface="Arial" panose="020B0604020202020204" pitchFamily="34" charset="0"/>
              </a:rPr>
              <a:t> </a:t>
            </a:r>
            <a:r>
              <a:rPr lang="en-US" altLang="en-US" sz="3100" dirty="0" err="1">
                <a:solidFill>
                  <a:srgbClr val="FF0000"/>
                </a:solidFill>
                <a:cs typeface="Arial" panose="020B0604020202020204" pitchFamily="34" charset="0"/>
              </a:rPr>
              <a:t>hỏi</a:t>
            </a:r>
            <a:r>
              <a:rPr lang="en-US" altLang="en-US" sz="3100" dirty="0">
                <a:solidFill>
                  <a:srgbClr val="FF0000"/>
                </a:solidFill>
                <a:cs typeface="Arial" panose="020B0604020202020204" pitchFamily="34" charset="0"/>
              </a:rPr>
              <a:t> SGK, </a:t>
            </a:r>
            <a:r>
              <a:rPr lang="en-US" altLang="en-US" sz="3100" dirty="0" err="1">
                <a:solidFill>
                  <a:srgbClr val="FF0000"/>
                </a:solidFill>
                <a:cs typeface="Arial" panose="020B0604020202020204" pitchFamily="34" charset="0"/>
              </a:rPr>
              <a:t>làm</a:t>
            </a:r>
            <a:r>
              <a:rPr lang="en-US" altLang="en-US" sz="3100" dirty="0">
                <a:solidFill>
                  <a:srgbClr val="FF0000"/>
                </a:solidFill>
                <a:cs typeface="Arial" panose="020B0604020202020204" pitchFamily="34" charset="0"/>
              </a:rPr>
              <a:t> </a:t>
            </a:r>
            <a:r>
              <a:rPr lang="en-US" altLang="en-US" sz="3100" dirty="0" err="1">
                <a:solidFill>
                  <a:srgbClr val="FF0000"/>
                </a:solidFill>
                <a:cs typeface="Arial" panose="020B0604020202020204" pitchFamily="34" charset="0"/>
              </a:rPr>
              <a:t>các</a:t>
            </a:r>
            <a:r>
              <a:rPr lang="en-US" altLang="en-US" sz="3100" dirty="0">
                <a:solidFill>
                  <a:srgbClr val="FF0000"/>
                </a:solidFill>
                <a:cs typeface="Arial" panose="020B0604020202020204" pitchFamily="34" charset="0"/>
              </a:rPr>
              <a:t> BT 21.1; 21.2; 21.3; 21.5; 21.6 SBT.</a:t>
            </a:r>
          </a:p>
          <a:p>
            <a:pPr>
              <a:buFontTx/>
              <a:buChar char="-"/>
            </a:pPr>
            <a:r>
              <a:rPr lang="en-US" altLang="en-US" sz="3100" dirty="0">
                <a:solidFill>
                  <a:srgbClr val="FF0000"/>
                </a:solidFill>
                <a:cs typeface="Arial" panose="020B0604020202020204" pitchFamily="34" charset="0"/>
              </a:rPr>
              <a:t> </a:t>
            </a:r>
            <a:r>
              <a:rPr lang="en-US" altLang="en-US" sz="3100" dirty="0" err="1">
                <a:solidFill>
                  <a:srgbClr val="FF0000"/>
                </a:solidFill>
                <a:cs typeface="Arial" panose="020B0604020202020204" pitchFamily="34" charset="0"/>
              </a:rPr>
              <a:t>Nghiên</a:t>
            </a:r>
            <a:r>
              <a:rPr lang="en-US" altLang="en-US" sz="3100" dirty="0">
                <a:solidFill>
                  <a:srgbClr val="FF0000"/>
                </a:solidFill>
                <a:cs typeface="Arial" panose="020B0604020202020204" pitchFamily="34" charset="0"/>
              </a:rPr>
              <a:t> </a:t>
            </a:r>
            <a:r>
              <a:rPr lang="en-US" altLang="en-US" sz="3100" dirty="0" err="1">
                <a:solidFill>
                  <a:srgbClr val="FF0000"/>
                </a:solidFill>
                <a:cs typeface="Arial" panose="020B0604020202020204" pitchFamily="34" charset="0"/>
              </a:rPr>
              <a:t>cứu</a:t>
            </a:r>
            <a:r>
              <a:rPr lang="en-US" altLang="en-US" sz="3100" dirty="0">
                <a:solidFill>
                  <a:srgbClr val="FF0000"/>
                </a:solidFill>
                <a:cs typeface="Arial" panose="020B0604020202020204" pitchFamily="34" charset="0"/>
              </a:rPr>
              <a:t> </a:t>
            </a:r>
            <a:r>
              <a:rPr lang="en-US" altLang="en-US" sz="3100" dirty="0" err="1">
                <a:solidFill>
                  <a:srgbClr val="FF0000"/>
                </a:solidFill>
                <a:cs typeface="Arial" panose="020B0604020202020204" pitchFamily="34" charset="0"/>
              </a:rPr>
              <a:t>và</a:t>
            </a:r>
            <a:r>
              <a:rPr lang="en-US" altLang="en-US" sz="3100" dirty="0">
                <a:solidFill>
                  <a:srgbClr val="FF0000"/>
                </a:solidFill>
                <a:cs typeface="Arial" panose="020B0604020202020204" pitchFamily="34" charset="0"/>
              </a:rPr>
              <a:t> </a:t>
            </a:r>
            <a:r>
              <a:rPr lang="en-US" altLang="en-US" sz="3100" dirty="0" err="1">
                <a:solidFill>
                  <a:srgbClr val="FF0000"/>
                </a:solidFill>
                <a:cs typeface="Arial" panose="020B0604020202020204" pitchFamily="34" charset="0"/>
              </a:rPr>
              <a:t>soạn</a:t>
            </a:r>
            <a:r>
              <a:rPr lang="en-US" altLang="en-US" sz="3100" dirty="0">
                <a:solidFill>
                  <a:srgbClr val="FF0000"/>
                </a:solidFill>
                <a:cs typeface="Arial" panose="020B0604020202020204" pitchFamily="34" charset="0"/>
              </a:rPr>
              <a:t> </a:t>
            </a:r>
            <a:r>
              <a:rPr lang="en-US" altLang="en-US" sz="3100" dirty="0" err="1">
                <a:solidFill>
                  <a:srgbClr val="FF0000"/>
                </a:solidFill>
                <a:cs typeface="Arial" panose="020B0604020202020204" pitchFamily="34" charset="0"/>
              </a:rPr>
              <a:t>trước</a:t>
            </a:r>
            <a:r>
              <a:rPr lang="en-US" altLang="en-US" sz="3100" dirty="0">
                <a:solidFill>
                  <a:srgbClr val="FF0000"/>
                </a:solidFill>
                <a:cs typeface="Arial" panose="020B0604020202020204" pitchFamily="34" charset="0"/>
              </a:rPr>
              <a:t> 22: </a:t>
            </a:r>
          </a:p>
          <a:p>
            <a:pPr algn="ctr"/>
            <a:r>
              <a:rPr lang="en-US" altLang="en-US" sz="3100" dirty="0">
                <a:solidFill>
                  <a:srgbClr val="FF0000"/>
                </a:solidFill>
                <a:cs typeface="Arial" panose="020B0604020202020204" pitchFamily="34" charset="0"/>
              </a:rPr>
              <a:t>  “</a:t>
            </a:r>
            <a:r>
              <a:rPr lang="en-US" altLang="en-US" sz="3100" dirty="0" err="1">
                <a:solidFill>
                  <a:srgbClr val="FF0000"/>
                </a:solidFill>
                <a:cs typeface="Arial" panose="020B0604020202020204" pitchFamily="34" charset="0"/>
              </a:rPr>
              <a:t>Tác</a:t>
            </a:r>
            <a:r>
              <a:rPr lang="en-US" altLang="en-US" sz="3100" dirty="0">
                <a:solidFill>
                  <a:srgbClr val="FF0000"/>
                </a:solidFill>
                <a:cs typeface="Arial" panose="020B0604020202020204" pitchFamily="34" charset="0"/>
              </a:rPr>
              <a:t> </a:t>
            </a:r>
            <a:r>
              <a:rPr lang="en-US" altLang="en-US" sz="3100" dirty="0" err="1">
                <a:solidFill>
                  <a:srgbClr val="FF0000"/>
                </a:solidFill>
                <a:cs typeface="Arial" panose="020B0604020202020204" pitchFamily="34" charset="0"/>
              </a:rPr>
              <a:t>dụng</a:t>
            </a:r>
            <a:r>
              <a:rPr lang="en-US" altLang="en-US" sz="3100" dirty="0">
                <a:solidFill>
                  <a:srgbClr val="FF0000"/>
                </a:solidFill>
                <a:cs typeface="Arial" panose="020B0604020202020204" pitchFamily="34" charset="0"/>
              </a:rPr>
              <a:t> </a:t>
            </a:r>
            <a:r>
              <a:rPr lang="en-US" altLang="en-US" sz="3100" dirty="0" err="1">
                <a:solidFill>
                  <a:srgbClr val="FF0000"/>
                </a:solidFill>
                <a:cs typeface="Arial" panose="020B0604020202020204" pitchFamily="34" charset="0"/>
              </a:rPr>
              <a:t>từ</a:t>
            </a:r>
            <a:r>
              <a:rPr lang="en-US" altLang="en-US" sz="3100" dirty="0">
                <a:solidFill>
                  <a:srgbClr val="FF0000"/>
                </a:solidFill>
                <a:cs typeface="Arial" panose="020B0604020202020204" pitchFamily="34" charset="0"/>
              </a:rPr>
              <a:t> </a:t>
            </a:r>
            <a:r>
              <a:rPr lang="en-US" altLang="en-US" sz="3100" dirty="0" err="1">
                <a:solidFill>
                  <a:srgbClr val="FF0000"/>
                </a:solidFill>
                <a:cs typeface="Arial" panose="020B0604020202020204" pitchFamily="34" charset="0"/>
              </a:rPr>
              <a:t>của</a:t>
            </a:r>
            <a:r>
              <a:rPr lang="en-US" altLang="en-US" sz="3100" dirty="0">
                <a:solidFill>
                  <a:srgbClr val="FF0000"/>
                </a:solidFill>
                <a:cs typeface="Arial" panose="020B0604020202020204" pitchFamily="34" charset="0"/>
              </a:rPr>
              <a:t> </a:t>
            </a:r>
            <a:r>
              <a:rPr lang="en-US" altLang="en-US" sz="3100" dirty="0" err="1">
                <a:solidFill>
                  <a:srgbClr val="FF0000"/>
                </a:solidFill>
                <a:cs typeface="Arial" panose="020B0604020202020204" pitchFamily="34" charset="0"/>
              </a:rPr>
              <a:t>dòng</a:t>
            </a:r>
            <a:r>
              <a:rPr lang="en-US" altLang="en-US" sz="3100" dirty="0">
                <a:solidFill>
                  <a:srgbClr val="FF0000"/>
                </a:solidFill>
                <a:cs typeface="Arial" panose="020B0604020202020204" pitchFamily="34" charset="0"/>
              </a:rPr>
              <a:t> </a:t>
            </a:r>
            <a:r>
              <a:rPr lang="en-US" altLang="en-US" sz="3100" dirty="0" err="1">
                <a:solidFill>
                  <a:srgbClr val="FF0000"/>
                </a:solidFill>
                <a:cs typeface="Arial" panose="020B0604020202020204" pitchFamily="34" charset="0"/>
              </a:rPr>
              <a:t>điện</a:t>
            </a:r>
            <a:r>
              <a:rPr lang="en-US" altLang="en-US" sz="3100" dirty="0">
                <a:solidFill>
                  <a:srgbClr val="FF0000"/>
                </a:solidFill>
                <a:cs typeface="Arial" panose="020B0604020202020204" pitchFamily="34" charset="0"/>
              </a:rPr>
              <a:t> – </a:t>
            </a:r>
            <a:r>
              <a:rPr lang="en-US" altLang="en-US" sz="3100" dirty="0" err="1">
                <a:solidFill>
                  <a:srgbClr val="FF0000"/>
                </a:solidFill>
                <a:cs typeface="Arial" panose="020B0604020202020204" pitchFamily="34" charset="0"/>
              </a:rPr>
              <a:t>Từ</a:t>
            </a:r>
            <a:r>
              <a:rPr lang="en-US" altLang="en-US" sz="3100" dirty="0">
                <a:solidFill>
                  <a:srgbClr val="FF0000"/>
                </a:solidFill>
                <a:cs typeface="Arial" panose="020B0604020202020204" pitchFamily="34" charset="0"/>
              </a:rPr>
              <a:t> </a:t>
            </a:r>
            <a:r>
              <a:rPr lang="en-US" altLang="en-US" sz="3100" dirty="0" err="1">
                <a:solidFill>
                  <a:srgbClr val="FF0000"/>
                </a:solidFill>
                <a:cs typeface="Arial" panose="020B0604020202020204" pitchFamily="34" charset="0"/>
              </a:rPr>
              <a:t>trường</a:t>
            </a:r>
            <a:r>
              <a:rPr lang="en-US" altLang="en-US" sz="3100" dirty="0">
                <a:solidFill>
                  <a:srgbClr val="FF0000"/>
                </a:solidFill>
                <a:cs typeface="Arial" panose="020B0604020202020204" pitchFamily="34" charset="0"/>
              </a:rPr>
              <a:t>”</a:t>
            </a:r>
          </a:p>
        </p:txBody>
      </p:sp>
      <p:sp>
        <p:nvSpPr>
          <p:cNvPr id="60422" name="Text Box 6"/>
          <p:cNvSpPr txBox="1">
            <a:spLocks noChangeArrowheads="1"/>
          </p:cNvSpPr>
          <p:nvPr/>
        </p:nvSpPr>
        <p:spPr bwMode="auto">
          <a:xfrm>
            <a:off x="1524000" y="0"/>
            <a:ext cx="9144000" cy="579438"/>
          </a:xfrm>
          <a:prstGeom prst="rect">
            <a:avLst/>
          </a:prstGeom>
          <a:gradFill rotWithShape="1">
            <a:gsLst>
              <a:gs pos="0">
                <a:srgbClr val="89FF89"/>
              </a:gs>
              <a:gs pos="50000">
                <a:schemeClr val="bg1"/>
              </a:gs>
              <a:gs pos="100000">
                <a:srgbClr val="89FF8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a:solidFill>
                  <a:srgbClr val="0000FF"/>
                </a:solidFill>
                <a:latin typeface="Tahoma" panose="020B0604030504040204" pitchFamily="34" charset="0"/>
              </a:rPr>
              <a:t>HƯỚNG DẪN VỀ NHÀ</a:t>
            </a:r>
          </a:p>
        </p:txBody>
      </p:sp>
    </p:spTree>
    <p:extLst>
      <p:ext uri="{BB962C8B-B14F-4D97-AF65-F5344CB8AC3E}">
        <p14:creationId xmlns:p14="http://schemas.microsoft.com/office/powerpoint/2010/main" val="1724110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 calcmode="lin" valueType="num">
                                      <p:cBhvr additive="base">
                                        <p:cTn id="7" dur="1000" fill="hold"/>
                                        <p:tgtEl>
                                          <p:spTgt spid="60419"/>
                                        </p:tgtEl>
                                        <p:attrNameLst>
                                          <p:attrName>ppt_x</p:attrName>
                                        </p:attrNameLst>
                                      </p:cBhvr>
                                      <p:tavLst>
                                        <p:tav tm="0">
                                          <p:val>
                                            <p:strVal val="#ppt_x"/>
                                          </p:val>
                                        </p:tav>
                                        <p:tav tm="100000">
                                          <p:val>
                                            <p:strVal val="#ppt_x"/>
                                          </p:val>
                                        </p:tav>
                                      </p:tavLst>
                                    </p:anim>
                                    <p:anim calcmode="lin" valueType="num">
                                      <p:cBhvr additive="base">
                                        <p:cTn id="8" dur="1000" fill="hold"/>
                                        <p:tgtEl>
                                          <p:spTgt spid="604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175490" y="1015921"/>
            <a:ext cx="7016510" cy="4421082"/>
            <a:chOff x="4283501" y="706639"/>
            <a:chExt cx="7016510" cy="4421082"/>
          </a:xfrm>
        </p:grpSpPr>
        <p:pic>
          <p:nvPicPr>
            <p:cNvPr id="8" name="Picture 7"/>
            <p:cNvPicPr>
              <a:picLocks noChangeAspect="1"/>
            </p:cNvPicPr>
            <p:nvPr/>
          </p:nvPicPr>
          <p:blipFill>
            <a:blip r:embed="rId2"/>
            <a:stretch>
              <a:fillRect/>
            </a:stretch>
          </p:blipFill>
          <p:spPr>
            <a:xfrm>
              <a:off x="4283501" y="711031"/>
              <a:ext cx="7016510" cy="4416690"/>
            </a:xfrm>
            <a:prstGeom prst="rect">
              <a:avLst/>
            </a:prstGeom>
          </p:spPr>
        </p:pic>
        <p:pic>
          <p:nvPicPr>
            <p:cNvPr id="7" name="Picture 6"/>
            <p:cNvPicPr>
              <a:picLocks noChangeAspect="1"/>
            </p:cNvPicPr>
            <p:nvPr/>
          </p:nvPicPr>
          <p:blipFill>
            <a:blip r:embed="rId3"/>
            <a:stretch>
              <a:fillRect/>
            </a:stretch>
          </p:blipFill>
          <p:spPr>
            <a:xfrm flipH="1">
              <a:off x="9550020" y="706639"/>
              <a:ext cx="1749991" cy="2355137"/>
            </a:xfrm>
            <a:prstGeom prst="rect">
              <a:avLst/>
            </a:prstGeom>
          </p:spPr>
        </p:pic>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37945" y="3671047"/>
            <a:ext cx="3082850" cy="3186953"/>
          </a:xfrm>
          <a:prstGeom prst="rect">
            <a:avLst/>
          </a:prstGeom>
        </p:spPr>
      </p:pic>
      <p:grpSp>
        <p:nvGrpSpPr>
          <p:cNvPr id="13" name="Group 12"/>
          <p:cNvGrpSpPr/>
          <p:nvPr/>
        </p:nvGrpSpPr>
        <p:grpSpPr>
          <a:xfrm>
            <a:off x="1425389" y="2259106"/>
            <a:ext cx="4356846" cy="2570957"/>
            <a:chOff x="1425389" y="2259106"/>
            <a:chExt cx="4356846" cy="2570957"/>
          </a:xfrm>
        </p:grpSpPr>
        <p:sp>
          <p:nvSpPr>
            <p:cNvPr id="11" name="Cloud Callout 10"/>
            <p:cNvSpPr/>
            <p:nvPr/>
          </p:nvSpPr>
          <p:spPr>
            <a:xfrm>
              <a:off x="1425389" y="2259106"/>
              <a:ext cx="4356846" cy="2570957"/>
            </a:xfrm>
            <a:prstGeom prst="cloudCallout">
              <a:avLst>
                <a:gd name="adj1" fmla="val -34205"/>
                <a:gd name="adj2" fmla="val 71851"/>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30188" y="2555960"/>
              <a:ext cx="3594847" cy="1815882"/>
            </a:xfrm>
            <a:prstGeom prst="rect">
              <a:avLst/>
            </a:prstGeom>
          </p:spPr>
          <p:txBody>
            <a:bodyPr wrap="square">
              <a:spAutoFit/>
            </a:bodyPr>
            <a:lstStyle/>
            <a:p>
              <a:pPr lvl="0" algn="ctr"/>
              <a:r>
                <a:rPr lang="vi-VN" sz="2800">
                  <a:solidFill>
                    <a:srgbClr val="002060"/>
                  </a:solidFill>
                  <a:latin typeface="Times New Roman" pitchFamily="18" charset="0"/>
                  <a:cs typeface="Times New Roman" pitchFamily="18" charset="0"/>
                </a:rPr>
                <a:t>Bí quyết nào đã làm cho hình nhân trên xe của Tổ Xung Chi luôn luôn chỉ </a:t>
              </a:r>
              <a:r>
                <a:rPr lang="vi-VN" sz="2800" u="sng">
                  <a:solidFill>
                    <a:srgbClr val="C00000"/>
                  </a:solidFill>
                  <a:latin typeface="Times New Roman" pitchFamily="18" charset="0"/>
                  <a:cs typeface="Times New Roman" pitchFamily="18" charset="0"/>
                </a:rPr>
                <a:t>hướng Nam</a:t>
              </a:r>
              <a:r>
                <a:rPr lang="vi-VN" sz="2800">
                  <a:solidFill>
                    <a:srgbClr val="C00000"/>
                  </a:solidFill>
                  <a:latin typeface="Times New Roman" pitchFamily="18" charset="0"/>
                  <a:cs typeface="Times New Roman" pitchFamily="18" charset="0"/>
                </a:rPr>
                <a:t>?</a:t>
              </a:r>
            </a:p>
          </p:txBody>
        </p:sp>
      </p:gr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515" y="-134487"/>
            <a:ext cx="1972812" cy="1972812"/>
          </a:xfrm>
          <a:prstGeom prst="rect">
            <a:avLst/>
          </a:prstGeom>
        </p:spPr>
      </p:pic>
    </p:spTree>
    <p:extLst>
      <p:ext uri="{BB962C8B-B14F-4D97-AF65-F5344CB8AC3E}">
        <p14:creationId xmlns:p14="http://schemas.microsoft.com/office/powerpoint/2010/main" val="848676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131674" y="1657904"/>
            <a:ext cx="6273153" cy="2862322"/>
          </a:xfrm>
          <a:prstGeom prst="rect">
            <a:avLst/>
          </a:prstGeom>
        </p:spPr>
        <p:txBody>
          <a:bodyPr wrap="square">
            <a:spAutoFit/>
          </a:bodyPr>
          <a:lstStyle/>
          <a:p>
            <a:pPr lvl="0" algn="ctr"/>
            <a:r>
              <a:rPr lang="en-US" sz="6000" b="1" dirty="0">
                <a:solidFill>
                  <a:srgbClr val="00B050"/>
                </a:solidFill>
                <a:latin typeface="Times New Roman" panose="02020603050405020304" pitchFamily="18" charset="0"/>
              </a:rPr>
              <a:t>TIẾT 23: BÀI 21</a:t>
            </a:r>
          </a:p>
          <a:p>
            <a:pPr lvl="0" algn="ctr"/>
            <a:r>
              <a:rPr lang="en-US" sz="6000" b="1" dirty="0">
                <a:solidFill>
                  <a:srgbClr val="00B050"/>
                </a:solidFill>
                <a:latin typeface="Times New Roman" panose="02020603050405020304" pitchFamily="18" charset="0"/>
              </a:rPr>
              <a:t>NAM CHÂM VĨNH CỬU</a:t>
            </a:r>
            <a:endParaRPr lang="vi-VN" sz="6000" b="1" dirty="0">
              <a:solidFill>
                <a:srgbClr val="00B050"/>
              </a:solidFill>
              <a:latin typeface="Times New Roman" panose="02020603050405020304" pitchFamily="18" charset="0"/>
            </a:endParaRPr>
          </a:p>
        </p:txBody>
      </p:sp>
    </p:spTree>
    <p:extLst>
      <p:ext uri="{BB962C8B-B14F-4D97-AF65-F5344CB8AC3E}">
        <p14:creationId xmlns:p14="http://schemas.microsoft.com/office/powerpoint/2010/main" val="175119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1000" fill="hold"/>
                                        <p:tgtEl>
                                          <p:spTgt spid="4"/>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3672" y="927412"/>
            <a:ext cx="4751293" cy="461665"/>
          </a:xfrm>
          <a:prstGeom prst="rect">
            <a:avLst/>
          </a:prstGeom>
        </p:spPr>
        <p:txBody>
          <a:bodyPr wrap="square">
            <a:spAutoFit/>
          </a:bodyPr>
          <a:lstStyle/>
          <a:p>
            <a:r>
              <a:rPr lang="en-US" sz="2400" b="1">
                <a:solidFill>
                  <a:srgbClr val="FF0000"/>
                </a:solidFill>
                <a:latin typeface="Times New Roman" pitchFamily="18" charset="0"/>
                <a:cs typeface="Times New Roman" pitchFamily="18" charset="0"/>
              </a:rPr>
              <a:t>I. TỪ TÍNH CỦA NAM CHÂM</a:t>
            </a:r>
          </a:p>
        </p:txBody>
      </p:sp>
      <p:sp>
        <p:nvSpPr>
          <p:cNvPr id="5" name="Rectangle 4"/>
          <p:cNvSpPr/>
          <p:nvPr/>
        </p:nvSpPr>
        <p:spPr>
          <a:xfrm>
            <a:off x="1353672" y="1389077"/>
            <a:ext cx="2000099" cy="461665"/>
          </a:xfrm>
          <a:prstGeom prst="rect">
            <a:avLst/>
          </a:prstGeom>
        </p:spPr>
        <p:txBody>
          <a:bodyPr wrap="none">
            <a:spAutoFit/>
          </a:bodyPr>
          <a:lstStyle/>
          <a:p>
            <a:pPr lvl="0"/>
            <a:r>
              <a:rPr lang="en-US" sz="2400" b="1">
                <a:solidFill>
                  <a:srgbClr val="FF0000"/>
                </a:solidFill>
                <a:latin typeface="Times New Roman" pitchFamily="18" charset="0"/>
                <a:cs typeface="Times New Roman" pitchFamily="18" charset="0"/>
              </a:rPr>
              <a:t>1. Thí nghiệm</a:t>
            </a:r>
          </a:p>
        </p:txBody>
      </p:sp>
      <p:grpSp>
        <p:nvGrpSpPr>
          <p:cNvPr id="27" name="Group 26"/>
          <p:cNvGrpSpPr/>
          <p:nvPr/>
        </p:nvGrpSpPr>
        <p:grpSpPr>
          <a:xfrm>
            <a:off x="2353721" y="3028039"/>
            <a:ext cx="3832412" cy="2111069"/>
            <a:chOff x="2353721" y="3028039"/>
            <a:chExt cx="3832412" cy="2111069"/>
          </a:xfrm>
        </p:grpSpPr>
        <p:sp>
          <p:nvSpPr>
            <p:cNvPr id="25" name="Cloud Callout 24"/>
            <p:cNvSpPr/>
            <p:nvPr/>
          </p:nvSpPr>
          <p:spPr>
            <a:xfrm>
              <a:off x="2353721" y="3028039"/>
              <a:ext cx="3832412" cy="2111069"/>
            </a:xfrm>
            <a:prstGeom prst="cloudCallout">
              <a:avLst>
                <a:gd name="adj1" fmla="val -50307"/>
                <a:gd name="adj2" fmla="val 3702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0"/>
            <p:cNvSpPr>
              <a:spLocks noChangeArrowheads="1"/>
            </p:cNvSpPr>
            <p:nvPr/>
          </p:nvSpPr>
          <p:spPr bwMode="auto">
            <a:xfrm>
              <a:off x="2847242" y="3298743"/>
              <a:ext cx="28453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endParaRPr lang="vi-VN" sz="2400" b="1" dirty="0">
                <a:latin typeface="+mj-lt"/>
              </a:endParaRPr>
            </a:p>
          </p:txBody>
        </p:sp>
      </p:gr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24811" y="3777183"/>
            <a:ext cx="1838570" cy="3121158"/>
          </a:xfrm>
          <a:prstGeom prst="rect">
            <a:avLst/>
          </a:prstGeom>
        </p:spPr>
      </p:pic>
      <p:sp>
        <p:nvSpPr>
          <p:cNvPr id="15" name="Rectangle 14"/>
          <p:cNvSpPr/>
          <p:nvPr/>
        </p:nvSpPr>
        <p:spPr>
          <a:xfrm>
            <a:off x="3044588" y="90361"/>
            <a:ext cx="6273153" cy="584775"/>
          </a:xfrm>
          <a:prstGeom prst="rect">
            <a:avLst/>
          </a:prstGeom>
        </p:spPr>
        <p:txBody>
          <a:bodyPr wrap="square">
            <a:spAutoFit/>
          </a:bodyPr>
          <a:lstStyle/>
          <a:p>
            <a:pPr lvl="0"/>
            <a:r>
              <a:rPr lang="en-US" sz="3200" b="1">
                <a:solidFill>
                  <a:srgbClr val="00B050"/>
                </a:solidFill>
                <a:latin typeface="Times New Roman" panose="02020603050405020304" pitchFamily="18" charset="0"/>
              </a:rPr>
              <a:t>BÀI 21: NAM CHÂM VĨNH CỬU</a:t>
            </a:r>
            <a:endParaRPr lang="vi-VN" sz="3200" b="1">
              <a:solidFill>
                <a:srgbClr val="00B050"/>
              </a:solidFill>
              <a:latin typeface="Times New Roman" panose="02020603050405020304" pitchFamily="18"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515" y="-134487"/>
            <a:ext cx="1972812" cy="1972812"/>
          </a:xfrm>
          <a:prstGeom prst="rect">
            <a:avLst/>
          </a:prstGeom>
        </p:spPr>
      </p:pic>
      <p:sp>
        <p:nvSpPr>
          <p:cNvPr id="18" name="TextBox 2"/>
          <p:cNvSpPr txBox="1">
            <a:spLocks noChangeArrowheads="1"/>
          </p:cNvSpPr>
          <p:nvPr/>
        </p:nvSpPr>
        <p:spPr bwMode="auto">
          <a:xfrm>
            <a:off x="2301060" y="3298743"/>
            <a:ext cx="3880104" cy="1569660"/>
          </a:xfrm>
          <a:prstGeom prst="rect">
            <a:avLst/>
          </a:prstGeom>
          <a:noFill/>
          <a:ln w="9525">
            <a:noFill/>
            <a:miter lim="800000"/>
            <a:headEnd/>
            <a:tailEnd/>
          </a:ln>
        </p:spPr>
        <p:txBody>
          <a:bodyPr wrap="square">
            <a:spAutoFit/>
          </a:bodyPr>
          <a:lstStyle/>
          <a:p>
            <a:pPr marL="342900" indent="-342900" algn="just"/>
            <a:r>
              <a:rPr lang="en-US" sz="2400" b="1" dirty="0">
                <a:latin typeface="Times New Roman" pitchFamily="18" charset="0"/>
                <a:cs typeface="Times New Roman" pitchFamily="18" charset="0"/>
              </a:rPr>
              <a:t>C1: </a:t>
            </a:r>
            <a:r>
              <a:rPr lang="en-US" sz="2400" b="1" dirty="0" err="1">
                <a:latin typeface="Times New Roman" pitchFamily="18" charset="0"/>
                <a:cs typeface="Times New Roman" pitchFamily="18" charset="0"/>
              </a:rPr>
              <a:t>Hãy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xuất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nam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châm</a:t>
            </a:r>
            <a:r>
              <a:rPr lang="en-US" sz="2400" b="1" dirty="0">
                <a:latin typeface="Times New Roman" pitchFamily="18" charset="0"/>
                <a:cs typeface="Times New Roman" pitchFamily="18" charset="0"/>
              </a:rPr>
              <a:t> hay </a:t>
            </a: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a:t>
            </a:r>
          </a:p>
        </p:txBody>
      </p:sp>
    </p:spTree>
    <p:extLst>
      <p:ext uri="{BB962C8B-B14F-4D97-AF65-F5344CB8AC3E}">
        <p14:creationId xmlns:p14="http://schemas.microsoft.com/office/powerpoint/2010/main" val="425896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1000" fill="hold"/>
                                        <p:tgtEl>
                                          <p:spTgt spid="15"/>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barn(inVertical)">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par>
                                <p:cTn id="22" presetID="16" presetClass="entr" presetSubtype="21"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linds(horizontal)">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91571" y="3357270"/>
            <a:ext cx="2687753" cy="3263524"/>
            <a:chOff x="9091571" y="3357270"/>
            <a:chExt cx="2687753" cy="3263524"/>
          </a:xfrm>
        </p:grpSpPr>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214466" y="3495086"/>
              <a:ext cx="2564858" cy="3125708"/>
            </a:xfrm>
            <a:prstGeom prst="rect">
              <a:avLst/>
            </a:prstGeom>
          </p:spPr>
        </p:pic>
        <p:sp>
          <p:nvSpPr>
            <p:cNvPr id="40" name="Rectangle 39"/>
            <p:cNvSpPr/>
            <p:nvPr/>
          </p:nvSpPr>
          <p:spPr>
            <a:xfrm>
              <a:off x="9091571" y="5484606"/>
              <a:ext cx="817853" cy="461665"/>
            </a:xfrm>
            <a:prstGeom prst="rect">
              <a:avLst/>
            </a:prstGeom>
          </p:spPr>
          <p:txBody>
            <a:bodyPr wrap="none">
              <a:spAutoFit/>
            </a:bodyPr>
            <a:lstStyle/>
            <a:p>
              <a:r>
                <a:rPr lang="vi-VN" sz="2400" b="1">
                  <a:solidFill>
                    <a:srgbClr val="002060"/>
                  </a:solidFill>
                  <a:latin typeface="Times New Roman" pitchFamily="18" charset="0"/>
                  <a:cs typeface="Times New Roman" pitchFamily="18" charset="0"/>
                </a:rPr>
                <a:t>Nam</a:t>
              </a:r>
              <a:endParaRPr lang="en-US">
                <a:solidFill>
                  <a:srgbClr val="002060"/>
                </a:solidFill>
              </a:endParaRPr>
            </a:p>
          </p:txBody>
        </p:sp>
        <p:sp>
          <p:nvSpPr>
            <p:cNvPr id="41" name="Rectangle 40"/>
            <p:cNvSpPr/>
            <p:nvPr/>
          </p:nvSpPr>
          <p:spPr>
            <a:xfrm>
              <a:off x="11095254" y="3357270"/>
              <a:ext cx="679994" cy="461665"/>
            </a:xfrm>
            <a:prstGeom prst="rect">
              <a:avLst/>
            </a:prstGeom>
          </p:spPr>
          <p:txBody>
            <a:bodyPr wrap="none">
              <a:spAutoFit/>
            </a:bodyPr>
            <a:lstStyle/>
            <a:p>
              <a:r>
                <a:rPr lang="vi-VN" sz="2400" b="1">
                  <a:solidFill>
                    <a:srgbClr val="C00000"/>
                  </a:solidFill>
                  <a:latin typeface="Times New Roman" pitchFamily="18" charset="0"/>
                  <a:cs typeface="Times New Roman" pitchFamily="18" charset="0"/>
                </a:rPr>
                <a:t>Bắc</a:t>
              </a:r>
              <a:endParaRPr lang="en-US">
                <a:solidFill>
                  <a:srgbClr val="C00000"/>
                </a:solidFill>
              </a:endParaRPr>
            </a:p>
          </p:txBody>
        </p:sp>
      </p:grpSp>
      <p:sp>
        <p:nvSpPr>
          <p:cNvPr id="4" name="Rectangle 3"/>
          <p:cNvSpPr/>
          <p:nvPr/>
        </p:nvSpPr>
        <p:spPr>
          <a:xfrm>
            <a:off x="1353672" y="927412"/>
            <a:ext cx="4751293" cy="461665"/>
          </a:xfrm>
          <a:prstGeom prst="rect">
            <a:avLst/>
          </a:prstGeom>
        </p:spPr>
        <p:txBody>
          <a:bodyPr wrap="square">
            <a:spAutoFit/>
          </a:bodyPr>
          <a:lstStyle/>
          <a:p>
            <a:r>
              <a:rPr lang="en-US" sz="2400" b="1">
                <a:solidFill>
                  <a:srgbClr val="FF0000"/>
                </a:solidFill>
                <a:latin typeface="Times New Roman" pitchFamily="18" charset="0"/>
                <a:cs typeface="Times New Roman" pitchFamily="18" charset="0"/>
              </a:rPr>
              <a:t>I. TỪ TÍNH CỦA NAM CHÂM</a:t>
            </a:r>
          </a:p>
        </p:txBody>
      </p:sp>
      <p:sp>
        <p:nvSpPr>
          <p:cNvPr id="5" name="Rectangle 4"/>
          <p:cNvSpPr/>
          <p:nvPr/>
        </p:nvSpPr>
        <p:spPr>
          <a:xfrm>
            <a:off x="1353672" y="1389077"/>
            <a:ext cx="2000099" cy="461665"/>
          </a:xfrm>
          <a:prstGeom prst="rect">
            <a:avLst/>
          </a:prstGeom>
        </p:spPr>
        <p:txBody>
          <a:bodyPr wrap="none">
            <a:spAutoFit/>
          </a:bodyPr>
          <a:lstStyle/>
          <a:p>
            <a:pPr lvl="0"/>
            <a:r>
              <a:rPr lang="en-US" sz="2400" b="1">
                <a:solidFill>
                  <a:srgbClr val="FF0000"/>
                </a:solidFill>
                <a:latin typeface="Times New Roman" pitchFamily="18" charset="0"/>
                <a:cs typeface="Times New Roman" pitchFamily="18" charset="0"/>
              </a:rPr>
              <a:t>1. Thí nghiệm</a:t>
            </a:r>
          </a:p>
        </p:txBody>
      </p:sp>
      <p:sp>
        <p:nvSpPr>
          <p:cNvPr id="6" name="Rectangle 8"/>
          <p:cNvSpPr>
            <a:spLocks noChangeArrowheads="1"/>
          </p:cNvSpPr>
          <p:nvPr/>
        </p:nvSpPr>
        <p:spPr bwMode="auto">
          <a:xfrm>
            <a:off x="1353672" y="1850742"/>
            <a:ext cx="78531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2400" b="1">
                <a:latin typeface="+mj-lt"/>
              </a:rPr>
              <a:t>C2: Đặt kim nam châm trên giá thẳng đứng như hình 21.1</a:t>
            </a:r>
          </a:p>
        </p:txBody>
      </p:sp>
      <p:grpSp>
        <p:nvGrpSpPr>
          <p:cNvPr id="27" name="Group 26"/>
          <p:cNvGrpSpPr/>
          <p:nvPr/>
        </p:nvGrpSpPr>
        <p:grpSpPr>
          <a:xfrm>
            <a:off x="2353721" y="3028039"/>
            <a:ext cx="3832412" cy="2111069"/>
            <a:chOff x="2353721" y="3028039"/>
            <a:chExt cx="3832412" cy="2111069"/>
          </a:xfrm>
        </p:grpSpPr>
        <p:sp>
          <p:nvSpPr>
            <p:cNvPr id="25" name="Cloud Callout 24"/>
            <p:cNvSpPr/>
            <p:nvPr/>
          </p:nvSpPr>
          <p:spPr>
            <a:xfrm>
              <a:off x="2353721" y="3028039"/>
              <a:ext cx="3832412" cy="2111069"/>
            </a:xfrm>
            <a:prstGeom prst="cloudCallout">
              <a:avLst>
                <a:gd name="adj1" fmla="val -50307"/>
                <a:gd name="adj2" fmla="val 3702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0"/>
            <p:cNvSpPr>
              <a:spLocks noChangeArrowheads="1"/>
            </p:cNvSpPr>
            <p:nvPr/>
          </p:nvSpPr>
          <p:spPr bwMode="auto">
            <a:xfrm>
              <a:off x="2847242" y="3298743"/>
              <a:ext cx="284536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vi-VN" sz="2400" b="1">
                  <a:latin typeface="+mj-lt"/>
                </a:rPr>
                <a:t>Khi đã đứng cân bằng, kim nam châm nằm dọc theo hướng nào?</a:t>
              </a:r>
            </a:p>
          </p:txBody>
        </p:sp>
      </p:grpSp>
      <p:sp>
        <p:nvSpPr>
          <p:cNvPr id="9" name="Text Box 20"/>
          <p:cNvSpPr txBox="1">
            <a:spLocks noChangeArrowheads="1"/>
          </p:cNvSpPr>
          <p:nvPr/>
        </p:nvSpPr>
        <p:spPr bwMode="auto">
          <a:xfrm>
            <a:off x="3062814" y="5409812"/>
            <a:ext cx="5257799" cy="12003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176213" indent="-176213" algn="just"/>
            <a:r>
              <a:rPr lang="en-US" sz="2400" b="1" i="1">
                <a:solidFill>
                  <a:srgbClr val="000099"/>
                </a:solidFill>
                <a:latin typeface="Times New Roman" pitchFamily="18" charset="0"/>
                <a:cs typeface="Times New Roman" pitchFamily="18" charset="0"/>
              </a:rPr>
              <a:t>Trả lời:</a:t>
            </a:r>
          </a:p>
          <a:p>
            <a:pPr marL="176213" indent="-176213" algn="just"/>
            <a:r>
              <a:rPr lang="vi-VN" sz="2400" b="1" i="1">
                <a:solidFill>
                  <a:srgbClr val="000099"/>
                </a:solidFill>
                <a:latin typeface="Times New Roman" pitchFamily="18" charset="0"/>
                <a:cs typeface="Times New Roman" pitchFamily="18" charset="0"/>
              </a:rPr>
              <a:t>+Khi đã đứng cân bằng, kim nam châm nằm dọc theo hướng Nam Bắc địa lí.</a:t>
            </a: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4811" y="3777183"/>
            <a:ext cx="1838570" cy="3121158"/>
          </a:xfrm>
          <a:prstGeom prst="rect">
            <a:avLst/>
          </a:prstGeom>
        </p:spPr>
      </p:pic>
      <p:pic>
        <p:nvPicPr>
          <p:cNvPr id="34" name="Picture 33"/>
          <p:cNvPicPr>
            <a:picLocks noChangeAspect="1"/>
          </p:cNvPicPr>
          <p:nvPr/>
        </p:nvPicPr>
        <p:blipFill>
          <a:blip r:embed="rId4"/>
          <a:stretch>
            <a:fillRect/>
          </a:stretch>
        </p:blipFill>
        <p:spPr>
          <a:xfrm>
            <a:off x="9662748" y="2039556"/>
            <a:ext cx="1072989" cy="1444877"/>
          </a:xfrm>
          <a:prstGeom prst="rect">
            <a:avLst/>
          </a:prstGeom>
        </p:spPr>
      </p:pic>
      <p:pic>
        <p:nvPicPr>
          <p:cNvPr id="38" name="Picture 37"/>
          <p:cNvPicPr>
            <a:picLocks noChangeAspect="1"/>
          </p:cNvPicPr>
          <p:nvPr/>
        </p:nvPicPr>
        <p:blipFill>
          <a:blip r:embed="rId5"/>
          <a:stretch>
            <a:fillRect/>
          </a:stretch>
        </p:blipFill>
        <p:spPr>
          <a:xfrm rot="1710354">
            <a:off x="10236552" y="3700211"/>
            <a:ext cx="348757" cy="2014228"/>
          </a:xfrm>
          <a:prstGeom prst="rect">
            <a:avLst/>
          </a:prstGeom>
        </p:spPr>
      </p:pic>
      <p:sp>
        <p:nvSpPr>
          <p:cNvPr id="15" name="Rectangle 14"/>
          <p:cNvSpPr/>
          <p:nvPr/>
        </p:nvSpPr>
        <p:spPr>
          <a:xfrm>
            <a:off x="3044588" y="90361"/>
            <a:ext cx="6273153" cy="584775"/>
          </a:xfrm>
          <a:prstGeom prst="rect">
            <a:avLst/>
          </a:prstGeom>
        </p:spPr>
        <p:txBody>
          <a:bodyPr wrap="square">
            <a:spAutoFit/>
          </a:bodyPr>
          <a:lstStyle/>
          <a:p>
            <a:pPr lvl="0"/>
            <a:r>
              <a:rPr lang="en-US" sz="3200" b="1">
                <a:solidFill>
                  <a:srgbClr val="00B050"/>
                </a:solidFill>
                <a:latin typeface="Times New Roman" panose="02020603050405020304" pitchFamily="18" charset="0"/>
              </a:rPr>
              <a:t>BÀI 21: NAM CHÂM VĨNH CỬU</a:t>
            </a:r>
            <a:endParaRPr lang="vi-VN" sz="3200" b="1">
              <a:solidFill>
                <a:srgbClr val="00B050"/>
              </a:solidFill>
              <a:latin typeface="Times New Roman" panose="02020603050405020304" pitchFamily="18" charset="0"/>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515" y="-134487"/>
            <a:ext cx="1972812" cy="1972812"/>
          </a:xfrm>
          <a:prstGeom prst="rect">
            <a:avLst/>
          </a:prstGeom>
        </p:spPr>
      </p:pic>
    </p:spTree>
    <p:extLst>
      <p:ext uri="{BB962C8B-B14F-4D97-AF65-F5344CB8AC3E}">
        <p14:creationId xmlns:p14="http://schemas.microsoft.com/office/powerpoint/2010/main" val="143247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1000" fill="hold"/>
                                        <p:tgtEl>
                                          <p:spTgt spid="15"/>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barn(inVertical)">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barn(inVertical)">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par>
                                <p:cTn id="32" presetID="16" presetClass="entr" presetSubtype="21"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barn(inVertical)">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barn(inVertical)">
                                      <p:cBhvr>
                                        <p:cTn id="4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9213526" y="3260305"/>
            <a:ext cx="1694315" cy="2312177"/>
          </a:xfrm>
          <a:prstGeom prst="rect">
            <a:avLst/>
          </a:prstGeom>
        </p:spPr>
      </p:pic>
      <p:sp>
        <p:nvSpPr>
          <p:cNvPr id="4" name="Rectangle 3"/>
          <p:cNvSpPr/>
          <p:nvPr/>
        </p:nvSpPr>
        <p:spPr>
          <a:xfrm>
            <a:off x="1353672" y="927412"/>
            <a:ext cx="4751293" cy="461665"/>
          </a:xfrm>
          <a:prstGeom prst="rect">
            <a:avLst/>
          </a:prstGeom>
        </p:spPr>
        <p:txBody>
          <a:bodyPr wrap="square">
            <a:spAutoFit/>
          </a:bodyPr>
          <a:lstStyle/>
          <a:p>
            <a:r>
              <a:rPr lang="en-US" sz="2400" b="1">
                <a:solidFill>
                  <a:srgbClr val="FF0000"/>
                </a:solidFill>
                <a:latin typeface="Times New Roman" pitchFamily="18" charset="0"/>
                <a:cs typeface="Times New Roman" pitchFamily="18" charset="0"/>
              </a:rPr>
              <a:t>I. TỪ TÍNH CỦA NAM CHÂM</a:t>
            </a:r>
          </a:p>
        </p:txBody>
      </p:sp>
      <p:sp>
        <p:nvSpPr>
          <p:cNvPr id="5" name="Rectangle 4"/>
          <p:cNvSpPr/>
          <p:nvPr/>
        </p:nvSpPr>
        <p:spPr>
          <a:xfrm>
            <a:off x="1353672" y="1389077"/>
            <a:ext cx="2000099" cy="461665"/>
          </a:xfrm>
          <a:prstGeom prst="rect">
            <a:avLst/>
          </a:prstGeom>
        </p:spPr>
        <p:txBody>
          <a:bodyPr wrap="none">
            <a:spAutoFit/>
          </a:bodyPr>
          <a:lstStyle/>
          <a:p>
            <a:pPr lvl="0"/>
            <a:r>
              <a:rPr lang="en-US" sz="2400" b="1">
                <a:solidFill>
                  <a:srgbClr val="FF0000"/>
                </a:solidFill>
                <a:latin typeface="Times New Roman" pitchFamily="18" charset="0"/>
                <a:cs typeface="Times New Roman" pitchFamily="18" charset="0"/>
              </a:rPr>
              <a:t>1. Thí nghiệm</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4811" y="3633490"/>
            <a:ext cx="1838570" cy="3121158"/>
          </a:xfrm>
          <a:prstGeom prst="rect">
            <a:avLst/>
          </a:prstGeom>
        </p:spPr>
      </p:pic>
      <p:grpSp>
        <p:nvGrpSpPr>
          <p:cNvPr id="11" name="Group 10"/>
          <p:cNvGrpSpPr/>
          <p:nvPr/>
        </p:nvGrpSpPr>
        <p:grpSpPr>
          <a:xfrm>
            <a:off x="2353720" y="2884346"/>
            <a:ext cx="5457869" cy="2688136"/>
            <a:chOff x="2353720" y="3028039"/>
            <a:chExt cx="5457869" cy="2688136"/>
          </a:xfrm>
        </p:grpSpPr>
        <p:sp>
          <p:nvSpPr>
            <p:cNvPr id="8" name="Cloud Callout 7"/>
            <p:cNvSpPr/>
            <p:nvPr/>
          </p:nvSpPr>
          <p:spPr>
            <a:xfrm>
              <a:off x="2353720" y="3028039"/>
              <a:ext cx="5457869" cy="2688136"/>
            </a:xfrm>
            <a:prstGeom prst="cloudCallout">
              <a:avLst>
                <a:gd name="adj1" fmla="val -53354"/>
                <a:gd name="adj2" fmla="val 2195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05255" y="3316411"/>
              <a:ext cx="4354798" cy="230832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prstClr val="black"/>
                  </a:solidFill>
                  <a:effectLst/>
                  <a:uLnTx/>
                  <a:uFillTx/>
                  <a:latin typeface="Times New Roman" panose="02020603050405020304" pitchFamily="18" charset="0"/>
                </a:rPr>
                <a:t>Xoay cho kim nam châm lệch khỏi hướng vừa xác định, buông tay. Khi đã đứng cân bằng trở lại, kim nam châm còn chỉ hướng như lúc đầu nữa không?</a:t>
              </a:r>
              <a:endParaRPr kumimoji="0" lang="en-US" sz="1400" b="0" i="0" u="none" strike="noStrike" kern="0" cap="none" spc="0" normalizeH="0" baseline="0" noProof="0">
                <a:ln>
                  <a:noFill/>
                </a:ln>
                <a:solidFill>
                  <a:sysClr val="windowText" lastClr="000000"/>
                </a:solidFill>
                <a:effectLst/>
                <a:uLnTx/>
                <a:uFillTx/>
              </a:endParaRPr>
            </a:p>
          </p:txBody>
        </p:sp>
      </p:grpSp>
      <p:sp>
        <p:nvSpPr>
          <p:cNvPr id="12" name="Rectangle 4"/>
          <p:cNvSpPr>
            <a:spLocks noChangeArrowheads="1"/>
          </p:cNvSpPr>
          <p:nvPr/>
        </p:nvSpPr>
        <p:spPr bwMode="auto">
          <a:xfrm>
            <a:off x="3768506" y="5580187"/>
            <a:ext cx="5124023" cy="120032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400" b="1" i="1">
                <a:solidFill>
                  <a:srgbClr val="000099"/>
                </a:solidFill>
                <a:latin typeface="Times New Roman" pitchFamily="18" charset="0"/>
                <a:cs typeface="Times New Roman" pitchFamily="18" charset="0"/>
              </a:rPr>
              <a:t>Trả lời:</a:t>
            </a:r>
          </a:p>
          <a:p>
            <a:pPr algn="just"/>
            <a:r>
              <a:rPr lang="vi-VN" sz="2400" b="1" i="1">
                <a:solidFill>
                  <a:srgbClr val="000099"/>
                </a:solidFill>
                <a:latin typeface="Times New Roman" panose="02020603050405020304" pitchFamily="18" charset="0"/>
              </a:rPr>
              <a:t>Khi đã đứng cân bằng trở lại, nam châm vẫn chỉ hướng Nam-Bắc như cũ.</a:t>
            </a:r>
            <a:r>
              <a:rPr lang="vi-VN" sz="2400" i="1">
                <a:solidFill>
                  <a:srgbClr val="000099"/>
                </a:solidFill>
                <a:latin typeface="Times New Roman" panose="02020603050405020304" pitchFamily="18" charset="0"/>
              </a:rPr>
              <a:t> </a:t>
            </a:r>
          </a:p>
        </p:txBody>
      </p:sp>
      <p:grpSp>
        <p:nvGrpSpPr>
          <p:cNvPr id="26" name="Group 25"/>
          <p:cNvGrpSpPr/>
          <p:nvPr/>
        </p:nvGrpSpPr>
        <p:grpSpPr>
          <a:xfrm>
            <a:off x="8837588" y="1906817"/>
            <a:ext cx="2446190" cy="2446190"/>
            <a:chOff x="8837588" y="1906817"/>
            <a:chExt cx="2446190" cy="2446190"/>
          </a:xfrm>
        </p:grpSpPr>
        <p:sp>
          <p:nvSpPr>
            <p:cNvPr id="18" name="Oval 17"/>
            <p:cNvSpPr/>
            <p:nvPr/>
          </p:nvSpPr>
          <p:spPr>
            <a:xfrm>
              <a:off x="8837588" y="1906817"/>
              <a:ext cx="2446190" cy="24461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rot="16200000">
              <a:off x="9876263" y="1929611"/>
              <a:ext cx="368840" cy="2446189"/>
            </a:xfrm>
            <a:prstGeom prst="rect">
              <a:avLst/>
            </a:prstGeom>
          </p:spPr>
        </p:pic>
      </p:gr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929573">
            <a:off x="8510533" y="2499080"/>
            <a:ext cx="895576" cy="778586"/>
          </a:xfrm>
          <a:prstGeom prst="rect">
            <a:avLst/>
          </a:prstGeom>
        </p:spPr>
      </p:pic>
      <p:sp>
        <p:nvSpPr>
          <p:cNvPr id="28" name="Rectangle 27"/>
          <p:cNvSpPr/>
          <p:nvPr/>
        </p:nvSpPr>
        <p:spPr>
          <a:xfrm>
            <a:off x="11336254" y="2765904"/>
            <a:ext cx="817853" cy="461665"/>
          </a:xfrm>
          <a:prstGeom prst="rect">
            <a:avLst/>
          </a:prstGeom>
        </p:spPr>
        <p:txBody>
          <a:bodyPr wrap="none">
            <a:spAutoFit/>
          </a:bodyPr>
          <a:lstStyle/>
          <a:p>
            <a:r>
              <a:rPr lang="vi-VN" sz="2400" b="1">
                <a:solidFill>
                  <a:srgbClr val="002060"/>
                </a:solidFill>
                <a:latin typeface="Times New Roman" pitchFamily="18" charset="0"/>
                <a:cs typeface="Times New Roman" pitchFamily="18" charset="0"/>
              </a:rPr>
              <a:t>Nam</a:t>
            </a:r>
            <a:endParaRPr lang="en-US">
              <a:solidFill>
                <a:srgbClr val="002060"/>
              </a:solidFill>
            </a:endParaRPr>
          </a:p>
        </p:txBody>
      </p:sp>
      <p:sp>
        <p:nvSpPr>
          <p:cNvPr id="29" name="Rectangle 28"/>
          <p:cNvSpPr/>
          <p:nvPr/>
        </p:nvSpPr>
        <p:spPr>
          <a:xfrm>
            <a:off x="8036188" y="2653513"/>
            <a:ext cx="679994" cy="461665"/>
          </a:xfrm>
          <a:prstGeom prst="rect">
            <a:avLst/>
          </a:prstGeom>
        </p:spPr>
        <p:txBody>
          <a:bodyPr wrap="none">
            <a:spAutoFit/>
          </a:bodyPr>
          <a:lstStyle/>
          <a:p>
            <a:r>
              <a:rPr lang="vi-VN" sz="2400" b="1">
                <a:solidFill>
                  <a:srgbClr val="C00000"/>
                </a:solidFill>
                <a:latin typeface="Times New Roman" pitchFamily="18" charset="0"/>
                <a:cs typeface="Times New Roman" pitchFamily="18" charset="0"/>
              </a:rPr>
              <a:t>Bắc</a:t>
            </a:r>
            <a:endParaRPr lang="en-US">
              <a:solidFill>
                <a:srgbClr val="C00000"/>
              </a:solidFill>
            </a:endParaRPr>
          </a:p>
        </p:txBody>
      </p:sp>
      <p:sp>
        <p:nvSpPr>
          <p:cNvPr id="19" name="Rectangle 18"/>
          <p:cNvSpPr/>
          <p:nvPr/>
        </p:nvSpPr>
        <p:spPr>
          <a:xfrm>
            <a:off x="3044588" y="90361"/>
            <a:ext cx="6273153" cy="584775"/>
          </a:xfrm>
          <a:prstGeom prst="rect">
            <a:avLst/>
          </a:prstGeom>
        </p:spPr>
        <p:txBody>
          <a:bodyPr wrap="square">
            <a:spAutoFit/>
          </a:bodyPr>
          <a:lstStyle/>
          <a:p>
            <a:pPr lvl="0"/>
            <a:r>
              <a:rPr lang="en-US" sz="3200" b="1">
                <a:solidFill>
                  <a:srgbClr val="00B050"/>
                </a:solidFill>
                <a:latin typeface="Times New Roman" panose="02020603050405020304" pitchFamily="18" charset="0"/>
              </a:rPr>
              <a:t>BÀI 21: NAM CHÂM VĨNH CỬU</a:t>
            </a:r>
            <a:endParaRPr lang="vi-VN" sz="3200" b="1">
              <a:solidFill>
                <a:srgbClr val="00B050"/>
              </a:solidFill>
              <a:latin typeface="Times New Roman" panose="02020603050405020304" pitchFamily="18" charset="0"/>
            </a:endParaRP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515" y="-134487"/>
            <a:ext cx="1972812" cy="1972812"/>
          </a:xfrm>
          <a:prstGeom prst="rect">
            <a:avLst/>
          </a:prstGeom>
        </p:spPr>
      </p:pic>
    </p:spTree>
    <p:extLst>
      <p:ext uri="{BB962C8B-B14F-4D97-AF65-F5344CB8AC3E}">
        <p14:creationId xmlns:p14="http://schemas.microsoft.com/office/powerpoint/2010/main" val="417276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1000" fill="hold"/>
                                        <p:tgtEl>
                                          <p:spTgt spid="19"/>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par>
                                <p:cTn id="12" presetID="16" presetClass="entr" presetSubtype="21"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inVertical)">
                                      <p:cBhvr>
                                        <p:cTn id="14" dur="500"/>
                                        <p:tgtEl>
                                          <p:spTgt spid="26"/>
                                        </p:tgtEl>
                                      </p:cBhvr>
                                    </p:animEffect>
                                  </p:childTnLst>
                                </p:cTn>
                              </p:par>
                              <p:par>
                                <p:cTn id="15" presetID="16" presetClass="entr" presetSubtype="21"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mph" presetSubtype="0" fill="hold" nodeType="clickEffect">
                                  <p:stCondLst>
                                    <p:cond delay="0"/>
                                  </p:stCondLst>
                                  <p:childTnLst>
                                    <p:animRot by="2340000">
                                      <p:cBhvr>
                                        <p:cTn id="35" dur="750" fill="hold"/>
                                        <p:tgtEl>
                                          <p:spTgt spid="26"/>
                                        </p:tgtEl>
                                        <p:attrNameLst>
                                          <p:attrName>r</p:attrName>
                                        </p:attrNameLst>
                                      </p:cBhvr>
                                    </p:animRot>
                                  </p:childTnLst>
                                </p:cTn>
                              </p:par>
                              <p:par>
                                <p:cTn id="36" presetID="56" presetClass="path" presetSubtype="0" accel="50000" decel="50000" fill="hold" nodeType="withEffect">
                                  <p:stCondLst>
                                    <p:cond delay="0"/>
                                  </p:stCondLst>
                                  <p:childTnLst>
                                    <p:animMotion origin="layout" path="M 4.375E-6 -4.81481E-6 L 0.02096 -0.10115 " pathEditMode="relative" rAng="0" ptsTypes="AA">
                                      <p:cBhvr>
                                        <p:cTn id="37" dur="800" fill="hold"/>
                                        <p:tgtEl>
                                          <p:spTgt spid="27"/>
                                        </p:tgtEl>
                                        <p:attrNameLst>
                                          <p:attrName>ppt_x</p:attrName>
                                          <p:attrName>ppt_y</p:attrName>
                                        </p:attrNameLst>
                                      </p:cBhvr>
                                      <p:rCtr x="1042" y="-5069"/>
                                    </p:animMotion>
                                  </p:childTnLst>
                                </p:cTn>
                              </p:par>
                            </p:childTnLst>
                          </p:cTn>
                        </p:par>
                      </p:childTnLst>
                    </p:cTn>
                  </p:par>
                  <p:par>
                    <p:cTn id="38" fill="hold">
                      <p:stCondLst>
                        <p:cond delay="indefinite"/>
                      </p:stCondLst>
                      <p:childTnLst>
                        <p:par>
                          <p:cTn id="39" fill="hold">
                            <p:stCondLst>
                              <p:cond delay="0"/>
                            </p:stCondLst>
                            <p:childTnLst>
                              <p:par>
                                <p:cTn id="40" presetID="31" presetClass="exit" presetSubtype="0" fill="hold" nodeType="clickEffect">
                                  <p:stCondLst>
                                    <p:cond delay="0"/>
                                  </p:stCondLst>
                                  <p:childTnLst>
                                    <p:anim calcmode="lin" valueType="num">
                                      <p:cBhvr>
                                        <p:cTn id="41" dur="500"/>
                                        <p:tgtEl>
                                          <p:spTgt spid="27"/>
                                        </p:tgtEl>
                                        <p:attrNameLst>
                                          <p:attrName>ppt_w</p:attrName>
                                        </p:attrNameLst>
                                      </p:cBhvr>
                                      <p:tavLst>
                                        <p:tav tm="0">
                                          <p:val>
                                            <p:strVal val="ppt_w"/>
                                          </p:val>
                                        </p:tav>
                                        <p:tav tm="100000">
                                          <p:val>
                                            <p:fltVal val="0"/>
                                          </p:val>
                                        </p:tav>
                                      </p:tavLst>
                                    </p:anim>
                                    <p:anim calcmode="lin" valueType="num">
                                      <p:cBhvr>
                                        <p:cTn id="42" dur="500"/>
                                        <p:tgtEl>
                                          <p:spTgt spid="27"/>
                                        </p:tgtEl>
                                        <p:attrNameLst>
                                          <p:attrName>ppt_h</p:attrName>
                                        </p:attrNameLst>
                                      </p:cBhvr>
                                      <p:tavLst>
                                        <p:tav tm="0">
                                          <p:val>
                                            <p:strVal val="ppt_h"/>
                                          </p:val>
                                        </p:tav>
                                        <p:tav tm="100000">
                                          <p:val>
                                            <p:fltVal val="0"/>
                                          </p:val>
                                        </p:tav>
                                      </p:tavLst>
                                    </p:anim>
                                    <p:anim calcmode="lin" valueType="num">
                                      <p:cBhvr>
                                        <p:cTn id="43" dur="500"/>
                                        <p:tgtEl>
                                          <p:spTgt spid="27"/>
                                        </p:tgtEl>
                                        <p:attrNameLst>
                                          <p:attrName>style.rotation</p:attrName>
                                        </p:attrNameLst>
                                      </p:cBhvr>
                                      <p:tavLst>
                                        <p:tav tm="0">
                                          <p:val>
                                            <p:fltVal val="0"/>
                                          </p:val>
                                        </p:tav>
                                        <p:tav tm="100000">
                                          <p:val>
                                            <p:fltVal val="90"/>
                                          </p:val>
                                        </p:tav>
                                      </p:tavLst>
                                    </p:anim>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childTnLst>
                          </p:cTn>
                        </p:par>
                        <p:par>
                          <p:cTn id="46" fill="hold">
                            <p:stCondLst>
                              <p:cond delay="500"/>
                            </p:stCondLst>
                            <p:childTnLst>
                              <p:par>
                                <p:cTn id="47" presetID="8" presetClass="emph" presetSubtype="0" fill="hold" nodeType="afterEffect">
                                  <p:stCondLst>
                                    <p:cond delay="0"/>
                                  </p:stCondLst>
                                  <p:childTnLst>
                                    <p:animRot by="-2340000">
                                      <p:cBhvr>
                                        <p:cTn id="48" dur="750" fill="hold"/>
                                        <p:tgtEl>
                                          <p:spTgt spid="26"/>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arn(inVertical)">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 grpId="0"/>
      <p:bldP spid="29"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9234" y="1850742"/>
            <a:ext cx="6128663" cy="1938992"/>
          </a:xfrm>
          <a:prstGeom prst="rect">
            <a:avLst/>
          </a:prstGeom>
        </p:spPr>
        <p:txBody>
          <a:bodyPr wrap="square">
            <a:spAutoFit/>
          </a:bodyPr>
          <a:lstStyle/>
          <a:p>
            <a:pPr algn="just"/>
            <a:r>
              <a:rPr lang="vi-VN" sz="2400">
                <a:solidFill>
                  <a:srgbClr val="002060"/>
                </a:solidFill>
                <a:latin typeface="Times New Roman" pitchFamily="18" charset="0"/>
                <a:cs typeface="Times New Roman" pitchFamily="18" charset="0"/>
              </a:rPr>
              <a:t>Bình thường, kim (hoặc thanh) nam châm tự do, khi đã đứng cân bằng luôn  chỉ hướng Nam-Bắc. Một cực của nam châm</a:t>
            </a:r>
            <a:r>
              <a:rPr lang="en-US" sz="2400">
                <a:solidFill>
                  <a:srgbClr val="002060"/>
                </a:solidFill>
                <a:latin typeface="Times New Roman" pitchFamily="18" charset="0"/>
                <a:cs typeface="Times New Roman" pitchFamily="18" charset="0"/>
              </a:rPr>
              <a:t> </a:t>
            </a:r>
            <a:r>
              <a:rPr lang="vi-VN" sz="2400">
                <a:solidFill>
                  <a:srgbClr val="002060"/>
                </a:solidFill>
                <a:latin typeface="Times New Roman" pitchFamily="18" charset="0"/>
                <a:cs typeface="Times New Roman" pitchFamily="18" charset="0"/>
              </a:rPr>
              <a:t>(còn gọi là từ cực) luôn chỉ hướng Bắc (được gọi là cực Bắc), còn cực kia luôn chỉ hướng Nam (được gọi là cực Nam).</a:t>
            </a:r>
          </a:p>
        </p:txBody>
      </p:sp>
      <p:sp>
        <p:nvSpPr>
          <p:cNvPr id="5" name="Rectangle 4"/>
          <p:cNvSpPr/>
          <p:nvPr/>
        </p:nvSpPr>
        <p:spPr>
          <a:xfrm>
            <a:off x="1353672" y="927412"/>
            <a:ext cx="4751293" cy="461665"/>
          </a:xfrm>
          <a:prstGeom prst="rect">
            <a:avLst/>
          </a:prstGeom>
        </p:spPr>
        <p:txBody>
          <a:bodyPr wrap="square">
            <a:spAutoFit/>
          </a:bodyPr>
          <a:lstStyle/>
          <a:p>
            <a:r>
              <a:rPr lang="en-US" sz="2400" b="1">
                <a:solidFill>
                  <a:srgbClr val="FF0000"/>
                </a:solidFill>
                <a:latin typeface="Times New Roman" pitchFamily="18" charset="0"/>
                <a:cs typeface="Times New Roman" pitchFamily="18" charset="0"/>
              </a:rPr>
              <a:t>I. TỪ TÍNH CỦA NAM CHÂM</a:t>
            </a:r>
          </a:p>
        </p:txBody>
      </p:sp>
      <p:sp>
        <p:nvSpPr>
          <p:cNvPr id="6" name="Rectangle 5"/>
          <p:cNvSpPr/>
          <p:nvPr/>
        </p:nvSpPr>
        <p:spPr>
          <a:xfrm>
            <a:off x="1353672" y="1389077"/>
            <a:ext cx="1628972" cy="461665"/>
          </a:xfrm>
          <a:prstGeom prst="rect">
            <a:avLst/>
          </a:prstGeom>
        </p:spPr>
        <p:txBody>
          <a:bodyPr wrap="none">
            <a:spAutoFit/>
          </a:bodyPr>
          <a:lstStyle/>
          <a:p>
            <a:pPr algn="just"/>
            <a:r>
              <a:rPr lang="vi-VN" sz="2400" b="1">
                <a:solidFill>
                  <a:srgbClr val="FF0000"/>
                </a:solidFill>
                <a:latin typeface="Times New Roman" pitchFamily="18" charset="0"/>
                <a:cs typeface="Times New Roman" pitchFamily="18" charset="0"/>
              </a:rPr>
              <a:t>2. Kết luận</a:t>
            </a:r>
            <a:endParaRPr lang="en-US" sz="2400" b="1">
              <a:solidFill>
                <a:srgbClr val="FF0000"/>
              </a:solidFill>
              <a:latin typeface="Times New Roman" pitchFamily="18" charset="0"/>
              <a:cs typeface="Times New Roman" pitchFamily="18" charset="0"/>
            </a:endParaRPr>
          </a:p>
        </p:txBody>
      </p:sp>
      <p:sp>
        <p:nvSpPr>
          <p:cNvPr id="7" name="TextBox 6"/>
          <p:cNvSpPr txBox="1"/>
          <p:nvPr/>
        </p:nvSpPr>
        <p:spPr>
          <a:xfrm>
            <a:off x="1539233" y="3835900"/>
            <a:ext cx="6402984" cy="1200329"/>
          </a:xfrm>
          <a:prstGeom prst="rect">
            <a:avLst/>
          </a:prstGeom>
          <a:noFill/>
        </p:spPr>
        <p:txBody>
          <a:bodyPr wrap="square" rtlCol="0">
            <a:spAutoFit/>
          </a:bodyPr>
          <a:lstStyle/>
          <a:p>
            <a:r>
              <a:rPr lang="en-US" sz="2400">
                <a:solidFill>
                  <a:prstClr val="black"/>
                </a:solidFill>
                <a:latin typeface="Times New Roman" pitchFamily="18" charset="0"/>
                <a:cs typeface="Times New Roman" pitchFamily="18" charset="0"/>
              </a:rPr>
              <a:t>Người ta sơn màu để phân biệt cực của nam châm, hoặc ghi chữ N( North) chỉ cực Bắc, chữ S(South) chỉ cực Nam</a:t>
            </a:r>
          </a:p>
        </p:txBody>
      </p:sp>
      <p:sp>
        <p:nvSpPr>
          <p:cNvPr id="8" name="TextBox 7"/>
          <p:cNvSpPr txBox="1"/>
          <p:nvPr/>
        </p:nvSpPr>
        <p:spPr>
          <a:xfrm>
            <a:off x="1539233" y="5036229"/>
            <a:ext cx="6402984" cy="1200329"/>
          </a:xfrm>
          <a:prstGeom prst="rect">
            <a:avLst/>
          </a:prstGeom>
          <a:noFill/>
        </p:spPr>
        <p:txBody>
          <a:bodyPr wrap="square" rtlCol="0">
            <a:spAutoFit/>
          </a:bodyPr>
          <a:lstStyle/>
          <a:p>
            <a:pPr algn="just"/>
            <a:r>
              <a:rPr lang="vi-VN" sz="2400">
                <a:solidFill>
                  <a:srgbClr val="000099"/>
                </a:solidFill>
                <a:latin typeface="+mj-lt"/>
              </a:rPr>
              <a:t>Hút sắt, thép, niken, coban, gađôlini…</a:t>
            </a:r>
            <a:endParaRPr lang="en-US" sz="2400">
              <a:solidFill>
                <a:srgbClr val="000099"/>
              </a:solidFill>
              <a:latin typeface="+mj-lt"/>
            </a:endParaRPr>
          </a:p>
          <a:p>
            <a:pPr algn="just"/>
            <a:r>
              <a:rPr lang="vi-VN" sz="2400">
                <a:solidFill>
                  <a:schemeClr val="accent6">
                    <a:lumMod val="50000"/>
                  </a:schemeClr>
                </a:solidFill>
                <a:latin typeface="+mj-lt"/>
              </a:rPr>
              <a:t>Không hút đồng, nhôm,</a:t>
            </a:r>
            <a:r>
              <a:rPr lang="en-US" sz="2400">
                <a:solidFill>
                  <a:schemeClr val="accent6">
                    <a:lumMod val="50000"/>
                  </a:schemeClr>
                </a:solidFill>
                <a:latin typeface="+mj-lt"/>
              </a:rPr>
              <a:t> </a:t>
            </a:r>
            <a:r>
              <a:rPr lang="vi-VN" sz="2400">
                <a:solidFill>
                  <a:schemeClr val="accent6">
                    <a:lumMod val="50000"/>
                  </a:schemeClr>
                </a:solidFill>
                <a:latin typeface="+mj-lt"/>
              </a:rPr>
              <a:t>hợp kim Inox…</a:t>
            </a:r>
          </a:p>
          <a:p>
            <a:pPr algn="just"/>
            <a:endParaRPr lang="vi-VN" sz="2400">
              <a:solidFill>
                <a:srgbClr val="000099"/>
              </a:solidFill>
            </a:endParaRPr>
          </a:p>
        </p:txBody>
      </p:sp>
      <p:pic>
        <p:nvPicPr>
          <p:cNvPr id="9" name="Picture 8"/>
          <p:cNvPicPr>
            <a:picLocks noChangeAspect="1"/>
          </p:cNvPicPr>
          <p:nvPr/>
        </p:nvPicPr>
        <p:blipFill>
          <a:blip r:embed="rId2"/>
          <a:stretch>
            <a:fillRect/>
          </a:stretch>
        </p:blipFill>
        <p:spPr>
          <a:xfrm>
            <a:off x="7667897" y="2312476"/>
            <a:ext cx="4382541" cy="2181146"/>
          </a:xfrm>
          <a:prstGeom prst="rect">
            <a:avLst/>
          </a:prstGeom>
        </p:spPr>
      </p:pic>
      <p:sp>
        <p:nvSpPr>
          <p:cNvPr id="10" name="Rectangle 9"/>
          <p:cNvSpPr/>
          <p:nvPr/>
        </p:nvSpPr>
        <p:spPr>
          <a:xfrm>
            <a:off x="3044588" y="90361"/>
            <a:ext cx="6273153" cy="584775"/>
          </a:xfrm>
          <a:prstGeom prst="rect">
            <a:avLst/>
          </a:prstGeom>
        </p:spPr>
        <p:txBody>
          <a:bodyPr wrap="square">
            <a:spAutoFit/>
          </a:bodyPr>
          <a:lstStyle/>
          <a:p>
            <a:pPr lvl="0"/>
            <a:r>
              <a:rPr lang="en-US" sz="3200" b="1">
                <a:solidFill>
                  <a:srgbClr val="00B050"/>
                </a:solidFill>
                <a:latin typeface="Times New Roman" panose="02020603050405020304" pitchFamily="18" charset="0"/>
              </a:rPr>
              <a:t>BÀI 21: NAM CHÂM VĨNH CỬU</a:t>
            </a:r>
            <a:endParaRPr lang="vi-VN" sz="3200" b="1">
              <a:solidFill>
                <a:srgbClr val="00B050"/>
              </a:solidFill>
              <a:latin typeface="Times New Roman" panose="02020603050405020304" pitchFamily="18"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515" y="-134487"/>
            <a:ext cx="1972812" cy="1972812"/>
          </a:xfrm>
          <a:prstGeom prst="rect">
            <a:avLst/>
          </a:prstGeom>
        </p:spPr>
      </p:pic>
    </p:spTree>
    <p:extLst>
      <p:ext uri="{BB962C8B-B14F-4D97-AF65-F5344CB8AC3E}">
        <p14:creationId xmlns:p14="http://schemas.microsoft.com/office/powerpoint/2010/main" val="314920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1000" fill="hold"/>
                                        <p:tgtEl>
                                          <p:spTgt spid="10"/>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barn(inVertical)">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3672" y="927412"/>
            <a:ext cx="4751293" cy="461665"/>
          </a:xfrm>
          <a:prstGeom prst="rect">
            <a:avLst/>
          </a:prstGeom>
        </p:spPr>
        <p:txBody>
          <a:bodyPr wrap="square">
            <a:spAutoFit/>
          </a:bodyPr>
          <a:lstStyle/>
          <a:p>
            <a:r>
              <a:rPr lang="en-US" sz="2400" b="1">
                <a:solidFill>
                  <a:srgbClr val="FF0000"/>
                </a:solidFill>
                <a:latin typeface="Times New Roman" pitchFamily="18" charset="0"/>
                <a:cs typeface="Times New Roman" pitchFamily="18" charset="0"/>
              </a:rPr>
              <a:t>I. TỪ TÍNH CỦA NAM CHÂM</a:t>
            </a:r>
          </a:p>
        </p:txBody>
      </p:sp>
      <p:sp>
        <p:nvSpPr>
          <p:cNvPr id="5" name="Rectangle 4"/>
          <p:cNvSpPr/>
          <p:nvPr/>
        </p:nvSpPr>
        <p:spPr>
          <a:xfrm>
            <a:off x="1353672" y="1389077"/>
            <a:ext cx="1628972" cy="461665"/>
          </a:xfrm>
          <a:prstGeom prst="rect">
            <a:avLst/>
          </a:prstGeom>
        </p:spPr>
        <p:txBody>
          <a:bodyPr wrap="none">
            <a:spAutoFit/>
          </a:bodyPr>
          <a:lstStyle/>
          <a:p>
            <a:pPr algn="just"/>
            <a:r>
              <a:rPr lang="vi-VN" sz="2400" b="1">
                <a:solidFill>
                  <a:srgbClr val="FF0000"/>
                </a:solidFill>
                <a:latin typeface="Times New Roman" pitchFamily="18" charset="0"/>
                <a:cs typeface="Times New Roman" pitchFamily="18" charset="0"/>
              </a:rPr>
              <a:t>2. Kết luận</a:t>
            </a:r>
            <a:endParaRPr lang="en-US" sz="2400" b="1">
              <a:solidFill>
                <a:srgbClr val="FF0000"/>
              </a:solidFill>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244015">
            <a:off x="1842101" y="2572006"/>
            <a:ext cx="2208944" cy="205747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H="1">
            <a:off x="5215263" y="2162652"/>
            <a:ext cx="2054294" cy="2720346"/>
          </a:xfrm>
          <a:prstGeom prst="rect">
            <a:avLst/>
          </a:prstGeom>
        </p:spPr>
      </p:pic>
      <p:sp>
        <p:nvSpPr>
          <p:cNvPr id="10" name="Rectangle 9"/>
          <p:cNvSpPr/>
          <p:nvPr/>
        </p:nvSpPr>
        <p:spPr>
          <a:xfrm>
            <a:off x="1438362" y="1813795"/>
            <a:ext cx="6096000" cy="461665"/>
          </a:xfrm>
          <a:prstGeom prst="rect">
            <a:avLst/>
          </a:prstGeom>
        </p:spPr>
        <p:txBody>
          <a:bodyPr>
            <a:spAutoFit/>
          </a:bodyPr>
          <a:lstStyle/>
          <a:p>
            <a:pPr lvl="0">
              <a:spcBef>
                <a:spcPct val="50000"/>
              </a:spcBef>
            </a:pPr>
            <a:r>
              <a:rPr lang="en-US" sz="2400" b="1">
                <a:solidFill>
                  <a:srgbClr val="002060"/>
                </a:solidFill>
                <a:latin typeface="Times New Roman" panose="02020603050405020304" pitchFamily="18" charset="0"/>
                <a:cs typeface="Times New Roman" panose="02020603050405020304" pitchFamily="18" charset="0"/>
              </a:rPr>
              <a:t>Ảnh chụp một số loại nam châm</a:t>
            </a:r>
            <a:endParaRPr lang="en-US" sz="2400" b="1" dirty="0">
              <a:solidFill>
                <a:srgbClr val="00206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5335" y="2495677"/>
            <a:ext cx="1414483" cy="2210130"/>
          </a:xfrm>
          <a:prstGeom prst="rect">
            <a:avLst/>
          </a:prstGeom>
        </p:spPr>
      </p:pic>
      <p:sp>
        <p:nvSpPr>
          <p:cNvPr id="12" name="Rectangle 11"/>
          <p:cNvSpPr/>
          <p:nvPr/>
        </p:nvSpPr>
        <p:spPr>
          <a:xfrm>
            <a:off x="3044588" y="90361"/>
            <a:ext cx="6273153" cy="584775"/>
          </a:xfrm>
          <a:prstGeom prst="rect">
            <a:avLst/>
          </a:prstGeom>
        </p:spPr>
        <p:txBody>
          <a:bodyPr wrap="square">
            <a:spAutoFit/>
          </a:bodyPr>
          <a:lstStyle/>
          <a:p>
            <a:pPr lvl="0"/>
            <a:r>
              <a:rPr lang="en-US" sz="3200" b="1">
                <a:solidFill>
                  <a:srgbClr val="00B050"/>
                </a:solidFill>
                <a:latin typeface="Times New Roman" panose="02020603050405020304" pitchFamily="18" charset="0"/>
              </a:rPr>
              <a:t>BÀI 21: NAM CHÂM VĨNH CỬU</a:t>
            </a:r>
            <a:endParaRPr lang="vi-VN" sz="3200" b="1">
              <a:solidFill>
                <a:srgbClr val="00B050"/>
              </a:solidFill>
              <a:latin typeface="Times New Roman" panose="02020603050405020304" pitchFamily="18"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515" y="-134487"/>
            <a:ext cx="1972812" cy="1972812"/>
          </a:xfrm>
          <a:prstGeom prst="rect">
            <a:avLst/>
          </a:prstGeom>
        </p:spPr>
      </p:pic>
      <p:sp>
        <p:nvSpPr>
          <p:cNvPr id="14" name="Text Box 52"/>
          <p:cNvSpPr txBox="1">
            <a:spLocks noChangeArrowheads="1"/>
          </p:cNvSpPr>
          <p:nvPr/>
        </p:nvSpPr>
        <p:spPr bwMode="auto">
          <a:xfrm>
            <a:off x="8235967" y="5114108"/>
            <a:ext cx="4038600" cy="334963"/>
          </a:xfrm>
          <a:prstGeom prst="rect">
            <a:avLst/>
          </a:prstGeom>
          <a:noFill/>
          <a:ln w="9525" algn="ctr">
            <a:noFill/>
            <a:miter lim="800000"/>
            <a:headEnd/>
            <a:tailEnd/>
          </a:ln>
        </p:spPr>
        <p:txBody>
          <a:bodyPr lIns="0" tIns="0" rIns="0" bIns="0">
            <a:spAutoFit/>
          </a:bodyPr>
          <a:lstStyle/>
          <a:p>
            <a:pPr algn="l">
              <a:spcBef>
                <a:spcPct val="50000"/>
              </a:spcBef>
            </a:pPr>
            <a:r>
              <a:rPr lang="en-US" sz="2200" b="1" dirty="0">
                <a:solidFill>
                  <a:srgbClr val="006600"/>
                </a:solidFill>
                <a:latin typeface="Times New Roman" pitchFamily="18" charset="0"/>
              </a:rPr>
              <a:t>Kim </a:t>
            </a:r>
            <a:r>
              <a:rPr lang="en-US" sz="2200" b="1" dirty="0" err="1">
                <a:solidFill>
                  <a:srgbClr val="006600"/>
                </a:solidFill>
                <a:latin typeface="Times New Roman" pitchFamily="18" charset="0"/>
              </a:rPr>
              <a:t>nam</a:t>
            </a:r>
            <a:r>
              <a:rPr lang="en-US" sz="2200" b="1" dirty="0">
                <a:solidFill>
                  <a:srgbClr val="006600"/>
                </a:solidFill>
                <a:latin typeface="Times New Roman" pitchFamily="18" charset="0"/>
              </a:rPr>
              <a:t> </a:t>
            </a:r>
            <a:r>
              <a:rPr lang="en-US" sz="2200" b="1" dirty="0" err="1">
                <a:solidFill>
                  <a:srgbClr val="006600"/>
                </a:solidFill>
                <a:latin typeface="Times New Roman" pitchFamily="18" charset="0"/>
              </a:rPr>
              <a:t>châm</a:t>
            </a:r>
            <a:r>
              <a:rPr lang="en-US" sz="2200" b="1" dirty="0">
                <a:solidFill>
                  <a:srgbClr val="006600"/>
                </a:solidFill>
                <a:latin typeface="Times New Roman" pitchFamily="18" charset="0"/>
              </a:rPr>
              <a:t> (Nam </a:t>
            </a:r>
            <a:r>
              <a:rPr lang="en-US" sz="2200" b="1" dirty="0" err="1">
                <a:solidFill>
                  <a:srgbClr val="006600"/>
                </a:solidFill>
                <a:latin typeface="Times New Roman" pitchFamily="18" charset="0"/>
              </a:rPr>
              <a:t>châm</a:t>
            </a:r>
            <a:r>
              <a:rPr lang="en-US" sz="2200" b="1" dirty="0">
                <a:solidFill>
                  <a:srgbClr val="006600"/>
                </a:solidFill>
                <a:latin typeface="Times New Roman" pitchFamily="18" charset="0"/>
              </a:rPr>
              <a:t> </a:t>
            </a:r>
            <a:r>
              <a:rPr lang="en-US" sz="2200" b="1" dirty="0" err="1">
                <a:solidFill>
                  <a:srgbClr val="006600"/>
                </a:solidFill>
                <a:latin typeface="Times New Roman" pitchFamily="18" charset="0"/>
              </a:rPr>
              <a:t>thử</a:t>
            </a:r>
            <a:r>
              <a:rPr lang="en-US" sz="2200" b="1" dirty="0">
                <a:solidFill>
                  <a:srgbClr val="006600"/>
                </a:solidFill>
                <a:latin typeface="Times New Roman" pitchFamily="18" charset="0"/>
              </a:rPr>
              <a:t>)</a:t>
            </a:r>
            <a:endParaRPr lang="vi-VN" sz="2200" b="1" dirty="0">
              <a:solidFill>
                <a:srgbClr val="006600"/>
              </a:solidFill>
              <a:latin typeface="Times New Roman" pitchFamily="18" charset="0"/>
            </a:endParaRPr>
          </a:p>
        </p:txBody>
      </p:sp>
      <p:sp>
        <p:nvSpPr>
          <p:cNvPr id="15" name="Text Box 53"/>
          <p:cNvSpPr txBox="1">
            <a:spLocks noChangeArrowheads="1"/>
          </p:cNvSpPr>
          <p:nvPr/>
        </p:nvSpPr>
        <p:spPr bwMode="auto">
          <a:xfrm>
            <a:off x="5179259" y="4215009"/>
            <a:ext cx="4038600" cy="334963"/>
          </a:xfrm>
          <a:prstGeom prst="rect">
            <a:avLst/>
          </a:prstGeom>
          <a:noFill/>
          <a:ln w="9525" algn="ctr">
            <a:noFill/>
            <a:miter lim="800000"/>
            <a:headEnd/>
            <a:tailEnd/>
          </a:ln>
        </p:spPr>
        <p:txBody>
          <a:bodyPr lIns="0" tIns="0" rIns="0" bIns="0">
            <a:spAutoFit/>
          </a:bodyPr>
          <a:lstStyle/>
          <a:p>
            <a:pPr>
              <a:spcBef>
                <a:spcPct val="50000"/>
              </a:spcBef>
            </a:pPr>
            <a:r>
              <a:rPr lang="en-US" sz="2200" b="1" dirty="0">
                <a:solidFill>
                  <a:srgbClr val="006600"/>
                </a:solidFill>
                <a:latin typeface="Times New Roman" pitchFamily="18" charset="0"/>
              </a:rPr>
              <a:t>Nam </a:t>
            </a:r>
            <a:r>
              <a:rPr lang="en-US" sz="2200" b="1" dirty="0" err="1">
                <a:solidFill>
                  <a:srgbClr val="006600"/>
                </a:solidFill>
                <a:latin typeface="Times New Roman" pitchFamily="18" charset="0"/>
              </a:rPr>
              <a:t>châm</a:t>
            </a:r>
            <a:r>
              <a:rPr lang="en-US" sz="2200" b="1" dirty="0">
                <a:solidFill>
                  <a:srgbClr val="006600"/>
                </a:solidFill>
                <a:latin typeface="Times New Roman" pitchFamily="18" charset="0"/>
              </a:rPr>
              <a:t> </a:t>
            </a:r>
            <a:r>
              <a:rPr lang="en-US" sz="2200" b="1" dirty="0" err="1">
                <a:solidFill>
                  <a:srgbClr val="006600"/>
                </a:solidFill>
                <a:latin typeface="Times New Roman" pitchFamily="18" charset="0"/>
              </a:rPr>
              <a:t>thẳng</a:t>
            </a:r>
            <a:endParaRPr lang="vi-VN" sz="2200" b="1" dirty="0">
              <a:solidFill>
                <a:srgbClr val="006600"/>
              </a:solidFill>
              <a:latin typeface="Times New Roman" pitchFamily="18" charset="0"/>
            </a:endParaRPr>
          </a:p>
        </p:txBody>
      </p:sp>
      <p:sp>
        <p:nvSpPr>
          <p:cNvPr id="16" name="Text Box 74"/>
          <p:cNvSpPr txBox="1">
            <a:spLocks noChangeArrowheads="1"/>
          </p:cNvSpPr>
          <p:nvPr/>
        </p:nvSpPr>
        <p:spPr bwMode="auto">
          <a:xfrm>
            <a:off x="569159" y="4686602"/>
            <a:ext cx="6629400" cy="334963"/>
          </a:xfrm>
          <a:prstGeom prst="rect">
            <a:avLst/>
          </a:prstGeom>
          <a:noFill/>
          <a:ln w="9525" algn="ctr">
            <a:noFill/>
            <a:miter lim="800000"/>
            <a:headEnd/>
            <a:tailEnd/>
          </a:ln>
        </p:spPr>
        <p:txBody>
          <a:bodyPr lIns="0" tIns="0" rIns="0" bIns="0">
            <a:spAutoFit/>
          </a:bodyPr>
          <a:lstStyle/>
          <a:p>
            <a:pPr algn="l">
              <a:spcBef>
                <a:spcPct val="50000"/>
              </a:spcBef>
            </a:pPr>
            <a:r>
              <a:rPr lang="en-US" sz="2200" b="1" dirty="0">
                <a:solidFill>
                  <a:srgbClr val="006600"/>
                </a:solidFill>
                <a:latin typeface="Times New Roman" pitchFamily="18" charset="0"/>
              </a:rPr>
              <a:t>Nam </a:t>
            </a:r>
            <a:r>
              <a:rPr lang="en-US" sz="2200" b="1" dirty="0" err="1">
                <a:solidFill>
                  <a:srgbClr val="006600"/>
                </a:solidFill>
                <a:latin typeface="Times New Roman" pitchFamily="18" charset="0"/>
              </a:rPr>
              <a:t>châm</a:t>
            </a:r>
            <a:r>
              <a:rPr lang="en-US" sz="2200" b="1" dirty="0">
                <a:solidFill>
                  <a:srgbClr val="006600"/>
                </a:solidFill>
                <a:latin typeface="Times New Roman" pitchFamily="18" charset="0"/>
              </a:rPr>
              <a:t> </a:t>
            </a:r>
            <a:r>
              <a:rPr lang="en-US" sz="2200" b="1" dirty="0" err="1">
                <a:solidFill>
                  <a:srgbClr val="006600"/>
                </a:solidFill>
                <a:latin typeface="Times New Roman" pitchFamily="18" charset="0"/>
              </a:rPr>
              <a:t>hình</a:t>
            </a:r>
            <a:r>
              <a:rPr lang="en-US" sz="2200" b="1" dirty="0">
                <a:solidFill>
                  <a:srgbClr val="006600"/>
                </a:solidFill>
                <a:latin typeface="Times New Roman" pitchFamily="18" charset="0"/>
              </a:rPr>
              <a:t> </a:t>
            </a:r>
            <a:r>
              <a:rPr lang="en-US" sz="2200" b="1" dirty="0" err="1">
                <a:solidFill>
                  <a:srgbClr val="006600"/>
                </a:solidFill>
                <a:latin typeface="Times New Roman" pitchFamily="18" charset="0"/>
              </a:rPr>
              <a:t>chữ</a:t>
            </a:r>
            <a:r>
              <a:rPr lang="en-US" sz="2200" b="1" dirty="0">
                <a:solidFill>
                  <a:srgbClr val="006600"/>
                </a:solidFill>
                <a:latin typeface="Times New Roman" pitchFamily="18" charset="0"/>
              </a:rPr>
              <a:t> U(Nam </a:t>
            </a:r>
            <a:r>
              <a:rPr lang="en-US" sz="2200" b="1" dirty="0" err="1">
                <a:solidFill>
                  <a:srgbClr val="006600"/>
                </a:solidFill>
                <a:latin typeface="Times New Roman" pitchFamily="18" charset="0"/>
              </a:rPr>
              <a:t>châm</a:t>
            </a:r>
            <a:r>
              <a:rPr lang="en-US" sz="2200" b="1" dirty="0">
                <a:solidFill>
                  <a:srgbClr val="006600"/>
                </a:solidFill>
                <a:latin typeface="Times New Roman" pitchFamily="18" charset="0"/>
              </a:rPr>
              <a:t> </a:t>
            </a:r>
            <a:r>
              <a:rPr lang="en-US" sz="2200" b="1" dirty="0" err="1">
                <a:solidFill>
                  <a:srgbClr val="006600"/>
                </a:solidFill>
                <a:latin typeface="Times New Roman" pitchFamily="18" charset="0"/>
              </a:rPr>
              <a:t>hình</a:t>
            </a:r>
            <a:r>
              <a:rPr lang="en-US" sz="2200" b="1" dirty="0">
                <a:solidFill>
                  <a:srgbClr val="006600"/>
                </a:solidFill>
                <a:latin typeface="Times New Roman" pitchFamily="18" charset="0"/>
              </a:rPr>
              <a:t> </a:t>
            </a:r>
            <a:r>
              <a:rPr lang="en-US" sz="2200" b="1" dirty="0" err="1">
                <a:solidFill>
                  <a:srgbClr val="006600"/>
                </a:solidFill>
                <a:latin typeface="Times New Roman" pitchFamily="18" charset="0"/>
              </a:rPr>
              <a:t>móng</a:t>
            </a:r>
            <a:r>
              <a:rPr lang="en-US" sz="2200" b="1" dirty="0">
                <a:solidFill>
                  <a:srgbClr val="006600"/>
                </a:solidFill>
                <a:latin typeface="Times New Roman" pitchFamily="18" charset="0"/>
              </a:rPr>
              <a:t> </a:t>
            </a:r>
            <a:r>
              <a:rPr lang="en-US" sz="2200" b="1" dirty="0" err="1">
                <a:solidFill>
                  <a:srgbClr val="006600"/>
                </a:solidFill>
                <a:latin typeface="Times New Roman" pitchFamily="18" charset="0"/>
              </a:rPr>
              <a:t>ngựa</a:t>
            </a:r>
            <a:r>
              <a:rPr lang="en-US" sz="2200" b="1" dirty="0">
                <a:solidFill>
                  <a:srgbClr val="006600"/>
                </a:solidFill>
                <a:latin typeface="Times New Roman" pitchFamily="18" charset="0"/>
              </a:rPr>
              <a:t>)</a:t>
            </a:r>
            <a:endParaRPr lang="vi-VN" sz="2200" b="1" dirty="0">
              <a:solidFill>
                <a:srgbClr val="006600"/>
              </a:solidFill>
              <a:latin typeface="Times New Roman" pitchFamily="18" charset="0"/>
            </a:endParaRPr>
          </a:p>
        </p:txBody>
      </p:sp>
    </p:spTree>
    <p:extLst>
      <p:ext uri="{BB962C8B-B14F-4D97-AF65-F5344CB8AC3E}">
        <p14:creationId xmlns:p14="http://schemas.microsoft.com/office/powerpoint/2010/main" val="19817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1000" fill="hold"/>
                                        <p:tgtEl>
                                          <p:spTgt spid="12"/>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to="" calcmode="lin" valueType="num">
                                      <p:cBhvr>
                                        <p:cTn id="27" dur="1" fill="hold"/>
                                        <p:tgtEl>
                                          <p:spTgt spid="14"/>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to="" calcmode="lin" valueType="num">
                                      <p:cBhvr>
                                        <p:cTn id="38"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1313</Words>
  <Application>Microsoft Macintosh PowerPoint</Application>
  <PresentationFormat>Widescreen</PresentationFormat>
  <Paragraphs>118</Paragraphs>
  <Slides>21</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.VnVogueH</vt:lpstr>
      <vt:lpstr>Arial</vt:lpstr>
      <vt:lpstr>Calibri</vt:lpstr>
      <vt:lpstr>Calibri Light</vt:lpstr>
      <vt:lpstr>Tahoma</vt:lpstr>
      <vt:lpstr>TCVN-VnArial</vt:lpstr>
      <vt:lpstr>TCVN-VnTime</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Microsoft Office User</cp:lastModifiedBy>
  <cp:revision>53</cp:revision>
  <dcterms:created xsi:type="dcterms:W3CDTF">2021-09-20T00:33:38Z</dcterms:created>
  <dcterms:modified xsi:type="dcterms:W3CDTF">2022-11-22T03:50:52Z</dcterms:modified>
</cp:coreProperties>
</file>