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8" r:id="rId4"/>
    <p:sldMasterId id="2147483701" r:id="rId5"/>
    <p:sldMasterId id="2147483713" r:id="rId6"/>
    <p:sldMasterId id="2147483725" r:id="rId7"/>
    <p:sldMasterId id="2147483737" r:id="rId8"/>
    <p:sldMasterId id="2147483749" r:id="rId9"/>
    <p:sldMasterId id="2147483761" r:id="rId10"/>
    <p:sldMasterId id="2147483773" r:id="rId11"/>
  </p:sldMasterIdLst>
  <p:notesMasterIdLst>
    <p:notesMasterId r:id="rId43"/>
  </p:notesMasterIdLst>
  <p:sldIdLst>
    <p:sldId id="285" r:id="rId12"/>
    <p:sldId id="306" r:id="rId13"/>
    <p:sldId id="301" r:id="rId14"/>
    <p:sldId id="308" r:id="rId15"/>
    <p:sldId id="309" r:id="rId16"/>
    <p:sldId id="310" r:id="rId17"/>
    <p:sldId id="311" r:id="rId18"/>
    <p:sldId id="312" r:id="rId19"/>
    <p:sldId id="314" r:id="rId20"/>
    <p:sldId id="264" r:id="rId21"/>
    <p:sldId id="265" r:id="rId22"/>
    <p:sldId id="291" r:id="rId23"/>
    <p:sldId id="295" r:id="rId24"/>
    <p:sldId id="294" r:id="rId25"/>
    <p:sldId id="293" r:id="rId26"/>
    <p:sldId id="320" r:id="rId27"/>
    <p:sldId id="269" r:id="rId28"/>
    <p:sldId id="328" r:id="rId29"/>
    <p:sldId id="322" r:id="rId30"/>
    <p:sldId id="289" r:id="rId31"/>
    <p:sldId id="270" r:id="rId32"/>
    <p:sldId id="271" r:id="rId33"/>
    <p:sldId id="272" r:id="rId34"/>
    <p:sldId id="273" r:id="rId35"/>
    <p:sldId id="327" r:id="rId36"/>
    <p:sldId id="284" r:id="rId37"/>
    <p:sldId id="290" r:id="rId38"/>
    <p:sldId id="297" r:id="rId39"/>
    <p:sldId id="288" r:id="rId40"/>
    <p:sldId id="296" r:id="rId41"/>
    <p:sldId id="329" r:id="rId42"/>
  </p:sldIdLst>
  <p:sldSz cx="12192000" cy="6858000"/>
  <p:notesSz cx="6858000" cy="9144000"/>
  <p:embeddedFontLs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Arial Black" panose="020B0A04020102020204" pitchFamily="34" charset="0"/>
      <p:regular r:id="rId50"/>
      <p:bold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宋体" panose="02010600030101010101" pitchFamily="2" charset="-122"/>
      <p:regular r:id="rId54"/>
    </p:embeddedFont>
    <p:embeddedFont>
      <p:font typeface="Broadway" panose="04040905080B02020502" pitchFamily="82" charset="0"/>
      <p:regular r:id="rId55"/>
    </p:embeddedFont>
    <p:embeddedFont>
      <p:font typeface="Impact" panose="020B0806030902050204" pitchFamily="34" charset="0"/>
      <p:regular r:id="rId56"/>
    </p:embeddedFont>
    <p:embeddedFont>
      <p:font typeface=".VnBodoni" panose="020B7200000000000000"/>
      <p:regular r:id="rId57"/>
    </p:embeddedFont>
    <p:embeddedFont>
      <p:font typeface=".VnUniverseH" panose="020B7200000000000000"/>
      <p:regular r:id="rId58"/>
    </p:embeddedFont>
    <p:embeddedFont>
      <p:font typeface="Open Sans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8" roundtripDataSignature="AMtx7miKpgG3/8Er9VvCeZ8Apfu/nlqYP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l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BACE4C-0F27-4020-BDA4-7AD3370B0804}">
  <a:tblStyle styleId="{CBBACE4C-0F27-4020-BDA4-7AD3370B080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1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8" Type="http://customschemas.google.com/relationships/presentationmetadata" Target="metadata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8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E720DC9-A326-4280-AD54-230CB08BDB67}">
      <dgm:prSet phldrT="[Text]" custT="1"/>
      <dgm:spPr/>
      <dgm:t>
        <a:bodyPr/>
        <a:lstStyle/>
        <a:p>
          <a:endParaRPr lang="en-US" sz="3600" dirty="0" smtClean="0"/>
        </a:p>
        <a:p>
          <a:endParaRPr lang="en-US" sz="3600" dirty="0" smtClean="0"/>
        </a:p>
        <a:p>
          <a:endParaRPr lang="en-US" sz="3600" dirty="0" smtClean="0"/>
        </a:p>
        <a:p>
          <a:r>
            <a:rPr lang="en-US" sz="3600" dirty="0" smtClean="0"/>
            <a:t>Set the scene</a:t>
          </a:r>
          <a:endParaRPr lang="en-US" sz="3600" dirty="0"/>
        </a:p>
      </dgm:t>
    </dgm:pt>
    <dgm:pt modelId="{D50EAE30-AC98-4F5D-A8A6-8E8BCFFF7F66}" type="sibTrans" cxnId="{D6A39376-9538-4FDF-957F-1C11F9A97B84}">
      <dgm:prSet/>
      <dgm:spPr/>
      <dgm:t>
        <a:bodyPr/>
        <a:lstStyle/>
        <a:p>
          <a:endParaRPr lang="en-US"/>
        </a:p>
      </dgm:t>
    </dgm:pt>
    <dgm:pt modelId="{3D2DFA3B-2AC8-4EDA-9C37-4C16D01DB08E}" type="parTrans" cxnId="{D6A39376-9538-4FDF-957F-1C11F9A97B84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9A248E0-174F-4A54-AB78-40BD213867F8}" type="pres">
      <dgm:prSet presAssocID="{7E720DC9-A326-4280-AD54-230CB08BDB67}" presName="parenttextcomposite" presStyleCnt="0"/>
      <dgm:spPr/>
    </dgm:pt>
    <dgm:pt modelId="{68AF96BA-2B11-4470-B9C3-000D46886C52}" type="pres">
      <dgm:prSet presAssocID="{7E720DC9-A326-4280-AD54-230CB08BDB67}" presName="parenttext" presStyleLbl="revTx" presStyleIdx="0" presStyleCnt="1" custScaleX="111111" custLinFactNeighborX="1776" custLinFactNeighborY="-481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D8AE6-40D7-4F8D-BC4C-5DBB34634DFD}" type="pres">
      <dgm:prSet presAssocID="{7E720DC9-A326-4280-AD54-230CB08BDB67}" presName="parallelogramComposite" presStyleCnt="0"/>
      <dgm:spPr/>
    </dgm:pt>
    <dgm:pt modelId="{F8D2F1DF-B9D8-443C-8D4B-AD99590663FE}" type="pres">
      <dgm:prSet presAssocID="{7E720DC9-A326-4280-AD54-230CB08BDB67}" presName="parallelogram1" presStyleLbl="alignNode1" presStyleIdx="0" presStyleCnt="7"/>
      <dgm:spPr/>
    </dgm:pt>
    <dgm:pt modelId="{F263D22B-3CD1-4F55-808D-04D36B44A7D9}" type="pres">
      <dgm:prSet presAssocID="{7E720DC9-A326-4280-AD54-230CB08BDB67}" presName="parallelogram2" presStyleLbl="alignNode1" presStyleIdx="1" presStyleCnt="7"/>
      <dgm:spPr/>
    </dgm:pt>
    <dgm:pt modelId="{44399E56-B14F-4EA6-8572-D5C0795BBC80}" type="pres">
      <dgm:prSet presAssocID="{7E720DC9-A326-4280-AD54-230CB08BDB67}" presName="parallelogram3" presStyleLbl="alignNode1" presStyleIdx="2" presStyleCnt="7"/>
      <dgm:spPr/>
    </dgm:pt>
    <dgm:pt modelId="{B2E6A2BF-C937-4482-A22D-52B57DEF2434}" type="pres">
      <dgm:prSet presAssocID="{7E720DC9-A326-4280-AD54-230CB08BDB67}" presName="parallelogram4" presStyleLbl="alignNode1" presStyleIdx="3" presStyleCnt="7"/>
      <dgm:spPr/>
    </dgm:pt>
    <dgm:pt modelId="{1A2F8CFC-98A5-4975-A91E-077CE0179BC8}" type="pres">
      <dgm:prSet presAssocID="{7E720DC9-A326-4280-AD54-230CB08BDB67}" presName="parallelogram5" presStyleLbl="alignNode1" presStyleIdx="4" presStyleCnt="7"/>
      <dgm:spPr/>
    </dgm:pt>
    <dgm:pt modelId="{9245FBDC-434B-41A3-B0D3-7A2953D9EBCB}" type="pres">
      <dgm:prSet presAssocID="{7E720DC9-A326-4280-AD54-230CB08BDB67}" presName="parallelogram6" presStyleLbl="alignNode1" presStyleIdx="5" presStyleCnt="7"/>
      <dgm:spPr/>
    </dgm:pt>
    <dgm:pt modelId="{E4FE0F3F-80B1-4D4F-8CDC-D1F96EB9E638}" type="pres">
      <dgm:prSet presAssocID="{7E720DC9-A326-4280-AD54-230CB08BDB67}" presName="parallelogram7" presStyleLbl="alignNode1" presStyleIdx="6" presStyleCnt="7"/>
      <dgm:spPr/>
    </dgm:pt>
  </dgm:ptLst>
  <dgm:cxnLst>
    <dgm:cxn modelId="{E7225458-8ABA-48E3-8641-B4048794E51E}" type="presOf" srcId="{7E720DC9-A326-4280-AD54-230CB08BDB67}" destId="{68AF96BA-2B11-4470-B9C3-000D46886C52}" srcOrd="0" destOrd="0" presId="urn:microsoft.com/office/officeart/2008/layout/VerticalAccentList"/>
    <dgm:cxn modelId="{D6A39376-9538-4FDF-957F-1C11F9A97B84}" srcId="{ACAB3453-E635-455B-AFA7-F68631D0FCE5}" destId="{7E720DC9-A326-4280-AD54-230CB08BDB67}" srcOrd="0" destOrd="0" parTransId="{3D2DFA3B-2AC8-4EDA-9C37-4C16D01DB08E}" sibTransId="{D50EAE30-AC98-4F5D-A8A6-8E8BCFFF7F66}"/>
    <dgm:cxn modelId="{B703D964-554A-4D51-9B1F-F57B2B037DBD}" type="presOf" srcId="{ACAB3453-E635-455B-AFA7-F68631D0FCE5}" destId="{E846787F-960D-4743-AFC6-C0DAC4E32B1A}" srcOrd="0" destOrd="0" presId="urn:microsoft.com/office/officeart/2008/layout/VerticalAccentList"/>
    <dgm:cxn modelId="{AE5AB49E-1269-4941-AF1A-0E5B47EC71B8}" type="presParOf" srcId="{E846787F-960D-4743-AFC6-C0DAC4E32B1A}" destId="{D9A248E0-174F-4A54-AB78-40BD213867F8}" srcOrd="0" destOrd="0" presId="urn:microsoft.com/office/officeart/2008/layout/VerticalAccentList"/>
    <dgm:cxn modelId="{17B68830-4D80-46A8-982D-DCCD7D5E9843}" type="presParOf" srcId="{D9A248E0-174F-4A54-AB78-40BD213867F8}" destId="{68AF96BA-2B11-4470-B9C3-000D46886C52}" srcOrd="0" destOrd="0" presId="urn:microsoft.com/office/officeart/2008/layout/VerticalAccentList"/>
    <dgm:cxn modelId="{D495A848-2FA3-45A7-96BA-84EBDFFB8486}" type="presParOf" srcId="{E846787F-960D-4743-AFC6-C0DAC4E32B1A}" destId="{8CDD8AE6-40D7-4F8D-BC4C-5DBB34634DFD}" srcOrd="1" destOrd="0" presId="urn:microsoft.com/office/officeart/2008/layout/VerticalAccentList"/>
    <dgm:cxn modelId="{3A134612-54A2-4FA0-B8E8-7FF7CFC4158E}" type="presParOf" srcId="{8CDD8AE6-40D7-4F8D-BC4C-5DBB34634DFD}" destId="{F8D2F1DF-B9D8-443C-8D4B-AD99590663FE}" srcOrd="0" destOrd="0" presId="urn:microsoft.com/office/officeart/2008/layout/VerticalAccentList"/>
    <dgm:cxn modelId="{1DA1104C-2823-4C8E-9D50-592BAB812E7F}" type="presParOf" srcId="{8CDD8AE6-40D7-4F8D-BC4C-5DBB34634DFD}" destId="{F263D22B-3CD1-4F55-808D-04D36B44A7D9}" srcOrd="1" destOrd="0" presId="urn:microsoft.com/office/officeart/2008/layout/VerticalAccentList"/>
    <dgm:cxn modelId="{F8D34D4C-85D1-412E-A677-31B665CEFB48}" type="presParOf" srcId="{8CDD8AE6-40D7-4F8D-BC4C-5DBB34634DFD}" destId="{44399E56-B14F-4EA6-8572-D5C0795BBC80}" srcOrd="2" destOrd="0" presId="urn:microsoft.com/office/officeart/2008/layout/VerticalAccentList"/>
    <dgm:cxn modelId="{9D4FFD80-D5D2-4CF7-B01D-FAA8A83D7162}" type="presParOf" srcId="{8CDD8AE6-40D7-4F8D-BC4C-5DBB34634DFD}" destId="{B2E6A2BF-C937-4482-A22D-52B57DEF2434}" srcOrd="3" destOrd="0" presId="urn:microsoft.com/office/officeart/2008/layout/VerticalAccentList"/>
    <dgm:cxn modelId="{60C20160-49E1-40F8-BA48-D0F7CB7AC23A}" type="presParOf" srcId="{8CDD8AE6-40D7-4F8D-BC4C-5DBB34634DFD}" destId="{1A2F8CFC-98A5-4975-A91E-077CE0179BC8}" srcOrd="4" destOrd="0" presId="urn:microsoft.com/office/officeart/2008/layout/VerticalAccentList"/>
    <dgm:cxn modelId="{5A921AB1-4FE5-4D5A-AF89-B99744B89621}" type="presParOf" srcId="{8CDD8AE6-40D7-4F8D-BC4C-5DBB34634DFD}" destId="{9245FBDC-434B-41A3-B0D3-7A2953D9EBCB}" srcOrd="5" destOrd="0" presId="urn:microsoft.com/office/officeart/2008/layout/VerticalAccentList"/>
    <dgm:cxn modelId="{BEA13B43-0A12-4B1C-8628-3C3B4BE5B481}" type="presParOf" srcId="{8CDD8AE6-40D7-4F8D-BC4C-5DBB34634DFD}" destId="{E4FE0F3F-80B1-4D4F-8CDC-D1F96EB9E63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E720DC9-A326-4280-AD54-230CB08BDB67}">
      <dgm:prSet phldrT="[Text]" custT="1"/>
      <dgm:spPr/>
      <dgm:t>
        <a:bodyPr/>
        <a:lstStyle/>
        <a:p>
          <a:endParaRPr lang="en-US" sz="3600" dirty="0" smtClean="0"/>
        </a:p>
        <a:p>
          <a:endParaRPr lang="en-US" sz="3600" dirty="0" smtClean="0"/>
        </a:p>
        <a:p>
          <a:endParaRPr lang="en-US" sz="3600" dirty="0" smtClean="0"/>
        </a:p>
        <a:p>
          <a:r>
            <a:rPr lang="en-US" sz="3600" dirty="0" smtClean="0"/>
            <a:t>Set the scene</a:t>
          </a:r>
          <a:endParaRPr lang="en-US" sz="3600" dirty="0"/>
        </a:p>
      </dgm:t>
    </dgm:pt>
    <dgm:pt modelId="{D50EAE30-AC98-4F5D-A8A6-8E8BCFFF7F66}" type="sibTrans" cxnId="{D6A39376-9538-4FDF-957F-1C11F9A97B84}">
      <dgm:prSet/>
      <dgm:spPr/>
      <dgm:t>
        <a:bodyPr/>
        <a:lstStyle/>
        <a:p>
          <a:endParaRPr lang="en-US"/>
        </a:p>
      </dgm:t>
    </dgm:pt>
    <dgm:pt modelId="{3D2DFA3B-2AC8-4EDA-9C37-4C16D01DB08E}" type="parTrans" cxnId="{D6A39376-9538-4FDF-957F-1C11F9A97B84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9A248E0-174F-4A54-AB78-40BD213867F8}" type="pres">
      <dgm:prSet presAssocID="{7E720DC9-A326-4280-AD54-230CB08BDB67}" presName="parenttextcomposite" presStyleCnt="0"/>
      <dgm:spPr/>
    </dgm:pt>
    <dgm:pt modelId="{68AF96BA-2B11-4470-B9C3-000D46886C52}" type="pres">
      <dgm:prSet presAssocID="{7E720DC9-A326-4280-AD54-230CB08BDB67}" presName="parenttext" presStyleLbl="revTx" presStyleIdx="0" presStyleCnt="1" custScaleX="111111" custLinFactNeighborX="1776" custLinFactNeighborY="-481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D8AE6-40D7-4F8D-BC4C-5DBB34634DFD}" type="pres">
      <dgm:prSet presAssocID="{7E720DC9-A326-4280-AD54-230CB08BDB67}" presName="parallelogramComposite" presStyleCnt="0"/>
      <dgm:spPr/>
    </dgm:pt>
    <dgm:pt modelId="{F8D2F1DF-B9D8-443C-8D4B-AD99590663FE}" type="pres">
      <dgm:prSet presAssocID="{7E720DC9-A326-4280-AD54-230CB08BDB67}" presName="parallelogram1" presStyleLbl="alignNode1" presStyleIdx="0" presStyleCnt="7"/>
      <dgm:spPr/>
    </dgm:pt>
    <dgm:pt modelId="{F263D22B-3CD1-4F55-808D-04D36B44A7D9}" type="pres">
      <dgm:prSet presAssocID="{7E720DC9-A326-4280-AD54-230CB08BDB67}" presName="parallelogram2" presStyleLbl="alignNode1" presStyleIdx="1" presStyleCnt="7"/>
      <dgm:spPr/>
    </dgm:pt>
    <dgm:pt modelId="{44399E56-B14F-4EA6-8572-D5C0795BBC80}" type="pres">
      <dgm:prSet presAssocID="{7E720DC9-A326-4280-AD54-230CB08BDB67}" presName="parallelogram3" presStyleLbl="alignNode1" presStyleIdx="2" presStyleCnt="7"/>
      <dgm:spPr/>
    </dgm:pt>
    <dgm:pt modelId="{B2E6A2BF-C937-4482-A22D-52B57DEF2434}" type="pres">
      <dgm:prSet presAssocID="{7E720DC9-A326-4280-AD54-230CB08BDB67}" presName="parallelogram4" presStyleLbl="alignNode1" presStyleIdx="3" presStyleCnt="7"/>
      <dgm:spPr/>
    </dgm:pt>
    <dgm:pt modelId="{1A2F8CFC-98A5-4975-A91E-077CE0179BC8}" type="pres">
      <dgm:prSet presAssocID="{7E720DC9-A326-4280-AD54-230CB08BDB67}" presName="parallelogram5" presStyleLbl="alignNode1" presStyleIdx="4" presStyleCnt="7"/>
      <dgm:spPr/>
    </dgm:pt>
    <dgm:pt modelId="{9245FBDC-434B-41A3-B0D3-7A2953D9EBCB}" type="pres">
      <dgm:prSet presAssocID="{7E720DC9-A326-4280-AD54-230CB08BDB67}" presName="parallelogram6" presStyleLbl="alignNode1" presStyleIdx="5" presStyleCnt="7"/>
      <dgm:spPr/>
    </dgm:pt>
    <dgm:pt modelId="{E4FE0F3F-80B1-4D4F-8CDC-D1F96EB9E638}" type="pres">
      <dgm:prSet presAssocID="{7E720DC9-A326-4280-AD54-230CB08BDB67}" presName="parallelogram7" presStyleLbl="alignNode1" presStyleIdx="6" presStyleCnt="7"/>
      <dgm:spPr/>
    </dgm:pt>
  </dgm:ptLst>
  <dgm:cxnLst>
    <dgm:cxn modelId="{63193C35-7DBD-4E66-A791-DEA49397844E}" type="presOf" srcId="{ACAB3453-E635-455B-AFA7-F68631D0FCE5}" destId="{E846787F-960D-4743-AFC6-C0DAC4E32B1A}" srcOrd="0" destOrd="0" presId="urn:microsoft.com/office/officeart/2008/layout/VerticalAccentList"/>
    <dgm:cxn modelId="{9A6F81E6-20EB-4B2F-864E-929D1DE5B5F7}" type="presOf" srcId="{7E720DC9-A326-4280-AD54-230CB08BDB67}" destId="{68AF96BA-2B11-4470-B9C3-000D46886C52}" srcOrd="0" destOrd="0" presId="urn:microsoft.com/office/officeart/2008/layout/VerticalAccentList"/>
    <dgm:cxn modelId="{D6A39376-9538-4FDF-957F-1C11F9A97B84}" srcId="{ACAB3453-E635-455B-AFA7-F68631D0FCE5}" destId="{7E720DC9-A326-4280-AD54-230CB08BDB67}" srcOrd="0" destOrd="0" parTransId="{3D2DFA3B-2AC8-4EDA-9C37-4C16D01DB08E}" sibTransId="{D50EAE30-AC98-4F5D-A8A6-8E8BCFFF7F66}"/>
    <dgm:cxn modelId="{F68F4347-739A-422D-9F4E-4596FD8A9C92}" type="presParOf" srcId="{E846787F-960D-4743-AFC6-C0DAC4E32B1A}" destId="{D9A248E0-174F-4A54-AB78-40BD213867F8}" srcOrd="0" destOrd="0" presId="urn:microsoft.com/office/officeart/2008/layout/VerticalAccentList"/>
    <dgm:cxn modelId="{4D6EDDA3-F2FA-4606-ACEF-2C482AA96FEF}" type="presParOf" srcId="{D9A248E0-174F-4A54-AB78-40BD213867F8}" destId="{68AF96BA-2B11-4470-B9C3-000D46886C52}" srcOrd="0" destOrd="0" presId="urn:microsoft.com/office/officeart/2008/layout/VerticalAccentList"/>
    <dgm:cxn modelId="{F37460C5-4A4E-4E68-A805-949E2EA58548}" type="presParOf" srcId="{E846787F-960D-4743-AFC6-C0DAC4E32B1A}" destId="{8CDD8AE6-40D7-4F8D-BC4C-5DBB34634DFD}" srcOrd="1" destOrd="0" presId="urn:microsoft.com/office/officeart/2008/layout/VerticalAccentList"/>
    <dgm:cxn modelId="{023208C6-F540-4F8F-9BD6-3A90F66689A8}" type="presParOf" srcId="{8CDD8AE6-40D7-4F8D-BC4C-5DBB34634DFD}" destId="{F8D2F1DF-B9D8-443C-8D4B-AD99590663FE}" srcOrd="0" destOrd="0" presId="urn:microsoft.com/office/officeart/2008/layout/VerticalAccentList"/>
    <dgm:cxn modelId="{35EF859B-BDD0-4C2D-ADAD-29EDB46C5EC4}" type="presParOf" srcId="{8CDD8AE6-40D7-4F8D-BC4C-5DBB34634DFD}" destId="{F263D22B-3CD1-4F55-808D-04D36B44A7D9}" srcOrd="1" destOrd="0" presId="urn:microsoft.com/office/officeart/2008/layout/VerticalAccentList"/>
    <dgm:cxn modelId="{ABF37E50-E2E3-45D8-B2AB-348C4CAA7096}" type="presParOf" srcId="{8CDD8AE6-40D7-4F8D-BC4C-5DBB34634DFD}" destId="{44399E56-B14F-4EA6-8572-D5C0795BBC80}" srcOrd="2" destOrd="0" presId="urn:microsoft.com/office/officeart/2008/layout/VerticalAccentList"/>
    <dgm:cxn modelId="{01DA8A83-CC4A-4F09-89AB-6D124E0EC837}" type="presParOf" srcId="{8CDD8AE6-40D7-4F8D-BC4C-5DBB34634DFD}" destId="{B2E6A2BF-C937-4482-A22D-52B57DEF2434}" srcOrd="3" destOrd="0" presId="urn:microsoft.com/office/officeart/2008/layout/VerticalAccentList"/>
    <dgm:cxn modelId="{AE3980BF-BF13-4F78-B6FE-078E189B7A38}" type="presParOf" srcId="{8CDD8AE6-40D7-4F8D-BC4C-5DBB34634DFD}" destId="{1A2F8CFC-98A5-4975-A91E-077CE0179BC8}" srcOrd="4" destOrd="0" presId="urn:microsoft.com/office/officeart/2008/layout/VerticalAccentList"/>
    <dgm:cxn modelId="{D3FF065C-5713-4C6D-B914-9981D239C634}" type="presParOf" srcId="{8CDD8AE6-40D7-4F8D-BC4C-5DBB34634DFD}" destId="{9245FBDC-434B-41A3-B0D3-7A2953D9EBCB}" srcOrd="5" destOrd="0" presId="urn:microsoft.com/office/officeart/2008/layout/VerticalAccentList"/>
    <dgm:cxn modelId="{C7D52DA2-4D16-4665-B8F8-086C2A0CE11D}" type="presParOf" srcId="{8CDD8AE6-40D7-4F8D-BC4C-5DBB34634DFD}" destId="{E4FE0F3F-80B1-4D4F-8CDC-D1F96EB9E63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F96BA-2B11-4470-B9C3-000D46886C52}">
      <dsp:nvSpPr>
        <dsp:cNvPr id="0" name=""/>
        <dsp:cNvSpPr/>
      </dsp:nvSpPr>
      <dsp:spPr>
        <a:xfrm>
          <a:off x="3970" y="155661"/>
          <a:ext cx="4057821" cy="33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 smtClean="0"/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 smtClean="0"/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 smtClean="0"/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Set the scene</a:t>
          </a:r>
          <a:endParaRPr lang="en-US" sz="3600" kern="1200" dirty="0"/>
        </a:p>
      </dsp:txBody>
      <dsp:txXfrm>
        <a:off x="3970" y="155661"/>
        <a:ext cx="4057821" cy="332003"/>
      </dsp:txXfrm>
    </dsp:sp>
    <dsp:sp modelId="{F8D2F1DF-B9D8-443C-8D4B-AD99590663FE}">
      <dsp:nvSpPr>
        <dsp:cNvPr id="0" name=""/>
        <dsp:cNvSpPr/>
      </dsp:nvSpPr>
      <dsp:spPr>
        <a:xfrm>
          <a:off x="1985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3D22B-3CD1-4F55-808D-04D36B44A7D9}">
      <dsp:nvSpPr>
        <dsp:cNvPr id="0" name=""/>
        <dsp:cNvSpPr/>
      </dsp:nvSpPr>
      <dsp:spPr>
        <a:xfrm>
          <a:off x="517329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99E56-B14F-4EA6-8572-D5C0795BBC80}">
      <dsp:nvSpPr>
        <dsp:cNvPr id="0" name=""/>
        <dsp:cNvSpPr/>
      </dsp:nvSpPr>
      <dsp:spPr>
        <a:xfrm>
          <a:off x="1032672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6A2BF-C937-4482-A22D-52B57DEF2434}">
      <dsp:nvSpPr>
        <dsp:cNvPr id="0" name=""/>
        <dsp:cNvSpPr/>
      </dsp:nvSpPr>
      <dsp:spPr>
        <a:xfrm>
          <a:off x="1548016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F8CFC-98A5-4975-A91E-077CE0179BC8}">
      <dsp:nvSpPr>
        <dsp:cNvPr id="0" name=""/>
        <dsp:cNvSpPr/>
      </dsp:nvSpPr>
      <dsp:spPr>
        <a:xfrm>
          <a:off x="2063360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5FBDC-434B-41A3-B0D3-7A2953D9EBCB}">
      <dsp:nvSpPr>
        <dsp:cNvPr id="0" name=""/>
        <dsp:cNvSpPr/>
      </dsp:nvSpPr>
      <dsp:spPr>
        <a:xfrm>
          <a:off x="2578704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E0F3F-80B1-4D4F-8CDC-D1F96EB9E638}">
      <dsp:nvSpPr>
        <dsp:cNvPr id="0" name=""/>
        <dsp:cNvSpPr/>
      </dsp:nvSpPr>
      <dsp:spPr>
        <a:xfrm>
          <a:off x="3094048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F96BA-2B11-4470-B9C3-000D46886C52}">
      <dsp:nvSpPr>
        <dsp:cNvPr id="0" name=""/>
        <dsp:cNvSpPr/>
      </dsp:nvSpPr>
      <dsp:spPr>
        <a:xfrm>
          <a:off x="3970" y="155661"/>
          <a:ext cx="4057821" cy="33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 smtClean="0"/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 smtClean="0"/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 smtClean="0"/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Set the scene</a:t>
          </a:r>
          <a:endParaRPr lang="en-US" sz="3600" kern="1200" dirty="0"/>
        </a:p>
      </dsp:txBody>
      <dsp:txXfrm>
        <a:off x="3970" y="155661"/>
        <a:ext cx="4057821" cy="332003"/>
      </dsp:txXfrm>
    </dsp:sp>
    <dsp:sp modelId="{F8D2F1DF-B9D8-443C-8D4B-AD99590663FE}">
      <dsp:nvSpPr>
        <dsp:cNvPr id="0" name=""/>
        <dsp:cNvSpPr/>
      </dsp:nvSpPr>
      <dsp:spPr>
        <a:xfrm>
          <a:off x="1985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3D22B-3CD1-4F55-808D-04D36B44A7D9}">
      <dsp:nvSpPr>
        <dsp:cNvPr id="0" name=""/>
        <dsp:cNvSpPr/>
      </dsp:nvSpPr>
      <dsp:spPr>
        <a:xfrm>
          <a:off x="517329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99E56-B14F-4EA6-8572-D5C0795BBC80}">
      <dsp:nvSpPr>
        <dsp:cNvPr id="0" name=""/>
        <dsp:cNvSpPr/>
      </dsp:nvSpPr>
      <dsp:spPr>
        <a:xfrm>
          <a:off x="1032672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6A2BF-C937-4482-A22D-52B57DEF2434}">
      <dsp:nvSpPr>
        <dsp:cNvPr id="0" name=""/>
        <dsp:cNvSpPr/>
      </dsp:nvSpPr>
      <dsp:spPr>
        <a:xfrm>
          <a:off x="1548016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F8CFC-98A5-4975-A91E-077CE0179BC8}">
      <dsp:nvSpPr>
        <dsp:cNvPr id="0" name=""/>
        <dsp:cNvSpPr/>
      </dsp:nvSpPr>
      <dsp:spPr>
        <a:xfrm>
          <a:off x="2063360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5FBDC-434B-41A3-B0D3-7A2953D9EBCB}">
      <dsp:nvSpPr>
        <dsp:cNvPr id="0" name=""/>
        <dsp:cNvSpPr/>
      </dsp:nvSpPr>
      <dsp:spPr>
        <a:xfrm>
          <a:off x="2578704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E0F3F-80B1-4D4F-8CDC-D1F96EB9E638}">
      <dsp:nvSpPr>
        <dsp:cNvPr id="0" name=""/>
        <dsp:cNvSpPr/>
      </dsp:nvSpPr>
      <dsp:spPr>
        <a:xfrm>
          <a:off x="3094048" y="503641"/>
          <a:ext cx="486939" cy="81156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3712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124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20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25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26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3" name="Google Shape;39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27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924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4168E8-83F8-4F81-BA9C-4F4FBD4D31F5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12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13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14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148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881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003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94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687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322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3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361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711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775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9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835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099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980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EB5AB-1CE9-43F8-910B-906A1BE9C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7455"/>
      </p:ext>
    </p:extLst>
  </p:cSld>
  <p:clrMapOvr>
    <a:masterClrMapping/>
  </p:clrMapOvr>
  <p:transition>
    <p:checker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8BC43-282E-4100-92D2-7B34586E9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37665"/>
      </p:ext>
    </p:extLst>
  </p:cSld>
  <p:clrMapOvr>
    <a:masterClrMapping/>
  </p:clrMapOvr>
  <p:transition>
    <p:checker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059A50-9200-4774-BFB6-96A900A1ED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199737"/>
      </p:ext>
    </p:extLst>
  </p:cSld>
  <p:clrMapOvr>
    <a:masterClrMapping/>
  </p:clrMapOvr>
  <p:transition>
    <p:checker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593303-F219-4CB4-B5FB-B05EDE1A2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150488"/>
      </p:ext>
    </p:extLst>
  </p:cSld>
  <p:clrMapOvr>
    <a:masterClrMapping/>
  </p:clrMapOvr>
  <p:transition>
    <p:checker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F86068-6B95-4BBC-860B-DFACFDEF03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675682"/>
      </p:ext>
    </p:extLst>
  </p:cSld>
  <p:clrMapOvr>
    <a:masterClrMapping/>
  </p:clrMapOvr>
  <p:transition>
    <p:checker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34B3C-4938-4BA8-8C81-5F2D640BB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64187"/>
      </p:ext>
    </p:extLst>
  </p:cSld>
  <p:clrMapOvr>
    <a:masterClrMapping/>
  </p:clrMapOvr>
  <p:transition>
    <p:checker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E5F7A-8EDA-41DF-8DD1-217286CF20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895815"/>
      </p:ext>
    </p:extLst>
  </p:cSld>
  <p:clrMapOvr>
    <a:masterClrMapping/>
  </p:clrMapOvr>
  <p:transition>
    <p:checker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AC737-A071-41B5-B54C-04B4F5A30C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145296"/>
      </p:ext>
    </p:extLst>
  </p:cSld>
  <p:clrMapOvr>
    <a:masterClrMapping/>
  </p:clrMapOvr>
  <p:transition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30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1CFEE-79AB-4F0E-94FE-D7764E43AB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715638"/>
      </p:ext>
    </p:extLst>
  </p:cSld>
  <p:clrMapOvr>
    <a:masterClrMapping/>
  </p:clrMapOvr>
  <p:transition>
    <p:checker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5B19C-6812-4662-888D-0CE372895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079782"/>
      </p:ext>
    </p:extLst>
  </p:cSld>
  <p:clrMapOvr>
    <a:masterClrMapping/>
  </p:clrMapOvr>
  <p:transition>
    <p:checker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EE97B-7325-4A02-BAD1-92B87F31D7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261786"/>
      </p:ext>
    </p:extLst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00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08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68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15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90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42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4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1" y="4589499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6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10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6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4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3" indent="0" algn="ctr">
              <a:buNone/>
              <a:defRPr sz="1600"/>
            </a:lvl6pPr>
            <a:lvl7pPr marL="2742266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5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34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34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4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3" indent="0">
              <a:buNone/>
              <a:defRPr sz="1600" b="1"/>
            </a:lvl6pPr>
            <a:lvl7pPr marL="2742266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4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3" indent="0">
              <a:buNone/>
              <a:defRPr sz="1600" b="1"/>
            </a:lvl6pPr>
            <a:lvl7pPr marL="2742266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5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6" indent="0">
              <a:buNone/>
              <a:defRPr sz="1500"/>
            </a:lvl2pPr>
            <a:lvl3pPr marL="914089" indent="0">
              <a:buNone/>
              <a:defRPr sz="1200"/>
            </a:lvl3pPr>
            <a:lvl4pPr marL="1371134" indent="0">
              <a:buNone/>
              <a:defRPr sz="1100"/>
            </a:lvl4pPr>
            <a:lvl5pPr marL="1828178" indent="0">
              <a:buNone/>
              <a:defRPr sz="1100"/>
            </a:lvl5pPr>
            <a:lvl6pPr marL="2285223" indent="0">
              <a:buNone/>
              <a:defRPr sz="1100"/>
            </a:lvl6pPr>
            <a:lvl7pPr marL="2742266" indent="0">
              <a:buNone/>
              <a:defRPr sz="1100"/>
            </a:lvl7pPr>
            <a:lvl8pPr marL="3199309" indent="0">
              <a:buNone/>
              <a:defRPr sz="1100"/>
            </a:lvl8pPr>
            <a:lvl9pPr marL="3656355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6" indent="0">
              <a:buNone/>
              <a:defRPr sz="2800"/>
            </a:lvl2pPr>
            <a:lvl3pPr marL="914089" indent="0">
              <a:buNone/>
              <a:defRPr sz="2400"/>
            </a:lvl3pPr>
            <a:lvl4pPr marL="1371134" indent="0">
              <a:buNone/>
              <a:defRPr sz="2000"/>
            </a:lvl4pPr>
            <a:lvl5pPr marL="1828178" indent="0">
              <a:buNone/>
              <a:defRPr sz="2000"/>
            </a:lvl5pPr>
            <a:lvl6pPr marL="2285223" indent="0">
              <a:buNone/>
              <a:defRPr sz="2000"/>
            </a:lvl6pPr>
            <a:lvl7pPr marL="2742266" indent="0">
              <a:buNone/>
              <a:defRPr sz="2000"/>
            </a:lvl7pPr>
            <a:lvl8pPr marL="3199309" indent="0">
              <a:buNone/>
              <a:defRPr sz="2000"/>
            </a:lvl8pPr>
            <a:lvl9pPr marL="36563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6" indent="0">
              <a:buNone/>
              <a:defRPr sz="1500"/>
            </a:lvl2pPr>
            <a:lvl3pPr marL="914089" indent="0">
              <a:buNone/>
              <a:defRPr sz="1200"/>
            </a:lvl3pPr>
            <a:lvl4pPr marL="1371134" indent="0">
              <a:buNone/>
              <a:defRPr sz="1100"/>
            </a:lvl4pPr>
            <a:lvl5pPr marL="1828178" indent="0">
              <a:buNone/>
              <a:defRPr sz="1100"/>
            </a:lvl5pPr>
            <a:lvl6pPr marL="2285223" indent="0">
              <a:buNone/>
              <a:defRPr sz="1100"/>
            </a:lvl6pPr>
            <a:lvl7pPr marL="2742266" indent="0">
              <a:buNone/>
              <a:defRPr sz="1100"/>
            </a:lvl7pPr>
            <a:lvl8pPr marL="3199309" indent="0">
              <a:buNone/>
              <a:defRPr sz="1100"/>
            </a:lvl8pPr>
            <a:lvl9pPr marL="3656355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8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97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7" y="36519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6129-59E3-4CDE-A5ED-0B5EEE8D4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27E12-EC62-41D2-8A81-48933E8F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37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/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8" rIns="91408" bIns="45708" anchor="ctr"/>
          <a:lstStyle/>
          <a:p>
            <a:pPr algn="ctr" defTabSz="914089">
              <a:buClrTx/>
              <a:buFontTx/>
              <a:buNone/>
              <a:defRPr/>
            </a:pPr>
            <a:endParaRPr lang="zh-CN" altLang="en-US" sz="1900" kern="1200">
              <a:solidFill>
                <a:prstClr val="white"/>
              </a:solidFill>
            </a:endParaRPr>
          </a:p>
        </p:txBody>
      </p:sp>
      <p:grpSp>
        <p:nvGrpSpPr>
          <p:cNvPr id="3" name="组合 4"/>
          <p:cNvGrpSpPr>
            <a:grpSpLocks/>
          </p:cNvGrpSpPr>
          <p:nvPr userDrawn="1"/>
        </p:nvGrpSpPr>
        <p:grpSpPr bwMode="auto">
          <a:xfrm>
            <a:off x="263586" y="333464"/>
            <a:ext cx="11593513" cy="6119813"/>
            <a:chOff x="263352" y="405344"/>
            <a:chExt cx="11593288" cy="6120000"/>
          </a:xfrm>
        </p:grpSpPr>
        <p:sp>
          <p:nvSpPr>
            <p:cNvPr id="4" name="矩形 5">
              <a:extLst/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89">
                <a:buClrTx/>
                <a:buFontTx/>
                <a:buNone/>
                <a:defRPr/>
              </a:pPr>
              <a:endParaRPr lang="zh-CN" altLang="en-US" sz="1900" kern="1200">
                <a:solidFill>
                  <a:prstClr val="white"/>
                </a:solidFill>
              </a:endParaRPr>
            </a:p>
          </p:txBody>
        </p:sp>
        <p:sp>
          <p:nvSpPr>
            <p:cNvPr id="5" name="矩形 8">
              <a:extLst/>
            </p:cNvPr>
            <p:cNvSpPr/>
            <p:nvPr/>
          </p:nvSpPr>
          <p:spPr>
            <a:xfrm>
              <a:off x="366538" y="476784"/>
              <a:ext cx="11386916" cy="597712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89">
                <a:buClrTx/>
                <a:buFontTx/>
                <a:buNone/>
                <a:defRPr/>
              </a:pPr>
              <a:endParaRPr lang="zh-CN" altLang="en-US" sz="190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142050"/>
      </p:ext>
    </p:extLst>
  </p:cSld>
  <p:clrMapOvr>
    <a:masterClrMapping/>
  </p:clrMapOvr>
  <p:transition advClick="0" advTm="2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46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39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96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32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245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9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49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16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0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3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4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80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43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43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22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7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90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6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13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53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471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73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870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67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957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54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898FE-B9A8-48D1-B06D-66403E18A7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977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F91D7-3952-4165-A71F-6F993DD2D4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891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D8D24-C6B0-44F2-AF98-DD49B53BE7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47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6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D6CDB-660D-4530-B206-FC9AB33719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117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8DDB1-442E-407E-BE47-F9FCCD07DD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18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D3B7C-10E4-4D9F-8BE9-32F264933A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18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6E85E-1AFE-421B-9965-C01310280F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85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6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7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C2B13-8A9B-4165-829A-28CEAC73E2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10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8B2F0-A69A-4DAA-9DB9-20C88630CC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553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95615-7232-4E40-9E37-216F2C012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540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75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8FE8C-349F-4514-888E-0E17EF0648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24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287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1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61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762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127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632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86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649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29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230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45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427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6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167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01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704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597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905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784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88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740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41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8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2" y="1956612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088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997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319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979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609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919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605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367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474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250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36D9-7B4B-4D4D-85CF-1E642A6F76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893D-F1A9-4E80-8F22-180D8ED9D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1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C0036D9-7B4B-4D4D-85CF-1E642A6F76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12/8/2023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14B893D-F1A9-4E80-8F22-180D8ED9D7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663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latin typeface="Times New Roman" pitchFamily="18" charset="0"/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latin typeface="Times New Roman" pitchFamily="18" charset="0"/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301F116-61F1-4F0D-A13E-1D4308EE5272}" type="slidenum">
              <a:rPr lang="en-US" altLang="en-US" kern="1200" smtClean="0">
                <a:latin typeface="Times New Roman" pitchFamily="18" charset="0"/>
                <a:ea typeface="+mn-ea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 smtClean="0"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305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B526A92-8AAF-4BF0-85FE-B336BF0F8D2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12/8/2023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2AF2F91-6C79-4775-9E01-5F8EDCA63F8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344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41"/>
            <a:ext cx="10515600" cy="1325563"/>
          </a:xfrm>
          <a:prstGeom prst="rect">
            <a:avLst/>
          </a:prstGeom>
        </p:spPr>
        <p:txBody>
          <a:bodyPr vert="horz" lIns="91408" tIns="45708" rIns="91408" bIns="4570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34"/>
            <a:ext cx="10515600" cy="4351339"/>
          </a:xfrm>
          <a:prstGeom prst="rect">
            <a:avLst/>
          </a:prstGeom>
        </p:spPr>
        <p:txBody>
          <a:bodyPr vert="horz" lIns="91408" tIns="45708" rIns="91408" bIns="4570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41"/>
            <a:ext cx="2743200" cy="365125"/>
          </a:xfrm>
          <a:prstGeom prst="rect">
            <a:avLst/>
          </a:prstGeom>
        </p:spPr>
        <p:txBody>
          <a:bodyPr vert="horz" lIns="91408" tIns="45708" rIns="91408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9">
              <a:buClrTx/>
              <a:buFontTx/>
              <a:buNone/>
            </a:pPr>
            <a:fld id="{48D704D7-397A-45FE-92B3-F6D800518A5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089">
                <a:buClrTx/>
                <a:buFontTx/>
                <a:buNone/>
              </a:pPr>
              <a:t>2023/12/8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41"/>
            <a:ext cx="4114800" cy="365125"/>
          </a:xfrm>
          <a:prstGeom prst="rect">
            <a:avLst/>
          </a:prstGeom>
        </p:spPr>
        <p:txBody>
          <a:bodyPr vert="horz" lIns="91408" tIns="45708" rIns="91408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9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41"/>
            <a:ext cx="2743200" cy="365125"/>
          </a:xfrm>
          <a:prstGeom prst="rect">
            <a:avLst/>
          </a:prstGeom>
        </p:spPr>
        <p:txBody>
          <a:bodyPr vert="horz" lIns="91408" tIns="45708" rIns="91408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9">
              <a:buClrTx/>
              <a:buFontTx/>
              <a:buNone/>
            </a:pPr>
            <a:fld id="{FA3E6462-F78B-4796-AFEC-59C32A5F5FA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089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9147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3" indent="-228523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7" indent="-228523" algn="l" defTabSz="9140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2" indent="-228523" algn="l" defTabSz="9140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6" indent="-228523" algn="l" defTabSz="9140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7" indent="-228523" algn="l" defTabSz="9140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3" indent="-228523" algn="l" defTabSz="9140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8" indent="-228523" algn="l" defTabSz="9140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2" indent="-228523" algn="l" defTabSz="9140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5" indent="-228523" algn="l" defTabSz="9140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6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6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0861962-4747-4B4E-8457-B8DB4125E90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12/8/2023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B1AB937-172F-4F05-A196-159BD65F807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961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C0036D9-7B4B-4D4D-85CF-1E642A6F76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12/8/2023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14B893D-F1A9-4E80-8F22-180D8ED9D7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80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C50B9D61-F52B-4C81-83FB-2738650FE9F4}" type="slidenum">
              <a:rPr lang="en-US" kern="120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C0036D9-7B4B-4D4D-85CF-1E642A6F76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12/8/2023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14B893D-F1A9-4E80-8F22-180D8ED9D7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06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C0036D9-7B4B-4D4D-85CF-1E642A6F76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12/8/2023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14B893D-F1A9-4E80-8F22-180D8ED9D7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5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C0036D9-7B4B-4D4D-85CF-1E642A6F76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12/8/2023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14B893D-F1A9-4E80-8F22-180D8ED9D7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4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9.png"/><Relationship Id="rId10" Type="http://schemas.microsoft.com/office/2007/relationships/diagramDrawing" Target="../diagrams/drawing1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4.jp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19.png"/><Relationship Id="rId10" Type="http://schemas.microsoft.com/office/2007/relationships/diagramDrawing" Target="../diagrams/drawing2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9144"/>
            <a:ext cx="11782696" cy="6839710"/>
          </a:xfrm>
          <a:prstGeom prst="rect">
            <a:avLst/>
          </a:prstGeom>
        </p:spPr>
      </p:pic>
      <p:pic>
        <p:nvPicPr>
          <p:cNvPr id="2" name="Soledad - Westlif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9541" y="1303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5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/>
          <p:nvPr/>
        </p:nvSpPr>
        <p:spPr>
          <a:xfrm>
            <a:off x="523327" y="1691255"/>
            <a:ext cx="61455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lower secondary school</a:t>
            </a:r>
            <a:endParaRPr sz="4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811883" y="4465559"/>
            <a:ext cx="52426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trường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cơ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sở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460075" y="3190122"/>
            <a:ext cx="61401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3600" b="1" dirty="0" err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ləʊər</a:t>
            </a:r>
            <a:r>
              <a:rPr lang="en-US" sz="36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 ˈ</a:t>
            </a:r>
            <a:r>
              <a:rPr lang="en-US" sz="3600" b="1" dirty="0" err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sekəndrɪ</a:t>
            </a:r>
            <a:r>
              <a:rPr lang="en-US" sz="36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skuːl</a:t>
            </a:r>
            <a:r>
              <a:rPr lang="en-US" sz="36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dirty="0"/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811883" y="20845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Vocabulary</a:t>
            </a:r>
          </a:p>
        </p:txBody>
      </p:sp>
      <p:pic>
        <p:nvPicPr>
          <p:cNvPr id="1026" name="Picture 2" descr="C:\Users\dell\Pictures\dong-phuc-hoc-sinh-cap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98" y="3087947"/>
            <a:ext cx="5833673" cy="340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89;p9"/>
          <p:cNvSpPr/>
          <p:nvPr/>
        </p:nvSpPr>
        <p:spPr>
          <a:xfrm>
            <a:off x="6211598" y="2543832"/>
            <a:ext cx="58336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ea typeface="Calibri"/>
                <a:cs typeface="Calibri"/>
                <a:sym typeface="Calibri"/>
              </a:rPr>
              <a:t>New Secondary School</a:t>
            </a:r>
            <a:endParaRPr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/>
          <p:nvPr/>
        </p:nvSpPr>
        <p:spPr>
          <a:xfrm>
            <a:off x="572815" y="171070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member</a:t>
            </a:r>
            <a:r>
              <a:rPr lang="en-US" sz="4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914579" y="4607064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thành viên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0"/>
          <p:cNvSpPr/>
          <p:nvPr/>
        </p:nvSpPr>
        <p:spPr>
          <a:xfrm>
            <a:off x="1716771" y="3252091"/>
            <a:ext cx="24465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/ˈmembər/ </a:t>
            </a:r>
            <a:endParaRPr/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1122031" y="20845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Vocabulary</a:t>
            </a:r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4517" y="1597542"/>
            <a:ext cx="4431163" cy="3770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/>
        </p:nvSpPr>
        <p:spPr>
          <a:xfrm>
            <a:off x="457685" y="158882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4800"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remind (v)</a:t>
            </a:r>
            <a:endParaRPr sz="4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129731" y="4207476"/>
            <a:ext cx="40508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gợi nhớ, nhắc nhở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1881256" y="2903703"/>
            <a:ext cx="23839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/rɪˈmaɪnd/ </a:t>
            </a:r>
            <a:endParaRPr/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1362278" y="220927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Vocabulary</a:t>
            </a:r>
          </a:p>
        </p:txBody>
      </p:sp>
      <p:pic>
        <p:nvPicPr>
          <p:cNvPr id="215" name="Google Shape;21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2123" y="1304193"/>
            <a:ext cx="4819127" cy="4819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2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/>
        </p:nvSpPr>
        <p:spPr>
          <a:xfrm>
            <a:off x="457685" y="158882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4800"/>
            </a:pPr>
            <a:r>
              <a:rPr lang="en-US" sz="4800" b="1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forget </a:t>
            </a:r>
            <a:r>
              <a:rPr lang="en-US" sz="3600" b="1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4000" b="1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129731" y="4207475"/>
            <a:ext cx="405089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4000" dirty="0" err="1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uên</a:t>
            </a:r>
            <a:r>
              <a:rPr lang="en-US" sz="40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1881256" y="2903702"/>
            <a:ext cx="23839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</a:rPr>
              <a:t>/</a:t>
            </a:r>
            <a:r>
              <a:rPr lang="en-US" sz="3600" dirty="0" err="1">
                <a:solidFill>
                  <a:srgbClr val="00B0F0"/>
                </a:solidFill>
              </a:rPr>
              <a:t>fə'get</a:t>
            </a:r>
            <a:r>
              <a:rPr lang="en-US" sz="3600" dirty="0">
                <a:solidFill>
                  <a:srgbClr val="00B0F0"/>
                </a:solidFill>
              </a:rPr>
              <a:t>/ </a:t>
            </a:r>
          </a:p>
          <a:p>
            <a:pPr algn="ctr"/>
            <a:r>
              <a:rPr lang="en-US" sz="3600" b="1" dirty="0" smtClean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1270839" y="322460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Vocabulary</a:t>
            </a:r>
          </a:p>
        </p:txBody>
      </p:sp>
      <p:sp>
        <p:nvSpPr>
          <p:cNvPr id="8" name="Google Shape;210;p11"/>
          <p:cNvSpPr txBox="1"/>
          <p:nvPr/>
        </p:nvSpPr>
        <p:spPr>
          <a:xfrm>
            <a:off x="4757368" y="158882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4800"/>
            </a:pPr>
            <a:r>
              <a:rPr lang="en-US" sz="4800" b="1" dirty="0" smtClean="0">
                <a:solidFill>
                  <a:srgbClr val="F7941E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# </a:t>
            </a:r>
            <a:r>
              <a:rPr lang="en-US" sz="4800" b="1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remember </a:t>
            </a:r>
            <a:r>
              <a:rPr lang="en-US" sz="3600" b="1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4000" b="1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9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" name="Google Shape;221;p12"/>
          <p:cNvGraphicFramePr/>
          <p:nvPr>
            <p:extLst>
              <p:ext uri="{D42A27DB-BD31-4B8C-83A1-F6EECF244321}">
                <p14:modId xmlns:p14="http://schemas.microsoft.com/office/powerpoint/2010/main" val="4141809114"/>
              </p:ext>
            </p:extLst>
          </p:nvPr>
        </p:nvGraphicFramePr>
        <p:xfrm>
          <a:off x="1082679" y="1383754"/>
          <a:ext cx="11292201" cy="5552720"/>
        </p:xfrm>
        <a:graphic>
          <a:graphicData uri="http://schemas.openxmlformats.org/drawingml/2006/table">
            <a:tbl>
              <a:tblPr firstRow="1" bandRow="1">
                <a:noFill/>
                <a:tableStyleId>{CBBACE4C-0F27-4020-BDA4-7AD3370B0804}</a:tableStyleId>
              </a:tblPr>
              <a:tblGrid>
                <a:gridCol w="398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3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5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7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u="none" strike="noStrike" cap="none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sz="4000" dirty="0"/>
                    </a:p>
                  </a:txBody>
                  <a:tcPr marL="91451" marR="91451" marT="45725" marB="45725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u="none" strike="noStrike" cap="none" dirty="0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sz="4000" dirty="0"/>
                    </a:p>
                  </a:txBody>
                  <a:tcPr marL="91451" marR="91451" marT="45725" marB="45725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u="none" strike="noStrike" cap="none" dirty="0">
                          <a:solidFill>
                            <a:srgbClr val="0070C0"/>
                          </a:solidFill>
                        </a:rPr>
                        <a:t>Meaning</a:t>
                      </a:r>
                      <a:endParaRPr sz="4000" dirty="0"/>
                    </a:p>
                  </a:txBody>
                  <a:tcPr marL="91451" marR="91451" marT="45725" marB="45725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7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40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lower </a:t>
                      </a:r>
                      <a:r>
                        <a:rPr lang="en-US" sz="40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secondary school</a:t>
                      </a:r>
                      <a:endParaRPr sz="4000" dirty="0"/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4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/ˈləʊər ˈsekəndrɪ skuːl/</a:t>
                      </a:r>
                      <a:r>
                        <a:rPr lang="en-US" sz="4000" u="none" strike="noStrike" cap="none"/>
                        <a:t> </a:t>
                      </a:r>
                      <a:endParaRPr sz="4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trường</a:t>
                      </a:r>
                      <a:r>
                        <a:rPr lang="en-US" sz="40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trung</a:t>
                      </a:r>
                      <a:r>
                        <a:rPr lang="en-US" sz="40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học</a:t>
                      </a:r>
                      <a:r>
                        <a:rPr lang="en-US" sz="40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cơ</a:t>
                      </a:r>
                      <a:r>
                        <a:rPr lang="en-US" sz="40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sở</a:t>
                      </a:r>
                      <a:endParaRPr sz="40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1" marR="91451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97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40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2. member (n)</a:t>
                      </a:r>
                      <a:endParaRPr sz="4000" dirty="0"/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40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4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ˈmembər/</a:t>
                      </a:r>
                      <a:r>
                        <a:rPr lang="en-US" sz="4000" u="none" strike="noStrike" cap="none"/>
                        <a:t> </a:t>
                      </a:r>
                      <a:endParaRPr sz="40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thành</a:t>
                      </a:r>
                      <a:r>
                        <a:rPr lang="en-US" sz="40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viên</a:t>
                      </a:r>
                      <a:endParaRPr sz="40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1" marR="91451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40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3. remind (v)</a:t>
                      </a:r>
                      <a:endParaRPr sz="4000" dirty="0"/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40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4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rɪˈmaɪnd</a:t>
                      </a:r>
                      <a:r>
                        <a:rPr lang="en-US" sz="4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4000" u="none" strike="noStrike" cap="none" dirty="0"/>
                        <a:t> </a:t>
                      </a:r>
                      <a:endParaRPr sz="40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gợi</a:t>
                      </a:r>
                      <a:r>
                        <a:rPr lang="en-US" sz="40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nhớ</a:t>
                      </a:r>
                      <a:r>
                        <a:rPr lang="en-US" sz="40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nhắc</a:t>
                      </a:r>
                      <a:r>
                        <a:rPr lang="en-US" sz="40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40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nhở</a:t>
                      </a:r>
                      <a:endParaRPr sz="40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1" marR="91451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40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4. forget (v)</a:t>
                      </a:r>
                      <a:endParaRPr lang="en-US" sz="4000" dirty="0" smtClean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4000" dirty="0"/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</a:rPr>
                        <a:t>fə'get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endParaRPr sz="4000" b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1" marR="91451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40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quên</a:t>
                      </a:r>
                      <a:endParaRPr sz="40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1" marR="91451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2" name="Google Shape;22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708773" y="254096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 smtClean="0"/>
              <a:t>  Vocabulary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20231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49604" y="156824"/>
            <a:ext cx="5093061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33CC"/>
                </a:solidFill>
              </a:rPr>
              <a:t>Check Vocabulary</a:t>
            </a:r>
            <a:r>
              <a:rPr lang="en-US" sz="48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 </a:t>
            </a:r>
            <a:endParaRPr lang="en-US" sz="48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4563" y="1639673"/>
            <a:ext cx="52870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buClr>
                <a:schemeClr val="dk1"/>
              </a:buClr>
              <a:buSzPts val="2500"/>
            </a:pPr>
            <a:r>
              <a:rPr lang="en-US" sz="36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latin typeface="Calibri"/>
                <a:ea typeface="+mn-ea"/>
                <a:cs typeface="+mn-cs"/>
              </a:rPr>
              <a:t>1.</a:t>
            </a:r>
            <a:r>
              <a:rPr lang="en-US" sz="36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33CC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secondary </a:t>
            </a:r>
            <a:r>
              <a:rPr lang="en-US" sz="3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school: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406422" y="2438433"/>
            <a:ext cx="62282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chemeClr val="dk1"/>
              </a:buClr>
              <a:buSzPts val="2500"/>
            </a:pPr>
            <a:r>
              <a:rPr lang="en-US" sz="36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latin typeface="Calibri"/>
                <a:ea typeface="+mn-ea"/>
                <a:cs typeface="+mn-cs"/>
              </a:rPr>
              <a:t>2. 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406400" y="3292994"/>
            <a:ext cx="37388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chemeClr val="dk1"/>
              </a:buClr>
              <a:buSzPts val="2500"/>
            </a:pPr>
            <a:r>
              <a:rPr lang="en-US" sz="36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latin typeface="Calibri"/>
                <a:ea typeface="+mn-ea"/>
                <a:cs typeface="+mn-cs"/>
              </a:rPr>
              <a:t>3.</a:t>
            </a:r>
            <a:r>
              <a:rPr lang="en-US" sz="36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33CC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remind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406401" y="4191033"/>
            <a:ext cx="2946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Tx/>
            </a:pPr>
            <a:r>
              <a:rPr lang="en-US" sz="36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latin typeface="Calibri"/>
                <a:ea typeface="+mn-ea"/>
                <a:cs typeface="+mn-cs"/>
              </a:rPr>
              <a:t>4.</a:t>
            </a:r>
            <a:r>
              <a:rPr lang="en-US" sz="36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33CC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forget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6634665" y="1639698"/>
            <a:ext cx="504353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trường trung học cơ sở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31875" y="2438432"/>
            <a:ext cx="36539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Tx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thành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viên</a:t>
            </a:r>
            <a:r>
              <a:rPr lang="en-US" sz="3600" b="1" kern="1200" dirty="0" smtClean="0">
                <a:solidFill>
                  <a:srgbClr val="0033CC"/>
                </a:solidFill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34665" y="3276601"/>
            <a:ext cx="5080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chemeClr val="dk1"/>
              </a:buClr>
              <a:buSzPts val="2500"/>
            </a:pPr>
            <a:r>
              <a:rPr lang="en-US" sz="3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36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gợi</a:t>
            </a:r>
            <a:r>
              <a:rPr lang="en-US" sz="3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nhớ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nhắc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nhở</a:t>
            </a:r>
            <a:endParaRPr lang="en-US"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1894" y="4196343"/>
            <a:ext cx="29808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chemeClr val="dk1"/>
              </a:buClr>
              <a:buSzPts val="2500"/>
            </a:pPr>
            <a:r>
              <a:rPr lang="en-US" sz="3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quên</a:t>
            </a:r>
            <a:endParaRPr lang="en-US"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2289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 build="allAtOnce"/>
      <p:bldP spid="9" grpId="0"/>
      <p:bldP spid="9" grpId="1" build="allAtOnce"/>
      <p:bldP spid="10" grpId="0"/>
      <p:bldP spid="10" grpId="1" build="allAtOnce"/>
      <p:bldP spid="11" grpId="0"/>
      <p:bldP spid="11" grpId="1" build="allAtOnce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/>
          <p:nvPr/>
        </p:nvSpPr>
        <p:spPr>
          <a:xfrm>
            <a:off x="5244924" y="3308080"/>
            <a:ext cx="654212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Wingdings"/>
              </a:rPr>
              <a:t></a:t>
            </a:r>
            <a:r>
              <a:rPr lang="en-US" sz="3200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Who are they?</a:t>
            </a:r>
            <a:endParaRPr lang="en-US" sz="3200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Wingdings"/>
            </a:endParaRPr>
          </a:p>
          <a:p>
            <a:pPr>
              <a:buSzPts val="3200"/>
            </a:pPr>
            <a:r>
              <a:rPr lang="en-US" sz="32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Wingdings"/>
              </a:rPr>
              <a:t></a:t>
            </a:r>
            <a:r>
              <a:rPr lang="en-US" sz="3200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lang="en-US" sz="3200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is the girl doing?</a:t>
            </a:r>
            <a:endParaRPr dirty="0">
              <a:solidFill>
                <a:srgbClr val="002060"/>
              </a:solidFill>
            </a:endParaRPr>
          </a:p>
          <a:p>
            <a:pPr>
              <a:buSzPts val="3200"/>
            </a:pPr>
            <a:r>
              <a:rPr lang="en-US" sz="32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Wingdings"/>
              </a:rPr>
              <a:t></a:t>
            </a:r>
            <a:r>
              <a:rPr lang="en-US" sz="3200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What are they talking about?</a:t>
            </a:r>
            <a:endParaRPr lang="en-US" sz="3200" dirty="0">
              <a:solidFill>
                <a:srgbClr val="002060"/>
              </a:solidFill>
            </a:endParaRPr>
          </a:p>
          <a:p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838" y="1857265"/>
            <a:ext cx="4378364" cy="558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4202" y="1083306"/>
            <a:ext cx="3716143" cy="18630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54352311"/>
              </p:ext>
            </p:extLst>
          </p:nvPr>
        </p:nvGraphicFramePr>
        <p:xfrm>
          <a:off x="679184" y="1100829"/>
          <a:ext cx="4061792" cy="756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81035" y="2954137"/>
            <a:ext cx="1834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Myriad Pro" pitchFamily="34" charset="0"/>
              </a:rPr>
              <a:t>Phong</a:t>
            </a:r>
            <a:endParaRPr lang="en-US" sz="4000" b="1" dirty="0">
              <a:solidFill>
                <a:srgbClr val="00B050"/>
              </a:solidFill>
              <a:latin typeface="Myriad Pro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3120" y="5016200"/>
            <a:ext cx="1425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66"/>
                </a:solidFill>
                <a:latin typeface="Myriad Pro" pitchFamily="34" charset="0"/>
              </a:rPr>
              <a:t>Mi</a:t>
            </a:r>
            <a:endParaRPr lang="en-US" sz="4000" b="1" dirty="0">
              <a:solidFill>
                <a:srgbClr val="FF0066"/>
              </a:solidFill>
              <a:latin typeface="Myriad Pro" pitchFamily="34" charset="0"/>
            </a:endParaRPr>
          </a:p>
        </p:txBody>
      </p:sp>
      <p:sp>
        <p:nvSpPr>
          <p:cNvPr id="11" name="Google Shape;214;p11"/>
          <p:cNvSpPr txBox="1"/>
          <p:nvPr/>
        </p:nvSpPr>
        <p:spPr>
          <a:xfrm>
            <a:off x="860510" y="45401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PRESENTATION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34326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/>
          <p:nvPr/>
        </p:nvSpPr>
        <p:spPr>
          <a:xfrm>
            <a:off x="1497437" y="85587"/>
            <a:ext cx="352588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Listen and read.</a:t>
            </a:r>
            <a:endParaRPr sz="2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592662" y="188445"/>
            <a:ext cx="502607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 txBox="1"/>
          <p:nvPr/>
        </p:nvSpPr>
        <p:spPr>
          <a:xfrm>
            <a:off x="592662" y="14264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14"/>
          <p:cNvSpPr txBox="1"/>
          <p:nvPr/>
        </p:nvSpPr>
        <p:spPr>
          <a:xfrm>
            <a:off x="373606" y="716826"/>
            <a:ext cx="11529707" cy="612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What are you doing, </a:t>
            </a:r>
            <a:r>
              <a:rPr lang="en-US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I’m preparing to visit </a:t>
            </a:r>
            <a:r>
              <a:rPr lang="en-US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Binh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Minh Lower Secondary School.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</a:t>
            </a:r>
            <a:r>
              <a:rPr lang="en-US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neighbourhood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Who is going with you and when?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My teacher and my classmates. We’re going in the afternoon.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 see. What will you do there?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Well, I think we’ll visit the school library, the computer room, and the gym. We’ll meet the students and share ideas for a project in our English class.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That’s interesting. What else will you do there?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We’ll meet the members of their Go Green Club and take photos of the school.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Fantastic! so don’t forget to take your camera.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 almost forgot. Thanks for reminding me. 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0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5285" y="273230"/>
            <a:ext cx="609600" cy="609600"/>
          </a:xfrm>
          <a:prstGeom prst="rect">
            <a:avLst/>
          </a:prstGeom>
        </p:spPr>
      </p:pic>
      <p:sp>
        <p:nvSpPr>
          <p:cNvPr id="9" name="Flowchart: Process 8"/>
          <p:cNvSpPr/>
          <p:nvPr/>
        </p:nvSpPr>
        <p:spPr>
          <a:xfrm>
            <a:off x="84922" y="-1"/>
            <a:ext cx="12107077" cy="6727371"/>
          </a:xfrm>
          <a:prstGeom prst="flowChartProcess">
            <a:avLst/>
          </a:prstGeom>
          <a:noFill/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035" y="1517630"/>
            <a:ext cx="4378364" cy="558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5253" y="1517630"/>
            <a:ext cx="3716143" cy="18630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57561904"/>
              </p:ext>
            </p:extLst>
          </p:nvPr>
        </p:nvGraphicFramePr>
        <p:xfrm>
          <a:off x="679184" y="1100829"/>
          <a:ext cx="4061792" cy="756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81035" y="2954137"/>
            <a:ext cx="1834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Myriad Pro" pitchFamily="34" charset="0"/>
              </a:rPr>
              <a:t>Phong</a:t>
            </a:r>
            <a:endParaRPr lang="en-US" sz="4000" b="1" dirty="0">
              <a:solidFill>
                <a:srgbClr val="00B050"/>
              </a:solidFill>
              <a:latin typeface="Myriad Pro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3120" y="5016200"/>
            <a:ext cx="1425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66"/>
                </a:solidFill>
                <a:latin typeface="Myriad Pro" pitchFamily="34" charset="0"/>
              </a:rPr>
              <a:t>Mi</a:t>
            </a:r>
            <a:endParaRPr lang="en-US" sz="4000" b="1" dirty="0">
              <a:solidFill>
                <a:srgbClr val="FF0066"/>
              </a:solidFill>
              <a:latin typeface="Myriad Pro" pitchFamily="34" charset="0"/>
            </a:endParaRPr>
          </a:p>
        </p:txBody>
      </p:sp>
      <p:sp>
        <p:nvSpPr>
          <p:cNvPr id="11" name="Google Shape;214;p11"/>
          <p:cNvSpPr txBox="1"/>
          <p:nvPr/>
        </p:nvSpPr>
        <p:spPr>
          <a:xfrm>
            <a:off x="860510" y="45401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PRESENTATION</a:t>
            </a:r>
            <a:endParaRPr sz="3600" b="1" dirty="0"/>
          </a:p>
        </p:txBody>
      </p:sp>
      <p:sp>
        <p:nvSpPr>
          <p:cNvPr id="10" name="Google Shape;165;p7"/>
          <p:cNvSpPr/>
          <p:nvPr/>
        </p:nvSpPr>
        <p:spPr>
          <a:xfrm>
            <a:off x="5384202" y="3859897"/>
            <a:ext cx="735438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Wingdings"/>
              </a:rPr>
              <a:t></a:t>
            </a:r>
            <a:r>
              <a:rPr lang="en-US" sz="3200" b="1" i="1" dirty="0" err="1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3200" b="1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is putting some clothes in her backpack</a:t>
            </a:r>
            <a:r>
              <a:rPr lang="en-US" sz="3200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>
              <a:solidFill>
                <a:srgbClr val="002060"/>
              </a:solidFill>
            </a:endParaRPr>
          </a:p>
          <a:p>
            <a:pPr>
              <a:buSzPts val="3200"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Wingdings"/>
              </a:rPr>
              <a:t></a:t>
            </a:r>
            <a:r>
              <a:rPr lang="en-US" sz="3200" b="1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They are talking about a visit to </a:t>
            </a:r>
            <a:r>
              <a:rPr lang="en-US" sz="3200" b="1" i="1" dirty="0" err="1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Binh</a:t>
            </a:r>
            <a:r>
              <a:rPr lang="en-US" sz="3200" b="1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buSzPts val="3200"/>
            </a:pPr>
            <a:r>
              <a:rPr lang="en-US" sz="3200" b="1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Minh Lower Secondary School</a:t>
            </a:r>
            <a:r>
              <a:rPr lang="en-US" sz="3200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n-US" sz="3200" dirty="0">
              <a:solidFill>
                <a:srgbClr val="002060"/>
              </a:solidFill>
            </a:endParaRPr>
          </a:p>
          <a:p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8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/>
          <p:nvPr/>
        </p:nvSpPr>
        <p:spPr>
          <a:xfrm>
            <a:off x="1262782" y="1228255"/>
            <a:ext cx="352588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Listen and read.</a:t>
            </a:r>
            <a:endParaRPr sz="2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778220" y="1246395"/>
            <a:ext cx="502607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 txBox="1"/>
          <p:nvPr/>
        </p:nvSpPr>
        <p:spPr>
          <a:xfrm>
            <a:off x="778220" y="115334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959376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PRACTICE</a:t>
            </a:r>
            <a:endParaRPr sz="3600" b="1" dirty="0"/>
          </a:p>
        </p:txBody>
      </p:sp>
      <p:sp>
        <p:nvSpPr>
          <p:cNvPr id="250" name="Google Shape;250;p14"/>
          <p:cNvSpPr txBox="1"/>
          <p:nvPr/>
        </p:nvSpPr>
        <p:spPr>
          <a:xfrm>
            <a:off x="555527" y="1693150"/>
            <a:ext cx="11529707" cy="52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What are you doing,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b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I’m preparing to visit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Binh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Minh Lower Secondary School.</a:t>
            </a:r>
            <a:b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neighbourhood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Who is going with you and when?</a:t>
            </a:r>
            <a:b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My teacher and my classmates. We’re going in the afternoon.</a:t>
            </a:r>
            <a:b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 see. What will you do there?</a:t>
            </a:r>
            <a:b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Well, I think we’ll visit the school library, the computer room, and the gym. We’ll meet the students and share ideas for a project in our English class.</a:t>
            </a:r>
            <a:b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That’s interesting. What else will you do there?</a:t>
            </a:r>
            <a:b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We’ll meet the members of their Go Green Club and take photos of the school.</a:t>
            </a:r>
            <a:b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Fantastic! so don’t forget to take your camera.</a:t>
            </a:r>
            <a:b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 almost forgot. Thanks for reminding me. </a:t>
            </a:r>
            <a:b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0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2115" y="1034499"/>
            <a:ext cx="609600" cy="609600"/>
          </a:xfrm>
          <a:prstGeom prst="rect">
            <a:avLst/>
          </a:prstGeom>
        </p:spPr>
      </p:pic>
      <p:sp>
        <p:nvSpPr>
          <p:cNvPr id="9" name="Flowchart: Process 8"/>
          <p:cNvSpPr/>
          <p:nvPr/>
        </p:nvSpPr>
        <p:spPr>
          <a:xfrm>
            <a:off x="106766" y="-1"/>
            <a:ext cx="11978468" cy="6727371"/>
          </a:xfrm>
          <a:prstGeom prst="flowChartProcess">
            <a:avLst/>
          </a:prstGeom>
          <a:noFill/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21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02" y="6362456"/>
            <a:ext cx="74867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owchart: Process 12"/>
          <p:cNvSpPr/>
          <p:nvPr/>
        </p:nvSpPr>
        <p:spPr>
          <a:xfrm>
            <a:off x="203200" y="304800"/>
            <a:ext cx="11785600" cy="6553200"/>
          </a:xfrm>
          <a:prstGeom prst="flowChartProcess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800" kern="1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84007" y="304800"/>
            <a:ext cx="31293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kern="10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/>
                <a:ea typeface="+mn-ea"/>
                <a:cs typeface="+mn-cs"/>
              </a:rPr>
              <a:t>WARM-UP</a:t>
            </a:r>
            <a:endParaRPr lang="en-US" sz="40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FF0000">
                  <a:alpha val="50000"/>
                </a:srgb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17" name="Google Shape;320;p19"/>
          <p:cNvSpPr txBox="1"/>
          <p:nvPr/>
        </p:nvSpPr>
        <p:spPr>
          <a:xfrm>
            <a:off x="2022059" y="974625"/>
            <a:ext cx="8147879" cy="46162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Name these places, using the words and phrases from the box.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Google Shape;363;p21"/>
          <p:cNvSpPr txBox="1"/>
          <p:nvPr/>
        </p:nvSpPr>
        <p:spPr>
          <a:xfrm>
            <a:off x="2987038" y="1579941"/>
            <a:ext cx="6217920" cy="9855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5250" tIns="95250" rIns="95250" bIns="95250" anchor="ctr" anchorCtr="0">
            <a:noAutofit/>
          </a:bodyPr>
          <a:lstStyle/>
          <a:p>
            <a:pPr>
              <a:lnSpc>
                <a:spcPct val="90000"/>
              </a:lnSpc>
            </a:pPr>
            <a:endParaRPr lang="en-US" sz="2500" dirty="0" smtClean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     </a:t>
            </a:r>
            <a:r>
              <a:rPr lang="en-US" sz="2500" dirty="0" smtClean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computer room        school library     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     school garden            </a:t>
            </a:r>
            <a:r>
              <a:rPr lang="en-US" sz="2800" dirty="0" smtClean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playground    </a:t>
            </a:r>
            <a:r>
              <a:rPr lang="en-US" sz="2800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gym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  </a:t>
            </a: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   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9" name="Google Shape;32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544" y="2835066"/>
            <a:ext cx="3578113" cy="14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2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6262" y="2835065"/>
            <a:ext cx="3619476" cy="14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2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4203" y="2835066"/>
            <a:ext cx="3859141" cy="14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37;p20"/>
          <p:cNvPicPr preferRelativeResize="0"/>
          <p:nvPr/>
        </p:nvPicPr>
        <p:blipFill rotWithShape="1">
          <a:blip r:embed="rId6">
            <a:alphaModFix/>
          </a:blip>
          <a:srcRect t="544"/>
          <a:stretch/>
        </p:blipFill>
        <p:spPr>
          <a:xfrm>
            <a:off x="1240956" y="4733804"/>
            <a:ext cx="4223684" cy="16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38;p20"/>
          <p:cNvPicPr preferRelativeResize="0"/>
          <p:nvPr/>
        </p:nvPicPr>
        <p:blipFill rotWithShape="1">
          <a:blip r:embed="rId7">
            <a:alphaModFix/>
          </a:blip>
          <a:srcRect l="-1" t="544" r="640"/>
          <a:stretch/>
        </p:blipFill>
        <p:spPr>
          <a:xfrm>
            <a:off x="6095998" y="4733804"/>
            <a:ext cx="4507324" cy="162865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24;p19"/>
          <p:cNvSpPr/>
          <p:nvPr/>
        </p:nvSpPr>
        <p:spPr>
          <a:xfrm>
            <a:off x="4324145" y="2565467"/>
            <a:ext cx="5180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24;p19"/>
          <p:cNvSpPr/>
          <p:nvPr/>
        </p:nvSpPr>
        <p:spPr>
          <a:xfrm>
            <a:off x="715944" y="2674660"/>
            <a:ext cx="5180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24;p19"/>
          <p:cNvSpPr/>
          <p:nvPr/>
        </p:nvSpPr>
        <p:spPr>
          <a:xfrm>
            <a:off x="7905738" y="2565468"/>
            <a:ext cx="5180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24;p19"/>
          <p:cNvSpPr/>
          <p:nvPr/>
        </p:nvSpPr>
        <p:spPr>
          <a:xfrm>
            <a:off x="1281524" y="4341925"/>
            <a:ext cx="5180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24;p19"/>
          <p:cNvSpPr/>
          <p:nvPr/>
        </p:nvSpPr>
        <p:spPr>
          <a:xfrm>
            <a:off x="6095998" y="4341925"/>
            <a:ext cx="5180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99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/>
          <p:nvPr/>
        </p:nvSpPr>
        <p:spPr>
          <a:xfrm>
            <a:off x="228938" y="269723"/>
            <a:ext cx="502607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334510" y="16708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/>
          </a:p>
        </p:txBody>
      </p:sp>
      <p:sp>
        <p:nvSpPr>
          <p:cNvPr id="261" name="Google Shape;261;p15"/>
          <p:cNvSpPr txBox="1"/>
          <p:nvPr/>
        </p:nvSpPr>
        <p:spPr>
          <a:xfrm>
            <a:off x="84923" y="-53893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PRACTICE</a:t>
            </a:r>
            <a:endParaRPr sz="3600" b="1" dirty="0"/>
          </a:p>
        </p:txBody>
      </p:sp>
      <p:sp>
        <p:nvSpPr>
          <p:cNvPr id="262" name="Google Shape;262;p15"/>
          <p:cNvSpPr/>
          <p:nvPr/>
        </p:nvSpPr>
        <p:spPr>
          <a:xfrm>
            <a:off x="84923" y="781600"/>
            <a:ext cx="4637313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What are they talking about?</a:t>
            </a:r>
            <a:endParaRPr dirty="0"/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A visit to a computer room.</a:t>
            </a:r>
            <a:br>
              <a:rPr lang="en-US" sz="26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A visit to a school.</a:t>
            </a:r>
            <a:br>
              <a:rPr lang="en-US" sz="26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A visit to a school library.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791534" y="361242"/>
            <a:ext cx="103382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 and answer the questions by circling A, B, or C.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1" name="Google Shape;272;p16"/>
          <p:cNvSpPr/>
          <p:nvPr/>
        </p:nvSpPr>
        <p:spPr>
          <a:xfrm>
            <a:off x="6096000" y="822866"/>
            <a:ext cx="6462377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 is going to visit the school?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her teacher.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her classmates.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her teacher and her classmates.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2" name="Google Shape;285;p17"/>
          <p:cNvSpPr/>
          <p:nvPr/>
        </p:nvSpPr>
        <p:spPr>
          <a:xfrm>
            <a:off x="118338" y="3118535"/>
            <a:ext cx="5205113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is the school?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city.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countryside.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Phong’s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neighbourhood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9;p18"/>
          <p:cNvSpPr/>
          <p:nvPr/>
        </p:nvSpPr>
        <p:spPr>
          <a:xfrm>
            <a:off x="6096000" y="3315816"/>
            <a:ext cx="5241617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are they going?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morning.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afternoon.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noon.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84923" y="-1"/>
            <a:ext cx="11978468" cy="6858001"/>
          </a:xfrm>
          <a:prstGeom prst="flowChartProcess">
            <a:avLst/>
          </a:prstGeom>
          <a:noFill/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78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/>
          <p:nvPr/>
        </p:nvSpPr>
        <p:spPr>
          <a:xfrm>
            <a:off x="827500" y="4957312"/>
            <a:ext cx="8835789" cy="1292621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Phong: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are you doing, Mi?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I’m preparing to visit Binh Minh Lower Secondary School.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/>
          <p:nvPr/>
        </p:nvSpPr>
        <p:spPr>
          <a:xfrm>
            <a:off x="576221" y="1290971"/>
            <a:ext cx="502607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628985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60" name="Google Shape;26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5"/>
          <p:cNvSpPr txBox="1"/>
          <p:nvPr/>
        </p:nvSpPr>
        <p:spPr>
          <a:xfrm>
            <a:off x="487067" y="20770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/>
          <p:nvPr/>
        </p:nvSpPr>
        <p:spPr>
          <a:xfrm>
            <a:off x="731521" y="2056648"/>
            <a:ext cx="609600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are they talking about?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visit to a computer room.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visit to a school.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visit to a school library.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3" name="Google Shape;263;p15"/>
          <p:cNvCxnSpPr/>
          <p:nvPr/>
        </p:nvCxnSpPr>
        <p:spPr>
          <a:xfrm rot="10800000" flipH="1">
            <a:off x="1414589" y="6100383"/>
            <a:ext cx="7616523" cy="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4" name="Google Shape;264;p15"/>
          <p:cNvSpPr/>
          <p:nvPr/>
        </p:nvSpPr>
        <p:spPr>
          <a:xfrm>
            <a:off x="662873" y="3411707"/>
            <a:ext cx="496007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1081800" y="1312511"/>
            <a:ext cx="103382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 and answer the questions by circling A, B, or C.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84923" y="0"/>
            <a:ext cx="11978468" cy="6608510"/>
          </a:xfrm>
          <a:prstGeom prst="flowChartProcess">
            <a:avLst/>
          </a:prstGeom>
          <a:noFill/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"/>
          <p:cNvSpPr/>
          <p:nvPr/>
        </p:nvSpPr>
        <p:spPr>
          <a:xfrm>
            <a:off x="487069" y="4771302"/>
            <a:ext cx="10478459" cy="1200288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neighbourhood. Who is going with you and when?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My teacher and my classmates. We’re going in the afternoon.</a:t>
            </a:r>
            <a:endParaRPr/>
          </a:p>
        </p:txBody>
      </p:sp>
      <p:sp>
        <p:nvSpPr>
          <p:cNvPr id="272" name="Google Shape;272;p16"/>
          <p:cNvSpPr/>
          <p:nvPr/>
        </p:nvSpPr>
        <p:spPr>
          <a:xfrm>
            <a:off x="713488" y="2075975"/>
            <a:ext cx="5922445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 is going to visit the school?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her teacher.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her classmates.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her teacher and her classmates.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73" name="Google Shape;273;p16"/>
          <p:cNvSpPr/>
          <p:nvPr/>
        </p:nvSpPr>
        <p:spPr>
          <a:xfrm>
            <a:off x="576221" y="1290971"/>
            <a:ext cx="502607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6"/>
          <p:cNvSpPr txBox="1"/>
          <p:nvPr/>
        </p:nvSpPr>
        <p:spPr>
          <a:xfrm>
            <a:off x="628985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5" name="Google Shape;2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6"/>
          <p:cNvSpPr txBox="1"/>
          <p:nvPr/>
        </p:nvSpPr>
        <p:spPr>
          <a:xfrm>
            <a:off x="487067" y="20770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6"/>
          <p:cNvSpPr/>
          <p:nvPr/>
        </p:nvSpPr>
        <p:spPr>
          <a:xfrm>
            <a:off x="644305" y="3996006"/>
            <a:ext cx="496007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p16"/>
          <p:cNvCxnSpPr/>
          <p:nvPr/>
        </p:nvCxnSpPr>
        <p:spPr>
          <a:xfrm>
            <a:off x="1026421" y="5907669"/>
            <a:ext cx="3906847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" name="Google Shape;279;p16"/>
          <p:cNvSpPr txBox="1"/>
          <p:nvPr/>
        </p:nvSpPr>
        <p:spPr>
          <a:xfrm>
            <a:off x="1081800" y="1312511"/>
            <a:ext cx="103382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 and answer the questions by circling A, B, or C.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84923" y="0"/>
            <a:ext cx="11978468" cy="6608510"/>
          </a:xfrm>
          <a:prstGeom prst="flowChartProcess">
            <a:avLst/>
          </a:prstGeom>
          <a:noFill/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725448" y="2075754"/>
            <a:ext cx="5205113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is the school?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city.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countryside.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Phong’s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neighbourhood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576221" y="1290971"/>
            <a:ext cx="502607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7"/>
          <p:cNvSpPr txBox="1"/>
          <p:nvPr/>
        </p:nvSpPr>
        <p:spPr>
          <a:xfrm>
            <a:off x="628985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88" name="Google Shape;28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7"/>
          <p:cNvSpPr txBox="1"/>
          <p:nvPr/>
        </p:nvSpPr>
        <p:spPr>
          <a:xfrm>
            <a:off x="487067" y="20770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629006" y="4009166"/>
            <a:ext cx="496007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1081800" y="1312511"/>
            <a:ext cx="103382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 and answer the questions by circling A, B, or C.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302455" y="4768385"/>
            <a:ext cx="10331703" cy="830997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neighbourhood. Who is going with you and when?</a:t>
            </a:r>
            <a:endParaRPr/>
          </a:p>
        </p:txBody>
      </p:sp>
      <p:cxnSp>
        <p:nvCxnSpPr>
          <p:cNvPr id="293" name="Google Shape;293;p17"/>
          <p:cNvCxnSpPr/>
          <p:nvPr/>
        </p:nvCxnSpPr>
        <p:spPr>
          <a:xfrm>
            <a:off x="3128523" y="5144939"/>
            <a:ext cx="716654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Flowchart: Process 10"/>
          <p:cNvSpPr/>
          <p:nvPr/>
        </p:nvSpPr>
        <p:spPr>
          <a:xfrm>
            <a:off x="84923" y="0"/>
            <a:ext cx="11978468" cy="6608510"/>
          </a:xfrm>
          <a:prstGeom prst="flowChartProcess">
            <a:avLst/>
          </a:prstGeom>
          <a:noFill/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"/>
          <p:cNvSpPr/>
          <p:nvPr/>
        </p:nvSpPr>
        <p:spPr>
          <a:xfrm>
            <a:off x="719404" y="2076903"/>
            <a:ext cx="4701685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are they going?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morning.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afternoon.</a:t>
            </a:r>
            <a:b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noon.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8"/>
          <p:cNvSpPr/>
          <p:nvPr/>
        </p:nvSpPr>
        <p:spPr>
          <a:xfrm>
            <a:off x="576221" y="1290971"/>
            <a:ext cx="502607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8"/>
          <p:cNvSpPr txBox="1"/>
          <p:nvPr/>
        </p:nvSpPr>
        <p:spPr>
          <a:xfrm>
            <a:off x="628985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302" name="Google Shape;30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 txBox="1"/>
          <p:nvPr/>
        </p:nvSpPr>
        <p:spPr>
          <a:xfrm>
            <a:off x="487067" y="20770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657238" y="3403972"/>
            <a:ext cx="496007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8"/>
          <p:cNvSpPr txBox="1"/>
          <p:nvPr/>
        </p:nvSpPr>
        <p:spPr>
          <a:xfrm>
            <a:off x="1081800" y="1312511"/>
            <a:ext cx="103382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 and answer the questions by circling A, B, or C.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487069" y="4712890"/>
            <a:ext cx="10238307" cy="1200288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neighbourhood. Who is going with you and when?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My teacher and my classmates. We’re going in the afternoon.</a:t>
            </a:r>
            <a:endParaRPr/>
          </a:p>
        </p:txBody>
      </p:sp>
      <p:cxnSp>
        <p:nvCxnSpPr>
          <p:cNvPr id="307" name="Google Shape;307;p18"/>
          <p:cNvCxnSpPr/>
          <p:nvPr/>
        </p:nvCxnSpPr>
        <p:spPr>
          <a:xfrm>
            <a:off x="5011291" y="5845484"/>
            <a:ext cx="361344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Flowchart: Process 10"/>
          <p:cNvSpPr/>
          <p:nvPr/>
        </p:nvSpPr>
        <p:spPr>
          <a:xfrm>
            <a:off x="84923" y="0"/>
            <a:ext cx="11978468" cy="6608510"/>
          </a:xfrm>
          <a:prstGeom prst="flowChartProcess">
            <a:avLst/>
          </a:prstGeom>
          <a:noFill/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"/>
          <p:cNvSpPr/>
          <p:nvPr/>
        </p:nvSpPr>
        <p:spPr>
          <a:xfrm>
            <a:off x="468079" y="818052"/>
            <a:ext cx="502607" cy="840967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9"/>
          <p:cNvSpPr txBox="1"/>
          <p:nvPr/>
        </p:nvSpPr>
        <p:spPr>
          <a:xfrm>
            <a:off x="468057" y="108334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3200" dirty="0"/>
          </a:p>
        </p:txBody>
      </p:sp>
      <p:pic>
        <p:nvPicPr>
          <p:cNvPr id="316" name="Google Shape;31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9"/>
          <p:cNvSpPr txBox="1"/>
          <p:nvPr/>
        </p:nvSpPr>
        <p:spPr>
          <a:xfrm>
            <a:off x="487067" y="20770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PRACTICE</a:t>
            </a:r>
            <a:endParaRPr sz="3600" b="1" dirty="0"/>
          </a:p>
        </p:txBody>
      </p:sp>
      <p:sp>
        <p:nvSpPr>
          <p:cNvPr id="320" name="Google Shape;320;p19"/>
          <p:cNvSpPr txBox="1"/>
          <p:nvPr/>
        </p:nvSpPr>
        <p:spPr>
          <a:xfrm>
            <a:off x="889943" y="1007667"/>
            <a:ext cx="81478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Name these places, using the words and phrases from the box.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321" name="Google Shape;32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684" y="2439289"/>
            <a:ext cx="3578113" cy="14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6495" y="2439289"/>
            <a:ext cx="3619476" cy="14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8688" y="2439289"/>
            <a:ext cx="3612853" cy="149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63;p21"/>
          <p:cNvSpPr txBox="1"/>
          <p:nvPr/>
        </p:nvSpPr>
        <p:spPr>
          <a:xfrm>
            <a:off x="1084221" y="1405893"/>
            <a:ext cx="7421115" cy="9855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5250" tIns="95250" rIns="95250" bIns="95250" anchor="ctr" anchorCtr="0">
            <a:noAutofit/>
          </a:bodyPr>
          <a:lstStyle/>
          <a:p>
            <a:pPr>
              <a:lnSpc>
                <a:spcPct val="90000"/>
              </a:lnSpc>
            </a:pPr>
            <a:endParaRPr lang="en-US" sz="25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</a:pPr>
            <a:r>
              <a:rPr lang="en-US" sz="25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5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computer room        school library     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5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school garden            </a:t>
            </a:r>
            <a:r>
              <a:rPr lang="en-US" sz="28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playground    </a:t>
            </a: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7" name="Google Shape;337;p20"/>
          <p:cNvPicPr preferRelativeResize="0"/>
          <p:nvPr/>
        </p:nvPicPr>
        <p:blipFill rotWithShape="1">
          <a:blip r:embed="rId7">
            <a:alphaModFix/>
          </a:blip>
          <a:srcRect t="544"/>
          <a:stretch/>
        </p:blipFill>
        <p:spPr>
          <a:xfrm>
            <a:off x="318051" y="4602332"/>
            <a:ext cx="4223684" cy="16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38;p20"/>
          <p:cNvPicPr preferRelativeResize="0"/>
          <p:nvPr/>
        </p:nvPicPr>
        <p:blipFill rotWithShape="1">
          <a:blip r:embed="rId8">
            <a:alphaModFix/>
          </a:blip>
          <a:srcRect l="-1" t="544" r="640"/>
          <a:stretch/>
        </p:blipFill>
        <p:spPr>
          <a:xfrm>
            <a:off x="5457791" y="4602332"/>
            <a:ext cx="4507324" cy="162865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lowchart: Process 20"/>
          <p:cNvSpPr/>
          <p:nvPr/>
        </p:nvSpPr>
        <p:spPr>
          <a:xfrm>
            <a:off x="106767" y="0"/>
            <a:ext cx="11978468" cy="6858000"/>
          </a:xfrm>
          <a:prstGeom prst="flowChartProcess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2" name="Google Shape;324;p19"/>
          <p:cNvSpPr/>
          <p:nvPr/>
        </p:nvSpPr>
        <p:spPr>
          <a:xfrm>
            <a:off x="1173789" y="3850349"/>
            <a:ext cx="25122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gym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24;p19"/>
          <p:cNvSpPr/>
          <p:nvPr/>
        </p:nvSpPr>
        <p:spPr>
          <a:xfrm>
            <a:off x="4839897" y="3902868"/>
            <a:ext cx="25122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omputer room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24;p19"/>
          <p:cNvSpPr/>
          <p:nvPr/>
        </p:nvSpPr>
        <p:spPr>
          <a:xfrm>
            <a:off x="8911162" y="3931956"/>
            <a:ext cx="25122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school garden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24;p19"/>
          <p:cNvSpPr/>
          <p:nvPr/>
        </p:nvSpPr>
        <p:spPr>
          <a:xfrm>
            <a:off x="1481589" y="6113411"/>
            <a:ext cx="25122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playground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24;p19"/>
          <p:cNvSpPr/>
          <p:nvPr/>
        </p:nvSpPr>
        <p:spPr>
          <a:xfrm>
            <a:off x="7213215" y="6217906"/>
            <a:ext cx="25122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chool library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"/>
          <p:cNvSpPr txBox="1"/>
          <p:nvPr/>
        </p:nvSpPr>
        <p:spPr>
          <a:xfrm>
            <a:off x="1097723" y="1320623"/>
            <a:ext cx="9548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Complete the following sentences with the words in  </a:t>
            </a:r>
            <a:r>
              <a:rPr lang="en-US" sz="2400" b="1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lang="en-US" sz="2400" dirty="0" smtClean="0"/>
          </a:p>
        </p:txBody>
      </p:sp>
      <p:sp>
        <p:nvSpPr>
          <p:cNvPr id="349" name="Google Shape;349;p21"/>
          <p:cNvSpPr/>
          <p:nvPr/>
        </p:nvSpPr>
        <p:spPr>
          <a:xfrm>
            <a:off x="576221" y="1290971"/>
            <a:ext cx="502607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628985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dirty="0"/>
          </a:p>
        </p:txBody>
      </p:sp>
      <p:pic>
        <p:nvPicPr>
          <p:cNvPr id="351" name="Google Shape;35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1"/>
          <p:cNvSpPr txBox="1"/>
          <p:nvPr/>
        </p:nvSpPr>
        <p:spPr>
          <a:xfrm>
            <a:off x="487067" y="207701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/>
              <a:t>PRACTICE</a:t>
            </a:r>
            <a:endParaRPr sz="3600" b="1"/>
          </a:p>
        </p:txBody>
      </p:sp>
      <p:sp>
        <p:nvSpPr>
          <p:cNvPr id="364" name="Google Shape;364;p21"/>
          <p:cNvSpPr/>
          <p:nvPr/>
        </p:nvSpPr>
        <p:spPr>
          <a:xfrm>
            <a:off x="476929" y="3309456"/>
            <a:ext cx="1149196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The school </a:t>
            </a:r>
            <a:r>
              <a:rPr lang="en-US" sz="24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 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is very small, so not many children can play in it.</a:t>
            </a:r>
            <a:endParaRPr dirty="0"/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We learn how to use the Internet in the</a:t>
            </a:r>
            <a:r>
              <a:rPr lang="en-US" sz="24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 _______________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twice a week. </a:t>
            </a:r>
            <a:endParaRPr dirty="0"/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They have school meetings in the </a:t>
            </a:r>
            <a:r>
              <a:rPr lang="en-US" sz="2400" dirty="0" smtClean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it rains.</a:t>
            </a:r>
            <a:endParaRPr dirty="0"/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There are a lot of books, magazines, and newspapers in the </a:t>
            </a:r>
            <a:r>
              <a:rPr lang="en-US" sz="24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_______________.</a:t>
            </a:r>
            <a:endParaRPr dirty="0"/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Our class usually waters the vegetables in the </a:t>
            </a:r>
            <a:r>
              <a:rPr lang="en-US" sz="24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on Friday afternoons.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1"/>
          <p:cNvSpPr/>
          <p:nvPr/>
        </p:nvSpPr>
        <p:spPr>
          <a:xfrm>
            <a:off x="2448379" y="3364688"/>
            <a:ext cx="16263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playground</a:t>
            </a:r>
            <a:endParaRPr dirty="0"/>
          </a:p>
        </p:txBody>
      </p:sp>
      <p:sp>
        <p:nvSpPr>
          <p:cNvPr id="366" name="Google Shape;366;p21"/>
          <p:cNvSpPr/>
          <p:nvPr/>
        </p:nvSpPr>
        <p:spPr>
          <a:xfrm>
            <a:off x="5871979" y="3921739"/>
            <a:ext cx="21795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computer room</a:t>
            </a:r>
            <a:endParaRPr dirty="0"/>
          </a:p>
        </p:txBody>
      </p:sp>
      <p:sp>
        <p:nvSpPr>
          <p:cNvPr id="367" name="Google Shape;367;p21"/>
          <p:cNvSpPr/>
          <p:nvPr/>
        </p:nvSpPr>
        <p:spPr>
          <a:xfrm>
            <a:off x="5730523" y="4509770"/>
            <a:ext cx="726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 dirty="0"/>
          </a:p>
        </p:txBody>
      </p:sp>
      <p:sp>
        <p:nvSpPr>
          <p:cNvPr id="368" name="Google Shape;368;p21"/>
          <p:cNvSpPr/>
          <p:nvPr/>
        </p:nvSpPr>
        <p:spPr>
          <a:xfrm>
            <a:off x="8406203" y="5005978"/>
            <a:ext cx="1902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school library</a:t>
            </a:r>
            <a:endParaRPr dirty="0"/>
          </a:p>
        </p:txBody>
      </p:sp>
      <p:sp>
        <p:nvSpPr>
          <p:cNvPr id="369" name="Google Shape;369;p21"/>
          <p:cNvSpPr/>
          <p:nvPr/>
        </p:nvSpPr>
        <p:spPr>
          <a:xfrm>
            <a:off x="6674063" y="5580346"/>
            <a:ext cx="19599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school garden</a:t>
            </a:r>
            <a:endParaRPr dirty="0"/>
          </a:p>
        </p:txBody>
      </p:sp>
      <p:sp>
        <p:nvSpPr>
          <p:cNvPr id="24" name="Google Shape;350;p21"/>
          <p:cNvSpPr txBox="1"/>
          <p:nvPr/>
        </p:nvSpPr>
        <p:spPr>
          <a:xfrm>
            <a:off x="7654013" y="1331953"/>
            <a:ext cx="5956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sz="2400" dirty="0">
              <a:solidFill>
                <a:srgbClr val="00B0F0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91440" y="0"/>
            <a:ext cx="12004765" cy="6608510"/>
          </a:xfrm>
          <a:prstGeom prst="flowChartProcess">
            <a:avLst/>
          </a:prstGeom>
          <a:noFill/>
          <a:ln w="76200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363;p21"/>
          <p:cNvSpPr txBox="1"/>
          <p:nvPr/>
        </p:nvSpPr>
        <p:spPr>
          <a:xfrm>
            <a:off x="1198933" y="2085192"/>
            <a:ext cx="6852547" cy="9855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5250" tIns="95250" rIns="95250" bIns="95250" anchor="ctr" anchorCtr="0">
            <a:noAutofit/>
          </a:bodyPr>
          <a:lstStyle/>
          <a:p>
            <a:pPr>
              <a:lnSpc>
                <a:spcPct val="90000"/>
              </a:lnSpc>
            </a:pPr>
            <a:endParaRPr lang="en-US" sz="2500" dirty="0" smtClean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5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computer room        school library     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school garden            </a:t>
            </a:r>
            <a:r>
              <a:rPr lang="en-US" sz="28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playground    </a:t>
            </a: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 lang="en-US" sz="2800" dirty="0">
              <a:solidFill>
                <a:srgbClr val="002060"/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  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0">
              <a:lnSpc>
                <a:spcPct val="90000"/>
              </a:lnSpc>
            </a:pPr>
            <a:r>
              <a:rPr lang="en-US" sz="2500" dirty="0" smtClean="0">
                <a:latin typeface="Calibri"/>
                <a:ea typeface="Calibri"/>
                <a:cs typeface="Calibri"/>
                <a:sym typeface="Calibri"/>
              </a:rPr>
              <a:t>    </a:t>
            </a:r>
          </a:p>
          <a:p>
            <a:pPr lvl="0"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878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"/>
          <p:cNvSpPr txBox="1"/>
          <p:nvPr/>
        </p:nvSpPr>
        <p:spPr>
          <a:xfrm>
            <a:off x="1092889" y="1177078"/>
            <a:ext cx="103893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Work in pairs. Ask and answer questions about Nick’s timetable, using </a:t>
            </a:r>
            <a:r>
              <a:rPr lang="en-US" sz="24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where.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396" name="Google Shape;396;p23"/>
          <p:cNvSpPr/>
          <p:nvPr/>
        </p:nvSpPr>
        <p:spPr>
          <a:xfrm>
            <a:off x="576221" y="1290971"/>
            <a:ext cx="502607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3"/>
          <p:cNvSpPr txBox="1"/>
          <p:nvPr/>
        </p:nvSpPr>
        <p:spPr>
          <a:xfrm>
            <a:off x="628985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398" name="Google Shape;39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3"/>
          <p:cNvSpPr txBox="1"/>
          <p:nvPr/>
        </p:nvSpPr>
        <p:spPr>
          <a:xfrm>
            <a:off x="827502" y="219389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/>
              <a:t>PRODUCTION</a:t>
            </a:r>
            <a:endParaRPr dirty="0"/>
          </a:p>
        </p:txBody>
      </p:sp>
      <p:graphicFrame>
        <p:nvGraphicFramePr>
          <p:cNvPr id="401" name="Google Shape;401;p23"/>
          <p:cNvGraphicFramePr/>
          <p:nvPr>
            <p:extLst>
              <p:ext uri="{D42A27DB-BD31-4B8C-83A1-F6EECF244321}">
                <p14:modId xmlns:p14="http://schemas.microsoft.com/office/powerpoint/2010/main" val="4113220320"/>
              </p:ext>
            </p:extLst>
          </p:nvPr>
        </p:nvGraphicFramePr>
        <p:xfrm>
          <a:off x="1092889" y="2008075"/>
          <a:ext cx="10763377" cy="2560380"/>
        </p:xfrm>
        <a:graphic>
          <a:graphicData uri="http://schemas.openxmlformats.org/drawingml/2006/table">
            <a:tbl>
              <a:tblPr firstRow="1" bandRow="1">
                <a:noFill/>
                <a:tableStyleId>{CBBACE4C-0F27-4020-BDA4-7AD3370B0804}</a:tableStyleId>
              </a:tblPr>
              <a:tblGrid>
                <a:gridCol w="3184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8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2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 dirty="0"/>
                        <a:t>Subject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/>
                        <a:t>Time</a:t>
                      </a:r>
                      <a:endParaRPr sz="2200"/>
                    </a:p>
                  </a:txBody>
                  <a:tcPr marL="91451" marR="91451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 dirty="0"/>
                        <a:t>Place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48C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 dirty="0" err="1"/>
                        <a:t>Maths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8 a.m. Monday, Tuesday, Friday</a:t>
                      </a:r>
                      <a:endParaRPr sz="220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Classroom (room 302)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2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Biology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9 a.m. Thursday</a:t>
                      </a:r>
                      <a:endParaRPr sz="220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Science lab</a:t>
                      </a:r>
                      <a:endParaRPr sz="220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2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Information Technology</a:t>
                      </a:r>
                      <a:endParaRPr sz="220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2 p.m. Wednesday</a:t>
                      </a:r>
                      <a:endParaRPr sz="220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Computer room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2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Physical Education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3 p.m. Monday, Thursday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School gym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2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History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3:30 p.m. Tuesday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/>
                        <a:t>School library</a:t>
                      </a:r>
                      <a:endParaRPr sz="2200" dirty="0"/>
                    </a:p>
                  </a:txBody>
                  <a:tcPr marL="91451" marR="91451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Flowchart: Process 8"/>
          <p:cNvSpPr/>
          <p:nvPr/>
        </p:nvSpPr>
        <p:spPr>
          <a:xfrm>
            <a:off x="84923" y="0"/>
            <a:ext cx="11978468" cy="6828052"/>
          </a:xfrm>
          <a:prstGeom prst="flowChartProcess">
            <a:avLst/>
          </a:prstGeom>
          <a:noFill/>
          <a:ln w="762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lIns="91418" tIns="45709" rIns="91418" bIns="4570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92889" y="4458771"/>
            <a:ext cx="7467413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Example:</a:t>
            </a:r>
            <a:endParaRPr lang="en-US" sz="2200" b="1" dirty="0" smtClean="0">
              <a:solidFill>
                <a:srgbClr val="FF0066"/>
              </a:solidFill>
              <a:latin typeface="Times New Roman" pitchFamily="18" charset="0"/>
              <a:ea typeface="Calibri"/>
            </a:endParaRPr>
          </a:p>
          <a:p>
            <a:pPr>
              <a:spcBef>
                <a:spcPct val="50000"/>
              </a:spcBef>
            </a:pPr>
            <a:r>
              <a:rPr lang="en-US" altLang="en-US" sz="2100" b="1" dirty="0" smtClean="0">
                <a:solidFill>
                  <a:srgbClr val="0000CC"/>
                </a:solidFill>
                <a:latin typeface="Times New Roman" pitchFamily="18" charset="0"/>
              </a:rPr>
              <a:t>A. 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itchFamily="18" charset="0"/>
              </a:rPr>
              <a:t>When</a:t>
            </a:r>
            <a:r>
              <a:rPr lang="en-US" altLang="en-US" sz="2100" b="1" dirty="0" smtClean="0">
                <a:solidFill>
                  <a:srgbClr val="0000CC"/>
                </a:solidFill>
                <a:latin typeface="Times New Roman" pitchFamily="18" charset="0"/>
              </a:rPr>
              <a:t> does Nick have </a:t>
            </a:r>
            <a:r>
              <a:rPr lang="en-US" altLang="en-US" sz="2100" b="1" u="sng" dirty="0" err="1" smtClean="0">
                <a:solidFill>
                  <a:srgbClr val="0000CC"/>
                </a:solidFill>
                <a:latin typeface="Times New Roman" pitchFamily="18" charset="0"/>
              </a:rPr>
              <a:t>Maths</a:t>
            </a:r>
            <a:r>
              <a:rPr lang="en-US" altLang="en-US" sz="2100" b="1" dirty="0" smtClean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2100" b="1" dirty="0" smtClean="0">
                <a:solidFill>
                  <a:srgbClr val="00B050"/>
                </a:solidFill>
                <a:latin typeface="Times New Roman" pitchFamily="18" charset="0"/>
              </a:rPr>
              <a:t>B. At </a:t>
            </a:r>
            <a:r>
              <a:rPr lang="en-US" altLang="en-US" sz="2100" b="1" u="sng" dirty="0" smtClean="0">
                <a:solidFill>
                  <a:srgbClr val="00B050"/>
                </a:solidFill>
                <a:latin typeface="Times New Roman" pitchFamily="18" charset="0"/>
              </a:rPr>
              <a:t>8 </a:t>
            </a:r>
            <a:r>
              <a:rPr lang="en-US" altLang="en-US" sz="2100" b="1" u="sng" dirty="0" err="1" smtClean="0">
                <a:solidFill>
                  <a:srgbClr val="00B050"/>
                </a:solidFill>
                <a:latin typeface="Times New Roman" pitchFamily="18" charset="0"/>
              </a:rPr>
              <a:t>a.m</a:t>
            </a:r>
            <a:r>
              <a:rPr lang="en-US" altLang="en-US" sz="2100" b="1" u="sng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smtClean="0">
                <a:solidFill>
                  <a:srgbClr val="00B050"/>
                </a:solidFill>
                <a:latin typeface="Times New Roman" pitchFamily="18" charset="0"/>
              </a:rPr>
              <a:t>on </a:t>
            </a:r>
            <a:r>
              <a:rPr lang="en-US" altLang="en-US" sz="2100" b="1" u="sng" dirty="0" smtClean="0">
                <a:solidFill>
                  <a:srgbClr val="00B050"/>
                </a:solidFill>
                <a:latin typeface="Times New Roman" pitchFamily="18" charset="0"/>
              </a:rPr>
              <a:t>Monday, Tuesday and Friday</a:t>
            </a:r>
            <a:r>
              <a:rPr lang="en-US" altLang="en-US" sz="2100" b="1" dirty="0" smtClean="0">
                <a:solidFill>
                  <a:srgbClr val="00B050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100" b="1" dirty="0" smtClean="0">
                <a:solidFill>
                  <a:srgbClr val="0000CC"/>
                </a:solidFill>
                <a:latin typeface="Times New Roman" pitchFamily="18" charset="0"/>
              </a:rPr>
              <a:t>A. And 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itchFamily="18" charset="0"/>
              </a:rPr>
              <a:t>where</a:t>
            </a:r>
            <a:r>
              <a:rPr lang="en-US" altLang="en-US" sz="21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>
                <a:solidFill>
                  <a:srgbClr val="0000CC"/>
                </a:solidFill>
                <a:latin typeface="Times New Roman" pitchFamily="18" charset="0"/>
              </a:rPr>
              <a:t>does </a:t>
            </a:r>
            <a:r>
              <a:rPr lang="en-US" altLang="en-US" sz="2100" b="1" dirty="0" smtClean="0">
                <a:solidFill>
                  <a:srgbClr val="0000CC"/>
                </a:solidFill>
                <a:latin typeface="Times New Roman" pitchFamily="18" charset="0"/>
              </a:rPr>
              <a:t>he have it?</a:t>
            </a:r>
          </a:p>
          <a:p>
            <a:pPr>
              <a:spcBef>
                <a:spcPct val="50000"/>
              </a:spcBef>
            </a:pPr>
            <a:r>
              <a:rPr lang="en-US" altLang="en-US" sz="2100" b="1" dirty="0" smtClean="0">
                <a:solidFill>
                  <a:srgbClr val="00B050"/>
                </a:solidFill>
                <a:latin typeface="Times New Roman" pitchFamily="18" charset="0"/>
              </a:rPr>
              <a:t>B. In </a:t>
            </a:r>
            <a:r>
              <a:rPr lang="en-US" altLang="en-US" sz="2100" b="1" u="sng" dirty="0" smtClean="0">
                <a:solidFill>
                  <a:srgbClr val="00B050"/>
                </a:solidFill>
                <a:latin typeface="Times New Roman" pitchFamily="18" charset="0"/>
              </a:rPr>
              <a:t>his classroom, room 302</a:t>
            </a:r>
            <a:r>
              <a:rPr lang="en-US" altLang="en-US" sz="2100" b="1" dirty="0" smtClean="0">
                <a:solidFill>
                  <a:srgbClr val="00B050"/>
                </a:solidFill>
                <a:latin typeface="Times New Roman" pitchFamily="18" charset="0"/>
              </a:rPr>
              <a:t>.</a:t>
            </a:r>
            <a:endParaRPr lang="en-US" altLang="en-US" sz="21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endParaRPr lang="en-US" altLang="en-US" sz="22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5667" y="296111"/>
            <a:ext cx="7751636" cy="16158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60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en-US" sz="6600" b="1" kern="12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  <a:endParaRPr lang="en-US" sz="66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18903" y="2484068"/>
            <a:ext cx="11632768" cy="480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8" tIns="45647" rIns="91298" bIns="45647">
            <a:spAutoFit/>
          </a:bodyPr>
          <a:lstStyle/>
          <a:p>
            <a:pPr defTabSz="913025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100" kern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kern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Learn vocabulary by heart.</a:t>
            </a:r>
          </a:p>
          <a:p>
            <a:pPr defTabSz="913025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sz="3600" b="1" kern="1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kern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3600" b="1" kern="1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Practice the conversation again. </a:t>
            </a:r>
            <a:endParaRPr lang="en-US" sz="3600" b="1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  <a:p>
            <a:pPr defTabSz="913025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sz="3600" b="1" kern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- </a:t>
            </a:r>
            <a:r>
              <a:rPr lang="en-US" sz="3600" b="1" kern="1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Practice talking about school facilities. </a:t>
            </a:r>
            <a:endParaRPr lang="en-US" sz="3600" b="1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  <a:p>
            <a:pPr defTabSz="913025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sz="3600" b="1" kern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- </a:t>
            </a:r>
            <a:r>
              <a:rPr lang="en-US" sz="3600" b="1" kern="1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Do exercises in workbook. </a:t>
            </a:r>
            <a:endParaRPr lang="en-US" sz="3600" b="1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  <a:p>
            <a:pPr defTabSz="913025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sz="3600" b="1" kern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- </a:t>
            </a:r>
            <a:r>
              <a:rPr lang="en-US" sz="3600" b="1" kern="1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Prepare: Lesson 2- A closer look 1(P 62).</a:t>
            </a:r>
            <a:endParaRPr lang="en-US" sz="3600" b="1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  <a:p>
            <a:pPr defTabSz="913025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sz="3600" b="1" kern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2424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DSC01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3" b="1894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DSC011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 b="2730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P70108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235200" y="5105445"/>
            <a:ext cx="619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84997" name="WordArt 5"/>
          <p:cNvSpPr>
            <a:spLocks noChangeArrowheads="1" noChangeShapeType="1" noTextEdit="1"/>
          </p:cNvSpPr>
          <p:nvPr/>
        </p:nvSpPr>
        <p:spPr bwMode="auto">
          <a:xfrm>
            <a:off x="3315758" y="4056108"/>
            <a:ext cx="5560483" cy="17351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>
              <a:buClrTx/>
              <a:buFontTx/>
              <a:buNone/>
            </a:pPr>
            <a:r>
              <a:rPr lang="vi-VN" sz="3600" kern="10" dirty="0" smtClean="0">
                <a:ln w="9525">
                  <a:solidFill>
                    <a:srgbClr val="66FF33"/>
                  </a:solidFill>
                  <a:round/>
                </a:ln>
                <a:solidFill>
                  <a:srgbClr val="FF33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Goodbye</a:t>
            </a:r>
            <a:r>
              <a:rPr lang="en-US" sz="3600" kern="10" dirty="0" smtClean="0">
                <a:ln w="9525">
                  <a:solidFill>
                    <a:srgbClr val="66FF33"/>
                  </a:solidFill>
                  <a:round/>
                </a:ln>
                <a:solidFill>
                  <a:srgbClr val="FF33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!</a:t>
            </a:r>
            <a:endParaRPr lang="vi-VN" sz="3600" kern="10" dirty="0">
              <a:ln w="9525">
                <a:solidFill>
                  <a:srgbClr val="66FF33"/>
                </a:solidFill>
                <a:round/>
              </a:ln>
              <a:solidFill>
                <a:srgbClr val="FF3300"/>
              </a:solidFill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85000" name="WordArt 8"/>
          <p:cNvSpPr>
            <a:spLocks noChangeArrowheads="1" noChangeShapeType="1" noTextEdit="1"/>
          </p:cNvSpPr>
          <p:nvPr/>
        </p:nvSpPr>
        <p:spPr bwMode="auto">
          <a:xfrm>
            <a:off x="3" y="0"/>
            <a:ext cx="12124268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buClrTx/>
              <a:buFontTx/>
              <a:buNone/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ea"/>
              </a:rPr>
              <a:t>Thanks for your attendance </a:t>
            </a:r>
          </a:p>
        </p:txBody>
      </p:sp>
    </p:spTree>
    <p:extLst>
      <p:ext uri="{BB962C8B-B14F-4D97-AF65-F5344CB8AC3E}">
        <p14:creationId xmlns:p14="http://schemas.microsoft.com/office/powerpoint/2010/main" val="3319297509"/>
      </p:ext>
    </p:ext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8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850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77" y="339656"/>
            <a:ext cx="11497657" cy="495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0893" y="5290479"/>
            <a:ext cx="1987155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;p2"/>
          <p:cNvSpPr/>
          <p:nvPr/>
        </p:nvSpPr>
        <p:spPr>
          <a:xfrm>
            <a:off x="3793430" y="5465014"/>
            <a:ext cx="3482581" cy="635340"/>
          </a:xfrm>
          <a:prstGeom prst="roundRect">
            <a:avLst>
              <a:gd name="adj" fmla="val 4266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8;p2"/>
          <p:cNvSpPr txBox="1"/>
          <p:nvPr/>
        </p:nvSpPr>
        <p:spPr>
          <a:xfrm>
            <a:off x="4125337" y="5441159"/>
            <a:ext cx="373850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gym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24;p19"/>
          <p:cNvSpPr/>
          <p:nvPr/>
        </p:nvSpPr>
        <p:spPr>
          <a:xfrm>
            <a:off x="538427" y="143713"/>
            <a:ext cx="5180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4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029" y="-1323528"/>
            <a:ext cx="14205213" cy="842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3313553" y="4036575"/>
            <a:ext cx="5560483" cy="17351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>
              <a:buClrTx/>
              <a:buFontTx/>
              <a:buNone/>
            </a:pPr>
            <a:r>
              <a:rPr lang="vi-VN" sz="3600" kern="10" dirty="0" smtClean="0">
                <a:ln w="9525">
                  <a:solidFill>
                    <a:srgbClr val="66FF33"/>
                  </a:solidFill>
                  <a:round/>
                </a:ln>
                <a:solidFill>
                  <a:srgbClr val="FF33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Goodbye</a:t>
            </a:r>
            <a:r>
              <a:rPr lang="en-US" sz="3600" kern="10" dirty="0" smtClean="0">
                <a:ln w="9525">
                  <a:solidFill>
                    <a:srgbClr val="66FF33"/>
                  </a:solidFill>
                  <a:round/>
                </a:ln>
                <a:solidFill>
                  <a:srgbClr val="FF33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! </a:t>
            </a:r>
            <a:endParaRPr lang="vi-VN" sz="3600" kern="10" dirty="0">
              <a:ln w="9525">
                <a:solidFill>
                  <a:srgbClr val="66FF33"/>
                </a:solidFill>
                <a:round/>
              </a:ln>
              <a:solidFill>
                <a:srgbClr val="FF3300"/>
              </a:solidFill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247409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2948" name="Picture 4" descr="2048flower_10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08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711200" y="838200"/>
            <a:ext cx="11074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000" b="1" kern="1200" dirty="0" smtClean="0">
                <a:solidFill>
                  <a:srgbClr val="0000FF"/>
                </a:solidFill>
                <a:latin typeface=".VnUniverseH" pitchFamily="34" charset="0"/>
                <a:ea typeface="+mn-ea"/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45710699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0893" y="5290479"/>
            <a:ext cx="1987155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;p2"/>
          <p:cNvSpPr/>
          <p:nvPr/>
        </p:nvSpPr>
        <p:spPr>
          <a:xfrm>
            <a:off x="3793429" y="5465014"/>
            <a:ext cx="4592925" cy="635340"/>
          </a:xfrm>
          <a:prstGeom prst="roundRect">
            <a:avLst>
              <a:gd name="adj" fmla="val 4266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8;p2"/>
          <p:cNvSpPr txBox="1"/>
          <p:nvPr/>
        </p:nvSpPr>
        <p:spPr>
          <a:xfrm>
            <a:off x="4125336" y="5441159"/>
            <a:ext cx="486190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computer room</a:t>
            </a:r>
            <a:endParaRPr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2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954" y="261257"/>
            <a:ext cx="10802983" cy="502922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24;p19"/>
          <p:cNvSpPr/>
          <p:nvPr/>
        </p:nvSpPr>
        <p:spPr>
          <a:xfrm>
            <a:off x="732771" y="0"/>
            <a:ext cx="5180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34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0893" y="5290479"/>
            <a:ext cx="1987155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;p2"/>
          <p:cNvSpPr/>
          <p:nvPr/>
        </p:nvSpPr>
        <p:spPr>
          <a:xfrm>
            <a:off x="3793429" y="5465014"/>
            <a:ext cx="4592925" cy="635340"/>
          </a:xfrm>
          <a:prstGeom prst="roundRect">
            <a:avLst>
              <a:gd name="adj" fmla="val 4266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8;p2"/>
          <p:cNvSpPr txBox="1"/>
          <p:nvPr/>
        </p:nvSpPr>
        <p:spPr>
          <a:xfrm>
            <a:off x="4125336" y="5441159"/>
            <a:ext cx="486190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school garden </a:t>
            </a:r>
            <a:endParaRPr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3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830" y="339634"/>
            <a:ext cx="11129554" cy="49508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24;p19"/>
          <p:cNvSpPr/>
          <p:nvPr/>
        </p:nvSpPr>
        <p:spPr>
          <a:xfrm>
            <a:off x="732771" y="0"/>
            <a:ext cx="5180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53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0893" y="5290479"/>
            <a:ext cx="1987155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;p2"/>
          <p:cNvSpPr/>
          <p:nvPr/>
        </p:nvSpPr>
        <p:spPr>
          <a:xfrm>
            <a:off x="3793429" y="5465014"/>
            <a:ext cx="4592925" cy="635340"/>
          </a:xfrm>
          <a:prstGeom prst="roundRect">
            <a:avLst>
              <a:gd name="adj" fmla="val 4266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8;p2"/>
          <p:cNvSpPr txBox="1"/>
          <p:nvPr/>
        </p:nvSpPr>
        <p:spPr>
          <a:xfrm>
            <a:off x="4125336" y="5441159"/>
            <a:ext cx="486190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playground</a:t>
            </a:r>
            <a:endParaRPr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337;p20"/>
          <p:cNvPicPr preferRelativeResize="0"/>
          <p:nvPr/>
        </p:nvPicPr>
        <p:blipFill rotWithShape="1">
          <a:blip r:embed="rId3">
            <a:alphaModFix/>
          </a:blip>
          <a:srcRect t="544"/>
          <a:stretch/>
        </p:blipFill>
        <p:spPr>
          <a:xfrm>
            <a:off x="548640" y="352697"/>
            <a:ext cx="11129554" cy="5088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24;p19"/>
          <p:cNvSpPr/>
          <p:nvPr/>
        </p:nvSpPr>
        <p:spPr>
          <a:xfrm>
            <a:off x="640080" y="143692"/>
            <a:ext cx="5180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1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0893" y="5290479"/>
            <a:ext cx="1987155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;p2"/>
          <p:cNvSpPr/>
          <p:nvPr/>
        </p:nvSpPr>
        <p:spPr>
          <a:xfrm>
            <a:off x="3793429" y="5465014"/>
            <a:ext cx="4592925" cy="635340"/>
          </a:xfrm>
          <a:prstGeom prst="roundRect">
            <a:avLst>
              <a:gd name="adj" fmla="val 4266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8;p2"/>
          <p:cNvSpPr txBox="1"/>
          <p:nvPr/>
        </p:nvSpPr>
        <p:spPr>
          <a:xfrm>
            <a:off x="4125336" y="5441159"/>
            <a:ext cx="486190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school library</a:t>
            </a:r>
            <a:endParaRPr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38;p20"/>
          <p:cNvPicPr preferRelativeResize="0"/>
          <p:nvPr/>
        </p:nvPicPr>
        <p:blipFill rotWithShape="1">
          <a:blip r:embed="rId4">
            <a:alphaModFix/>
          </a:blip>
          <a:srcRect l="-1" t="544" r="640"/>
          <a:stretch/>
        </p:blipFill>
        <p:spPr>
          <a:xfrm>
            <a:off x="692332" y="300445"/>
            <a:ext cx="10920548" cy="514071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24;p19"/>
          <p:cNvSpPr/>
          <p:nvPr/>
        </p:nvSpPr>
        <p:spPr>
          <a:xfrm>
            <a:off x="732771" y="0"/>
            <a:ext cx="5180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0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652138" y="6362456"/>
            <a:ext cx="3401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+mn-ea"/>
              </a:rPr>
              <a:t>1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203200" y="304800"/>
            <a:ext cx="11785600" cy="6553200"/>
          </a:xfrm>
          <a:prstGeom prst="flowChartProcess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en-US" sz="1800" kern="1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84007" y="304800"/>
            <a:ext cx="31293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kern="10" spc="200" dirty="0" smtClean="0">
                <a:ln w="29210">
                  <a:solidFill>
                    <a:srgbClr val="9BBB59">
                      <a:tint val="10000"/>
                    </a:srgbClr>
                  </a:solidFill>
                </a:ln>
                <a:solidFill>
                  <a:srgbClr val="FF000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/>
                <a:ea typeface="+mn-ea"/>
              </a:rPr>
              <a:t>WARM-UP</a:t>
            </a:r>
            <a:endParaRPr lang="en-US" sz="4000" b="1" spc="200" dirty="0">
              <a:ln w="29210">
                <a:solidFill>
                  <a:srgbClr val="9BBB59">
                    <a:tint val="10000"/>
                  </a:srgbClr>
                </a:solidFill>
              </a:ln>
              <a:solidFill>
                <a:srgbClr val="FF0000">
                  <a:alpha val="50000"/>
                </a:srgb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17" name="Google Shape;320;p19"/>
          <p:cNvSpPr txBox="1"/>
          <p:nvPr/>
        </p:nvSpPr>
        <p:spPr>
          <a:xfrm>
            <a:off x="2022059" y="974625"/>
            <a:ext cx="8147879" cy="46162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Name these places, using the words and phrases from the box.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Google Shape;363;p21"/>
          <p:cNvSpPr txBox="1"/>
          <p:nvPr/>
        </p:nvSpPr>
        <p:spPr>
          <a:xfrm>
            <a:off x="2987038" y="1579941"/>
            <a:ext cx="6217920" cy="9855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5250" tIns="95250" rIns="95250" bIns="95250" anchor="ctr" anchorCtr="0">
            <a:noAutofit/>
          </a:bodyPr>
          <a:lstStyle/>
          <a:p>
            <a:pPr>
              <a:lnSpc>
                <a:spcPct val="90000"/>
              </a:lnSpc>
            </a:pPr>
            <a:endParaRPr lang="en-US" sz="2500" dirty="0" smtClean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endParaRPr lang="en-US" sz="2500" dirty="0" smtClean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     </a:t>
            </a:r>
            <a:r>
              <a:rPr lang="en-US" sz="2500" dirty="0" smtClean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computer room        school library     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     school garden            </a:t>
            </a:r>
            <a:r>
              <a:rPr lang="en-US" sz="2800" dirty="0" smtClean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playground    </a:t>
            </a:r>
            <a:r>
              <a:rPr lang="en-US" sz="2800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gym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  </a:t>
            </a: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   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9" name="Google Shape;32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2693" y="2710279"/>
            <a:ext cx="3578113" cy="14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2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6262" y="2835065"/>
            <a:ext cx="3619476" cy="14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2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4203" y="2835066"/>
            <a:ext cx="3859141" cy="14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37;p20"/>
          <p:cNvPicPr preferRelativeResize="0"/>
          <p:nvPr/>
        </p:nvPicPr>
        <p:blipFill rotWithShape="1">
          <a:blip r:embed="rId5">
            <a:alphaModFix/>
          </a:blip>
          <a:srcRect t="544"/>
          <a:stretch/>
        </p:blipFill>
        <p:spPr>
          <a:xfrm>
            <a:off x="1240956" y="4733804"/>
            <a:ext cx="4223684" cy="16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38;p20"/>
          <p:cNvPicPr preferRelativeResize="0"/>
          <p:nvPr/>
        </p:nvPicPr>
        <p:blipFill rotWithShape="1">
          <a:blip r:embed="rId6">
            <a:alphaModFix/>
          </a:blip>
          <a:srcRect l="-1" t="544" r="640"/>
          <a:stretch/>
        </p:blipFill>
        <p:spPr>
          <a:xfrm>
            <a:off x="6095998" y="4733804"/>
            <a:ext cx="4507324" cy="162865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4;p19"/>
          <p:cNvSpPr/>
          <p:nvPr/>
        </p:nvSpPr>
        <p:spPr>
          <a:xfrm>
            <a:off x="3887649" y="3942907"/>
            <a:ext cx="490225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4000" b="1" dirty="0" smtClean="0">
                <a:latin typeface="Calibri"/>
                <a:ea typeface="Calibri"/>
                <a:cs typeface="Calibri"/>
                <a:sym typeface="Calibri"/>
              </a:rPr>
              <a:t>omputer room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24;p19"/>
          <p:cNvSpPr/>
          <p:nvPr/>
        </p:nvSpPr>
        <p:spPr>
          <a:xfrm>
            <a:off x="1016059" y="3773754"/>
            <a:ext cx="251220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4400" b="1" dirty="0" smtClean="0">
                <a:latin typeface="Calibri"/>
                <a:ea typeface="Calibri"/>
                <a:cs typeface="Calibri"/>
                <a:sym typeface="Calibri"/>
              </a:rPr>
              <a:t> gym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24;p19"/>
          <p:cNvSpPr/>
          <p:nvPr/>
        </p:nvSpPr>
        <p:spPr>
          <a:xfrm>
            <a:off x="8188223" y="3896389"/>
            <a:ext cx="414007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smtClean="0">
                <a:latin typeface="Calibri"/>
                <a:ea typeface="Calibri"/>
                <a:cs typeface="Calibri"/>
                <a:sym typeface="Calibri"/>
              </a:rPr>
              <a:t>school garden 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24;p19"/>
          <p:cNvSpPr/>
          <p:nvPr/>
        </p:nvSpPr>
        <p:spPr>
          <a:xfrm>
            <a:off x="1225247" y="5989550"/>
            <a:ext cx="523908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4000" b="1" dirty="0" smtClean="0">
                <a:latin typeface="Calibri"/>
                <a:ea typeface="Calibri"/>
                <a:cs typeface="Calibri"/>
                <a:sym typeface="Calibri"/>
              </a:rPr>
              <a:t> playground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24;p19"/>
          <p:cNvSpPr/>
          <p:nvPr/>
        </p:nvSpPr>
        <p:spPr>
          <a:xfrm>
            <a:off x="6448698" y="6013879"/>
            <a:ext cx="401069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40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4000" b="1" dirty="0" smtClean="0">
                <a:latin typeface="Calibri"/>
                <a:ea typeface="Calibri"/>
                <a:cs typeface="Calibri"/>
                <a:sym typeface="Calibri"/>
              </a:rPr>
              <a:t>chool library 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43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03;p60"/>
          <p:cNvSpPr txBox="1">
            <a:spLocks/>
          </p:cNvSpPr>
          <p:nvPr/>
        </p:nvSpPr>
        <p:spPr bwMode="auto">
          <a:xfrm flipH="1">
            <a:off x="10734742" y="6553271"/>
            <a:ext cx="1292225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394" tIns="91394" rIns="91394" bIns="91394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089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sz="700" dirty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08053" y="201613"/>
            <a:ext cx="1022668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8" rIns="91414" bIns="4570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089" eaLnBrk="1" hangingPunct="1">
              <a:buClrTx/>
              <a:buFontTx/>
              <a:buNone/>
              <a:defRPr/>
            </a:pPr>
            <a:r>
              <a:rPr lang="en-US" altLang="en-US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Wednesday, December </a:t>
            </a:r>
            <a:r>
              <a:rPr lang="en-US" altLang="en-US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b="1" kern="12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    </a:t>
            </a:r>
            <a:endParaRPr lang="en-US" altLang="en-US" b="1" kern="1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87348" y="1485244"/>
            <a:ext cx="11674247" cy="1122408"/>
          </a:xfrm>
          <a:prstGeom prst="rect">
            <a:avLst/>
          </a:prstGeom>
        </p:spPr>
        <p:txBody>
          <a:bodyPr wrap="none" lIns="91414" tIns="45708" rIns="91414" bIns="45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089">
              <a:buClrTx/>
              <a:buFontTx/>
              <a:buNone/>
            </a:pPr>
            <a:r>
              <a:rPr lang="en-US" sz="19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+mn-ea"/>
              </a:rPr>
              <a:t>  Unit 6: A VISIT TO A SCHOOL  </a:t>
            </a:r>
            <a:endParaRPr lang="en-US" sz="19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  <a:ea typeface="+mn-ea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52697" y="5145128"/>
            <a:ext cx="1148080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defTabSz="914089">
              <a:spcBef>
                <a:spcPct val="50000"/>
              </a:spcBef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charset="0"/>
                <a:ea typeface="+mn-ea"/>
              </a:rPr>
              <a:t> </a:t>
            </a:r>
            <a:r>
              <a:rPr lang="en-US" sz="4000" u="sng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Lesson 1</a:t>
            </a:r>
            <a:r>
              <a:rPr lang="en-US" sz="4000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:</a:t>
            </a:r>
            <a:r>
              <a:rPr lang="en-US" sz="4000" kern="1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GETTING 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STARTED </a:t>
            </a:r>
            <a:r>
              <a:rPr lang="en-US" sz="4000" i="1" kern="1200" dirty="0" smtClean="0">
                <a:solidFill>
                  <a:srgbClr val="00B050"/>
                </a:solidFill>
                <a:latin typeface="Arial" charset="0"/>
                <a:ea typeface="+mn-ea"/>
              </a:rPr>
              <a:t>(P 60-61)</a:t>
            </a:r>
            <a:endParaRPr lang="en-US" sz="4000" i="1" kern="1200" dirty="0">
              <a:solidFill>
                <a:srgbClr val="00B050"/>
              </a:solidFill>
              <a:latin typeface="Arial" charset="0"/>
              <a:ea typeface="+mn-ea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29727" y="838955"/>
            <a:ext cx="5627336" cy="64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08" rIns="91414" bIns="45708">
            <a:spAutoFit/>
          </a:bodyPr>
          <a:lstStyle/>
          <a:p>
            <a:pPr algn="ctr" defTabSz="914089">
              <a:buClrTx/>
              <a:buFontTx/>
              <a:buNone/>
            </a:pPr>
            <a:r>
              <a:rPr lang="en-US" altLang="vi-VN" sz="3600" b="1" kern="1200" dirty="0">
                <a:solidFill>
                  <a:srgbClr val="FFC000"/>
                </a:solidFill>
                <a:latin typeface=".VnBodoni" pitchFamily="34" charset="0"/>
                <a:ea typeface="Tahoma" pitchFamily="34" charset="0"/>
                <a:cs typeface="Tahoma" pitchFamily="34" charset="0"/>
              </a:rPr>
              <a:t>Week: </a:t>
            </a:r>
            <a:r>
              <a:rPr lang="en-US" altLang="vi-VN" sz="3600" b="1" kern="1200" dirty="0" smtClean="0">
                <a:solidFill>
                  <a:srgbClr val="FFC000"/>
                </a:solidFill>
                <a:latin typeface=".VnBodoni" pitchFamily="34" charset="0"/>
                <a:ea typeface="Tahoma" pitchFamily="34" charset="0"/>
                <a:cs typeface="Tahoma" pitchFamily="34" charset="0"/>
              </a:rPr>
              <a:t>14-Period</a:t>
            </a:r>
            <a:r>
              <a:rPr lang="en-US" altLang="vi-VN" sz="3600" b="1" kern="1200" dirty="0">
                <a:solidFill>
                  <a:srgbClr val="FFC000"/>
                </a:solidFill>
                <a:latin typeface=".VnBodoni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altLang="vi-VN" sz="3600" b="1" kern="1200" dirty="0" smtClean="0">
                <a:solidFill>
                  <a:srgbClr val="FFC000"/>
                </a:solidFill>
                <a:latin typeface=".VnBodoni" pitchFamily="34" charset="0"/>
                <a:ea typeface="Tahoma" pitchFamily="34" charset="0"/>
                <a:cs typeface="Tahoma" pitchFamily="34" charset="0"/>
              </a:rPr>
              <a:t>42</a:t>
            </a:r>
            <a:endParaRPr lang="en-US" altLang="vi-VN" sz="3600" b="1" kern="1200" dirty="0">
              <a:solidFill>
                <a:srgbClr val="FFC000"/>
              </a:solidFill>
              <a:latin typeface=".VnBodoni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Google Shape;31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837" y="2607652"/>
            <a:ext cx="10855235" cy="2521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8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989</Words>
  <Application>Microsoft Office PowerPoint</Application>
  <PresentationFormat>Widescreen</PresentationFormat>
  <Paragraphs>247</Paragraphs>
  <Slides>31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31</vt:i4>
      </vt:variant>
    </vt:vector>
  </HeadingPairs>
  <TitlesOfParts>
    <vt:vector size="58" baseType="lpstr">
      <vt:lpstr>Calibri Light</vt:lpstr>
      <vt:lpstr>Calibri</vt:lpstr>
      <vt:lpstr>Myriad Pro</vt:lpstr>
      <vt:lpstr>Wingdings</vt:lpstr>
      <vt:lpstr>Helvetica Neue Medium</vt:lpstr>
      <vt:lpstr>Arial Black</vt:lpstr>
      <vt:lpstr>Arial</vt:lpstr>
      <vt:lpstr>Times New Roman</vt:lpstr>
      <vt:lpstr>Tahoma</vt:lpstr>
      <vt:lpstr>宋体</vt:lpstr>
      <vt:lpstr>Zilla Slab Light</vt:lpstr>
      <vt:lpstr>Broadway</vt:lpstr>
      <vt:lpstr>Impact</vt:lpstr>
      <vt:lpstr>.VnBodoni</vt:lpstr>
      <vt:lpstr>.VnUniverseH</vt:lpstr>
      <vt:lpstr>Open Sans</vt:lpstr>
      <vt:lpstr>Office Theme</vt:lpstr>
      <vt:lpstr>4_Office Theme</vt:lpstr>
      <vt:lpstr>1_Office 主题</vt:lpstr>
      <vt:lpstr>2_Office Theme</vt:lpstr>
      <vt:lpstr>1_Office Theme</vt:lpstr>
      <vt:lpstr>8_Default Design</vt:lpstr>
      <vt:lpstr>3_Office Theme</vt:lpstr>
      <vt:lpstr>5_Office Theme</vt:lpstr>
      <vt:lpstr>6_Office Theme</vt:lpstr>
      <vt:lpstr>7_Office Theme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75</cp:revision>
  <dcterms:created xsi:type="dcterms:W3CDTF">2020-12-09T02:04:09Z</dcterms:created>
  <dcterms:modified xsi:type="dcterms:W3CDTF">2023-12-08T12:04:33Z</dcterms:modified>
</cp:coreProperties>
</file>