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79" r:id="rId3"/>
    <p:sldId id="281" r:id="rId4"/>
    <p:sldId id="331" r:id="rId5"/>
    <p:sldId id="332" r:id="rId6"/>
    <p:sldId id="338" r:id="rId7"/>
    <p:sldId id="339" r:id="rId8"/>
    <p:sldId id="340" r:id="rId9"/>
    <p:sldId id="342" r:id="rId10"/>
    <p:sldId id="313" r:id="rId11"/>
    <p:sldId id="314" r:id="rId12"/>
    <p:sldId id="33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EDA"/>
    <a:srgbClr val="E6B845"/>
    <a:srgbClr val="00A9A5"/>
    <a:srgbClr val="F7941E"/>
    <a:srgbClr val="FBB040"/>
    <a:srgbClr val="FFDAAB"/>
    <a:srgbClr val="CBEAF0"/>
    <a:srgbClr val="48C0B6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3089"/>
  </p:normalViewPr>
  <p:slideViewPr>
    <p:cSldViewPr snapToGrid="0" showGuides="1">
      <p:cViewPr varScale="1">
        <p:scale>
          <a:sx n="42" d="100"/>
          <a:sy n="42" d="100"/>
        </p:scale>
        <p:origin x="103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EEFE74-072F-4441-9F7E-AA5F4D685DA4}" type="presOf" srcId="{A68BF011-98FE-4293-8673-9126EC8C8E27}" destId="{63344CB8-06C1-4D05-B756-603395A2B6A6}" srcOrd="0" destOrd="0" presId="urn:microsoft.com/office/officeart/2005/8/layout/arrow6"/>
    <dgm:cxn modelId="{1DFC3E1B-8654-4C0A-84DF-B1635B868A1B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04F36F72-D943-4D74-9305-622AF397041E}" type="presOf" srcId="{BB12BF44-DAD1-42BA-8CBC-89072BC83F28}" destId="{A2904627-634C-4E9A-8A65-04DD3ABB5862}" srcOrd="0" destOrd="0" presId="urn:microsoft.com/office/officeart/2005/8/layout/arrow6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13540BEA-E412-4E2F-BBCB-4D035C04A44D}" type="presParOf" srcId="{A2904627-634C-4E9A-8A65-04DD3ABB5862}" destId="{9DEF6C18-816D-47C2-AC9B-8FC46B6F6AFB}" srcOrd="0" destOrd="0" presId="urn:microsoft.com/office/officeart/2005/8/layout/arrow6"/>
    <dgm:cxn modelId="{1A506A7D-C56D-40B8-98CE-95C37D601777}" type="presParOf" srcId="{A2904627-634C-4E9A-8A65-04DD3ABB5862}" destId="{FCC475DA-4B96-4983-8988-3A4FFC7AAA4E}" srcOrd="1" destOrd="0" presId="urn:microsoft.com/office/officeart/2005/8/layout/arrow6"/>
    <dgm:cxn modelId="{BE0C0BC0-59F1-415B-AD5E-D77E41953FBD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DE2599-E91F-42F7-B348-ADC551BC07C8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time</a:t>
          </a:r>
        </a:p>
      </dgm:t>
    </dgm:pt>
    <dgm:pt modelId="{34458EB8-799E-4665-9884-C594F9ABAAE0}" type="parTrans" cxnId="{A9E3CC08-AEBD-4707-B0E5-589C6091E09C}">
      <dgm:prSet/>
      <dgm:spPr/>
      <dgm:t>
        <a:bodyPr/>
        <a:lstStyle/>
        <a:p>
          <a:endParaRPr lang="en-US"/>
        </a:p>
      </dgm:t>
    </dgm:pt>
    <dgm:pt modelId="{F9A82615-121F-468F-92F4-086C67D13821}" type="sibTrans" cxnId="{A9E3CC08-AEBD-4707-B0E5-589C6091E09C}">
      <dgm:prSet/>
      <dgm:spPr/>
      <dgm:t>
        <a:bodyPr/>
        <a:lstStyle/>
        <a:p>
          <a:endParaRPr lang="en-US"/>
        </a:p>
      </dgm:t>
    </dgm:pt>
    <dgm:pt modelId="{A68BF011-98FE-4293-8673-9126EC8C8E27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place</a:t>
          </a:r>
        </a:p>
      </dgm:t>
    </dgm:pt>
    <dgm:pt modelId="{0AC5236B-E082-4A28-A810-98E334C4A700}" type="parTrans" cxnId="{92DB1502-5F59-4D73-A1BA-4270922167D7}">
      <dgm:prSet/>
      <dgm:spPr/>
      <dgm:t>
        <a:bodyPr/>
        <a:lstStyle/>
        <a:p>
          <a:endParaRPr lang="en-US"/>
        </a:p>
      </dgm:t>
    </dgm:pt>
    <dgm:pt modelId="{90C43193-DF51-43BB-AE97-1AB5B449411F}" type="sibTrans" cxnId="{92DB1502-5F59-4D73-A1BA-4270922167D7}">
      <dgm:prSet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F6C18-816D-47C2-AC9B-8FC46B6F6AFB}" type="pres">
      <dgm:prSet presAssocID="{BB12BF44-DAD1-42BA-8CBC-89072BC83F28}" presName="ribbon" presStyleLbl="node1" presStyleIdx="0" presStyleCnt="1" custLinFactNeighborX="262" custLinFactNeighborY="-1427"/>
      <dgm:spPr/>
    </dgm:pt>
    <dgm:pt modelId="{FCC475DA-4B96-4983-8988-3A4FFC7AAA4E}" type="pres">
      <dgm:prSet presAssocID="{BB12BF44-DAD1-42BA-8CBC-89072BC83F28}" presName="leftArrowText" presStyleLbl="node1" presStyleIdx="0" presStyleCnt="1" custScaleX="198438" custLinFactNeighborX="-17359" custLinFactNeighborY="111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44CB8-06C1-4D05-B756-603395A2B6A6}" type="pres">
      <dgm:prSet presAssocID="{BB12BF44-DAD1-42BA-8CBC-89072BC83F28}" presName="rightArrowText" presStyleLbl="node1" presStyleIdx="0" presStyleCnt="1" custScaleX="13153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AD4ED2-1486-41F4-8CF7-CA5224E8B19B}" type="presOf" srcId="{A68BF011-98FE-4293-8673-9126EC8C8E27}" destId="{63344CB8-06C1-4D05-B756-603395A2B6A6}" srcOrd="0" destOrd="0" presId="urn:microsoft.com/office/officeart/2005/8/layout/arrow6"/>
    <dgm:cxn modelId="{E18305F4-6BF7-46B1-B788-7D8C27DD7699}" type="presOf" srcId="{6CDE2599-E91F-42F7-B348-ADC551BC07C8}" destId="{FCC475DA-4B96-4983-8988-3A4FFC7AAA4E}" srcOrd="0" destOrd="0" presId="urn:microsoft.com/office/officeart/2005/8/layout/arrow6"/>
    <dgm:cxn modelId="{92DB1502-5F59-4D73-A1BA-4270922167D7}" srcId="{BB12BF44-DAD1-42BA-8CBC-89072BC83F28}" destId="{A68BF011-98FE-4293-8673-9126EC8C8E27}" srcOrd="1" destOrd="0" parTransId="{0AC5236B-E082-4A28-A810-98E334C4A700}" sibTransId="{90C43193-DF51-43BB-AE97-1AB5B449411F}"/>
    <dgm:cxn modelId="{A9E3CC08-AEBD-4707-B0E5-589C6091E09C}" srcId="{BB12BF44-DAD1-42BA-8CBC-89072BC83F28}" destId="{6CDE2599-E91F-42F7-B348-ADC551BC07C8}" srcOrd="0" destOrd="0" parTransId="{34458EB8-799E-4665-9884-C594F9ABAAE0}" sibTransId="{F9A82615-121F-468F-92F4-086C67D13821}"/>
    <dgm:cxn modelId="{83F4C1F6-F84B-4029-8607-A06C4A959EA9}" type="presOf" srcId="{BB12BF44-DAD1-42BA-8CBC-89072BC83F28}" destId="{A2904627-634C-4E9A-8A65-04DD3ABB5862}" srcOrd="0" destOrd="0" presId="urn:microsoft.com/office/officeart/2005/8/layout/arrow6"/>
    <dgm:cxn modelId="{83DB34E9-9F44-45C9-B60C-7E634D01F755}" type="presParOf" srcId="{A2904627-634C-4E9A-8A65-04DD3ABB5862}" destId="{9DEF6C18-816D-47C2-AC9B-8FC46B6F6AFB}" srcOrd="0" destOrd="0" presId="urn:microsoft.com/office/officeart/2005/8/layout/arrow6"/>
    <dgm:cxn modelId="{916705A9-F9DF-49DA-8440-41DFAEAE3490}" type="presParOf" srcId="{A2904627-634C-4E9A-8A65-04DD3ABB5862}" destId="{FCC475DA-4B96-4983-8988-3A4FFC7AAA4E}" srcOrd="1" destOrd="0" presId="urn:microsoft.com/office/officeart/2005/8/layout/arrow6"/>
    <dgm:cxn modelId="{CB7348DE-BECB-4148-AA78-6F8C96A557FC}" type="presParOf" srcId="{A2904627-634C-4E9A-8A65-04DD3ABB5862}" destId="{63344CB8-06C1-4D05-B756-603395A2B6A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141901" y="198958"/>
          <a:ext cx="6689863" cy="2675945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-141901" y="681829"/>
          <a:ext cx="4380826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time</a:t>
          </a:r>
        </a:p>
      </dsp:txBody>
      <dsp:txXfrm>
        <a:off x="-141901" y="681829"/>
        <a:ext cx="4380826" cy="1311213"/>
      </dsp:txXfrm>
    </dsp:sp>
    <dsp:sp modelId="{63344CB8-06C1-4D05-B756-603395A2B6A6}">
      <dsp:nvSpPr>
        <dsp:cNvPr id="0" name=""/>
        <dsp:cNvSpPr/>
      </dsp:nvSpPr>
      <dsp:spPr>
        <a:xfrm>
          <a:off x="3075411" y="1095400"/>
          <a:ext cx="3431887" cy="131121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place</a:t>
          </a:r>
        </a:p>
      </dsp:txBody>
      <dsp:txXfrm>
        <a:off x="3075411" y="1095400"/>
        <a:ext cx="3431887" cy="1311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F6C18-816D-47C2-AC9B-8FC46B6F6AFB}">
      <dsp:nvSpPr>
        <dsp:cNvPr id="0" name=""/>
        <dsp:cNvSpPr/>
      </dsp:nvSpPr>
      <dsp:spPr>
        <a:xfrm>
          <a:off x="314619" y="0"/>
          <a:ext cx="5676350" cy="22705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C475DA-4B96-4983-8988-3A4FFC7AAA4E}">
      <dsp:nvSpPr>
        <dsp:cNvPr id="0" name=""/>
        <dsp:cNvSpPr/>
      </dsp:nvSpPr>
      <dsp:spPr>
        <a:xfrm>
          <a:off x="0" y="409716"/>
          <a:ext cx="3717131" cy="111256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time</a:t>
          </a:r>
        </a:p>
      </dsp:txBody>
      <dsp:txXfrm>
        <a:off x="0" y="409716"/>
        <a:ext cx="3717131" cy="1112564"/>
      </dsp:txXfrm>
    </dsp:sp>
    <dsp:sp modelId="{63344CB8-06C1-4D05-B756-603395A2B6A6}">
      <dsp:nvSpPr>
        <dsp:cNvPr id="0" name=""/>
        <dsp:cNvSpPr/>
      </dsp:nvSpPr>
      <dsp:spPr>
        <a:xfrm>
          <a:off x="2788832" y="760630"/>
          <a:ext cx="2911957" cy="111256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place</a:t>
          </a:r>
        </a:p>
      </dsp:txBody>
      <dsp:txXfrm>
        <a:off x="2788832" y="760630"/>
        <a:ext cx="2911957" cy="111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6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1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8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45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09987" y="1117541"/>
            <a:ext cx="5020836" cy="635340"/>
          </a:xfrm>
          <a:prstGeom prst="roundRect">
            <a:avLst>
              <a:gd name="adj" fmla="val 4266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8" y="751234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2484" y="1874071"/>
            <a:ext cx="702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Grammar: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 of time</a:t>
            </a:r>
          </a:p>
          <a:p>
            <a:pPr marL="2286000" lvl="4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 of place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62758" y="1204753"/>
            <a:ext cx="4563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3: A CLOSER LOOK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454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609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32385743"/>
              </p:ext>
            </p:extLst>
          </p:nvPr>
        </p:nvGraphicFramePr>
        <p:xfrm>
          <a:off x="2596458" y="3370840"/>
          <a:ext cx="6689863" cy="3073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21D44-259E-DF4F-CD17-73F0009050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76" y="741823"/>
            <a:ext cx="3157640" cy="2361914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0AA4BEE7-7FA3-70BD-FCC1-A8A63D38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02" y="5098311"/>
            <a:ext cx="8061822" cy="830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</a:pPr>
            <a:r>
              <a:rPr lang="en-US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itchFamily="66" charset="0"/>
              </a:rPr>
              <a:t>Viet Hung</a:t>
            </a:r>
            <a:r>
              <a:rPr lang="en-US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itchFamily="66" charset="0"/>
              </a:rPr>
              <a:t> </a:t>
            </a:r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ipt MT Bold" pitchFamily="66" charset="0"/>
              </a:rPr>
              <a:t>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4891" y="79208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passage with </a:t>
            </a:r>
            <a:r>
              <a:rPr lang="en-GB" sz="2400" b="1" i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on </a:t>
            </a:r>
            <a:r>
              <a:rPr lang="en-GB" sz="24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GB" sz="2400" b="1" i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in. </a:t>
            </a:r>
            <a:r>
              <a:rPr lang="en-GB" sz="24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discuss in groups which prepositions express </a:t>
            </a:r>
            <a:r>
              <a:rPr lang="en-GB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GB" sz="24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which ones express </a:t>
            </a:r>
            <a:r>
              <a:rPr lang="en-GB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7894" y="75114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679" y="648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7894" y="18676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30679" y="1622994"/>
            <a:ext cx="11206029" cy="454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Tom’s mother is at home, but she is not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(1)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the kitchen. She usually waters the vegetables in the garden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(2)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the morning.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Tom’s father is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(3)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work, but he isn’t in his office at the moment. It is lunch break and he is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(4)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a travel agent’s, looking at holiday brochures.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Tom is usually at school this time, but he has a bad cold today. He has nothing to do but lying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(5)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the sofa and looking at the posters </a:t>
            </a:r>
            <a:r>
              <a:rPr lang="en-US" sz="28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(6)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___ the wall.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B58572-D525-C441-9C1B-1A62604744F7}"/>
              </a:ext>
            </a:extLst>
          </p:cNvPr>
          <p:cNvSpPr/>
          <p:nvPr/>
        </p:nvSpPr>
        <p:spPr>
          <a:xfrm>
            <a:off x="7283298" y="1754775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B051B-7E19-AE44-A782-D5EA24085B0E}"/>
              </a:ext>
            </a:extLst>
          </p:cNvPr>
          <p:cNvSpPr/>
          <p:nvPr/>
        </p:nvSpPr>
        <p:spPr>
          <a:xfrm>
            <a:off x="6317208" y="2363477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4FE262-E7D4-B446-9BDB-267589B1EFE0}"/>
              </a:ext>
            </a:extLst>
          </p:cNvPr>
          <p:cNvSpPr/>
          <p:nvPr/>
        </p:nvSpPr>
        <p:spPr>
          <a:xfrm>
            <a:off x="3227695" y="3013973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2FBFD3-C695-D140-B80F-828AE110DC78}"/>
              </a:ext>
            </a:extLst>
          </p:cNvPr>
          <p:cNvSpPr/>
          <p:nvPr/>
        </p:nvSpPr>
        <p:spPr>
          <a:xfrm>
            <a:off x="4165452" y="3720655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D2EC80-0E64-BF4B-ABBA-A6847BE37674}"/>
              </a:ext>
            </a:extLst>
          </p:cNvPr>
          <p:cNvSpPr/>
          <p:nvPr/>
        </p:nvSpPr>
        <p:spPr>
          <a:xfrm>
            <a:off x="4510590" y="4973396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B00B40-1290-1744-9709-F47A57E485E3}"/>
              </a:ext>
            </a:extLst>
          </p:cNvPr>
          <p:cNvSpPr/>
          <p:nvPr/>
        </p:nvSpPr>
        <p:spPr>
          <a:xfrm>
            <a:off x="10980917" y="4973396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08802"/>
            <a:ext cx="346981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51115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6661" y="1964466"/>
            <a:ext cx="7023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Grammar: </a:t>
            </a:r>
          </a:p>
          <a:p>
            <a:pPr marL="1828800" lvl="3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 of time</a:t>
            </a:r>
          </a:p>
          <a:p>
            <a:pPr marL="1828800" lvl="3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rgbClr val="101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Prepositions of place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74971475"/>
              </p:ext>
            </p:extLst>
          </p:nvPr>
        </p:nvGraphicFramePr>
        <p:xfrm>
          <a:off x="2431349" y="3705015"/>
          <a:ext cx="6035039" cy="2270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3774"/>
            <a:ext cx="385171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31747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Exercises …. in the workbook.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sentences using the prepositions of time and place.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1538" y="720364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3706" y="1529097"/>
            <a:ext cx="606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Put the pen </a:t>
            </a:r>
            <a:r>
              <a:rPr lang="en-GB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the pencil case.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5506" y="2800477"/>
            <a:ext cx="606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Sit </a:t>
            </a:r>
            <a:r>
              <a:rPr lang="en-GB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the chair.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3706" y="4071857"/>
            <a:ext cx="6068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Put your ruler </a:t>
            </a:r>
            <a:r>
              <a:rPr lang="en-GB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en-GB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the table.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BC698-835F-3D4C-B99B-2156D5D12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36" y="1366695"/>
            <a:ext cx="4528969" cy="452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45095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 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2F97AB-4983-DE42-9E30-BD7DD2678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196783"/>
              </p:ext>
            </p:extLst>
          </p:nvPr>
        </p:nvGraphicFramePr>
        <p:xfrm>
          <a:off x="487067" y="1291740"/>
          <a:ext cx="1109166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521">
                  <a:extLst>
                    <a:ext uri="{9D8B030D-6E8A-4147-A177-3AD203B41FA5}">
                      <a16:colId xmlns:a16="http://schemas.microsoft.com/office/drawing/2014/main" val="1398073744"/>
                    </a:ext>
                  </a:extLst>
                </a:gridCol>
                <a:gridCol w="4526920">
                  <a:extLst>
                    <a:ext uri="{9D8B030D-6E8A-4147-A177-3AD203B41FA5}">
                      <a16:colId xmlns:a16="http://schemas.microsoft.com/office/drawing/2014/main" val="368518978"/>
                    </a:ext>
                  </a:extLst>
                </a:gridCol>
                <a:gridCol w="3697220">
                  <a:extLst>
                    <a:ext uri="{9D8B030D-6E8A-4147-A177-3AD203B41FA5}">
                      <a16:colId xmlns:a16="http://schemas.microsoft.com/office/drawing/2014/main" val="352525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six o’clock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noon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break time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the morning/ afternoon/ evening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December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2020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Monday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January 18</a:t>
                      </a:r>
                      <a:r>
                        <a:rPr lang="en-US" sz="2800" b="1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Christmas Day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3978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70ECFB-C0C5-9147-BCE2-052DD45F9631}"/>
              </a:ext>
            </a:extLst>
          </p:cNvPr>
          <p:cNvCxnSpPr/>
          <p:nvPr/>
        </p:nvCxnSpPr>
        <p:spPr>
          <a:xfrm>
            <a:off x="1264118" y="4176324"/>
            <a:ext cx="0" cy="768804"/>
          </a:xfrm>
          <a:prstGeom prst="straightConnector1">
            <a:avLst/>
          </a:prstGeom>
          <a:ln w="38100">
            <a:solidFill>
              <a:srgbClr val="101E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2A2878-9A06-EB4D-AF9A-CABABBDC1F0B}"/>
              </a:ext>
            </a:extLst>
          </p:cNvPr>
          <p:cNvSpPr txBox="1"/>
          <p:nvPr/>
        </p:nvSpPr>
        <p:spPr>
          <a:xfrm>
            <a:off x="39663" y="4865278"/>
            <a:ext cx="242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point of time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1381E1-8F5D-2A4E-B673-E317AD972B32}"/>
              </a:ext>
            </a:extLst>
          </p:cNvPr>
          <p:cNvCxnSpPr>
            <a:cxnSpLocks/>
          </p:cNvCxnSpPr>
          <p:nvPr/>
        </p:nvCxnSpPr>
        <p:spPr>
          <a:xfrm>
            <a:off x="5585011" y="3704019"/>
            <a:ext cx="0" cy="1241109"/>
          </a:xfrm>
          <a:prstGeom prst="straightConnector1">
            <a:avLst/>
          </a:prstGeom>
          <a:ln w="38100">
            <a:solidFill>
              <a:srgbClr val="101E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BAFA08-07F2-BE4E-94E7-0799BB492574}"/>
              </a:ext>
            </a:extLst>
          </p:cNvPr>
          <p:cNvSpPr txBox="1"/>
          <p:nvPr/>
        </p:nvSpPr>
        <p:spPr>
          <a:xfrm>
            <a:off x="3469015" y="4806605"/>
            <a:ext cx="4231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period of time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(longer/shorter than a day)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85FFBC-CC73-524C-AB59-77261886C6A3}"/>
              </a:ext>
            </a:extLst>
          </p:cNvPr>
          <p:cNvCxnSpPr>
            <a:cxnSpLocks/>
          </p:cNvCxnSpPr>
          <p:nvPr/>
        </p:nvCxnSpPr>
        <p:spPr>
          <a:xfrm>
            <a:off x="9961040" y="3704019"/>
            <a:ext cx="0" cy="2104545"/>
          </a:xfrm>
          <a:prstGeom prst="straightConnector1">
            <a:avLst/>
          </a:prstGeom>
          <a:ln w="38100">
            <a:solidFill>
              <a:srgbClr val="101E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6D1B41-1A33-4C4B-A087-42DFC8D23676}"/>
              </a:ext>
            </a:extLst>
          </p:cNvPr>
          <p:cNvSpPr txBox="1"/>
          <p:nvPr/>
        </p:nvSpPr>
        <p:spPr>
          <a:xfrm>
            <a:off x="8407592" y="5662108"/>
            <a:ext cx="3388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day or a part of day</a:t>
            </a: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99780" y="89487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65" y="7922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565" y="28948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646" y="1426303"/>
            <a:ext cx="11774707" cy="4536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England, schools usually starts ___ 9 a.m. and finish ___ 4 p.m.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They built our school a long time ago, maybe ___ 1990.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going to visit Thang Long Lower Secondary School ___ January.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school year usually begins ___ September 5</a:t>
            </a:r>
            <a:r>
              <a:rPr lang="en-GB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every year.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children like playing badminton and football ___ their break time.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A389E-50EF-0F45-8E21-D6807F098F92}"/>
              </a:ext>
            </a:extLst>
          </p:cNvPr>
          <p:cNvSpPr txBox="1"/>
          <p:nvPr/>
        </p:nvSpPr>
        <p:spPr>
          <a:xfrm>
            <a:off x="820739" y="935819"/>
            <a:ext cx="1082409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sentences, using suitable prepositions of time.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AA9C-ED76-CE4E-9C15-94B138BA789E}"/>
              </a:ext>
            </a:extLst>
          </p:cNvPr>
          <p:cNvSpPr/>
          <p:nvPr/>
        </p:nvSpPr>
        <p:spPr>
          <a:xfrm>
            <a:off x="6573653" y="1582150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0D6159-1170-5448-ABB9-9DE2AACFE08A}"/>
              </a:ext>
            </a:extLst>
          </p:cNvPr>
          <p:cNvSpPr/>
          <p:nvPr/>
        </p:nvSpPr>
        <p:spPr>
          <a:xfrm>
            <a:off x="10185609" y="1582150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6AB19A-5668-9540-B90B-D0D6F45960F7}"/>
              </a:ext>
            </a:extLst>
          </p:cNvPr>
          <p:cNvSpPr/>
          <p:nvPr/>
        </p:nvSpPr>
        <p:spPr>
          <a:xfrm>
            <a:off x="8434316" y="2229712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E98BA-8559-B94F-B2FE-53A9327FD6B5}"/>
              </a:ext>
            </a:extLst>
          </p:cNvPr>
          <p:cNvSpPr/>
          <p:nvPr/>
        </p:nvSpPr>
        <p:spPr>
          <a:xfrm>
            <a:off x="10798625" y="2864695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ACAFB-F1CB-E44B-9D4F-FAD1CCF9F248}"/>
              </a:ext>
            </a:extLst>
          </p:cNvPr>
          <p:cNvSpPr/>
          <p:nvPr/>
        </p:nvSpPr>
        <p:spPr>
          <a:xfrm>
            <a:off x="6095999" y="4093576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FE483-2C35-8249-85EC-8E4E4D0FCE0B}"/>
              </a:ext>
            </a:extLst>
          </p:cNvPr>
          <p:cNvSpPr/>
          <p:nvPr/>
        </p:nvSpPr>
        <p:spPr>
          <a:xfrm>
            <a:off x="9037997" y="4743572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017" y="54200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983" y="1868001"/>
            <a:ext cx="7699254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1.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does your school year start?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2.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do you have English lessons?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3.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do you usually celebrate Teachers’ Day?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4. </a:t>
            </a:r>
            <a:r>
              <a:rPr lang="en-US" sz="28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are you going to finish the school year?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4845E-280A-2943-853A-7FDD4421E32E}"/>
              </a:ext>
            </a:extLst>
          </p:cNvPr>
          <p:cNvSpPr txBox="1"/>
          <p:nvPr/>
        </p:nvSpPr>
        <p:spPr>
          <a:xfrm>
            <a:off x="1172112" y="1324161"/>
            <a:ext cx="107922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your school.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88617-A256-0C4D-A220-9474CC5D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060" y="2222195"/>
            <a:ext cx="3212297" cy="28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3557" y="49598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2F97AB-4983-DE42-9E30-BD7DD2678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00349"/>
              </p:ext>
            </p:extLst>
          </p:nvPr>
        </p:nvGraphicFramePr>
        <p:xfrm>
          <a:off x="363557" y="1291740"/>
          <a:ext cx="1121517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452">
                  <a:extLst>
                    <a:ext uri="{9D8B030D-6E8A-4147-A177-3AD203B41FA5}">
                      <a16:colId xmlns:a16="http://schemas.microsoft.com/office/drawing/2014/main" val="1398073744"/>
                    </a:ext>
                  </a:extLst>
                </a:gridCol>
                <a:gridCol w="4577329">
                  <a:extLst>
                    <a:ext uri="{9D8B030D-6E8A-4147-A177-3AD203B41FA5}">
                      <a16:colId xmlns:a16="http://schemas.microsoft.com/office/drawing/2014/main" val="368518978"/>
                    </a:ext>
                  </a:extLst>
                </a:gridCol>
                <a:gridCol w="3738390">
                  <a:extLst>
                    <a:ext uri="{9D8B030D-6E8A-4147-A177-3AD203B41FA5}">
                      <a16:colId xmlns:a16="http://schemas.microsoft.com/office/drawing/2014/main" val="352525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37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home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school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 work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the classroom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the school garden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 the playground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the board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the wall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 the second floor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39787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70ECFB-C0C5-9147-BCE2-052DD45F9631}"/>
              </a:ext>
            </a:extLst>
          </p:cNvPr>
          <p:cNvCxnSpPr/>
          <p:nvPr/>
        </p:nvCxnSpPr>
        <p:spPr>
          <a:xfrm>
            <a:off x="1376978" y="3555770"/>
            <a:ext cx="0" cy="7688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2A2878-9A06-EB4D-AF9A-CABABBDC1F0B}"/>
              </a:ext>
            </a:extLst>
          </p:cNvPr>
          <p:cNvSpPr txBox="1"/>
          <p:nvPr/>
        </p:nvSpPr>
        <p:spPr>
          <a:xfrm>
            <a:off x="208869" y="4324574"/>
            <a:ext cx="233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certain point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1381E1-8F5D-2A4E-B673-E317AD972B32}"/>
              </a:ext>
            </a:extLst>
          </p:cNvPr>
          <p:cNvCxnSpPr>
            <a:cxnSpLocks/>
          </p:cNvCxnSpPr>
          <p:nvPr/>
        </p:nvCxnSpPr>
        <p:spPr>
          <a:xfrm>
            <a:off x="5585011" y="3555770"/>
            <a:ext cx="0" cy="12411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BAFA08-07F2-BE4E-94E7-0799BB492574}"/>
              </a:ext>
            </a:extLst>
          </p:cNvPr>
          <p:cNvSpPr txBox="1"/>
          <p:nvPr/>
        </p:nvSpPr>
        <p:spPr>
          <a:xfrm>
            <a:off x="4220401" y="4847794"/>
            <a:ext cx="282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Inside </a:t>
            </a:r>
            <a:r>
              <a:rPr lang="en-US" sz="2800" dirty="0" err="1"/>
              <a:t>sth</a:t>
            </a:r>
            <a:r>
              <a:rPr lang="en-US" sz="2800" dirty="0"/>
              <a:t>/ a place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85FFBC-CC73-524C-AB59-77261886C6A3}"/>
              </a:ext>
            </a:extLst>
          </p:cNvPr>
          <p:cNvCxnSpPr>
            <a:cxnSpLocks/>
          </p:cNvCxnSpPr>
          <p:nvPr/>
        </p:nvCxnSpPr>
        <p:spPr>
          <a:xfrm>
            <a:off x="10060192" y="3555770"/>
            <a:ext cx="0" cy="2104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6D1B41-1A33-4C4B-A087-42DFC8D23676}"/>
              </a:ext>
            </a:extLst>
          </p:cNvPr>
          <p:cNvSpPr txBox="1"/>
          <p:nvPr/>
        </p:nvSpPr>
        <p:spPr>
          <a:xfrm>
            <a:off x="8445711" y="5662108"/>
            <a:ext cx="322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 the surface of </a:t>
            </a:r>
            <a:r>
              <a:rPr lang="en-US" sz="2800" dirty="0" err="1"/>
              <a:t>sth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464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2086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8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60861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6416" y="2945724"/>
            <a:ext cx="42549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check students’ understanding of the prepositions of place.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24B6E-6F97-694D-ABF1-7829777C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881" y="2496872"/>
            <a:ext cx="3864759" cy="33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852" y="60861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112" y="1949100"/>
            <a:ext cx="11127970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Her classroom is ___ the third floor of that building.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I’m at school, my parents are ___ work.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Look! The students are playing football ___ the classroom.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 little sister usually has lunch ___ school.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most beautiful posters are ___ the wall ___ the staffroom.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3AA9C-ED76-CE4E-9C15-94B138BA789E}"/>
              </a:ext>
            </a:extLst>
          </p:cNvPr>
          <p:cNvSpPr/>
          <p:nvPr/>
        </p:nvSpPr>
        <p:spPr>
          <a:xfrm>
            <a:off x="3798310" y="2092681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6AB19A-5668-9540-B90B-D0D6F45960F7}"/>
              </a:ext>
            </a:extLst>
          </p:cNvPr>
          <p:cNvSpPr/>
          <p:nvPr/>
        </p:nvSpPr>
        <p:spPr>
          <a:xfrm>
            <a:off x="6957280" y="275644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0E98BA-8559-B94F-B2FE-53A9327FD6B5}"/>
              </a:ext>
            </a:extLst>
          </p:cNvPr>
          <p:cNvSpPr/>
          <p:nvPr/>
        </p:nvSpPr>
        <p:spPr>
          <a:xfrm>
            <a:off x="7625380" y="3347481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ACAFB-F1CB-E44B-9D4F-FAD1CCF9F248}"/>
              </a:ext>
            </a:extLst>
          </p:cNvPr>
          <p:cNvSpPr/>
          <p:nvPr/>
        </p:nvSpPr>
        <p:spPr>
          <a:xfrm>
            <a:off x="6434775" y="4027204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DFE483-2C35-8249-85EC-8E4E4D0FCE0B}"/>
              </a:ext>
            </a:extLst>
          </p:cNvPr>
          <p:cNvSpPr/>
          <p:nvPr/>
        </p:nvSpPr>
        <p:spPr>
          <a:xfrm>
            <a:off x="6063519" y="4648462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14EFBE-05C4-4C40-BC51-064F07B0ED75}"/>
              </a:ext>
            </a:extLst>
          </p:cNvPr>
          <p:cNvSpPr txBox="1"/>
          <p:nvPr/>
        </p:nvSpPr>
        <p:spPr>
          <a:xfrm>
            <a:off x="1008026" y="1398528"/>
            <a:ext cx="1020861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8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at,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36A399-C04C-1A42-BDE3-03AEEA1B9041}"/>
              </a:ext>
            </a:extLst>
          </p:cNvPr>
          <p:cNvSpPr/>
          <p:nvPr/>
        </p:nvSpPr>
        <p:spPr>
          <a:xfrm>
            <a:off x="8265529" y="4664202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6841" y="866886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01E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pictures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882" y="82594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667" y="72330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881" y="16711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168F8-F06C-9944-BD4A-EBD4454C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81" y="1533830"/>
            <a:ext cx="1833717" cy="1161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0E874-C703-4342-BE2C-DB2B8EE9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01" y="2798290"/>
            <a:ext cx="1731009" cy="118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CEC8B-9862-5543-AF7D-22924CB4F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81" y="4082411"/>
            <a:ext cx="1836336" cy="119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C6E2F-165E-DB40-9249-2BA73C925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40" y="5380125"/>
            <a:ext cx="1659869" cy="11253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01C98E-8D5D-1841-BF8F-7F333BBBE2EE}"/>
              </a:ext>
            </a:extLst>
          </p:cNvPr>
          <p:cNvSpPr/>
          <p:nvPr/>
        </p:nvSpPr>
        <p:spPr>
          <a:xfrm>
            <a:off x="2457181" y="1294499"/>
            <a:ext cx="96136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does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Mrs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Hien teach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maths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F534D8-10EE-C143-800D-0842B92D39A7}"/>
              </a:ext>
            </a:extLst>
          </p:cNvPr>
          <p:cNvSpPr/>
          <p:nvPr/>
        </p:nvSpPr>
        <p:spPr>
          <a:xfrm>
            <a:off x="2717158" y="2547317"/>
            <a:ext cx="96136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 students water the flowers?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C50D1F-A4F7-0D45-8FA4-C2E68A212354}"/>
              </a:ext>
            </a:extLst>
          </p:cNvPr>
          <p:cNvSpPr/>
          <p:nvPr/>
        </p:nvSpPr>
        <p:spPr>
          <a:xfrm>
            <a:off x="2457181" y="3886967"/>
            <a:ext cx="96136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is the boy writing?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7891BA-850C-7F45-B3D6-FD25F4DA83C7}"/>
              </a:ext>
            </a:extLst>
          </p:cNvPr>
          <p:cNvSpPr/>
          <p:nvPr/>
        </p:nvSpPr>
        <p:spPr>
          <a:xfrm>
            <a:off x="2578366" y="5155556"/>
            <a:ext cx="961363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they sing English songs on Teachers’ Day?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E87B3D-AE22-CA46-920B-88C10C0672C8}"/>
              </a:ext>
            </a:extLst>
          </p:cNvPr>
          <p:cNvSpPr/>
          <p:nvPr/>
        </p:nvSpPr>
        <p:spPr>
          <a:xfrm>
            <a:off x="2631314" y="1871209"/>
            <a:ext cx="489266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school.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CA0520-1804-6841-B79A-F25789FE6FF5}"/>
              </a:ext>
            </a:extLst>
          </p:cNvPr>
          <p:cNvSpPr/>
          <p:nvPr/>
        </p:nvSpPr>
        <p:spPr>
          <a:xfrm>
            <a:off x="2914968" y="3170427"/>
            <a:ext cx="489266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school garden.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80773F-6569-9947-9113-447C39EA8EE3}"/>
              </a:ext>
            </a:extLst>
          </p:cNvPr>
          <p:cNvSpPr/>
          <p:nvPr/>
        </p:nvSpPr>
        <p:spPr>
          <a:xfrm>
            <a:off x="2631314" y="4457316"/>
            <a:ext cx="489266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board.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C10B6-10E5-FA47-8F60-0381262CECB0}"/>
              </a:ext>
            </a:extLst>
          </p:cNvPr>
          <p:cNvSpPr/>
          <p:nvPr/>
        </p:nvSpPr>
        <p:spPr>
          <a:xfrm>
            <a:off x="2922858" y="5695201"/>
            <a:ext cx="489266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stage.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2729</TotalTime>
  <Words>664</Words>
  <Application>Microsoft Office PowerPoint</Application>
  <PresentationFormat>Widescreen</PresentationFormat>
  <Paragraphs>136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ChronicaPro-Bold</vt:lpstr>
      <vt:lpstr>ChronicaPro-Book</vt:lpstr>
      <vt:lpstr>Myriad Pro</vt:lpstr>
      <vt:lpstr>Script MT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159</cp:revision>
  <dcterms:created xsi:type="dcterms:W3CDTF">2020-12-09T02:04:09Z</dcterms:created>
  <dcterms:modified xsi:type="dcterms:W3CDTF">2024-01-08T09:28:47Z</dcterms:modified>
</cp:coreProperties>
</file>