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99" r:id="rId6"/>
    <p:sldId id="358" r:id="rId7"/>
    <p:sldId id="259" r:id="rId8"/>
    <p:sldId id="263" r:id="rId9"/>
    <p:sldId id="262" r:id="rId10"/>
    <p:sldId id="265" r:id="rId11"/>
    <p:sldId id="359" r:id="rId12"/>
    <p:sldId id="269" r:id="rId13"/>
    <p:sldId id="266" r:id="rId14"/>
    <p:sldId id="267" r:id="rId15"/>
    <p:sldId id="287" r:id="rId16"/>
    <p:sldId id="268" r:id="rId17"/>
    <p:sldId id="360" r:id="rId18"/>
  </p:sldIdLst>
  <p:sldSz cx="18288000" cy="10287000"/>
  <p:notesSz cx="6858000" cy="9144000"/>
  <p:embeddedFontLst>
    <p:embeddedFont>
      <p:font typeface=".VnTime" panose="020B7200000000000000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aegu Bold" panose="020B0604020202020204" charset="0"/>
      <p:regular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E3"/>
    <a:srgbClr val="EDD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7C8CC-4197-4436-AD4C-CA65C644973C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F5012-4FD4-4E32-A8EA-1D990FA89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F5012-4FD4-4E32-A8EA-1D990FA89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4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F5012-4FD4-4E32-A8EA-1D990FA896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0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7" y="154782"/>
            <a:ext cx="16487774" cy="197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1"/>
            <a:ext cx="8077200" cy="3226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5855495"/>
            <a:ext cx="8077200" cy="322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296400" y="2400301"/>
            <a:ext cx="8077200" cy="6684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>
            <a:extLst>
              <a:ext uri="{FF2B5EF4-FFF2-40B4-BE49-F238E27FC236}">
                <a16:creationId xmlns:a16="http://schemas.microsoft.com/office/drawing/2014/main" id="{6F437584-92F9-56E6-5A7B-064D01A20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>
            <a:extLst>
              <a:ext uri="{FF2B5EF4-FFF2-40B4-BE49-F238E27FC236}">
                <a16:creationId xmlns:a16="http://schemas.microsoft.com/office/drawing/2014/main" id="{A3578F2F-E6A3-FEC6-8DDB-715DD628A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>
            <a:extLst>
              <a:ext uri="{FF2B5EF4-FFF2-40B4-BE49-F238E27FC236}">
                <a16:creationId xmlns:a16="http://schemas.microsoft.com/office/drawing/2014/main" id="{57863317-E747-9F11-5947-33B7E2798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5CE058-200A-4EEB-A6E8-C76E8C969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754841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svg"/><Relationship Id="rId3" Type="http://schemas.openxmlformats.org/officeDocument/2006/relationships/image" Target="../media/image51.svg"/><Relationship Id="rId7" Type="http://schemas.openxmlformats.org/officeDocument/2006/relationships/image" Target="../media/image4.svg"/><Relationship Id="rId12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53.svg"/><Relationship Id="rId15" Type="http://schemas.openxmlformats.org/officeDocument/2006/relationships/image" Target="../media/image36.svg"/><Relationship Id="rId10" Type="http://schemas.openxmlformats.org/officeDocument/2006/relationships/image" Target="../media/image7.png"/><Relationship Id="rId4" Type="http://schemas.openxmlformats.org/officeDocument/2006/relationships/image" Target="../media/image52.png"/><Relationship Id="rId9" Type="http://schemas.openxmlformats.org/officeDocument/2006/relationships/image" Target="../media/image38.sv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7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73.svg"/><Relationship Id="rId5" Type="http://schemas.openxmlformats.org/officeDocument/2006/relationships/image" Target="../media/image34.sv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7.png"/><Relationship Id="rId18" Type="http://schemas.openxmlformats.org/officeDocument/2006/relationships/image" Target="../media/image78.svg"/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12" Type="http://schemas.openxmlformats.org/officeDocument/2006/relationships/image" Target="../media/image30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29.png"/><Relationship Id="rId5" Type="http://schemas.openxmlformats.org/officeDocument/2006/relationships/image" Target="../media/image52.png"/><Relationship Id="rId15" Type="http://schemas.openxmlformats.org/officeDocument/2006/relationships/image" Target="../media/image75.png"/><Relationship Id="rId10" Type="http://schemas.openxmlformats.org/officeDocument/2006/relationships/image" Target="../media/image36.svg"/><Relationship Id="rId19" Type="http://schemas.openxmlformats.org/officeDocument/2006/relationships/image" Target="../media/image79.png"/><Relationship Id="rId4" Type="http://schemas.openxmlformats.org/officeDocument/2006/relationships/image" Target="../media/image51.svg"/><Relationship Id="rId9" Type="http://schemas.openxmlformats.org/officeDocument/2006/relationships/image" Target="../media/image35.png"/><Relationship Id="rId1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4.svg"/><Relationship Id="rId3" Type="http://schemas.openxmlformats.org/officeDocument/2006/relationships/image" Target="../media/image82.jpeg"/><Relationship Id="rId7" Type="http://schemas.openxmlformats.org/officeDocument/2006/relationships/image" Target="../media/image36.svg"/><Relationship Id="rId12" Type="http://schemas.openxmlformats.org/officeDocument/2006/relationships/image" Target="../media/image8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.svg"/><Relationship Id="rId5" Type="http://schemas.openxmlformats.org/officeDocument/2006/relationships/image" Target="../media/image78.svg"/><Relationship Id="rId15" Type="http://schemas.openxmlformats.org/officeDocument/2006/relationships/image" Target="../media/image38.svg"/><Relationship Id="rId10" Type="http://schemas.openxmlformats.org/officeDocument/2006/relationships/image" Target="../media/image3.png"/><Relationship Id="rId4" Type="http://schemas.openxmlformats.org/officeDocument/2006/relationships/image" Target="../media/image77.png"/><Relationship Id="rId9" Type="http://schemas.openxmlformats.org/officeDocument/2006/relationships/image" Target="../media/image30.sv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5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9.svg"/><Relationship Id="rId3" Type="http://schemas.openxmlformats.org/officeDocument/2006/relationships/image" Target="../media/image4.svg"/><Relationship Id="rId7" Type="http://schemas.openxmlformats.org/officeDocument/2006/relationships/image" Target="../media/image36.svg"/><Relationship Id="rId12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8.svg"/><Relationship Id="rId5" Type="http://schemas.openxmlformats.org/officeDocument/2006/relationships/image" Target="../media/image84.svg"/><Relationship Id="rId10" Type="http://schemas.openxmlformats.org/officeDocument/2006/relationships/image" Target="../media/image7.png"/><Relationship Id="rId4" Type="http://schemas.openxmlformats.org/officeDocument/2006/relationships/image" Target="../media/image83.pn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4.svg"/><Relationship Id="rId7" Type="http://schemas.openxmlformats.org/officeDocument/2006/relationships/image" Target="../media/image30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9.svg"/><Relationship Id="rId5" Type="http://schemas.openxmlformats.org/officeDocument/2006/relationships/image" Target="../media/image36.svg"/><Relationship Id="rId10" Type="http://schemas.openxmlformats.org/officeDocument/2006/relationships/image" Target="../media/image68.png"/><Relationship Id="rId4" Type="http://schemas.openxmlformats.org/officeDocument/2006/relationships/image" Target="../media/image35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svg"/><Relationship Id="rId4" Type="http://schemas.openxmlformats.org/officeDocument/2006/relationships/image" Target="../media/image16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svg"/><Relationship Id="rId3" Type="http://schemas.openxmlformats.org/officeDocument/2006/relationships/image" Target="../media/image26.svg"/><Relationship Id="rId7" Type="http://schemas.openxmlformats.org/officeDocument/2006/relationships/image" Target="../media/image8.svg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5" Type="http://schemas.openxmlformats.org/officeDocument/2006/relationships/image" Target="../media/image18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sv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svg"/><Relationship Id="rId5" Type="http://schemas.openxmlformats.org/officeDocument/2006/relationships/image" Target="../media/image16.svg"/><Relationship Id="rId15" Type="http://schemas.openxmlformats.org/officeDocument/2006/relationships/image" Target="../media/image38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36.sv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5.svg"/><Relationship Id="rId18" Type="http://schemas.openxmlformats.org/officeDocument/2006/relationships/image" Target="../media/image31.png"/><Relationship Id="rId3" Type="http://schemas.openxmlformats.org/officeDocument/2006/relationships/image" Target="../media/image51.svg"/><Relationship Id="rId21" Type="http://schemas.openxmlformats.org/officeDocument/2006/relationships/image" Target="../media/image30.svg"/><Relationship Id="rId7" Type="http://schemas.openxmlformats.org/officeDocument/2006/relationships/image" Target="../media/image4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50.png"/><Relationship Id="rId16" Type="http://schemas.openxmlformats.org/officeDocument/2006/relationships/image" Target="../media/image58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53.svg"/><Relationship Id="rId15" Type="http://schemas.openxmlformats.org/officeDocument/2006/relationships/image" Target="../media/image57.svg"/><Relationship Id="rId10" Type="http://schemas.openxmlformats.org/officeDocument/2006/relationships/image" Target="../media/image7.png"/><Relationship Id="rId19" Type="http://schemas.openxmlformats.org/officeDocument/2006/relationships/image" Target="../media/image32.svg"/><Relationship Id="rId4" Type="http://schemas.openxmlformats.org/officeDocument/2006/relationships/image" Target="../media/image52.png"/><Relationship Id="rId9" Type="http://schemas.openxmlformats.org/officeDocument/2006/relationships/image" Target="../media/image36.sv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svg"/><Relationship Id="rId3" Type="http://schemas.openxmlformats.org/officeDocument/2006/relationships/image" Target="../media/image36.svg"/><Relationship Id="rId7" Type="http://schemas.openxmlformats.org/officeDocument/2006/relationships/image" Target="../media/image63.svg"/><Relationship Id="rId12" Type="http://schemas.openxmlformats.org/officeDocument/2006/relationships/image" Target="../media/image58.png"/><Relationship Id="rId17" Type="http://schemas.openxmlformats.org/officeDocument/2006/relationships/image" Target="../media/image69.svg"/><Relationship Id="rId2" Type="http://schemas.openxmlformats.org/officeDocument/2006/relationships/image" Target="../media/image35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4.sv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75576" y="5423057"/>
            <a:ext cx="8336847" cy="2073791"/>
          </a:xfrm>
          <a:custGeom>
            <a:avLst/>
            <a:gdLst/>
            <a:ahLst/>
            <a:cxnLst/>
            <a:rect l="l" t="t" r="r" b="b"/>
            <a:pathLst>
              <a:path w="8336847" h="2073791">
                <a:moveTo>
                  <a:pt x="0" y="0"/>
                </a:moveTo>
                <a:lnTo>
                  <a:pt x="8336848" y="0"/>
                </a:lnTo>
                <a:lnTo>
                  <a:pt x="8336848" y="2073791"/>
                </a:lnTo>
                <a:lnTo>
                  <a:pt x="0" y="2073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82071" y="2854228"/>
            <a:ext cx="1381920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</a:t>
            </a:r>
          </a:p>
          <a:p>
            <a:pPr algn="ctr"/>
            <a:r>
              <a:rPr lang="en-US" sz="7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THẦY, CÔ GIÁO VỀ DỰ GIỜ</a:t>
            </a:r>
          </a:p>
        </p:txBody>
      </p:sp>
      <p:sp>
        <p:nvSpPr>
          <p:cNvPr id="4" name="Freeform 4"/>
          <p:cNvSpPr/>
          <p:nvPr/>
        </p:nvSpPr>
        <p:spPr>
          <a:xfrm>
            <a:off x="16105928" y="1167345"/>
            <a:ext cx="1406172" cy="1765742"/>
          </a:xfrm>
          <a:custGeom>
            <a:avLst/>
            <a:gdLst/>
            <a:ahLst/>
            <a:cxnLst/>
            <a:rect l="l" t="t" r="r" b="b"/>
            <a:pathLst>
              <a:path w="1406172" h="1765742">
                <a:moveTo>
                  <a:pt x="0" y="0"/>
                </a:moveTo>
                <a:lnTo>
                  <a:pt x="1406173" y="0"/>
                </a:lnTo>
                <a:lnTo>
                  <a:pt x="1406173" y="1765742"/>
                </a:lnTo>
                <a:lnTo>
                  <a:pt x="0" y="1765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2600253" cy="2334691"/>
          </a:xfrm>
          <a:custGeom>
            <a:avLst/>
            <a:gdLst/>
            <a:ahLst/>
            <a:cxnLst/>
            <a:rect l="l" t="t" r="r" b="b"/>
            <a:pathLst>
              <a:path w="2600253" h="2334691">
                <a:moveTo>
                  <a:pt x="0" y="0"/>
                </a:moveTo>
                <a:lnTo>
                  <a:pt x="2600253" y="0"/>
                </a:lnTo>
                <a:lnTo>
                  <a:pt x="2600253" y="2334691"/>
                </a:lnTo>
                <a:lnTo>
                  <a:pt x="0" y="2334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0788" t="-31836"/>
            </a:stretch>
          </a:blipFill>
        </p:spPr>
      </p:sp>
      <p:sp>
        <p:nvSpPr>
          <p:cNvPr id="6" name="Freeform 6"/>
          <p:cNvSpPr/>
          <p:nvPr/>
        </p:nvSpPr>
        <p:spPr>
          <a:xfrm rot="709028">
            <a:off x="15642533" y="8533772"/>
            <a:ext cx="1267245" cy="1214251"/>
          </a:xfrm>
          <a:custGeom>
            <a:avLst/>
            <a:gdLst/>
            <a:ahLst/>
            <a:cxnLst/>
            <a:rect l="l" t="t" r="r" b="b"/>
            <a:pathLst>
              <a:path w="1267245" h="1214251">
                <a:moveTo>
                  <a:pt x="0" y="0"/>
                </a:moveTo>
                <a:lnTo>
                  <a:pt x="1267245" y="0"/>
                </a:lnTo>
                <a:lnTo>
                  <a:pt x="1267245" y="1214251"/>
                </a:lnTo>
                <a:lnTo>
                  <a:pt x="0" y="121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0" y="8416880"/>
            <a:ext cx="3029863" cy="1863366"/>
          </a:xfrm>
          <a:custGeom>
            <a:avLst/>
            <a:gdLst/>
            <a:ahLst/>
            <a:cxnLst/>
            <a:rect l="l" t="t" r="r" b="b"/>
            <a:pathLst>
              <a:path w="3029863" h="1863366">
                <a:moveTo>
                  <a:pt x="0" y="1863366"/>
                </a:moveTo>
                <a:lnTo>
                  <a:pt x="3029863" y="1863366"/>
                </a:lnTo>
                <a:lnTo>
                  <a:pt x="3029863" y="0"/>
                </a:lnTo>
                <a:lnTo>
                  <a:pt x="0" y="0"/>
                </a:lnTo>
                <a:lnTo>
                  <a:pt x="0" y="186336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371326" y="3768459"/>
            <a:ext cx="1335062" cy="4047926"/>
          </a:xfrm>
          <a:custGeom>
            <a:avLst/>
            <a:gdLst/>
            <a:ahLst/>
            <a:cxnLst/>
            <a:rect l="l" t="t" r="r" b="b"/>
            <a:pathLst>
              <a:path w="1335062" h="4047926">
                <a:moveTo>
                  <a:pt x="0" y="0"/>
                </a:moveTo>
                <a:lnTo>
                  <a:pt x="1335062" y="0"/>
                </a:lnTo>
                <a:lnTo>
                  <a:pt x="1335062" y="4047926"/>
                </a:lnTo>
                <a:lnTo>
                  <a:pt x="0" y="40479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665"/>
            </a:stretch>
          </a:blipFill>
        </p:spPr>
      </p:sp>
      <p:sp>
        <p:nvSpPr>
          <p:cNvPr id="9" name="Freeform 9"/>
          <p:cNvSpPr/>
          <p:nvPr/>
        </p:nvSpPr>
        <p:spPr>
          <a:xfrm rot="1210150">
            <a:off x="14610364" y="5132282"/>
            <a:ext cx="1363856" cy="1006544"/>
          </a:xfrm>
          <a:custGeom>
            <a:avLst/>
            <a:gdLst/>
            <a:ahLst/>
            <a:cxnLst/>
            <a:rect l="l" t="t" r="r" b="b"/>
            <a:pathLst>
              <a:path w="1363856" h="1006544">
                <a:moveTo>
                  <a:pt x="0" y="0"/>
                </a:moveTo>
                <a:lnTo>
                  <a:pt x="1363856" y="0"/>
                </a:lnTo>
                <a:lnTo>
                  <a:pt x="1363856" y="1006544"/>
                </a:lnTo>
                <a:lnTo>
                  <a:pt x="0" y="1006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83011" y="5952120"/>
            <a:ext cx="778320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9A2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9893" y="690756"/>
            <a:ext cx="16028214" cy="8905489"/>
          </a:xfrm>
          <a:custGeom>
            <a:avLst/>
            <a:gdLst/>
            <a:ahLst/>
            <a:cxnLst/>
            <a:rect l="l" t="t" r="r" b="b"/>
            <a:pathLst>
              <a:path w="16028214" h="8905489">
                <a:moveTo>
                  <a:pt x="0" y="0"/>
                </a:moveTo>
                <a:lnTo>
                  <a:pt x="16028214" y="0"/>
                </a:lnTo>
                <a:lnTo>
                  <a:pt x="16028214" y="8905488"/>
                </a:lnTo>
                <a:lnTo>
                  <a:pt x="0" y="890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3670" y="898431"/>
            <a:ext cx="15280661" cy="8490138"/>
          </a:xfrm>
          <a:custGeom>
            <a:avLst/>
            <a:gdLst/>
            <a:ahLst/>
            <a:cxnLst/>
            <a:rect l="l" t="t" r="r" b="b"/>
            <a:pathLst>
              <a:path w="15280661" h="8490138">
                <a:moveTo>
                  <a:pt x="0" y="0"/>
                </a:moveTo>
                <a:lnTo>
                  <a:pt x="15280660" y="0"/>
                </a:lnTo>
                <a:lnTo>
                  <a:pt x="15280660" y="8490138"/>
                </a:lnTo>
                <a:lnTo>
                  <a:pt x="0" y="849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90284" y="2055212"/>
            <a:ext cx="1186196" cy="1489516"/>
          </a:xfrm>
          <a:custGeom>
            <a:avLst/>
            <a:gdLst/>
            <a:ahLst/>
            <a:cxnLst/>
            <a:rect l="l" t="t" r="r" b="b"/>
            <a:pathLst>
              <a:path w="1186196" h="1489516">
                <a:moveTo>
                  <a:pt x="0" y="0"/>
                </a:moveTo>
                <a:lnTo>
                  <a:pt x="1186196" y="0"/>
                </a:lnTo>
                <a:lnTo>
                  <a:pt x="1186196" y="1489515"/>
                </a:lnTo>
                <a:lnTo>
                  <a:pt x="0" y="1489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81402">
            <a:off x="2848266" y="2717655"/>
            <a:ext cx="869445" cy="869445"/>
          </a:xfrm>
          <a:custGeom>
            <a:avLst/>
            <a:gdLst/>
            <a:ahLst/>
            <a:cxnLst/>
            <a:rect l="l" t="t" r="r" b="b"/>
            <a:pathLst>
              <a:path w="869445" h="869445">
                <a:moveTo>
                  <a:pt x="0" y="0"/>
                </a:moveTo>
                <a:lnTo>
                  <a:pt x="869445" y="0"/>
                </a:lnTo>
                <a:lnTo>
                  <a:pt x="869445" y="869445"/>
                </a:lnTo>
                <a:lnTo>
                  <a:pt x="0" y="8694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6458">
            <a:off x="7568843" y="2567147"/>
            <a:ext cx="971034" cy="930427"/>
          </a:xfrm>
          <a:custGeom>
            <a:avLst/>
            <a:gdLst/>
            <a:ahLst/>
            <a:cxnLst/>
            <a:rect l="l" t="t" r="r" b="b"/>
            <a:pathLst>
              <a:path w="971034" h="930427">
                <a:moveTo>
                  <a:pt x="0" y="0"/>
                </a:moveTo>
                <a:lnTo>
                  <a:pt x="971034" y="0"/>
                </a:lnTo>
                <a:lnTo>
                  <a:pt x="971034" y="930427"/>
                </a:lnTo>
                <a:lnTo>
                  <a:pt x="0" y="930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30323" y="6958012"/>
            <a:ext cx="1322192" cy="361950"/>
          </a:xfrm>
          <a:custGeom>
            <a:avLst/>
            <a:gdLst/>
            <a:ahLst/>
            <a:cxnLst/>
            <a:rect l="l" t="t" r="r" b="b"/>
            <a:pathLst>
              <a:path w="1322192" h="361950">
                <a:moveTo>
                  <a:pt x="0" y="0"/>
                </a:moveTo>
                <a:lnTo>
                  <a:pt x="1322191" y="0"/>
                </a:lnTo>
                <a:lnTo>
                  <a:pt x="1322191" y="361950"/>
                </a:lnTo>
                <a:lnTo>
                  <a:pt x="0" y="361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1423618" y="7041586"/>
            <a:ext cx="3785256" cy="680110"/>
          </a:xfrm>
          <a:custGeom>
            <a:avLst/>
            <a:gdLst/>
            <a:ahLst/>
            <a:cxnLst/>
            <a:rect l="l" t="t" r="r" b="b"/>
            <a:pathLst>
              <a:path w="3785256" h="680110">
                <a:moveTo>
                  <a:pt x="0" y="0"/>
                </a:moveTo>
                <a:lnTo>
                  <a:pt x="3785256" y="0"/>
                </a:lnTo>
                <a:lnTo>
                  <a:pt x="3785256" y="680110"/>
                </a:lnTo>
                <a:lnTo>
                  <a:pt x="0" y="6801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5821027" y="2243329"/>
            <a:ext cx="3785256" cy="680110"/>
          </a:xfrm>
          <a:custGeom>
            <a:avLst/>
            <a:gdLst/>
            <a:ahLst/>
            <a:cxnLst/>
            <a:rect l="l" t="t" r="r" b="b"/>
            <a:pathLst>
              <a:path w="3785256" h="680110">
                <a:moveTo>
                  <a:pt x="0" y="0"/>
                </a:moveTo>
                <a:lnTo>
                  <a:pt x="3785256" y="0"/>
                </a:lnTo>
                <a:lnTo>
                  <a:pt x="3785256" y="680109"/>
                </a:lnTo>
                <a:lnTo>
                  <a:pt x="0" y="680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AA099B-877D-F0ED-4E8B-24A8F904EE07}"/>
              </a:ext>
            </a:extLst>
          </p:cNvPr>
          <p:cNvSpPr txBox="1"/>
          <p:nvPr/>
        </p:nvSpPr>
        <p:spPr>
          <a:xfrm>
            <a:off x="2112180" y="4273170"/>
            <a:ext cx="14063639" cy="212365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BC4A77-2BF2-762A-FC8F-DCA55F5D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2"/>
            <a:ext cx="18288000" cy="10291864"/>
          </a:xfrm>
          <a:prstGeom prst="rect">
            <a:avLst/>
          </a:prstGeom>
        </p:spPr>
      </p:pic>
      <p:sp>
        <p:nvSpPr>
          <p:cNvPr id="13365" name="Line 53">
            <a:extLst>
              <a:ext uri="{FF2B5EF4-FFF2-40B4-BE49-F238E27FC236}">
                <a16:creationId xmlns:a16="http://schemas.microsoft.com/office/drawing/2014/main" id="{FDC05089-A4EC-6AAC-EEFB-7BB7C329BB98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12258675" y="5029200"/>
            <a:ext cx="0" cy="2514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pic>
        <p:nvPicPr>
          <p:cNvPr id="13366" name="Picture 54">
            <a:extLst>
              <a:ext uri="{FF2B5EF4-FFF2-40B4-BE49-F238E27FC236}">
                <a16:creationId xmlns:a16="http://schemas.microsoft.com/office/drawing/2014/main" id="{6FA9147F-A167-089A-2CC4-D55A7156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81481" y1="53459" x2="78395" y2="57233"/>
                        <a14:backgroundMark x1="66667" y1="57233" x2="66667" y2="57233"/>
                        <a14:backgroundMark x1="61728" y1="84906" x2="40123" y2="81132"/>
                        <a14:backgroundMark x1="54321" y1="79245" x2="54321" y2="79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13" y="4181476"/>
            <a:ext cx="18288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7" name="Picture 45">
            <a:extLst>
              <a:ext uri="{FF2B5EF4-FFF2-40B4-BE49-F238E27FC236}">
                <a16:creationId xmlns:a16="http://schemas.microsoft.com/office/drawing/2014/main" id="{0A1665F5-C90A-9EA1-2B22-F9433C60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588" y="3838576"/>
            <a:ext cx="18288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28">
            <a:extLst>
              <a:ext uri="{FF2B5EF4-FFF2-40B4-BE49-F238E27FC236}">
                <a16:creationId xmlns:a16="http://schemas.microsoft.com/office/drawing/2014/main" id="{08DD1614-7CC0-4760-02F3-E9496F6C4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342900"/>
            <a:ext cx="12915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</a:p>
        </p:txBody>
      </p:sp>
      <p:sp>
        <p:nvSpPr>
          <p:cNvPr id="13318" name="Text Box 29">
            <a:extLst>
              <a:ext uri="{FF2B5EF4-FFF2-40B4-BE49-F238E27FC236}">
                <a16:creationId xmlns:a16="http://schemas.microsoft.com/office/drawing/2014/main" id="{7FE33C2A-8EBD-E556-55E8-2067D6E6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14500"/>
            <a:ext cx="16687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347" name="Text Box 35">
            <a:extLst>
              <a:ext uri="{FF2B5EF4-FFF2-40B4-BE49-F238E27FC236}">
                <a16:creationId xmlns:a16="http://schemas.microsoft.com/office/drawing/2014/main" id="{0D0F187A-BCCB-0124-8D24-5C3AA4CA5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567238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13348" name="Text Box 36">
            <a:extLst>
              <a:ext uri="{FF2B5EF4-FFF2-40B4-BE49-F238E27FC236}">
                <a16:creationId xmlns:a16="http://schemas.microsoft.com/office/drawing/2014/main" id="{47527026-B1EB-4560-6F5F-24C6284A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4543426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13349" name="Text Box 37">
            <a:extLst>
              <a:ext uri="{FF2B5EF4-FFF2-40B4-BE49-F238E27FC236}">
                <a16:creationId xmlns:a16="http://schemas.microsoft.com/office/drawing/2014/main" id="{A0E81851-DA1E-1B89-8F66-9C6F0FCCF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25" y="4186238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.VnTime" pitchFamily="34" charset="0"/>
                <a:sym typeface="Symbol" panose="05050102010706020507" pitchFamily="18" charset="2"/>
              </a:rPr>
              <a:t>A</a:t>
            </a:r>
          </a:p>
        </p:txBody>
      </p:sp>
      <p:sp>
        <p:nvSpPr>
          <p:cNvPr id="13351" name="Text Box 39">
            <a:extLst>
              <a:ext uri="{FF2B5EF4-FFF2-40B4-BE49-F238E27FC236}">
                <a16:creationId xmlns:a16="http://schemas.microsoft.com/office/drawing/2014/main" id="{12DEB0FA-51DD-CAE8-AB5B-6A10442A6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4276726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.VnTime" pitchFamily="34" charset="0"/>
                <a:sym typeface="Symbol" panose="05050102010706020507" pitchFamily="18" charset="2"/>
              </a:rPr>
              <a:t>I</a:t>
            </a:r>
          </a:p>
        </p:txBody>
      </p:sp>
      <p:sp>
        <p:nvSpPr>
          <p:cNvPr id="13352" name="Text Box 40">
            <a:extLst>
              <a:ext uri="{FF2B5EF4-FFF2-40B4-BE49-F238E27FC236}">
                <a16:creationId xmlns:a16="http://schemas.microsoft.com/office/drawing/2014/main" id="{D19A2D20-83C3-EA08-3BE2-70C75D050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4271963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.VnTime" pitchFamily="34" charset="0"/>
                <a:sym typeface="Symbol" panose="05050102010706020507" pitchFamily="18" charset="2"/>
              </a:rPr>
              <a:t>B</a:t>
            </a:r>
          </a:p>
        </p:txBody>
      </p:sp>
      <p:sp>
        <p:nvSpPr>
          <p:cNvPr id="13353" name="Text Box 41">
            <a:extLst>
              <a:ext uri="{FF2B5EF4-FFF2-40B4-BE49-F238E27FC236}">
                <a16:creationId xmlns:a16="http://schemas.microsoft.com/office/drawing/2014/main" id="{0199757C-3701-B437-8E6B-35604F77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088" y="7772401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.VnTime" pitchFamily="34" charset="0"/>
                <a:sym typeface="Symbol" panose="05050102010706020507" pitchFamily="18" charset="2"/>
              </a:rPr>
              <a:t>H</a:t>
            </a:r>
          </a:p>
        </p:txBody>
      </p:sp>
      <p:sp>
        <p:nvSpPr>
          <p:cNvPr id="13325" name="AutoShape 44">
            <a:extLst>
              <a:ext uri="{FF2B5EF4-FFF2-40B4-BE49-F238E27FC236}">
                <a16:creationId xmlns:a16="http://schemas.microsoft.com/office/drawing/2014/main" id="{88739935-3D6A-D435-7CAF-A003DCDA1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588" y="4129088"/>
            <a:ext cx="4343400" cy="43434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03" y="10800"/>
                </a:moveTo>
                <a:cubicBezTo>
                  <a:pt x="1303" y="16045"/>
                  <a:pt x="5555" y="20297"/>
                  <a:pt x="10800" y="20297"/>
                </a:cubicBezTo>
                <a:cubicBezTo>
                  <a:pt x="16045" y="20297"/>
                  <a:pt x="20297" y="16045"/>
                  <a:pt x="20297" y="10800"/>
                </a:cubicBezTo>
                <a:cubicBezTo>
                  <a:pt x="20297" y="5555"/>
                  <a:pt x="16045" y="1303"/>
                  <a:pt x="10800" y="1303"/>
                </a:cubicBezTo>
                <a:cubicBezTo>
                  <a:pt x="5555" y="1303"/>
                  <a:pt x="1303" y="5555"/>
                  <a:pt x="1303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358" name="Text Box 46">
            <a:extLst>
              <a:ext uri="{FF2B5EF4-FFF2-40B4-BE49-F238E27FC236}">
                <a16:creationId xmlns:a16="http://schemas.microsoft.com/office/drawing/2014/main" id="{A8CB115E-9C87-33A8-E5FB-6375FB6B6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86101"/>
            <a:ext cx="937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HI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trực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AB</a:t>
            </a:r>
          </a:p>
        </p:txBody>
      </p:sp>
      <p:sp>
        <p:nvSpPr>
          <p:cNvPr id="13360" name="Line 48">
            <a:extLst>
              <a:ext uri="{FF2B5EF4-FFF2-40B4-BE49-F238E27FC236}">
                <a16:creationId xmlns:a16="http://schemas.microsoft.com/office/drawing/2014/main" id="{BCDC8C14-682F-E441-3479-B9DC10A7B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53913" y="5076825"/>
            <a:ext cx="0" cy="2514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2" name="Group 50">
            <a:extLst>
              <a:ext uri="{FF2B5EF4-FFF2-40B4-BE49-F238E27FC236}">
                <a16:creationId xmlns:a16="http://schemas.microsoft.com/office/drawing/2014/main" id="{3FD9AE8C-053E-407A-C1F8-FFD5E3AF0228}"/>
              </a:ext>
            </a:extLst>
          </p:cNvPr>
          <p:cNvGrpSpPr>
            <a:grpSpLocks/>
          </p:cNvGrpSpPr>
          <p:nvPr/>
        </p:nvGrpSpPr>
        <p:grpSpPr bwMode="auto">
          <a:xfrm>
            <a:off x="2652713" y="4086225"/>
            <a:ext cx="4343400" cy="4343400"/>
            <a:chOff x="154" y="1756"/>
            <a:chExt cx="1824" cy="1824"/>
          </a:xfrm>
        </p:grpSpPr>
        <p:grpSp>
          <p:nvGrpSpPr>
            <p:cNvPr id="13331" name="Group 42">
              <a:extLst>
                <a:ext uri="{FF2B5EF4-FFF2-40B4-BE49-F238E27FC236}">
                  <a16:creationId xmlns:a16="http://schemas.microsoft.com/office/drawing/2014/main" id="{219A5DCE-41B9-E080-41D0-197140F356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" y="2094"/>
              <a:ext cx="1132" cy="1236"/>
              <a:chOff x="288" y="2064"/>
              <a:chExt cx="1296" cy="1296"/>
            </a:xfrm>
          </p:grpSpPr>
          <p:sp>
            <p:nvSpPr>
              <p:cNvPr id="13333" name="Line 30">
                <a:extLst>
                  <a:ext uri="{FF2B5EF4-FFF2-40B4-BE49-F238E27FC236}">
                    <a16:creationId xmlns:a16="http://schemas.microsoft.com/office/drawing/2014/main" id="{4BE25E68-9EC3-6A3F-A008-09A8CDC3B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0" cy="1296"/>
              </a:xfrm>
              <a:prstGeom prst="line">
                <a:avLst/>
              </a:prstGeom>
              <a:noFill/>
              <a:ln w="1270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334" name="Line 32">
                <a:extLst>
                  <a:ext uri="{FF2B5EF4-FFF2-40B4-BE49-F238E27FC236}">
                    <a16:creationId xmlns:a16="http://schemas.microsoft.com/office/drawing/2014/main" id="{A5ABF6E2-81C2-1A75-DB52-28135AC93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938" y="1498"/>
                <a:ext cx="0" cy="1152"/>
              </a:xfrm>
              <a:prstGeom prst="line">
                <a:avLst/>
              </a:prstGeom>
              <a:noFill/>
              <a:ln w="1270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335" name="Line 33">
                <a:extLst>
                  <a:ext uri="{FF2B5EF4-FFF2-40B4-BE49-F238E27FC236}">
                    <a16:creationId xmlns:a16="http://schemas.microsoft.com/office/drawing/2014/main" id="{9510B932-1A53-A7DC-33EC-4E708ACB1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2074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336" name="Line 34">
                <a:extLst>
                  <a:ext uri="{FF2B5EF4-FFF2-40B4-BE49-F238E27FC236}">
                    <a16:creationId xmlns:a16="http://schemas.microsoft.com/office/drawing/2014/main" id="{5EEAFDD0-B64E-1FDD-FE9A-4E0318BDC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88" y="2074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13332" name="AutoShape 49">
              <a:extLst>
                <a:ext uri="{FF2B5EF4-FFF2-40B4-BE49-F238E27FC236}">
                  <a16:creationId xmlns:a16="http://schemas.microsoft.com/office/drawing/2014/main" id="{5BC460DD-83D9-F8E0-7A16-C932EF0A9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" y="1756"/>
              <a:ext cx="1824" cy="18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303" y="10800"/>
                  </a:moveTo>
                  <a:cubicBezTo>
                    <a:pt x="1303" y="16045"/>
                    <a:pt x="5555" y="20297"/>
                    <a:pt x="10800" y="20297"/>
                  </a:cubicBezTo>
                  <a:cubicBezTo>
                    <a:pt x="16045" y="20297"/>
                    <a:pt x="20297" y="16045"/>
                    <a:pt x="20297" y="10800"/>
                  </a:cubicBezTo>
                  <a:cubicBezTo>
                    <a:pt x="20297" y="5555"/>
                    <a:pt x="16045" y="1303"/>
                    <a:pt x="10800" y="1303"/>
                  </a:cubicBezTo>
                  <a:cubicBezTo>
                    <a:pt x="5555" y="1303"/>
                    <a:pt x="1303" y="5555"/>
                    <a:pt x="1303" y="1080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13368" name="Text Box 56">
            <a:extLst>
              <a:ext uri="{FF2B5EF4-FFF2-40B4-BE49-F238E27FC236}">
                <a16:creationId xmlns:a16="http://schemas.microsoft.com/office/drawing/2014/main" id="{E869BBE4-F0BC-4A86-BD4D-C5E384F24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97" y="9031068"/>
            <a:ext cx="140287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69" name="Text Box 57">
            <a:extLst>
              <a:ext uri="{FF2B5EF4-FFF2-40B4-BE49-F238E27FC236}">
                <a16:creationId xmlns:a16="http://schemas.microsoft.com/office/drawing/2014/main" id="{B6E98D41-0CDB-DB3D-6770-B6C51FFB1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0550" y="5876926"/>
            <a:ext cx="125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  <a:r>
              <a:rPr lang="en-US" altLang="en-US" sz="3600" b="1">
                <a:solidFill>
                  <a:schemeClr val="accent2"/>
                </a:solidFill>
                <a:sym typeface="Symbol" panose="05050102010706020507" pitchFamily="18" charset="2"/>
              </a:rPr>
              <a:t> </a:t>
            </a:r>
            <a:r>
              <a:rPr lang="en-US" altLang="en-US" sz="3600" b="1">
                <a:solidFill>
                  <a:schemeClr val="accent2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951898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40625 0.003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18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1" dur="5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3.88889E-6 0.228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1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2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8" dur="5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10938 0.150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752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20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3000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3000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3000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7" grpId="0"/>
      <p:bldP spid="13347" grpId="1"/>
      <p:bldP spid="13348" grpId="0"/>
      <p:bldP spid="13348" grpId="1"/>
      <p:bldP spid="13349" grpId="0"/>
      <p:bldP spid="13349" grpId="1"/>
      <p:bldP spid="13351" grpId="0"/>
      <p:bldP spid="13351" grpId="1"/>
      <p:bldP spid="13352" grpId="0"/>
      <p:bldP spid="13352" grpId="1"/>
      <p:bldP spid="13353" grpId="0"/>
      <p:bldP spid="13353" grpId="1"/>
      <p:bldP spid="13358" grpId="0"/>
      <p:bldP spid="13358" grpId="1"/>
      <p:bldP spid="13368" grpId="0"/>
      <p:bldP spid="133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7403091">
            <a:off x="2645487" y="1054276"/>
            <a:ext cx="1292616" cy="1240911"/>
          </a:xfrm>
          <a:custGeom>
            <a:avLst/>
            <a:gdLst/>
            <a:ahLst/>
            <a:cxnLst/>
            <a:rect l="l" t="t" r="r" b="b"/>
            <a:pathLst>
              <a:path w="1292616" h="1240911">
                <a:moveTo>
                  <a:pt x="0" y="0"/>
                </a:moveTo>
                <a:lnTo>
                  <a:pt x="1292616" y="0"/>
                </a:lnTo>
                <a:lnTo>
                  <a:pt x="1292616" y="1240911"/>
                </a:lnTo>
                <a:lnTo>
                  <a:pt x="0" y="1240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7031"/>
            <a:ext cx="3029863" cy="1863366"/>
          </a:xfrm>
          <a:custGeom>
            <a:avLst/>
            <a:gdLst/>
            <a:ahLst/>
            <a:cxnLst/>
            <a:rect l="l" t="t" r="r" b="b"/>
            <a:pathLst>
              <a:path w="3029863" h="1863366">
                <a:moveTo>
                  <a:pt x="0" y="0"/>
                </a:moveTo>
                <a:lnTo>
                  <a:pt x="3029863" y="0"/>
                </a:lnTo>
                <a:lnTo>
                  <a:pt x="3029863" y="1863366"/>
                </a:lnTo>
                <a:lnTo>
                  <a:pt x="0" y="186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15258137" y="8423634"/>
            <a:ext cx="3029863" cy="1863366"/>
          </a:xfrm>
          <a:custGeom>
            <a:avLst/>
            <a:gdLst/>
            <a:ahLst/>
            <a:cxnLst/>
            <a:rect l="l" t="t" r="r" b="b"/>
            <a:pathLst>
              <a:path w="3029863" h="1863366">
                <a:moveTo>
                  <a:pt x="3029863" y="1863366"/>
                </a:moveTo>
                <a:lnTo>
                  <a:pt x="0" y="1863366"/>
                </a:lnTo>
                <a:lnTo>
                  <a:pt x="0" y="0"/>
                </a:lnTo>
                <a:lnTo>
                  <a:pt x="3029863" y="0"/>
                </a:lnTo>
                <a:lnTo>
                  <a:pt x="3029863" y="186336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51296">
            <a:off x="16623926" y="1257711"/>
            <a:ext cx="593760" cy="568930"/>
          </a:xfrm>
          <a:custGeom>
            <a:avLst/>
            <a:gdLst/>
            <a:ahLst/>
            <a:cxnLst/>
            <a:rect l="l" t="t" r="r" b="b"/>
            <a:pathLst>
              <a:path w="593760" h="568930">
                <a:moveTo>
                  <a:pt x="0" y="0"/>
                </a:moveTo>
                <a:lnTo>
                  <a:pt x="593760" y="0"/>
                </a:lnTo>
                <a:lnTo>
                  <a:pt x="593760" y="568930"/>
                </a:lnTo>
                <a:lnTo>
                  <a:pt x="0" y="5689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4B9BA244-530D-EAC1-5F6F-C3925B5FE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"/>
            <a:ext cx="17449800" cy="462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PHIẾU BÀI TẬP LÀM Ở LỚP</a:t>
            </a:r>
            <a:endParaRPr lang="en-US" alt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3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vi-VN" alt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 từ thích hợp vào chỗ trống</a:t>
            </a:r>
            <a:endParaRPr lang="en-US" alt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Trong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. . . . . . .   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alt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Trong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. . . . . . . . .</a:t>
            </a:r>
            <a:r>
              <a:rPr lang="vi-VN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endParaRPr lang="en-US" altLang="en-US" sz="3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Trong một đường tròn đường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. . . . . . . . . . . .</a:t>
            </a:r>
            <a:r>
              <a:rPr lang="vi-VN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endParaRPr lang="en-US" altLang="en-US" sz="3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4FD178-7299-CF79-125D-D6588821C804}"/>
              </a:ext>
            </a:extLst>
          </p:cNvPr>
          <p:cNvSpPr/>
          <p:nvPr/>
        </p:nvSpPr>
        <p:spPr>
          <a:xfrm>
            <a:off x="228600" y="4323552"/>
            <a:ext cx="10515600" cy="687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endParaRPr lang="en-US" sz="3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052ABE2-55FF-76D5-2818-755C88146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829252"/>
              </p:ext>
            </p:extLst>
          </p:nvPr>
        </p:nvGraphicFramePr>
        <p:xfrm>
          <a:off x="406130" y="5010728"/>
          <a:ext cx="17094740" cy="5125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6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8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0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 định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một đường tròn, đường trung trực của một dây luôn đi qua tâm của đường tròn.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6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12783801-2ADC-4B1F-9141-BBDD520BB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92190" y="150889"/>
            <a:ext cx="3056902" cy="1719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905" y="690755"/>
            <a:ext cx="16028214" cy="8905489"/>
          </a:xfrm>
          <a:custGeom>
            <a:avLst/>
            <a:gdLst/>
            <a:ahLst/>
            <a:cxnLst/>
            <a:rect l="l" t="t" r="r" b="b"/>
            <a:pathLst>
              <a:path w="16028214" h="8905489">
                <a:moveTo>
                  <a:pt x="0" y="0"/>
                </a:moveTo>
                <a:lnTo>
                  <a:pt x="16028214" y="0"/>
                </a:lnTo>
                <a:lnTo>
                  <a:pt x="16028214" y="8905488"/>
                </a:lnTo>
                <a:lnTo>
                  <a:pt x="0" y="890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4366" y="918554"/>
            <a:ext cx="15280661" cy="8490138"/>
          </a:xfrm>
          <a:custGeom>
            <a:avLst/>
            <a:gdLst/>
            <a:ahLst/>
            <a:cxnLst/>
            <a:rect l="l" t="t" r="r" b="b"/>
            <a:pathLst>
              <a:path w="15280661" h="8490138">
                <a:moveTo>
                  <a:pt x="0" y="0"/>
                </a:moveTo>
                <a:lnTo>
                  <a:pt x="15280660" y="0"/>
                </a:lnTo>
                <a:lnTo>
                  <a:pt x="15280660" y="8490138"/>
                </a:lnTo>
                <a:lnTo>
                  <a:pt x="0" y="8490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44929" y="1675511"/>
            <a:ext cx="769340" cy="966066"/>
          </a:xfrm>
          <a:custGeom>
            <a:avLst/>
            <a:gdLst/>
            <a:ahLst/>
            <a:cxnLst/>
            <a:rect l="l" t="t" r="r" b="b"/>
            <a:pathLst>
              <a:path w="769340" h="966066">
                <a:moveTo>
                  <a:pt x="0" y="0"/>
                </a:moveTo>
                <a:lnTo>
                  <a:pt x="769340" y="0"/>
                </a:lnTo>
                <a:lnTo>
                  <a:pt x="769340" y="966066"/>
                </a:lnTo>
                <a:lnTo>
                  <a:pt x="0" y="9660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906713" y="7592143"/>
            <a:ext cx="3785256" cy="680110"/>
          </a:xfrm>
          <a:custGeom>
            <a:avLst/>
            <a:gdLst/>
            <a:ahLst/>
            <a:cxnLst/>
            <a:rect l="l" t="t" r="r" b="b"/>
            <a:pathLst>
              <a:path w="3785256" h="680110">
                <a:moveTo>
                  <a:pt x="0" y="0"/>
                </a:moveTo>
                <a:lnTo>
                  <a:pt x="3785256" y="0"/>
                </a:lnTo>
                <a:lnTo>
                  <a:pt x="3785256" y="680110"/>
                </a:lnTo>
                <a:lnTo>
                  <a:pt x="0" y="6801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040175" y="1375329"/>
            <a:ext cx="898485" cy="998316"/>
          </a:xfrm>
          <a:custGeom>
            <a:avLst/>
            <a:gdLst/>
            <a:ahLst/>
            <a:cxnLst/>
            <a:rect l="l" t="t" r="r" b="b"/>
            <a:pathLst>
              <a:path w="898485" h="998316">
                <a:moveTo>
                  <a:pt x="898485" y="0"/>
                </a:moveTo>
                <a:lnTo>
                  <a:pt x="0" y="0"/>
                </a:lnTo>
                <a:lnTo>
                  <a:pt x="0" y="998316"/>
                </a:lnTo>
                <a:lnTo>
                  <a:pt x="898485" y="998316"/>
                </a:lnTo>
                <a:lnTo>
                  <a:pt x="89848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81402">
            <a:off x="17252603" y="8938161"/>
            <a:ext cx="780001" cy="780001"/>
          </a:xfrm>
          <a:custGeom>
            <a:avLst/>
            <a:gdLst/>
            <a:ahLst/>
            <a:cxnLst/>
            <a:rect l="l" t="t" r="r" b="b"/>
            <a:pathLst>
              <a:path w="780001" h="780001">
                <a:moveTo>
                  <a:pt x="0" y="0"/>
                </a:moveTo>
                <a:lnTo>
                  <a:pt x="780000" y="0"/>
                </a:lnTo>
                <a:lnTo>
                  <a:pt x="780000" y="780001"/>
                </a:lnTo>
                <a:lnTo>
                  <a:pt x="0" y="7800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8442020" y="8239"/>
            <a:ext cx="521684" cy="1521460"/>
          </a:xfrm>
          <a:custGeom>
            <a:avLst/>
            <a:gdLst/>
            <a:ahLst/>
            <a:cxnLst/>
            <a:rect l="l" t="t" r="r" b="b"/>
            <a:pathLst>
              <a:path w="521684" h="1521460">
                <a:moveTo>
                  <a:pt x="0" y="0"/>
                </a:moveTo>
                <a:lnTo>
                  <a:pt x="521683" y="0"/>
                </a:lnTo>
                <a:lnTo>
                  <a:pt x="521683" y="1521460"/>
                </a:lnTo>
                <a:lnTo>
                  <a:pt x="0" y="15214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30324" r="-3738" b="-35926"/>
            </a:stretch>
          </a:blipFill>
        </p:spPr>
      </p:sp>
      <p:sp>
        <p:nvSpPr>
          <p:cNvPr id="16" name="Freeform 16"/>
          <p:cNvSpPr/>
          <p:nvPr/>
        </p:nvSpPr>
        <p:spPr>
          <a:xfrm rot="-594601">
            <a:off x="378243" y="496598"/>
            <a:ext cx="838740" cy="803665"/>
          </a:xfrm>
          <a:custGeom>
            <a:avLst/>
            <a:gdLst/>
            <a:ahLst/>
            <a:cxnLst/>
            <a:rect l="l" t="t" r="r" b="b"/>
            <a:pathLst>
              <a:path w="838740" h="803665">
                <a:moveTo>
                  <a:pt x="0" y="0"/>
                </a:moveTo>
                <a:lnTo>
                  <a:pt x="838739" y="0"/>
                </a:lnTo>
                <a:lnTo>
                  <a:pt x="838739" y="803665"/>
                </a:lnTo>
                <a:lnTo>
                  <a:pt x="0" y="8036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16322894" y="3538723"/>
            <a:ext cx="2639417" cy="514686"/>
          </a:xfrm>
          <a:custGeom>
            <a:avLst/>
            <a:gdLst/>
            <a:ahLst/>
            <a:cxnLst/>
            <a:rect l="l" t="t" r="r" b="b"/>
            <a:pathLst>
              <a:path w="2639417" h="514686">
                <a:moveTo>
                  <a:pt x="0" y="0"/>
                </a:moveTo>
                <a:lnTo>
                  <a:pt x="2639417" y="0"/>
                </a:lnTo>
                <a:lnTo>
                  <a:pt x="2639417" y="514686"/>
                </a:lnTo>
                <a:lnTo>
                  <a:pt x="0" y="514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B5C3024-E450-43BA-4D7D-A0B31847E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676400"/>
            <a:ext cx="12344400" cy="76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1: </a:t>
            </a:r>
            <a:r>
              <a:rPr lang="vi-VN" altLang="en-US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thích hợp vào chỗ trống</a:t>
            </a:r>
            <a:endParaRPr lang="en-US" altLang="en-US" sz="4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975CCE69-806C-DE86-C0F9-50B9D3B5F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767" y="2673630"/>
            <a:ext cx="14295833" cy="546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. . . . . . . ……. 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 . . . . . . .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Trong một đường tròn đường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 . . . . . . . . . .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0A758819-0E90-5CD7-A67C-8A863BA76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7243" y="2792396"/>
            <a:ext cx="28194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đ­ường</a:t>
            </a:r>
            <a:r>
              <a:rPr lang="en-US" altLang="en-US" sz="3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altLang="en-US" sz="3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7BD1802E-0FDF-8C03-4101-B411023B9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639" y="3876222"/>
            <a:ext cx="3934504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CA1DF033-2998-FB1F-58C6-3E226301E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4785" y="3908275"/>
            <a:ext cx="2424039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.VnTime" pitchFamily="34" charset="0"/>
              </a:rPr>
              <a:t>với</a:t>
            </a:r>
            <a:r>
              <a:rPr lang="en-US" altLang="en-US" sz="3600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itchFamily="34" charset="0"/>
              </a:rPr>
              <a:t>một</a:t>
            </a:r>
            <a:r>
              <a:rPr lang="en-US" altLang="en-US" sz="3600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4C80EC1C-5711-2331-510E-6B56417C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221" y="7235197"/>
            <a:ext cx="3506066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60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altLang="en-US" sz="360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477575" y="6562590"/>
            <a:ext cx="4404108" cy="4302171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23225" r="-23225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147562" y="7107797"/>
            <a:ext cx="3590371" cy="3507269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1161" r="-31867" b="-3000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94601">
            <a:off x="17221006" y="9045919"/>
            <a:ext cx="838740" cy="803665"/>
          </a:xfrm>
          <a:custGeom>
            <a:avLst/>
            <a:gdLst/>
            <a:ahLst/>
            <a:cxnLst/>
            <a:rect l="l" t="t" r="r" b="b"/>
            <a:pathLst>
              <a:path w="838740" h="803665">
                <a:moveTo>
                  <a:pt x="0" y="0"/>
                </a:moveTo>
                <a:lnTo>
                  <a:pt x="838739" y="0"/>
                </a:lnTo>
                <a:lnTo>
                  <a:pt x="838739" y="803665"/>
                </a:lnTo>
                <a:lnTo>
                  <a:pt x="0" y="803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1367232" y="4664452"/>
            <a:ext cx="3785256" cy="680110"/>
          </a:xfrm>
          <a:custGeom>
            <a:avLst/>
            <a:gdLst/>
            <a:ahLst/>
            <a:cxnLst/>
            <a:rect l="l" t="t" r="r" b="b"/>
            <a:pathLst>
              <a:path w="3785256" h="680110">
                <a:moveTo>
                  <a:pt x="0" y="0"/>
                </a:moveTo>
                <a:lnTo>
                  <a:pt x="3785256" y="0"/>
                </a:lnTo>
                <a:lnTo>
                  <a:pt x="3785256" y="680109"/>
                </a:lnTo>
                <a:lnTo>
                  <a:pt x="0" y="680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204088" y="7652453"/>
            <a:ext cx="898485" cy="998316"/>
          </a:xfrm>
          <a:custGeom>
            <a:avLst/>
            <a:gdLst/>
            <a:ahLst/>
            <a:cxnLst/>
            <a:rect l="l" t="t" r="r" b="b"/>
            <a:pathLst>
              <a:path w="898485" h="998316">
                <a:moveTo>
                  <a:pt x="898485" y="0"/>
                </a:moveTo>
                <a:lnTo>
                  <a:pt x="0" y="0"/>
                </a:lnTo>
                <a:lnTo>
                  <a:pt x="0" y="998316"/>
                </a:lnTo>
                <a:lnTo>
                  <a:pt x="898485" y="998316"/>
                </a:lnTo>
                <a:lnTo>
                  <a:pt x="8984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44929" y="1675511"/>
            <a:ext cx="769340" cy="966066"/>
          </a:xfrm>
          <a:custGeom>
            <a:avLst/>
            <a:gdLst/>
            <a:ahLst/>
            <a:cxnLst/>
            <a:rect l="l" t="t" r="r" b="b"/>
            <a:pathLst>
              <a:path w="769340" h="966066">
                <a:moveTo>
                  <a:pt x="0" y="0"/>
                </a:moveTo>
                <a:lnTo>
                  <a:pt x="769340" y="0"/>
                </a:lnTo>
                <a:lnTo>
                  <a:pt x="769340" y="966066"/>
                </a:lnTo>
                <a:lnTo>
                  <a:pt x="0" y="966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74456" y="205363"/>
            <a:ext cx="1865919" cy="1646673"/>
          </a:xfrm>
          <a:custGeom>
            <a:avLst/>
            <a:gdLst/>
            <a:ahLst/>
            <a:cxnLst/>
            <a:rect l="l" t="t" r="r" b="b"/>
            <a:pathLst>
              <a:path w="1865919" h="1646673">
                <a:moveTo>
                  <a:pt x="0" y="0"/>
                </a:moveTo>
                <a:lnTo>
                  <a:pt x="1865919" y="0"/>
                </a:lnTo>
                <a:lnTo>
                  <a:pt x="1865919" y="1646674"/>
                </a:lnTo>
                <a:lnTo>
                  <a:pt x="0" y="1646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81402">
            <a:off x="431429" y="330236"/>
            <a:ext cx="586100" cy="586100"/>
          </a:xfrm>
          <a:custGeom>
            <a:avLst/>
            <a:gdLst/>
            <a:ahLst/>
            <a:cxnLst/>
            <a:rect l="l" t="t" r="r" b="b"/>
            <a:pathLst>
              <a:path w="586100" h="586100">
                <a:moveTo>
                  <a:pt x="0" y="0"/>
                </a:moveTo>
                <a:lnTo>
                  <a:pt x="586100" y="0"/>
                </a:lnTo>
                <a:lnTo>
                  <a:pt x="586100" y="586100"/>
                </a:lnTo>
                <a:lnTo>
                  <a:pt x="0" y="5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Group 145">
            <a:extLst>
              <a:ext uri="{FF2B5EF4-FFF2-40B4-BE49-F238E27FC236}">
                <a16:creationId xmlns:a16="http://schemas.microsoft.com/office/drawing/2014/main" id="{9C09BCA4-2B6D-6BE2-6215-517E5213F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182986"/>
              </p:ext>
            </p:extLst>
          </p:nvPr>
        </p:nvGraphicFramePr>
        <p:xfrm>
          <a:off x="1970771" y="1573324"/>
          <a:ext cx="14346457" cy="7673781"/>
        </p:xfrm>
        <a:graphic>
          <a:graphicData uri="http://schemas.openxmlformats.org/drawingml/2006/table">
            <a:tbl>
              <a:tblPr/>
              <a:tblGrid>
                <a:gridCol w="1525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3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93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STT</a:t>
                      </a:r>
                    </a:p>
                  </a:txBody>
                  <a:tcPr marL="91436" marR="91436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Khẳng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định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Đúng</a:t>
                      </a: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Sai</a:t>
                      </a: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3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L="91436" marR="91436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tròn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không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qua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tâm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dây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lớn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nhất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7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91436" marR="91436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 một đường tròn, đường trung trực của một dây luôn đi qua tâm của đường tròn.</a:t>
                      </a: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7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1436" marR="91436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 một đường tròn, đường kính vuông góc với một dây thì đi qua trung điểm của dây ấy.</a:t>
                      </a: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70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91436" marR="91436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 một đường tròn, đường kính đi qua trung điểm của một dây thì vuông góc với dây ấy.</a:t>
                      </a: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6" marR="91436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Rectangle 146">
            <a:extLst>
              <a:ext uri="{FF2B5EF4-FFF2-40B4-BE49-F238E27FC236}">
                <a16:creationId xmlns:a16="http://schemas.microsoft.com/office/drawing/2014/main" id="{7701D2EE-5257-3C21-0392-9E4E1BDCB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1851" y="2715288"/>
            <a:ext cx="576263" cy="64632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00"/>
                    </a:gs>
                    <a:gs pos="100000">
                      <a:srgbClr val="E3CB1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Rectangle 147">
            <a:extLst>
              <a:ext uri="{FF2B5EF4-FFF2-40B4-BE49-F238E27FC236}">
                <a16:creationId xmlns:a16="http://schemas.microsoft.com/office/drawing/2014/main" id="{BEDEDF43-0F99-ADD2-89DF-67DCCDA69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2121" y="4172636"/>
            <a:ext cx="576263" cy="64632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00"/>
                    </a:gs>
                    <a:gs pos="100000">
                      <a:srgbClr val="E3CB1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4" name="Rectangle 148">
            <a:extLst>
              <a:ext uri="{FF2B5EF4-FFF2-40B4-BE49-F238E27FC236}">
                <a16:creationId xmlns:a16="http://schemas.microsoft.com/office/drawing/2014/main" id="{C299D5D1-76DD-859E-9841-1BA6FC73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2121" y="6156102"/>
            <a:ext cx="576263" cy="64632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00"/>
                    </a:gs>
                    <a:gs pos="100000">
                      <a:srgbClr val="E3CB1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5" name="Rectangle 149">
            <a:extLst>
              <a:ext uri="{FF2B5EF4-FFF2-40B4-BE49-F238E27FC236}">
                <a16:creationId xmlns:a16="http://schemas.microsoft.com/office/drawing/2014/main" id="{ADFB7E32-C45A-099A-6ED5-7E9CB898D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1852" y="7828447"/>
            <a:ext cx="576262" cy="64632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0000"/>
                    </a:gs>
                    <a:gs pos="100000">
                      <a:srgbClr val="E3CB1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A16141-60C3-0FE6-80D1-2A73FB2A1077}"/>
              </a:ext>
            </a:extLst>
          </p:cNvPr>
          <p:cNvSpPr/>
          <p:nvPr/>
        </p:nvSpPr>
        <p:spPr>
          <a:xfrm>
            <a:off x="1600200" y="609505"/>
            <a:ext cx="10515600" cy="687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endParaRPr lang="en-US" sz="3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BCAE8-E24E-97AB-0417-3EEE4D116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" y="-4864"/>
            <a:ext cx="18288000" cy="10291864"/>
          </a:xfrm>
          <a:prstGeom prst="rect">
            <a:avLst/>
          </a:prstGeom>
        </p:spPr>
      </p:pic>
      <p:sp>
        <p:nvSpPr>
          <p:cNvPr id="23554" name="Rectangle 2">
            <a:extLst>
              <a:ext uri="{FF2B5EF4-FFF2-40B4-BE49-F238E27FC236}">
                <a16:creationId xmlns:a16="http://schemas.microsoft.com/office/drawing/2014/main" id="{EA689DFF-811F-7869-8192-DA8782433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5238" y="1287517"/>
            <a:ext cx="13258800" cy="150495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br>
              <a:rPr lang="en-US" altLang="en-US" sz="4800" dirty="0">
                <a:latin typeface="Times New Roman" panose="02020603050405020304" pitchFamily="18" charset="0"/>
              </a:rPr>
            </a:b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Cho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AB, </a:t>
            </a:r>
            <a:b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OA =13cm, AM = MB,  OM = 5cm.</a:t>
            </a:r>
          </a:p>
        </p:txBody>
      </p:sp>
      <p:grpSp>
        <p:nvGrpSpPr>
          <p:cNvPr id="23555" name="Group 2">
            <a:extLst>
              <a:ext uri="{FF2B5EF4-FFF2-40B4-BE49-F238E27FC236}">
                <a16:creationId xmlns:a16="http://schemas.microsoft.com/office/drawing/2014/main" id="{3375BBBE-7321-D1B6-BE0F-C89DFD7F441D}"/>
              </a:ext>
            </a:extLst>
          </p:cNvPr>
          <p:cNvGrpSpPr>
            <a:grpSpLocks/>
          </p:cNvGrpSpPr>
          <p:nvPr/>
        </p:nvGrpSpPr>
        <p:grpSpPr bwMode="auto">
          <a:xfrm>
            <a:off x="11404436" y="1361465"/>
            <a:ext cx="4222886" cy="3783918"/>
            <a:chOff x="5759449" y="1600200"/>
            <a:chExt cx="2643676" cy="2209800"/>
          </a:xfrm>
        </p:grpSpPr>
        <p:sp>
          <p:nvSpPr>
            <p:cNvPr id="23571" name="Line 25">
              <a:extLst>
                <a:ext uri="{FF2B5EF4-FFF2-40B4-BE49-F238E27FC236}">
                  <a16:creationId xmlns:a16="http://schemas.microsoft.com/office/drawing/2014/main" id="{ACBA2224-A951-AD19-7167-17FBE96F01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48500" y="2743200"/>
              <a:ext cx="0" cy="533400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572" name="Oval 21">
              <a:extLst>
                <a:ext uri="{FF2B5EF4-FFF2-40B4-BE49-F238E27FC236}">
                  <a16:creationId xmlns:a16="http://schemas.microsoft.com/office/drawing/2014/main" id="{6EC99C19-BC19-E018-9947-D897F8BEE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3600" y="1600200"/>
              <a:ext cx="2209800" cy="2209800"/>
            </a:xfrm>
            <a:prstGeom prst="ellipse">
              <a:avLst/>
            </a:prstGeom>
            <a:noFill/>
            <a:ln w="4445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/>
            </a:p>
          </p:txBody>
        </p:sp>
        <p:sp>
          <p:nvSpPr>
            <p:cNvPr id="23573" name="Oval 22">
              <a:extLst>
                <a:ext uri="{FF2B5EF4-FFF2-40B4-BE49-F238E27FC236}">
                  <a16:creationId xmlns:a16="http://schemas.microsoft.com/office/drawing/2014/main" id="{0DE9084D-6B96-251A-9030-D1BA732F8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/>
            </a:p>
          </p:txBody>
        </p:sp>
        <p:sp>
          <p:nvSpPr>
            <p:cNvPr id="23574" name="Line 23">
              <a:extLst>
                <a:ext uri="{FF2B5EF4-FFF2-40B4-BE49-F238E27FC236}">
                  <a16:creationId xmlns:a16="http://schemas.microsoft.com/office/drawing/2014/main" id="{2C08896F-282A-ED0C-FA30-62FEA4D8B3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9800" y="2743200"/>
              <a:ext cx="990600" cy="381000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575" name="Line 24">
              <a:extLst>
                <a:ext uri="{FF2B5EF4-FFF2-40B4-BE49-F238E27FC236}">
                  <a16:creationId xmlns:a16="http://schemas.microsoft.com/office/drawing/2014/main" id="{6D95430E-FA32-5C81-1687-05C788129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9800" y="3136900"/>
              <a:ext cx="2057400" cy="0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576" name="Line 27">
              <a:extLst>
                <a:ext uri="{FF2B5EF4-FFF2-40B4-BE49-F238E27FC236}">
                  <a16:creationId xmlns:a16="http://schemas.microsoft.com/office/drawing/2014/main" id="{5FE53A81-0257-D97B-812A-C8559E2EB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5600" y="3048000"/>
              <a:ext cx="76200" cy="15240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577" name="Line 28">
              <a:extLst>
                <a:ext uri="{FF2B5EF4-FFF2-40B4-BE49-F238E27FC236}">
                  <a16:creationId xmlns:a16="http://schemas.microsoft.com/office/drawing/2014/main" id="{25BD5433-33CC-E90C-1B69-26EF12660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15200" y="3048000"/>
              <a:ext cx="76200" cy="15240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578" name="Text Box 29">
              <a:extLst>
                <a:ext uri="{FF2B5EF4-FFF2-40B4-BE49-F238E27FC236}">
                  <a16:creationId xmlns:a16="http://schemas.microsoft.com/office/drawing/2014/main" id="{CC71A8DE-A533-AE09-6F5B-691DBC13B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0" y="2362200"/>
              <a:ext cx="375382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3579" name="Text Box 31">
              <a:extLst>
                <a:ext uri="{FF2B5EF4-FFF2-40B4-BE49-F238E27FC236}">
                  <a16:creationId xmlns:a16="http://schemas.microsoft.com/office/drawing/2014/main" id="{CA929CAC-BAA5-2CB7-B637-BCE79CD416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5449" y="3048000"/>
              <a:ext cx="35767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23580" name="Text Box 32">
              <a:extLst>
                <a:ext uri="{FF2B5EF4-FFF2-40B4-BE49-F238E27FC236}">
                  <a16:creationId xmlns:a16="http://schemas.microsoft.com/office/drawing/2014/main" id="{9728BE59-10FB-0D58-B653-9EEA71339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9449" y="3048000"/>
              <a:ext cx="35767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3581" name="Text Box 33">
              <a:extLst>
                <a:ext uri="{FF2B5EF4-FFF2-40B4-BE49-F238E27FC236}">
                  <a16:creationId xmlns:a16="http://schemas.microsoft.com/office/drawing/2014/main" id="{A6C8DD28-6388-E82B-0C2A-4B5E20784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199" y="2667000"/>
              <a:ext cx="534742" cy="255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</a:rPr>
                <a:t>13cm</a:t>
              </a:r>
            </a:p>
          </p:txBody>
        </p:sp>
        <p:sp>
          <p:nvSpPr>
            <p:cNvPr id="23582" name="Text Box 34">
              <a:extLst>
                <a:ext uri="{FF2B5EF4-FFF2-40B4-BE49-F238E27FC236}">
                  <a16:creationId xmlns:a16="http://schemas.microsoft.com/office/drawing/2014/main" id="{C3C40934-3132-32FB-0C32-782B9D56D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399" y="2819400"/>
              <a:ext cx="446209" cy="255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</a:rPr>
                <a:t>5cm</a:t>
              </a:r>
            </a:p>
          </p:txBody>
        </p:sp>
        <p:sp>
          <p:nvSpPr>
            <p:cNvPr id="23583" name="Rectangle 35">
              <a:extLst>
                <a:ext uri="{FF2B5EF4-FFF2-40B4-BE49-F238E27FC236}">
                  <a16:creationId xmlns:a16="http://schemas.microsoft.com/office/drawing/2014/main" id="{F2AF8D23-F853-520D-AA2B-0F5B7BC30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3149600"/>
              <a:ext cx="76200" cy="22860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23584" name="Text Box 30">
              <a:extLst>
                <a:ext uri="{FF2B5EF4-FFF2-40B4-BE49-F238E27FC236}">
                  <a16:creationId xmlns:a16="http://schemas.microsoft.com/office/drawing/2014/main" id="{83587BAD-2427-5B94-F171-0DB508706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7999" y="3124200"/>
              <a:ext cx="393089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</a:rPr>
                <a:t>M</a:t>
              </a:r>
            </a:p>
          </p:txBody>
        </p:sp>
      </p:grpSp>
      <p:sp>
        <p:nvSpPr>
          <p:cNvPr id="23556" name="Text Box 37">
            <a:extLst>
              <a:ext uri="{FF2B5EF4-FFF2-40B4-BE49-F238E27FC236}">
                <a16:creationId xmlns:a16="http://schemas.microsoft.com/office/drawing/2014/main" id="{6D6D8FFD-7D8F-DB2E-EBC5-68E67E44A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-59532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23557" name="TextBox 1">
            <a:extLst>
              <a:ext uri="{FF2B5EF4-FFF2-40B4-BE49-F238E27FC236}">
                <a16:creationId xmlns:a16="http://schemas.microsoft.com/office/drawing/2014/main" id="{926DF327-EE1E-2D94-E7FC-BF8445ACF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169" y="5443170"/>
            <a:ext cx="3314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grpSp>
        <p:nvGrpSpPr>
          <p:cNvPr id="23558" name="Group 41">
            <a:extLst>
              <a:ext uri="{FF2B5EF4-FFF2-40B4-BE49-F238E27FC236}">
                <a16:creationId xmlns:a16="http://schemas.microsoft.com/office/drawing/2014/main" id="{87E23516-3F57-7249-BCAE-8D5AF777D1AF}"/>
              </a:ext>
            </a:extLst>
          </p:cNvPr>
          <p:cNvGrpSpPr>
            <a:grpSpLocks/>
          </p:cNvGrpSpPr>
          <p:nvPr/>
        </p:nvGrpSpPr>
        <p:grpSpPr bwMode="auto">
          <a:xfrm>
            <a:off x="10820853" y="5629554"/>
            <a:ext cx="4313416" cy="3549009"/>
            <a:chOff x="5759449" y="1600200"/>
            <a:chExt cx="2643676" cy="2209800"/>
          </a:xfrm>
        </p:grpSpPr>
        <p:sp>
          <p:nvSpPr>
            <p:cNvPr id="23561" name="Line 25">
              <a:extLst>
                <a:ext uri="{FF2B5EF4-FFF2-40B4-BE49-F238E27FC236}">
                  <a16:creationId xmlns:a16="http://schemas.microsoft.com/office/drawing/2014/main" id="{14EBFF05-8EBA-C0F8-8088-34EB43E14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48500" y="2743200"/>
              <a:ext cx="0" cy="533400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562" name="Oval 21">
              <a:extLst>
                <a:ext uri="{FF2B5EF4-FFF2-40B4-BE49-F238E27FC236}">
                  <a16:creationId xmlns:a16="http://schemas.microsoft.com/office/drawing/2014/main" id="{24057E7E-156C-FB93-E451-491AD17CB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3600" y="1600200"/>
              <a:ext cx="2209800" cy="2209800"/>
            </a:xfrm>
            <a:prstGeom prst="ellipse">
              <a:avLst/>
            </a:prstGeom>
            <a:noFill/>
            <a:ln w="4445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dirty="0"/>
            </a:p>
          </p:txBody>
        </p:sp>
        <p:sp>
          <p:nvSpPr>
            <p:cNvPr id="23563" name="Oval 22">
              <a:extLst>
                <a:ext uri="{FF2B5EF4-FFF2-40B4-BE49-F238E27FC236}">
                  <a16:creationId xmlns:a16="http://schemas.microsoft.com/office/drawing/2014/main" id="{9FE190EB-90A1-4907-3C72-EC2BF8D5B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/>
            </a:p>
          </p:txBody>
        </p:sp>
        <p:sp>
          <p:nvSpPr>
            <p:cNvPr id="23564" name="Line 23">
              <a:extLst>
                <a:ext uri="{FF2B5EF4-FFF2-40B4-BE49-F238E27FC236}">
                  <a16:creationId xmlns:a16="http://schemas.microsoft.com/office/drawing/2014/main" id="{8D1BD8BB-7586-0197-F93D-EC708807F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9800" y="2743200"/>
              <a:ext cx="990600" cy="381000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565" name="Line 24">
              <a:extLst>
                <a:ext uri="{FF2B5EF4-FFF2-40B4-BE49-F238E27FC236}">
                  <a16:creationId xmlns:a16="http://schemas.microsoft.com/office/drawing/2014/main" id="{54010054-2977-7B8B-7E6F-9B71FD68DB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9800" y="3136900"/>
              <a:ext cx="2057400" cy="0"/>
            </a:xfrm>
            <a:prstGeom prst="line">
              <a:avLst/>
            </a:prstGeom>
            <a:noFill/>
            <a:ln w="254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3566" name="Text Box 29">
              <a:extLst>
                <a:ext uri="{FF2B5EF4-FFF2-40B4-BE49-F238E27FC236}">
                  <a16:creationId xmlns:a16="http://schemas.microsoft.com/office/drawing/2014/main" id="{C7992492-923D-90F1-C17E-31ED4BFD6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0226" y="2262981"/>
              <a:ext cx="375382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3567" name="Text Box 31">
              <a:extLst>
                <a:ext uri="{FF2B5EF4-FFF2-40B4-BE49-F238E27FC236}">
                  <a16:creationId xmlns:a16="http://schemas.microsoft.com/office/drawing/2014/main" id="{EB41EC84-3F0A-442A-77C6-02DAC51E6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5449" y="3048000"/>
              <a:ext cx="35767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23568" name="Text Box 32">
              <a:extLst>
                <a:ext uri="{FF2B5EF4-FFF2-40B4-BE49-F238E27FC236}">
                  <a16:creationId xmlns:a16="http://schemas.microsoft.com/office/drawing/2014/main" id="{7CFF6B4E-DF8C-4938-8CA5-0D442A0AA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9449" y="3048000"/>
              <a:ext cx="35767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3569" name="Rectangle 35">
              <a:extLst>
                <a:ext uri="{FF2B5EF4-FFF2-40B4-BE49-F238E27FC236}">
                  <a16:creationId xmlns:a16="http://schemas.microsoft.com/office/drawing/2014/main" id="{75B553D9-2770-B949-057D-5FFEB1F0F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3149600"/>
              <a:ext cx="76200" cy="22860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23570" name="Text Box 30">
              <a:extLst>
                <a:ext uri="{FF2B5EF4-FFF2-40B4-BE49-F238E27FC236}">
                  <a16:creationId xmlns:a16="http://schemas.microsoft.com/office/drawing/2014/main" id="{0CDCAE87-5C70-1E29-1619-895D5FFD9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7999" y="3124200"/>
              <a:ext cx="393089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</a:rPr>
                <a:t>M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826465A-19CA-13AA-3335-C20ED60B079B}"/>
              </a:ext>
            </a:extLst>
          </p:cNvPr>
          <p:cNvSpPr/>
          <p:nvPr/>
        </p:nvSpPr>
        <p:spPr>
          <a:xfrm>
            <a:off x="12757572" y="7977998"/>
            <a:ext cx="178595" cy="1285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D247CA-59CB-75AC-6DB0-997F04AA3110}"/>
              </a:ext>
            </a:extLst>
          </p:cNvPr>
          <p:cNvSpPr/>
          <p:nvPr/>
        </p:nvSpPr>
        <p:spPr>
          <a:xfrm>
            <a:off x="960938" y="6175176"/>
            <a:ext cx="10385991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OA=5cm, OM = 3cm .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AB?</a:t>
            </a:r>
          </a:p>
        </p:txBody>
      </p:sp>
      <p:pic>
        <p:nvPicPr>
          <p:cNvPr id="3" name="Đồng hồ đếm ngược 8 phút - 8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7BDE97B1-BAF5-43C8-A4AE-EFCAA2F58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6199" y="5583"/>
            <a:ext cx="2904477" cy="1633769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4644929" y="1675511"/>
            <a:ext cx="769340" cy="966066"/>
          </a:xfrm>
          <a:custGeom>
            <a:avLst/>
            <a:gdLst/>
            <a:ahLst/>
            <a:cxnLst/>
            <a:rect l="l" t="t" r="r" b="b"/>
            <a:pathLst>
              <a:path w="769340" h="966066">
                <a:moveTo>
                  <a:pt x="0" y="0"/>
                </a:moveTo>
                <a:lnTo>
                  <a:pt x="769340" y="0"/>
                </a:lnTo>
                <a:lnTo>
                  <a:pt x="769340" y="966066"/>
                </a:lnTo>
                <a:lnTo>
                  <a:pt x="0" y="966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581919" y="1585884"/>
            <a:ext cx="4651658" cy="4651128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E0978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15530726" y="8401296"/>
            <a:ext cx="1865919" cy="1646673"/>
          </a:xfrm>
          <a:custGeom>
            <a:avLst/>
            <a:gdLst/>
            <a:ahLst/>
            <a:cxnLst/>
            <a:rect l="l" t="t" r="r" b="b"/>
            <a:pathLst>
              <a:path w="1865919" h="1646673">
                <a:moveTo>
                  <a:pt x="0" y="0"/>
                </a:moveTo>
                <a:lnTo>
                  <a:pt x="1865919" y="0"/>
                </a:lnTo>
                <a:lnTo>
                  <a:pt x="1865919" y="1646673"/>
                </a:lnTo>
                <a:lnTo>
                  <a:pt x="0" y="1646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5706727" y="3228084"/>
            <a:ext cx="3785256" cy="680110"/>
          </a:xfrm>
          <a:custGeom>
            <a:avLst/>
            <a:gdLst/>
            <a:ahLst/>
            <a:cxnLst/>
            <a:rect l="l" t="t" r="r" b="b"/>
            <a:pathLst>
              <a:path w="3785256" h="680110">
                <a:moveTo>
                  <a:pt x="0" y="0"/>
                </a:moveTo>
                <a:lnTo>
                  <a:pt x="3785256" y="0"/>
                </a:lnTo>
                <a:lnTo>
                  <a:pt x="3785256" y="680110"/>
                </a:lnTo>
                <a:lnTo>
                  <a:pt x="0" y="680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28701" y="7535417"/>
            <a:ext cx="1119780" cy="1244200"/>
          </a:xfrm>
          <a:custGeom>
            <a:avLst/>
            <a:gdLst/>
            <a:ahLst/>
            <a:cxnLst/>
            <a:rect l="l" t="t" r="r" b="b"/>
            <a:pathLst>
              <a:path w="1119780" h="1244200">
                <a:moveTo>
                  <a:pt x="1119780" y="0"/>
                </a:moveTo>
                <a:lnTo>
                  <a:pt x="0" y="0"/>
                </a:lnTo>
                <a:lnTo>
                  <a:pt x="0" y="1244200"/>
                </a:lnTo>
                <a:lnTo>
                  <a:pt x="1119780" y="1244200"/>
                </a:lnTo>
                <a:lnTo>
                  <a:pt x="111978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6458">
            <a:off x="15329491" y="737792"/>
            <a:ext cx="833861" cy="798990"/>
          </a:xfrm>
          <a:custGeom>
            <a:avLst/>
            <a:gdLst/>
            <a:ahLst/>
            <a:cxnLst/>
            <a:rect l="l" t="t" r="r" b="b"/>
            <a:pathLst>
              <a:path w="833861" h="798990">
                <a:moveTo>
                  <a:pt x="0" y="0"/>
                </a:moveTo>
                <a:lnTo>
                  <a:pt x="833861" y="0"/>
                </a:lnTo>
                <a:lnTo>
                  <a:pt x="833861" y="798990"/>
                </a:lnTo>
                <a:lnTo>
                  <a:pt x="0" y="798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31781">
            <a:off x="8672012" y="9123691"/>
            <a:ext cx="1425363" cy="1184347"/>
          </a:xfrm>
          <a:custGeom>
            <a:avLst/>
            <a:gdLst/>
            <a:ahLst/>
            <a:cxnLst/>
            <a:rect l="l" t="t" r="r" b="b"/>
            <a:pathLst>
              <a:path w="1425363" h="1184347">
                <a:moveTo>
                  <a:pt x="0" y="0"/>
                </a:moveTo>
                <a:lnTo>
                  <a:pt x="1425364" y="0"/>
                </a:lnTo>
                <a:lnTo>
                  <a:pt x="1425364" y="1184347"/>
                </a:lnTo>
                <a:lnTo>
                  <a:pt x="0" y="11843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6">
            <a:extLst>
              <a:ext uri="{FF2B5EF4-FFF2-40B4-BE49-F238E27FC236}">
                <a16:creationId xmlns:a16="http://schemas.microsoft.com/office/drawing/2014/main" id="{3DE7A69E-C0B4-C96E-98E2-534B4AB2E9E4}"/>
              </a:ext>
            </a:extLst>
          </p:cNvPr>
          <p:cNvGrpSpPr>
            <a:grpSpLocks noChangeAspect="1"/>
          </p:cNvGrpSpPr>
          <p:nvPr/>
        </p:nvGrpSpPr>
        <p:grpSpPr>
          <a:xfrm>
            <a:off x="7067619" y="2158544"/>
            <a:ext cx="3680265" cy="3679846"/>
            <a:chOff x="0" y="0"/>
            <a:chExt cx="6350013" cy="6349289"/>
          </a:xfrm>
          <a:solidFill>
            <a:srgbClr val="FDEFE3"/>
          </a:solidFill>
        </p:grpSpPr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FA276226-ADB1-929A-B784-BADC37CE8F63}"/>
                </a:ext>
              </a:extLst>
            </p:cNvPr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2919827-436D-B58E-C0FC-9DCFF319AE01}"/>
              </a:ext>
            </a:extLst>
          </p:cNvPr>
          <p:cNvSpPr txBox="1"/>
          <p:nvPr/>
        </p:nvSpPr>
        <p:spPr>
          <a:xfrm>
            <a:off x="7354308" y="3275195"/>
            <a:ext cx="3106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Arrow: Curved Down 49">
            <a:extLst>
              <a:ext uri="{FF2B5EF4-FFF2-40B4-BE49-F238E27FC236}">
                <a16:creationId xmlns:a16="http://schemas.microsoft.com/office/drawing/2014/main" id="{92E4A726-E33A-6653-40E1-3E7169B9BEE3}"/>
              </a:ext>
            </a:extLst>
          </p:cNvPr>
          <p:cNvSpPr/>
          <p:nvPr/>
        </p:nvSpPr>
        <p:spPr>
          <a:xfrm rot="1426907">
            <a:off x="10004306" y="1388273"/>
            <a:ext cx="5614847" cy="1813508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531837-8D18-1178-EB04-F335C775DBD5}"/>
              </a:ext>
            </a:extLst>
          </p:cNvPr>
          <p:cNvSpPr/>
          <p:nvPr/>
        </p:nvSpPr>
        <p:spPr>
          <a:xfrm>
            <a:off x="11887200" y="4119808"/>
            <a:ext cx="5105400" cy="120387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6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Arrow: Circular 53">
            <a:extLst>
              <a:ext uri="{FF2B5EF4-FFF2-40B4-BE49-F238E27FC236}">
                <a16:creationId xmlns:a16="http://schemas.microsoft.com/office/drawing/2014/main" id="{94C55A72-20B8-C255-6363-719B1382A07A}"/>
              </a:ext>
            </a:extLst>
          </p:cNvPr>
          <p:cNvSpPr/>
          <p:nvPr/>
        </p:nvSpPr>
        <p:spPr>
          <a:xfrm rot="19812924" flipH="1">
            <a:off x="3462820" y="1476164"/>
            <a:ext cx="4556705" cy="3432564"/>
          </a:xfrm>
          <a:prstGeom prst="circular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245C41-6F44-B381-4860-E74F6C43D97C}"/>
              </a:ext>
            </a:extLst>
          </p:cNvPr>
          <p:cNvSpPr txBox="1"/>
          <p:nvPr/>
        </p:nvSpPr>
        <p:spPr>
          <a:xfrm rot="1244611">
            <a:off x="10668348" y="1003586"/>
            <a:ext cx="4624810" cy="163436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7518A7-D5E3-E2A3-CCD9-52FA95B88442}"/>
              </a:ext>
            </a:extLst>
          </p:cNvPr>
          <p:cNvSpPr txBox="1"/>
          <p:nvPr/>
        </p:nvSpPr>
        <p:spPr>
          <a:xfrm rot="19497887">
            <a:off x="2573966" y="1443094"/>
            <a:ext cx="4624810" cy="163436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6ABB6AF-C03D-232E-EF62-8F1E1A1ED1AC}"/>
              </a:ext>
            </a:extLst>
          </p:cNvPr>
          <p:cNvSpPr/>
          <p:nvPr/>
        </p:nvSpPr>
        <p:spPr>
          <a:xfrm>
            <a:off x="8313542" y="5350213"/>
            <a:ext cx="5869386" cy="1590559"/>
          </a:xfrm>
          <a:custGeom>
            <a:avLst/>
            <a:gdLst>
              <a:gd name="connsiteX0" fmla="*/ 6128426 w 6128426"/>
              <a:gd name="connsiteY0" fmla="*/ 0 h 1984442"/>
              <a:gd name="connsiteX1" fmla="*/ 4066162 w 6128426"/>
              <a:gd name="connsiteY1" fmla="*/ 719847 h 1984442"/>
              <a:gd name="connsiteX2" fmla="*/ 1653702 w 6128426"/>
              <a:gd name="connsiteY2" fmla="*/ 992221 h 1984442"/>
              <a:gd name="connsiteX3" fmla="*/ 0 w 6128426"/>
              <a:gd name="connsiteY3" fmla="*/ 1984442 h 1984442"/>
              <a:gd name="connsiteX4" fmla="*/ 0 w 6128426"/>
              <a:gd name="connsiteY4" fmla="*/ 1984442 h 198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8426" h="1984442">
                <a:moveTo>
                  <a:pt x="6128426" y="0"/>
                </a:moveTo>
                <a:cubicBezTo>
                  <a:pt x="5470187" y="277238"/>
                  <a:pt x="4811949" y="554477"/>
                  <a:pt x="4066162" y="719847"/>
                </a:cubicBezTo>
                <a:cubicBezTo>
                  <a:pt x="3320375" y="885217"/>
                  <a:pt x="2331396" y="781455"/>
                  <a:pt x="1653702" y="992221"/>
                </a:cubicBezTo>
                <a:cubicBezTo>
                  <a:pt x="976008" y="1202987"/>
                  <a:pt x="0" y="1984442"/>
                  <a:pt x="0" y="1984442"/>
                </a:cubicBezTo>
                <a:lnTo>
                  <a:pt x="0" y="1984442"/>
                </a:ln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AC1677CB-7128-8615-9693-B19C9D5438E7}"/>
              </a:ext>
            </a:extLst>
          </p:cNvPr>
          <p:cNvSpPr/>
          <p:nvPr/>
        </p:nvSpPr>
        <p:spPr>
          <a:xfrm rot="2819903">
            <a:off x="14028540" y="5637235"/>
            <a:ext cx="3106074" cy="997273"/>
          </a:xfrm>
          <a:custGeom>
            <a:avLst/>
            <a:gdLst>
              <a:gd name="connsiteX0" fmla="*/ 6128426 w 6128426"/>
              <a:gd name="connsiteY0" fmla="*/ 0 h 1984442"/>
              <a:gd name="connsiteX1" fmla="*/ 4066162 w 6128426"/>
              <a:gd name="connsiteY1" fmla="*/ 719847 h 1984442"/>
              <a:gd name="connsiteX2" fmla="*/ 1653702 w 6128426"/>
              <a:gd name="connsiteY2" fmla="*/ 992221 h 1984442"/>
              <a:gd name="connsiteX3" fmla="*/ 0 w 6128426"/>
              <a:gd name="connsiteY3" fmla="*/ 1984442 h 1984442"/>
              <a:gd name="connsiteX4" fmla="*/ 0 w 6128426"/>
              <a:gd name="connsiteY4" fmla="*/ 1984442 h 198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8426" h="1984442">
                <a:moveTo>
                  <a:pt x="6128426" y="0"/>
                </a:moveTo>
                <a:cubicBezTo>
                  <a:pt x="5470187" y="277238"/>
                  <a:pt x="4811949" y="554477"/>
                  <a:pt x="4066162" y="719847"/>
                </a:cubicBezTo>
                <a:cubicBezTo>
                  <a:pt x="3320375" y="885217"/>
                  <a:pt x="2331396" y="781455"/>
                  <a:pt x="1653702" y="992221"/>
                </a:cubicBezTo>
                <a:cubicBezTo>
                  <a:pt x="976008" y="1202987"/>
                  <a:pt x="0" y="1984442"/>
                  <a:pt x="0" y="1984442"/>
                </a:cubicBezTo>
                <a:lnTo>
                  <a:pt x="0" y="1984442"/>
                </a:lnTo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72572D7-E06F-56A4-FED7-946F073AD720}"/>
              </a:ext>
            </a:extLst>
          </p:cNvPr>
          <p:cNvCxnSpPr/>
          <p:nvPr/>
        </p:nvCxnSpPr>
        <p:spPr>
          <a:xfrm>
            <a:off x="9144000" y="7200900"/>
            <a:ext cx="400327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CC6DA5-EE36-DA25-ABC4-EA47FB174990}"/>
              </a:ext>
            </a:extLst>
          </p:cNvPr>
          <p:cNvCxnSpPr/>
          <p:nvPr/>
        </p:nvCxnSpPr>
        <p:spPr>
          <a:xfrm flipH="1">
            <a:off x="9140411" y="7602492"/>
            <a:ext cx="4003279" cy="92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29">
            <a:extLst>
              <a:ext uri="{FF2B5EF4-FFF2-40B4-BE49-F238E27FC236}">
                <a16:creationId xmlns:a16="http://schemas.microsoft.com/office/drawing/2014/main" id="{57E3DC15-AB96-3817-BB89-67AA5896E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4137" y="7774140"/>
            <a:ext cx="35331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CAAB24B-53BE-E174-4343-E9B0570E1ED0}"/>
              </a:ext>
            </a:extLst>
          </p:cNvPr>
          <p:cNvSpPr/>
          <p:nvPr/>
        </p:nvSpPr>
        <p:spPr>
          <a:xfrm>
            <a:off x="13062113" y="6778124"/>
            <a:ext cx="5038928" cy="1460524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dây</a:t>
            </a:r>
            <a:endParaRPr lang="en-US" altLang="en-US" sz="4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2892D70-C806-4CFF-371B-303E21A9ADC7}"/>
              </a:ext>
            </a:extLst>
          </p:cNvPr>
          <p:cNvSpPr/>
          <p:nvPr/>
        </p:nvSpPr>
        <p:spPr>
          <a:xfrm>
            <a:off x="4140346" y="6926038"/>
            <a:ext cx="5038928" cy="1460524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dây</a:t>
            </a:r>
            <a:endParaRPr lang="en-US" altLang="en-US" sz="4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F53DD8-E7E8-1EF7-FEF3-BC8FA85A6D09}"/>
              </a:ext>
            </a:extLst>
          </p:cNvPr>
          <p:cNvSpPr/>
          <p:nvPr/>
        </p:nvSpPr>
        <p:spPr>
          <a:xfrm>
            <a:off x="679250" y="4165302"/>
            <a:ext cx="5345574" cy="164845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2" grpId="0" animBg="1"/>
      <p:bldP spid="54" grpId="0" animBg="1"/>
      <p:bldP spid="55" grpId="0"/>
      <p:bldP spid="56" grpId="0"/>
      <p:bldP spid="60" grpId="0" animBg="1"/>
      <p:bldP spid="62" grpId="0" animBg="1"/>
      <p:bldP spid="69" grpId="0"/>
      <p:bldP spid="69" grpId="1"/>
      <p:bldP spid="70" grpId="0" animBg="1"/>
      <p:bldP spid="72" grpId="0" animBg="1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5530726" y="8401296"/>
            <a:ext cx="1865919" cy="1646673"/>
          </a:xfrm>
          <a:custGeom>
            <a:avLst/>
            <a:gdLst/>
            <a:ahLst/>
            <a:cxnLst/>
            <a:rect l="l" t="t" r="r" b="b"/>
            <a:pathLst>
              <a:path w="1865919" h="1646673">
                <a:moveTo>
                  <a:pt x="0" y="0"/>
                </a:moveTo>
                <a:lnTo>
                  <a:pt x="1865919" y="0"/>
                </a:lnTo>
                <a:lnTo>
                  <a:pt x="1865919" y="1646673"/>
                </a:lnTo>
                <a:lnTo>
                  <a:pt x="0" y="1646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5706727" y="3228084"/>
            <a:ext cx="3785256" cy="680110"/>
          </a:xfrm>
          <a:custGeom>
            <a:avLst/>
            <a:gdLst/>
            <a:ahLst/>
            <a:cxnLst/>
            <a:rect l="l" t="t" r="r" b="b"/>
            <a:pathLst>
              <a:path w="3785256" h="680110">
                <a:moveTo>
                  <a:pt x="0" y="0"/>
                </a:moveTo>
                <a:lnTo>
                  <a:pt x="3785256" y="0"/>
                </a:lnTo>
                <a:lnTo>
                  <a:pt x="3785256" y="680110"/>
                </a:lnTo>
                <a:lnTo>
                  <a:pt x="0" y="680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28701" y="7535417"/>
            <a:ext cx="1119780" cy="1244200"/>
          </a:xfrm>
          <a:custGeom>
            <a:avLst/>
            <a:gdLst/>
            <a:ahLst/>
            <a:cxnLst/>
            <a:rect l="l" t="t" r="r" b="b"/>
            <a:pathLst>
              <a:path w="1119780" h="1244200">
                <a:moveTo>
                  <a:pt x="1119780" y="0"/>
                </a:moveTo>
                <a:lnTo>
                  <a:pt x="0" y="0"/>
                </a:lnTo>
                <a:lnTo>
                  <a:pt x="0" y="1244200"/>
                </a:lnTo>
                <a:lnTo>
                  <a:pt x="1119780" y="1244200"/>
                </a:lnTo>
                <a:lnTo>
                  <a:pt x="11197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6458">
            <a:off x="15329491" y="737792"/>
            <a:ext cx="833861" cy="798990"/>
          </a:xfrm>
          <a:custGeom>
            <a:avLst/>
            <a:gdLst/>
            <a:ahLst/>
            <a:cxnLst/>
            <a:rect l="l" t="t" r="r" b="b"/>
            <a:pathLst>
              <a:path w="833861" h="798990">
                <a:moveTo>
                  <a:pt x="0" y="0"/>
                </a:moveTo>
                <a:lnTo>
                  <a:pt x="833861" y="0"/>
                </a:lnTo>
                <a:lnTo>
                  <a:pt x="833861" y="798990"/>
                </a:lnTo>
                <a:lnTo>
                  <a:pt x="0" y="798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31781">
            <a:off x="8672012" y="9123691"/>
            <a:ext cx="1425363" cy="1184347"/>
          </a:xfrm>
          <a:custGeom>
            <a:avLst/>
            <a:gdLst/>
            <a:ahLst/>
            <a:cxnLst/>
            <a:rect l="l" t="t" r="r" b="b"/>
            <a:pathLst>
              <a:path w="1425363" h="1184347">
                <a:moveTo>
                  <a:pt x="0" y="0"/>
                </a:moveTo>
                <a:lnTo>
                  <a:pt x="1425364" y="0"/>
                </a:lnTo>
                <a:lnTo>
                  <a:pt x="1425364" y="1184347"/>
                </a:lnTo>
                <a:lnTo>
                  <a:pt x="0" y="1184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BD85DA0A-B74F-4935-B225-948A4397E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376" y="1550675"/>
            <a:ext cx="908263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9203DC-39BF-4D5E-B63E-B31BC395548E}"/>
              </a:ext>
            </a:extLst>
          </p:cNvPr>
          <p:cNvSpPr/>
          <p:nvPr/>
        </p:nvSpPr>
        <p:spPr>
          <a:xfrm>
            <a:off x="3593493" y="2705100"/>
            <a:ext cx="11582400" cy="360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( 3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:10,11(SGK/104)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5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19, 2.3 (SBT/159,160)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2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233" y="497944"/>
            <a:ext cx="16978700" cy="9522000"/>
          </a:xfrm>
          <a:custGeom>
            <a:avLst/>
            <a:gdLst/>
            <a:ahLst/>
            <a:cxnLst/>
            <a:rect l="l" t="t" r="r" b="b"/>
            <a:pathLst>
              <a:path w="16045583" h="8566568">
                <a:moveTo>
                  <a:pt x="0" y="0"/>
                </a:moveTo>
                <a:lnTo>
                  <a:pt x="16045583" y="0"/>
                </a:lnTo>
                <a:lnTo>
                  <a:pt x="16045583" y="8566568"/>
                </a:lnTo>
                <a:lnTo>
                  <a:pt x="0" y="8566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84233" y="812502"/>
            <a:ext cx="1145501" cy="1403370"/>
          </a:xfrm>
          <a:custGeom>
            <a:avLst/>
            <a:gdLst/>
            <a:ahLst/>
            <a:cxnLst/>
            <a:rect l="l" t="t" r="r" b="b"/>
            <a:pathLst>
              <a:path w="1145501" h="1403370">
                <a:moveTo>
                  <a:pt x="1145501" y="0"/>
                </a:moveTo>
                <a:lnTo>
                  <a:pt x="0" y="0"/>
                </a:lnTo>
                <a:lnTo>
                  <a:pt x="0" y="1403370"/>
                </a:lnTo>
                <a:lnTo>
                  <a:pt x="1145501" y="1403370"/>
                </a:lnTo>
                <a:lnTo>
                  <a:pt x="11455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05928" y="1167345"/>
            <a:ext cx="1406172" cy="1765742"/>
          </a:xfrm>
          <a:custGeom>
            <a:avLst/>
            <a:gdLst/>
            <a:ahLst/>
            <a:cxnLst/>
            <a:rect l="l" t="t" r="r" b="b"/>
            <a:pathLst>
              <a:path w="1406172" h="1765742">
                <a:moveTo>
                  <a:pt x="0" y="0"/>
                </a:moveTo>
                <a:lnTo>
                  <a:pt x="1406173" y="0"/>
                </a:lnTo>
                <a:lnTo>
                  <a:pt x="1406173" y="1765742"/>
                </a:lnTo>
                <a:lnTo>
                  <a:pt x="0" y="1765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712012">
            <a:off x="-390617" y="7602059"/>
            <a:ext cx="2149697" cy="2621581"/>
          </a:xfrm>
          <a:custGeom>
            <a:avLst/>
            <a:gdLst/>
            <a:ahLst/>
            <a:cxnLst/>
            <a:rect l="l" t="t" r="r" b="b"/>
            <a:pathLst>
              <a:path w="2149697" h="2621581">
                <a:moveTo>
                  <a:pt x="0" y="0"/>
                </a:moveTo>
                <a:lnTo>
                  <a:pt x="2149697" y="0"/>
                </a:lnTo>
                <a:lnTo>
                  <a:pt x="2149697" y="2621582"/>
                </a:lnTo>
                <a:lnTo>
                  <a:pt x="0" y="26215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579544">
            <a:off x="15408221" y="230564"/>
            <a:ext cx="1395412" cy="1159460"/>
          </a:xfrm>
          <a:custGeom>
            <a:avLst/>
            <a:gdLst/>
            <a:ahLst/>
            <a:cxnLst/>
            <a:rect l="l" t="t" r="r" b="b"/>
            <a:pathLst>
              <a:path w="1395412" h="1159460">
                <a:moveTo>
                  <a:pt x="0" y="0"/>
                </a:moveTo>
                <a:lnTo>
                  <a:pt x="1395412" y="0"/>
                </a:lnTo>
                <a:lnTo>
                  <a:pt x="1395412" y="1159460"/>
                </a:lnTo>
                <a:lnTo>
                  <a:pt x="0" y="1159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985982" y="8947658"/>
            <a:ext cx="675873" cy="647609"/>
          </a:xfrm>
          <a:custGeom>
            <a:avLst/>
            <a:gdLst/>
            <a:ahLst/>
            <a:cxnLst/>
            <a:rect l="l" t="t" r="r" b="b"/>
            <a:pathLst>
              <a:path w="675873" h="647609">
                <a:moveTo>
                  <a:pt x="0" y="0"/>
                </a:moveTo>
                <a:lnTo>
                  <a:pt x="675874" y="0"/>
                </a:lnTo>
                <a:lnTo>
                  <a:pt x="675874" y="647610"/>
                </a:lnTo>
                <a:lnTo>
                  <a:pt x="0" y="647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75941D-9FB6-F3B5-E580-2848CB193E35}"/>
              </a:ext>
            </a:extLst>
          </p:cNvPr>
          <p:cNvSpPr/>
          <p:nvPr/>
        </p:nvSpPr>
        <p:spPr>
          <a:xfrm>
            <a:off x="1641815" y="427726"/>
            <a:ext cx="15715683" cy="9046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BÀI TẬP LÀM Ở NHÀ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:Cho (O;R);AB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Cmr:AB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≤2R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kính.Hãy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OA+OB?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:Cho (O;R),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CD,kẻ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MN;MN⊥CD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</a:t>
            </a: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Cm :H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</a:t>
            </a:r>
            <a:b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kính.Hãy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3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33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5417" y="1935625"/>
            <a:ext cx="7718390" cy="7875908"/>
          </a:xfrm>
          <a:custGeom>
            <a:avLst/>
            <a:gdLst/>
            <a:ahLst/>
            <a:cxnLst/>
            <a:rect l="l" t="t" r="r" b="b"/>
            <a:pathLst>
              <a:path w="7718390" h="7875908">
                <a:moveTo>
                  <a:pt x="0" y="0"/>
                </a:moveTo>
                <a:lnTo>
                  <a:pt x="7718391" y="0"/>
                </a:lnTo>
                <a:lnTo>
                  <a:pt x="7718391" y="7875909"/>
                </a:lnTo>
                <a:lnTo>
                  <a:pt x="0" y="7875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26524" y="1935625"/>
            <a:ext cx="822511" cy="1032833"/>
          </a:xfrm>
          <a:custGeom>
            <a:avLst/>
            <a:gdLst/>
            <a:ahLst/>
            <a:cxnLst/>
            <a:rect l="l" t="t" r="r" b="b"/>
            <a:pathLst>
              <a:path w="822511" h="1032833">
                <a:moveTo>
                  <a:pt x="0" y="0"/>
                </a:moveTo>
                <a:lnTo>
                  <a:pt x="822511" y="0"/>
                </a:lnTo>
                <a:lnTo>
                  <a:pt x="822511" y="1032833"/>
                </a:lnTo>
                <a:lnTo>
                  <a:pt x="0" y="1032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941666">
            <a:off x="6920667" y="8800956"/>
            <a:ext cx="786637" cy="753741"/>
          </a:xfrm>
          <a:custGeom>
            <a:avLst/>
            <a:gdLst/>
            <a:ahLst/>
            <a:cxnLst/>
            <a:rect l="l" t="t" r="r" b="b"/>
            <a:pathLst>
              <a:path w="786637" h="753741">
                <a:moveTo>
                  <a:pt x="0" y="0"/>
                </a:moveTo>
                <a:lnTo>
                  <a:pt x="786636" y="0"/>
                </a:lnTo>
                <a:lnTo>
                  <a:pt x="786636" y="753740"/>
                </a:lnTo>
                <a:lnTo>
                  <a:pt x="0" y="753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031"/>
            <a:ext cx="3029863" cy="1863366"/>
          </a:xfrm>
          <a:custGeom>
            <a:avLst/>
            <a:gdLst/>
            <a:ahLst/>
            <a:cxnLst/>
            <a:rect l="l" t="t" r="r" b="b"/>
            <a:pathLst>
              <a:path w="3029863" h="1863366">
                <a:moveTo>
                  <a:pt x="0" y="0"/>
                </a:moveTo>
                <a:lnTo>
                  <a:pt x="3029863" y="0"/>
                </a:lnTo>
                <a:lnTo>
                  <a:pt x="3029863" y="1863366"/>
                </a:lnTo>
                <a:lnTo>
                  <a:pt x="0" y="1863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15258137" y="8423634"/>
            <a:ext cx="3029863" cy="1863366"/>
          </a:xfrm>
          <a:custGeom>
            <a:avLst/>
            <a:gdLst/>
            <a:ahLst/>
            <a:cxnLst/>
            <a:rect l="l" t="t" r="r" b="b"/>
            <a:pathLst>
              <a:path w="3029863" h="1863366">
                <a:moveTo>
                  <a:pt x="3029863" y="1863366"/>
                </a:moveTo>
                <a:lnTo>
                  <a:pt x="0" y="1863366"/>
                </a:lnTo>
                <a:lnTo>
                  <a:pt x="0" y="0"/>
                </a:lnTo>
                <a:lnTo>
                  <a:pt x="3029863" y="0"/>
                </a:lnTo>
                <a:lnTo>
                  <a:pt x="3029863" y="186336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7090488" y="448434"/>
            <a:ext cx="882504" cy="980560"/>
          </a:xfrm>
          <a:custGeom>
            <a:avLst/>
            <a:gdLst/>
            <a:ahLst/>
            <a:cxnLst/>
            <a:rect l="l" t="t" r="r" b="b"/>
            <a:pathLst>
              <a:path w="882504" h="980560">
                <a:moveTo>
                  <a:pt x="882504" y="0"/>
                </a:moveTo>
                <a:lnTo>
                  <a:pt x="0" y="0"/>
                </a:lnTo>
                <a:lnTo>
                  <a:pt x="0" y="980560"/>
                </a:lnTo>
                <a:lnTo>
                  <a:pt x="882504" y="980560"/>
                </a:lnTo>
                <a:lnTo>
                  <a:pt x="88250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7F26D8-0ED6-013D-70C6-06219EBB5D08}"/>
              </a:ext>
            </a:extLst>
          </p:cNvPr>
          <p:cNvSpPr/>
          <p:nvPr/>
        </p:nvSpPr>
        <p:spPr>
          <a:xfrm>
            <a:off x="2133600" y="2054463"/>
            <a:ext cx="14450773" cy="6360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07000"/>
              </a:lnSpc>
              <a:spcBef>
                <a:spcPct val="0"/>
              </a:spcBef>
              <a:defRPr/>
            </a:pPr>
            <a:r>
              <a:rPr lang="en-US" sz="4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:Cho (O;R);AB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kern="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ct val="0"/>
              </a:spcBef>
              <a:defRPr/>
            </a:pP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Cmr:AB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≤2R</a:t>
            </a:r>
            <a:endParaRPr lang="en-US" sz="4000" kern="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ct val="0"/>
              </a:spcBef>
              <a:defRPr/>
            </a:pPr>
            <a:r>
              <a:rPr lang="en-US" sz="4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4000" kern="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kính.Hãy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OA+OB?</a:t>
            </a:r>
            <a:endParaRPr lang="en-US" sz="4000" kern="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  <a:defRPr/>
            </a:pP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9F2F4EB-E26B-E557-E39D-318936658290}"/>
              </a:ext>
            </a:extLst>
          </p:cNvPr>
          <p:cNvSpPr/>
          <p:nvPr/>
        </p:nvSpPr>
        <p:spPr>
          <a:xfrm flipH="1">
            <a:off x="15454914" y="386728"/>
            <a:ext cx="1145501" cy="1403370"/>
          </a:xfrm>
          <a:custGeom>
            <a:avLst/>
            <a:gdLst/>
            <a:ahLst/>
            <a:cxnLst/>
            <a:rect l="l" t="t" r="r" b="b"/>
            <a:pathLst>
              <a:path w="1145501" h="1403370">
                <a:moveTo>
                  <a:pt x="1145501" y="0"/>
                </a:moveTo>
                <a:lnTo>
                  <a:pt x="0" y="0"/>
                </a:lnTo>
                <a:lnTo>
                  <a:pt x="0" y="1403370"/>
                </a:lnTo>
                <a:lnTo>
                  <a:pt x="1145501" y="1403370"/>
                </a:lnTo>
                <a:lnTo>
                  <a:pt x="114550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28089" cy="2458927"/>
          </a:xfrm>
          <a:custGeom>
            <a:avLst/>
            <a:gdLst/>
            <a:ahLst/>
            <a:cxnLst/>
            <a:rect l="l" t="t" r="r" b="b"/>
            <a:pathLst>
              <a:path w="2128089" h="2458927">
                <a:moveTo>
                  <a:pt x="0" y="0"/>
                </a:moveTo>
                <a:lnTo>
                  <a:pt x="2128089" y="0"/>
                </a:lnTo>
                <a:lnTo>
                  <a:pt x="2128089" y="2458927"/>
                </a:lnTo>
                <a:lnTo>
                  <a:pt x="0" y="2458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0399" y="1072732"/>
            <a:ext cx="16045583" cy="8566568"/>
          </a:xfrm>
          <a:custGeom>
            <a:avLst/>
            <a:gdLst/>
            <a:ahLst/>
            <a:cxnLst/>
            <a:rect l="l" t="t" r="r" b="b"/>
            <a:pathLst>
              <a:path w="16045583" h="8566568">
                <a:moveTo>
                  <a:pt x="0" y="0"/>
                </a:moveTo>
                <a:lnTo>
                  <a:pt x="16045583" y="0"/>
                </a:lnTo>
                <a:lnTo>
                  <a:pt x="16045583" y="8566568"/>
                </a:lnTo>
                <a:lnTo>
                  <a:pt x="0" y="8566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403091">
            <a:off x="3431675" y="1164888"/>
            <a:ext cx="1381682" cy="1326415"/>
          </a:xfrm>
          <a:custGeom>
            <a:avLst/>
            <a:gdLst/>
            <a:ahLst/>
            <a:cxnLst/>
            <a:rect l="l" t="t" r="r" b="b"/>
            <a:pathLst>
              <a:path w="1381682" h="1326415">
                <a:moveTo>
                  <a:pt x="0" y="0"/>
                </a:moveTo>
                <a:lnTo>
                  <a:pt x="1381682" y="0"/>
                </a:lnTo>
                <a:lnTo>
                  <a:pt x="1381682" y="1326415"/>
                </a:lnTo>
                <a:lnTo>
                  <a:pt x="0" y="1326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177128" y="4871439"/>
            <a:ext cx="3028394" cy="544122"/>
          </a:xfrm>
          <a:custGeom>
            <a:avLst/>
            <a:gdLst/>
            <a:ahLst/>
            <a:cxnLst/>
            <a:rect l="l" t="t" r="r" b="b"/>
            <a:pathLst>
              <a:path w="3028394" h="544122">
                <a:moveTo>
                  <a:pt x="0" y="0"/>
                </a:moveTo>
                <a:lnTo>
                  <a:pt x="3028394" y="0"/>
                </a:lnTo>
                <a:lnTo>
                  <a:pt x="3028394" y="544122"/>
                </a:lnTo>
                <a:lnTo>
                  <a:pt x="0" y="5441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261002" y="886312"/>
            <a:ext cx="1158262" cy="1454439"/>
          </a:xfrm>
          <a:custGeom>
            <a:avLst/>
            <a:gdLst/>
            <a:ahLst/>
            <a:cxnLst/>
            <a:rect l="l" t="t" r="r" b="b"/>
            <a:pathLst>
              <a:path w="1158262" h="1454439">
                <a:moveTo>
                  <a:pt x="0" y="0"/>
                </a:moveTo>
                <a:lnTo>
                  <a:pt x="1158262" y="0"/>
                </a:lnTo>
                <a:lnTo>
                  <a:pt x="1158262" y="1454438"/>
                </a:lnTo>
                <a:lnTo>
                  <a:pt x="0" y="1454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25173" flipH="1">
            <a:off x="740812" y="8632078"/>
            <a:ext cx="1127200" cy="1252444"/>
          </a:xfrm>
          <a:custGeom>
            <a:avLst/>
            <a:gdLst/>
            <a:ahLst/>
            <a:cxnLst/>
            <a:rect l="l" t="t" r="r" b="b"/>
            <a:pathLst>
              <a:path w="1127200" h="1252444">
                <a:moveTo>
                  <a:pt x="1127199" y="0"/>
                </a:moveTo>
                <a:lnTo>
                  <a:pt x="0" y="0"/>
                </a:lnTo>
                <a:lnTo>
                  <a:pt x="0" y="1252444"/>
                </a:lnTo>
                <a:lnTo>
                  <a:pt x="1127199" y="1252444"/>
                </a:lnTo>
                <a:lnTo>
                  <a:pt x="11271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81402">
            <a:off x="16727809" y="8825516"/>
            <a:ext cx="865568" cy="865568"/>
          </a:xfrm>
          <a:custGeom>
            <a:avLst/>
            <a:gdLst/>
            <a:ahLst/>
            <a:cxnLst/>
            <a:rect l="l" t="t" r="r" b="b"/>
            <a:pathLst>
              <a:path w="865568" h="865568">
                <a:moveTo>
                  <a:pt x="0" y="0"/>
                </a:moveTo>
                <a:lnTo>
                  <a:pt x="865568" y="0"/>
                </a:lnTo>
                <a:lnTo>
                  <a:pt x="865568" y="865568"/>
                </a:lnTo>
                <a:lnTo>
                  <a:pt x="0" y="8655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40">
            <a:extLst>
              <a:ext uri="{FF2B5EF4-FFF2-40B4-BE49-F238E27FC236}">
                <a16:creationId xmlns:a16="http://schemas.microsoft.com/office/drawing/2014/main" id="{63210ECE-0064-272B-EE9E-8043AB99CB61}"/>
              </a:ext>
            </a:extLst>
          </p:cNvPr>
          <p:cNvGrpSpPr>
            <a:grpSpLocks/>
          </p:cNvGrpSpPr>
          <p:nvPr/>
        </p:nvGrpSpPr>
        <p:grpSpPr bwMode="auto">
          <a:xfrm>
            <a:off x="1644329" y="3798580"/>
            <a:ext cx="14999341" cy="2677580"/>
            <a:chOff x="-1416" y="1340"/>
            <a:chExt cx="3569" cy="1445"/>
          </a:xfrm>
        </p:grpSpPr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1AFE828E-10F5-7D99-4405-DBB53BD59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" y="1404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2560">
                <a:solidFill>
                  <a:srgbClr val="0000FF"/>
                </a:solidFill>
                <a:latin typeface="Times New Roman" panose="02020603050405020304" pitchFamily="18" charset="0"/>
                <a:sym typeface="Wingdings 3" panose="05040102010807070707" pitchFamily="18" charset="2"/>
              </a:endParaRPr>
            </a:p>
          </p:txBody>
        </p:sp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id="{AB5BFAC7-6CBB-CA4F-56DF-86EFC1E21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16" y="1340"/>
              <a:ext cx="3569" cy="1445"/>
            </a:xfrm>
            <a:prstGeom prst="rect">
              <a:avLst/>
            </a:prstGeom>
            <a:solidFill>
              <a:srgbClr val="FFFF00"/>
            </a:solidFill>
            <a:ln w="38100" cmpd="dbl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 dirty="0">
                  <a:solidFill>
                    <a:srgbClr val="0000FF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u="sng" dirty="0" err="1">
                  <a:solidFill>
                    <a:srgbClr val="0000FF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Định</a:t>
              </a:r>
              <a:r>
                <a:rPr lang="en-US" altLang="en-US" sz="4800" u="sng" dirty="0">
                  <a:solidFill>
                    <a:srgbClr val="0000FF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u="sng" dirty="0" err="1">
                  <a:solidFill>
                    <a:srgbClr val="0000FF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lí</a:t>
              </a:r>
              <a:r>
                <a:rPr lang="en-US" altLang="en-US" sz="4800" u="sng" dirty="0">
                  <a:solidFill>
                    <a:srgbClr val="0000FF"/>
                  </a:solidFill>
                  <a:latin typeface="Times New Roman" panose="02020603050405020304" pitchFamily="18" charset="0"/>
                  <a:sym typeface="Wingdings 3" panose="05040102010807070707" pitchFamily="18" charset="2"/>
                </a:rPr>
                <a:t> 1</a:t>
              </a:r>
            </a:p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Trong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các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dây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của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đ</a:t>
              </a:r>
              <a:r>
                <a:rPr lang="vi-VN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ư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ờng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tròn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,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dây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lớn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nhất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là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đ</a:t>
              </a:r>
              <a:r>
                <a:rPr lang="vi-VN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ư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ờng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4800" i="1" dirty="0" err="1">
                  <a:latin typeface="Times New Roman" panose="02020603050405020304" pitchFamily="18" charset="0"/>
                  <a:sym typeface="Wingdings 3" panose="05040102010807070707" pitchFamily="18" charset="2"/>
                </a:rPr>
                <a:t>kính</a:t>
              </a:r>
              <a:r>
                <a:rPr lang="en-US" altLang="en-US" sz="4800" i="1" dirty="0">
                  <a:latin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0052 -0.130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>
            <a:extLst>
              <a:ext uri="{FF2B5EF4-FFF2-40B4-BE49-F238E27FC236}">
                <a16:creationId xmlns:a16="http://schemas.microsoft.com/office/drawing/2014/main" id="{2CC85335-B046-D0C3-199B-A8E71DB6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14425" indent="-428625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14500" indent="-3429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00300" indent="-3429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086100" indent="-3429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/>
              <a:t>Nguyễn Đình Hảo, THCS Nguyễn Tự Tân, Bình Sơn,QN.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A18C789D-EF41-0ED8-5DB8-9A3532A2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-25185"/>
            <a:ext cx="138303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Oval 3">
            <a:extLst>
              <a:ext uri="{FF2B5EF4-FFF2-40B4-BE49-F238E27FC236}">
                <a16:creationId xmlns:a16="http://schemas.microsoft.com/office/drawing/2014/main" id="{E7A3C53C-6C74-E534-0CB2-C5BAC2DA8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75" y="2657475"/>
            <a:ext cx="7315200" cy="731520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26F0514C-167A-1C0A-27C7-88891632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325" y="4867276"/>
            <a:ext cx="402432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F0BD9126-E538-DA20-5BE7-7B6668F61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1" y="6991350"/>
            <a:ext cx="45243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Line 6">
            <a:extLst>
              <a:ext uri="{FF2B5EF4-FFF2-40B4-BE49-F238E27FC236}">
                <a16:creationId xmlns:a16="http://schemas.microsoft.com/office/drawing/2014/main" id="{E4C39380-13DB-934F-62A8-BD0FF4B20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7850" y="6286500"/>
            <a:ext cx="7258050" cy="0"/>
          </a:xfrm>
          <a:prstGeom prst="line">
            <a:avLst/>
          </a:prstGeom>
          <a:noFill/>
          <a:ln w="19050">
            <a:solidFill>
              <a:srgbClr val="0099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2296" name="Line 7">
            <a:extLst>
              <a:ext uri="{FF2B5EF4-FFF2-40B4-BE49-F238E27FC236}">
                <a16:creationId xmlns:a16="http://schemas.microsoft.com/office/drawing/2014/main" id="{A8FC9EDF-59D8-09A1-6BE7-191F06ACBEF0}"/>
              </a:ext>
            </a:extLst>
          </p:cNvPr>
          <p:cNvSpPr>
            <a:spLocks noChangeShapeType="1"/>
          </p:cNvSpPr>
          <p:nvPr/>
        </p:nvSpPr>
        <p:spPr bwMode="auto">
          <a:xfrm rot="1530936" flipV="1">
            <a:off x="5522120" y="6784182"/>
            <a:ext cx="6922293" cy="1066800"/>
          </a:xfrm>
          <a:prstGeom prst="line">
            <a:avLst/>
          </a:prstGeom>
          <a:noFill/>
          <a:ln w="19050">
            <a:solidFill>
              <a:srgbClr val="0099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2297" name="Line 8">
            <a:extLst>
              <a:ext uri="{FF2B5EF4-FFF2-40B4-BE49-F238E27FC236}">
                <a16:creationId xmlns:a16="http://schemas.microsoft.com/office/drawing/2014/main" id="{BC0C8465-F65B-C97B-4C97-41D0D6D7D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8300" y="2628900"/>
            <a:ext cx="0" cy="7315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2298" name="Text Box 9">
            <a:extLst>
              <a:ext uri="{FF2B5EF4-FFF2-40B4-BE49-F238E27FC236}">
                <a16:creationId xmlns:a16="http://schemas.microsoft.com/office/drawing/2014/main" id="{370C30BA-1529-DC02-A07A-A0B339B6F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25" y="5915026"/>
            <a:ext cx="102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FF66FF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EADF29CE-8AB3-F08D-44B8-FF3A792FF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828675"/>
            <a:ext cx="133731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300" name="Picture 16">
            <a:extLst>
              <a:ext uri="{FF2B5EF4-FFF2-40B4-BE49-F238E27FC236}">
                <a16:creationId xmlns:a16="http://schemas.microsoft.com/office/drawing/2014/main" id="{F846FEE2-B196-492D-6D5C-FF999AA1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6059">
            <a:off x="5372100" y="6038850"/>
            <a:ext cx="4286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Text Box 28">
            <a:extLst>
              <a:ext uri="{FF2B5EF4-FFF2-40B4-BE49-F238E27FC236}">
                <a16:creationId xmlns:a16="http://schemas.microsoft.com/office/drawing/2014/main" id="{E8EC95CD-1AB7-3947-8AED-C1B9F7FBC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-4762"/>
            <a:ext cx="40576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thực tế</a:t>
            </a: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A96090F5-2D04-4915-8BB6-85E84D77D53B}"/>
              </a:ext>
            </a:extLst>
          </p:cNvPr>
          <p:cNvSpPr/>
          <p:nvPr/>
        </p:nvSpPr>
        <p:spPr>
          <a:xfrm>
            <a:off x="5457825" y="4572000"/>
            <a:ext cx="942975" cy="602457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0.0074 L -0.37404 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7" y="8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35825 -0.181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BC4A77-2BF2-762A-FC8F-DCA55F5D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2"/>
            <a:ext cx="18288000" cy="10291864"/>
          </a:xfrm>
          <a:prstGeom prst="rect">
            <a:avLst/>
          </a:prstGeom>
        </p:spPr>
      </p:pic>
      <p:sp>
        <p:nvSpPr>
          <p:cNvPr id="13365" name="Line 53">
            <a:extLst>
              <a:ext uri="{FF2B5EF4-FFF2-40B4-BE49-F238E27FC236}">
                <a16:creationId xmlns:a16="http://schemas.microsoft.com/office/drawing/2014/main" id="{FDC05089-A4EC-6AAC-EEFB-7BB7C329BB98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12258675" y="5029200"/>
            <a:ext cx="0" cy="2514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pic>
        <p:nvPicPr>
          <p:cNvPr id="13366" name="Picture 54">
            <a:extLst>
              <a:ext uri="{FF2B5EF4-FFF2-40B4-BE49-F238E27FC236}">
                <a16:creationId xmlns:a16="http://schemas.microsoft.com/office/drawing/2014/main" id="{6FA9147F-A167-089A-2CC4-D55A7156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81481" y1="53459" x2="78395" y2="57233"/>
                        <a14:backgroundMark x1="66667" y1="57233" x2="66667" y2="57233"/>
                        <a14:backgroundMark x1="61728" y1="84906" x2="40123" y2="81132"/>
                        <a14:backgroundMark x1="54321" y1="79245" x2="54321" y2="79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13" y="4181476"/>
            <a:ext cx="18288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7" name="Picture 45">
            <a:extLst>
              <a:ext uri="{FF2B5EF4-FFF2-40B4-BE49-F238E27FC236}">
                <a16:creationId xmlns:a16="http://schemas.microsoft.com/office/drawing/2014/main" id="{0A1665F5-C90A-9EA1-2B22-F9433C60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588" y="3838576"/>
            <a:ext cx="18288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28">
            <a:extLst>
              <a:ext uri="{FF2B5EF4-FFF2-40B4-BE49-F238E27FC236}">
                <a16:creationId xmlns:a16="http://schemas.microsoft.com/office/drawing/2014/main" id="{08DD1614-7CC0-4760-02F3-E9496F6C4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342900"/>
            <a:ext cx="12915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</a:p>
        </p:txBody>
      </p:sp>
      <p:sp>
        <p:nvSpPr>
          <p:cNvPr id="13318" name="Text Box 29">
            <a:extLst>
              <a:ext uri="{FF2B5EF4-FFF2-40B4-BE49-F238E27FC236}">
                <a16:creationId xmlns:a16="http://schemas.microsoft.com/office/drawing/2014/main" id="{7FE33C2A-8EBD-E556-55E8-2067D6E6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14500"/>
            <a:ext cx="16687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347" name="Text Box 35">
            <a:extLst>
              <a:ext uri="{FF2B5EF4-FFF2-40B4-BE49-F238E27FC236}">
                <a16:creationId xmlns:a16="http://schemas.microsoft.com/office/drawing/2014/main" id="{0D0F187A-BCCB-0124-8D24-5C3AA4CA5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567238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13348" name="Text Box 36">
            <a:extLst>
              <a:ext uri="{FF2B5EF4-FFF2-40B4-BE49-F238E27FC236}">
                <a16:creationId xmlns:a16="http://schemas.microsoft.com/office/drawing/2014/main" id="{47527026-B1EB-4560-6F5F-24C6284A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4543426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13349" name="Text Box 37">
            <a:extLst>
              <a:ext uri="{FF2B5EF4-FFF2-40B4-BE49-F238E27FC236}">
                <a16:creationId xmlns:a16="http://schemas.microsoft.com/office/drawing/2014/main" id="{A0E81851-DA1E-1B89-8F66-9C6F0FCCF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25" y="4186238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.VnTime" pitchFamily="34" charset="0"/>
                <a:sym typeface="Symbol" panose="05050102010706020507" pitchFamily="18" charset="2"/>
              </a:rPr>
              <a:t>A</a:t>
            </a:r>
          </a:p>
        </p:txBody>
      </p:sp>
      <p:sp>
        <p:nvSpPr>
          <p:cNvPr id="13351" name="Text Box 39">
            <a:extLst>
              <a:ext uri="{FF2B5EF4-FFF2-40B4-BE49-F238E27FC236}">
                <a16:creationId xmlns:a16="http://schemas.microsoft.com/office/drawing/2014/main" id="{12DEB0FA-51DD-CAE8-AB5B-6A10442A6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4276726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.VnTime" pitchFamily="34" charset="0"/>
                <a:sym typeface="Symbol" panose="05050102010706020507" pitchFamily="18" charset="2"/>
              </a:rPr>
              <a:t>I</a:t>
            </a:r>
          </a:p>
        </p:txBody>
      </p:sp>
      <p:sp>
        <p:nvSpPr>
          <p:cNvPr id="13352" name="Text Box 40">
            <a:extLst>
              <a:ext uri="{FF2B5EF4-FFF2-40B4-BE49-F238E27FC236}">
                <a16:creationId xmlns:a16="http://schemas.microsoft.com/office/drawing/2014/main" id="{D19A2D20-83C3-EA08-3BE2-70C75D050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4271963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.VnTime" pitchFamily="34" charset="0"/>
                <a:sym typeface="Symbol" panose="05050102010706020507" pitchFamily="18" charset="2"/>
              </a:rPr>
              <a:t>B</a:t>
            </a:r>
          </a:p>
        </p:txBody>
      </p:sp>
      <p:sp>
        <p:nvSpPr>
          <p:cNvPr id="13353" name="Text Box 41">
            <a:extLst>
              <a:ext uri="{FF2B5EF4-FFF2-40B4-BE49-F238E27FC236}">
                <a16:creationId xmlns:a16="http://schemas.microsoft.com/office/drawing/2014/main" id="{0199757C-3701-B437-8E6B-35604F77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088" y="7772401"/>
            <a:ext cx="80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.VnTime" pitchFamily="34" charset="0"/>
                <a:sym typeface="Symbol" panose="05050102010706020507" pitchFamily="18" charset="2"/>
              </a:rPr>
              <a:t>H</a:t>
            </a:r>
          </a:p>
        </p:txBody>
      </p:sp>
      <p:sp>
        <p:nvSpPr>
          <p:cNvPr id="13325" name="AutoShape 44">
            <a:extLst>
              <a:ext uri="{FF2B5EF4-FFF2-40B4-BE49-F238E27FC236}">
                <a16:creationId xmlns:a16="http://schemas.microsoft.com/office/drawing/2014/main" id="{88739935-3D6A-D435-7CAF-A003DCDA1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588" y="4129088"/>
            <a:ext cx="4343400" cy="43434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03" y="10800"/>
                </a:moveTo>
                <a:cubicBezTo>
                  <a:pt x="1303" y="16045"/>
                  <a:pt x="5555" y="20297"/>
                  <a:pt x="10800" y="20297"/>
                </a:cubicBezTo>
                <a:cubicBezTo>
                  <a:pt x="16045" y="20297"/>
                  <a:pt x="20297" y="16045"/>
                  <a:pt x="20297" y="10800"/>
                </a:cubicBezTo>
                <a:cubicBezTo>
                  <a:pt x="20297" y="5555"/>
                  <a:pt x="16045" y="1303"/>
                  <a:pt x="10800" y="1303"/>
                </a:cubicBezTo>
                <a:cubicBezTo>
                  <a:pt x="5555" y="1303"/>
                  <a:pt x="1303" y="5555"/>
                  <a:pt x="1303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13358" name="Text Box 46">
            <a:extLst>
              <a:ext uri="{FF2B5EF4-FFF2-40B4-BE49-F238E27FC236}">
                <a16:creationId xmlns:a16="http://schemas.microsoft.com/office/drawing/2014/main" id="{A8CB115E-9C87-33A8-E5FB-6375FB6B6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86101"/>
            <a:ext cx="937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HI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trực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AB</a:t>
            </a:r>
          </a:p>
        </p:txBody>
      </p:sp>
      <p:sp>
        <p:nvSpPr>
          <p:cNvPr id="13360" name="Line 48">
            <a:extLst>
              <a:ext uri="{FF2B5EF4-FFF2-40B4-BE49-F238E27FC236}">
                <a16:creationId xmlns:a16="http://schemas.microsoft.com/office/drawing/2014/main" id="{BCDC8C14-682F-E441-3479-B9DC10A7B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53913" y="5076825"/>
            <a:ext cx="0" cy="2514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2" name="Group 50">
            <a:extLst>
              <a:ext uri="{FF2B5EF4-FFF2-40B4-BE49-F238E27FC236}">
                <a16:creationId xmlns:a16="http://schemas.microsoft.com/office/drawing/2014/main" id="{3FD9AE8C-053E-407A-C1F8-FFD5E3AF0228}"/>
              </a:ext>
            </a:extLst>
          </p:cNvPr>
          <p:cNvGrpSpPr>
            <a:grpSpLocks/>
          </p:cNvGrpSpPr>
          <p:nvPr/>
        </p:nvGrpSpPr>
        <p:grpSpPr bwMode="auto">
          <a:xfrm>
            <a:off x="2652713" y="4086225"/>
            <a:ext cx="4343400" cy="4343400"/>
            <a:chOff x="154" y="1756"/>
            <a:chExt cx="1824" cy="1824"/>
          </a:xfrm>
        </p:grpSpPr>
        <p:grpSp>
          <p:nvGrpSpPr>
            <p:cNvPr id="13331" name="Group 42">
              <a:extLst>
                <a:ext uri="{FF2B5EF4-FFF2-40B4-BE49-F238E27FC236}">
                  <a16:creationId xmlns:a16="http://schemas.microsoft.com/office/drawing/2014/main" id="{219A5DCE-41B9-E080-41D0-197140F356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" y="2094"/>
              <a:ext cx="1132" cy="1236"/>
              <a:chOff x="288" y="2064"/>
              <a:chExt cx="1296" cy="1296"/>
            </a:xfrm>
          </p:grpSpPr>
          <p:sp>
            <p:nvSpPr>
              <p:cNvPr id="13333" name="Line 30">
                <a:extLst>
                  <a:ext uri="{FF2B5EF4-FFF2-40B4-BE49-F238E27FC236}">
                    <a16:creationId xmlns:a16="http://schemas.microsoft.com/office/drawing/2014/main" id="{4BE25E68-9EC3-6A3F-A008-09A8CDC3B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0" cy="1296"/>
              </a:xfrm>
              <a:prstGeom prst="line">
                <a:avLst/>
              </a:prstGeom>
              <a:noFill/>
              <a:ln w="1270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334" name="Line 32">
                <a:extLst>
                  <a:ext uri="{FF2B5EF4-FFF2-40B4-BE49-F238E27FC236}">
                    <a16:creationId xmlns:a16="http://schemas.microsoft.com/office/drawing/2014/main" id="{A5ABF6E2-81C2-1A75-DB52-28135AC93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938" y="1498"/>
                <a:ext cx="0" cy="1152"/>
              </a:xfrm>
              <a:prstGeom prst="line">
                <a:avLst/>
              </a:prstGeom>
              <a:noFill/>
              <a:ln w="1270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335" name="Line 33">
                <a:extLst>
                  <a:ext uri="{FF2B5EF4-FFF2-40B4-BE49-F238E27FC236}">
                    <a16:creationId xmlns:a16="http://schemas.microsoft.com/office/drawing/2014/main" id="{9510B932-1A53-A7DC-33EC-4E708ACB1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2074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336" name="Line 34">
                <a:extLst>
                  <a:ext uri="{FF2B5EF4-FFF2-40B4-BE49-F238E27FC236}">
                    <a16:creationId xmlns:a16="http://schemas.microsoft.com/office/drawing/2014/main" id="{5EEAFDD0-B64E-1FDD-FE9A-4E0318BDC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88" y="2074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13332" name="AutoShape 49">
              <a:extLst>
                <a:ext uri="{FF2B5EF4-FFF2-40B4-BE49-F238E27FC236}">
                  <a16:creationId xmlns:a16="http://schemas.microsoft.com/office/drawing/2014/main" id="{5BC460DD-83D9-F8E0-7A16-C932EF0A9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" y="1756"/>
              <a:ext cx="1824" cy="18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2 w 21600"/>
                <a:gd name="T25" fmla="*/ 3162 h 21600"/>
                <a:gd name="T26" fmla="*/ 18438 w 21600"/>
                <a:gd name="T27" fmla="*/ 1843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303" y="10800"/>
                  </a:moveTo>
                  <a:cubicBezTo>
                    <a:pt x="1303" y="16045"/>
                    <a:pt x="5555" y="20297"/>
                    <a:pt x="10800" y="20297"/>
                  </a:cubicBezTo>
                  <a:cubicBezTo>
                    <a:pt x="16045" y="20297"/>
                    <a:pt x="20297" y="16045"/>
                    <a:pt x="20297" y="10800"/>
                  </a:cubicBezTo>
                  <a:cubicBezTo>
                    <a:pt x="20297" y="5555"/>
                    <a:pt x="16045" y="1303"/>
                    <a:pt x="10800" y="1303"/>
                  </a:cubicBezTo>
                  <a:cubicBezTo>
                    <a:pt x="5555" y="1303"/>
                    <a:pt x="1303" y="5555"/>
                    <a:pt x="1303" y="1080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13368" name="Text Box 56">
            <a:extLst>
              <a:ext uri="{FF2B5EF4-FFF2-40B4-BE49-F238E27FC236}">
                <a16:creationId xmlns:a16="http://schemas.microsoft.com/office/drawing/2014/main" id="{E869BBE4-F0BC-4A86-BD4D-C5E384F24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97" y="9031068"/>
            <a:ext cx="140287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69" name="Text Box 57">
            <a:extLst>
              <a:ext uri="{FF2B5EF4-FFF2-40B4-BE49-F238E27FC236}">
                <a16:creationId xmlns:a16="http://schemas.microsoft.com/office/drawing/2014/main" id="{B6E98D41-0CDB-DB3D-6770-B6C51FFB1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0550" y="5876926"/>
            <a:ext cx="125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  <a:r>
              <a:rPr lang="en-US" altLang="en-US" sz="3600" b="1">
                <a:solidFill>
                  <a:schemeClr val="accent2"/>
                </a:solidFill>
                <a:sym typeface="Symbol" panose="05050102010706020507" pitchFamily="18" charset="2"/>
              </a:rPr>
              <a:t> </a:t>
            </a:r>
            <a:r>
              <a:rPr lang="en-US" altLang="en-US" sz="3600" b="1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40625 0.003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18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1" dur="5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3.88889E-6 0.228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1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2000"/>
                                        <p:tgtEl>
                                          <p:spTgt spid="1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8" dur="5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10938 0.150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752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20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3000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3000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3000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7" grpId="0"/>
      <p:bldP spid="13347" grpId="1"/>
      <p:bldP spid="13348" grpId="0"/>
      <p:bldP spid="13348" grpId="1"/>
      <p:bldP spid="13349" grpId="0"/>
      <p:bldP spid="13349" grpId="1"/>
      <p:bldP spid="13351" grpId="0"/>
      <p:bldP spid="13351" grpId="1"/>
      <p:bldP spid="13352" grpId="0"/>
      <p:bldP spid="13352" grpId="1"/>
      <p:bldP spid="13353" grpId="0"/>
      <p:bldP spid="13353" grpId="1"/>
      <p:bldP spid="13358" grpId="0"/>
      <p:bldP spid="13358" grpId="1"/>
      <p:bldP spid="13368" grpId="0"/>
      <p:bldP spid="133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9256253">
            <a:off x="11644433" y="8637057"/>
            <a:ext cx="7179045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999"/>
              </a:lnSpc>
            </a:pPr>
            <a:r>
              <a:rPr lang="en-US" sz="9999" dirty="0">
                <a:solidFill>
                  <a:srgbClr val="CB7969"/>
                </a:solidFill>
                <a:latin typeface="Lazydog Bold"/>
              </a:rPr>
              <a:t>MISSION</a:t>
            </a:r>
          </a:p>
        </p:txBody>
      </p:sp>
      <p:sp>
        <p:nvSpPr>
          <p:cNvPr id="3" name="Freeform 3"/>
          <p:cNvSpPr/>
          <p:nvPr/>
        </p:nvSpPr>
        <p:spPr>
          <a:xfrm>
            <a:off x="8968937" y="7910637"/>
            <a:ext cx="1296768" cy="1869216"/>
          </a:xfrm>
          <a:custGeom>
            <a:avLst/>
            <a:gdLst/>
            <a:ahLst/>
            <a:cxnLst/>
            <a:rect l="l" t="t" r="r" b="b"/>
            <a:pathLst>
              <a:path w="1296768" h="1869216">
                <a:moveTo>
                  <a:pt x="0" y="0"/>
                </a:moveTo>
                <a:lnTo>
                  <a:pt x="1296769" y="0"/>
                </a:lnTo>
                <a:lnTo>
                  <a:pt x="1296769" y="1869216"/>
                </a:lnTo>
                <a:lnTo>
                  <a:pt x="0" y="1869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20500" y="1935625"/>
            <a:ext cx="822511" cy="1032833"/>
          </a:xfrm>
          <a:custGeom>
            <a:avLst/>
            <a:gdLst/>
            <a:ahLst/>
            <a:cxnLst/>
            <a:rect l="l" t="t" r="r" b="b"/>
            <a:pathLst>
              <a:path w="822511" h="1032833">
                <a:moveTo>
                  <a:pt x="0" y="0"/>
                </a:moveTo>
                <a:lnTo>
                  <a:pt x="822511" y="0"/>
                </a:lnTo>
                <a:lnTo>
                  <a:pt x="822511" y="1032833"/>
                </a:lnTo>
                <a:lnTo>
                  <a:pt x="0" y="1032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709248" y="709248"/>
            <a:ext cx="4674770" cy="3256274"/>
          </a:xfrm>
          <a:custGeom>
            <a:avLst/>
            <a:gdLst/>
            <a:ahLst/>
            <a:cxnLst/>
            <a:rect l="l" t="t" r="r" b="b"/>
            <a:pathLst>
              <a:path w="4674770" h="3256274">
                <a:moveTo>
                  <a:pt x="0" y="0"/>
                </a:moveTo>
                <a:lnTo>
                  <a:pt x="4674770" y="0"/>
                </a:lnTo>
                <a:lnTo>
                  <a:pt x="4674770" y="3256274"/>
                </a:lnTo>
                <a:lnTo>
                  <a:pt x="0" y="3256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351" r="-3956" b="-748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34260" y="3473769"/>
            <a:ext cx="5283531" cy="7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-83">
                <a:solidFill>
                  <a:srgbClr val="FFF5EF"/>
                </a:solidFill>
                <a:latin typeface="Gaegu Bold"/>
              </a:rPr>
              <a:t>Presentation are communication tools that can be used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69776" y="4611689"/>
            <a:ext cx="5248015" cy="7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-83">
                <a:solidFill>
                  <a:srgbClr val="FFF5EF"/>
                </a:solidFill>
                <a:latin typeface="Gaegu Bold"/>
              </a:rPr>
              <a:t>Presentation are communication tools that can be used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4260" y="5749609"/>
            <a:ext cx="5283531" cy="7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-83">
                <a:solidFill>
                  <a:srgbClr val="FFF5EF"/>
                </a:solidFill>
                <a:latin typeface="Gaegu Bold"/>
              </a:rPr>
              <a:t>Presentation are communication tools that can be used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4260" y="6779738"/>
            <a:ext cx="5283531" cy="7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-83">
                <a:solidFill>
                  <a:srgbClr val="FFF5EF"/>
                </a:solidFill>
                <a:latin typeface="Gaegu Bold"/>
              </a:rPr>
              <a:t>Presentation are communication tools that can be used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7090488" y="448434"/>
            <a:ext cx="882504" cy="980560"/>
          </a:xfrm>
          <a:custGeom>
            <a:avLst/>
            <a:gdLst/>
            <a:ahLst/>
            <a:cxnLst/>
            <a:rect l="l" t="t" r="r" b="b"/>
            <a:pathLst>
              <a:path w="882504" h="980560">
                <a:moveTo>
                  <a:pt x="882504" y="0"/>
                </a:moveTo>
                <a:lnTo>
                  <a:pt x="0" y="0"/>
                </a:lnTo>
                <a:lnTo>
                  <a:pt x="0" y="980560"/>
                </a:lnTo>
                <a:lnTo>
                  <a:pt x="882504" y="980560"/>
                </a:lnTo>
                <a:lnTo>
                  <a:pt x="88250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8579544">
            <a:off x="8474248" y="933346"/>
            <a:ext cx="1339504" cy="1113006"/>
          </a:xfrm>
          <a:custGeom>
            <a:avLst/>
            <a:gdLst/>
            <a:ahLst/>
            <a:cxnLst/>
            <a:rect l="l" t="t" r="r" b="b"/>
            <a:pathLst>
              <a:path w="1339504" h="1113006">
                <a:moveTo>
                  <a:pt x="0" y="0"/>
                </a:moveTo>
                <a:lnTo>
                  <a:pt x="1339504" y="0"/>
                </a:lnTo>
                <a:lnTo>
                  <a:pt x="1339504" y="1113006"/>
                </a:lnTo>
                <a:lnTo>
                  <a:pt x="0" y="1113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C8641-B2FE-1534-5AE6-AD9E3644FC2B}"/>
              </a:ext>
            </a:extLst>
          </p:cNvPr>
          <p:cNvSpPr txBox="1"/>
          <p:nvPr/>
        </p:nvSpPr>
        <p:spPr>
          <a:xfrm>
            <a:off x="2701272" y="1814737"/>
            <a:ext cx="15053328" cy="5571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:Cho (O;R),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CD,kẻ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MN;MN⊥CD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Cm :H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</a:t>
            </a:r>
            <a:b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kính.Hãy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8982" y="731357"/>
            <a:ext cx="16028214" cy="8905489"/>
          </a:xfrm>
          <a:custGeom>
            <a:avLst/>
            <a:gdLst/>
            <a:ahLst/>
            <a:cxnLst/>
            <a:rect l="l" t="t" r="r" b="b"/>
            <a:pathLst>
              <a:path w="16028214" h="8905489">
                <a:moveTo>
                  <a:pt x="0" y="0"/>
                </a:moveTo>
                <a:lnTo>
                  <a:pt x="16028214" y="0"/>
                </a:lnTo>
                <a:lnTo>
                  <a:pt x="16028214" y="8905488"/>
                </a:lnTo>
                <a:lnTo>
                  <a:pt x="0" y="890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2759" y="898431"/>
            <a:ext cx="15280661" cy="8490138"/>
          </a:xfrm>
          <a:custGeom>
            <a:avLst/>
            <a:gdLst/>
            <a:ahLst/>
            <a:cxnLst/>
            <a:rect l="l" t="t" r="r" b="b"/>
            <a:pathLst>
              <a:path w="15280661" h="8490138">
                <a:moveTo>
                  <a:pt x="0" y="0"/>
                </a:moveTo>
                <a:lnTo>
                  <a:pt x="15280660" y="0"/>
                </a:lnTo>
                <a:lnTo>
                  <a:pt x="15280660" y="8490138"/>
                </a:lnTo>
                <a:lnTo>
                  <a:pt x="0" y="8490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972918" y="1821941"/>
            <a:ext cx="766228" cy="962158"/>
          </a:xfrm>
          <a:custGeom>
            <a:avLst/>
            <a:gdLst/>
            <a:ahLst/>
            <a:cxnLst/>
            <a:rect l="l" t="t" r="r" b="b"/>
            <a:pathLst>
              <a:path w="766228" h="962158">
                <a:moveTo>
                  <a:pt x="0" y="0"/>
                </a:moveTo>
                <a:lnTo>
                  <a:pt x="766228" y="0"/>
                </a:lnTo>
                <a:lnTo>
                  <a:pt x="766228" y="962158"/>
                </a:lnTo>
                <a:lnTo>
                  <a:pt x="0" y="962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-1388540" y="4803445"/>
            <a:ext cx="3785256" cy="680110"/>
          </a:xfrm>
          <a:custGeom>
            <a:avLst/>
            <a:gdLst/>
            <a:ahLst/>
            <a:cxnLst/>
            <a:rect l="l" t="t" r="r" b="b"/>
            <a:pathLst>
              <a:path w="3785256" h="680110">
                <a:moveTo>
                  <a:pt x="0" y="0"/>
                </a:moveTo>
                <a:lnTo>
                  <a:pt x="3785256" y="0"/>
                </a:lnTo>
                <a:lnTo>
                  <a:pt x="3785256" y="680110"/>
                </a:lnTo>
                <a:lnTo>
                  <a:pt x="0" y="680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6458">
            <a:off x="6920667" y="8800956"/>
            <a:ext cx="786637" cy="753741"/>
          </a:xfrm>
          <a:custGeom>
            <a:avLst/>
            <a:gdLst/>
            <a:ahLst/>
            <a:cxnLst/>
            <a:rect l="l" t="t" r="r" b="b"/>
            <a:pathLst>
              <a:path w="786637" h="753741">
                <a:moveTo>
                  <a:pt x="0" y="0"/>
                </a:moveTo>
                <a:lnTo>
                  <a:pt x="786636" y="0"/>
                </a:lnTo>
                <a:lnTo>
                  <a:pt x="786636" y="753740"/>
                </a:lnTo>
                <a:lnTo>
                  <a:pt x="0" y="753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613093">
            <a:off x="11860476" y="4032936"/>
            <a:ext cx="570251" cy="546404"/>
          </a:xfrm>
          <a:custGeom>
            <a:avLst/>
            <a:gdLst/>
            <a:ahLst/>
            <a:cxnLst/>
            <a:rect l="l" t="t" r="r" b="b"/>
            <a:pathLst>
              <a:path w="570251" h="546404">
                <a:moveTo>
                  <a:pt x="0" y="0"/>
                </a:moveTo>
                <a:lnTo>
                  <a:pt x="570251" y="0"/>
                </a:lnTo>
                <a:lnTo>
                  <a:pt x="570251" y="546404"/>
                </a:lnTo>
                <a:lnTo>
                  <a:pt x="0" y="5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400000">
            <a:off x="2337147" y="3240856"/>
            <a:ext cx="1399705" cy="458085"/>
          </a:xfrm>
          <a:custGeom>
            <a:avLst/>
            <a:gdLst/>
            <a:ahLst/>
            <a:cxnLst/>
            <a:rect l="l" t="t" r="r" b="b"/>
            <a:pathLst>
              <a:path w="1399705" h="458085">
                <a:moveTo>
                  <a:pt x="0" y="0"/>
                </a:moveTo>
                <a:lnTo>
                  <a:pt x="1399704" y="0"/>
                </a:lnTo>
                <a:lnTo>
                  <a:pt x="1399704" y="458086"/>
                </a:lnTo>
                <a:lnTo>
                  <a:pt x="0" y="458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04CC82EB-3CE9-3BF2-0EA9-74C2453FC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572" y="3428792"/>
            <a:ext cx="4943413" cy="6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2: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F2553F5D-3719-3DF6-E7C6-9A0D4A0F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505" y="4289764"/>
            <a:ext cx="13832990" cy="15199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</a:p>
          <a:p>
            <a:pPr algn="just" eaLnBrk="1" hangingPunct="1">
              <a:buFontTx/>
              <a:buNone/>
            </a:pP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đ</a:t>
            </a:r>
            <a:r>
              <a:rPr lang="vi-VN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ờng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r>
              <a:rPr lang="vi-VN" altLang="en-US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ờng</a:t>
            </a:r>
            <a:r>
              <a:rPr lang="en-US" altLang="en-US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48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 eaLnBrk="1" hangingPunct="1">
              <a:buFontTx/>
              <a:buNone/>
            </a:pPr>
            <a:endParaRPr lang="en-US" altLang="en-US" sz="4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9F04FF71-FBEC-566C-7694-6FEB45825C32}"/>
              </a:ext>
            </a:extLst>
          </p:cNvPr>
          <p:cNvSpPr/>
          <p:nvPr/>
        </p:nvSpPr>
        <p:spPr>
          <a:xfrm flipH="1">
            <a:off x="14222193" y="7315336"/>
            <a:ext cx="2058667" cy="1680387"/>
          </a:xfrm>
          <a:custGeom>
            <a:avLst/>
            <a:gdLst/>
            <a:ahLst/>
            <a:cxnLst/>
            <a:rect l="l" t="t" r="r" b="b"/>
            <a:pathLst>
              <a:path w="2058667" h="1680387">
                <a:moveTo>
                  <a:pt x="2058667" y="0"/>
                </a:moveTo>
                <a:lnTo>
                  <a:pt x="0" y="0"/>
                </a:lnTo>
                <a:lnTo>
                  <a:pt x="0" y="1680387"/>
                </a:lnTo>
                <a:lnTo>
                  <a:pt x="2058667" y="1680387"/>
                </a:lnTo>
                <a:lnTo>
                  <a:pt x="205866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3E9206F1-1C1F-A023-D5CE-70CFE006300C}"/>
              </a:ext>
            </a:extLst>
          </p:cNvPr>
          <p:cNvSpPr/>
          <p:nvPr/>
        </p:nvSpPr>
        <p:spPr>
          <a:xfrm>
            <a:off x="192929" y="7558386"/>
            <a:ext cx="2128089" cy="2458927"/>
          </a:xfrm>
          <a:custGeom>
            <a:avLst/>
            <a:gdLst/>
            <a:ahLst/>
            <a:cxnLst/>
            <a:rect l="l" t="t" r="r" b="b"/>
            <a:pathLst>
              <a:path w="2128089" h="2458927">
                <a:moveTo>
                  <a:pt x="0" y="0"/>
                </a:moveTo>
                <a:lnTo>
                  <a:pt x="2128089" y="0"/>
                </a:lnTo>
                <a:lnTo>
                  <a:pt x="2128089" y="2458927"/>
                </a:lnTo>
                <a:lnTo>
                  <a:pt x="0" y="2458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2250926F-E246-1475-0A73-A3F3F898F4FA}"/>
              </a:ext>
            </a:extLst>
          </p:cNvPr>
          <p:cNvSpPr/>
          <p:nvPr/>
        </p:nvSpPr>
        <p:spPr>
          <a:xfrm rot="725173" flipH="1">
            <a:off x="8580399" y="6798958"/>
            <a:ext cx="1127200" cy="1252444"/>
          </a:xfrm>
          <a:custGeom>
            <a:avLst/>
            <a:gdLst/>
            <a:ahLst/>
            <a:cxnLst/>
            <a:rect l="l" t="t" r="r" b="b"/>
            <a:pathLst>
              <a:path w="1127200" h="1252444">
                <a:moveTo>
                  <a:pt x="1127199" y="0"/>
                </a:moveTo>
                <a:lnTo>
                  <a:pt x="0" y="0"/>
                </a:lnTo>
                <a:lnTo>
                  <a:pt x="0" y="1252444"/>
                </a:lnTo>
                <a:lnTo>
                  <a:pt x="1127199" y="1252444"/>
                </a:lnTo>
                <a:lnTo>
                  <a:pt x="1127199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62093" y="3012819"/>
            <a:ext cx="5442358" cy="977846"/>
          </a:xfrm>
          <a:custGeom>
            <a:avLst/>
            <a:gdLst/>
            <a:ahLst/>
            <a:cxnLst/>
            <a:rect l="l" t="t" r="r" b="b"/>
            <a:pathLst>
              <a:path w="5442358" h="977846">
                <a:moveTo>
                  <a:pt x="0" y="0"/>
                </a:moveTo>
                <a:lnTo>
                  <a:pt x="5442358" y="0"/>
                </a:lnTo>
                <a:lnTo>
                  <a:pt x="5442358" y="977847"/>
                </a:lnTo>
                <a:lnTo>
                  <a:pt x="0" y="977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73641" y="1"/>
            <a:ext cx="10340718" cy="4282746"/>
          </a:xfrm>
          <a:custGeom>
            <a:avLst/>
            <a:gdLst/>
            <a:ahLst/>
            <a:cxnLst/>
            <a:rect l="l" t="t" r="r" b="b"/>
            <a:pathLst>
              <a:path w="10340718" h="4565085">
                <a:moveTo>
                  <a:pt x="0" y="0"/>
                </a:moveTo>
                <a:lnTo>
                  <a:pt x="10340718" y="0"/>
                </a:lnTo>
                <a:lnTo>
                  <a:pt x="10340718" y="4565085"/>
                </a:lnTo>
                <a:lnTo>
                  <a:pt x="0" y="45650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82" t="-2819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45821" y="103700"/>
            <a:ext cx="9813195" cy="3810687"/>
          </a:xfrm>
          <a:custGeom>
            <a:avLst/>
            <a:gdLst/>
            <a:ahLst/>
            <a:cxnLst/>
            <a:rect l="l" t="t" r="r" b="b"/>
            <a:pathLst>
              <a:path w="9813195" h="4243190">
                <a:moveTo>
                  <a:pt x="0" y="0"/>
                </a:moveTo>
                <a:lnTo>
                  <a:pt x="9813195" y="0"/>
                </a:lnTo>
                <a:lnTo>
                  <a:pt x="9813195" y="4243189"/>
                </a:lnTo>
                <a:lnTo>
                  <a:pt x="0" y="42431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97" t="-3025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956254" y="140179"/>
            <a:ext cx="563941" cy="708145"/>
          </a:xfrm>
          <a:custGeom>
            <a:avLst/>
            <a:gdLst/>
            <a:ahLst/>
            <a:cxnLst/>
            <a:rect l="l" t="t" r="r" b="b"/>
            <a:pathLst>
              <a:path w="563941" h="708145">
                <a:moveTo>
                  <a:pt x="0" y="0"/>
                </a:moveTo>
                <a:lnTo>
                  <a:pt x="563941" y="0"/>
                </a:lnTo>
                <a:lnTo>
                  <a:pt x="563941" y="708144"/>
                </a:lnTo>
                <a:lnTo>
                  <a:pt x="0" y="708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519370">
            <a:off x="16281232" y="4523621"/>
            <a:ext cx="1388847" cy="454532"/>
          </a:xfrm>
          <a:custGeom>
            <a:avLst/>
            <a:gdLst/>
            <a:ahLst/>
            <a:cxnLst/>
            <a:rect l="l" t="t" r="r" b="b"/>
            <a:pathLst>
              <a:path w="1388847" h="454532">
                <a:moveTo>
                  <a:pt x="0" y="0"/>
                </a:moveTo>
                <a:lnTo>
                  <a:pt x="1388847" y="0"/>
                </a:lnTo>
                <a:lnTo>
                  <a:pt x="1388847" y="454531"/>
                </a:lnTo>
                <a:lnTo>
                  <a:pt x="0" y="4545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403426" y="1564831"/>
            <a:ext cx="2058667" cy="1680387"/>
          </a:xfrm>
          <a:custGeom>
            <a:avLst/>
            <a:gdLst/>
            <a:ahLst/>
            <a:cxnLst/>
            <a:rect l="l" t="t" r="r" b="b"/>
            <a:pathLst>
              <a:path w="2058667" h="1680387">
                <a:moveTo>
                  <a:pt x="2058667" y="0"/>
                </a:moveTo>
                <a:lnTo>
                  <a:pt x="0" y="0"/>
                </a:lnTo>
                <a:lnTo>
                  <a:pt x="0" y="1680387"/>
                </a:lnTo>
                <a:lnTo>
                  <a:pt x="2058667" y="1680387"/>
                </a:lnTo>
                <a:lnTo>
                  <a:pt x="205866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570265">
            <a:off x="15956257" y="1331600"/>
            <a:ext cx="1605340" cy="1704511"/>
          </a:xfrm>
          <a:custGeom>
            <a:avLst/>
            <a:gdLst/>
            <a:ahLst/>
            <a:cxnLst/>
            <a:rect l="l" t="t" r="r" b="b"/>
            <a:pathLst>
              <a:path w="1605340" h="1704511">
                <a:moveTo>
                  <a:pt x="0" y="0"/>
                </a:moveTo>
                <a:lnTo>
                  <a:pt x="1605340" y="0"/>
                </a:lnTo>
                <a:lnTo>
                  <a:pt x="1605340" y="1704511"/>
                </a:lnTo>
                <a:lnTo>
                  <a:pt x="0" y="17045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310254">
            <a:off x="8613293" y="9170541"/>
            <a:ext cx="1061415" cy="881939"/>
          </a:xfrm>
          <a:custGeom>
            <a:avLst/>
            <a:gdLst/>
            <a:ahLst/>
            <a:cxnLst/>
            <a:rect l="l" t="t" r="r" b="b"/>
            <a:pathLst>
              <a:path w="1061415" h="881939">
                <a:moveTo>
                  <a:pt x="0" y="0"/>
                </a:moveTo>
                <a:lnTo>
                  <a:pt x="1061414" y="0"/>
                </a:lnTo>
                <a:lnTo>
                  <a:pt x="1061414" y="881939"/>
                </a:lnTo>
                <a:lnTo>
                  <a:pt x="0" y="8819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6474E0F6-83EB-EE1A-C167-A3BEB7DB9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86358"/>
            <a:ext cx="8334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</a:rPr>
              <a:t>?1. Trong </a:t>
            </a:r>
            <a:r>
              <a:rPr lang="en-US" altLang="en-US" sz="4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đây</a:t>
            </a:r>
            <a:r>
              <a:rPr lang="en-US" altLang="en-US" sz="4400" dirty="0"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vẽ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nào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chứng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tỏ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</a:rPr>
              <a:t> AB </a:t>
            </a:r>
            <a:r>
              <a:rPr lang="en-US" altLang="en-US" sz="4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4400" dirty="0">
                <a:latin typeface="Times New Roman" panose="02020603050405020304" pitchFamily="18" charset="0"/>
              </a:rPr>
              <a:t> qua </a:t>
            </a:r>
            <a:r>
              <a:rPr lang="en-US" altLang="en-US" sz="4400" dirty="0" err="1">
                <a:latin typeface="Times New Roman" panose="02020603050405020304" pitchFamily="18" charset="0"/>
              </a:rPr>
              <a:t>trung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dây</a:t>
            </a:r>
            <a:r>
              <a:rPr lang="en-US" altLang="en-US" sz="4400" dirty="0">
                <a:latin typeface="Times New Roman" panose="02020603050405020304" pitchFamily="18" charset="0"/>
              </a:rPr>
              <a:t> CD </a:t>
            </a:r>
            <a:r>
              <a:rPr lang="en-US" altLang="en-US" sz="44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vuông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góc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dây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ấy</a:t>
            </a:r>
            <a:r>
              <a:rPr lang="en-US" altLang="en-US" sz="4400" dirty="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68" name="Group 4">
            <a:extLst>
              <a:ext uri="{FF2B5EF4-FFF2-40B4-BE49-F238E27FC236}">
                <a16:creationId xmlns:a16="http://schemas.microsoft.com/office/drawing/2014/main" id="{D9FCF4C7-551E-86F5-12C9-855AD57437F8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532458"/>
            <a:ext cx="14454869" cy="7526214"/>
            <a:chOff x="192" y="1296"/>
            <a:chExt cx="5394" cy="2557"/>
          </a:xfrm>
        </p:grpSpPr>
        <p:sp>
          <p:nvSpPr>
            <p:cNvPr id="69" name="Text Box 5">
              <a:extLst>
                <a:ext uri="{FF2B5EF4-FFF2-40B4-BE49-F238E27FC236}">
                  <a16:creationId xmlns:a16="http://schemas.microsoft.com/office/drawing/2014/main" id="{787EB91B-2984-3C18-92EE-EC76D4173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" y="1986"/>
              <a:ext cx="407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70" name="Rectangle 6">
              <a:extLst>
                <a:ext uri="{FF2B5EF4-FFF2-40B4-BE49-F238E27FC236}">
                  <a16:creationId xmlns:a16="http://schemas.microsoft.com/office/drawing/2014/main" id="{8258EFF1-FFF5-0449-6F8A-EB6F9814D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" y="2072"/>
              <a:ext cx="74" cy="68"/>
            </a:xfrm>
            <a:prstGeom prst="rect">
              <a:avLst/>
            </a:prstGeom>
            <a:noFill/>
            <a:ln w="57150">
              <a:solidFill>
                <a:srgbClr val="00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4800" b="0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1" name="Text Box 7">
              <a:extLst>
                <a:ext uri="{FF2B5EF4-FFF2-40B4-BE49-F238E27FC236}">
                  <a16:creationId xmlns:a16="http://schemas.microsoft.com/office/drawing/2014/main" id="{EA3E273D-8BC3-4A52-9C56-E79218990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4" y="1907"/>
              <a:ext cx="407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72" name="Text Box 8">
              <a:extLst>
                <a:ext uri="{FF2B5EF4-FFF2-40B4-BE49-F238E27FC236}">
                  <a16:creationId xmlns:a16="http://schemas.microsoft.com/office/drawing/2014/main" id="{F873E122-3FDD-5C8F-7F41-F4108453D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" y="2751"/>
              <a:ext cx="26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4" name="Line 10">
              <a:extLst>
                <a:ext uri="{FF2B5EF4-FFF2-40B4-BE49-F238E27FC236}">
                  <a16:creationId xmlns:a16="http://schemas.microsoft.com/office/drawing/2014/main" id="{80E9F14B-ACF4-99EB-0668-433E3081A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" y="1537"/>
              <a:ext cx="0" cy="1227"/>
            </a:xfrm>
            <a:prstGeom prst="line">
              <a:avLst/>
            </a:prstGeom>
            <a:noFill/>
            <a:ln w="57150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3" name="Text Box 9">
              <a:extLst>
                <a:ext uri="{FF2B5EF4-FFF2-40B4-BE49-F238E27FC236}">
                  <a16:creationId xmlns:a16="http://schemas.microsoft.com/office/drawing/2014/main" id="{5B93B760-A8B4-8516-AF69-86B5E13C71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" y="2012"/>
              <a:ext cx="20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</a:p>
          </p:txBody>
        </p:sp>
        <p:sp>
          <p:nvSpPr>
            <p:cNvPr id="75" name="Oval 11">
              <a:extLst>
                <a:ext uri="{FF2B5EF4-FFF2-40B4-BE49-F238E27FC236}">
                  <a16:creationId xmlns:a16="http://schemas.microsoft.com/office/drawing/2014/main" id="{7C7C0581-9F1F-5B48-0763-0B2C3EF37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" y="1548"/>
              <a:ext cx="1255" cy="12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4800" b="0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6" name="Text Box 12">
              <a:extLst>
                <a:ext uri="{FF2B5EF4-FFF2-40B4-BE49-F238E27FC236}">
                  <a16:creationId xmlns:a16="http://schemas.microsoft.com/office/drawing/2014/main" id="{29D55871-6368-0E76-5DB9-C08A2FC156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2004"/>
              <a:ext cx="407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7" name="Line 13">
              <a:extLst>
                <a:ext uri="{FF2B5EF4-FFF2-40B4-BE49-F238E27FC236}">
                  <a16:creationId xmlns:a16="http://schemas.microsoft.com/office/drawing/2014/main" id="{35A5DA6B-235F-FD84-A710-4B4710809B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47732" flipH="1" flipV="1">
              <a:off x="448" y="1894"/>
              <a:ext cx="1149" cy="504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8" name="Text Box 14">
              <a:extLst>
                <a:ext uri="{FF2B5EF4-FFF2-40B4-BE49-F238E27FC236}">
                  <a16:creationId xmlns:a16="http://schemas.microsoft.com/office/drawing/2014/main" id="{C8FB8D58-4EF8-ADAD-DDEF-730EEA6B9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4" y="1296"/>
              <a:ext cx="26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9" name="Text Box 15">
              <a:extLst>
                <a:ext uri="{FF2B5EF4-FFF2-40B4-BE49-F238E27FC236}">
                  <a16:creationId xmlns:a16="http://schemas.microsoft.com/office/drawing/2014/main" id="{2A6C0DF3-9EC2-4B22-491A-2B88C8063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3035"/>
              <a:ext cx="741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1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Hình 1</a:t>
              </a:r>
            </a:p>
          </p:txBody>
        </p:sp>
        <p:sp>
          <p:nvSpPr>
            <p:cNvPr id="80" name="Line 16">
              <a:extLst>
                <a:ext uri="{FF2B5EF4-FFF2-40B4-BE49-F238E27FC236}">
                  <a16:creationId xmlns:a16="http://schemas.microsoft.com/office/drawing/2014/main" id="{AA1E8783-54F6-FB9A-963D-57AEBDB4D7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401873">
              <a:off x="2930" y="1547"/>
              <a:ext cx="58" cy="1267"/>
            </a:xfrm>
            <a:prstGeom prst="line">
              <a:avLst/>
            </a:prstGeom>
            <a:noFill/>
            <a:ln w="57150">
              <a:solidFill>
                <a:srgbClr val="0099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1" name="Text Box 17">
              <a:extLst>
                <a:ext uri="{FF2B5EF4-FFF2-40B4-BE49-F238E27FC236}">
                  <a16:creationId xmlns:a16="http://schemas.microsoft.com/office/drawing/2014/main" id="{AE893358-F038-8119-F316-9E4D8B9B3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1" y="1906"/>
              <a:ext cx="408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2" name="Text Box 18">
              <a:extLst>
                <a:ext uri="{FF2B5EF4-FFF2-40B4-BE49-F238E27FC236}">
                  <a16:creationId xmlns:a16="http://schemas.microsoft.com/office/drawing/2014/main" id="{021B243E-AE85-F667-9F84-FB42D0705D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" y="2038"/>
              <a:ext cx="413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</a:p>
          </p:txBody>
        </p:sp>
        <p:sp>
          <p:nvSpPr>
            <p:cNvPr id="83" name="Text Box 19">
              <a:extLst>
                <a:ext uri="{FF2B5EF4-FFF2-40B4-BE49-F238E27FC236}">
                  <a16:creationId xmlns:a16="http://schemas.microsoft.com/office/drawing/2014/main" id="{0D3D0E78-7545-3824-085B-0A0659FF62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6" y="2012"/>
              <a:ext cx="407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84" name="Oval 20">
              <a:extLst>
                <a:ext uri="{FF2B5EF4-FFF2-40B4-BE49-F238E27FC236}">
                  <a16:creationId xmlns:a16="http://schemas.microsoft.com/office/drawing/2014/main" id="{C04BE292-3BC2-5D4C-9646-145DF072C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1583"/>
              <a:ext cx="1259" cy="12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4800" b="0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5" name="Text Box 21">
              <a:extLst>
                <a:ext uri="{FF2B5EF4-FFF2-40B4-BE49-F238E27FC236}">
                  <a16:creationId xmlns:a16="http://schemas.microsoft.com/office/drawing/2014/main" id="{C7F1C661-5C13-03C2-28C4-D52115457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2033"/>
              <a:ext cx="407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6" name="Line 22">
              <a:extLst>
                <a:ext uri="{FF2B5EF4-FFF2-40B4-BE49-F238E27FC236}">
                  <a16:creationId xmlns:a16="http://schemas.microsoft.com/office/drawing/2014/main" id="{11344B2E-F6C6-375E-251F-79C4ECA9D88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452268" flipH="1" flipV="1">
              <a:off x="2388" y="1921"/>
              <a:ext cx="1149" cy="50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7" name="Text Box 23">
              <a:extLst>
                <a:ext uri="{FF2B5EF4-FFF2-40B4-BE49-F238E27FC236}">
                  <a16:creationId xmlns:a16="http://schemas.microsoft.com/office/drawing/2014/main" id="{EBE9A374-5183-EBB5-6C61-06EF501D25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6" y="1988"/>
              <a:ext cx="407" cy="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37</a:t>
              </a:r>
              <a:r>
                <a:rPr kumimoji="0" lang="en-US" altLang="en-US" sz="28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</a:t>
              </a:r>
              <a:endPara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8" name="Text Box 24">
              <a:extLst>
                <a:ext uri="{FF2B5EF4-FFF2-40B4-BE49-F238E27FC236}">
                  <a16:creationId xmlns:a16="http://schemas.microsoft.com/office/drawing/2014/main" id="{71418504-41CC-ABA8-A894-F8367D2ED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9" y="2464"/>
              <a:ext cx="259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9" name="Text Box 25">
              <a:extLst>
                <a:ext uri="{FF2B5EF4-FFF2-40B4-BE49-F238E27FC236}">
                  <a16:creationId xmlns:a16="http://schemas.microsoft.com/office/drawing/2014/main" id="{3B7F8B65-C66B-7D0F-BE2D-40A3F08F7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3" y="1581"/>
              <a:ext cx="263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0" name="Arc 26">
              <a:extLst>
                <a:ext uri="{FF2B5EF4-FFF2-40B4-BE49-F238E27FC236}">
                  <a16:creationId xmlns:a16="http://schemas.microsoft.com/office/drawing/2014/main" id="{55EDC3AA-A45A-F488-FF0E-9302D3621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" y="2118"/>
              <a:ext cx="37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1" name="Text Box 27">
              <a:extLst>
                <a:ext uri="{FF2B5EF4-FFF2-40B4-BE49-F238E27FC236}">
                  <a16:creationId xmlns:a16="http://schemas.microsoft.com/office/drawing/2014/main" id="{442E2AC2-4557-BCAD-2F5E-B03F4ACCB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1" y="3023"/>
              <a:ext cx="740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1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92" name="Group 28">
              <a:extLst>
                <a:ext uri="{FF2B5EF4-FFF2-40B4-BE49-F238E27FC236}">
                  <a16:creationId xmlns:a16="http://schemas.microsoft.com/office/drawing/2014/main" id="{55024A16-4E2A-BD5A-265A-5743AFB70C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5" y="1341"/>
              <a:ext cx="1401" cy="1960"/>
              <a:chOff x="4185" y="1341"/>
              <a:chExt cx="1401" cy="1960"/>
            </a:xfrm>
          </p:grpSpPr>
          <p:sp>
            <p:nvSpPr>
              <p:cNvPr id="94" name="Rectangle 29">
                <a:extLst>
                  <a:ext uri="{FF2B5EF4-FFF2-40B4-BE49-F238E27FC236}">
                    <a16:creationId xmlns:a16="http://schemas.microsoft.com/office/drawing/2014/main" id="{B2F6C228-0513-A57E-6A0A-E99108E9D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4" y="2585"/>
                <a:ext cx="44" cy="41"/>
              </a:xfrm>
              <a:prstGeom prst="rect">
                <a:avLst/>
              </a:prstGeom>
              <a:noFill/>
              <a:ln w="28575">
                <a:solidFill>
                  <a:srgbClr val="0099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" name="Line 30">
                <a:extLst>
                  <a:ext uri="{FF2B5EF4-FFF2-40B4-BE49-F238E27FC236}">
                    <a16:creationId xmlns:a16="http://schemas.microsoft.com/office/drawing/2014/main" id="{8021E6A8-A2C4-E6BA-13BE-4D8CF0ACF4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5" y="1602"/>
                <a:ext cx="0" cy="1185"/>
              </a:xfrm>
              <a:prstGeom prst="line">
                <a:avLst/>
              </a:prstGeom>
              <a:noFill/>
              <a:ln w="3810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6" name="Oval 31">
                <a:extLst>
                  <a:ext uri="{FF2B5EF4-FFF2-40B4-BE49-F238E27FC236}">
                    <a16:creationId xmlns:a16="http://schemas.microsoft.com/office/drawing/2014/main" id="{73BF2AEB-B455-C63A-F061-9DABA8683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5" y="1609"/>
                <a:ext cx="1245" cy="117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7" name="Line 32">
                <a:extLst>
                  <a:ext uri="{FF2B5EF4-FFF2-40B4-BE49-F238E27FC236}">
                    <a16:creationId xmlns:a16="http://schemas.microsoft.com/office/drawing/2014/main" id="{BD8B16E8-CD7C-4EF1-F15F-65650EE55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01" y="2628"/>
                <a:ext cx="830" cy="0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8" name="Text Box 33">
                <a:extLst>
                  <a:ext uri="{FF2B5EF4-FFF2-40B4-BE49-F238E27FC236}">
                    <a16:creationId xmlns:a16="http://schemas.microsoft.com/office/drawing/2014/main" id="{6502AB71-1DE1-9146-8D84-82F297BBDD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1" y="2598"/>
                <a:ext cx="400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99" name="Text Box 34">
                <a:extLst>
                  <a:ext uri="{FF2B5EF4-FFF2-40B4-BE49-F238E27FC236}">
                    <a16:creationId xmlns:a16="http://schemas.microsoft.com/office/drawing/2014/main" id="{F22B6739-EABB-1530-04CA-10FEA71C6F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3" y="2598"/>
                <a:ext cx="403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100" name="Text Box 35">
                <a:extLst>
                  <a:ext uri="{FF2B5EF4-FFF2-40B4-BE49-F238E27FC236}">
                    <a16:creationId xmlns:a16="http://schemas.microsoft.com/office/drawing/2014/main" id="{EE3EF04B-0C0F-8D91-9496-8201CAD0CC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1" y="2031"/>
                <a:ext cx="403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101" name="Text Box 36">
                <a:extLst>
                  <a:ext uri="{FF2B5EF4-FFF2-40B4-BE49-F238E27FC236}">
                    <a16:creationId xmlns:a16="http://schemas.microsoft.com/office/drawing/2014/main" id="{BB5F4635-535D-C389-43AA-61F612048A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86" y="1341"/>
                <a:ext cx="263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02" name="Text Box 37">
                <a:extLst>
                  <a:ext uri="{FF2B5EF4-FFF2-40B4-BE49-F238E27FC236}">
                    <a16:creationId xmlns:a16="http://schemas.microsoft.com/office/drawing/2014/main" id="{B62C67A5-9AE0-E948-EF80-9595B2B67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8" y="2764"/>
                <a:ext cx="257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03" name="Text Box 38">
                <a:extLst>
                  <a:ext uri="{FF2B5EF4-FFF2-40B4-BE49-F238E27FC236}">
                    <a16:creationId xmlns:a16="http://schemas.microsoft.com/office/drawing/2014/main" id="{975A0EAF-9589-8C0F-FE2A-ED3A44BAEF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2" y="2389"/>
                <a:ext cx="152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104" name="Text Box 39">
                <a:extLst>
                  <a:ext uri="{FF2B5EF4-FFF2-40B4-BE49-F238E27FC236}">
                    <a16:creationId xmlns:a16="http://schemas.microsoft.com/office/drawing/2014/main" id="{032812CA-7AB1-B89C-1E25-29EBD96D3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4" y="2088"/>
                <a:ext cx="413" cy="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</a:p>
            </p:txBody>
          </p:sp>
        </p:grpSp>
        <p:sp>
          <p:nvSpPr>
            <p:cNvPr id="93" name="Text Box 40">
              <a:extLst>
                <a:ext uri="{FF2B5EF4-FFF2-40B4-BE49-F238E27FC236}">
                  <a16:creationId xmlns:a16="http://schemas.microsoft.com/office/drawing/2014/main" id="{04BDFD2A-4215-B430-3CD8-5C0B94337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4" y="3018"/>
              <a:ext cx="744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1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Hình 3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157FEF5-6FE8-B845-5767-D086897E79F4}"/>
              </a:ext>
            </a:extLst>
          </p:cNvPr>
          <p:cNvSpPr/>
          <p:nvPr/>
        </p:nvSpPr>
        <p:spPr>
          <a:xfrm>
            <a:off x="14367259" y="7739986"/>
            <a:ext cx="179547" cy="1677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 Box 41">
            <a:extLst>
              <a:ext uri="{FF2B5EF4-FFF2-40B4-BE49-F238E27FC236}">
                <a16:creationId xmlns:a16="http://schemas.microsoft.com/office/drawing/2014/main" id="{C69DD0F9-775D-96D0-05F0-37DBC1E9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377" y="8968875"/>
            <a:ext cx="48539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</a:rPr>
              <a:t>Đáp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</a:rPr>
              <a:t>án</a:t>
            </a:r>
            <a:r>
              <a:rPr lang="en-US" altLang="en-US" sz="4400" dirty="0">
                <a:latin typeface="Times New Roman" panose="02020603050405020304" pitchFamily="18" charset="0"/>
              </a:rPr>
              <a:t>: </a:t>
            </a:r>
            <a:r>
              <a:rPr lang="en-US" altLang="en-US" sz="4400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400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1248</Words>
  <Application>Microsoft Office PowerPoint</Application>
  <PresentationFormat>Custom</PresentationFormat>
  <Paragraphs>173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Times New Roman</vt:lpstr>
      <vt:lpstr>Arial</vt:lpstr>
      <vt:lpstr>Calibri</vt:lpstr>
      <vt:lpstr>Wingdings 3</vt:lpstr>
      <vt:lpstr>.VnTime</vt:lpstr>
      <vt:lpstr>Wingdings</vt:lpstr>
      <vt:lpstr>Symbol</vt:lpstr>
      <vt:lpstr>Lazydog Bold</vt:lpstr>
      <vt:lpstr>Gaegu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 Cho hình vẽ sau. Hãy tính độ dài dây AB,  biết OA =13cm, AM = MB,  OM = 5cm.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Cute Cretive Portofolio Presentation</dc:title>
  <cp:lastModifiedBy>Administrator</cp:lastModifiedBy>
  <cp:revision>20</cp:revision>
  <dcterms:created xsi:type="dcterms:W3CDTF">2006-08-16T00:00:00Z</dcterms:created>
  <dcterms:modified xsi:type="dcterms:W3CDTF">2023-11-13T04:25:17Z</dcterms:modified>
  <dc:identifier>DAFzeNnHpw0</dc:identifier>
</cp:coreProperties>
</file>