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85" r:id="rId2"/>
    <p:sldId id="286" r:id="rId3"/>
    <p:sldId id="455" r:id="rId4"/>
    <p:sldId id="453" r:id="rId5"/>
    <p:sldId id="454" r:id="rId6"/>
    <p:sldId id="330" r:id="rId7"/>
    <p:sldId id="294" r:id="rId8"/>
    <p:sldId id="427" r:id="rId9"/>
    <p:sldId id="452" r:id="rId10"/>
    <p:sldId id="447" r:id="rId11"/>
    <p:sldId id="448" r:id="rId12"/>
    <p:sldId id="450" r:id="rId13"/>
    <p:sldId id="442" r:id="rId14"/>
    <p:sldId id="440" r:id="rId15"/>
    <p:sldId id="443" r:id="rId16"/>
    <p:sldId id="451" r:id="rId17"/>
    <p:sldId id="298" r:id="rId18"/>
    <p:sldId id="287" r:id="rId19"/>
  </p:sldIdLst>
  <p:sldSz cx="16276638" cy="9144000"/>
  <p:notesSz cx="6858000" cy="9144000"/>
  <p:custDataLst>
    <p:tags r:id="rId2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00CC"/>
    <a:srgbClr val="FF0066"/>
    <a:srgbClr val="C5F3F3"/>
    <a:srgbClr val="FF7C8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47" d="100"/>
          <a:sy n="47" d="100"/>
        </p:scale>
        <p:origin x="36" y="24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1041F25-2412-5A06-E29A-D91A24145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18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1041F25-2412-5A06-E29A-D91A24145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sp>
        <p:nvSpPr>
          <p:cNvPr id="3" name="Hình chữ nhật: Góc Tròn 2">
            <a:extLst>
              <a:ext uri="{FF2B5EF4-FFF2-40B4-BE49-F238E27FC236}">
                <a16:creationId xmlns:a16="http://schemas.microsoft.com/office/drawing/2014/main" id="{B4F2C031-3053-3545-BA05-FD0AB01D004F}"/>
              </a:ext>
            </a:extLst>
          </p:cNvPr>
          <p:cNvSpPr/>
          <p:nvPr userDrawn="1"/>
        </p:nvSpPr>
        <p:spPr>
          <a:xfrm>
            <a:off x="305188" y="265044"/>
            <a:ext cx="15644149" cy="8613912"/>
          </a:xfrm>
          <a:prstGeom prst="roundRect">
            <a:avLst>
              <a:gd name="adj" fmla="val 6821"/>
            </a:avLst>
          </a:prstGeom>
          <a:ln>
            <a:solidFill>
              <a:srgbClr val="00B0F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1245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01041F25-2412-5A06-E29A-D91A24145B6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pic>
        <p:nvPicPr>
          <p:cNvPr id="4" name="图片 2">
            <a:extLst>
              <a:ext uri="{FF2B5EF4-FFF2-40B4-BE49-F238E27FC236}">
                <a16:creationId xmlns:a16="http://schemas.microsoft.com/office/drawing/2014/main" id="{086CDB9E-E472-8678-5BAC-2E83598B60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12" t="13551" r="47895" b="14312"/>
          <a:stretch/>
        </p:blipFill>
        <p:spPr>
          <a:xfrm>
            <a:off x="1" y="0"/>
            <a:ext cx="16276638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163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ố trí Tùy chi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2B781E86-236C-20DA-8F49-2E45551F23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46" y="0"/>
            <a:ext cx="1460014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395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ố trí Tùy chi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470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&#10;&#10;Mô tả được tạo tự động">
            <a:extLst>
              <a:ext uri="{FF2B5EF4-FFF2-40B4-BE49-F238E27FC236}">
                <a16:creationId xmlns:a16="http://schemas.microsoft.com/office/drawing/2014/main" id="{52BD9FAC-C160-58B4-89F7-E7AF2A8F3C78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69521" y="0"/>
            <a:ext cx="2644777" cy="262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640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F1134F-68A6-46DA-AA10-C327ACE954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F17991-CFA6-4E8E-A724-9846AC08B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2" t="65334" r="64270" b="-1"/>
          <a:stretch/>
        </p:blipFill>
        <p:spPr>
          <a:xfrm>
            <a:off x="11516515" y="2618183"/>
            <a:ext cx="4368801" cy="43891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F7012FD-D768-4CBB-B701-17DD569AE1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73" t="30025" r="35279" b="35308"/>
          <a:stretch/>
        </p:blipFill>
        <p:spPr>
          <a:xfrm>
            <a:off x="1186339" y="4754880"/>
            <a:ext cx="4368801" cy="43891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C63F03-F1D4-461F-8685-005F72CB1A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45" t="32667" r="7307" b="32667"/>
          <a:stretch/>
        </p:blipFill>
        <p:spPr>
          <a:xfrm>
            <a:off x="8850361" y="-169684"/>
            <a:ext cx="3527973" cy="3544381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F69EBF64-182C-4300-B386-47DEB0A24BB1}"/>
              </a:ext>
            </a:extLst>
          </p:cNvPr>
          <p:cNvSpPr txBox="1"/>
          <p:nvPr/>
        </p:nvSpPr>
        <p:spPr>
          <a:xfrm>
            <a:off x="5358294" y="3628783"/>
            <a:ext cx="5552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Bài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baseline="0" noProof="0" dirty="0" err="1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viết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2</a:t>
            </a:r>
            <a:endParaRPr kumimoji="0" lang="zh-CN" altLang="en-US" sz="72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/>
              <a:uLnTx/>
              <a:uFillTx/>
              <a:latin typeface="SVN-Poky's" panose="020B0606040200020203" pitchFamily="34" charset="0"/>
              <a:ea typeface="字魂17号-萌趣果冻体" panose="02000000000000000000" pitchFamily="2" charset="-122"/>
              <a:cs typeface="+mn-cs"/>
            </a:endParaRPr>
          </a:p>
        </p:txBody>
      </p:sp>
      <p:grpSp>
        <p:nvGrpSpPr>
          <p:cNvPr id="10" name="Nhóm 9">
            <a:extLst>
              <a:ext uri="{FF2B5EF4-FFF2-40B4-BE49-F238E27FC236}">
                <a16:creationId xmlns:a16="http://schemas.microsoft.com/office/drawing/2014/main" id="{A6505814-DC4D-1A13-357F-CCBE514E997E}"/>
              </a:ext>
            </a:extLst>
          </p:cNvPr>
          <p:cNvGrpSpPr/>
          <p:nvPr/>
        </p:nvGrpSpPr>
        <p:grpSpPr>
          <a:xfrm>
            <a:off x="2676351" y="1568127"/>
            <a:ext cx="9204019" cy="1569660"/>
            <a:chOff x="2471416" y="2186336"/>
            <a:chExt cx="6903014" cy="1177245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27B9A3CB-F6A8-4E68-B6EF-DA5134FD9820}"/>
                </a:ext>
              </a:extLst>
            </p:cNvPr>
            <p:cNvSpPr txBox="1"/>
            <p:nvPr/>
          </p:nvSpPr>
          <p:spPr>
            <a:xfrm>
              <a:off x="2471416" y="2186336"/>
              <a:ext cx="688003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 w="254000">
                    <a:solidFill>
                      <a:sysClr val="windowText" lastClr="00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TIẾNG VIỆT 3</a:t>
              </a:r>
              <a:endParaRPr kumimoji="0" lang="zh-CN" altLang="en-US" sz="9600" b="0" i="0" u="none" strike="noStrike" kern="1200" cap="none" spc="0" normalizeH="0" baseline="0" noProof="0" dirty="0">
                <a:ln w="254000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Poky's" panose="020B0606040200020203" pitchFamily="34" charset="0"/>
                <a:ea typeface="包图小白体" panose="02010601030101010101" pitchFamily="2" charset="-122"/>
                <a:cs typeface="+mn-cs"/>
              </a:endParaRPr>
            </a:p>
          </p:txBody>
        </p:sp>
        <p:sp>
          <p:nvSpPr>
            <p:cNvPr id="2" name="文本框 6">
              <a:extLst>
                <a:ext uri="{FF2B5EF4-FFF2-40B4-BE49-F238E27FC236}">
                  <a16:creationId xmlns:a16="http://schemas.microsoft.com/office/drawing/2014/main" id="{9F50A268-C5D6-B6A9-2BD6-294F2FED23AD}"/>
                </a:ext>
              </a:extLst>
            </p:cNvPr>
            <p:cNvSpPr txBox="1"/>
            <p:nvPr/>
          </p:nvSpPr>
          <p:spPr>
            <a:xfrm>
              <a:off x="2494395" y="2186336"/>
              <a:ext cx="688003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FC2DB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T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EED9A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I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CDBF97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Ế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E4CBCB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N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7DBEFE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G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 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FC2DB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V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EED9A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I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CDBF97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Ệ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E4CBCB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T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 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7DBEFE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3</a:t>
              </a:r>
              <a:endParaRPr kumimoji="0" lang="zh-CN" altLang="en-US" sz="9600" b="0" i="0" u="none" strike="noStrike" kern="1200" cap="none" spc="0" normalizeH="0" baseline="0" noProof="0" dirty="0">
                <a:ln w="19050"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包图小白体" panose="02010601030101010101" pitchFamily="2" charset="-122"/>
                <a:cs typeface="+mn-cs"/>
              </a:endParaRPr>
            </a:p>
          </p:txBody>
        </p:sp>
      </p:grpSp>
      <p:sp>
        <p:nvSpPr>
          <p:cNvPr id="11" name="文本框 7">
            <a:extLst>
              <a:ext uri="{FF2B5EF4-FFF2-40B4-BE49-F238E27FC236}">
                <a16:creationId xmlns:a16="http://schemas.microsoft.com/office/drawing/2014/main" id="{F69EBF64-182C-4300-B386-47DEB0A24BB1}"/>
              </a:ext>
            </a:extLst>
          </p:cNvPr>
          <p:cNvSpPr txBox="1"/>
          <p:nvPr/>
        </p:nvSpPr>
        <p:spPr>
          <a:xfrm>
            <a:off x="1851189" y="4782391"/>
            <a:ext cx="1256664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 err="1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Viết</a:t>
            </a:r>
            <a:r>
              <a:rPr kumimoji="0" lang="en-US" altLang="zh-CN" sz="7200" b="0" i="0" u="none" strike="noStrike" kern="1200" cap="none" spc="0" normalizeH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noProof="0" dirty="0" err="1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về</a:t>
            </a:r>
            <a:r>
              <a:rPr kumimoji="0" lang="en-US" altLang="zh-CN" sz="7200" b="0" i="0" u="none" strike="noStrike" kern="1200" cap="none" spc="0" normalizeH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noProof="0" dirty="0" err="1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cảnh</a:t>
            </a:r>
            <a:r>
              <a:rPr kumimoji="0" lang="en-US" altLang="zh-CN" sz="7200" b="0" i="0" u="none" strike="noStrike" kern="1200" cap="none" spc="0" normalizeH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noProof="0" dirty="0" err="1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đẹp</a:t>
            </a:r>
            <a:r>
              <a:rPr kumimoji="0" lang="en-US" altLang="zh-CN" sz="7200" b="0" i="0" u="none" strike="noStrike" kern="1200" cap="none" spc="0" normalizeH="0" noProof="0" dirty="0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non </a:t>
            </a:r>
            <a:r>
              <a:rPr kumimoji="0" lang="en-US" altLang="zh-CN" sz="7200" b="0" i="0" u="none" strike="noStrike" kern="1200" cap="none" spc="0" normalizeH="0" noProof="0" dirty="0" err="1" smtClean="0">
                <a:ln>
                  <a:solidFill>
                    <a:sysClr val="windowText" lastClr="000000"/>
                  </a:solidFill>
                </a:ln>
                <a:solidFill>
                  <a:srgbClr val="FF66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sông</a:t>
            </a:r>
            <a:endParaRPr kumimoji="0" lang="zh-CN" altLang="en-US" sz="72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6600"/>
              </a:solidFill>
              <a:effectLst/>
              <a:uLnTx/>
              <a:uFillTx/>
              <a:latin typeface="SVN-Poky's" panose="020B0606040200020203" pitchFamily="34" charset="0"/>
              <a:ea typeface="字魂17号-萌趣果冻体" panose="02000000000000000000" pitchFamily="2" charset="-122"/>
              <a:cs typeface="+mn-c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946" y="-27368"/>
            <a:ext cx="2255333" cy="220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62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ình ảnh 6">
            <a:extLst>
              <a:ext uri="{FF2B5EF4-FFF2-40B4-BE49-F238E27FC236}">
                <a16:creationId xmlns:a16="http://schemas.microsoft.com/office/drawing/2014/main" id="{600C1CDC-5AE0-7B1C-44B0-DF078994BF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8319" y="522263"/>
            <a:ext cx="7254310" cy="6306650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CA611E58-A9B6-AEF8-EE94-2A0D603E70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3919" y="3833804"/>
            <a:ext cx="3452586" cy="4552648"/>
          </a:xfrm>
          <a:prstGeom prst="rect">
            <a:avLst/>
          </a:prstGeom>
        </p:spPr>
      </p:pic>
      <p:pic>
        <p:nvPicPr>
          <p:cNvPr id="3" name="Hình ảnh 2" descr="Ảnh có chứa đồ chơi&#10;&#10;Mô tả được tạo tự động">
            <a:extLst>
              <a:ext uri="{FF2B5EF4-FFF2-40B4-BE49-F238E27FC236}">
                <a16:creationId xmlns:a16="http://schemas.microsoft.com/office/drawing/2014/main" id="{6B5A9D55-AE38-0C02-456F-B2B4D6ECD2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72281" y="3583278"/>
            <a:ext cx="6324600" cy="5053699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898B00F-F6BB-3862-180C-81DF63A1ACDF}"/>
              </a:ext>
            </a:extLst>
          </p:cNvPr>
          <p:cNvSpPr txBox="1"/>
          <p:nvPr/>
        </p:nvSpPr>
        <p:spPr>
          <a:xfrm>
            <a:off x="4937919" y="3675588"/>
            <a:ext cx="6096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THẢO LUẬN NHÓM</a:t>
            </a:r>
          </a:p>
        </p:txBody>
      </p:sp>
    </p:spTree>
    <p:extLst>
      <p:ext uri="{BB962C8B-B14F-4D97-AF65-F5344CB8AC3E}">
        <p14:creationId xmlns:p14="http://schemas.microsoft.com/office/powerpoint/2010/main" val="303714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ình ảnh 6">
            <a:extLst>
              <a:ext uri="{FF2B5EF4-FFF2-40B4-BE49-F238E27FC236}">
                <a16:creationId xmlns:a16="http://schemas.microsoft.com/office/drawing/2014/main" id="{600C1CDC-5AE0-7B1C-44B0-DF078994BF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119" y="685800"/>
            <a:ext cx="7254310" cy="6306650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898B00F-F6BB-3862-180C-81DF63A1ACDF}"/>
              </a:ext>
            </a:extLst>
          </p:cNvPr>
          <p:cNvSpPr txBox="1"/>
          <p:nvPr/>
        </p:nvSpPr>
        <p:spPr>
          <a:xfrm>
            <a:off x="7528878" y="3719119"/>
            <a:ext cx="6096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CHIA SẺ TRƯỚC LỚP</a:t>
            </a:r>
          </a:p>
        </p:txBody>
      </p:sp>
      <p:pic>
        <p:nvPicPr>
          <p:cNvPr id="4" name="Hình ảnh 3" descr="Ảnh có chứa mẫu họa&#10;&#10;Mô tả được tạo tự động">
            <a:extLst>
              <a:ext uri="{FF2B5EF4-FFF2-40B4-BE49-F238E27FC236}">
                <a16:creationId xmlns:a16="http://schemas.microsoft.com/office/drawing/2014/main" id="{90893919-8CD5-6CCA-28CE-8B4F8F340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721" y="1874302"/>
            <a:ext cx="8321040" cy="664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998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đồ họa véc-tơ&#10;&#10;Mô tả được tạo tự động">
            <a:extLst>
              <a:ext uri="{FF2B5EF4-FFF2-40B4-BE49-F238E27FC236}">
                <a16:creationId xmlns:a16="http://schemas.microsoft.com/office/drawing/2014/main" id="{C76EE6A3-AECE-100F-B5BD-AD31649DA4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1319" y="2895600"/>
            <a:ext cx="4700071" cy="4687368"/>
          </a:xfrm>
          <a:prstGeom prst="rect">
            <a:avLst/>
          </a:prstGeom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69DD8AB2-499E-64C9-0E35-C07513B28C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119" y="762000"/>
            <a:ext cx="7254310" cy="6306650"/>
          </a:xfrm>
          <a:prstGeom prst="rect">
            <a:avLst/>
          </a:prstGeom>
        </p:spPr>
      </p:pic>
      <p:sp>
        <p:nvSpPr>
          <p:cNvPr id="6" name="Hộp Văn bản 5">
            <a:extLst>
              <a:ext uri="{FF2B5EF4-FFF2-40B4-BE49-F238E27FC236}">
                <a16:creationId xmlns:a16="http://schemas.microsoft.com/office/drawing/2014/main" id="{8392960D-25E5-E608-3B13-B463080E7E89}"/>
              </a:ext>
            </a:extLst>
          </p:cNvPr>
          <p:cNvSpPr txBox="1"/>
          <p:nvPr/>
        </p:nvSpPr>
        <p:spPr>
          <a:xfrm>
            <a:off x="2164274" y="4343400"/>
            <a:ext cx="6096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Luyện</a:t>
            </a: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 </a:t>
            </a:r>
            <a:r>
              <a:rPr kumimoji="0" lang="en-US" sz="80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tập</a:t>
            </a:r>
            <a:endParaRPr kumimoji="0" lang="en-US" sz="8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VN-Ziclets" panose="02000603000000000000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593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4A7012DF-EE7B-66FC-EB8D-60AD6982AF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00" t="45556" r="29850" b="9334"/>
          <a:stretch/>
        </p:blipFill>
        <p:spPr bwMode="auto">
          <a:xfrm>
            <a:off x="213519" y="304800"/>
            <a:ext cx="8537134" cy="853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AA70A3D6-D227-BBD0-4D9F-5D0A6A07AE74}"/>
              </a:ext>
            </a:extLst>
          </p:cNvPr>
          <p:cNvSpPr/>
          <p:nvPr/>
        </p:nvSpPr>
        <p:spPr>
          <a:xfrm>
            <a:off x="10788113" y="2209800"/>
            <a:ext cx="548852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1. Viết về gì?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5142948-2761-4748-029B-00EAA74F7FBB}"/>
              </a:ext>
            </a:extLst>
          </p:cNvPr>
          <p:cNvSpPr/>
          <p:nvPr/>
        </p:nvSpPr>
        <p:spPr>
          <a:xfrm>
            <a:off x="10787954" y="3048000"/>
            <a:ext cx="548852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2. Tìm ý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4C1CA8C-D142-1C28-2F34-AB93779F5DBD}"/>
              </a:ext>
            </a:extLst>
          </p:cNvPr>
          <p:cNvSpPr/>
          <p:nvPr/>
        </p:nvSpPr>
        <p:spPr>
          <a:xfrm>
            <a:off x="10787954" y="4015862"/>
            <a:ext cx="548852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3. Sắp xếp ý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A5B401A7-05DA-395A-A04E-94F59B821A7D}"/>
              </a:ext>
            </a:extLst>
          </p:cNvPr>
          <p:cNvSpPr/>
          <p:nvPr/>
        </p:nvSpPr>
        <p:spPr>
          <a:xfrm>
            <a:off x="10772873" y="4876800"/>
            <a:ext cx="548852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4. Viết đoạn văn.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C3237BF-A965-AC24-5AB5-51B4566853D1}"/>
              </a:ext>
            </a:extLst>
          </p:cNvPr>
          <p:cNvSpPr/>
          <p:nvPr/>
        </p:nvSpPr>
        <p:spPr>
          <a:xfrm>
            <a:off x="10772873" y="5723692"/>
            <a:ext cx="5488525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800" b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5. Hoàn chỉnh đoạn văn.</a:t>
            </a:r>
          </a:p>
        </p:txBody>
      </p:sp>
    </p:spTree>
    <p:extLst>
      <p:ext uri="{BB962C8B-B14F-4D97-AF65-F5344CB8AC3E}">
        <p14:creationId xmlns:p14="http://schemas.microsoft.com/office/powerpoint/2010/main" val="3134049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378549" y="2133600"/>
            <a:ext cx="1551954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ctr"/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tham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40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khảo</a:t>
            </a:r>
            <a:r>
              <a:rPr lang="en-US" sz="40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1:</a:t>
            </a:r>
          </a:p>
          <a:p>
            <a:pPr indent="914400" algn="just"/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Đây là bức ảnh Cầu Rồng ở Đà Nẵng. </a:t>
            </a:r>
            <a:r>
              <a:rPr lang="en-US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</a:t>
            </a:r>
            <a:r>
              <a:rPr lang="vi-VN" sz="4000" dirty="0" smtClean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ây 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 hình con rồng phun lửa và nước lên cao, là cây cầu huyền thoại bắc qua dòng sông Hàn để mọi người có thể lưu thông thuận tiện hơn.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dáng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vươn ra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biển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điểm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đặc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biệt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chiếc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dáng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cây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mô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phỏng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theo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dáng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con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thời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Lý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với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dáng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vẻ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oai phong, bay ra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biển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Đông. Thân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uốn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lượn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nhấp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nhô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thể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hiện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tư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thế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sẵn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sàng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muốn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vươn ra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biển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lớn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Em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rất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thích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bức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ảnh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Rông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đêm.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Bởi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Cầu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như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viên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ngọc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tỏa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sáng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trong đêm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rất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40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  <a:endParaRPr lang="en-US" sz="4000" dirty="0"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518F7DC-7815-4E52-D5D3-2F5D5809E565}"/>
              </a:ext>
            </a:extLst>
          </p:cNvPr>
          <p:cNvSpPr txBox="1"/>
          <p:nvPr/>
        </p:nvSpPr>
        <p:spPr>
          <a:xfrm>
            <a:off x="594519" y="304800"/>
            <a:ext cx="1478280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đoạn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văn nêu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điều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em quan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trong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bức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ảnh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giới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thiệu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cảnh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 </a:t>
            </a:r>
            <a:r>
              <a:rPr lang="vi-VN" sz="4000" dirty="0" err="1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nước</a:t>
            </a:r>
            <a:r>
              <a:rPr lang="vi-VN" sz="4000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ta. </a:t>
            </a:r>
            <a:endParaRPr lang="en-US" sz="4000" dirty="0">
              <a:solidFill>
                <a:srgbClr val="00B050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596722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334134" y="457200"/>
            <a:ext cx="15608370" cy="72943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914400" algn="ctr"/>
            <a:r>
              <a:rPr lang="en-US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Bài</a:t>
            </a:r>
            <a:r>
              <a:rPr lang="en-US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tham</a:t>
            </a:r>
            <a:r>
              <a:rPr lang="en-US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khảo</a:t>
            </a:r>
            <a:r>
              <a:rPr lang="en-US" sz="3600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2: </a:t>
            </a:r>
          </a:p>
          <a:p>
            <a:pPr indent="914400" algn="just"/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Vịnh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Hạ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Long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trong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thắng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nổi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tiếng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nước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ta.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Nếu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đi thăm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lần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hẳn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sẽ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nhớ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mãi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vẻ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kì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vĩ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nó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biết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không,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vẻ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Hạ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Long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trước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hết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sự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kì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vĩ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thiên nhiên. Trên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diện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tích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hẹp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hàng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nghìn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hòn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đảo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nhấp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nhô như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rồng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chầu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phượng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múa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Mặt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vịnh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Hạ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Long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lúc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tỏa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mênh mông,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lúc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thu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hẹp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thành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ao,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thành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vũng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lúc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uốn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quanh chân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đảo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như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dải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lụa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xanh.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Bốn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mùa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Hạ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Long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phủ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trên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màu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xanh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đằm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thắm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xanh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biếc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biển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xanh lam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núi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xanh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lục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trời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Du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khách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khắp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nơi trên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thế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giới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đây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để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chiêm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ngưỡng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vẻ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tuyệt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vời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vịnh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Chính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vì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vậy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Hạ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Long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đã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hai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lần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công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nhận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di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sản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thiên nhiên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thế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giới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Núi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non, sông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nước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tươi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Hạ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Long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bộ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phận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tươi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non sông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Việt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Nam.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lần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đến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thăm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Hạ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Long,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tin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sẽ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muốn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quay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thăm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nhiều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lần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nữa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như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600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vậy</a:t>
            </a:r>
            <a:r>
              <a:rPr lang="vi-VN" sz="3600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 </a:t>
            </a:r>
            <a:endParaRPr lang="en-US" sz="3600" dirty="0">
              <a:solidFill>
                <a:srgbClr val="0000CC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14065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ình ảnh 6">
            <a:extLst>
              <a:ext uri="{FF2B5EF4-FFF2-40B4-BE49-F238E27FC236}">
                <a16:creationId xmlns:a16="http://schemas.microsoft.com/office/drawing/2014/main" id="{600C1CDC-5AE0-7B1C-44B0-DF078994BF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119" y="685800"/>
            <a:ext cx="7254310" cy="6306650"/>
          </a:xfrm>
          <a:prstGeom prst="rect">
            <a:avLst/>
          </a:prstGeom>
        </p:spPr>
      </p:pic>
      <p:sp>
        <p:nvSpPr>
          <p:cNvPr id="8" name="Hộp Văn bản 7">
            <a:extLst>
              <a:ext uri="{FF2B5EF4-FFF2-40B4-BE49-F238E27FC236}">
                <a16:creationId xmlns:a16="http://schemas.microsoft.com/office/drawing/2014/main" id="{3898B00F-F6BB-3862-180C-81DF63A1ACDF}"/>
              </a:ext>
            </a:extLst>
          </p:cNvPr>
          <p:cNvSpPr txBox="1"/>
          <p:nvPr/>
        </p:nvSpPr>
        <p:spPr>
          <a:xfrm>
            <a:off x="7498274" y="3505200"/>
            <a:ext cx="60960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CHIA SẺ </a:t>
            </a:r>
            <a:r>
              <a:rPr kumimoji="0" lang="en-US" sz="6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bài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 </a:t>
            </a:r>
            <a:r>
              <a:rPr kumimoji="0" lang="en-US" sz="6600" b="0" i="0" u="none" strike="noStrike" kern="1200" cap="none" spc="0" normalizeH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viết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VN-Ziclets" panose="02000603000000000000" pitchFamily="2" charset="0"/>
                <a:ea typeface="+mn-ea"/>
                <a:cs typeface="+mn-cs"/>
              </a:rPr>
              <a:t> TRƯỚC LỚP</a:t>
            </a:r>
          </a:p>
        </p:txBody>
      </p:sp>
      <p:pic>
        <p:nvPicPr>
          <p:cNvPr id="4" name="Hình ảnh 3" descr="Ảnh có chứa mẫu họa&#10;&#10;Mô tả được tạo tự động">
            <a:extLst>
              <a:ext uri="{FF2B5EF4-FFF2-40B4-BE49-F238E27FC236}">
                <a16:creationId xmlns:a16="http://schemas.microsoft.com/office/drawing/2014/main" id="{90893919-8CD5-6CCA-28CE-8B4F8F3408A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2721" y="1874302"/>
            <a:ext cx="8321040" cy="6648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07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5E4DBC-ED20-409C-9000-5AA467B254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714306" y="-395598"/>
            <a:ext cx="18813745" cy="99351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33D0F3C-9AB8-4093-8620-5AFA294236B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1" t="3509" r="63525" b="47491"/>
          <a:stretch/>
        </p:blipFill>
        <p:spPr>
          <a:xfrm>
            <a:off x="295735" y="-1395773"/>
            <a:ext cx="10688320" cy="1136442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37EA250-8F73-4BDF-99F4-19C04BF75C0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5" t="5074" r="12177" b="15106"/>
          <a:stretch/>
        </p:blipFill>
        <p:spPr>
          <a:xfrm>
            <a:off x="9494143" y="2245731"/>
            <a:ext cx="6648385" cy="5506567"/>
          </a:xfrm>
          <a:prstGeom prst="rect">
            <a:avLst/>
          </a:prstGeom>
        </p:spPr>
      </p:pic>
      <p:pic>
        <p:nvPicPr>
          <p:cNvPr id="8" name="Hình ảnh 7">
            <a:extLst>
              <a:ext uri="{FF2B5EF4-FFF2-40B4-BE49-F238E27FC236}">
                <a16:creationId xmlns:a16="http://schemas.microsoft.com/office/drawing/2014/main" id="{F81D4095-01F8-9FEF-482A-2E1F4B2AA1E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4437" y="4274737"/>
            <a:ext cx="6258601" cy="2220347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98A6283D-C6FC-FA91-5577-D4A3DD8529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54587" y="2685083"/>
            <a:ext cx="5194243" cy="1601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28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9F1134F-68A6-46DA-AA10-C327ACE954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74F17991-CFA6-4E8E-A724-9846AC08B61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2" t="65334" r="64270" b="-1"/>
          <a:stretch/>
        </p:blipFill>
        <p:spPr>
          <a:xfrm>
            <a:off x="10475119" y="4375417"/>
            <a:ext cx="4368801" cy="438912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F7012FD-D768-4CBB-B701-17DD569AE1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73" t="30025" r="35279" b="35308"/>
          <a:stretch/>
        </p:blipFill>
        <p:spPr>
          <a:xfrm>
            <a:off x="1186339" y="4754880"/>
            <a:ext cx="4368801" cy="438912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8C63F03-F1D4-461F-8685-005F72CB1A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45" t="32667" r="7307" b="32667"/>
          <a:stretch/>
        </p:blipFill>
        <p:spPr>
          <a:xfrm>
            <a:off x="9941455" y="1"/>
            <a:ext cx="3237491" cy="3252548"/>
          </a:xfrm>
          <a:prstGeom prst="rect">
            <a:avLst/>
          </a:prstGeom>
        </p:spPr>
      </p:pic>
      <p:pic>
        <p:nvPicPr>
          <p:cNvPr id="8" name="Hình ảnh 7" descr="Ảnh có chứa văn bản, vật chứa, lon&#10;&#10;Mô tả được tạo tự động">
            <a:extLst>
              <a:ext uri="{FF2B5EF4-FFF2-40B4-BE49-F238E27FC236}">
                <a16:creationId xmlns:a16="http://schemas.microsoft.com/office/drawing/2014/main" id="{F0342BF1-7C02-C78A-5DE9-0300B9958D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1890" y="2799827"/>
            <a:ext cx="7021060" cy="309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575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0261C07-C42A-4461-AC00-D0E75B1924D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8F7E6103-D4C5-47C3-A6AC-13B86018D4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85" t="8499" r="12098"/>
          <a:stretch/>
        </p:blipFill>
        <p:spPr>
          <a:xfrm flipH="1">
            <a:off x="-253842" y="1383992"/>
            <a:ext cx="8392161" cy="8153457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id="{8F8161F6-6162-AEF6-DDB6-974A1FE13A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1136" y="2141603"/>
            <a:ext cx="6480184" cy="4495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9286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75719" y="2057400"/>
            <a:ext cx="8137525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https://coccoc.com/search?query=C%E1%BA%A2NH+%C4%90%E1%BA%B8P+%C4%90%E1%BA%A4T+N%C6%AF%E1%BB%9AC&amp;tbm=vid</a:t>
            </a:r>
          </a:p>
        </p:txBody>
      </p:sp>
    </p:spTree>
    <p:extLst>
      <p:ext uri="{BB962C8B-B14F-4D97-AF65-F5344CB8AC3E}">
        <p14:creationId xmlns:p14="http://schemas.microsoft.com/office/powerpoint/2010/main" val="344076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19" y="285750"/>
            <a:ext cx="15468600" cy="8701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5006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6519" y="381000"/>
            <a:ext cx="14249400" cy="828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684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7">
            <a:extLst>
              <a:ext uri="{FF2B5EF4-FFF2-40B4-BE49-F238E27FC236}">
                <a16:creationId xmlns:a16="http://schemas.microsoft.com/office/drawing/2014/main" id="{9774DA04-084F-3FC7-8E19-52DB16F5BF64}"/>
              </a:ext>
            </a:extLst>
          </p:cNvPr>
          <p:cNvSpPr txBox="1"/>
          <p:nvPr/>
        </p:nvSpPr>
        <p:spPr>
          <a:xfrm>
            <a:off x="5424755" y="3635222"/>
            <a:ext cx="55524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 err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Bài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baseline="0" noProof="0" dirty="0" err="1">
                <a:ln>
                  <a:solidFill>
                    <a:sysClr val="windowText" lastClr="000000"/>
                  </a:solidFill>
                </a:ln>
                <a:solidFill>
                  <a:srgbClr val="92D05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viết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baseline="0" noProof="0" dirty="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2</a:t>
            </a:r>
            <a:endParaRPr kumimoji="0" lang="zh-CN" altLang="en-US" sz="72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/>
              <a:uLnTx/>
              <a:uFillTx/>
              <a:latin typeface="SVN-Poky's" panose="020B0606040200020203" pitchFamily="34" charset="0"/>
              <a:ea typeface="字魂17号-萌趣果冻体" panose="02000000000000000000" pitchFamily="2" charset="-122"/>
              <a:cs typeface="+mn-cs"/>
            </a:endParaRPr>
          </a:p>
        </p:txBody>
      </p:sp>
      <p:grpSp>
        <p:nvGrpSpPr>
          <p:cNvPr id="3" name="Nhóm 2">
            <a:extLst>
              <a:ext uri="{FF2B5EF4-FFF2-40B4-BE49-F238E27FC236}">
                <a16:creationId xmlns:a16="http://schemas.microsoft.com/office/drawing/2014/main" id="{60A56193-61F9-84A9-0539-BAC877109506}"/>
              </a:ext>
            </a:extLst>
          </p:cNvPr>
          <p:cNvGrpSpPr/>
          <p:nvPr/>
        </p:nvGrpSpPr>
        <p:grpSpPr>
          <a:xfrm>
            <a:off x="3285221" y="1582345"/>
            <a:ext cx="9173380" cy="1581629"/>
            <a:chOff x="2471416" y="2177359"/>
            <a:chExt cx="6880035" cy="1186222"/>
          </a:xfrm>
        </p:grpSpPr>
        <p:sp>
          <p:nvSpPr>
            <p:cNvPr id="4" name="文本框 6">
              <a:extLst>
                <a:ext uri="{FF2B5EF4-FFF2-40B4-BE49-F238E27FC236}">
                  <a16:creationId xmlns:a16="http://schemas.microsoft.com/office/drawing/2014/main" id="{56AB3282-A084-493F-1ED4-611C531F5015}"/>
                </a:ext>
              </a:extLst>
            </p:cNvPr>
            <p:cNvSpPr txBox="1"/>
            <p:nvPr/>
          </p:nvSpPr>
          <p:spPr>
            <a:xfrm>
              <a:off x="2471416" y="2186336"/>
              <a:ext cx="688003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 w="254000">
                    <a:solidFill>
                      <a:sysClr val="windowText" lastClr="00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TIẾNG VIỆT 3</a:t>
              </a:r>
              <a:endParaRPr kumimoji="0" lang="zh-CN" altLang="en-US" sz="9600" b="0" i="0" u="none" strike="noStrike" kern="1200" cap="none" spc="0" normalizeH="0" baseline="0" noProof="0" dirty="0">
                <a:ln w="254000">
                  <a:solidFill>
                    <a:sysClr val="windowText" lastClr="000000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Poky's" panose="020B0606040200020203" pitchFamily="34" charset="0"/>
                <a:ea typeface="包图小白体" panose="02010601030101010101" pitchFamily="2" charset="-122"/>
                <a:cs typeface="+mn-cs"/>
              </a:endParaRPr>
            </a:p>
          </p:txBody>
        </p:sp>
        <p:sp>
          <p:nvSpPr>
            <p:cNvPr id="5" name="文本框 6">
              <a:extLst>
                <a:ext uri="{FF2B5EF4-FFF2-40B4-BE49-F238E27FC236}">
                  <a16:creationId xmlns:a16="http://schemas.microsoft.com/office/drawing/2014/main" id="{4C3DEB46-56D6-9B83-8A68-FBBC3DE49EE4}"/>
                </a:ext>
              </a:extLst>
            </p:cNvPr>
            <p:cNvSpPr txBox="1"/>
            <p:nvPr/>
          </p:nvSpPr>
          <p:spPr>
            <a:xfrm>
              <a:off x="2471416" y="2177359"/>
              <a:ext cx="688003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60958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FC2DB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T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EED9A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I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CDBF97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Ế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E4CBCB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N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7DBEFE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G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 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FC2DB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V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DEED9A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I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CDBF97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Ệ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E4CBCB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T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prstClr val="black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 </a:t>
              </a:r>
              <a:r>
                <a:rPr kumimoji="0" lang="en-US" altLang="zh-CN" sz="9600" b="0" i="0" u="none" strike="noStrike" kern="1200" cap="none" spc="0" normalizeH="0" baseline="0" noProof="0" dirty="0">
                  <a:ln w="19050">
                    <a:solidFill>
                      <a:sysClr val="windowText" lastClr="000000"/>
                    </a:solidFill>
                  </a:ln>
                  <a:solidFill>
                    <a:srgbClr val="7DBEFE"/>
                  </a:solidFill>
                  <a:effectLst/>
                  <a:uLnTx/>
                  <a:uFillTx/>
                  <a:latin typeface="SVN-Poky's" panose="020B0606040200020203" pitchFamily="34" charset="0"/>
                  <a:ea typeface="包图小白体" panose="02010601030101010101" pitchFamily="2" charset="-122"/>
                  <a:cs typeface="+mn-cs"/>
                </a:rPr>
                <a:t>3</a:t>
              </a:r>
              <a:endParaRPr kumimoji="0" lang="zh-CN" altLang="en-US" sz="9600" b="0" i="0" u="none" strike="noStrike" kern="1200" cap="none" spc="0" normalizeH="0" baseline="0" noProof="0" dirty="0">
                <a:ln w="19050"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包图小白体" panose="02010601030101010101" pitchFamily="2" charset="-122"/>
                <a:cs typeface="+mn-cs"/>
              </a:endParaRPr>
            </a:p>
          </p:txBody>
        </p:sp>
      </p:grpSp>
      <p:sp>
        <p:nvSpPr>
          <p:cNvPr id="6" name="文本框 7">
            <a:extLst>
              <a:ext uri="{FF2B5EF4-FFF2-40B4-BE49-F238E27FC236}">
                <a16:creationId xmlns:a16="http://schemas.microsoft.com/office/drawing/2014/main" id="{7240665E-9204-CB35-9763-C2A047FF5494}"/>
              </a:ext>
            </a:extLst>
          </p:cNvPr>
          <p:cNvSpPr txBox="1"/>
          <p:nvPr/>
        </p:nvSpPr>
        <p:spPr>
          <a:xfrm>
            <a:off x="2511370" y="5057622"/>
            <a:ext cx="1125389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60958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0" i="0" u="none" strike="noStrike" kern="1200" cap="none" spc="0" normalizeH="0" baseline="0" noProof="0" dirty="0" err="1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Viết</a:t>
            </a:r>
            <a:r>
              <a:rPr kumimoji="0" lang="en-US" altLang="zh-CN" sz="7200" b="0" i="0" u="none" strike="noStrike" kern="1200" cap="none" spc="0" normalizeH="0" noProof="0" dirty="0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noProof="0" dirty="0" err="1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về</a:t>
            </a:r>
            <a:r>
              <a:rPr kumimoji="0" lang="en-US" altLang="zh-CN" sz="7200" b="0" i="0" u="none" strike="noStrike" kern="1200" cap="none" spc="0" normalizeH="0" noProof="0" dirty="0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noProof="0" dirty="0" err="1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cảnh</a:t>
            </a:r>
            <a:r>
              <a:rPr kumimoji="0" lang="en-US" altLang="zh-CN" sz="7200" b="0" i="0" u="none" strike="noStrike" kern="1200" cap="none" spc="0" normalizeH="0" noProof="0" dirty="0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</a:t>
            </a:r>
            <a:r>
              <a:rPr kumimoji="0" lang="en-US" altLang="zh-CN" sz="7200" b="0" i="0" u="none" strike="noStrike" kern="1200" cap="none" spc="0" normalizeH="0" noProof="0" dirty="0" err="1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đẹp</a:t>
            </a:r>
            <a:r>
              <a:rPr kumimoji="0" lang="en-US" altLang="zh-CN" sz="7200" b="0" i="0" u="none" strike="noStrike" kern="1200" cap="none" spc="0" normalizeH="0" noProof="0" dirty="0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 non </a:t>
            </a:r>
            <a:r>
              <a:rPr kumimoji="0" lang="en-US" altLang="zh-CN" sz="7200" b="0" i="0" u="none" strike="noStrike" kern="1200" cap="none" spc="0" normalizeH="0" noProof="0" dirty="0" err="1">
                <a:ln>
                  <a:solidFill>
                    <a:sysClr val="windowText" lastClr="000000"/>
                  </a:solidFill>
                </a:ln>
                <a:solidFill>
                  <a:srgbClr val="7DBEFE"/>
                </a:solidFill>
                <a:effectLst/>
                <a:uLnTx/>
                <a:uFillTx/>
                <a:latin typeface="SVN-Poky's" panose="020B0606040200020203" pitchFamily="34" charset="0"/>
                <a:ea typeface="字魂17号-萌趣果冻体" panose="02000000000000000000" pitchFamily="2" charset="-122"/>
                <a:cs typeface="+mn-cs"/>
              </a:rPr>
              <a:t>sông</a:t>
            </a:r>
            <a:endParaRPr kumimoji="0" lang="zh-CN" altLang="en-US" sz="7200" b="0" i="0" u="none" strike="noStrike" kern="1200" cap="none" spc="0" normalizeH="0" baseline="0" noProof="0" dirty="0">
              <a:ln>
                <a:solidFill>
                  <a:sysClr val="windowText" lastClr="000000"/>
                </a:solidFill>
              </a:ln>
              <a:solidFill>
                <a:srgbClr val="7DBEFE"/>
              </a:solidFill>
              <a:effectLst/>
              <a:uLnTx/>
              <a:uFillTx/>
              <a:latin typeface="SVN-Poky's" panose="020B0606040200020203" pitchFamily="34" charset="0"/>
              <a:ea typeface="字魂17号-萌趣果冻体" panose="02000000000000000000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4141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A5E4DBC-ED20-409C-9000-5AA467B254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9" r="5531"/>
          <a:stretch/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0A9D71C-97CB-4FAA-AE45-FA3D95EE83E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5" t="10430" r="46646" b="11190"/>
          <a:stretch/>
        </p:blipFill>
        <p:spPr>
          <a:xfrm>
            <a:off x="-1714306" y="-395598"/>
            <a:ext cx="18813745" cy="993519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BE79FD5-0029-4A00-9065-D6548500DD8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20" b="13357"/>
          <a:stretch/>
        </p:blipFill>
        <p:spPr>
          <a:xfrm>
            <a:off x="-375761" y="1"/>
            <a:ext cx="12987312" cy="87674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64264CA-DD1A-42C4-ADCD-DE6B057E6D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60" t="64301" r="35611" b="1638"/>
          <a:stretch/>
        </p:blipFill>
        <p:spPr>
          <a:xfrm>
            <a:off x="9399820" y="1957900"/>
            <a:ext cx="6423465" cy="6000360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id="{DCECC81A-9E14-432E-1A9F-0D5C1849B9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6341" y="2285946"/>
            <a:ext cx="5678060" cy="4490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84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>
            <a:extLst>
              <a:ext uri="{FF2B5EF4-FFF2-40B4-BE49-F238E27FC236}">
                <a16:creationId xmlns:a16="http://schemas.microsoft.com/office/drawing/2014/main" id="{36A1E980-B544-861D-545D-6D3128AB5E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9" t="37694" r="7260" b="30001"/>
          <a:stretch/>
        </p:blipFill>
        <p:spPr>
          <a:xfrm>
            <a:off x="518319" y="2133600"/>
            <a:ext cx="10185385" cy="429177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746919" y="533400"/>
            <a:ext cx="147828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đoạn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văn nêu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điều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em quan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sát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trong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bức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ảnh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giới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thiệu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một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cảnh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ở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nước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ta.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Đọc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đoạn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văn em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viết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cho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800" b="1" dirty="0" err="1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vi-VN" sz="38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nghe.</a:t>
            </a:r>
            <a:endParaRPr lang="en-US" sz="3800" b="1" dirty="0">
              <a:solidFill>
                <a:srgbClr val="0000CC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50B619-3F4E-F6B9-0CAF-846D6C93A820}"/>
              </a:ext>
            </a:extLst>
          </p:cNvPr>
          <p:cNvSpPr txBox="1"/>
          <p:nvPr/>
        </p:nvSpPr>
        <p:spPr>
          <a:xfrm>
            <a:off x="10760627" y="1983658"/>
            <a:ext cx="5019622" cy="6626942"/>
          </a:xfrm>
          <a:prstGeom prst="rect">
            <a:avLst/>
          </a:prstGeom>
          <a:noFill/>
          <a:ln>
            <a:noFill/>
            <a:prstDash val="sysDot"/>
          </a:ln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3600" b="1" i="0" dirty="0" err="1">
                <a:solidFill>
                  <a:srgbClr val="FF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Gợi</a:t>
            </a:r>
            <a:r>
              <a:rPr lang="en-US" sz="3600" b="1" i="0" dirty="0">
                <a:solidFill>
                  <a:srgbClr val="FF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ý: </a:t>
            </a:r>
          </a:p>
          <a:p>
            <a:pPr algn="just">
              <a:lnSpc>
                <a:spcPct val="150000"/>
              </a:lnSpc>
            </a:pP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Bức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ảnh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giới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thiệu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cảnh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nào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ở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đâu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  <a:p>
            <a:pPr algn="just">
              <a:lnSpc>
                <a:spcPct val="150000"/>
              </a:lnSpc>
            </a:pP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thấy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trong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bức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ảnh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  <a:p>
            <a:pPr algn="just">
              <a:lnSpc>
                <a:spcPct val="150000"/>
              </a:lnSpc>
            </a:pP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Cảnh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đó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có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gì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làm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em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yêu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en-US" sz="3600" b="1" i="0" dirty="0" err="1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thích</a:t>
            </a:r>
            <a:r>
              <a:rPr lang="en-US" sz="3600" b="1" i="0" dirty="0">
                <a:solidFill>
                  <a:srgbClr val="0000CC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?</a:t>
            </a:r>
          </a:p>
          <a:p>
            <a:pPr>
              <a:lnSpc>
                <a:spcPct val="150000"/>
              </a:lnSpc>
            </a:pPr>
            <a:endParaRPr lang="en-US" sz="3600" b="1" dirty="0">
              <a:solidFill>
                <a:srgbClr val="0000CC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CẢNH ĐẸP VIỆT NAM TỪ BẮC XUỐNG NA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0"/>
            <a:ext cx="16268699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2001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10006</TotalTime>
  <Words>495</Words>
  <Application>Microsoft Office PowerPoint</Application>
  <PresentationFormat>Custom</PresentationFormat>
  <Paragraphs>28</Paragraphs>
  <Slides>18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6" baseType="lpstr">
      <vt:lpstr>Arial</vt:lpstr>
      <vt:lpstr>Arial-Rounded</vt:lpstr>
      <vt:lpstr>Calibri</vt:lpstr>
      <vt:lpstr>SVN-Poky's</vt:lpstr>
      <vt:lpstr>SVN-Ziclets</vt:lpstr>
      <vt:lpstr>包图小白体</vt:lpstr>
      <vt:lpstr>字魂17号-萌趣果冻体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MTC</cp:lastModifiedBy>
  <cp:revision>1153</cp:revision>
  <dcterms:created xsi:type="dcterms:W3CDTF">2008-09-09T22:52:10Z</dcterms:created>
  <dcterms:modified xsi:type="dcterms:W3CDTF">2023-01-18T02:30:50Z</dcterms:modified>
</cp:coreProperties>
</file>