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2.xml" ContentType="application/vnd.openxmlformats-officedocument.presentationml.notesSlide+xml"/>
  <Override PartName="/ppt/activeX/activeX4.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4"/>
  </p:notesMasterIdLst>
  <p:sldIdLst>
    <p:sldId id="256" r:id="rId2"/>
    <p:sldId id="257" r:id="rId3"/>
    <p:sldId id="287" r:id="rId4"/>
    <p:sldId id="266" r:id="rId5"/>
    <p:sldId id="258" r:id="rId6"/>
    <p:sldId id="261" r:id="rId7"/>
    <p:sldId id="270" r:id="rId8"/>
    <p:sldId id="307" r:id="rId9"/>
    <p:sldId id="308" r:id="rId10"/>
    <p:sldId id="309" r:id="rId11"/>
    <p:sldId id="310" r:id="rId12"/>
    <p:sldId id="311" r:id="rId13"/>
    <p:sldId id="274" r:id="rId14"/>
    <p:sldId id="276" r:id="rId15"/>
    <p:sldId id="312" r:id="rId16"/>
    <p:sldId id="313" r:id="rId17"/>
    <p:sldId id="275" r:id="rId18"/>
    <p:sldId id="314" r:id="rId19"/>
    <p:sldId id="263" r:id="rId20"/>
    <p:sldId id="315" r:id="rId21"/>
    <p:sldId id="262" r:id="rId22"/>
    <p:sldId id="280" r:id="rId23"/>
    <p:sldId id="281" r:id="rId24"/>
    <p:sldId id="282" r:id="rId25"/>
    <p:sldId id="283" r:id="rId26"/>
    <p:sldId id="284" r:id="rId27"/>
    <p:sldId id="260" r:id="rId28"/>
    <p:sldId id="285" r:id="rId29"/>
    <p:sldId id="288" r:id="rId30"/>
    <p:sldId id="264" r:id="rId31"/>
    <p:sldId id="316" r:id="rId32"/>
    <p:sldId id="26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00CC"/>
    <a:srgbClr val="0000FF"/>
    <a:srgbClr val="ABDA2A"/>
    <a:srgbClr val="7DCC32"/>
    <a:srgbClr val="262626"/>
    <a:srgbClr val="FF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78" autoAdjust="0"/>
    <p:restoredTop sz="83687" autoAdjust="0"/>
  </p:normalViewPr>
  <p:slideViewPr>
    <p:cSldViewPr snapToGrid="0">
      <p:cViewPr>
        <p:scale>
          <a:sx n="50" d="100"/>
          <a:sy n="50" d="100"/>
        </p:scale>
        <p:origin x="-1608" y="-576"/>
      </p:cViewPr>
      <p:guideLst>
        <p:guide orient="horz" pos="2160"/>
        <p:guide pos="3840"/>
      </p:guideLst>
    </p:cSldViewPr>
  </p:slideViewPr>
  <p:notesTextViewPr>
    <p:cViewPr>
      <p:scale>
        <a:sx n="150" d="100"/>
        <a:sy n="150" d="100"/>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D0E66-46D7-4B7D-BA28-7A85180D5968}" type="datetimeFigureOut">
              <a:rPr lang="en-US" smtClean="0"/>
              <a:t>11/24/2022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4898D-60F4-4B9F-BB41-F03D4893E50F}" type="slidenum">
              <a:rPr lang="en-US" smtClean="0"/>
              <a:t>‹#›</a:t>
            </a:fld>
            <a:endParaRPr lang="en-US"/>
          </a:p>
        </p:txBody>
      </p:sp>
    </p:spTree>
    <p:extLst>
      <p:ext uri="{BB962C8B-B14F-4D97-AF65-F5344CB8AC3E}">
        <p14:creationId xmlns:p14="http://schemas.microsoft.com/office/powerpoint/2010/main" val="2070548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GV tự gõ thêm các từ khó đối với hs của mình</a:t>
            </a:r>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13</a:t>
            </a:fld>
            <a:endParaRPr lang="en-US"/>
          </a:p>
        </p:txBody>
      </p:sp>
    </p:spTree>
    <p:extLst>
      <p:ext uri="{BB962C8B-B14F-4D97-AF65-F5344CB8AC3E}">
        <p14:creationId xmlns:p14="http://schemas.microsoft.com/office/powerpoint/2010/main" val="326059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HS TL gv gõ nhanh lên màn hình</a:t>
            </a:r>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22</a:t>
            </a:fld>
            <a:endParaRPr lang="en-US"/>
          </a:p>
        </p:txBody>
      </p:sp>
    </p:spTree>
    <p:extLst>
      <p:ext uri="{BB962C8B-B14F-4D97-AF65-F5344CB8AC3E}">
        <p14:creationId xmlns:p14="http://schemas.microsoft.com/office/powerpoint/2010/main" val="415012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28</a:t>
            </a:fld>
            <a:endParaRPr lang="en-US"/>
          </a:p>
        </p:txBody>
      </p:sp>
    </p:spTree>
    <p:extLst>
      <p:ext uri="{BB962C8B-B14F-4D97-AF65-F5344CB8AC3E}">
        <p14:creationId xmlns:p14="http://schemas.microsoft.com/office/powerpoint/2010/main" val="92948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a,b, c hoặc 1,2,3 để hiện mũi tên</a:t>
            </a:r>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29</a:t>
            </a:fld>
            <a:endParaRPr lang="en-US"/>
          </a:p>
        </p:txBody>
      </p:sp>
    </p:spTree>
    <p:extLst>
      <p:ext uri="{BB962C8B-B14F-4D97-AF65-F5344CB8AC3E}">
        <p14:creationId xmlns:p14="http://schemas.microsoft.com/office/powerpoint/2010/main" val="2567198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7BF47EB3-531B-ABB1-8C8E-1AF79B8A4346}"/>
              </a:ext>
            </a:extLst>
          </p:cNvPr>
          <p:cNvGrpSpPr/>
          <p:nvPr userDrawn="1"/>
        </p:nvGrpSpPr>
        <p:grpSpPr>
          <a:xfrm>
            <a:off x="-51881" y="-40506"/>
            <a:ext cx="12295762" cy="2713375"/>
            <a:chOff x="-51881" y="-1175910"/>
            <a:chExt cx="12295762" cy="2713375"/>
          </a:xfrm>
        </p:grpSpPr>
        <p:sp>
          <p:nvSpPr>
            <p:cNvPr id="13" name="Rectangle 12">
              <a:extLst>
                <a:ext uri="{FF2B5EF4-FFF2-40B4-BE49-F238E27FC236}">
                  <a16:creationId xmlns:a16="http://schemas.microsoft.com/office/drawing/2014/main" xmlns="" id="{A3B2C702-E647-60F3-5B78-540B1397AE91}"/>
                </a:ext>
              </a:extLst>
            </p:cNvPr>
            <p:cNvSpPr/>
            <p:nvPr userDrawn="1"/>
          </p:nvSpPr>
          <p:spPr>
            <a:xfrm>
              <a:off x="-51881" y="-549104"/>
              <a:ext cx="12295762" cy="20865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xmlns="" id="{E1D5C1D5-D96F-C2EC-5C1D-68F94175CD82}"/>
                </a:ext>
              </a:extLst>
            </p:cNvPr>
            <p:cNvSpPr/>
            <p:nvPr userDrawn="1"/>
          </p:nvSpPr>
          <p:spPr>
            <a:xfrm>
              <a:off x="-51881" y="-862507"/>
              <a:ext cx="12295762" cy="20865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xmlns="" id="{FEC6DD56-68D9-7E22-8EFB-50F1379C5B79}"/>
                </a:ext>
              </a:extLst>
            </p:cNvPr>
            <p:cNvSpPr/>
            <p:nvPr userDrawn="1"/>
          </p:nvSpPr>
          <p:spPr>
            <a:xfrm>
              <a:off x="-51881" y="-1175910"/>
              <a:ext cx="12295762" cy="20865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 name="Picture 2" descr="Logo, company name&#10;&#10;Description automatically generated">
            <a:extLst>
              <a:ext uri="{FF2B5EF4-FFF2-40B4-BE49-F238E27FC236}">
                <a16:creationId xmlns:a16="http://schemas.microsoft.com/office/drawing/2014/main" xmlns="" id="{757997BB-E157-E8F1-D8B4-D62DB93A55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0800" y="0"/>
            <a:ext cx="1391200" cy="1761814"/>
          </a:xfrm>
          <a:prstGeom prst="rect">
            <a:avLst/>
          </a:prstGeom>
        </p:spPr>
      </p:pic>
      <p:sp>
        <p:nvSpPr>
          <p:cNvPr id="8" name="TextBox 7">
            <a:extLst>
              <a:ext uri="{FF2B5EF4-FFF2-40B4-BE49-F238E27FC236}">
                <a16:creationId xmlns:a16="http://schemas.microsoft.com/office/drawing/2014/main" xmlns="" id="{7F657D12-366B-103A-5DDF-B7769EA656A2}"/>
              </a:ext>
            </a:extLst>
          </p:cNvPr>
          <p:cNvSpPr txBox="1"/>
          <p:nvPr userDrawn="1"/>
        </p:nvSpPr>
        <p:spPr>
          <a:xfrm>
            <a:off x="3373097" y="827784"/>
            <a:ext cx="8260080" cy="1323439"/>
          </a:xfrm>
          <a:prstGeom prst="rect">
            <a:avLst/>
          </a:prstGeom>
          <a:noFill/>
        </p:spPr>
        <p:txBody>
          <a:bodyPr wrap="square" rtlCol="0">
            <a:spAutoFit/>
          </a:bodyPr>
          <a:lstStyle/>
          <a:p>
            <a:pPr algn="ct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Tiếng</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a:t>
            </a: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Việt</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3</a:t>
            </a:r>
          </a:p>
        </p:txBody>
      </p:sp>
      <p:pic>
        <p:nvPicPr>
          <p:cNvPr id="18" name="Picture 17">
            <a:extLst>
              <a:ext uri="{FF2B5EF4-FFF2-40B4-BE49-F238E27FC236}">
                <a16:creationId xmlns:a16="http://schemas.microsoft.com/office/drawing/2014/main" xmlns="" id="{8129A0D9-9B03-FEDF-B9D4-4560491131CB}"/>
              </a:ext>
            </a:extLst>
          </p:cNvPr>
          <p:cNvPicPr>
            <a:picLocks noChangeAspect="1"/>
          </p:cNvPicPr>
          <p:nvPr userDrawn="1"/>
        </p:nvPicPr>
        <p:blipFill rotWithShape="1">
          <a:blip r:embed="rId3">
            <a:duotone>
              <a:schemeClr val="accent4">
                <a:shade val="45000"/>
                <a:satMod val="135000"/>
              </a:schemeClr>
              <a:prstClr val="white"/>
            </a:duotone>
          </a:blip>
          <a:srcRect l="39046" t="29565"/>
          <a:stretch/>
        </p:blipFill>
        <p:spPr>
          <a:xfrm>
            <a:off x="-51881" y="-40506"/>
            <a:ext cx="4035682" cy="4676246"/>
          </a:xfrm>
          <a:prstGeom prst="rect">
            <a:avLst/>
          </a:prstGeom>
        </p:spPr>
      </p:pic>
      <p:sp>
        <p:nvSpPr>
          <p:cNvPr id="4" name="TextBox 3">
            <a:extLst>
              <a:ext uri="{FF2B5EF4-FFF2-40B4-BE49-F238E27FC236}">
                <a16:creationId xmlns:a16="http://schemas.microsoft.com/office/drawing/2014/main" xmlns="" id="{699CC354-3643-0A24-17D0-158968A6F79B}"/>
              </a:ext>
            </a:extLst>
          </p:cNvPr>
          <p:cNvSpPr txBox="1"/>
          <p:nvPr userDrawn="1"/>
        </p:nvSpPr>
        <p:spPr>
          <a:xfrm>
            <a:off x="3373097" y="805184"/>
            <a:ext cx="8260080" cy="1323439"/>
          </a:xfrm>
          <a:prstGeom prst="rect">
            <a:avLst/>
          </a:prstGeom>
          <a:noFill/>
        </p:spPr>
        <p:txBody>
          <a:bodyPr wrap="square" rtlCol="0">
            <a:spAutoFit/>
          </a:bodyPr>
          <a:lstStyle/>
          <a:p>
            <a:pPr algn="ct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Tiếng</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a:t>
            </a: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Việt</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3</a:t>
            </a:r>
          </a:p>
        </p:txBody>
      </p:sp>
      <p:pic>
        <p:nvPicPr>
          <p:cNvPr id="10" name="Picture 9">
            <a:extLst>
              <a:ext uri="{FF2B5EF4-FFF2-40B4-BE49-F238E27FC236}">
                <a16:creationId xmlns:a16="http://schemas.microsoft.com/office/drawing/2014/main" xmlns="" id="{CD32900D-9049-DADC-66A0-CBC4864F02FF}"/>
              </a:ext>
            </a:extLst>
          </p:cNvPr>
          <p:cNvPicPr>
            <a:picLocks noChangeAspect="1"/>
          </p:cNvPicPr>
          <p:nvPr userDrawn="1"/>
        </p:nvPicPr>
        <p:blipFill>
          <a:blip r:embed="rId4"/>
          <a:stretch>
            <a:fillRect/>
          </a:stretch>
        </p:blipFill>
        <p:spPr>
          <a:xfrm>
            <a:off x="5183449" y="0"/>
            <a:ext cx="4639376" cy="854037"/>
          </a:xfrm>
          <a:prstGeom prst="rect">
            <a:avLst/>
          </a:prstGeom>
        </p:spPr>
      </p:pic>
    </p:spTree>
    <p:extLst>
      <p:ext uri="{BB962C8B-B14F-4D97-AF65-F5344CB8AC3E}">
        <p14:creationId xmlns:p14="http://schemas.microsoft.com/office/powerpoint/2010/main" val="103609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xmlns=""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spTree>
    <p:extLst>
      <p:ext uri="{BB962C8B-B14F-4D97-AF65-F5344CB8AC3E}">
        <p14:creationId xmlns:p14="http://schemas.microsoft.com/office/powerpoint/2010/main" val="173941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xmlns=""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pic>
        <p:nvPicPr>
          <p:cNvPr id="5" name="Hình ảnh 4" descr="Ảnh có chứa văn bản, bánh xe&#10;&#10;Mô tả được tạo tự động">
            <a:extLst>
              <a:ext uri="{FF2B5EF4-FFF2-40B4-BE49-F238E27FC236}">
                <a16:creationId xmlns:a16="http://schemas.microsoft.com/office/drawing/2014/main" xmlns="" id="{365D5745-7E02-3905-1DAB-603EB28CCA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48" y="411474"/>
            <a:ext cx="12070104" cy="6035052"/>
          </a:xfrm>
          <a:prstGeom prst="rect">
            <a:avLst/>
          </a:prstGeom>
        </p:spPr>
      </p:pic>
    </p:spTree>
    <p:extLst>
      <p:ext uri="{BB962C8B-B14F-4D97-AF65-F5344CB8AC3E}">
        <p14:creationId xmlns:p14="http://schemas.microsoft.com/office/powerpoint/2010/main" val="231570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3" name="任意多边形 4">
            <a:extLst>
              <a:ext uri="{FF2B5EF4-FFF2-40B4-BE49-F238E27FC236}">
                <a16:creationId xmlns:a16="http://schemas.microsoft.com/office/drawing/2014/main" xmlns="" id="{FAEB351D-B959-4897-B1F4-6600B9184EF1}"/>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任意多边形 5">
            <a:extLst>
              <a:ext uri="{FF2B5EF4-FFF2-40B4-BE49-F238E27FC236}">
                <a16:creationId xmlns:a16="http://schemas.microsoft.com/office/drawing/2014/main" xmlns="" id="{8F3A2888-0977-43DD-9A71-AC932E61F402}"/>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653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B7CD407F-3C52-8FCE-7966-3AF85B65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7" y="0"/>
            <a:ext cx="10936225" cy="6858000"/>
          </a:xfrm>
          <a:prstGeom prst="rect">
            <a:avLst/>
          </a:prstGeom>
        </p:spPr>
      </p:pic>
      <p:sp>
        <p:nvSpPr>
          <p:cNvPr id="2" name="任意多边形 4">
            <a:extLst>
              <a:ext uri="{FF2B5EF4-FFF2-40B4-BE49-F238E27FC236}">
                <a16:creationId xmlns:a16="http://schemas.microsoft.com/office/drawing/2014/main" xmlns="" id="{7B04F925-C1E5-35BA-70BC-0178E7D9C75E}"/>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任意多边形 5">
            <a:extLst>
              <a:ext uri="{FF2B5EF4-FFF2-40B4-BE49-F238E27FC236}">
                <a16:creationId xmlns:a16="http://schemas.microsoft.com/office/drawing/2014/main" xmlns="" id="{181ACF88-E471-25EC-B95E-D568948CEDD1}"/>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1977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xmlns="" id="{63CFB0B0-04AC-645B-A78C-183C4B379E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625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xmlns="" id="{82EDC1C8-E89D-8EC0-E94B-41F5AC344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615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xmlns="" id="{C3E9CB06-D635-27D3-FC9B-D198E843A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8053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C8933866-0D4A-82DA-EA8A-895F1921AFD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192000" y="0"/>
            <a:ext cx="1855509" cy="1842683"/>
          </a:xfrm>
          <a:prstGeom prst="rect">
            <a:avLst/>
          </a:prstGeom>
        </p:spPr>
      </p:pic>
      <p:pic>
        <p:nvPicPr>
          <p:cNvPr id="5" name="Picture 4" descr="Logo, company name&#10;&#10;Description automatically generated">
            <a:extLst>
              <a:ext uri="{FF2B5EF4-FFF2-40B4-BE49-F238E27FC236}">
                <a16:creationId xmlns:a16="http://schemas.microsoft.com/office/drawing/2014/main" xmlns="" id="{E7D5701A-D3ED-761E-CDC7-DAADA76D272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00820" y="0"/>
            <a:ext cx="791180" cy="1001949"/>
          </a:xfrm>
          <a:prstGeom prst="rect">
            <a:avLst/>
          </a:prstGeom>
        </p:spPr>
      </p:pic>
    </p:spTree>
    <p:extLst>
      <p:ext uri="{BB962C8B-B14F-4D97-AF65-F5344CB8AC3E}">
        <p14:creationId xmlns:p14="http://schemas.microsoft.com/office/powerpoint/2010/main" val="40109025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8" r:id="rId3"/>
    <p:sldLayoutId id="2147483655" r:id="rId4"/>
    <p:sldLayoutId id="2147483656" r:id="rId5"/>
    <p:sldLayoutId id="2147483657" r:id="rId6"/>
    <p:sldLayoutId id="2147483660" r:id="rId7"/>
    <p:sldLayoutId id="214748365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ontrol" Target="../activeX/activeX2.xml"/><Relationship Id="rId7" Type="http://schemas.openxmlformats.org/officeDocument/2006/relationships/image" Target="../media/image2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control" Target="../activeX/activeX3.xml"/><Relationship Id="rId9" Type="http://schemas.openxmlformats.org/officeDocument/2006/relationships/image" Target="../media/image31.wmf"/></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2.vml"/><Relationship Id="rId5" Type="http://schemas.openxmlformats.org/officeDocument/2006/relationships/image" Target="../media/image38.wmf"/><Relationship Id="rId4"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811C1A2-C518-48C1-BA19-E9631310418F}"/>
              </a:ext>
            </a:extLst>
          </p:cNvPr>
          <p:cNvSpPr txBox="1"/>
          <p:nvPr/>
        </p:nvSpPr>
        <p:spPr>
          <a:xfrm>
            <a:off x="3386199" y="2774417"/>
            <a:ext cx="8260080" cy="830997"/>
          </a:xfrm>
          <a:prstGeom prst="rect">
            <a:avLst/>
          </a:prstGeom>
          <a:noFill/>
        </p:spPr>
        <p:txBody>
          <a:bodyPr wrap="square" rtlCol="0">
            <a:spAutoFit/>
          </a:bodyPr>
          <a:lstStyle/>
          <a:p>
            <a:pPr algn="ctr"/>
            <a:r>
              <a:rPr lang="en-US" sz="4800" b="1">
                <a:latin typeface="#9Slide04 SFU Belle" panose="00000400000000000000" pitchFamily="2" charset="0"/>
              </a:rPr>
              <a:t>Bài đọc:  Bảy sắc cầu vồng</a:t>
            </a:r>
            <a:endParaRPr lang="en-US" sz="4800" b="1" dirty="0">
              <a:latin typeface="#9Slide04 SFU Belle" panose="00000400000000000000" pitchFamily="2" charset="0"/>
            </a:endParaRPr>
          </a:p>
        </p:txBody>
      </p:sp>
      <p:pic>
        <p:nvPicPr>
          <p:cNvPr id="9" name="Picture 8" descr="A picture containing text, vector graphics&#10;&#10;Description automatically generated">
            <a:extLst>
              <a:ext uri="{FF2B5EF4-FFF2-40B4-BE49-F238E27FC236}">
                <a16:creationId xmlns:a16="http://schemas.microsoft.com/office/drawing/2014/main" xmlns="" id="{FF1C9D50-B2FD-17C2-C096-19C096AEF6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0720" y="3898539"/>
            <a:ext cx="2491071" cy="2779249"/>
          </a:xfrm>
          <a:prstGeom prst="rect">
            <a:avLst/>
          </a:prstGeom>
        </p:spPr>
      </p:pic>
      <p:pic>
        <p:nvPicPr>
          <p:cNvPr id="11" name="Picture 10" descr="A cartoon of a child&#10;&#10;Description automatically generated with low confidence">
            <a:extLst>
              <a:ext uri="{FF2B5EF4-FFF2-40B4-BE49-F238E27FC236}">
                <a16:creationId xmlns:a16="http://schemas.microsoft.com/office/drawing/2014/main" xmlns="" id="{9219E0F9-3FD1-1CCD-E0D7-CCE5D63FF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022" y="3898539"/>
            <a:ext cx="2698892" cy="2463362"/>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xmlns="" id="{5D23236B-492E-47F4-DB77-084319954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3117" y="4533084"/>
            <a:ext cx="2274938" cy="2144704"/>
          </a:xfrm>
          <a:prstGeom prst="rect">
            <a:avLst/>
          </a:prstGeom>
        </p:spPr>
      </p:pic>
      <p:pic>
        <p:nvPicPr>
          <p:cNvPr id="6" name="Picture 5">
            <a:extLst>
              <a:ext uri="{FF2B5EF4-FFF2-40B4-BE49-F238E27FC236}">
                <a16:creationId xmlns:a16="http://schemas.microsoft.com/office/drawing/2014/main" xmlns="" id="{4A41424C-060D-4F2A-AB67-188A996F234D}"/>
              </a:ext>
            </a:extLst>
          </p:cNvPr>
          <p:cNvPicPr>
            <a:picLocks noChangeAspect="1"/>
          </p:cNvPicPr>
          <p:nvPr/>
        </p:nvPicPr>
        <p:blipFill>
          <a:blip r:embed="rId5"/>
          <a:stretch>
            <a:fillRect/>
          </a:stretch>
        </p:blipFill>
        <p:spPr>
          <a:xfrm>
            <a:off x="0" y="-15034"/>
            <a:ext cx="1411642" cy="2931854"/>
          </a:xfrm>
          <a:prstGeom prst="rect">
            <a:avLst/>
          </a:prstGeom>
        </p:spPr>
      </p:pic>
      <p:sp>
        <p:nvSpPr>
          <p:cNvPr id="2" name="TextBox 4">
            <a:extLst>
              <a:ext uri="{FF2B5EF4-FFF2-40B4-BE49-F238E27FC236}">
                <a16:creationId xmlns:a16="http://schemas.microsoft.com/office/drawing/2014/main" xmlns="" id="{EDC28943-EF19-8D99-3911-2E5C6314FF40}"/>
              </a:ext>
            </a:extLst>
          </p:cNvPr>
          <p:cNvSpPr txBox="1"/>
          <p:nvPr/>
        </p:nvSpPr>
        <p:spPr>
          <a:xfrm>
            <a:off x="-48385" y="2644170"/>
            <a:ext cx="1677523" cy="1569660"/>
          </a:xfrm>
          <a:prstGeom prst="rect">
            <a:avLst/>
          </a:prstGeom>
          <a:noFill/>
        </p:spPr>
        <p:txBody>
          <a:bodyPr wrap="square" rtlCol="0">
            <a:spAutoFit/>
          </a:bodyPr>
          <a:lstStyle/>
          <a:p>
            <a:pPr algn="ctr"/>
            <a:r>
              <a:rPr lang="en-US" sz="9600" b="1">
                <a:ln w="38100">
                  <a:solidFill>
                    <a:schemeClr val="bg1"/>
                  </a:solidFill>
                </a:ln>
                <a:latin typeface="HP-087" panose="020B0803050302020204" pitchFamily="34" charset="0"/>
              </a:rPr>
              <a:t>10</a:t>
            </a:r>
            <a:endParaRPr lang="en-US" sz="9600" b="1" dirty="0">
              <a:ln w="38100">
                <a:solidFill>
                  <a:schemeClr val="bg1"/>
                </a:solidFill>
              </a:ln>
              <a:latin typeface="HP-087" panose="020B0803050302020204" pitchFamily="34" charset="0"/>
            </a:endParaRPr>
          </a:p>
        </p:txBody>
      </p:sp>
    </p:spTree>
    <p:extLst>
      <p:ext uri="{BB962C8B-B14F-4D97-AF65-F5344CB8AC3E}">
        <p14:creationId xmlns:p14="http://schemas.microsoft.com/office/powerpoint/2010/main" val="212081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xmlns=""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xmlns=""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xmlns=""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xmlns=""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xmlns=""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xmlns=""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xmlns=""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xmlns=""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919392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xmlns=""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xmlns=""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xmlns=""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xmlns=""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xmlns=""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xmlns=""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xmlns=""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xmlns=""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552959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xmlns=""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xmlns=""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xmlns=""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8" name="Nhóm 7">
            <a:extLst>
              <a:ext uri="{FF2B5EF4-FFF2-40B4-BE49-F238E27FC236}">
                <a16:creationId xmlns:a16="http://schemas.microsoft.com/office/drawing/2014/main" xmlns="" id="{F1EABEB5-40AA-E234-937C-D1906947AEF3}"/>
              </a:ext>
            </a:extLst>
          </p:cNvPr>
          <p:cNvGrpSpPr/>
          <p:nvPr/>
        </p:nvGrpSpPr>
        <p:grpSpPr>
          <a:xfrm>
            <a:off x="264469" y="6085727"/>
            <a:ext cx="3291530" cy="713772"/>
            <a:chOff x="508724" y="6144228"/>
            <a:chExt cx="3291530" cy="713772"/>
          </a:xfrm>
        </p:grpSpPr>
        <p:sp>
          <p:nvSpPr>
            <p:cNvPr id="9" name="Hình chữ nhật: Góc Tròn 8">
              <a:extLst>
                <a:ext uri="{FF2B5EF4-FFF2-40B4-BE49-F238E27FC236}">
                  <a16:creationId xmlns:a16="http://schemas.microsoft.com/office/drawing/2014/main" xmlns="" id="{A4A04472-6D1E-802B-80BB-370C7FA8E01F}"/>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xmlns="" id="{83CD003D-4844-5007-711D-22074280707D}"/>
                </a:ext>
              </a:extLst>
            </p:cNvPr>
            <p:cNvGrpSpPr/>
            <p:nvPr/>
          </p:nvGrpSpPr>
          <p:grpSpPr>
            <a:xfrm>
              <a:off x="508724" y="6144228"/>
              <a:ext cx="713772" cy="713772"/>
              <a:chOff x="508724" y="6144228"/>
              <a:chExt cx="713772" cy="713772"/>
            </a:xfrm>
          </p:grpSpPr>
          <p:sp>
            <p:nvSpPr>
              <p:cNvPr id="11" name="Hình Bầu dục 10">
                <a:extLst>
                  <a:ext uri="{FF2B5EF4-FFF2-40B4-BE49-F238E27FC236}">
                    <a16:creationId xmlns:a16="http://schemas.microsoft.com/office/drawing/2014/main" xmlns="" id="{D3EA41C7-8DF0-A9E3-8E6F-DE6D17BE0B08}"/>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xmlns="" id="{7D10866E-DBD4-1107-758B-C2357C5D640C}"/>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3</a:t>
                </a:r>
              </a:p>
            </p:txBody>
          </p:sp>
        </p:grpSp>
      </p:grpSp>
      <p:sp>
        <p:nvSpPr>
          <p:cNvPr id="13" name="Hộp Văn bản 12">
            <a:extLst>
              <a:ext uri="{FF2B5EF4-FFF2-40B4-BE49-F238E27FC236}">
                <a16:creationId xmlns:a16="http://schemas.microsoft.com/office/drawing/2014/main" xmlns="" id="{92564A5D-944B-6415-64D1-790220814988}"/>
              </a:ext>
            </a:extLst>
          </p:cNvPr>
          <p:cNvSpPr txBox="1"/>
          <p:nvPr/>
        </p:nvSpPr>
        <p:spPr>
          <a:xfrm>
            <a:off x="962507" y="6181431"/>
            <a:ext cx="2725573"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Nối tiếp đoạn</a:t>
            </a:r>
          </a:p>
        </p:txBody>
      </p:sp>
    </p:spTree>
    <p:extLst>
      <p:ext uri="{BB962C8B-B14F-4D97-AF65-F5344CB8AC3E}">
        <p14:creationId xmlns:p14="http://schemas.microsoft.com/office/powerpoint/2010/main" val="364729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336A1F84-F31B-952F-D486-100CFB2B258A}"/>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 TỪ KHÓ</a:t>
            </a:r>
          </a:p>
        </p:txBody>
      </p:sp>
      <p:sp>
        <p:nvSpPr>
          <p:cNvPr id="4" name="Hộp Văn bản 3">
            <a:extLst>
              <a:ext uri="{FF2B5EF4-FFF2-40B4-BE49-F238E27FC236}">
                <a16:creationId xmlns:a16="http://schemas.microsoft.com/office/drawing/2014/main" xmlns="" id="{5BD41A48-1B86-A308-9B94-7AA933ABC111}"/>
              </a:ext>
            </a:extLst>
          </p:cNvPr>
          <p:cNvSpPr txBox="1"/>
          <p:nvPr/>
        </p:nvSpPr>
        <p:spPr>
          <a:xfrm>
            <a:off x="3794192" y="818646"/>
            <a:ext cx="4603615" cy="5266891"/>
          </a:xfrm>
          <a:prstGeom prst="rect">
            <a:avLst/>
          </a:prstGeom>
          <a:noFill/>
        </p:spPr>
        <p:txBody>
          <a:bodyPr wrap="square">
            <a:spAutoFit/>
          </a:bodyPr>
          <a:lstStyle/>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Say sưa</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Lên tiếng</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Xanh lục</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Xanh lam</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Vi ô lét</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Hiện lên</a:t>
            </a:r>
          </a:p>
        </p:txBody>
      </p:sp>
    </p:spTree>
    <p:extLst>
      <p:ext uri="{BB962C8B-B14F-4D97-AF65-F5344CB8AC3E}">
        <p14:creationId xmlns:p14="http://schemas.microsoft.com/office/powerpoint/2010/main" val="41889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left)">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left)">
                                      <p:cBhvr>
                                        <p:cTn id="3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184BB4C5-C204-FC3B-A234-992632B583D0}"/>
              </a:ext>
            </a:extLst>
          </p:cNvPr>
          <p:cNvSpPr txBox="1"/>
          <p:nvPr/>
        </p:nvSpPr>
        <p:spPr>
          <a:xfrm>
            <a:off x="4094978" y="10581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 CÂU DÀI</a:t>
            </a:r>
          </a:p>
        </p:txBody>
      </p:sp>
      <p:sp>
        <p:nvSpPr>
          <p:cNvPr id="4" name="Hộp Văn bản 3">
            <a:extLst>
              <a:ext uri="{FF2B5EF4-FFF2-40B4-BE49-F238E27FC236}">
                <a16:creationId xmlns:a16="http://schemas.microsoft.com/office/drawing/2014/main" xmlns="" id="{36CF3BA4-4B90-D3E2-CC65-208CEA450D48}"/>
              </a:ext>
            </a:extLst>
          </p:cNvPr>
          <p:cNvSpPr txBox="1"/>
          <p:nvPr/>
        </p:nvSpPr>
        <p:spPr>
          <a:xfrm>
            <a:off x="137160" y="1672992"/>
            <a:ext cx="12054840" cy="2013180"/>
          </a:xfrm>
          <a:prstGeom prst="rect">
            <a:avLst/>
          </a:prstGeom>
          <a:noFill/>
        </p:spPr>
        <p:txBody>
          <a:bodyPr wrap="square">
            <a:spAutoFit/>
          </a:bodyPr>
          <a:lstStyle/>
          <a:p>
            <a:pPr>
              <a:lnSpc>
                <a:spcPct val="120000"/>
              </a:lnSpc>
            </a:pP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Một cây cầu vồng rực rỡ</a:t>
            </a:r>
            <a:r>
              <a:rPr lang="en-US" sz="36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hiện lên trên nền trời.</a:t>
            </a:r>
            <a:r>
              <a:rPr lang="en-US" sz="3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Họa sĩ liền vẽ bức tranh một cây cầu vồng</a:t>
            </a:r>
            <a:r>
              <a:rPr lang="en-US" sz="36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vắt ngang qua đồng lúa vàng rực.</a:t>
            </a:r>
            <a:r>
              <a:rPr lang="en-US" sz="36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3600" b="1">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6113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184BB4C5-C204-FC3B-A234-992632B583D0}"/>
              </a:ext>
            </a:extLst>
          </p:cNvPr>
          <p:cNvSpPr txBox="1"/>
          <p:nvPr/>
        </p:nvSpPr>
        <p:spPr>
          <a:xfrm>
            <a:off x="4094978" y="10581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 CÂU DÀI</a:t>
            </a:r>
          </a:p>
        </p:txBody>
      </p:sp>
      <p:sp>
        <p:nvSpPr>
          <p:cNvPr id="4" name="Hộp Văn bản 3">
            <a:extLst>
              <a:ext uri="{FF2B5EF4-FFF2-40B4-BE49-F238E27FC236}">
                <a16:creationId xmlns:a16="http://schemas.microsoft.com/office/drawing/2014/main" xmlns="" id="{36CF3BA4-4B90-D3E2-CC65-208CEA450D48}"/>
              </a:ext>
            </a:extLst>
          </p:cNvPr>
          <p:cNvSpPr txBox="1"/>
          <p:nvPr/>
        </p:nvSpPr>
        <p:spPr>
          <a:xfrm>
            <a:off x="137160" y="1672992"/>
            <a:ext cx="12054840" cy="2013180"/>
          </a:xfrm>
          <a:prstGeom prst="rect">
            <a:avLst/>
          </a:prstGeom>
          <a:noFill/>
        </p:spPr>
        <p:txBody>
          <a:bodyPr wrap="square">
            <a:spAutoFit/>
          </a:bodyPr>
          <a:lstStyle/>
          <a:p>
            <a:pPr>
              <a:lnSpc>
                <a:spcPct val="120000"/>
              </a:lnSpc>
            </a:pP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Một cây cầu vồng rực rỡ</a:t>
            </a:r>
            <a:r>
              <a:rPr lang="en-US" sz="36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hiện lên trên nền trời.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Họa sĩ liền vẽ bức tranh một cây cầu vồng</a:t>
            </a:r>
            <a:r>
              <a:rPr lang="en-US" sz="36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vắt ngang qua đồng lúa vàng rực.</a:t>
            </a:r>
            <a:r>
              <a:rPr lang="en-US" sz="36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3600" b="1">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18295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hiện lên trên nền trời</a:t>
            </a:r>
            <a:r>
              <a:rPr lang="en-US" sz="2200" b="1">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Họa sĩ liền vẽ bức tranh một cây cầu vồng</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vắt ngang qua cánh đồng lúa vàng rực.</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xmlns=""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xmlns=""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xmlns=""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xmlns="" id="{E145BE48-AD70-2BD7-2475-3BBC9C116974}"/>
              </a:ext>
            </a:extLst>
          </p:cNvPr>
          <p:cNvGrpSpPr/>
          <p:nvPr/>
        </p:nvGrpSpPr>
        <p:grpSpPr>
          <a:xfrm>
            <a:off x="339357" y="6116197"/>
            <a:ext cx="3291530" cy="713772"/>
            <a:chOff x="508724" y="6144228"/>
            <a:chExt cx="3291530" cy="713772"/>
          </a:xfrm>
        </p:grpSpPr>
        <p:sp>
          <p:nvSpPr>
            <p:cNvPr id="3" name="Hình chữ nhật: Góc Tròn 2">
              <a:extLst>
                <a:ext uri="{FF2B5EF4-FFF2-40B4-BE49-F238E27FC236}">
                  <a16:creationId xmlns:a16="http://schemas.microsoft.com/office/drawing/2014/main" xmlns="" id="{21134B69-59D0-637E-7D64-D25E42C97F05}"/>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18213800-96D9-5579-EF0A-7F90436E6114}"/>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xmlns="" id="{C13430FE-B73E-103C-4796-B2D384E676CE}"/>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xmlns="" id="{E5940476-61D9-ACA4-88CB-7A4FBA207AB0}"/>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4</a:t>
                </a:r>
              </a:p>
            </p:txBody>
          </p:sp>
        </p:grpSp>
      </p:grpSp>
      <p:sp>
        <p:nvSpPr>
          <p:cNvPr id="17" name="Hộp Văn bản 16">
            <a:extLst>
              <a:ext uri="{FF2B5EF4-FFF2-40B4-BE49-F238E27FC236}">
                <a16:creationId xmlns:a16="http://schemas.microsoft.com/office/drawing/2014/main" xmlns="" id="{4F1EFD7D-C79B-D18C-2FCF-9F822A4E12A1}"/>
              </a:ext>
            </a:extLst>
          </p:cNvPr>
          <p:cNvSpPr txBox="1"/>
          <p:nvPr/>
        </p:nvSpPr>
        <p:spPr>
          <a:xfrm>
            <a:off x="1006764" y="6213975"/>
            <a:ext cx="2725573"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Nối tiếp đoạn</a:t>
            </a:r>
          </a:p>
        </p:txBody>
      </p:sp>
      <p:cxnSp>
        <p:nvCxnSpPr>
          <p:cNvPr id="19" name="Đường nối Thẳng 18">
            <a:extLst>
              <a:ext uri="{FF2B5EF4-FFF2-40B4-BE49-F238E27FC236}">
                <a16:creationId xmlns:a16="http://schemas.microsoft.com/office/drawing/2014/main" xmlns="" id="{0FC2DAB3-0029-0830-BA1F-28FE37B6C394}"/>
              </a:ext>
            </a:extLst>
          </p:cNvPr>
          <p:cNvCxnSpPr/>
          <p:nvPr/>
        </p:nvCxnSpPr>
        <p:spPr>
          <a:xfrm>
            <a:off x="6895810" y="359664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xmlns="" id="{6C165DB8-FE25-ABA1-F707-FA5BAB3070ED}"/>
              </a:ext>
            </a:extLst>
          </p:cNvPr>
          <p:cNvCxnSpPr>
            <a:cxnSpLocks/>
          </p:cNvCxnSpPr>
          <p:nvPr/>
        </p:nvCxnSpPr>
        <p:spPr>
          <a:xfrm>
            <a:off x="10346994" y="4269901"/>
            <a:ext cx="12045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xmlns="" id="{F1BAA9A7-B156-7D0C-FD3A-346BB99D4C5F}"/>
              </a:ext>
            </a:extLst>
          </p:cNvPr>
          <p:cNvCxnSpPr>
            <a:cxnSpLocks/>
          </p:cNvCxnSpPr>
          <p:nvPr/>
        </p:nvCxnSpPr>
        <p:spPr>
          <a:xfrm>
            <a:off x="5257800" y="1561425"/>
            <a:ext cx="10388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63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xmlns="" id="{30A6727E-74B9-FF19-CE33-1E3E613F39CF}"/>
              </a:ext>
            </a:extLst>
          </p:cNvPr>
          <p:cNvSpPr/>
          <p:nvPr/>
        </p:nvSpPr>
        <p:spPr>
          <a:xfrm>
            <a:off x="176437" y="1694417"/>
            <a:ext cx="11802203"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Càu nhàu: </a:t>
            </a:r>
          </a:p>
          <a:p>
            <a:pPr algn="ctr"/>
            <a:r>
              <a:rPr lang="en-US" sz="3200" b="1">
                <a:solidFill>
                  <a:srgbClr val="00B050"/>
                </a:solidFill>
                <a:latin typeface="UTM Avo" panose="02040603050506020204" pitchFamily="18" charset="0"/>
                <a:cs typeface="Times New Roman" pitchFamily="18" charset="0"/>
              </a:rPr>
              <a:t>Nói lẩm bẩm, tỏ ý không bằng lòng.</a:t>
            </a:r>
          </a:p>
        </p:txBody>
      </p:sp>
      <p:sp>
        <p:nvSpPr>
          <p:cNvPr id="4" name="Rectangle 1">
            <a:extLst>
              <a:ext uri="{FF2B5EF4-FFF2-40B4-BE49-F238E27FC236}">
                <a16:creationId xmlns:a16="http://schemas.microsoft.com/office/drawing/2014/main" xmlns="" id="{08D79E67-75ED-C865-07B3-7D053FB5B515}"/>
              </a:ext>
            </a:extLst>
          </p:cNvPr>
          <p:cNvSpPr/>
          <p:nvPr/>
        </p:nvSpPr>
        <p:spPr>
          <a:xfrm>
            <a:off x="213360" y="3085281"/>
            <a:ext cx="11765280"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Đặc sắc:</a:t>
            </a:r>
          </a:p>
          <a:p>
            <a:pPr algn="ctr"/>
            <a:r>
              <a:rPr lang="en-US" sz="3200" b="1">
                <a:solidFill>
                  <a:srgbClr val="0000CC"/>
                </a:solidFill>
                <a:latin typeface="UTM Avo" panose="02040603050506020204" pitchFamily="18" charset="0"/>
                <a:cs typeface="Times New Roman" pitchFamily="18" charset="0"/>
              </a:rPr>
              <a:t>Có những nét riêng, hay, đẹp khác thường.</a:t>
            </a:r>
          </a:p>
        </p:txBody>
      </p:sp>
      <p:sp>
        <p:nvSpPr>
          <p:cNvPr id="6" name="Hộp Văn bản 5">
            <a:extLst>
              <a:ext uri="{FF2B5EF4-FFF2-40B4-BE49-F238E27FC236}">
                <a16:creationId xmlns:a16="http://schemas.microsoft.com/office/drawing/2014/main" xmlns="" id="{54180520-0B72-B4EC-9D55-2D044AC88902}"/>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Giải nghĩa từ</a:t>
            </a:r>
          </a:p>
        </p:txBody>
      </p:sp>
      <p:sp>
        <p:nvSpPr>
          <p:cNvPr id="3" name="Rectangle 1">
            <a:extLst>
              <a:ext uri="{FF2B5EF4-FFF2-40B4-BE49-F238E27FC236}">
                <a16:creationId xmlns:a16="http://schemas.microsoft.com/office/drawing/2014/main" xmlns="" id="{8FC9F88C-A55B-962C-1C88-D2F09E08D241}"/>
              </a:ext>
            </a:extLst>
          </p:cNvPr>
          <p:cNvSpPr/>
          <p:nvPr/>
        </p:nvSpPr>
        <p:spPr>
          <a:xfrm>
            <a:off x="454660" y="4377992"/>
            <a:ext cx="11765280"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Đằm thắm: </a:t>
            </a:r>
          </a:p>
          <a:p>
            <a:pPr algn="ctr"/>
            <a:r>
              <a:rPr lang="en-US" sz="3200" b="1">
                <a:solidFill>
                  <a:schemeClr val="accent4">
                    <a:lumMod val="75000"/>
                  </a:schemeClr>
                </a:solidFill>
                <a:latin typeface="UTM Avo" panose="02040603050506020204" pitchFamily="18" charset="0"/>
                <a:cs typeface="Times New Roman" pitchFamily="18" charset="0"/>
              </a:rPr>
              <a:t>Đậm đà, khó phai nhạt.</a:t>
            </a:r>
          </a:p>
        </p:txBody>
      </p:sp>
    </p:spTree>
    <p:extLst>
      <p:ext uri="{BB962C8B-B14F-4D97-AF65-F5344CB8AC3E}">
        <p14:creationId xmlns:p14="http://schemas.microsoft.com/office/powerpoint/2010/main" val="250970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wipe(left)">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left)">
                                      <p:cBhvr>
                                        <p:cTn id="3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hiện lên trên nền trời</a:t>
            </a:r>
            <a:r>
              <a:rPr lang="en-US" sz="2200" b="1">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Họa sĩ liền vẽ bức tranh một cây cầu vồng</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vắt ngang qua cánh đồng lúa vàng rực.</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xmlns=""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xmlns=""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xmlns=""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càu nhàu</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 sắc </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nhất.  Màu xanh lục nói rằng mình là màu của cây cỏ, thiên nhiên. Màu xanh lam cho rằng mình là màu của bầu trời. Màu xanh dương bảo mình là sắc viếc của đại dương, sông suối. Màu tím thì tự hào vì có vẻ đẹp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đằm thắm </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giống như hoa vi ô lét…</a:t>
            </a:r>
          </a:p>
        </p:txBody>
      </p:sp>
      <p:grpSp>
        <p:nvGrpSpPr>
          <p:cNvPr id="8" name="Nhóm 7">
            <a:extLst>
              <a:ext uri="{FF2B5EF4-FFF2-40B4-BE49-F238E27FC236}">
                <a16:creationId xmlns:a16="http://schemas.microsoft.com/office/drawing/2014/main" xmlns="" id="{A0483923-14BE-E37D-DA53-3E9D03DFB1B8}"/>
              </a:ext>
            </a:extLst>
          </p:cNvPr>
          <p:cNvGrpSpPr/>
          <p:nvPr/>
        </p:nvGrpSpPr>
        <p:grpSpPr>
          <a:xfrm>
            <a:off x="11489" y="6108609"/>
            <a:ext cx="3872997" cy="713772"/>
            <a:chOff x="508724" y="6144228"/>
            <a:chExt cx="3872997" cy="713772"/>
          </a:xfrm>
        </p:grpSpPr>
        <p:sp>
          <p:nvSpPr>
            <p:cNvPr id="9" name="Hình chữ nhật: Góc Tròn 8">
              <a:extLst>
                <a:ext uri="{FF2B5EF4-FFF2-40B4-BE49-F238E27FC236}">
                  <a16:creationId xmlns:a16="http://schemas.microsoft.com/office/drawing/2014/main" xmlns="" id="{5A716D2B-2761-33F4-0514-8B53ECDCC8A9}"/>
                </a:ext>
              </a:extLst>
            </p:cNvPr>
            <p:cNvSpPr/>
            <p:nvPr/>
          </p:nvSpPr>
          <p:spPr>
            <a:xfrm>
              <a:off x="548471" y="6177626"/>
              <a:ext cx="383325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xmlns="" id="{ED1C96F0-0B19-2447-869F-03E9A60F5368}"/>
                </a:ext>
              </a:extLst>
            </p:cNvPr>
            <p:cNvGrpSpPr/>
            <p:nvPr/>
          </p:nvGrpSpPr>
          <p:grpSpPr>
            <a:xfrm>
              <a:off x="508724" y="6144228"/>
              <a:ext cx="713772" cy="713772"/>
              <a:chOff x="508724" y="6144228"/>
              <a:chExt cx="713772" cy="713772"/>
            </a:xfrm>
          </p:grpSpPr>
          <p:sp>
            <p:nvSpPr>
              <p:cNvPr id="11" name="Hình Bầu dục 10">
                <a:extLst>
                  <a:ext uri="{FF2B5EF4-FFF2-40B4-BE49-F238E27FC236}">
                    <a16:creationId xmlns:a16="http://schemas.microsoft.com/office/drawing/2014/main" xmlns="" id="{49B86627-A26C-0C69-7D7E-EE108DF9CA16}"/>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xmlns="" id="{1F8BCADA-0265-5700-DBB0-FD4E75EBA018}"/>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5</a:t>
                </a:r>
              </a:p>
            </p:txBody>
          </p:sp>
        </p:grpSp>
      </p:grpSp>
      <p:sp>
        <p:nvSpPr>
          <p:cNvPr id="13" name="Hộp Văn bản 12">
            <a:extLst>
              <a:ext uri="{FF2B5EF4-FFF2-40B4-BE49-F238E27FC236}">
                <a16:creationId xmlns:a16="http://schemas.microsoft.com/office/drawing/2014/main" xmlns="" id="{C4372039-9C13-1258-CAE4-9C427B39B454}"/>
              </a:ext>
            </a:extLst>
          </p:cNvPr>
          <p:cNvSpPr txBox="1"/>
          <p:nvPr/>
        </p:nvSpPr>
        <p:spPr>
          <a:xfrm>
            <a:off x="709527" y="6204313"/>
            <a:ext cx="3428959"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Luyện đọc nhóm</a:t>
            </a:r>
          </a:p>
        </p:txBody>
      </p:sp>
    </p:spTree>
    <p:extLst>
      <p:ext uri="{BB962C8B-B14F-4D97-AF65-F5344CB8AC3E}">
        <p14:creationId xmlns:p14="http://schemas.microsoft.com/office/powerpoint/2010/main" val="16295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1B0957E7-B397-E4FD-D69C-DF854142B8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7779" y="828476"/>
            <a:ext cx="5716441" cy="5201047"/>
          </a:xfrm>
          <a:prstGeom prst="rect">
            <a:avLst/>
          </a:prstGeom>
        </p:spPr>
      </p:pic>
    </p:spTree>
    <p:extLst>
      <p:ext uri="{BB962C8B-B14F-4D97-AF65-F5344CB8AC3E}">
        <p14:creationId xmlns:p14="http://schemas.microsoft.com/office/powerpoint/2010/main" val="280064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B59CE72B-91A0-4242-E0C7-33C320B9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529" y="1261684"/>
            <a:ext cx="6248942" cy="4334632"/>
          </a:xfrm>
          <a:prstGeom prst="rect">
            <a:avLst/>
          </a:prstGeom>
        </p:spPr>
      </p:pic>
    </p:spTree>
    <p:extLst>
      <p:ext uri="{BB962C8B-B14F-4D97-AF65-F5344CB8AC3E}">
        <p14:creationId xmlns:p14="http://schemas.microsoft.com/office/powerpoint/2010/main" val="3916561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hiện lên trên nền trời</a:t>
            </a:r>
            <a:r>
              <a:rPr lang="en-US" sz="2200" b="1">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Họa sĩ liền vẽ bức tranh một cây cầu vồng</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vắt ngang qua cánh đồng lúa vàng rực.</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xmlns=""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xmlns=""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xmlns=""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càu nhàu</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 sắc </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nhất.  Màu xanh lục nói rằng mình là màu của cây cỏ, thiên nhiên. Màu xanh lam cho rằng mình là màu của bầu trời. Màu xanh dương bảo mình là sắc viếc của đại dương, sông suối. Màu tím thì tự hào vì có vẻ đẹp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đằm thắm </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giống như hoa vi ô lét…</a:t>
            </a:r>
          </a:p>
        </p:txBody>
      </p:sp>
      <p:grpSp>
        <p:nvGrpSpPr>
          <p:cNvPr id="2" name="Nhóm 1">
            <a:extLst>
              <a:ext uri="{FF2B5EF4-FFF2-40B4-BE49-F238E27FC236}">
                <a16:creationId xmlns:a16="http://schemas.microsoft.com/office/drawing/2014/main" xmlns="" id="{079A7CF6-D17A-DDCF-80A6-63E1FBD4FDA0}"/>
              </a:ext>
            </a:extLst>
          </p:cNvPr>
          <p:cNvGrpSpPr/>
          <p:nvPr/>
        </p:nvGrpSpPr>
        <p:grpSpPr>
          <a:xfrm>
            <a:off x="60434" y="6116783"/>
            <a:ext cx="3304230" cy="713772"/>
            <a:chOff x="508724" y="6144228"/>
            <a:chExt cx="3304230" cy="713772"/>
          </a:xfrm>
        </p:grpSpPr>
        <p:sp>
          <p:nvSpPr>
            <p:cNvPr id="3" name="Hình chữ nhật: Góc Tròn 2">
              <a:extLst>
                <a:ext uri="{FF2B5EF4-FFF2-40B4-BE49-F238E27FC236}">
                  <a16:creationId xmlns:a16="http://schemas.microsoft.com/office/drawing/2014/main" xmlns="" id="{602E3BCD-1F99-545F-1AA8-E9296D1A4879}"/>
                </a:ext>
              </a:extLst>
            </p:cNvPr>
            <p:cNvSpPr/>
            <p:nvPr/>
          </p:nvSpPr>
          <p:spPr>
            <a:xfrm>
              <a:off x="548471" y="6177626"/>
              <a:ext cx="32644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889193CC-5CDA-A916-033D-2A25DB65D16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xmlns="" id="{E886AECB-9F81-CC51-3AA4-207EE8DBE3D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xmlns="" id="{DE5BB58D-2045-5732-359B-333F291458F4}"/>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6</a:t>
                </a:r>
              </a:p>
            </p:txBody>
          </p:sp>
        </p:grpSp>
      </p:grpSp>
      <p:sp>
        <p:nvSpPr>
          <p:cNvPr id="17" name="Hộp Văn bản 16">
            <a:extLst>
              <a:ext uri="{FF2B5EF4-FFF2-40B4-BE49-F238E27FC236}">
                <a16:creationId xmlns:a16="http://schemas.microsoft.com/office/drawing/2014/main" xmlns="" id="{A205A5DA-FDE6-4CD5-2A3D-F9982AB61FA7}"/>
              </a:ext>
            </a:extLst>
          </p:cNvPr>
          <p:cNvSpPr txBox="1"/>
          <p:nvPr/>
        </p:nvSpPr>
        <p:spPr>
          <a:xfrm>
            <a:off x="758473" y="6212487"/>
            <a:ext cx="2682392"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Đọc toàn bài</a:t>
            </a:r>
          </a:p>
        </p:txBody>
      </p:sp>
    </p:spTree>
    <p:extLst>
      <p:ext uri="{BB962C8B-B14F-4D97-AF65-F5344CB8AC3E}">
        <p14:creationId xmlns:p14="http://schemas.microsoft.com/office/powerpoint/2010/main" val="378917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85842108-84D1-4E33-E2FC-9CF0E0A613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4362" y="1259357"/>
            <a:ext cx="6323276" cy="4339286"/>
          </a:xfrm>
          <a:prstGeom prst="rect">
            <a:avLst/>
          </a:prstGeom>
        </p:spPr>
      </p:pic>
    </p:spTree>
    <p:extLst>
      <p:ext uri="{BB962C8B-B14F-4D97-AF65-F5344CB8AC3E}">
        <p14:creationId xmlns:p14="http://schemas.microsoft.com/office/powerpoint/2010/main" val="4138060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xmlns="" id="{884438A9-E8AB-A9CE-87BC-5C6403FA61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xmlns=""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xmlns="" id="{E07713C4-5D2A-D076-FA01-93EF87BEB3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xmlns="" id="{9956BCC3-8A98-D474-A790-181930567927}"/>
              </a:ext>
            </a:extLst>
          </p:cNvPr>
          <p:cNvSpPr txBox="1"/>
          <p:nvPr/>
        </p:nvSpPr>
        <p:spPr>
          <a:xfrm>
            <a:off x="1215085" y="903272"/>
            <a:ext cx="10151415" cy="468621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b="1">
                <a:latin typeface="AvantGarde" panose="00000400000000000000" pitchFamily="2" charset="0"/>
                <a:ea typeface="AvantGarde" panose="00000400000000000000" pitchFamily="2" charset="0"/>
                <a:cs typeface="AvantGarde" panose="00000400000000000000" pitchFamily="2" charset="0"/>
              </a:rPr>
              <a:t>Tìm các đoạn ứng với mỗi ý sau: </a:t>
            </a:r>
          </a:p>
          <a:p>
            <a:pPr marL="742950" indent="-742950">
              <a:lnSpc>
                <a:spcPct val="150000"/>
              </a:lnSpc>
              <a:buAutoNum type="alphaLcParenR"/>
            </a:pPr>
            <a:r>
              <a:rPr lang="en-US" sz="3600" b="1">
                <a:latin typeface="AvantGarde" panose="00000400000000000000" pitchFamily="2" charset="0"/>
                <a:ea typeface="AvantGarde" panose="00000400000000000000" pitchFamily="2" charset="0"/>
                <a:cs typeface="AvantGarde" panose="00000400000000000000" pitchFamily="2" charset="0"/>
              </a:rPr>
              <a:t>Cơn mưa bất ngờ.</a:t>
            </a:r>
          </a:p>
          <a:p>
            <a:pPr>
              <a:lnSpc>
                <a:spcPct val="150000"/>
              </a:lnSpc>
            </a:pPr>
            <a:endParaRPr lang="en-US" sz="3600" b="1">
              <a:latin typeface="AvantGarde" panose="00000400000000000000" pitchFamily="2" charset="0"/>
              <a:ea typeface="AvantGarde" panose="00000400000000000000" pitchFamily="2" charset="0"/>
              <a:cs typeface="AvantGarde" panose="00000400000000000000" pitchFamily="2" charset="0"/>
            </a:endParaRPr>
          </a:p>
          <a:p>
            <a:pPr>
              <a:lnSpc>
                <a:spcPct val="150000"/>
              </a:lnSpc>
            </a:pPr>
            <a:r>
              <a:rPr lang="en-US" sz="3600" b="1">
                <a:latin typeface="AvantGarde" panose="00000400000000000000" pitchFamily="2" charset="0"/>
                <a:ea typeface="AvantGarde" panose="00000400000000000000" pitchFamily="2" charset="0"/>
                <a:cs typeface="AvantGarde" panose="00000400000000000000" pitchFamily="2" charset="0"/>
              </a:rPr>
              <a:t>b) Các màu tranh cãi.</a:t>
            </a:r>
          </a:p>
          <a:p>
            <a:pPr>
              <a:lnSpc>
                <a:spcPct val="150000"/>
              </a:lnSpc>
            </a:pPr>
            <a:endParaRPr lang="en-US" sz="3600" b="1">
              <a:latin typeface="AvantGarde" panose="00000400000000000000" pitchFamily="2" charset="0"/>
              <a:ea typeface="AvantGarde" panose="00000400000000000000" pitchFamily="2" charset="0"/>
              <a:cs typeface="AvantGarde" panose="00000400000000000000" pitchFamily="2" charset="0"/>
            </a:endParaRPr>
          </a:p>
          <a:p>
            <a:pPr>
              <a:lnSpc>
                <a:spcPct val="150000"/>
              </a:lnSpc>
            </a:pPr>
            <a:r>
              <a:rPr lang="en-US" sz="3600" b="1">
                <a:latin typeface="AvantGarde" panose="00000400000000000000" pitchFamily="2" charset="0"/>
                <a:ea typeface="AvantGarde" panose="00000400000000000000" pitchFamily="2" charset="0"/>
                <a:cs typeface="AvantGarde" panose="00000400000000000000" pitchFamily="2" charset="0"/>
              </a:rPr>
              <a:t>c) Cùng nắm tay nhau.</a:t>
            </a:r>
          </a:p>
        </p:txBody>
      </p:sp>
    </p:spTree>
    <p:controls>
      <mc:AlternateContent xmlns:mc="http://schemas.openxmlformats.org/markup-compatibility/2006">
        <mc:Choice xmlns:v="urn:schemas-microsoft-com:vml" Requires="v">
          <p:control spid="1032" name="TextBox1" r:id="rId2" imgW="10149840" imgH="1005840"/>
        </mc:Choice>
        <mc:Fallback>
          <p:control name="TextBox1" r:id="rId2" imgW="10149840" imgH="100584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214438" y="2233613"/>
                  <a:ext cx="10152062" cy="10080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33" name="TextBox2" r:id="rId3" imgW="10149840" imgH="1005840"/>
        </mc:Choice>
        <mc:Fallback>
          <p:control name="TextBox2" r:id="rId3" imgW="10149840" imgH="1005840">
            <p:pic>
              <p:nvPicPr>
                <p:cNvPr id="0" name="TextBox2"/>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214438" y="3911600"/>
                  <a:ext cx="10152062" cy="1008063"/>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34" name="TextBox3" r:id="rId4" imgW="10149840" imgH="1005840"/>
        </mc:Choice>
        <mc:Fallback>
          <p:control name="TextBox3" r:id="rId4" imgW="10149840" imgH="1005840">
            <p:pic>
              <p:nvPicPr>
                <p:cNvPr id="0" name="TextBox3"/>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214438" y="5589588"/>
                  <a:ext cx="10152062" cy="10080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0804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xmlns="" id="{884438A9-E8AB-A9CE-87BC-5C6403FA61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xmlns=""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xmlns="" id="{E07713C4-5D2A-D076-FA01-93EF87BEB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xmlns="" id="{9956BCC3-8A98-D474-A790-181930567927}"/>
              </a:ext>
            </a:extLst>
          </p:cNvPr>
          <p:cNvSpPr txBox="1"/>
          <p:nvPr/>
        </p:nvSpPr>
        <p:spPr>
          <a:xfrm>
            <a:off x="1392885" y="1255800"/>
            <a:ext cx="10151415"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3600" b="1">
                <a:latin typeface="AvantGarde" panose="00000400000000000000" pitchFamily="2" charset="0"/>
                <a:ea typeface="AvantGarde" panose="00000400000000000000" pitchFamily="2" charset="0"/>
                <a:cs typeface="AvantGarde" panose="00000400000000000000" pitchFamily="2" charset="0"/>
              </a:rPr>
              <a:t>Các màu tranh cãi về điều gì?</a:t>
            </a:r>
          </a:p>
        </p:txBody>
      </p:sp>
      <p:sp>
        <p:nvSpPr>
          <p:cNvPr id="2" name="Rectangle 40">
            <a:extLst>
              <a:ext uri="{FF2B5EF4-FFF2-40B4-BE49-F238E27FC236}">
                <a16:creationId xmlns:a16="http://schemas.microsoft.com/office/drawing/2014/main" xmlns="" id="{53991AC5-D470-0FAF-6F86-A4ED052A1764}"/>
              </a:ext>
            </a:extLst>
          </p:cNvPr>
          <p:cNvSpPr/>
          <p:nvPr/>
        </p:nvSpPr>
        <p:spPr>
          <a:xfrm>
            <a:off x="930058" y="2128005"/>
            <a:ext cx="10614242" cy="3416320"/>
          </a:xfrm>
          <a:prstGeom prst="rect">
            <a:avLst/>
          </a:prstGeom>
        </p:spPr>
        <p:txBody>
          <a:bodyPr wrap="square">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Từ chỗ chê nhau mềm yếu, các màu quay sang tranh cãi xem màu nào đặc sắc nhất</a:t>
            </a:r>
            <a:r>
              <a:rPr lang="nl-NL" sz="3600" b="1">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(màu xanh lục - màu của cây cỏ, thiên nhiên; xanh lam - màu của bầu trời; xanh dương - sắc biếc của đại dương, sông suối; tím - vẻ đẹp đắm thắm giống hoa vi ô lét).</a:t>
            </a:r>
            <a:endPar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99040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xmlns="" id="{884438A9-E8AB-A9CE-87BC-5C6403FA61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xmlns=""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xmlns="" id="{E07713C4-5D2A-D076-FA01-93EF87BEB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xmlns="" id="{9956BCC3-8A98-D474-A790-181930567927}"/>
              </a:ext>
            </a:extLst>
          </p:cNvPr>
          <p:cNvSpPr txBox="1"/>
          <p:nvPr/>
        </p:nvSpPr>
        <p:spPr>
          <a:xfrm>
            <a:off x="1392885" y="1255800"/>
            <a:ext cx="10151415"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a:t>
            </a:r>
            <a:r>
              <a:rPr lang="en-US" sz="3600" b="1">
                <a:latin typeface="AvantGarde" panose="00000400000000000000" pitchFamily="2" charset="0"/>
                <a:ea typeface="AvantGarde" panose="00000400000000000000" pitchFamily="2" charset="0"/>
                <a:cs typeface="AvantGarde" panose="00000400000000000000" pitchFamily="2" charset="0"/>
              </a:rPr>
              <a:t>Trong bức tranh cầu vồng, các màu hiện lên như thế nào?</a:t>
            </a:r>
            <a:endParaRPr lang="en-US" sz="3600" b="1">
              <a:effectLst/>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1">
            <a:extLst>
              <a:ext uri="{FF2B5EF4-FFF2-40B4-BE49-F238E27FC236}">
                <a16:creationId xmlns:a16="http://schemas.microsoft.com/office/drawing/2014/main" xmlns="" id="{D39D09C3-A4F3-E45E-3C90-6827C20D5A9C}"/>
              </a:ext>
            </a:extLst>
          </p:cNvPr>
          <p:cNvSpPr/>
          <p:nvPr/>
        </p:nvSpPr>
        <p:spPr>
          <a:xfrm>
            <a:off x="990599" y="3002550"/>
            <a:ext cx="10210801" cy="1200329"/>
          </a:xfrm>
          <a:prstGeom prst="rect">
            <a:avLst/>
          </a:prstGeom>
        </p:spPr>
        <p:txBody>
          <a:bodyPr wrap="square">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Các màu cùng bừng sáng; nắm tay nhau; rực rỡ hơn cả ngàn lần khi đứng một mình.</a:t>
            </a:r>
          </a:p>
        </p:txBody>
      </p:sp>
    </p:spTree>
    <p:extLst>
      <p:ext uri="{BB962C8B-B14F-4D97-AF65-F5344CB8AC3E}">
        <p14:creationId xmlns:p14="http://schemas.microsoft.com/office/powerpoint/2010/main" val="34784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xmlns="" id="{884438A9-E8AB-A9CE-87BC-5C6403FA61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xmlns=""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xmlns="" id="{E07713C4-5D2A-D076-FA01-93EF87BEB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xmlns="" id="{9956BCC3-8A98-D474-A790-181930567927}"/>
              </a:ext>
            </a:extLst>
          </p:cNvPr>
          <p:cNvSpPr txBox="1"/>
          <p:nvPr/>
        </p:nvSpPr>
        <p:spPr>
          <a:xfrm>
            <a:off x="1392885" y="1255800"/>
            <a:ext cx="10341915"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4. </a:t>
            </a:r>
            <a:r>
              <a:rPr lang="en-US" sz="3600" b="1">
                <a:latin typeface="AvantGarde" panose="00000400000000000000" pitchFamily="2" charset="0"/>
                <a:ea typeface="AvantGarde" panose="00000400000000000000" pitchFamily="2" charset="0"/>
                <a:cs typeface="AvantGarde" panose="00000400000000000000" pitchFamily="2" charset="0"/>
              </a:rPr>
              <a:t>Câu chuyện trên nói với em điều gì?</a:t>
            </a:r>
            <a:endParaRPr lang="en-US" sz="3600" b="1">
              <a:effectLst/>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2">
            <a:extLst>
              <a:ext uri="{FF2B5EF4-FFF2-40B4-BE49-F238E27FC236}">
                <a16:creationId xmlns:a16="http://schemas.microsoft.com/office/drawing/2014/main" xmlns="" id="{FE6F22F9-B9E5-21B7-3574-76CE220A640D}"/>
              </a:ext>
            </a:extLst>
          </p:cNvPr>
          <p:cNvPicPr>
            <a:picLocks noChangeAspect="1"/>
          </p:cNvPicPr>
          <p:nvPr/>
        </p:nvPicPr>
        <p:blipFill>
          <a:blip r:embed="rId4"/>
          <a:stretch>
            <a:fillRect/>
          </a:stretch>
        </p:blipFill>
        <p:spPr>
          <a:xfrm>
            <a:off x="1860549" y="1975305"/>
            <a:ext cx="8470903" cy="2700867"/>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xmlns="" id="{0043A4A9-6C2D-0424-BBF2-CFD164E379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905"/>
          <a:stretch/>
        </p:blipFill>
        <p:spPr>
          <a:xfrm>
            <a:off x="8839200" y="4306686"/>
            <a:ext cx="3352800" cy="2551314"/>
          </a:xfrm>
          <a:prstGeom prst="rect">
            <a:avLst/>
          </a:prstGeom>
        </p:spPr>
      </p:pic>
    </p:spTree>
    <p:extLst>
      <p:ext uri="{BB962C8B-B14F-4D97-AF65-F5344CB8AC3E}">
        <p14:creationId xmlns:p14="http://schemas.microsoft.com/office/powerpoint/2010/main" val="346895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xmlns="" id="{CA6FEBCB-77D7-5EB1-2D13-C6A562E811F4}"/>
              </a:ext>
            </a:extLst>
          </p:cNvPr>
          <p:cNvGrpSpPr/>
          <p:nvPr/>
        </p:nvGrpSpPr>
        <p:grpSpPr>
          <a:xfrm>
            <a:off x="1922799" y="1283265"/>
            <a:ext cx="8773438" cy="4563537"/>
            <a:chOff x="6418599" y="4636134"/>
            <a:chExt cx="8773438" cy="4563537"/>
          </a:xfrm>
        </p:grpSpPr>
        <p:pic>
          <p:nvPicPr>
            <p:cNvPr id="4" name="Picture 16" descr="Frame Border Transparent PNG Gold Image​ | Gallery Yopriceville -  High-Quality Images and Transparent… | Clip art frames borders, Frame  border design, Frame clipart">
              <a:extLst>
                <a:ext uri="{FF2B5EF4-FFF2-40B4-BE49-F238E27FC236}">
                  <a16:creationId xmlns:a16="http://schemas.microsoft.com/office/drawing/2014/main" xmlns="" id="{114F0A3A-DA61-2E69-D921-F821B393A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23549" y="2531184"/>
              <a:ext cx="4563537" cy="87734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xmlns="" id="{611219AF-786E-F931-F781-1B479ADF395E}"/>
                </a:ext>
              </a:extLst>
            </p:cNvPr>
            <p:cNvSpPr/>
            <p:nvPr/>
          </p:nvSpPr>
          <p:spPr>
            <a:xfrm>
              <a:off x="7190934" y="5426908"/>
              <a:ext cx="7228766" cy="2862322"/>
            </a:xfrm>
            <a:prstGeom prst="rect">
              <a:avLst/>
            </a:prstGeom>
          </p:spPr>
          <p:txBody>
            <a:bodyPr wrap="square">
              <a:spAutoFit/>
            </a:bodyPr>
            <a:lstStyle/>
            <a:p>
              <a:pPr algn="just">
                <a:spcAft>
                  <a:spcPts val="800"/>
                </a:spcAft>
              </a:pPr>
              <a:r>
                <a:rPr lang="en-US" sz="3600" b="1">
                  <a:solidFill>
                    <a:schemeClr val="accent4">
                      <a:lumMod val="75000"/>
                    </a:schemeClr>
                  </a:solidFill>
                  <a:latin typeface="AvantGarde" panose="00000400000000000000" pitchFamily="2" charset="0"/>
                  <a:ea typeface="AvantGarde" panose="00000400000000000000" pitchFamily="2" charset="0"/>
                  <a:cs typeface="AvantGarde" panose="00000400000000000000" pitchFamily="2" charset="0"/>
                </a:rPr>
                <a:t>Mỗi người không nên kiêu căng, chỉ nghĩ đến riêng mình; cần đoàn kết, chan hòa để cùng làm cho nhau thêm đẹp và toả sáng trong cộng đồng.</a:t>
              </a:r>
            </a:p>
          </p:txBody>
        </p:sp>
      </p:grpSp>
      <p:pic>
        <p:nvPicPr>
          <p:cNvPr id="7" name="Hình ảnh 6" descr="Ảnh có chứa người máy&#10;&#10;Mô tả được tạo tự động">
            <a:extLst>
              <a:ext uri="{FF2B5EF4-FFF2-40B4-BE49-F238E27FC236}">
                <a16:creationId xmlns:a16="http://schemas.microsoft.com/office/drawing/2014/main" xmlns="" id="{EDEF2854-40D2-E193-517C-434EE4D10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33" y="2942103"/>
            <a:ext cx="3383314" cy="3683911"/>
          </a:xfrm>
          <a:prstGeom prst="rect">
            <a:avLst/>
          </a:prstGeom>
        </p:spPr>
      </p:pic>
      <p:grpSp>
        <p:nvGrpSpPr>
          <p:cNvPr id="9" name="Nhóm 8">
            <a:extLst>
              <a:ext uri="{FF2B5EF4-FFF2-40B4-BE49-F238E27FC236}">
                <a16:creationId xmlns:a16="http://schemas.microsoft.com/office/drawing/2014/main" xmlns="" id="{D01F23DD-DD35-EFE4-AC37-14C50EF2ED7D}"/>
              </a:ext>
            </a:extLst>
          </p:cNvPr>
          <p:cNvGrpSpPr/>
          <p:nvPr/>
        </p:nvGrpSpPr>
        <p:grpSpPr>
          <a:xfrm>
            <a:off x="3870911" y="456668"/>
            <a:ext cx="4450178" cy="980968"/>
            <a:chOff x="4659099" y="302297"/>
            <a:chExt cx="3300838" cy="1572163"/>
          </a:xfrm>
        </p:grpSpPr>
        <p:sp>
          <p:nvSpPr>
            <p:cNvPr id="2" name="Rectangle 41">
              <a:extLst>
                <a:ext uri="{FF2B5EF4-FFF2-40B4-BE49-F238E27FC236}">
                  <a16:creationId xmlns:a16="http://schemas.microsoft.com/office/drawing/2014/main" xmlns="" id="{17EC02BA-8FD3-1663-F8DD-7402BF9F01D0}"/>
                </a:ext>
              </a:extLst>
            </p:cNvPr>
            <p:cNvSpPr/>
            <p:nvPr/>
          </p:nvSpPr>
          <p:spPr>
            <a:xfrm>
              <a:off x="4659099" y="304800"/>
              <a:ext cx="3300838" cy="1569660"/>
            </a:xfrm>
            <a:prstGeom prst="rect">
              <a:avLst/>
            </a:prstGeom>
          </p:spPr>
          <p:txBody>
            <a:bodyPr wrap="square">
              <a:spAutoFit/>
            </a:bodyPr>
            <a:lstStyle/>
            <a:p>
              <a:pPr algn="ctr"/>
              <a:r>
                <a:rPr lang="en-US" sz="4800" b="1">
                  <a:ln w="190500">
                    <a:solidFill>
                      <a:schemeClr val="accent4">
                        <a:lumMod val="50000"/>
                      </a:schemeClr>
                    </a:solidFill>
                  </a:ln>
                  <a:solidFill>
                    <a:schemeClr val="accent4">
                      <a:lumMod val="75000"/>
                      <a:alpha val="96000"/>
                    </a:schemeClr>
                  </a:solidFill>
                  <a:latin typeface="AvantGarde" panose="00000400000000000000" pitchFamily="2" charset="0"/>
                  <a:ea typeface="AvantGarde" panose="00000400000000000000" pitchFamily="2" charset="0"/>
                  <a:cs typeface="AvantGarde" panose="00000400000000000000" pitchFamily="2" charset="0"/>
                </a:rPr>
                <a:t>NỘI DUNG</a:t>
              </a:r>
            </a:p>
          </p:txBody>
        </p:sp>
        <p:sp>
          <p:nvSpPr>
            <p:cNvPr id="8" name="Rectangle 41">
              <a:extLst>
                <a:ext uri="{FF2B5EF4-FFF2-40B4-BE49-F238E27FC236}">
                  <a16:creationId xmlns:a16="http://schemas.microsoft.com/office/drawing/2014/main" xmlns="" id="{4925F14A-E539-3AA7-D737-8958F649E939}"/>
                </a:ext>
              </a:extLst>
            </p:cNvPr>
            <p:cNvSpPr/>
            <p:nvPr/>
          </p:nvSpPr>
          <p:spPr>
            <a:xfrm>
              <a:off x="4659099" y="302297"/>
              <a:ext cx="3300838" cy="1569660"/>
            </a:xfrm>
            <a:prstGeom prst="rect">
              <a:avLst/>
            </a:prstGeom>
          </p:spPr>
          <p:txBody>
            <a:bodyPr wrap="square">
              <a:spAutoFit/>
            </a:bodyPr>
            <a:lstStyle/>
            <a:p>
              <a:pPr algn="ctr"/>
              <a:r>
                <a:rPr lang="en-US" sz="4800" b="1">
                  <a:solidFill>
                    <a:schemeClr val="bg1"/>
                  </a:solidFill>
                  <a:latin typeface="AvantGarde" panose="00000400000000000000" pitchFamily="2" charset="0"/>
                  <a:ea typeface="AvantGarde" panose="00000400000000000000" pitchFamily="2" charset="0"/>
                  <a:cs typeface="AvantGarde" panose="00000400000000000000" pitchFamily="2" charset="0"/>
                </a:rPr>
                <a:t>NỘI DUNG</a:t>
              </a:r>
            </a:p>
          </p:txBody>
        </p:sp>
      </p:grpSp>
    </p:spTree>
    <p:extLst>
      <p:ext uri="{BB962C8B-B14F-4D97-AF65-F5344CB8AC3E}">
        <p14:creationId xmlns:p14="http://schemas.microsoft.com/office/powerpoint/2010/main" val="36324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68AC7E06-226F-33C7-261B-31AD4D5C8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769" y="1259357"/>
            <a:ext cx="6248461" cy="4339286"/>
          </a:xfrm>
          <a:prstGeom prst="rect">
            <a:avLst/>
          </a:prstGeom>
        </p:spPr>
      </p:pic>
    </p:spTree>
    <p:extLst>
      <p:ext uri="{BB962C8B-B14F-4D97-AF65-F5344CB8AC3E}">
        <p14:creationId xmlns:p14="http://schemas.microsoft.com/office/powerpoint/2010/main" val="295463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xmlns="" id="{6383D06F-8057-6BE8-D20D-61F1A530526A}"/>
              </a:ext>
            </a:extLst>
          </p:cNvPr>
          <p:cNvSpPr txBox="1"/>
          <p:nvPr/>
        </p:nvSpPr>
        <p:spPr>
          <a:xfrm>
            <a:off x="305083" y="483222"/>
            <a:ext cx="11581833"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b="1">
                <a:latin typeface="AvantGarde" panose="00000400000000000000" pitchFamily="2" charset="0"/>
                <a:ea typeface="AvantGarde" panose="00000400000000000000" pitchFamily="2" charset="0"/>
                <a:cs typeface="AvantGarde" panose="00000400000000000000" pitchFamily="2" charset="0"/>
              </a:rPr>
              <a:t>Tìm các từ chỉ màu sắc trong bài đọc.</a:t>
            </a:r>
          </a:p>
        </p:txBody>
      </p:sp>
      <p:sp>
        <p:nvSpPr>
          <p:cNvPr id="4" name="Hộp Văn bản 3">
            <a:extLst>
              <a:ext uri="{FF2B5EF4-FFF2-40B4-BE49-F238E27FC236}">
                <a16:creationId xmlns:a16="http://schemas.microsoft.com/office/drawing/2014/main" xmlns="" id="{DEA24F40-94DD-7B30-4284-AE5533A47A30}"/>
              </a:ext>
            </a:extLst>
          </p:cNvPr>
          <p:cNvSpPr txBox="1"/>
          <p:nvPr/>
        </p:nvSpPr>
        <p:spPr>
          <a:xfrm>
            <a:off x="305083" y="1452045"/>
            <a:ext cx="11100121" cy="646331"/>
          </a:xfrm>
          <a:prstGeom prst="rect">
            <a:avLst/>
          </a:prstGeom>
          <a:noFill/>
        </p:spPr>
        <p:txBody>
          <a:bodyPr wrap="square">
            <a:spAutoFit/>
          </a:bodyPr>
          <a:lstStyle/>
          <a:p>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Các từ chỉ màu sắc trong bài đọc là:</a:t>
            </a:r>
            <a:endParaRPr lang="en-US" sz="3600">
              <a:latin typeface="AvantGarde" panose="00000400000000000000" pitchFamily="2" charset="0"/>
              <a:ea typeface="AvantGarde" panose="00000400000000000000" pitchFamily="2" charset="0"/>
              <a:cs typeface="AvantGarde" panose="00000400000000000000" pitchFamily="2" charset="0"/>
            </a:endParaRPr>
          </a:p>
        </p:txBody>
      </p:sp>
    </p:spTree>
    <p:controls>
      <mc:AlternateContent xmlns:mc="http://schemas.openxmlformats.org/markup-compatibility/2006">
        <mc:Choice xmlns:v="urn:schemas-microsoft-com:vml" Requires="v">
          <p:control spid="2052" name="TextBox1" r:id="rId2" imgW="11582280" imgH="2438280"/>
        </mc:Choice>
        <mc:Fallback>
          <p:control name="TextBox1" r:id="rId2" imgW="11582280" imgH="2438280">
            <p:pic>
              <p:nvPicPr>
                <p:cNvPr id="0"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04800" y="2420938"/>
                  <a:ext cx="11582400" cy="24352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5388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xmlns="" id="{6383D06F-8057-6BE8-D20D-61F1A530526A}"/>
              </a:ext>
            </a:extLst>
          </p:cNvPr>
          <p:cNvSpPr txBox="1"/>
          <p:nvPr/>
        </p:nvSpPr>
        <p:spPr>
          <a:xfrm>
            <a:off x="305083" y="483222"/>
            <a:ext cx="11581833"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3600" b="1">
                <a:latin typeface="AvantGarde" panose="00000400000000000000" pitchFamily="2" charset="0"/>
                <a:ea typeface="AvantGarde" panose="00000400000000000000" pitchFamily="2" charset="0"/>
                <a:cs typeface="AvantGarde" panose="00000400000000000000" pitchFamily="2" charset="0"/>
              </a:rPr>
              <a:t>Sắp xếp các từ sau thành cặp từ có nghĩa giống nhau:</a:t>
            </a:r>
          </a:p>
        </p:txBody>
      </p:sp>
      <p:sp>
        <p:nvSpPr>
          <p:cNvPr id="3" name="a">
            <a:extLst>
              <a:ext uri="{FF2B5EF4-FFF2-40B4-BE49-F238E27FC236}">
                <a16:creationId xmlns:a16="http://schemas.microsoft.com/office/drawing/2014/main" xmlns="" id="{44B37416-A22B-47F7-FC8F-51FE262D1E55}"/>
              </a:ext>
            </a:extLst>
          </p:cNvPr>
          <p:cNvSpPr/>
          <p:nvPr/>
        </p:nvSpPr>
        <p:spPr>
          <a:xfrm>
            <a:off x="655320" y="2064551"/>
            <a:ext cx="4892040" cy="892009"/>
          </a:xfrm>
          <a:prstGeom prst="roundRect">
            <a:avLst>
              <a:gd name="adj" fmla="val 5000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a) nổi tiếng</a:t>
            </a:r>
          </a:p>
        </p:txBody>
      </p:sp>
      <p:sp>
        <p:nvSpPr>
          <p:cNvPr id="12" name="b">
            <a:extLst>
              <a:ext uri="{FF2B5EF4-FFF2-40B4-BE49-F238E27FC236}">
                <a16:creationId xmlns:a16="http://schemas.microsoft.com/office/drawing/2014/main" xmlns="" id="{9CBA01A9-C3F6-CB20-4889-0C38D1E1E851}"/>
              </a:ext>
            </a:extLst>
          </p:cNvPr>
          <p:cNvSpPr/>
          <p:nvPr/>
        </p:nvSpPr>
        <p:spPr>
          <a:xfrm>
            <a:off x="655320" y="3264880"/>
            <a:ext cx="4892040" cy="892009"/>
          </a:xfrm>
          <a:prstGeom prst="roundRect">
            <a:avLst>
              <a:gd name="adj" fmla="val 5000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b) mềm yếu</a:t>
            </a:r>
          </a:p>
        </p:txBody>
      </p:sp>
      <p:sp>
        <p:nvSpPr>
          <p:cNvPr id="13" name="c">
            <a:extLst>
              <a:ext uri="{FF2B5EF4-FFF2-40B4-BE49-F238E27FC236}">
                <a16:creationId xmlns:a16="http://schemas.microsoft.com/office/drawing/2014/main" xmlns="" id="{E7C09D30-2E69-454F-E588-C847A91E2C39}"/>
              </a:ext>
            </a:extLst>
          </p:cNvPr>
          <p:cNvSpPr/>
          <p:nvPr/>
        </p:nvSpPr>
        <p:spPr>
          <a:xfrm>
            <a:off x="655320" y="4465209"/>
            <a:ext cx="4892040" cy="892009"/>
          </a:xfrm>
          <a:prstGeom prst="roundRect">
            <a:avLst>
              <a:gd name="adj" fmla="val 5000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c) tự hào</a:t>
            </a:r>
          </a:p>
        </p:txBody>
      </p:sp>
      <p:sp>
        <p:nvSpPr>
          <p:cNvPr id="14" name="1)">
            <a:extLst>
              <a:ext uri="{FF2B5EF4-FFF2-40B4-BE49-F238E27FC236}">
                <a16:creationId xmlns:a16="http://schemas.microsoft.com/office/drawing/2014/main" xmlns="" id="{6B44B83D-BD24-B4EE-88CC-58B9ABC6C750}"/>
              </a:ext>
            </a:extLst>
          </p:cNvPr>
          <p:cNvSpPr/>
          <p:nvPr/>
        </p:nvSpPr>
        <p:spPr>
          <a:xfrm>
            <a:off x="6827520" y="2064551"/>
            <a:ext cx="4892040" cy="892009"/>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1) kiêu hãnh</a:t>
            </a:r>
          </a:p>
        </p:txBody>
      </p:sp>
      <p:sp>
        <p:nvSpPr>
          <p:cNvPr id="15" name="2)">
            <a:extLst>
              <a:ext uri="{FF2B5EF4-FFF2-40B4-BE49-F238E27FC236}">
                <a16:creationId xmlns:a16="http://schemas.microsoft.com/office/drawing/2014/main" xmlns="" id="{B839062C-7BFB-7C3A-4196-B2C33F4A6ACC}"/>
              </a:ext>
            </a:extLst>
          </p:cNvPr>
          <p:cNvSpPr/>
          <p:nvPr/>
        </p:nvSpPr>
        <p:spPr>
          <a:xfrm>
            <a:off x="6827520" y="3264880"/>
            <a:ext cx="4892040" cy="892009"/>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2) lừng danh</a:t>
            </a:r>
          </a:p>
        </p:txBody>
      </p:sp>
      <p:sp>
        <p:nvSpPr>
          <p:cNvPr id="16" name="3)">
            <a:extLst>
              <a:ext uri="{FF2B5EF4-FFF2-40B4-BE49-F238E27FC236}">
                <a16:creationId xmlns:a16="http://schemas.microsoft.com/office/drawing/2014/main" xmlns="" id="{616A2E98-5669-9F5D-28E0-C5855DCF8D5A}"/>
              </a:ext>
            </a:extLst>
          </p:cNvPr>
          <p:cNvSpPr/>
          <p:nvPr/>
        </p:nvSpPr>
        <p:spPr>
          <a:xfrm>
            <a:off x="6827520" y="4465209"/>
            <a:ext cx="4892040" cy="892009"/>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3) yếu đuối</a:t>
            </a:r>
          </a:p>
        </p:txBody>
      </p:sp>
      <p:cxnSp>
        <p:nvCxnSpPr>
          <p:cNvPr id="18" name="mt a">
            <a:extLst>
              <a:ext uri="{FF2B5EF4-FFF2-40B4-BE49-F238E27FC236}">
                <a16:creationId xmlns:a16="http://schemas.microsoft.com/office/drawing/2014/main" xmlns="" id="{8A0DDDD7-5A6D-E171-5139-8DC4ED94919F}"/>
              </a:ext>
            </a:extLst>
          </p:cNvPr>
          <p:cNvCxnSpPr>
            <a:stCxn id="3" idx="3"/>
            <a:endCxn id="15" idx="1"/>
          </p:cNvCxnSpPr>
          <p:nvPr/>
        </p:nvCxnSpPr>
        <p:spPr>
          <a:xfrm>
            <a:off x="5547360" y="2510556"/>
            <a:ext cx="1280160" cy="120032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mt b">
            <a:extLst>
              <a:ext uri="{FF2B5EF4-FFF2-40B4-BE49-F238E27FC236}">
                <a16:creationId xmlns:a16="http://schemas.microsoft.com/office/drawing/2014/main" xmlns="" id="{D7CF0899-1E3C-E02F-BD81-1CC282CA33EB}"/>
              </a:ext>
            </a:extLst>
          </p:cNvPr>
          <p:cNvCxnSpPr/>
          <p:nvPr/>
        </p:nvCxnSpPr>
        <p:spPr>
          <a:xfrm>
            <a:off x="5547360" y="3742341"/>
            <a:ext cx="1280160" cy="120032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mt c">
            <a:extLst>
              <a:ext uri="{FF2B5EF4-FFF2-40B4-BE49-F238E27FC236}">
                <a16:creationId xmlns:a16="http://schemas.microsoft.com/office/drawing/2014/main" xmlns="" id="{A9A5E9DF-EAE5-4FBE-D0C5-923F94B43C86}"/>
              </a:ext>
            </a:extLst>
          </p:cNvPr>
          <p:cNvCxnSpPr>
            <a:cxnSpLocks/>
            <a:endCxn id="14" idx="1"/>
          </p:cNvCxnSpPr>
          <p:nvPr/>
        </p:nvCxnSpPr>
        <p:spPr>
          <a:xfrm flipV="1">
            <a:off x="5547360" y="2510556"/>
            <a:ext cx="1280160" cy="246357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0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2" presetClass="entr" presetSubtype="8"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childTnLst>
              </p:cTn>
              <p:nextCondLst>
                <p:cond evt="onClick" delay="0">
                  <p:tgtEl>
                    <p:spTgt spid="14"/>
                  </p:tgtEl>
                </p:cond>
              </p:nextCondLst>
            </p:seq>
          </p:childTnLst>
        </p:cTn>
      </p:par>
    </p:tnLst>
    <p:bldLst>
      <p:bldP spid="3"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8BB55B8D-75CC-9EFE-A875-865B501B0ECE}"/>
              </a:ext>
            </a:extLst>
          </p:cNvPr>
          <p:cNvSpPr txBox="1"/>
          <p:nvPr/>
        </p:nvSpPr>
        <p:spPr>
          <a:xfrm>
            <a:off x="222654" y="923920"/>
            <a:ext cx="4891492" cy="1384995"/>
          </a:xfrm>
          <a:prstGeom prst="rect">
            <a:avLst/>
          </a:prstGeom>
          <a:noFill/>
        </p:spPr>
        <p:txBody>
          <a:bodyPr wrap="square" rtlCol="0">
            <a:spAutoFit/>
          </a:bodyPr>
          <a:lstStyle/>
          <a:p>
            <a:r>
              <a:rPr lang="en-US" sz="2800">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2800">
                <a:latin typeface="AvantGarde" panose="00000400000000000000" pitchFamily="2" charset="0"/>
                <a:ea typeface="AvantGarde" panose="00000400000000000000" pitchFamily="2" charset="0"/>
                <a:cs typeface="AvantGarde" panose="00000400000000000000" pitchFamily="2" charset="0"/>
              </a:rPr>
              <a:t>Quan sát và cho biết em thấy gì trong mỗi hình ảnh dưới đây:</a:t>
            </a:r>
          </a:p>
        </p:txBody>
      </p:sp>
      <p:grpSp>
        <p:nvGrpSpPr>
          <p:cNvPr id="11" name="Nhóm 10">
            <a:extLst>
              <a:ext uri="{FF2B5EF4-FFF2-40B4-BE49-F238E27FC236}">
                <a16:creationId xmlns:a16="http://schemas.microsoft.com/office/drawing/2014/main" xmlns="" id="{3D17B1D3-4B84-4349-7DBD-E94C6D162FDD}"/>
              </a:ext>
            </a:extLst>
          </p:cNvPr>
          <p:cNvGrpSpPr/>
          <p:nvPr/>
        </p:nvGrpSpPr>
        <p:grpSpPr>
          <a:xfrm>
            <a:off x="4968981" y="-38100"/>
            <a:ext cx="2254038" cy="741339"/>
            <a:chOff x="3642360" y="-38100"/>
            <a:chExt cx="2254038" cy="741339"/>
          </a:xfrm>
        </p:grpSpPr>
        <p:grpSp>
          <p:nvGrpSpPr>
            <p:cNvPr id="8" name="Nhóm 7">
              <a:extLst>
                <a:ext uri="{FF2B5EF4-FFF2-40B4-BE49-F238E27FC236}">
                  <a16:creationId xmlns:a16="http://schemas.microsoft.com/office/drawing/2014/main" xmlns="" id="{577212DF-843F-E86F-39A2-D41348620051}"/>
                </a:ext>
              </a:extLst>
            </p:cNvPr>
            <p:cNvGrpSpPr/>
            <p:nvPr/>
          </p:nvGrpSpPr>
          <p:grpSpPr>
            <a:xfrm>
              <a:off x="3642360" y="-38100"/>
              <a:ext cx="2254038" cy="741339"/>
              <a:chOff x="3642360" y="-38100"/>
              <a:chExt cx="2254038" cy="741339"/>
            </a:xfrm>
          </p:grpSpPr>
          <p:pic>
            <p:nvPicPr>
              <p:cNvPr id="5" name="Hình ảnh 4">
                <a:extLst>
                  <a:ext uri="{FF2B5EF4-FFF2-40B4-BE49-F238E27FC236}">
                    <a16:creationId xmlns:a16="http://schemas.microsoft.com/office/drawing/2014/main" xmlns="" id="{611B226C-7492-E723-7DAA-98491B72D6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38" b="9698" l="18866" r="24158"/>
                        </a14:imgEffect>
                      </a14:imgLayer>
                    </a14:imgProps>
                  </a:ext>
                  <a:ext uri="{28A0092B-C50C-407E-A947-70E740481C1C}">
                    <a14:useLocalDpi xmlns:a14="http://schemas.microsoft.com/office/drawing/2010/main" val="0"/>
                  </a:ext>
                </a:extLst>
              </a:blip>
              <a:srcRect l="18205" t="2206" r="75181" b="89469"/>
              <a:stretch/>
            </p:blipFill>
            <p:spPr>
              <a:xfrm>
                <a:off x="3642360" y="-38100"/>
                <a:ext cx="713232" cy="741339"/>
              </a:xfrm>
              <a:prstGeom prst="rect">
                <a:avLst/>
              </a:prstGeom>
            </p:spPr>
          </p:pic>
          <p:sp>
            <p:nvSpPr>
              <p:cNvPr id="7" name="Hộp Văn bản 6">
                <a:extLst>
                  <a:ext uri="{FF2B5EF4-FFF2-40B4-BE49-F238E27FC236}">
                    <a16:creationId xmlns:a16="http://schemas.microsoft.com/office/drawing/2014/main" xmlns="" id="{CBD26A91-F39A-11C9-8C53-02187E6F3168}"/>
                  </a:ext>
                </a:extLst>
              </p:cNvPr>
              <p:cNvSpPr txBox="1"/>
              <p:nvPr/>
            </p:nvSpPr>
            <p:spPr>
              <a:xfrm>
                <a:off x="4355592" y="70959"/>
                <a:ext cx="1540806" cy="523220"/>
              </a:xfrm>
              <a:prstGeom prst="rect">
                <a:avLst/>
              </a:prstGeom>
              <a:noFill/>
            </p:spPr>
            <p:txBody>
              <a:bodyPr wrap="none" rtlCol="0">
                <a:spAutoFit/>
              </a:bodyPr>
              <a:lstStyle/>
              <a:p>
                <a:r>
                  <a:rPr lang="en-US" sz="2800">
                    <a:solidFill>
                      <a:srgbClr val="00B0F0"/>
                    </a:solidFill>
                    <a:latin typeface="AvantGarde" panose="00000400000000000000" pitchFamily="2" charset="0"/>
                    <a:ea typeface="AvantGarde" panose="00000400000000000000" pitchFamily="2" charset="0"/>
                    <a:cs typeface="AvantGarde" panose="00000400000000000000" pitchFamily="2" charset="0"/>
                  </a:rPr>
                  <a:t>CHIA SẺ</a:t>
                </a:r>
              </a:p>
            </p:txBody>
          </p:sp>
        </p:grpSp>
        <p:cxnSp>
          <p:nvCxnSpPr>
            <p:cNvPr id="10" name="Đường nối Thẳng 9">
              <a:extLst>
                <a:ext uri="{FF2B5EF4-FFF2-40B4-BE49-F238E27FC236}">
                  <a16:creationId xmlns:a16="http://schemas.microsoft.com/office/drawing/2014/main" xmlns="" id="{D7A27D87-B65A-EF92-97D0-C6A4B46C2A0D}"/>
                </a:ext>
              </a:extLst>
            </p:cNvPr>
            <p:cNvCxnSpPr/>
            <p:nvPr/>
          </p:nvCxnSpPr>
          <p:spPr>
            <a:xfrm>
              <a:off x="3657600" y="571500"/>
              <a:ext cx="216130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3" name="Hình ảnh 12">
            <a:extLst>
              <a:ext uri="{FF2B5EF4-FFF2-40B4-BE49-F238E27FC236}">
                <a16:creationId xmlns:a16="http://schemas.microsoft.com/office/drawing/2014/main" xmlns="" id="{1A2A14C6-9F69-F75F-2128-295CD841CB3E}"/>
              </a:ext>
            </a:extLst>
          </p:cNvPr>
          <p:cNvPicPr>
            <a:picLocks noChangeAspect="1"/>
          </p:cNvPicPr>
          <p:nvPr/>
        </p:nvPicPr>
        <p:blipFill rotWithShape="1">
          <a:blip r:embed="rId4">
            <a:extLst>
              <a:ext uri="{28A0092B-C50C-407E-A947-70E740481C1C}">
                <a14:useLocalDpi xmlns:a14="http://schemas.microsoft.com/office/drawing/2010/main" val="0"/>
              </a:ext>
            </a:extLst>
          </a:blip>
          <a:srcRect b="15126"/>
          <a:stretch/>
        </p:blipFill>
        <p:spPr>
          <a:xfrm>
            <a:off x="8483324" y="3747578"/>
            <a:ext cx="3557286" cy="2298427"/>
          </a:xfrm>
          <a:prstGeom prst="rect">
            <a:avLst/>
          </a:prstGeom>
        </p:spPr>
      </p:pic>
      <p:pic>
        <p:nvPicPr>
          <p:cNvPr id="15" name="Hình ảnh 14" descr="Ảnh có chứa văn bản, khán phòng&#10;&#10;Mô tả được tạo tự động">
            <a:extLst>
              <a:ext uri="{FF2B5EF4-FFF2-40B4-BE49-F238E27FC236}">
                <a16:creationId xmlns:a16="http://schemas.microsoft.com/office/drawing/2014/main" xmlns="" id="{A0B0E8FA-C4A2-BCFA-B347-071090B48325}"/>
              </a:ext>
            </a:extLst>
          </p:cNvPr>
          <p:cNvPicPr>
            <a:picLocks noChangeAspect="1"/>
          </p:cNvPicPr>
          <p:nvPr/>
        </p:nvPicPr>
        <p:blipFill rotWithShape="1">
          <a:blip r:embed="rId5">
            <a:extLst>
              <a:ext uri="{28A0092B-C50C-407E-A947-70E740481C1C}">
                <a14:useLocalDpi xmlns:a14="http://schemas.microsoft.com/office/drawing/2010/main" val="0"/>
              </a:ext>
            </a:extLst>
          </a:blip>
          <a:srcRect b="15647"/>
          <a:stretch/>
        </p:blipFill>
        <p:spPr>
          <a:xfrm>
            <a:off x="4747090" y="841689"/>
            <a:ext cx="3634489" cy="2304366"/>
          </a:xfrm>
          <a:prstGeom prst="rect">
            <a:avLst/>
          </a:prstGeom>
        </p:spPr>
      </p:pic>
      <p:pic>
        <p:nvPicPr>
          <p:cNvPr id="17" name="Hình ảnh 16" descr="Ảnh có chứa văn bản, bầu trời, màu cam&#10;&#10;Mô tả được tạo tự động">
            <a:extLst>
              <a:ext uri="{FF2B5EF4-FFF2-40B4-BE49-F238E27FC236}">
                <a16:creationId xmlns:a16="http://schemas.microsoft.com/office/drawing/2014/main" xmlns="" id="{EF4F6D9C-12E1-0C4F-25E5-9A7AFE29B6A4}"/>
              </a:ext>
            </a:extLst>
          </p:cNvPr>
          <p:cNvPicPr>
            <a:picLocks noChangeAspect="1"/>
          </p:cNvPicPr>
          <p:nvPr/>
        </p:nvPicPr>
        <p:blipFill rotWithShape="1">
          <a:blip r:embed="rId6">
            <a:extLst>
              <a:ext uri="{28A0092B-C50C-407E-A947-70E740481C1C}">
                <a14:useLocalDpi xmlns:a14="http://schemas.microsoft.com/office/drawing/2010/main" val="0"/>
              </a:ext>
            </a:extLst>
          </a:blip>
          <a:srcRect b="15680"/>
          <a:stretch/>
        </p:blipFill>
        <p:spPr>
          <a:xfrm>
            <a:off x="8483324" y="847628"/>
            <a:ext cx="3486022" cy="2298427"/>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7864A66C-E5C3-5A2A-F6CE-323D8D9DFF02}"/>
              </a:ext>
            </a:extLst>
          </p:cNvPr>
          <p:cNvPicPr>
            <a:picLocks noChangeAspect="1"/>
          </p:cNvPicPr>
          <p:nvPr/>
        </p:nvPicPr>
        <p:blipFill rotWithShape="1">
          <a:blip r:embed="rId7">
            <a:extLst>
              <a:ext uri="{28A0092B-C50C-407E-A947-70E740481C1C}">
                <a14:useLocalDpi xmlns:a14="http://schemas.microsoft.com/office/drawing/2010/main" val="0"/>
              </a:ext>
            </a:extLst>
          </a:blip>
          <a:srcRect b="16012"/>
          <a:stretch/>
        </p:blipFill>
        <p:spPr>
          <a:xfrm>
            <a:off x="4747090" y="3711946"/>
            <a:ext cx="3480083" cy="2304366"/>
          </a:xfrm>
          <a:prstGeom prst="rect">
            <a:avLst/>
          </a:prstGeom>
        </p:spPr>
      </p:pic>
      <p:sp>
        <p:nvSpPr>
          <p:cNvPr id="20" name="Hộp Văn bản 19">
            <a:extLst>
              <a:ext uri="{FF2B5EF4-FFF2-40B4-BE49-F238E27FC236}">
                <a16:creationId xmlns:a16="http://schemas.microsoft.com/office/drawing/2014/main" xmlns="" id="{05FDD01C-85A5-D45C-7EA9-131D4CA735F3}"/>
              </a:ext>
            </a:extLst>
          </p:cNvPr>
          <p:cNvSpPr txBox="1"/>
          <p:nvPr/>
        </p:nvSpPr>
        <p:spPr>
          <a:xfrm>
            <a:off x="4984221" y="3167390"/>
            <a:ext cx="2922553" cy="523220"/>
          </a:xfrm>
          <a:prstGeom prst="rect">
            <a:avLst/>
          </a:prstGeom>
          <a:noFill/>
        </p:spPr>
        <p:txBody>
          <a:bodyPr wrap="square" rtlCol="0">
            <a:spAutoFit/>
          </a:bodyPr>
          <a:lstStyle/>
          <a:p>
            <a:pPr algn="ct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Tặng xe đạp</a:t>
            </a:r>
          </a:p>
        </p:txBody>
      </p:sp>
      <p:sp>
        <p:nvSpPr>
          <p:cNvPr id="21" name="Hộp Văn bản 20">
            <a:extLst>
              <a:ext uri="{FF2B5EF4-FFF2-40B4-BE49-F238E27FC236}">
                <a16:creationId xmlns:a16="http://schemas.microsoft.com/office/drawing/2014/main" xmlns="" id="{7D5FBED0-742A-A05F-5579-645C28B29AA8}"/>
              </a:ext>
            </a:extLst>
          </p:cNvPr>
          <p:cNvSpPr txBox="1"/>
          <p:nvPr/>
        </p:nvSpPr>
        <p:spPr>
          <a:xfrm>
            <a:off x="8694772" y="3146055"/>
            <a:ext cx="3274574" cy="523220"/>
          </a:xfrm>
          <a:prstGeom prst="rect">
            <a:avLst/>
          </a:prstGeom>
          <a:noFill/>
        </p:spPr>
        <p:txBody>
          <a:bodyPr wrap="square" rtlCol="0">
            <a:spAutoFit/>
          </a:bodyPr>
          <a:lstStyle/>
          <a:p>
            <a:pPr algn="ct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Bộ đội giúp dân</a:t>
            </a:r>
          </a:p>
        </p:txBody>
      </p:sp>
      <p:sp>
        <p:nvSpPr>
          <p:cNvPr id="22" name="Hộp Văn bản 21">
            <a:extLst>
              <a:ext uri="{FF2B5EF4-FFF2-40B4-BE49-F238E27FC236}">
                <a16:creationId xmlns:a16="http://schemas.microsoft.com/office/drawing/2014/main" xmlns="" id="{4B527C88-9FDF-C29D-C60A-12C2CBBD3BF7}"/>
              </a:ext>
            </a:extLst>
          </p:cNvPr>
          <p:cNvSpPr txBox="1"/>
          <p:nvPr/>
        </p:nvSpPr>
        <p:spPr>
          <a:xfrm>
            <a:off x="4941024" y="5968805"/>
            <a:ext cx="3274574" cy="830997"/>
          </a:xfrm>
          <a:prstGeom prst="rect">
            <a:avLst/>
          </a:prstGeom>
          <a:noFill/>
        </p:spPr>
        <p:txBody>
          <a:bodyPr wrap="square" rtlCol="0">
            <a:spAutoFit/>
          </a:bodyPr>
          <a:lstStyle/>
          <a:p>
            <a:pPr algn="ctr"/>
            <a:r>
              <a:rPr lang="en-US" sz="2400" b="1">
                <a:solidFill>
                  <a:srgbClr val="C00000"/>
                </a:solidFill>
                <a:latin typeface="AvantGarde" panose="00000400000000000000" pitchFamily="2" charset="0"/>
                <a:ea typeface="AvantGarde" panose="00000400000000000000" pitchFamily="2" charset="0"/>
                <a:cs typeface="AvantGarde" panose="00000400000000000000" pitchFamily="2" charset="0"/>
              </a:rPr>
              <a:t>Thăm Bà mẹ Việt Nam anh hùng</a:t>
            </a:r>
          </a:p>
        </p:txBody>
      </p:sp>
      <p:sp>
        <p:nvSpPr>
          <p:cNvPr id="23" name="Hộp Văn bản 22">
            <a:extLst>
              <a:ext uri="{FF2B5EF4-FFF2-40B4-BE49-F238E27FC236}">
                <a16:creationId xmlns:a16="http://schemas.microsoft.com/office/drawing/2014/main" xmlns="" id="{AF0CDE03-CDDE-A933-1B21-01A46A5191B0}"/>
              </a:ext>
            </a:extLst>
          </p:cNvPr>
          <p:cNvSpPr txBox="1"/>
          <p:nvPr/>
        </p:nvSpPr>
        <p:spPr>
          <a:xfrm>
            <a:off x="8694772" y="5988130"/>
            <a:ext cx="3274574" cy="830997"/>
          </a:xfrm>
          <a:prstGeom prst="rect">
            <a:avLst/>
          </a:prstGeom>
          <a:noFill/>
        </p:spPr>
        <p:txBody>
          <a:bodyPr wrap="square" rtlCol="0">
            <a:spAutoFit/>
          </a:bodyPr>
          <a:lstStyle/>
          <a:p>
            <a:pPr algn="ctr"/>
            <a:r>
              <a:rPr lang="en-US" sz="2400" b="1">
                <a:solidFill>
                  <a:srgbClr val="C00000"/>
                </a:solidFill>
                <a:latin typeface="AvantGarde" panose="00000400000000000000" pitchFamily="2" charset="0"/>
                <a:ea typeface="AvantGarde" panose="00000400000000000000" pitchFamily="2" charset="0"/>
                <a:cs typeface="AvantGarde" panose="00000400000000000000" pitchFamily="2" charset="0"/>
              </a:rPr>
              <a:t>Trao tặng nhà tình nghĩa</a:t>
            </a:r>
          </a:p>
        </p:txBody>
      </p:sp>
      <p:grpSp>
        <p:nvGrpSpPr>
          <p:cNvPr id="27" name="Nhóm 26">
            <a:extLst>
              <a:ext uri="{FF2B5EF4-FFF2-40B4-BE49-F238E27FC236}">
                <a16:creationId xmlns:a16="http://schemas.microsoft.com/office/drawing/2014/main" xmlns="" id="{C0A1665E-1518-4702-0A2B-BFA7CFF3E9D2}"/>
              </a:ext>
            </a:extLst>
          </p:cNvPr>
          <p:cNvGrpSpPr/>
          <p:nvPr/>
        </p:nvGrpSpPr>
        <p:grpSpPr>
          <a:xfrm>
            <a:off x="175600" y="3279746"/>
            <a:ext cx="4286250" cy="2870258"/>
            <a:chOff x="175600" y="3279746"/>
            <a:chExt cx="4286250" cy="2870258"/>
          </a:xfrm>
        </p:grpSpPr>
        <p:pic>
          <p:nvPicPr>
            <p:cNvPr id="25" name="Hình ảnh 24" descr="Ảnh có chứa văn bản&#10;&#10;Mô tả được tạo tự động">
              <a:extLst>
                <a:ext uri="{FF2B5EF4-FFF2-40B4-BE49-F238E27FC236}">
                  <a16:creationId xmlns:a16="http://schemas.microsoft.com/office/drawing/2014/main" xmlns="" id="{E1BFC3CA-0922-73B6-3584-B826BF916B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600" y="3578254"/>
              <a:ext cx="4286250" cy="2571750"/>
            </a:xfrm>
            <a:prstGeom prst="rect">
              <a:avLst/>
            </a:prstGeom>
          </p:spPr>
        </p:pic>
        <p:sp>
          <p:nvSpPr>
            <p:cNvPr id="26" name="Bong bóng Lời nói: Hình bầu dục 25">
              <a:extLst>
                <a:ext uri="{FF2B5EF4-FFF2-40B4-BE49-F238E27FC236}">
                  <a16:creationId xmlns:a16="http://schemas.microsoft.com/office/drawing/2014/main" xmlns="" id="{9642D048-AE9C-70C0-B05B-84D92612DDBD}"/>
                </a:ext>
              </a:extLst>
            </p:cNvPr>
            <p:cNvSpPr/>
            <p:nvPr/>
          </p:nvSpPr>
          <p:spPr>
            <a:xfrm>
              <a:off x="740780" y="3279746"/>
              <a:ext cx="3218312" cy="432200"/>
            </a:xfrm>
            <a:prstGeom prst="wedgeEllipseCallout">
              <a:avLst>
                <a:gd name="adj1" fmla="val 20233"/>
                <a:gd name="adj2" fmla="val 9008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0000FF"/>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THẢO LUẬN NHÓM</a:t>
              </a:r>
            </a:p>
          </p:txBody>
        </p:sp>
      </p:grpSp>
    </p:spTree>
    <p:extLst>
      <p:ext uri="{BB962C8B-B14F-4D97-AF65-F5344CB8AC3E}">
        <p14:creationId xmlns:p14="http://schemas.microsoft.com/office/powerpoint/2010/main" val="1549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randombar(horizontal)">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C65DFEBD-88BD-AB9A-5670-5243C9A42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263" y="2320625"/>
            <a:ext cx="6248461" cy="2216749"/>
          </a:xfrm>
          <a:prstGeom prst="rect">
            <a:avLst/>
          </a:prstGeom>
        </p:spPr>
      </p:pic>
    </p:spTree>
    <p:extLst>
      <p:ext uri="{BB962C8B-B14F-4D97-AF65-F5344CB8AC3E}">
        <p14:creationId xmlns:p14="http://schemas.microsoft.com/office/powerpoint/2010/main" val="1909334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706A763E-D67F-9751-D1D8-663C533DA564}"/>
              </a:ext>
            </a:extLst>
          </p:cNvPr>
          <p:cNvPicPr>
            <a:picLocks noChangeAspect="1"/>
          </p:cNvPicPr>
          <p:nvPr/>
        </p:nvPicPr>
        <p:blipFill>
          <a:blip r:embed="rId2"/>
          <a:stretch>
            <a:fillRect/>
          </a:stretch>
        </p:blipFill>
        <p:spPr>
          <a:xfrm>
            <a:off x="218084" y="0"/>
            <a:ext cx="11755831" cy="5703385"/>
          </a:xfrm>
          <a:prstGeom prst="rect">
            <a:avLst/>
          </a:prstGeom>
        </p:spPr>
      </p:pic>
    </p:spTree>
    <p:extLst>
      <p:ext uri="{BB962C8B-B14F-4D97-AF65-F5344CB8AC3E}">
        <p14:creationId xmlns:p14="http://schemas.microsoft.com/office/powerpoint/2010/main" val="129004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hong chóng, đồ họa véc-tơ, vật thể ngoài trời&#10;&#10;Mô tả được tạo tự động">
            <a:extLst>
              <a:ext uri="{FF2B5EF4-FFF2-40B4-BE49-F238E27FC236}">
                <a16:creationId xmlns:a16="http://schemas.microsoft.com/office/drawing/2014/main" xmlns="" id="{6295ED7A-38E1-9AE0-F1D3-91E333ED5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4" y="0"/>
            <a:ext cx="12141411" cy="6858000"/>
          </a:xfrm>
          <a:prstGeom prst="rect">
            <a:avLst/>
          </a:prstGeom>
        </p:spPr>
      </p:pic>
      <p:pic>
        <p:nvPicPr>
          <p:cNvPr id="3" name="Hình ảnh 2" descr="Ảnh có chứa văn bản, vật chứa, lon&#10;&#10;Mô tả được tạo tự động">
            <a:extLst>
              <a:ext uri="{FF2B5EF4-FFF2-40B4-BE49-F238E27FC236}">
                <a16:creationId xmlns:a16="http://schemas.microsoft.com/office/drawing/2014/main" xmlns="" id="{FCEBDDE8-8F09-E3DA-4642-D92EA73EC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414" y="3153325"/>
            <a:ext cx="5668166" cy="2495898"/>
          </a:xfrm>
          <a:prstGeom prst="rect">
            <a:avLst/>
          </a:prstGeom>
        </p:spPr>
      </p:pic>
    </p:spTree>
    <p:extLst>
      <p:ext uri="{BB962C8B-B14F-4D97-AF65-F5344CB8AC3E}">
        <p14:creationId xmlns:p14="http://schemas.microsoft.com/office/powerpoint/2010/main" val="345068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F70E623E-6BC0-8993-7263-2CEAA696FF3A}"/>
              </a:ext>
            </a:extLst>
          </p:cNvPr>
          <p:cNvSpPr txBox="1"/>
          <p:nvPr/>
        </p:nvSpPr>
        <p:spPr>
          <a:xfrm>
            <a:off x="3520633" y="362909"/>
            <a:ext cx="5150734" cy="769441"/>
          </a:xfrm>
          <a:prstGeom prst="rect">
            <a:avLst/>
          </a:prstGeom>
          <a:noFill/>
        </p:spPr>
        <p:txBody>
          <a:bodyPr wrap="square" rtlCol="0">
            <a:spAutoFit/>
          </a:bodyPr>
          <a:lstStyle/>
          <a:p>
            <a:pPr algn="ctr"/>
            <a:r>
              <a:rPr lang="en-US" sz="44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pic>
        <p:nvPicPr>
          <p:cNvPr id="4" name="Hình ảnh 3" descr="Ảnh có chứa văn bản&#10;&#10;Mô tả được tạo tự động">
            <a:extLst>
              <a:ext uri="{FF2B5EF4-FFF2-40B4-BE49-F238E27FC236}">
                <a16:creationId xmlns:a16="http://schemas.microsoft.com/office/drawing/2014/main" xmlns="" id="{A8C58D6E-8146-0BFE-6832-212427A3E0B1}"/>
              </a:ext>
            </a:extLst>
          </p:cNvPr>
          <p:cNvPicPr>
            <a:picLocks noChangeAspect="1"/>
          </p:cNvPicPr>
          <p:nvPr/>
        </p:nvPicPr>
        <p:blipFill rotWithShape="1">
          <a:blip r:embed="rId2">
            <a:extLst>
              <a:ext uri="{28A0092B-C50C-407E-A947-70E740481C1C}">
                <a14:useLocalDpi xmlns:a14="http://schemas.microsoft.com/office/drawing/2010/main" val="0"/>
              </a:ext>
            </a:extLst>
          </a:blip>
          <a:srcRect t="45738" b="30222"/>
          <a:stretch/>
        </p:blipFill>
        <p:spPr>
          <a:xfrm>
            <a:off x="0" y="1122220"/>
            <a:ext cx="12124992" cy="4988150"/>
          </a:xfrm>
          <a:prstGeom prst="rect">
            <a:avLst/>
          </a:prstGeom>
          <a:ln>
            <a:noFill/>
          </a:ln>
          <a:effectLst>
            <a:softEdge rad="112500"/>
          </a:effectLst>
        </p:spPr>
      </p:pic>
    </p:spTree>
    <p:extLst>
      <p:ext uri="{BB962C8B-B14F-4D97-AF65-F5344CB8AC3E}">
        <p14:creationId xmlns:p14="http://schemas.microsoft.com/office/powerpoint/2010/main" val="32302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D53463DA-8DF9-B9FD-8460-CB5D3837F3B1}"/>
              </a:ext>
            </a:extLst>
          </p:cNvPr>
          <p:cNvSpPr txBox="1"/>
          <p:nvPr/>
        </p:nvSpPr>
        <p:spPr>
          <a:xfrm>
            <a:off x="1668072" y="170728"/>
            <a:ext cx="9235280" cy="1477328"/>
          </a:xfrm>
          <a:prstGeom prst="rect">
            <a:avLst/>
          </a:prstGeom>
          <a:noFill/>
        </p:spPr>
        <p:txBody>
          <a:bodyPr wrap="square" rtlCol="0">
            <a:spAutoFit/>
          </a:bodyPr>
          <a:lstStyle/>
          <a:p>
            <a:pPr>
              <a:lnSpc>
                <a:spcPct val="125000"/>
              </a:lnSpc>
            </a:pPr>
            <a:r>
              <a:rPr lang="en-US" sz="3600" b="1" dirty="0">
                <a:solidFill>
                  <a:srgbClr val="7030A0"/>
                </a:solidFill>
                <a:latin typeface="HP001 4 hàng" panose="020B0603050302020204" pitchFamily="34" charset="0"/>
              </a:rPr>
              <a:t>	</a:t>
            </a:r>
            <a:r>
              <a:rPr lang="en-US" sz="3600" b="1" dirty="0" smtClean="0">
                <a:solidFill>
                  <a:srgbClr val="7030A0"/>
                </a:solidFill>
                <a:latin typeface="HP001 4 hàng" panose="020B0603050302020204" pitchFamily="34" charset="0"/>
              </a:rPr>
              <a:t>           </a:t>
            </a:r>
            <a:r>
              <a:rPr lang="en-US" sz="3600" b="1" dirty="0" err="1" smtClean="0">
                <a:solidFill>
                  <a:srgbClr val="7030A0"/>
                </a:solidFill>
                <a:latin typeface="HP001 4 hàng" panose="020B0603050302020204" pitchFamily="34" charset="0"/>
              </a:rPr>
              <a:t>Đọc</a:t>
            </a:r>
            <a:endParaRPr lang="en-US" sz="3600" b="1" dirty="0">
              <a:solidFill>
                <a:srgbClr val="7030A0"/>
              </a:solidFill>
              <a:latin typeface="HP001 4 hàng" panose="020B0603050302020204" pitchFamily="34" charset="0"/>
            </a:endParaRPr>
          </a:p>
          <a:p>
            <a:pPr>
              <a:lnSpc>
                <a:spcPct val="125000"/>
              </a:lnSpc>
            </a:pPr>
            <a:r>
              <a:rPr lang="en-US" sz="3600" b="1" dirty="0">
                <a:solidFill>
                  <a:srgbClr val="7030A0"/>
                </a:solidFill>
                <a:latin typeface="HP001 4 hàng" panose="020B0603050302020204" pitchFamily="34" charset="0"/>
              </a:rPr>
              <a:t>		</a:t>
            </a:r>
            <a:r>
              <a:rPr lang="lv-LV" sz="3600" b="1" dirty="0">
                <a:solidFill>
                  <a:srgbClr val="C00000"/>
                </a:solidFill>
                <a:latin typeface="HP001 4 hàng" panose="020B0603050302020204" pitchFamily="34" charset="0"/>
              </a:rPr>
              <a:t> </a:t>
            </a:r>
            <a:r>
              <a:rPr lang="en-US" sz="3600" b="1" dirty="0" smtClean="0">
                <a:solidFill>
                  <a:srgbClr val="C00000"/>
                </a:solidFill>
                <a:latin typeface="HP001 4 hàng" panose="020B0603050302020204" pitchFamily="34" charset="0"/>
              </a:rPr>
              <a:t> </a:t>
            </a:r>
            <a:r>
              <a:rPr lang="en-US" sz="3600" b="1" dirty="0" err="1" smtClean="0">
                <a:solidFill>
                  <a:srgbClr val="C00000"/>
                </a:solidFill>
                <a:latin typeface="HP001 4 hàng" panose="020B0603050302020204" pitchFamily="34" charset="0"/>
              </a:rPr>
              <a:t>Bảy</a:t>
            </a:r>
            <a:r>
              <a:rPr lang="en-US" sz="3600" b="1" dirty="0" smtClean="0">
                <a:solidFill>
                  <a:srgbClr val="C00000"/>
                </a:solidFill>
                <a:latin typeface="HP001 4 hàng" panose="020B0603050302020204" pitchFamily="34" charset="0"/>
              </a:rPr>
              <a:t> </a:t>
            </a:r>
            <a:r>
              <a:rPr lang="en-US" sz="3600" b="1" dirty="0" err="1">
                <a:solidFill>
                  <a:srgbClr val="C00000"/>
                </a:solidFill>
                <a:latin typeface="HP001 4 hàng" panose="020B0603050302020204" pitchFamily="34" charset="0"/>
              </a:rPr>
              <a:t>sắc</a:t>
            </a:r>
            <a:r>
              <a:rPr lang="en-US" sz="3600" b="1" dirty="0">
                <a:solidFill>
                  <a:srgbClr val="C00000"/>
                </a:solidFill>
                <a:latin typeface="HP001 4 hàng" panose="020B0603050302020204" pitchFamily="34" charset="0"/>
              </a:rPr>
              <a:t> </a:t>
            </a:r>
            <a:r>
              <a:rPr lang="en-US" sz="3600" b="1" dirty="0" err="1">
                <a:solidFill>
                  <a:srgbClr val="C00000"/>
                </a:solidFill>
                <a:latin typeface="HP001 4 hàng" panose="020B0603050302020204" pitchFamily="34" charset="0"/>
              </a:rPr>
              <a:t>cầu</a:t>
            </a:r>
            <a:r>
              <a:rPr lang="en-US" sz="3600" b="1" dirty="0">
                <a:solidFill>
                  <a:srgbClr val="C00000"/>
                </a:solidFill>
                <a:latin typeface="HP001 4 hàng" panose="020B0603050302020204" pitchFamily="34" charset="0"/>
              </a:rPr>
              <a:t> </a:t>
            </a:r>
            <a:r>
              <a:rPr lang="en-US" sz="3600" b="1" dirty="0" err="1">
                <a:solidFill>
                  <a:srgbClr val="C00000"/>
                </a:solidFill>
                <a:latin typeface="HP001 4 hàng" panose="020B0603050302020204" pitchFamily="34" charset="0"/>
              </a:rPr>
              <a:t>vồng</a:t>
            </a:r>
            <a:endParaRPr lang="en-US" sz="3600" b="1" dirty="0">
              <a:solidFill>
                <a:srgbClr val="C00000"/>
              </a:solidFill>
              <a:latin typeface="HP001 4 hàng" panose="020B0603050302020204" pitchFamily="34" charset="0"/>
            </a:endParaRPr>
          </a:p>
        </p:txBody>
      </p:sp>
    </p:spTree>
    <p:extLst>
      <p:ext uri="{BB962C8B-B14F-4D97-AF65-F5344CB8AC3E}">
        <p14:creationId xmlns:p14="http://schemas.microsoft.com/office/powerpoint/2010/main" val="313804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DB5D4433-C88A-57A6-8DA1-BE7CC1D76D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4267" y="1421403"/>
            <a:ext cx="5486453" cy="4339286"/>
          </a:xfrm>
          <a:prstGeom prst="rect">
            <a:avLst/>
          </a:prstGeom>
        </p:spPr>
      </p:pic>
    </p:spTree>
    <p:extLst>
      <p:ext uri="{BB962C8B-B14F-4D97-AF65-F5344CB8AC3E}">
        <p14:creationId xmlns:p14="http://schemas.microsoft.com/office/powerpoint/2010/main" val="2684647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xmlns=""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xmlns=""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grpSp>
        <p:nvGrpSpPr>
          <p:cNvPr id="12" name="Nhóm 11">
            <a:extLst>
              <a:ext uri="{FF2B5EF4-FFF2-40B4-BE49-F238E27FC236}">
                <a16:creationId xmlns:a16="http://schemas.microsoft.com/office/drawing/2014/main" xmlns="" id="{887D5586-145A-7610-C11B-130FD5EC079B}"/>
              </a:ext>
            </a:extLst>
          </p:cNvPr>
          <p:cNvGrpSpPr/>
          <p:nvPr/>
        </p:nvGrpSpPr>
        <p:grpSpPr>
          <a:xfrm>
            <a:off x="401854" y="6121082"/>
            <a:ext cx="2884548" cy="713772"/>
            <a:chOff x="508724" y="6144228"/>
            <a:chExt cx="2884548" cy="713772"/>
          </a:xfrm>
        </p:grpSpPr>
        <p:sp>
          <p:nvSpPr>
            <p:cNvPr id="11" name="Hình chữ nhật: Góc Tròn 10">
              <a:extLst>
                <a:ext uri="{FF2B5EF4-FFF2-40B4-BE49-F238E27FC236}">
                  <a16:creationId xmlns:a16="http://schemas.microsoft.com/office/drawing/2014/main" xmlns="" id="{DC2AFD0B-BB33-175D-40FC-A04CC333D444}"/>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xmlns="" id="{E080484F-9379-2343-4E3B-7296F3310202}"/>
                </a:ext>
              </a:extLst>
            </p:cNvPr>
            <p:cNvGrpSpPr/>
            <p:nvPr/>
          </p:nvGrpSpPr>
          <p:grpSpPr>
            <a:xfrm>
              <a:off x="508724" y="6144228"/>
              <a:ext cx="713772" cy="713772"/>
              <a:chOff x="508724" y="6144228"/>
              <a:chExt cx="713772" cy="713772"/>
            </a:xfrm>
          </p:grpSpPr>
          <p:sp>
            <p:nvSpPr>
              <p:cNvPr id="8" name="Hình Bầu dục 7">
                <a:extLst>
                  <a:ext uri="{FF2B5EF4-FFF2-40B4-BE49-F238E27FC236}">
                    <a16:creationId xmlns:a16="http://schemas.microsoft.com/office/drawing/2014/main" xmlns="" id="{11F0E035-D6BD-D926-9AE2-DB1CB4FED409}"/>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xmlns="" id="{3D0C8BD8-B0AB-D40B-E20C-E2B0E160F39E}"/>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1</a:t>
                </a:r>
              </a:p>
            </p:txBody>
          </p:sp>
        </p:grpSp>
      </p:grpSp>
      <p:sp>
        <p:nvSpPr>
          <p:cNvPr id="13" name="Hộp Văn bản 12">
            <a:extLst>
              <a:ext uri="{FF2B5EF4-FFF2-40B4-BE49-F238E27FC236}">
                <a16:creationId xmlns:a16="http://schemas.microsoft.com/office/drawing/2014/main" xmlns="" id="{AE6DFBBC-8D86-B6C0-2D0B-11AB4252BA06}"/>
              </a:ext>
            </a:extLst>
          </p:cNvPr>
          <p:cNvSpPr txBox="1"/>
          <p:nvPr/>
        </p:nvSpPr>
        <p:spPr>
          <a:xfrm>
            <a:off x="1181711" y="6207454"/>
            <a:ext cx="2038605"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Đọc mẫu</a:t>
            </a:r>
          </a:p>
        </p:txBody>
      </p:sp>
      <p:sp>
        <p:nvSpPr>
          <p:cNvPr id="6" name="Hộp Văn bản 5">
            <a:extLst>
              <a:ext uri="{FF2B5EF4-FFF2-40B4-BE49-F238E27FC236}">
                <a16:creationId xmlns:a16="http://schemas.microsoft.com/office/drawing/2014/main" xmlns=""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spTree>
    <p:extLst>
      <p:ext uri="{BB962C8B-B14F-4D97-AF65-F5344CB8AC3E}">
        <p14:creationId xmlns:p14="http://schemas.microsoft.com/office/powerpoint/2010/main" val="27233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xmlns=""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xmlns=""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xmlns=""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xmlns=""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xmlns=""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xmlns=""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xmlns=""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xmlns=""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62055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xmlns=""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xmlns=""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xmlns=""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xmlns=""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xmlns=""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xmlns=""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xmlns=""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xmlns=""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2904622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904</TotalTime>
  <Words>513</Words>
  <Application>Microsoft Office PowerPoint</Application>
  <PresentationFormat>Custom</PresentationFormat>
  <Paragraphs>190</Paragraphs>
  <Slides>32</Slides>
  <Notes>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SKY</cp:lastModifiedBy>
  <cp:revision>38</cp:revision>
  <dcterms:created xsi:type="dcterms:W3CDTF">2021-12-21T12:51:08Z</dcterms:created>
  <dcterms:modified xsi:type="dcterms:W3CDTF">2022-11-24T05:46:42Z</dcterms:modified>
</cp:coreProperties>
</file>