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9" r:id="rId2"/>
    <p:sldId id="256" r:id="rId3"/>
    <p:sldId id="262" r:id="rId4"/>
    <p:sldId id="265" r:id="rId5"/>
    <p:sldId id="264" r:id="rId6"/>
    <p:sldId id="271" r:id="rId7"/>
    <p:sldId id="272" r:id="rId8"/>
    <p:sldId id="273" r:id="rId9"/>
    <p:sldId id="274" r:id="rId10"/>
    <p:sldId id="295" r:id="rId11"/>
    <p:sldId id="298" r:id="rId12"/>
    <p:sldId id="296" r:id="rId13"/>
    <p:sldId id="300" r:id="rId14"/>
    <p:sldId id="351" r:id="rId15"/>
    <p:sldId id="330" r:id="rId16"/>
    <p:sldId id="301" r:id="rId17"/>
    <p:sldId id="336" r:id="rId18"/>
    <p:sldId id="339" r:id="rId19"/>
    <p:sldId id="340" r:id="rId20"/>
    <p:sldId id="348" r:id="rId21"/>
    <p:sldId id="342" r:id="rId22"/>
    <p:sldId id="346" r:id="rId23"/>
    <p:sldId id="350" r:id="rId24"/>
    <p:sldId id="344" r:id="rId25"/>
    <p:sldId id="313" r:id="rId26"/>
    <p:sldId id="316" r:id="rId27"/>
    <p:sldId id="317" r:id="rId28"/>
    <p:sldId id="354" r:id="rId29"/>
    <p:sldId id="355" r:id="rId30"/>
    <p:sldId id="356" r:id="rId31"/>
    <p:sldId id="35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-1950" y="-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69715-8A1E-41BF-BB7C-AAA403BD999D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A6516-BC5F-42DF-ACC5-CB5939BD9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88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17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170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17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AF5086-FCB1-2123-AE8A-4417EF8E6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8CC3768-CFA8-3680-7C14-9D7C5E631C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F8BBAB6-97D2-7C5D-D3A4-5FCF52CF8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38492F-9F4A-D2C3-9728-BDF568C5A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4A9332D-4859-1ADA-F10C-1A407F3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7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0FB07-9AC0-7252-0F1A-9542E0245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186AFE4-8108-C979-D79E-151D4BC59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1B6B79-8526-FA4E-7AA1-3CBDCD9B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848A26F-697C-979D-E3C5-54946A106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846DAC-CC23-BFD9-CB36-8996E7F76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050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D1F3BF0-3663-5C69-DB3E-463F8F40D7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B709635-A9AE-CCFB-21C7-3BD1ADE343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096714-77F1-47EF-C0F2-A53C1A7D1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0B8E82F-2209-DC10-A88D-A0E0DF14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C17C40F-42A7-04F4-A180-650836959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1083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rot="5400000">
            <a:off x="-363070" y="363072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 userDrawn="1"/>
        </p:nvSpPr>
        <p:spPr>
          <a:xfrm rot="16200000">
            <a:off x="10080813" y="4746815"/>
            <a:ext cx="2474260" cy="1748119"/>
          </a:xfrm>
          <a:prstGeom prst="triangle">
            <a:avLst>
              <a:gd name="adj" fmla="val 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777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191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A90B00E-4261-1199-0233-F57EE6BC8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BB0181-A077-976E-9522-2CC88F880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DF3BECA-B716-8CBE-2DDE-D40C5CEC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DE9E6D-8CB6-7539-08A5-1064515C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0FEDF7-91C9-9074-B496-21481FFD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579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A651E0-758F-92BB-81A3-ACABBE896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5B737E2-A71D-2020-33D1-83142B793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BBEF795-A515-2307-FEF1-BA48885B0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88A2E55-9527-85DF-9611-61FF193C3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F6FE78-B718-F4F9-4B6D-9F85DB76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8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0B0D86-32CE-D6C2-758A-BE626185D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089DDF9-CC33-3580-E74C-18AC4701B4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2F4161C-1C26-45B0-1D01-62E7A75A87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7380B9-76ED-B8AF-E4ED-C4547999E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21588C6-6D89-4D75-79A0-BB8819A99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2A9A911-9964-1C90-63DA-AB3F1D738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35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AEED24E-AE04-51A5-1A43-B6BB0EF79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6E7D202-8551-0B56-ECA2-51BD420AE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6AD0F83-C8D6-B279-C129-D304661E4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95EDA93-5FFA-278C-E2E9-B5E7D3983E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BB71A6F-BF3A-351C-C86D-5A2A7045F2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4AC563-0B97-011B-A77B-2E783D7B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9B2556-A630-56BA-41E9-8B88D1C45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E23DA45-BCAF-8647-52E0-D6C4C6060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93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DF9750-67AC-ADA5-5EB9-854598AE2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6B749BF-15E8-AFDE-3F40-04F05C134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29915FCC-1D81-71BF-63E3-251D4D70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EBC5867-2E48-08D0-ABDB-78EC1E04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0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6408EA0-F6A1-E39E-8CAA-23309000C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43727FE-A439-ADE7-07A1-8D3F52676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B3903-88A3-0E0C-7866-A58100C4B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9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D46880-1484-04ED-AE42-408E52ABB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7C1989-9E73-20B3-61E6-19673123B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C021F07-C3CA-B0D3-6C27-9EA1345B4A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71D277A-5BFE-C40C-E928-EB2AE1818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F1303A-2C51-36BB-1E38-596374CCC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67FD63-945D-4FB0-032A-56E8DCF30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348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014F2E-6C25-784E-F035-E89D73023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7EDFB7-4B5D-A0BA-3DE4-BA8FF3699B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B08E9E5-F9AC-E356-54F4-76C068DCB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AFE8D43-9221-925F-8638-10942A4EF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FD2948B-A4E3-A7B4-9F3F-87ABAB00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DF716C3-609C-EB8B-88CD-A57393295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9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CD13659-0789-E664-15DA-B1F6C115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F044527-B1F2-A56E-AB32-AFE20B32E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E5A4C35-4EAB-B472-865C-3004E7B378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BEAA9-D35B-4AB7-A000-9634298C5F0A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C2C5FE0-6DFE-24ED-DB3E-ACC553493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C806C2-21AA-7E0F-9CEF-36DDC580D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3F467-5893-4F44-8D15-9E68E0C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00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30.xml"/><Relationship Id="rId5" Type="http://schemas.openxmlformats.org/officeDocument/2006/relationships/slide" Target="slide28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18.png"/><Relationship Id="rId14" Type="http://schemas.openxmlformats.org/officeDocument/2006/relationships/slide" Target="slide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/>
        </p:blipFill>
        <p:spPr>
          <a:xfrm>
            <a:off x="0" y="21990"/>
            <a:ext cx="12192000" cy="6836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4475" y="3429001"/>
            <a:ext cx="7381060" cy="144562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</a:b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/>
            </a:r>
            <a:b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</a:br>
            <a:endParaRPr lang="en-US"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26512" y="1801850"/>
            <a:ext cx="9004290" cy="3496342"/>
          </a:xfrm>
          <a:prstGeom prst="rect">
            <a:avLst/>
          </a:prstGeom>
          <a:noFill/>
        </p:spPr>
        <p:txBody>
          <a:bodyPr wrap="square" lIns="109728" tIns="54864" rIns="109728" bIns="54864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1A1</a:t>
            </a:r>
            <a:endParaRPr lang="en-US" sz="384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 Thu </a:t>
            </a:r>
            <a:r>
              <a:rPr lang="en-US" sz="2800" b="1" dirty="0" err="1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HP001 4 hàng" pitchFamily="34" charset="0"/>
                <a:cs typeface="Times New Roman" panose="02020603050405020304" pitchFamily="18" charset="0"/>
              </a:rPr>
              <a:t>Thảo</a:t>
            </a:r>
            <a:endParaRPr lang="en-US" sz="2800" b="1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64"/>
            <a:ext cx="938892" cy="946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8027" y="21990"/>
            <a:ext cx="4295175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8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8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88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8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88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8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sz="288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756" y="233103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80217" y="1162594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bÕp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löa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8857" y="1162594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47559" y="2731311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bÕp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199" y="2734202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96200" y="4203060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pic>
        <p:nvPicPr>
          <p:cNvPr id="2" name="Picture 1" descr="hinh-anh-bep-lua-trong-bai-tho-bep-lua-2.jpg">
            <a:extLst>
              <a:ext uri="{FF2B5EF4-FFF2-40B4-BE49-F238E27FC236}">
                <a16:creationId xmlns="" xmlns:a16="http://schemas.microsoft.com/office/drawing/2014/main" id="{C272E80F-41BB-B393-5B12-235A6A3E7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321" y="1162594"/>
            <a:ext cx="4799503" cy="402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23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0"/>
            <a:ext cx="920115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0902" y="2637979"/>
            <a:ext cx="3628996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ªm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06178" y="2637979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ªp</a:t>
            </a:r>
            <a:endParaRPr lang="en-US" sz="1035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0902" y="2624915"/>
            <a:ext cx="3628996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00" b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10300" b="1">
                <a:solidFill>
                  <a:srgbClr val="0000CC"/>
                </a:solidFill>
                <a:latin typeface=".VnAvant" pitchFamily="34" charset="0"/>
              </a:rPr>
              <a:t>m</a:t>
            </a:r>
            <a:endParaRPr lang="en-US" sz="103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1303" y="2625651"/>
            <a:ext cx="3120474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10350" b="1">
                <a:solidFill>
                  <a:srgbClr val="FF0000"/>
                </a:solidFill>
                <a:latin typeface=".VnAvant" pitchFamily="34" charset="0"/>
              </a:rPr>
              <a:t>ª</a:t>
            </a:r>
            <a:r>
              <a:rPr lang="en-US" sz="10350" b="1">
                <a:solidFill>
                  <a:srgbClr val="0000CC"/>
                </a:solidFill>
                <a:latin typeface=".VnAvant" pitchFamily="34" charset="0"/>
              </a:rPr>
              <a:t>p</a:t>
            </a:r>
            <a:endParaRPr lang="en-US" sz="10350" b="1" dirty="0">
              <a:solidFill>
                <a:srgbClr val="0000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0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019" y="1269386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®</a:t>
            </a:r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80062" y="3201856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9508" y="1361718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bÕp löa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58149" y="1361718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76850" y="2930435"/>
            <a:ext cx="38274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bÕp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5492" y="2943498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25491" y="4402184"/>
            <a:ext cx="22990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anose="020B7200000000000000" pitchFamily="34" charset="0"/>
              </a:rPr>
              <a:t>ªp</a:t>
            </a:r>
          </a:p>
        </p:txBody>
      </p:sp>
    </p:spTree>
    <p:extLst>
      <p:ext uri="{BB962C8B-B14F-4D97-AF65-F5344CB8AC3E}">
        <p14:creationId xmlns:p14="http://schemas.microsoft.com/office/powerpoint/2010/main" val="54871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13DB616-56BF-5D3C-3696-B8889D19A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183" y="1179871"/>
            <a:ext cx="8855177" cy="5582264"/>
          </a:xfrm>
          <a:prstGeom prst="rect">
            <a:avLst/>
          </a:prstGeom>
        </p:spPr>
      </p:pic>
      <p:sp>
        <p:nvSpPr>
          <p:cNvPr id="4" name="Rounded Rectangular Callout 3">
            <a:extLst>
              <a:ext uri="{FF2B5EF4-FFF2-40B4-BE49-F238E27FC236}">
                <a16:creationId xmlns="" xmlns:a16="http://schemas.microsoft.com/office/drawing/2014/main" id="{56CE1240-75DC-A0AF-8B50-E41E5C56EEC6}"/>
              </a:ext>
            </a:extLst>
          </p:cNvPr>
          <p:cNvSpPr/>
          <p:nvPr/>
        </p:nvSpPr>
        <p:spPr>
          <a:xfrm>
            <a:off x="3108506" y="95865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</a:t>
            </a:r>
            <a:r>
              <a:rPr lang="en-US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g</a:t>
            </a:r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="" xmlns:a16="http://schemas.microsoft.com/office/drawing/2014/main" id="{A7B363B4-8F45-C5BE-199D-3245002BF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297996"/>
            <a:ext cx="11208774" cy="62620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105BA27-B7D9-4201-A1CF-E595CD63E43F}"/>
              </a:ext>
            </a:extLst>
          </p:cNvPr>
          <p:cNvSpPr txBox="1"/>
          <p:nvPr/>
        </p:nvSpPr>
        <p:spPr>
          <a:xfrm>
            <a:off x="3314699" y="2092319"/>
            <a:ext cx="61095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60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scène d &amp; # 39; été avec des montagnes et illustration de paysage de champ vert vecte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hao\Lop 1\Lop 1A1 - 2022 - 2023\Bai giang dien tu\Thi GVG\Thao thi GVG\kisspng-vector-graphics-clip-art-portable-network-graphics-imagini-pentru-tree-clipart-kindergarden-5d10d7d4f3edd6.470934831561384916999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84" l="10000" r="88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-34134"/>
            <a:ext cx="10058400" cy="70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590800" y="1904999"/>
            <a:ext cx="1828800" cy="1690077"/>
            <a:chOff x="2590800" y="1904999"/>
            <a:chExt cx="1828800" cy="1690077"/>
          </a:xfrm>
        </p:grpSpPr>
        <p:pic>
          <p:nvPicPr>
            <p:cNvPr id="7" name="Picture 1" descr="C:\Users\Admin\Desktop\Thao\Lop 1\Lop 1A1 - 2022 - 2023\Bai giang dien tu\Thi GVG\Thao thi GVG\PNGKhovector.net-02150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800" y="1904999"/>
              <a:ext cx="1828800" cy="1690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hlinkClick r:id="rId5" action="ppaction://hlinksldjump"/>
            </p:cNvPr>
            <p:cNvSpPr txBox="1"/>
            <p:nvPr/>
          </p:nvSpPr>
          <p:spPr>
            <a:xfrm>
              <a:off x="2930952" y="2566769"/>
              <a:ext cx="12927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+mj-lt"/>
                </a:rPr>
                <a:t>nếm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89300" y="723900"/>
            <a:ext cx="1790792" cy="1600200"/>
            <a:chOff x="3289300" y="723900"/>
            <a:chExt cx="1790792" cy="1600200"/>
          </a:xfrm>
        </p:grpSpPr>
        <p:pic>
          <p:nvPicPr>
            <p:cNvPr id="8" name="Picture 1" descr="C:\Users\Admin\Desktop\Thao\Lop 1\Lop 1A1 - 2022 - 2023\Bai giang dien tu\Thi GVG\Thao thi GVG\PNGKhovector.net-0215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300" y="723900"/>
              <a:ext cx="1790792" cy="1600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hlinkClick r:id="rId8" action="ppaction://hlinksldjump"/>
            </p:cNvPr>
            <p:cNvSpPr txBox="1"/>
            <p:nvPr/>
          </p:nvSpPr>
          <p:spPr>
            <a:xfrm>
              <a:off x="3731266" y="1322169"/>
              <a:ext cx="1229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+mj-lt"/>
                </a:rPr>
                <a:t>nệm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08600" y="-1"/>
            <a:ext cx="1790700" cy="1677007"/>
            <a:chOff x="5308600" y="-1"/>
            <a:chExt cx="1790700" cy="1677007"/>
          </a:xfrm>
        </p:grpSpPr>
        <p:pic>
          <p:nvPicPr>
            <p:cNvPr id="9" name="Picture 1" descr="C:\Users\Admin\Desktop\Thao\Lop 1\Lop 1A1 - 2022 - 2023\Bai giang dien tu\Thi GVG\Thao thi GVG\PNGKhovector.net-0215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600" y="-1"/>
              <a:ext cx="1790700" cy="1677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746312" y="680615"/>
              <a:ext cx="12454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+mj-lt"/>
                </a:rPr>
                <a:t>nếp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339258" y="368300"/>
            <a:ext cx="1855541" cy="1638300"/>
            <a:chOff x="7339258" y="368300"/>
            <a:chExt cx="1855541" cy="1638300"/>
          </a:xfrm>
        </p:grpSpPr>
        <p:pic>
          <p:nvPicPr>
            <p:cNvPr id="10" name="Picture 1" descr="C:\Users\Admin\Desktop\Thao\Lop 1\Lop 1A1 - 2022 - 2023\Bai giang dien tu\Thi GVG\Thao thi GVG\PNGKhovector.net-0215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9258" y="368300"/>
              <a:ext cx="1855541" cy="1638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hlinkClick r:id="rId11" action="ppaction://hlinksldjump"/>
            </p:cNvPr>
            <p:cNvSpPr txBox="1"/>
            <p:nvPr/>
          </p:nvSpPr>
          <p:spPr>
            <a:xfrm>
              <a:off x="7750379" y="1006037"/>
              <a:ext cx="12285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+mj-lt"/>
                </a:rPr>
                <a:t>đếm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84242" y="1701800"/>
            <a:ext cx="1785258" cy="1727200"/>
            <a:chOff x="8184242" y="1701800"/>
            <a:chExt cx="1785258" cy="1727200"/>
          </a:xfrm>
        </p:grpSpPr>
        <p:pic>
          <p:nvPicPr>
            <p:cNvPr id="11" name="Picture 1" descr="C:\Users\Admin\Desktop\Thao\Lop 1\Lop 1A1 - 2022 - 2023\Bai giang dien tu\Thi GVG\Thao thi GVG\PNGKhovector.net-0215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242" y="1701800"/>
              <a:ext cx="1785258" cy="172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8559997" y="2414171"/>
              <a:ext cx="11936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chemeClr val="bg1"/>
                  </a:solidFill>
                  <a:latin typeface="+mj-lt"/>
                </a:rPr>
                <a:t>mềm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11800" y="1676400"/>
            <a:ext cx="1753468" cy="1689100"/>
            <a:chOff x="5511800" y="1676400"/>
            <a:chExt cx="1753468" cy="1689100"/>
          </a:xfrm>
        </p:grpSpPr>
        <p:pic>
          <p:nvPicPr>
            <p:cNvPr id="12" name="Picture 1" descr="C:\Users\Admin\Desktop\Thao\Lop 1\Lop 1A1 - 2022 - 2023\Bai giang dien tu\Thi GVG\Thao thi GVG\PNGKhovector.net-02150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1800" y="1676400"/>
              <a:ext cx="1753468" cy="1689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hlinkClick r:id="rId14" action="ppaction://hlinksldjump"/>
            </p:cNvPr>
            <p:cNvSpPr txBox="1"/>
            <p:nvPr/>
          </p:nvSpPr>
          <p:spPr>
            <a:xfrm>
              <a:off x="5978626" y="2349500"/>
              <a:ext cx="10131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+mj-lt"/>
                </a:rPr>
                <a:t>xếp</a:t>
              </a:r>
              <a:endParaRPr lang="en-US" sz="3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-38100" y="4328888"/>
            <a:ext cx="3619500" cy="3004194"/>
            <a:chOff x="-38100" y="4328888"/>
            <a:chExt cx="3619500" cy="300419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38100" y="4328888"/>
              <a:ext cx="3619500" cy="3004194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416928" y="6117770"/>
              <a:ext cx="2380591" cy="689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êm</a:t>
              </a:r>
              <a:endParaRPr lang="en-US" sz="54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815395" y="4240597"/>
            <a:ext cx="3507391" cy="3117885"/>
            <a:chOff x="8815395" y="4240597"/>
            <a:chExt cx="3507391" cy="311788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815395" y="4240597"/>
              <a:ext cx="3507391" cy="311788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416894" y="6163127"/>
              <a:ext cx="2380591" cy="57331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êp</a:t>
              </a:r>
              <a:endParaRPr lang="en-US" sz="54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-67807" y="-106786"/>
            <a:ext cx="10397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ái quả trên cây xếp vào hai rổ cho đúng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8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14650"/>
            <a:ext cx="12014200" cy="6121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3BE5B53-3C07-DC5C-6EF9-5352D7A807FD}"/>
              </a:ext>
            </a:extLst>
          </p:cNvPr>
          <p:cNvSpPr txBox="1"/>
          <p:nvPr/>
        </p:nvSpPr>
        <p:spPr>
          <a:xfrm>
            <a:off x="1415435" y="1828800"/>
            <a:ext cx="887852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solidFill>
                  <a:schemeClr val="bg1"/>
                </a:solidFill>
              </a:rPr>
              <a:t>Thảo</a:t>
            </a:r>
            <a:r>
              <a:rPr lang="en-US" sz="8800" b="1" dirty="0">
                <a:solidFill>
                  <a:schemeClr val="bg1"/>
                </a:solidFill>
              </a:rPr>
              <a:t> </a:t>
            </a:r>
            <a:r>
              <a:rPr lang="en-US" sz="8800" b="1" dirty="0" err="1">
                <a:solidFill>
                  <a:schemeClr val="bg1"/>
                </a:solidFill>
              </a:rPr>
              <a:t>luận</a:t>
            </a:r>
            <a:r>
              <a:rPr lang="en-US" sz="8800" b="1" dirty="0">
                <a:solidFill>
                  <a:schemeClr val="bg1"/>
                </a:solidFill>
              </a:rPr>
              <a:t> </a:t>
            </a:r>
            <a:r>
              <a:rPr lang="en-US" sz="8800" b="1" dirty="0" err="1">
                <a:solidFill>
                  <a:schemeClr val="bg1"/>
                </a:solidFill>
              </a:rPr>
              <a:t>nhóm</a:t>
            </a:r>
            <a:endParaRPr lang="en-US" sz="8800" b="1" dirty="0">
              <a:solidFill>
                <a:schemeClr val="bg1"/>
              </a:solidFill>
            </a:endParaRPr>
          </a:p>
        </p:txBody>
      </p:sp>
      <p:pic>
        <p:nvPicPr>
          <p:cNvPr id="5" name="Tieng-Reng-Re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77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3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8_h__nh_n___n_slide______p__65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261"/>
            <a:ext cx="12192000" cy="6410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5338" y="3828197"/>
            <a:ext cx="5991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Tập viết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069" y="1024436"/>
            <a:ext cx="3048000" cy="285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6A61B40-CCFF-599F-D165-9B75E8017E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" y="0"/>
            <a:ext cx="1123976" cy="1072453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cho-powerpoint-hoa-la-co-cay_0927174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4000"/>
            <a:ext cx="12192000" cy="6736687"/>
          </a:xfrm>
          <a:prstGeom prst="rect">
            <a:avLst/>
          </a:prstGeom>
        </p:spPr>
      </p:pic>
      <p:pic>
        <p:nvPicPr>
          <p:cNvPr id="5" name="Picture 4" descr="f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115" y="2210937"/>
            <a:ext cx="10551886" cy="3066872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CD87ABE-2146-6693-C82F-FB9D224C38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21400" r="13429" b="30998"/>
          <a:stretch/>
        </p:blipFill>
        <p:spPr>
          <a:xfrm>
            <a:off x="457200" y="896912"/>
            <a:ext cx="16763999" cy="4208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291D0D3-7894-1E57-5A47-4885CEB11562}"/>
              </a:ext>
            </a:extLst>
          </p:cNvPr>
          <p:cNvSpPr/>
          <p:nvPr/>
        </p:nvSpPr>
        <p:spPr>
          <a:xfrm>
            <a:off x="8303342" y="958645"/>
            <a:ext cx="4277032" cy="408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7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2A7479-7C4F-8EDC-0383-B546034110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2330C3A-51D7-D027-4483-0AA427D70E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dd0eaec51129866638668ca8b55d5e7.jpg">
            <a:extLst>
              <a:ext uri="{FF2B5EF4-FFF2-40B4-BE49-F238E27FC236}">
                <a16:creationId xmlns="" xmlns:a16="http://schemas.microsoft.com/office/drawing/2014/main" id="{EBDA1568-53E1-F35D-F219-34C00F04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05" y="66447"/>
            <a:ext cx="8668815" cy="66958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FB9C702-D85A-00D6-E5A1-1271CD5FA0E5}"/>
              </a:ext>
            </a:extLst>
          </p:cNvPr>
          <p:cNvSpPr txBox="1"/>
          <p:nvPr/>
        </p:nvSpPr>
        <p:spPr>
          <a:xfrm>
            <a:off x="3058851" y="2725756"/>
            <a:ext cx="54428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  <a:cs typeface="Segoe UI Semibold" pitchFamily="34" charset="0"/>
              </a:rPr>
              <a:t>KHỞI ĐỘNG </a:t>
            </a:r>
            <a:endParaRPr lang="en-US" sz="6000" b="1" dirty="0">
              <a:solidFill>
                <a:srgbClr val="FF0000"/>
              </a:solidFill>
              <a:latin typeface="+mj-lt"/>
              <a:cs typeface="Segoe UI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5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97a8a2bb0c8b511c2e0d72efe9a4e84c.jpg"/>
          <p:cNvPicPr>
            <a:picLocks noChangeAspect="1"/>
          </p:cNvPicPr>
          <p:nvPr/>
        </p:nvPicPr>
        <p:blipFill>
          <a:blip r:embed="rId3"/>
          <a:srcRect r="51830" b="50000"/>
          <a:stretch>
            <a:fillRect/>
          </a:stretch>
        </p:blipFill>
        <p:spPr>
          <a:xfrm>
            <a:off x="5940141" y="547007"/>
            <a:ext cx="4429124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46005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 </a:t>
            </a:r>
            <a:r>
              <a:rPr lang="vi-VN" sz="3600" b="1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b="1" dirty="0">
                <a:solidFill>
                  <a:schemeClr val="bg1"/>
                </a:solidFill>
                <a:latin typeface="HP001 4 hàng" pitchFamily="34" charset="0"/>
              </a:rPr>
              <a:t>e,m,</a:t>
            </a:r>
            <a:endParaRPr lang="en-US" sz="5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84617" y="4600573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4 li là các con chữ: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đ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9" name="Picture 8" descr="97a8a2bb0c8b511c2e0d72efe9a4e84c.jpg"/>
          <p:cNvPicPr>
            <a:picLocks noChangeAspect="1"/>
          </p:cNvPicPr>
          <p:nvPr/>
        </p:nvPicPr>
        <p:blipFill>
          <a:blip r:embed="rId3"/>
          <a:srcRect t="49735" r="54740"/>
          <a:stretch>
            <a:fillRect/>
          </a:stretch>
        </p:blipFill>
        <p:spPr>
          <a:xfrm>
            <a:off x="1607574" y="522514"/>
            <a:ext cx="4034971" cy="6335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10559" y="4600573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ê,</a:t>
            </a:r>
            <a:r>
              <a:rPr lang="en-US" sz="5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m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5AA4567-4CDA-435F-02D2-330743D44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85" y="0"/>
            <a:ext cx="11488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4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67D09CE-B3C0-DFFF-E08A-F1B3791710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4" t="21400" r="13429" b="30998"/>
          <a:stretch/>
        </p:blipFill>
        <p:spPr>
          <a:xfrm>
            <a:off x="-7167717" y="1585451"/>
            <a:ext cx="17914374" cy="42087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A18D58D-CFF4-1967-C026-9750CBC4D51D}"/>
              </a:ext>
            </a:extLst>
          </p:cNvPr>
          <p:cNvSpPr/>
          <p:nvPr/>
        </p:nvSpPr>
        <p:spPr>
          <a:xfrm>
            <a:off x="-3067664" y="1708916"/>
            <a:ext cx="4277032" cy="408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35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9eff0bfc4b7129d77f937486f3a6749.jpg"/>
          <p:cNvPicPr>
            <a:picLocks noChangeAspect="1"/>
          </p:cNvPicPr>
          <p:nvPr/>
        </p:nvPicPr>
        <p:blipFill>
          <a:blip r:embed="rId3"/>
          <a:srcRect r="6945" b="8333"/>
          <a:stretch>
            <a:fillRect/>
          </a:stretch>
        </p:blipFill>
        <p:spPr>
          <a:xfrm>
            <a:off x="8048625" y="571500"/>
            <a:ext cx="4143375" cy="6286500"/>
          </a:xfrm>
          <a:prstGeom prst="rect">
            <a:avLst/>
          </a:prstGeom>
        </p:spPr>
      </p:pic>
      <p:pic>
        <p:nvPicPr>
          <p:cNvPr id="7" name="Picture 6" descr="97a8a2bb0c8b511c2e0d72efe9a4e84c.jpg"/>
          <p:cNvPicPr>
            <a:picLocks noChangeAspect="1"/>
          </p:cNvPicPr>
          <p:nvPr/>
        </p:nvPicPr>
        <p:blipFill>
          <a:blip r:embed="rId4"/>
          <a:srcRect r="51830" b="50000"/>
          <a:stretch>
            <a:fillRect/>
          </a:stretch>
        </p:blipFill>
        <p:spPr>
          <a:xfrm>
            <a:off x="3829051" y="571500"/>
            <a:ext cx="4429124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46005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 </a:t>
            </a:r>
            <a:r>
              <a:rPr lang="vi-VN" sz="3600" b="1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b="1" dirty="0">
                <a:solidFill>
                  <a:schemeClr val="bg1"/>
                </a:solidFill>
                <a:latin typeface="HP001 4 hàng" pitchFamily="34" charset="0"/>
              </a:rPr>
              <a:t>e,m,</a:t>
            </a:r>
            <a:endParaRPr lang="en-US" sz="5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3314" y="4453163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4 li là các con chữ: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p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0" y="4514851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5 li là các con chữ: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b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9" name="Picture 8" descr="97a8a2bb0c8b511c2e0d72efe9a4e84c.jpg"/>
          <p:cNvPicPr>
            <a:picLocks noChangeAspect="1"/>
          </p:cNvPicPr>
          <p:nvPr/>
        </p:nvPicPr>
        <p:blipFill>
          <a:blip r:embed="rId4"/>
          <a:srcRect t="49735" r="54740"/>
          <a:stretch>
            <a:fillRect/>
          </a:stretch>
        </p:blipFill>
        <p:spPr>
          <a:xfrm>
            <a:off x="0" y="522514"/>
            <a:ext cx="4034971" cy="6335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450" y="47529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2 li là các con chữ: 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ê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3AC835A-BF4A-416D-A5EE-8415CA09766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" y="0"/>
            <a:ext cx="1123976" cy="1072453"/>
          </a:xfrm>
          <a:prstGeom prst="rect">
            <a:avLst/>
          </a:prstGeo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A0877D-9EF9-8F8F-692B-2C227EB8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51115BE-0231-D738-C790-B505A87DB3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680290" cy="6176963"/>
          </a:xfrm>
        </p:spPr>
      </p:pic>
    </p:spTree>
    <p:extLst>
      <p:ext uri="{BB962C8B-B14F-4D97-AF65-F5344CB8AC3E}">
        <p14:creationId xmlns:p14="http://schemas.microsoft.com/office/powerpoint/2010/main" val="37651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464" y="204108"/>
            <a:ext cx="8958671" cy="652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1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39" y="-32555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34725" y="1905000"/>
            <a:ext cx="5982043" cy="745908"/>
            <a:chOff x="1325218" y="1878693"/>
            <a:chExt cx="9262168" cy="586211"/>
          </a:xfrm>
        </p:grpSpPr>
        <p:sp>
          <p:nvSpPr>
            <p:cNvPr id="3" name="TextBox 2"/>
            <p:cNvSpPr txBox="1"/>
            <p:nvPr/>
          </p:nvSpPr>
          <p:spPr>
            <a:xfrm>
              <a:off x="1713138" y="1878693"/>
              <a:ext cx="8874248" cy="507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77718"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- 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42: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êp</a:t>
              </a:r>
              <a:endPara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218" y="1881809"/>
              <a:ext cx="583095" cy="583095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506969" y="4519801"/>
            <a:ext cx="6088092" cy="844811"/>
            <a:chOff x="1311965" y="4170641"/>
            <a:chExt cx="9521044" cy="583095"/>
          </a:xfrm>
        </p:grpSpPr>
        <p:sp>
          <p:nvSpPr>
            <p:cNvPr id="6" name="TextBox 5"/>
            <p:cNvSpPr txBox="1"/>
            <p:nvPr/>
          </p:nvSpPr>
          <p:spPr>
            <a:xfrm>
              <a:off x="2133771" y="4256702"/>
              <a:ext cx="8699238" cy="44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Chuẩn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bị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43: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ip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798" y="108987"/>
            <a:ext cx="871326" cy="950407"/>
          </a:xfrm>
          <a:prstGeom prst="ellipse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82697" y="603104"/>
            <a:ext cx="2127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7718">
              <a:defRPr/>
            </a:pP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DÆn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dß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19698" y="2871067"/>
            <a:ext cx="6468870" cy="1325017"/>
            <a:chOff x="1311965" y="4170641"/>
            <a:chExt cx="10116535" cy="914537"/>
          </a:xfrm>
        </p:grpSpPr>
        <p:sp>
          <p:nvSpPr>
            <p:cNvPr id="12" name="TextBox 11"/>
            <p:cNvSpPr txBox="1"/>
            <p:nvPr/>
          </p:nvSpPr>
          <p:spPr>
            <a:xfrm>
              <a:off x="2133770" y="4256702"/>
              <a:ext cx="9294730" cy="828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555443">
                <a:spcBef>
                  <a:spcPts val="365"/>
                </a:spcBef>
                <a:spcAft>
                  <a:spcPts val="365"/>
                </a:spcAft>
                <a:defRPr/>
              </a:pP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tiếng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ngoài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chứa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vần</a:t>
              </a:r>
              <a:r>
                <a:rPr lang="en-US" sz="36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êm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- </a:t>
              </a:r>
              <a:r>
                <a:rPr lang="en-US" sz="36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êp</a:t>
              </a:r>
              <a:r>
                <a:rPr lang="en-US" sz="36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1965" y="4170641"/>
              <a:ext cx="583095" cy="5830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527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53"/>
    </mc:Choice>
    <mc:Fallback xmlns="">
      <p:transition spd="slow" advTm="23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82" y="14029"/>
            <a:ext cx="9217121" cy="68439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6371" y="2060848"/>
            <a:ext cx="7054013" cy="2951400"/>
          </a:xfrm>
          <a:prstGeom prst="rect">
            <a:avLst/>
          </a:prstGeom>
          <a:noFill/>
        </p:spPr>
        <p:txBody>
          <a:bodyPr spcFirstLastPara="1" wrap="square" lIns="68580" tIns="34290" rIns="68580" bIns="3429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4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6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cuonnroll.com/wp-content/uploads/2018/07/cuonnroll_phuong-phap-nau-an-ngon-2-1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https://cuonnroll.com/wp-content/uploads/2018/07/cuonnroll_phuong-phap-nau-an-ngon-2-1-2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https://cuonnroll.com/wp-content/uploads/2018/07/cuonnroll_phuong-phap-nau-an-ngon-2-1-2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9" name="Picture 9" descr="C:\Users\Admin\Desktop\Thao\Lop 1\Lop 1A1 - 2022 - 2023\Bai giang dien tu\Thi GVG\Thao thi GVG\cuonnroll_phuong-phap-nau-an-ngon-2-1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1219200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Admin\Desktop\Thao\Lop 1\Lop 1A1 - 2022 - 2023\Bai giang dien tu\Thi GVG\Thao thi GVG\pngtree-yellow-bell-pepper-png-image_2405717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" b="9888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0200" y="54864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1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Thao\Lop 1\Lop 1A1 - 2022 - 2023\Bai giang dien tu\Thi GVG\Thao thi GVG\nem_kymdan_pillow_top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900"/>
            <a:ext cx="1216660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Thao\Lop 1\Lop 1A1 - 2021 - 2022\Bai giang dien tu lop 1\Chuyen de Toan\PNG00184-cau-be-ong-nhom-png-282x300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944" y="5252981"/>
            <a:ext cx="1520656" cy="161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277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973" y="879022"/>
            <a:ext cx="8250055" cy="3771900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66595" y="1951672"/>
            <a:ext cx="7858809" cy="2026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.VnAvant" panose="020B7200000000000000" pitchFamily="34" charset="0"/>
              </a:rPr>
              <a:t>§</a:t>
            </a:r>
            <a:r>
              <a:rPr lang="en-US" sz="4000" b="1" dirty="0" err="1">
                <a:latin typeface=".VnAvant" panose="020B7200000000000000" pitchFamily="34" charset="0"/>
              </a:rPr>
              <a:t>äc</a:t>
            </a:r>
            <a:r>
              <a:rPr lang="en-US" sz="4000" b="1" dirty="0">
                <a:latin typeface=".VnAvant" panose="020B7200000000000000" pitchFamily="34" charset="0"/>
              </a:rPr>
              <a:t> to </a:t>
            </a:r>
            <a:r>
              <a:rPr lang="en-US" sz="4000" b="1" dirty="0" err="1">
                <a:latin typeface=".VnAvant" panose="020B7200000000000000" pitchFamily="34" charset="0"/>
              </a:rPr>
              <a:t>c¸c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từ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sau</a:t>
            </a:r>
            <a:r>
              <a:rPr lang="en-US" sz="4000" b="1" dirty="0">
                <a:latin typeface=".VnAvant" panose="020B7200000000000000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5000" b="1" dirty="0">
                <a:solidFill>
                  <a:srgbClr val="FF0000"/>
                </a:solidFill>
                <a:latin typeface=".VnAvant" panose="020B7200000000000000" pitchFamily="34" charset="0"/>
              </a:rPr>
              <a:t>que </a:t>
            </a:r>
            <a:r>
              <a:rPr lang="en-US" sz="5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kem</a:t>
            </a:r>
            <a:r>
              <a:rPr lang="en-US" sz="5000" b="1" dirty="0">
                <a:solidFill>
                  <a:srgbClr val="FF0000"/>
                </a:solidFill>
                <a:latin typeface=".VnAvant" panose="020B7200000000000000" pitchFamily="34" charset="0"/>
              </a:rPr>
              <a:t>         </a:t>
            </a:r>
            <a:r>
              <a:rPr lang="en-US" sz="5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lÔ</a:t>
            </a:r>
            <a:r>
              <a:rPr lang="en-US" sz="5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phÐp</a:t>
            </a:r>
            <a:endParaRPr lang="en-US" sz="5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92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Thao\Lop 1\Lop 1A1 - 2022 - 2023\Bai giang dien tu\Thi GVG\Thao thi GVG\day-be-hoc-dem-so-2-a3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eart 1">
            <a:hlinkClick r:id="rId3" action="ppaction://hlinksldjump"/>
          </p:cNvPr>
          <p:cNvSpPr/>
          <p:nvPr/>
        </p:nvSpPr>
        <p:spPr>
          <a:xfrm>
            <a:off x="11049000" y="5816600"/>
            <a:ext cx="984250" cy="820998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Đồ chơi xếp hình giúp bé thông minh hơn - Tại Kids Pla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482600"/>
            <a:ext cx="12242800" cy="79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n 1">
            <a:hlinkClick r:id="rId3" action="ppaction://hlinksldjump"/>
          </p:cNvPr>
          <p:cNvSpPr/>
          <p:nvPr/>
        </p:nvSpPr>
        <p:spPr>
          <a:xfrm>
            <a:off x="11176000" y="5851392"/>
            <a:ext cx="717550" cy="1022615"/>
          </a:xfrm>
          <a:prstGeom prst="can">
            <a:avLst>
              <a:gd name="adj" fmla="val 45553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90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875" y="1231145"/>
            <a:ext cx="8250055" cy="37719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031511" y="2558987"/>
            <a:ext cx="58892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UTM Avo" panose="02040603050506020204" pitchFamily="18" charset="0"/>
              </a:rPr>
              <a:t>Tìm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tiếng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có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chứa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atin typeface="UTM Avo" panose="02040603050506020204" pitchFamily="18" charset="0"/>
              </a:rPr>
              <a:t>vần</a:t>
            </a:r>
            <a:r>
              <a:rPr lang="en-US" sz="5400" b="1" dirty="0">
                <a:latin typeface="UTM Avo" panose="02040603050506020204" pitchFamily="18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ep</a:t>
            </a:r>
            <a:endParaRPr lang="en-US" sz="5400" b="1" dirty="0">
              <a:latin typeface="UTM Avo" panose="02040603050506020204" pitchFamily="18" charset="0"/>
            </a:endParaRPr>
          </a:p>
        </p:txBody>
      </p:sp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61990"/>
            <a:ext cx="9144000" cy="6858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22" y="326854"/>
            <a:ext cx="8571482" cy="5369222"/>
          </a:xfrm>
          <a:prstGeom prst="rect">
            <a:avLst/>
          </a:prstGeom>
        </p:spPr>
      </p:pic>
      <p:pic>
        <p:nvPicPr>
          <p:cNvPr id="31" name="Picture 3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74909" y="667655"/>
            <a:ext cx="809376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.VnAvant" panose="020B7200000000000000" pitchFamily="34" charset="0"/>
              </a:rPr>
              <a:t>      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to </a:t>
            </a:r>
            <a:r>
              <a:rPr lang="en-US" sz="2400" dirty="0" err="1">
                <a:latin typeface=".VnAvant" panose="020B7200000000000000" pitchFamily="34" charset="0"/>
              </a:rPr>
              <a:t>bµi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tËp</a:t>
            </a:r>
            <a:r>
              <a:rPr lang="en-US" sz="2400" dirty="0">
                <a:latin typeface=".VnAvant" panose="020B7200000000000000" pitchFamily="34" charset="0"/>
              </a:rPr>
              <a:t> ®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r>
              <a:rPr lang="en-US" sz="2400" dirty="0">
                <a:latin typeface=".VnAvant" panose="020B7200000000000000" pitchFamily="34" charset="0"/>
              </a:rPr>
              <a:t> </a:t>
            </a:r>
            <a:r>
              <a:rPr lang="en-US" sz="2400" dirty="0" err="1">
                <a:latin typeface=".VnAvant" panose="020B7200000000000000" pitchFamily="34" charset="0"/>
              </a:rPr>
              <a:t>sau</a:t>
            </a:r>
            <a:r>
              <a:rPr lang="en-US" sz="2400" dirty="0">
                <a:latin typeface=".VnAvant" panose="020B7200000000000000" pitchFamily="34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Thi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vẽ</a:t>
            </a:r>
          </a:p>
          <a:p>
            <a:pPr>
              <a:lnSpc>
                <a:spcPct val="150000"/>
              </a:lnSpc>
            </a:pPr>
            <a:r>
              <a:rPr lang="en-US" sz="3000" b="1" dirty="0">
                <a:solidFill>
                  <a:srgbClr val="0033CC"/>
                </a:solidFill>
                <a:latin typeface="UTM Avo" panose="02040603050506020204" pitchFamily="18" charset="0"/>
              </a:rPr>
              <a:t>     </a:t>
            </a:r>
            <a:r>
              <a:rPr lang="en-US" sz="3200" dirty="0">
                <a:latin typeface=".VnAvant" panose="020B7200000000000000" pitchFamily="34" charset="0"/>
              </a:rPr>
              <a:t>C¸ </a:t>
            </a:r>
            <a:r>
              <a:rPr lang="en-US" sz="3200" dirty="0" err="1">
                <a:latin typeface=".VnAvant" panose="020B7200000000000000" pitchFamily="34" charset="0"/>
              </a:rPr>
              <a:t>chÐp</a:t>
            </a:r>
            <a:r>
              <a:rPr lang="en-US" sz="3200" dirty="0">
                <a:latin typeface=".VnAvant" panose="020B7200000000000000" pitchFamily="34" charset="0"/>
              </a:rPr>
              <a:t> vµ gµ </a:t>
            </a:r>
            <a:r>
              <a:rPr lang="en-US" sz="3200" dirty="0" err="1">
                <a:latin typeface=".VnAvant" panose="020B7200000000000000" pitchFamily="34" charset="0"/>
              </a:rPr>
              <a:t>nhÝ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thi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vÏ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.VnAvant" panose="020B7200000000000000" pitchFamily="34" charset="0"/>
              </a:rPr>
              <a:t>    C¸ </a:t>
            </a:r>
            <a:r>
              <a:rPr lang="en-US" sz="3200" dirty="0" err="1">
                <a:latin typeface=".VnAvant" panose="020B7200000000000000" pitchFamily="34" charset="0"/>
              </a:rPr>
              <a:t>chÐp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vÏ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nã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lµm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vua</a:t>
            </a:r>
            <a:r>
              <a:rPr lang="en-US" sz="3200" dirty="0">
                <a:latin typeface=".VnAvant" panose="020B7200000000000000" pitchFamily="34" charset="0"/>
              </a:rPr>
              <a:t>. Gµ </a:t>
            </a:r>
            <a:r>
              <a:rPr lang="en-US" sz="3200" dirty="0" err="1">
                <a:latin typeface=".VnAvant" panose="020B7200000000000000" pitchFamily="34" charset="0"/>
              </a:rPr>
              <a:t>nhÝ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vÏ</a:t>
            </a:r>
            <a:r>
              <a:rPr lang="en-US" sz="3200" dirty="0">
                <a:latin typeface=".VnAvant" panose="020B7200000000000000" pitchFamily="34" charset="0"/>
              </a:rPr>
              <a:t>  gµ </a:t>
            </a:r>
            <a:r>
              <a:rPr lang="en-US" sz="3200" dirty="0" err="1">
                <a:latin typeface=".VnAvant" panose="020B7200000000000000" pitchFamily="34" charset="0"/>
              </a:rPr>
              <a:t>mÑ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ch¨m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lò</a:t>
            </a:r>
            <a:r>
              <a:rPr lang="en-US" sz="3200" dirty="0">
                <a:latin typeface=".VnAvant" panose="020B7200000000000000" pitchFamily="34" charset="0"/>
              </a:rPr>
              <a:t> gµ </a:t>
            </a:r>
            <a:r>
              <a:rPr lang="en-US" sz="3200" dirty="0" err="1">
                <a:latin typeface=".VnAvant" panose="020B7200000000000000" pitchFamily="34" charset="0"/>
              </a:rPr>
              <a:t>em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.VnAvant" panose="020B7200000000000000" pitchFamily="34" charset="0"/>
              </a:rPr>
              <a:t>   C« </a:t>
            </a:r>
            <a:r>
              <a:rPr lang="en-US" sz="3200" dirty="0" err="1">
                <a:latin typeface=".VnAvant" panose="020B7200000000000000" pitchFamily="34" charset="0"/>
              </a:rPr>
              <a:t>cß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chó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tr¾m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chÊm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thi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Hä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cho</a:t>
            </a:r>
            <a:r>
              <a:rPr lang="en-US" sz="3200" dirty="0">
                <a:latin typeface=".VnAvant" panose="020B7200000000000000" pitchFamily="34" charset="0"/>
              </a:rPr>
              <a:t> lµ gµ </a:t>
            </a:r>
            <a:r>
              <a:rPr lang="en-US" sz="3200" dirty="0" err="1">
                <a:latin typeface=".VnAvant" panose="020B7200000000000000" pitchFamily="34" charset="0"/>
              </a:rPr>
              <a:t>nhÝ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vÏ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vừa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đẹp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vừa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cã</a:t>
            </a:r>
            <a:r>
              <a:rPr lang="en-US" sz="3200" dirty="0">
                <a:latin typeface=".VnAvant" panose="020B7200000000000000" pitchFamily="34" charset="0"/>
              </a:rPr>
              <a:t> ý </a:t>
            </a:r>
            <a:r>
              <a:rPr lang="en-US" sz="3200" dirty="0" err="1">
                <a:latin typeface=".VnAvant" panose="020B7200000000000000" pitchFamily="34" charset="0"/>
              </a:rPr>
              <a:t>nghĩa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  <a:p>
            <a:pPr lvl="1"/>
            <a:endParaRPr lang="en-US" sz="3000" b="1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0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80270" y="3099786"/>
            <a:ext cx="3929981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4303" y="3241662"/>
            <a:ext cx="3021913" cy="22236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14000" dirty="0">
                <a:solidFill>
                  <a:srgbClr val="008000"/>
                </a:solidFill>
                <a:latin typeface=".VnAvant" panose="020B7200000000000000" pitchFamily="34" charset="0"/>
              </a:rPr>
              <a:t>ªm </a:t>
            </a:r>
          </a:p>
        </p:txBody>
      </p:sp>
      <p:sp>
        <p:nvSpPr>
          <p:cNvPr id="11" name="Oval 10"/>
          <p:cNvSpPr/>
          <p:nvPr/>
        </p:nvSpPr>
        <p:spPr>
          <a:xfrm>
            <a:off x="6361722" y="3241662"/>
            <a:ext cx="3929981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6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42919" y="3354789"/>
            <a:ext cx="2767584" cy="222368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14000" dirty="0">
                <a:solidFill>
                  <a:srgbClr val="008000"/>
                </a:solidFill>
                <a:latin typeface=".VnAvant" panose="020B7200000000000000" pitchFamily="34" charset="0"/>
              </a:rPr>
              <a:t>ªp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31237" y="1244399"/>
            <a:ext cx="5772150" cy="975582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dirty="0" err="1"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HP001 4 hàng" panose="020B0603050302020204" pitchFamily="34" charset="0"/>
                <a:cs typeface="Times New Roman" panose="02020603050405020304" pitchFamily="18" charset="0"/>
              </a:rPr>
              <a:t> 42: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êm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êp</a:t>
            </a:r>
            <a:r>
              <a:rPr lang="en-US" sz="44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46540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08722F-59AE-127E-F545-99741C203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DD13A5-B3B3-6F5E-86FD-EFCE4C597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voi-nhung-chiec-la-mua-thu_092723054.jpg">
            <a:extLst>
              <a:ext uri="{FF2B5EF4-FFF2-40B4-BE49-F238E27FC236}">
                <a16:creationId xmlns="" xmlns:a16="http://schemas.microsoft.com/office/drawing/2014/main" id="{A3E8A1CE-D848-07F5-488C-782F6C57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78" y="259833"/>
            <a:ext cx="12192000" cy="601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9B4CA50-7540-17FD-1291-3957652F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563" t="28783" r="56723" b="38652"/>
          <a:stretch>
            <a:fillRect/>
          </a:stretch>
        </p:blipFill>
        <p:spPr bwMode="auto">
          <a:xfrm>
            <a:off x="2115402" y="1153237"/>
            <a:ext cx="8120419" cy="472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43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A5E778D9-CB8E-70FD-BA45-888368C4E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2563" t="28783" r="56723" b="38652"/>
          <a:stretch>
            <a:fillRect/>
          </a:stretch>
        </p:blipFill>
        <p:spPr bwMode="auto">
          <a:xfrm>
            <a:off x="252659" y="765545"/>
            <a:ext cx="5843341" cy="339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1F3F099-953B-A924-45C8-690C37451E3A}"/>
              </a:ext>
            </a:extLst>
          </p:cNvPr>
          <p:cNvSpPr txBox="1"/>
          <p:nvPr/>
        </p:nvSpPr>
        <p:spPr>
          <a:xfrm>
            <a:off x="672890" y="190382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48FF494-1E60-C99B-725F-2418756E3731}"/>
              </a:ext>
            </a:extLst>
          </p:cNvPr>
          <p:cNvSpPr txBox="1"/>
          <p:nvPr/>
        </p:nvSpPr>
        <p:spPr>
          <a:xfrm>
            <a:off x="7464362" y="1548012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.VnAvant" panose="020B7200000000000000" pitchFamily="34" charset="0"/>
              </a:rPr>
              <a:t>®ªm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828CD18-75D8-1EB2-86D2-3657EC028B7D}"/>
              </a:ext>
            </a:extLst>
          </p:cNvPr>
          <p:cNvSpPr txBox="1"/>
          <p:nvPr/>
        </p:nvSpPr>
        <p:spPr>
          <a:xfrm>
            <a:off x="8054620" y="3112048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9877C025-0E53-378D-F0BD-8DA48EB3AEB8}"/>
              </a:ext>
            </a:extLst>
          </p:cNvPr>
          <p:cNvSpPr txBox="1"/>
          <p:nvPr/>
        </p:nvSpPr>
        <p:spPr>
          <a:xfrm>
            <a:off x="8054620" y="1548012"/>
            <a:ext cx="23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anose="020B7200000000000000" pitchFamily="34" charset="0"/>
              </a:rPr>
              <a:t>ªm</a:t>
            </a:r>
          </a:p>
        </p:txBody>
      </p:sp>
    </p:spTree>
    <p:extLst>
      <p:ext uri="{BB962C8B-B14F-4D97-AF65-F5344CB8AC3E}">
        <p14:creationId xmlns:p14="http://schemas.microsoft.com/office/powerpoint/2010/main" val="2916804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F14DF7-3172-77E5-EABA-46855675F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voi-nhung-chiec-la-mua-thu_092723054.jpg">
            <a:extLst>
              <a:ext uri="{FF2B5EF4-FFF2-40B4-BE49-F238E27FC236}">
                <a16:creationId xmlns="" xmlns:a16="http://schemas.microsoft.com/office/drawing/2014/main" id="{3F6FA7DE-9C5E-BD50-00A1-DFBDE3FED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38"/>
            <a:ext cx="12192000" cy="601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hinh-anh-bep-lua-trong-bai-tho-bep-lua-2.jpg">
            <a:extLst>
              <a:ext uri="{FF2B5EF4-FFF2-40B4-BE49-F238E27FC236}">
                <a16:creationId xmlns="" xmlns:a16="http://schemas.microsoft.com/office/drawing/2014/main" id="{DA90B565-561C-EE80-7564-9A94DEED0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351" y="477836"/>
            <a:ext cx="7315200" cy="5145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6644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|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</TotalTime>
  <Words>305</Words>
  <Application>Microsoft Office PowerPoint</Application>
  <PresentationFormat>Custom</PresentationFormat>
  <Paragraphs>70</Paragraphs>
  <Slides>31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MinhThangPC.VN</dc:creator>
  <cp:lastModifiedBy>Windows User</cp:lastModifiedBy>
  <cp:revision>10</cp:revision>
  <dcterms:created xsi:type="dcterms:W3CDTF">2022-10-24T07:14:04Z</dcterms:created>
  <dcterms:modified xsi:type="dcterms:W3CDTF">2022-11-20T23:16:04Z</dcterms:modified>
</cp:coreProperties>
</file>