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audio2.wav" ContentType="audio/x-wav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6"/>
  </p:notesMasterIdLst>
  <p:sldIdLst>
    <p:sldId id="455" r:id="rId2"/>
    <p:sldId id="446" r:id="rId3"/>
    <p:sldId id="258" r:id="rId4"/>
    <p:sldId id="260" r:id="rId5"/>
    <p:sldId id="259" r:id="rId6"/>
    <p:sldId id="448" r:id="rId7"/>
    <p:sldId id="261" r:id="rId8"/>
    <p:sldId id="263" r:id="rId9"/>
    <p:sldId id="265" r:id="rId10"/>
    <p:sldId id="282" r:id="rId11"/>
    <p:sldId id="277" r:id="rId12"/>
    <p:sldId id="283" r:id="rId13"/>
    <p:sldId id="278" r:id="rId14"/>
    <p:sldId id="279" r:id="rId15"/>
    <p:sldId id="284" r:id="rId16"/>
    <p:sldId id="288" r:id="rId17"/>
    <p:sldId id="285" r:id="rId18"/>
    <p:sldId id="289" r:id="rId19"/>
    <p:sldId id="449" r:id="rId20"/>
    <p:sldId id="450" r:id="rId21"/>
    <p:sldId id="451" r:id="rId22"/>
    <p:sldId id="452" r:id="rId23"/>
    <p:sldId id="453" r:id="rId24"/>
    <p:sldId id="45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DB3"/>
    <a:srgbClr val="0000FF"/>
    <a:srgbClr val="FF0000"/>
    <a:srgbClr val="CC0000"/>
    <a:srgbClr val="800000"/>
    <a:srgbClr val="00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740" autoAdjust="0"/>
  </p:normalViewPr>
  <p:slideViewPr>
    <p:cSldViewPr snapToGrid="0">
      <p:cViewPr varScale="1">
        <p:scale>
          <a:sx n="60" d="100"/>
          <a:sy n="60" d="100"/>
        </p:scale>
        <p:origin x="1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ACB91-EF05-4FB1-9AF3-3D6F30EB07AF}" type="datetimeFigureOut">
              <a:rPr lang="en-US" smtClean="0"/>
              <a:t>28-Nov-22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82764-FC8C-4BEA-B522-A021FE86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0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08D5-A6AD-4945-BD68-15787654C1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847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TLN 4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khăn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bể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84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26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Vậy</a:t>
            </a:r>
            <a:r>
              <a:rPr lang="en-US" baseline="0" dirty="0"/>
              <a:t> </a:t>
            </a:r>
            <a:r>
              <a:rPr lang="en-US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vệ</a:t>
            </a:r>
            <a:r>
              <a:rPr lang="en-US" baseline="0" dirty="0"/>
              <a:t> </a:t>
            </a:r>
            <a:r>
              <a:rPr lang="en-US" baseline="0" dirty="0" err="1"/>
              <a:t>môi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?</a:t>
            </a:r>
            <a:endParaRPr lang="en-US" dirty="0"/>
          </a:p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baseline="0" dirty="0" err="1"/>
              <a:t>c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vệ</a:t>
            </a:r>
            <a:r>
              <a:rPr lang="en-US" baseline="0" dirty="0"/>
              <a:t> </a:t>
            </a:r>
            <a:r>
              <a:rPr lang="en-US" baseline="0" dirty="0" err="1"/>
              <a:t>môi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r>
              <a:rPr lang="en-US" baseline="0" dirty="0"/>
              <a:t> </a:t>
            </a:r>
            <a:r>
              <a:rPr lang="en-US" baseline="0" dirty="0" err="1"/>
              <a:t>hoại</a:t>
            </a:r>
            <a:r>
              <a:rPr lang="en-US" baseline="0" dirty="0"/>
              <a:t> </a:t>
            </a:r>
            <a:r>
              <a:rPr lang="en-US" baseline="0" dirty="0" err="1"/>
              <a:t>môi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nên</a:t>
            </a:r>
            <a:r>
              <a:rPr lang="en-US" baseline="0" dirty="0"/>
              <a:t>?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nên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1,2 </a:t>
            </a:r>
            <a:r>
              <a:rPr lang="en-US" baseline="0" dirty="0" err="1"/>
              <a:t>giúp</a:t>
            </a:r>
            <a:r>
              <a:rPr lang="en-US" baseline="0" dirty="0"/>
              <a:t> con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67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giúp</a:t>
            </a:r>
            <a:r>
              <a:rPr lang="en-US" baseline="0" dirty="0"/>
              <a:t> con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34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08D5-A6AD-4945-BD68-15787654C1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086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08D5-A6AD-4945-BD68-15787654C1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7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08D5-A6AD-4945-BD68-15787654C1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83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08D5-A6AD-4945-BD68-15787654C1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769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08D5-A6AD-4945-BD68-15787654C1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94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08D5-A6AD-4945-BD68-15787654C1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35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08D5-A6AD-4945-BD68-15787654C1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727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87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708D5-A6AD-4945-BD68-15787654C1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80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73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2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giúp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vườn</a:t>
            </a:r>
            <a:r>
              <a:rPr lang="en-US" baseline="0" dirty="0"/>
              <a:t> </a:t>
            </a:r>
            <a:r>
              <a:rPr lang="en-US" baseline="0" dirty="0" err="1"/>
              <a:t>quốc</a:t>
            </a:r>
            <a:r>
              <a:rPr lang="en-US" baseline="0" dirty="0"/>
              <a:t> </a:t>
            </a:r>
            <a:r>
              <a:rPr lang="en-US" baseline="0" dirty="0" err="1"/>
              <a:t>gia</a:t>
            </a:r>
            <a:r>
              <a:rPr lang="en-US" baseline="0" dirty="0"/>
              <a:t> </a:t>
            </a:r>
            <a:r>
              <a:rPr lang="en-US" baseline="0" dirty="0" err="1"/>
              <a:t>Cát</a:t>
            </a:r>
            <a:r>
              <a:rPr lang="en-US" baseline="0" dirty="0"/>
              <a:t> </a:t>
            </a:r>
            <a:r>
              <a:rPr lang="en-US" baseline="0" dirty="0" err="1"/>
              <a:t>Tiên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mắt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bản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ta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vườn</a:t>
            </a:r>
            <a:r>
              <a:rPr lang="en-US" baseline="0" dirty="0"/>
              <a:t> </a:t>
            </a:r>
            <a:r>
              <a:rPr lang="en-US" baseline="0" dirty="0" err="1"/>
              <a:t>quốc</a:t>
            </a:r>
            <a:r>
              <a:rPr lang="en-US" baseline="0" dirty="0"/>
              <a:t> </a:t>
            </a:r>
            <a:r>
              <a:rPr lang="en-US" baseline="0" dirty="0" err="1"/>
              <a:t>gia</a:t>
            </a:r>
            <a:r>
              <a:rPr lang="en-US" baseline="0" dirty="0"/>
              <a:t> </a:t>
            </a:r>
            <a:r>
              <a:rPr lang="en-US" baseline="0" dirty="0" err="1"/>
              <a:t>Cát</a:t>
            </a:r>
            <a:r>
              <a:rPr lang="en-US" baseline="0" dirty="0"/>
              <a:t> </a:t>
            </a:r>
            <a:r>
              <a:rPr lang="en-US" baseline="0" dirty="0" err="1"/>
              <a:t>Tiên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6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,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cung</a:t>
            </a:r>
            <a:r>
              <a:rPr lang="en-US" baseline="0" dirty="0"/>
              <a:t> </a:t>
            </a:r>
            <a:r>
              <a:rPr lang="en-US" baseline="0" dirty="0" err="1"/>
              <a:t>cấp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TLN2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49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tồn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</a:t>
            </a:r>
            <a:r>
              <a:rPr lang="en-US" baseline="0" dirty="0" err="1"/>
              <a:t>Đa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</a:t>
            </a:r>
            <a:r>
              <a:rPr lang="en-US" baseline="0" dirty="0" err="1"/>
              <a:t>Vậy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con </a:t>
            </a:r>
            <a:r>
              <a:rPr lang="en-US" baseline="0" dirty="0" err="1"/>
              <a:t>khu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tồn</a:t>
            </a:r>
            <a:r>
              <a:rPr lang="en-US" baseline="0" dirty="0"/>
              <a:t> </a:t>
            </a:r>
            <a:r>
              <a:rPr lang="en-US" baseline="0" dirty="0" err="1"/>
              <a:t>đa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  <a:endParaRPr lang="en-US" dirty="0"/>
          </a:p>
          <a:p>
            <a:r>
              <a:rPr lang="en-US" dirty="0" err="1"/>
              <a:t>Hãy</a:t>
            </a:r>
            <a:r>
              <a:rPr lang="en-US" baseline="0" dirty="0"/>
              <a:t> so </a:t>
            </a:r>
            <a:r>
              <a:rPr lang="en-US" baseline="0" dirty="0" err="1"/>
              <a:t>sánh</a:t>
            </a:r>
            <a:r>
              <a:rPr lang="en-US" baseline="0" dirty="0"/>
              <a:t> </a:t>
            </a:r>
            <a:r>
              <a:rPr lang="en-US" baseline="0" dirty="0" err="1"/>
              <a:t>khu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tồn</a:t>
            </a:r>
            <a:r>
              <a:rPr lang="en-US" baseline="0" dirty="0"/>
              <a:t> </a:t>
            </a:r>
            <a:r>
              <a:rPr lang="en-US" baseline="0" dirty="0" err="1"/>
              <a:t>thiên</a:t>
            </a:r>
            <a:r>
              <a:rPr lang="en-US" baseline="0" dirty="0"/>
              <a:t> </a:t>
            </a:r>
            <a:r>
              <a:rPr lang="en-US" baseline="0" dirty="0" err="1"/>
              <a:t>nhiên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khu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tồn</a:t>
            </a:r>
            <a:r>
              <a:rPr lang="en-US" baseline="0" dirty="0"/>
              <a:t> </a:t>
            </a:r>
            <a:r>
              <a:rPr lang="en-US" baseline="0" dirty="0" err="1"/>
              <a:t>đa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giống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05C8-5FDE-4C45-9188-12F0A5151A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3E60-82E0-4A0F-B540-A5E4A1FCD06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8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8659-E030-4D08-8DD9-8C38565688F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9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F64C-258A-417E-8BB0-4B3CF9DE15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3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9D75-9F18-40A5-BBD7-A0F3014DE62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8A9E-A4A4-4C2B-9D19-966E8E3DD4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1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39A-C910-4F08-AE8E-C293A20F23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1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5EB6-64F9-4499-B041-1F8839C5CC5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3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0309-6867-4D2C-8239-856ACFE610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4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C01D-D678-49C7-89E9-6360EC1F49B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5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1434-81CA-416F-B25F-5B38C1B31AB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5CA2-6160-4FAB-96CB-381BBECA76F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2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A58D92-42A3-4DC7-A853-3F88CFB2A5E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7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0" Type="http://schemas.openxmlformats.org/officeDocument/2006/relationships/image" Target="../media/image39.png"/><Relationship Id="rId4" Type="http://schemas.openxmlformats.org/officeDocument/2006/relationships/image" Target="../media/image1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0" Type="http://schemas.openxmlformats.org/officeDocument/2006/relationships/image" Target="../media/image39.png"/><Relationship Id="rId4" Type="http://schemas.openxmlformats.org/officeDocument/2006/relationships/image" Target="../media/image1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0" Type="http://schemas.openxmlformats.org/officeDocument/2006/relationships/image" Target="../media/image44.png"/><Relationship Id="rId4" Type="http://schemas.openxmlformats.org/officeDocument/2006/relationships/image" Target="../media/image1.png"/><Relationship Id="rId9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4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openxmlformats.org/officeDocument/2006/relationships/image" Target="../media/image4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iki/T%C3%A2n_Ph%C3%BA,_%C4%90%E1%BB%93ng_Nai" TargetMode="External"/><Relationship Id="rId13" Type="http://schemas.openxmlformats.org/officeDocument/2006/relationships/hyperlink" Target="http://vi.wikipedia.org/wiki/L%C3%A2m_%C4%90%E1%BB%93ng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vi.wikipedia.org/wiki/Huy%E1%BB%87n_Vi%E1%BB%87t_Nam" TargetMode="External"/><Relationship Id="rId12" Type="http://schemas.openxmlformats.org/officeDocument/2006/relationships/hyperlink" Target="http://vi.wikipedia.org/wiki/B%E1%BA%A3o_L%E1%BB%99c" TargetMode="External"/><Relationship Id="rId17" Type="http://schemas.openxmlformats.org/officeDocument/2006/relationships/image" Target="../media/image29.png"/><Relationship Id="rId2" Type="http://schemas.openxmlformats.org/officeDocument/2006/relationships/audio" Target="../media/media1.m4a"/><Relationship Id="rId16" Type="http://schemas.openxmlformats.org/officeDocument/2006/relationships/hyperlink" Target="http://vi.wikipedia.org/wiki/Th%C3%A0nh_ph%E1%BB%91_H%E1%BB%93_Ch%C3%AD_Minh" TargetMode="External"/><Relationship Id="rId1" Type="http://schemas.microsoft.com/office/2007/relationships/media" Target="../media/media1.m4a"/><Relationship Id="rId6" Type="http://schemas.openxmlformats.org/officeDocument/2006/relationships/image" Target="../media/image28.jpeg"/><Relationship Id="rId11" Type="http://schemas.openxmlformats.org/officeDocument/2006/relationships/hyperlink" Target="http://vi.wikipedia.org/wiki/C%C3%A1t_Ti%C3%AAn" TargetMode="External"/><Relationship Id="rId5" Type="http://schemas.openxmlformats.org/officeDocument/2006/relationships/image" Target="../media/image27.jpeg"/><Relationship Id="rId15" Type="http://schemas.openxmlformats.org/officeDocument/2006/relationships/hyperlink" Target="http://vi.wikipedia.org/wiki/B%C3%ACnh_Ph%C6%B0%E1%BB%9Bc" TargetMode="External"/><Relationship Id="rId10" Type="http://schemas.openxmlformats.org/officeDocument/2006/relationships/hyperlink" Target="http://vi.wikipedia.org/wiki/%C4%90%E1%BB%93ng_Nai" TargetMode="External"/><Relationship Id="rId4" Type="http://schemas.openxmlformats.org/officeDocument/2006/relationships/notesSlide" Target="../notesSlides/notesSlide7.xml"/><Relationship Id="rId9" Type="http://schemas.openxmlformats.org/officeDocument/2006/relationships/hyperlink" Target="http://vi.wikipedia.org/wiki/V%C4%A9nh_C%E1%BB%ADu,_%C4%90%E1%BB%93ng_Nai" TargetMode="External"/><Relationship Id="rId14" Type="http://schemas.openxmlformats.org/officeDocument/2006/relationships/hyperlink" Target="http://vi.wikipedia.org/wiki/B%C3%B9_%C4%90%C4%83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33" y="-1"/>
            <a:ext cx="12192000" cy="65598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5DC7696-FEEB-4E86-BBD3-F260C4D6BE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19998"/>
          <a:stretch/>
        </p:blipFill>
        <p:spPr>
          <a:xfrm>
            <a:off x="0" y="1394081"/>
            <a:ext cx="12192000" cy="5853002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E4313517-275A-4294-96EA-460F2EB4337B}"/>
              </a:ext>
            </a:extLst>
          </p:cNvPr>
          <p:cNvGrpSpPr/>
          <p:nvPr/>
        </p:nvGrpSpPr>
        <p:grpSpPr>
          <a:xfrm>
            <a:off x="43276" y="4997980"/>
            <a:ext cx="3736569" cy="2193935"/>
            <a:chOff x="-1459101" y="1229172"/>
            <a:chExt cx="4884112" cy="3802794"/>
          </a:xfrm>
        </p:grpSpPr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71214595-C650-4EBD-88C2-84C9A76A1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9101" y="1229172"/>
              <a:ext cx="3796649" cy="365173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FF623C0F-F96F-4040-A266-B37CF10B9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52" y="2075812"/>
              <a:ext cx="2506159" cy="2410626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0EA0B81D-26A8-474D-A3C6-3CF608FBA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185674" y="2611312"/>
              <a:ext cx="2519169" cy="2420654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8060241" y="4683687"/>
            <a:ext cx="4190292" cy="2289758"/>
            <a:chOff x="-2211119" y="193828"/>
            <a:chExt cx="5728867" cy="5018992"/>
          </a:xfrm>
        </p:grpSpPr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120663" y="193828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1119" y="2126331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8" cy="2410626"/>
            </a:xfrm>
            <a:prstGeom prst="rect">
              <a:avLst/>
            </a:prstGeom>
          </p:spPr>
        </p:pic>
      </p:grp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924BF90-7721-4159-AB6D-9345B415CF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5548" y="983363"/>
            <a:ext cx="12040644" cy="24446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" y="63396"/>
            <a:ext cx="1611005" cy="1571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0603" y="4004559"/>
            <a:ext cx="588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solidFill>
                  <a:srgbClr val="002060"/>
                </a:solidFill>
                <a:latin typeface="UTM Windsor BT" panose="02040603050506020204" pitchFamily="18" charset="0"/>
              </a:rPr>
              <a:t>Giáo viên: Hoàng Thị Thùy Linh</a:t>
            </a:r>
            <a:endParaRPr lang="en-GB" sz="2800" i="1">
              <a:solidFill>
                <a:srgbClr val="002060"/>
              </a:solidFill>
              <a:latin typeface="UTM Windsor B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4495" y="917127"/>
            <a:ext cx="1067325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nguyên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Nam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Tiên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khu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bảo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tồn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dạng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ít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nhất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55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loài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vật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vú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hơn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300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loài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chim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40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loài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bò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sát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rất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nhiều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loài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lưỡng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cư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nước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ngọt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...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Thảm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vật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ở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đây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rất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phong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phú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Hàng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trăm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loại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cây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khác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nhau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thành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loại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thường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xanh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bán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thường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xanh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tre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hỗn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hợp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04495" y="202324"/>
            <a:ext cx="1127234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*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1: Qua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đoạn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văn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hiểu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“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khu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bảo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tồn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đa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dạng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”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gì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05349" y="4535302"/>
            <a:ext cx="4871545" cy="1408298"/>
            <a:chOff x="1923393" y="4582599"/>
            <a:chExt cx="4871545" cy="1408298"/>
          </a:xfrm>
        </p:grpSpPr>
        <p:sp>
          <p:nvSpPr>
            <p:cNvPr id="2" name="Cloud Callout 1"/>
            <p:cNvSpPr/>
            <p:nvPr/>
          </p:nvSpPr>
          <p:spPr bwMode="auto">
            <a:xfrm>
              <a:off x="1923393" y="4582599"/>
              <a:ext cx="4871545" cy="1408298"/>
            </a:xfrm>
            <a:prstGeom prst="cloudCallou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54006" y="4808481"/>
              <a:ext cx="37679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5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2"/>
          <p:cNvSpPr txBox="1">
            <a:spLocks noChangeArrowheads="1"/>
          </p:cNvSpPr>
          <p:nvPr/>
        </p:nvSpPr>
        <p:spPr bwMode="auto">
          <a:xfrm>
            <a:off x="5105400" y="1752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1905000" y="766764"/>
            <a:ext cx="3048000" cy="584775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</a:rPr>
              <a:t>Khu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tồn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5105400" y="766764"/>
            <a:ext cx="5130800" cy="584775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</a:rPr>
              <a:t>Đa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22533" name="Horizontal Scroll 1"/>
          <p:cNvSpPr>
            <a:spLocks noChangeArrowheads="1"/>
          </p:cNvSpPr>
          <p:nvPr/>
        </p:nvSpPr>
        <p:spPr bwMode="auto">
          <a:xfrm>
            <a:off x="1358820" y="2907634"/>
            <a:ext cx="8331200" cy="1524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 algn="ctr">
            <a:solidFill>
              <a:srgbClr val="0000CC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</a:rPr>
              <a:t>Khu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bảo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tồn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dạng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sinh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học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lưu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loài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thực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534" name="Left Brace 5"/>
          <p:cNvSpPr>
            <a:spLocks/>
          </p:cNvSpPr>
          <p:nvPr/>
        </p:nvSpPr>
        <p:spPr bwMode="auto">
          <a:xfrm rot="-5400000">
            <a:off x="4732420" y="532984"/>
            <a:ext cx="457200" cy="3505200"/>
          </a:xfrm>
          <a:prstGeom prst="leftBrace">
            <a:avLst>
              <a:gd name="adj1" fmla="val 8341"/>
              <a:gd name="adj2" fmla="val 50000"/>
            </a:avLst>
          </a:prstGeom>
          <a:solidFill>
            <a:schemeClr val="bg1"/>
          </a:solidFill>
          <a:ln w="38100" algn="ctr">
            <a:solidFill>
              <a:srgbClr val="FF00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2535" name="Straight Arrow Connector 7"/>
          <p:cNvCxnSpPr>
            <a:cxnSpLocks noChangeShapeType="1"/>
            <a:stCxn id="22534" idx="1"/>
          </p:cNvCxnSpPr>
          <p:nvPr/>
        </p:nvCxnSpPr>
        <p:spPr bwMode="auto">
          <a:xfrm>
            <a:off x="4961020" y="2514184"/>
            <a:ext cx="0" cy="569912"/>
          </a:xfrm>
          <a:prstGeom prst="straightConnector1">
            <a:avLst/>
          </a:prstGeom>
          <a:noFill/>
          <a:ln w="38100" algn="ctr">
            <a:solidFill>
              <a:srgbClr val="FF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1905000" y="1460212"/>
            <a:ext cx="2739853" cy="58477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9924" y="1471835"/>
            <a:ext cx="5265359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85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3" grpId="0" animBg="1"/>
      <p:bldP spid="22534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72455" y="1962803"/>
            <a:ext cx="2763103" cy="152925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4040" y="3846777"/>
            <a:ext cx="3468415" cy="1579358"/>
            <a:chOff x="851338" y="4335518"/>
            <a:chExt cx="3421117" cy="1560786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851338" y="4335518"/>
              <a:ext cx="3421117" cy="1560786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056289" y="4627404"/>
              <a:ext cx="2916625" cy="942888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CC"/>
                  </a:solidFill>
                </a:rPr>
                <a:t>Khu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</a:rPr>
                <a:t>bảo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</a:rPr>
                <a:t>tồn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đa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dạng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sinh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học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0979" y="236474"/>
            <a:ext cx="3184638" cy="1371609"/>
            <a:chOff x="1040524" y="725214"/>
            <a:chExt cx="3231931" cy="1497724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1040524" y="725214"/>
              <a:ext cx="3231931" cy="1497724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305750" y="967445"/>
              <a:ext cx="2635632" cy="954107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0000CC"/>
                  </a:solidFill>
                </a:rPr>
                <a:t>Khu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</a:rPr>
                <a:t>bảo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</a:rPr>
                <a:t>tồn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thiên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nhiên</a:t>
              </a:r>
              <a:r>
                <a:rPr lang="en-US" sz="2800" dirty="0">
                  <a:solidFill>
                    <a:srgbClr val="006600"/>
                  </a:solidFill>
                </a:rPr>
                <a:t>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23083" y="236474"/>
            <a:ext cx="4091152" cy="1371609"/>
            <a:chOff x="7323082" y="236475"/>
            <a:chExt cx="4587765" cy="1371608"/>
          </a:xfrm>
        </p:grpSpPr>
        <p:sp>
          <p:nvSpPr>
            <p:cNvPr id="16" name="Rounded Rectangle 15"/>
            <p:cNvSpPr/>
            <p:nvPr/>
          </p:nvSpPr>
          <p:spPr>
            <a:xfrm>
              <a:off x="7323082" y="236475"/>
              <a:ext cx="4587765" cy="1371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7630512" y="476955"/>
              <a:ext cx="4067503" cy="954107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6600"/>
                  </a:solidFill>
                </a:rPr>
                <a:t>các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loài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cây</a:t>
              </a:r>
              <a:r>
                <a:rPr lang="en-US" sz="2800" b="1" dirty="0">
                  <a:solidFill>
                    <a:srgbClr val="006600"/>
                  </a:solidFill>
                </a:rPr>
                <a:t>, con </a:t>
              </a:r>
              <a:r>
                <a:rPr lang="en-US" sz="2800" b="1" dirty="0" err="1">
                  <a:solidFill>
                    <a:srgbClr val="006600"/>
                  </a:solidFill>
                </a:rPr>
                <a:t>vật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và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cảnh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quan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thiên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nhiên</a:t>
              </a:r>
              <a:endParaRPr lang="en-US" sz="28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43807" y="3846777"/>
            <a:ext cx="3570888" cy="1579358"/>
            <a:chOff x="7370381" y="3846777"/>
            <a:chExt cx="3570888" cy="1579358"/>
          </a:xfrm>
        </p:grpSpPr>
        <p:sp>
          <p:nvSpPr>
            <p:cNvPr id="18" name="Rounded Rectangle 17"/>
            <p:cNvSpPr/>
            <p:nvPr/>
          </p:nvSpPr>
          <p:spPr>
            <a:xfrm>
              <a:off x="7370381" y="3846777"/>
              <a:ext cx="3570888" cy="157935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7672382" y="4126370"/>
              <a:ext cx="2995612" cy="954107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FF0000"/>
                  </a:solidFill>
                </a:rPr>
                <a:t>nhiều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loại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động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vật</a:t>
              </a:r>
              <a:r>
                <a:rPr lang="en-US" sz="2800" b="1" dirty="0">
                  <a:solidFill>
                    <a:srgbClr val="FF0000"/>
                  </a:solidFill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</a:rPr>
                <a:t>thực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vật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3" name="Straight Arrow Connector 22"/>
          <p:cNvCxnSpPr>
            <a:endCxn id="7" idx="0"/>
          </p:cNvCxnSpPr>
          <p:nvPr/>
        </p:nvCxnSpPr>
        <p:spPr>
          <a:xfrm>
            <a:off x="3925617" y="898634"/>
            <a:ext cx="1728390" cy="10641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0"/>
            <a:endCxn id="16" idx="1"/>
          </p:cNvCxnSpPr>
          <p:nvPr/>
        </p:nvCxnSpPr>
        <p:spPr>
          <a:xfrm flipV="1">
            <a:off x="5654007" y="922279"/>
            <a:ext cx="1669076" cy="10405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0"/>
            <a:endCxn id="7" idx="4"/>
          </p:cNvCxnSpPr>
          <p:nvPr/>
        </p:nvCxnSpPr>
        <p:spPr>
          <a:xfrm flipV="1">
            <a:off x="4272455" y="3492058"/>
            <a:ext cx="1381552" cy="1144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4"/>
          </p:cNvCxnSpPr>
          <p:nvPr/>
        </p:nvCxnSpPr>
        <p:spPr>
          <a:xfrm>
            <a:off x="5654007" y="3492058"/>
            <a:ext cx="1889800" cy="11903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0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43840" y="236483"/>
            <a:ext cx="11328050" cy="427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/>
              <a:t>*</a:t>
            </a:r>
            <a:r>
              <a:rPr lang="en-US" altLang="en-US" sz="3200" b="1" dirty="0" err="1"/>
              <a:t>Bài</a:t>
            </a:r>
            <a:r>
              <a:rPr lang="en-US" altLang="en-US" sz="3200" b="1" dirty="0"/>
              <a:t> 2: </a:t>
            </a:r>
            <a:r>
              <a:rPr lang="en-US" altLang="en-US" sz="3200" b="1" dirty="0" err="1"/>
              <a:t>Xếp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từ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chỉ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hành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động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nêu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trong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ngoặc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vào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nhóm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thích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hợp</a:t>
            </a:r>
            <a:r>
              <a:rPr lang="en-US" altLang="en-US" sz="3200" b="1" dirty="0"/>
              <a:t>: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Hành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bảo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vệ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môi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trường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b. </a:t>
            </a:r>
            <a:r>
              <a:rPr lang="en-US" altLang="en-US" sz="3200" b="1" dirty="0" err="1">
                <a:solidFill>
                  <a:srgbClr val="0000FF"/>
                </a:solidFill>
              </a:rPr>
              <a:t>Hành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phá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hoại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môi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trường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   </a:t>
            </a:r>
            <a:r>
              <a:rPr lang="en-US" altLang="en-US" sz="3200" b="1" dirty="0">
                <a:solidFill>
                  <a:srgbClr val="990033"/>
                </a:solidFill>
              </a:rPr>
              <a:t>(</a:t>
            </a:r>
            <a:r>
              <a:rPr lang="en-US" altLang="en-US" sz="3200" b="1" dirty="0" err="1">
                <a:solidFill>
                  <a:srgbClr val="990033"/>
                </a:solidFill>
              </a:rPr>
              <a:t>phá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rừng</a:t>
            </a:r>
            <a:r>
              <a:rPr lang="en-US" altLang="en-US" sz="3200" b="1" dirty="0">
                <a:solidFill>
                  <a:srgbClr val="990033"/>
                </a:solidFill>
              </a:rPr>
              <a:t>, </a:t>
            </a:r>
            <a:r>
              <a:rPr lang="en-US" altLang="en-US" sz="3200" b="1" dirty="0" err="1">
                <a:solidFill>
                  <a:srgbClr val="990033"/>
                </a:solidFill>
              </a:rPr>
              <a:t>trồng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cây</a:t>
            </a:r>
            <a:r>
              <a:rPr lang="en-US" altLang="en-US" sz="3200" b="1" dirty="0">
                <a:solidFill>
                  <a:srgbClr val="990033"/>
                </a:solidFill>
              </a:rPr>
              <a:t>, </a:t>
            </a:r>
            <a:r>
              <a:rPr lang="en-US" altLang="en-US" sz="3200" b="1" dirty="0" err="1">
                <a:solidFill>
                  <a:srgbClr val="990033"/>
                </a:solidFill>
              </a:rPr>
              <a:t>đánh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cá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bằng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mìn</a:t>
            </a:r>
            <a:r>
              <a:rPr lang="en-US" altLang="en-US" sz="3200" b="1" dirty="0">
                <a:solidFill>
                  <a:srgbClr val="990033"/>
                </a:solidFill>
              </a:rPr>
              <a:t>, </a:t>
            </a:r>
            <a:r>
              <a:rPr lang="en-US" altLang="en-US" sz="3200" b="1" dirty="0" err="1">
                <a:solidFill>
                  <a:srgbClr val="990033"/>
                </a:solidFill>
              </a:rPr>
              <a:t>trồng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rừng</a:t>
            </a:r>
            <a:r>
              <a:rPr lang="en-US" altLang="en-US" sz="3200" b="1" dirty="0">
                <a:solidFill>
                  <a:srgbClr val="990033"/>
                </a:solidFill>
              </a:rPr>
              <a:t>, </a:t>
            </a:r>
            <a:r>
              <a:rPr lang="en-US" altLang="en-US" sz="3200" b="1" dirty="0" err="1">
                <a:solidFill>
                  <a:srgbClr val="990033"/>
                </a:solidFill>
              </a:rPr>
              <a:t>xả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rác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bừa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bãi</a:t>
            </a:r>
            <a:r>
              <a:rPr lang="en-US" altLang="en-US" sz="3200" b="1" dirty="0">
                <a:solidFill>
                  <a:srgbClr val="990033"/>
                </a:solidFill>
              </a:rPr>
              <a:t>, </a:t>
            </a:r>
            <a:r>
              <a:rPr lang="en-US" altLang="en-US" sz="3200" b="1" dirty="0" err="1">
                <a:solidFill>
                  <a:srgbClr val="990033"/>
                </a:solidFill>
              </a:rPr>
              <a:t>đốt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nương</a:t>
            </a:r>
            <a:r>
              <a:rPr lang="en-US" altLang="en-US" sz="3200" b="1" dirty="0">
                <a:solidFill>
                  <a:srgbClr val="990033"/>
                </a:solidFill>
              </a:rPr>
              <a:t>, </a:t>
            </a:r>
            <a:r>
              <a:rPr lang="en-US" altLang="en-US" sz="3200" b="1" dirty="0" err="1">
                <a:solidFill>
                  <a:srgbClr val="990033"/>
                </a:solidFill>
              </a:rPr>
              <a:t>săn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bắn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thú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rừng</a:t>
            </a:r>
            <a:r>
              <a:rPr lang="en-US" altLang="en-US" sz="3200" b="1" dirty="0">
                <a:solidFill>
                  <a:srgbClr val="990033"/>
                </a:solidFill>
              </a:rPr>
              <a:t>, </a:t>
            </a:r>
            <a:r>
              <a:rPr lang="en-US" altLang="en-US" sz="3200" b="1" dirty="0" err="1">
                <a:solidFill>
                  <a:srgbClr val="990033"/>
                </a:solidFill>
              </a:rPr>
              <a:t>phủ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xanh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đồi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trọc</a:t>
            </a:r>
            <a:r>
              <a:rPr lang="en-US" altLang="en-US" sz="3200" b="1" dirty="0">
                <a:solidFill>
                  <a:srgbClr val="990033"/>
                </a:solidFill>
              </a:rPr>
              <a:t>, </a:t>
            </a:r>
            <a:r>
              <a:rPr lang="en-US" altLang="en-US" sz="3200" b="1" dirty="0" err="1">
                <a:solidFill>
                  <a:srgbClr val="990033"/>
                </a:solidFill>
              </a:rPr>
              <a:t>đánh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cá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bằng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điện</a:t>
            </a:r>
            <a:r>
              <a:rPr lang="en-US" altLang="en-US" sz="3200" b="1" dirty="0">
                <a:solidFill>
                  <a:srgbClr val="990033"/>
                </a:solidFill>
              </a:rPr>
              <a:t>, </a:t>
            </a:r>
            <a:r>
              <a:rPr lang="en-US" altLang="en-US" sz="3200" b="1" dirty="0" err="1">
                <a:solidFill>
                  <a:srgbClr val="990033"/>
                </a:solidFill>
              </a:rPr>
              <a:t>buôn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bán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động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vật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hoang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dã</a:t>
            </a:r>
            <a:r>
              <a:rPr lang="en-US" altLang="en-US" sz="3200" b="1" dirty="0">
                <a:solidFill>
                  <a:srgbClr val="990033"/>
                </a:solidFill>
              </a:rPr>
              <a:t>)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480034" y="533346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grpSp>
        <p:nvGrpSpPr>
          <p:cNvPr id="22" name="Group 21"/>
          <p:cNvGrpSpPr/>
          <p:nvPr/>
        </p:nvGrpSpPr>
        <p:grpSpPr>
          <a:xfrm>
            <a:off x="3187261" y="4913532"/>
            <a:ext cx="4871545" cy="1408298"/>
            <a:chOff x="1705305" y="4561870"/>
            <a:chExt cx="4871545" cy="1408298"/>
          </a:xfrm>
        </p:grpSpPr>
        <p:sp>
          <p:nvSpPr>
            <p:cNvPr id="23" name="Cloud Callout 22"/>
            <p:cNvSpPr/>
            <p:nvPr/>
          </p:nvSpPr>
          <p:spPr bwMode="auto">
            <a:xfrm>
              <a:off x="1705305" y="4561870"/>
              <a:ext cx="4871545" cy="1408298"/>
            </a:xfrm>
            <a:prstGeom prst="cloudCallou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4006" y="4808481"/>
              <a:ext cx="37679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56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49851" y="251419"/>
            <a:ext cx="4976603" cy="1513490"/>
            <a:chOff x="835572" y="362609"/>
            <a:chExt cx="4620338" cy="15134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Right Arrow Callout 2"/>
            <p:cNvSpPr/>
            <p:nvPr/>
          </p:nvSpPr>
          <p:spPr>
            <a:xfrm>
              <a:off x="835572" y="362609"/>
              <a:ext cx="4620338" cy="1513490"/>
            </a:xfrm>
            <a:prstGeom prst="rightArrowCallout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835572" y="582598"/>
              <a:ext cx="3037561" cy="954107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Hành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động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bảo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vê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̣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trường</a:t>
              </a:r>
              <a:endParaRPr lang="en-US" sz="2800" b="1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63289" y="100824"/>
            <a:ext cx="3632200" cy="1664085"/>
            <a:chOff x="5849009" y="275078"/>
            <a:chExt cx="3632200" cy="1664085"/>
          </a:xfrm>
          <a:solidFill>
            <a:srgbClr val="92D050"/>
          </a:solidFill>
        </p:grpSpPr>
        <p:sp>
          <p:nvSpPr>
            <p:cNvPr id="4" name="Round Diagonal Corner Rectangle 3"/>
            <p:cNvSpPr/>
            <p:nvPr/>
          </p:nvSpPr>
          <p:spPr>
            <a:xfrm>
              <a:off x="5849009" y="275078"/>
              <a:ext cx="3632200" cy="1664085"/>
            </a:xfrm>
            <a:prstGeom prst="round2Diag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37374" y="353181"/>
              <a:ext cx="3255470" cy="138499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rừng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đồi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trọc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9351" y="1881215"/>
            <a:ext cx="11591283" cy="4901084"/>
            <a:chOff x="409351" y="1881215"/>
            <a:chExt cx="11591283" cy="4901084"/>
          </a:xfrm>
        </p:grpSpPr>
        <p:grpSp>
          <p:nvGrpSpPr>
            <p:cNvPr id="19" name="Group 18"/>
            <p:cNvGrpSpPr/>
            <p:nvPr/>
          </p:nvGrpSpPr>
          <p:grpSpPr>
            <a:xfrm>
              <a:off x="409351" y="1903137"/>
              <a:ext cx="7788166" cy="4879162"/>
              <a:chOff x="441434" y="1983347"/>
              <a:chExt cx="10247587" cy="4879162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pic>
            <p:nvPicPr>
              <p:cNvPr id="30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434" y="1983347"/>
                <a:ext cx="4981904" cy="2391915"/>
              </a:xfrm>
              <a:prstGeom prst="rect">
                <a:avLst/>
              </a:prstGeom>
              <a:ln w="127000" cap="rnd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434" y="4408721"/>
                <a:ext cx="4981904" cy="2453787"/>
              </a:xfrm>
              <a:prstGeom prst="rect">
                <a:avLst/>
              </a:prstGeom>
              <a:ln w="127000" cap="rnd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8628" y="1983347"/>
                <a:ext cx="5120393" cy="2391915"/>
              </a:xfrm>
              <a:prstGeom prst="rect">
                <a:avLst/>
              </a:prstGeom>
              <a:ln w="127000" cap="rnd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7869" y="4545575"/>
                <a:ext cx="5111152" cy="2316934"/>
              </a:xfrm>
              <a:prstGeom prst="rect">
                <a:avLst/>
              </a:prstGeom>
              <a:ln w="127000" cap="rnd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8518358" y="6384837"/>
              <a:ext cx="3482276" cy="39746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100" b="1" dirty="0" err="1">
                  <a:solidFill>
                    <a:srgbClr val="FF0000"/>
                  </a:solidFill>
                </a:rPr>
                <a:t>Phủ</a:t>
              </a:r>
              <a:r>
                <a:rPr lang="en-US" sz="3100" b="1" dirty="0">
                  <a:solidFill>
                    <a:srgbClr val="FF0000"/>
                  </a:solidFill>
                </a:rPr>
                <a:t> </a:t>
              </a:r>
              <a:r>
                <a:rPr lang="en-US" sz="3100" b="1" dirty="0" err="1">
                  <a:solidFill>
                    <a:srgbClr val="FF0000"/>
                  </a:solidFill>
                </a:rPr>
                <a:t>xanh</a:t>
              </a:r>
              <a:r>
                <a:rPr lang="en-US" sz="3100" b="1" dirty="0">
                  <a:solidFill>
                    <a:srgbClr val="FF0000"/>
                  </a:solidFill>
                </a:rPr>
                <a:t> </a:t>
              </a:r>
              <a:r>
                <a:rPr lang="en-US" sz="3100" b="1" dirty="0" err="1">
                  <a:solidFill>
                    <a:srgbClr val="FF0000"/>
                  </a:solidFill>
                </a:rPr>
                <a:t>đồi</a:t>
              </a:r>
              <a:r>
                <a:rPr lang="en-US" sz="3100" b="1" dirty="0">
                  <a:solidFill>
                    <a:srgbClr val="FF0000"/>
                  </a:solidFill>
                </a:rPr>
                <a:t> </a:t>
              </a:r>
              <a:r>
                <a:rPr lang="en-US" sz="3100" b="1" dirty="0" err="1">
                  <a:solidFill>
                    <a:srgbClr val="FF0000"/>
                  </a:solidFill>
                </a:rPr>
                <a:t>trọc</a:t>
              </a:r>
              <a:endParaRPr lang="en-US" sz="3100" b="1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5" descr="phủ xan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4961" y="1881215"/>
              <a:ext cx="3685673" cy="45036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0693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62145" y="299545"/>
            <a:ext cx="4976603" cy="1513490"/>
            <a:chOff x="835572" y="362609"/>
            <a:chExt cx="4620338" cy="15134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9" name="Right Arrow Callout 8"/>
            <p:cNvSpPr/>
            <p:nvPr/>
          </p:nvSpPr>
          <p:spPr>
            <a:xfrm>
              <a:off x="835572" y="362609"/>
              <a:ext cx="4620338" cy="1513490"/>
            </a:xfrm>
            <a:prstGeom prst="rightArrowCallout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35572" y="582598"/>
              <a:ext cx="3037561" cy="954107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Hành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động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bảo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vê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̣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trường</a:t>
              </a:r>
              <a:endParaRPr lang="en-US" sz="2800" b="1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75583" y="148950"/>
            <a:ext cx="3632200" cy="1664085"/>
            <a:chOff x="5849009" y="275078"/>
            <a:chExt cx="3632200" cy="1664085"/>
          </a:xfrm>
          <a:solidFill>
            <a:srgbClr val="92D050"/>
          </a:solidFill>
        </p:grpSpPr>
        <p:sp>
          <p:nvSpPr>
            <p:cNvPr id="12" name="Round Diagonal Corner Rectangle 11"/>
            <p:cNvSpPr/>
            <p:nvPr/>
          </p:nvSpPr>
          <p:spPr>
            <a:xfrm>
              <a:off x="5849009" y="275078"/>
              <a:ext cx="3632200" cy="1664085"/>
            </a:xfrm>
            <a:prstGeom prst="round2Diag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37374" y="353181"/>
              <a:ext cx="3255470" cy="138499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rừng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đồi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trọc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2145" y="3429003"/>
            <a:ext cx="4976603" cy="1513490"/>
            <a:chOff x="835572" y="362609"/>
            <a:chExt cx="4800710" cy="151349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5" name="Right Arrow Callout 14"/>
            <p:cNvSpPr/>
            <p:nvPr/>
          </p:nvSpPr>
          <p:spPr>
            <a:xfrm>
              <a:off x="835572" y="362609"/>
              <a:ext cx="4800710" cy="1513490"/>
            </a:xfrm>
            <a:prstGeom prst="rightArrowCallou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006522" y="582598"/>
              <a:ext cx="2866611" cy="954107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Hành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động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phá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hoại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trường</a:t>
              </a:r>
              <a:endParaRPr lang="en-US" sz="2800" b="1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75583" y="2412129"/>
            <a:ext cx="5076496" cy="3563006"/>
            <a:chOff x="5675583" y="2412129"/>
            <a:chExt cx="5076496" cy="3563006"/>
          </a:xfrm>
        </p:grpSpPr>
        <p:sp>
          <p:nvSpPr>
            <p:cNvPr id="18" name="Round Diagonal Corner Rectangle 17"/>
            <p:cNvSpPr/>
            <p:nvPr/>
          </p:nvSpPr>
          <p:spPr>
            <a:xfrm>
              <a:off x="5675583" y="2412129"/>
              <a:ext cx="5076496" cy="3563006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09699" y="2711669"/>
              <a:ext cx="494238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Xả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bừa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bãi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Đốt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nương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Săn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Buôn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346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5400000">
            <a:off x="2035657" y="-1712528"/>
            <a:ext cx="1470146" cy="5108021"/>
            <a:chOff x="835572" y="1177099"/>
            <a:chExt cx="4620338" cy="151844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9" name="Right Arrow Callout 8"/>
            <p:cNvSpPr/>
            <p:nvPr/>
          </p:nvSpPr>
          <p:spPr>
            <a:xfrm>
              <a:off x="835572" y="1177099"/>
              <a:ext cx="4620338" cy="1513490"/>
            </a:xfrm>
            <a:prstGeom prst="rightArrowCallout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1730277" y="893357"/>
              <a:ext cx="1518442" cy="2085926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Hành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động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bảo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vê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̣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trường</a:t>
              </a:r>
              <a:endParaRPr lang="en-US" sz="2800" b="1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6719" y="1576556"/>
            <a:ext cx="5108020" cy="4068383"/>
            <a:chOff x="5849009" y="275078"/>
            <a:chExt cx="3632200" cy="1664085"/>
          </a:xfrm>
          <a:solidFill>
            <a:srgbClr val="92D050"/>
          </a:solidFill>
        </p:grpSpPr>
        <p:sp>
          <p:nvSpPr>
            <p:cNvPr id="12" name="Round Diagonal Corner Rectangle 11"/>
            <p:cNvSpPr/>
            <p:nvPr/>
          </p:nvSpPr>
          <p:spPr>
            <a:xfrm>
              <a:off x="5849009" y="275078"/>
              <a:ext cx="3632200" cy="1664085"/>
            </a:xfrm>
            <a:prstGeom prst="round2Diag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37374" y="353181"/>
              <a:ext cx="3255470" cy="56650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rừng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đồi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trọc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ight Arrow Callout 14"/>
          <p:cNvSpPr/>
          <p:nvPr/>
        </p:nvSpPr>
        <p:spPr>
          <a:xfrm rot="5400000">
            <a:off x="8374981" y="-2179966"/>
            <a:ext cx="1328254" cy="590101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88603" y="1563207"/>
            <a:ext cx="5901010" cy="4206971"/>
            <a:chOff x="5675583" y="2412129"/>
            <a:chExt cx="5076496" cy="3563006"/>
          </a:xfrm>
        </p:grpSpPr>
        <p:sp>
          <p:nvSpPr>
            <p:cNvPr id="18" name="Round Diagonal Corner Rectangle 17"/>
            <p:cNvSpPr/>
            <p:nvPr/>
          </p:nvSpPr>
          <p:spPr>
            <a:xfrm>
              <a:off x="5675583" y="2412129"/>
              <a:ext cx="5076496" cy="3563006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09699" y="2711669"/>
              <a:ext cx="4942380" cy="2632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Xả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bừa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bãi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Đốt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nương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Săn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Buôn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62836" y="3240230"/>
            <a:ext cx="4483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 dirty="0"/>
              <a:t>- </a:t>
            </a:r>
            <a:r>
              <a:rPr lang="en-US" sz="2600" b="1" i="1" dirty="0" err="1"/>
              <a:t>Đi</a:t>
            </a:r>
            <a:r>
              <a:rPr lang="en-US" sz="2600" b="1" i="1" dirty="0"/>
              <a:t> </a:t>
            </a:r>
            <a:r>
              <a:rPr lang="en-US" sz="2600" b="1" i="1" dirty="0" err="1"/>
              <a:t>vệ</a:t>
            </a:r>
            <a:r>
              <a:rPr lang="en-US" sz="2600" b="1" i="1" dirty="0"/>
              <a:t> </a:t>
            </a:r>
            <a:r>
              <a:rPr lang="en-US" sz="2600" b="1" i="1" dirty="0" err="1"/>
              <a:t>sinh</a:t>
            </a:r>
            <a:r>
              <a:rPr lang="en-US" sz="2600" b="1" i="1" dirty="0"/>
              <a:t> </a:t>
            </a:r>
            <a:r>
              <a:rPr lang="en-US" sz="2600" b="1" i="1" dirty="0" err="1"/>
              <a:t>đúng</a:t>
            </a:r>
            <a:r>
              <a:rPr lang="en-US" sz="2600" b="1" i="1" dirty="0"/>
              <a:t> </a:t>
            </a:r>
            <a:r>
              <a:rPr lang="en-US" sz="2600" b="1" i="1" dirty="0" err="1"/>
              <a:t>nơi</a:t>
            </a:r>
            <a:r>
              <a:rPr lang="en-US" sz="2600" b="1" i="1" dirty="0"/>
              <a:t> </a:t>
            </a:r>
            <a:r>
              <a:rPr lang="en-US" sz="2600" b="1" i="1" dirty="0" err="1"/>
              <a:t>quy</a:t>
            </a:r>
            <a:r>
              <a:rPr lang="en-US" sz="2600" b="1" i="1" dirty="0"/>
              <a:t> </a:t>
            </a:r>
            <a:r>
              <a:rPr lang="en-US" sz="2600" b="1" i="1" dirty="0" err="1"/>
              <a:t>định</a:t>
            </a:r>
            <a:r>
              <a:rPr lang="en-US" sz="2600" b="1" i="1" dirty="0"/>
              <a:t>. 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83474" y="3732355"/>
            <a:ext cx="4483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 dirty="0"/>
              <a:t>- </a:t>
            </a:r>
            <a:r>
              <a:rPr lang="en-US" sz="2600" b="1" i="1" dirty="0" err="1"/>
              <a:t>Dọn</a:t>
            </a:r>
            <a:r>
              <a:rPr lang="en-US" sz="2600" b="1" i="1" dirty="0"/>
              <a:t> </a:t>
            </a:r>
            <a:r>
              <a:rPr lang="en-US" sz="2600" b="1" i="1" dirty="0" err="1"/>
              <a:t>vệ</a:t>
            </a:r>
            <a:r>
              <a:rPr lang="en-US" sz="2600" b="1" i="1" dirty="0"/>
              <a:t> </a:t>
            </a:r>
            <a:r>
              <a:rPr lang="en-US" sz="2600" b="1" i="1" dirty="0" err="1"/>
              <a:t>sinh</a:t>
            </a:r>
            <a:r>
              <a:rPr lang="en-US" sz="2600" b="1" i="1" dirty="0"/>
              <a:t> </a:t>
            </a:r>
            <a:r>
              <a:rPr lang="en-US" sz="2600" b="1" i="1" dirty="0" err="1"/>
              <a:t>trường</a:t>
            </a:r>
            <a:r>
              <a:rPr lang="en-US" sz="2600" b="1" i="1" dirty="0"/>
              <a:t>, </a:t>
            </a:r>
            <a:r>
              <a:rPr lang="en-US" sz="2600" b="1" i="1" dirty="0" err="1"/>
              <a:t>lớp</a:t>
            </a:r>
            <a:r>
              <a:rPr lang="en-US" sz="2600" b="1" i="1" dirty="0"/>
              <a:t> 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73936" y="4100655"/>
            <a:ext cx="4483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 dirty="0"/>
              <a:t>- </a:t>
            </a:r>
            <a:r>
              <a:rPr lang="en-US" sz="2600" b="1" i="1" dirty="0" err="1"/>
              <a:t>Chăm</a:t>
            </a:r>
            <a:r>
              <a:rPr lang="en-US" sz="2600" b="1" i="1" dirty="0"/>
              <a:t> </a:t>
            </a:r>
            <a:r>
              <a:rPr lang="en-US" sz="2600" b="1" i="1" dirty="0" err="1"/>
              <a:t>sóc</a:t>
            </a:r>
            <a:r>
              <a:rPr lang="en-US" sz="2600" b="1" i="1" dirty="0"/>
              <a:t> </a:t>
            </a:r>
            <a:r>
              <a:rPr lang="en-US" sz="2600" b="1" i="1" dirty="0" err="1"/>
              <a:t>cây</a:t>
            </a:r>
            <a:r>
              <a:rPr lang="en-US" sz="2600" b="1" i="1" dirty="0"/>
              <a:t> 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46961" y="4592780"/>
            <a:ext cx="4483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 dirty="0"/>
              <a:t>- </a:t>
            </a:r>
            <a:r>
              <a:rPr lang="en-US" sz="2600" b="1" i="1" dirty="0" err="1"/>
              <a:t>Không</a:t>
            </a:r>
            <a:r>
              <a:rPr lang="en-US" sz="2600" b="1" i="1" dirty="0"/>
              <a:t> </a:t>
            </a:r>
            <a:r>
              <a:rPr lang="en-US" sz="2600" b="1" i="1" dirty="0" err="1"/>
              <a:t>vứt</a:t>
            </a:r>
            <a:r>
              <a:rPr lang="en-US" sz="2600" b="1" i="1" dirty="0"/>
              <a:t> </a:t>
            </a:r>
            <a:r>
              <a:rPr lang="en-US" sz="2600" b="1" i="1" dirty="0" err="1"/>
              <a:t>rác</a:t>
            </a:r>
            <a:r>
              <a:rPr lang="en-US" sz="2600" b="1" i="1" dirty="0"/>
              <a:t> </a:t>
            </a:r>
            <a:r>
              <a:rPr lang="en-US" sz="2600" b="1" i="1" dirty="0" err="1"/>
              <a:t>bừa</a:t>
            </a:r>
            <a:r>
              <a:rPr lang="en-US" sz="2600" b="1" i="1" dirty="0"/>
              <a:t> </a:t>
            </a:r>
            <a:r>
              <a:rPr lang="en-US" sz="2600" b="1" i="1" dirty="0" err="1"/>
              <a:t>bãi</a:t>
            </a:r>
            <a:r>
              <a:rPr lang="en-US" sz="2600" b="1" i="1" dirty="0"/>
              <a:t> 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78711" y="5070618"/>
            <a:ext cx="4483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/>
              <a:t>…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922095" y="6051478"/>
            <a:ext cx="2181225" cy="49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>
                <a:solidFill>
                  <a:srgbClr val="FF0000"/>
                </a:solidFill>
              </a:rPr>
              <a:t>NÊN LÀM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3504" y="371062"/>
            <a:ext cx="570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7354770" y="6051477"/>
            <a:ext cx="3368675" cy="49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 dirty="0">
                <a:solidFill>
                  <a:srgbClr val="FF0000"/>
                </a:solidFill>
              </a:rPr>
              <a:t>KHÔNG NÊN LÀM </a:t>
            </a:r>
          </a:p>
        </p:txBody>
      </p:sp>
    </p:spTree>
    <p:extLst>
      <p:ext uri="{BB962C8B-B14F-4D97-AF65-F5344CB8AC3E}">
        <p14:creationId xmlns:p14="http://schemas.microsoft.com/office/powerpoint/2010/main" val="187390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quanlychatthai.vn/images/logo_moitruo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0"/>
            <a:ext cx="1623848" cy="171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77979" y="170797"/>
            <a:ext cx="9144000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/>
              <a:t>*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3: </a:t>
            </a:r>
            <a:r>
              <a:rPr lang="en-US" altLang="en-US" sz="2800" b="1" i="1" dirty="0" err="1"/>
              <a:t>Chọn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một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trong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các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cụm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từ</a:t>
            </a:r>
            <a:r>
              <a:rPr lang="en-US" altLang="en-US" sz="2800" b="1" i="1" dirty="0"/>
              <a:t> ở </a:t>
            </a:r>
            <a:r>
              <a:rPr lang="en-US" altLang="en-US" sz="2800" b="1" i="1" dirty="0" err="1"/>
              <a:t>bài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tập</a:t>
            </a:r>
            <a:r>
              <a:rPr lang="en-US" altLang="en-US" sz="2800" b="1" i="1" dirty="0"/>
              <a:t> 2 </a:t>
            </a:r>
            <a:r>
              <a:rPr lang="en-US" altLang="en-US" sz="2800" b="1" i="1" dirty="0" err="1"/>
              <a:t>làm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đề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tài</a:t>
            </a:r>
            <a:r>
              <a:rPr lang="en-US" altLang="en-US" sz="2800" b="1" i="1" dirty="0"/>
              <a:t> </a:t>
            </a:r>
            <a:r>
              <a:rPr lang="en-US" altLang="en-US" sz="2800" b="1" dirty="0"/>
              <a:t>(M: </a:t>
            </a:r>
            <a:r>
              <a:rPr lang="en-US" altLang="en-US" sz="2800" b="1" dirty="0" err="1"/>
              <a:t>phủ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xanh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đồi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trọc</a:t>
            </a:r>
            <a:r>
              <a:rPr lang="en-US" altLang="en-US" sz="2800" b="1" dirty="0"/>
              <a:t>) </a:t>
            </a:r>
            <a:r>
              <a:rPr lang="en-US" altLang="en-US" sz="2800" b="1" i="1" dirty="0" err="1"/>
              <a:t>em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hãy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viết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đoạn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văn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khoảng</a:t>
            </a:r>
            <a:r>
              <a:rPr lang="en-US" altLang="en-US" sz="2800" b="1" i="1" dirty="0"/>
              <a:t> 5 </a:t>
            </a:r>
            <a:r>
              <a:rPr lang="en-US" altLang="en-US" sz="2800" b="1" i="1" dirty="0" err="1"/>
              <a:t>câu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về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đề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tài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đó</a:t>
            </a:r>
            <a:r>
              <a:rPr lang="en-US" altLang="en-US" sz="2800" b="1" i="1" dirty="0"/>
              <a:t>.</a:t>
            </a:r>
            <a:endParaRPr lang="en-US" sz="2800" i="1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80675" y="3749840"/>
            <a:ext cx="841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</a:rPr>
              <a:t>*  </a:t>
            </a:r>
            <a:r>
              <a:rPr lang="en-US" altLang="en-US" sz="2800" b="1" dirty="0" err="1">
                <a:solidFill>
                  <a:srgbClr val="008000"/>
                </a:solidFill>
              </a:rPr>
              <a:t>Hình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</a:rPr>
              <a:t>: </a:t>
            </a:r>
            <a:r>
              <a:rPr lang="en-US" altLang="en-US" sz="2800" b="1" dirty="0" err="1"/>
              <a:t>Đoạn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văn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khoảng</a:t>
            </a:r>
            <a:r>
              <a:rPr lang="en-US" altLang="en-US" sz="2800" b="1" dirty="0"/>
              <a:t> 5 </a:t>
            </a:r>
            <a:r>
              <a:rPr lang="en-US" altLang="en-US" sz="2800" b="1" dirty="0" err="1"/>
              <a:t>câu</a:t>
            </a:r>
            <a:r>
              <a:rPr lang="en-US" altLang="en-US" sz="2800" b="1" dirty="0"/>
              <a:t>.</a:t>
            </a:r>
            <a:endParaRPr lang="en-US" sz="28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780675" y="4351503"/>
            <a:ext cx="754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8000"/>
                </a:solidFill>
              </a:rPr>
              <a:t>*  </a:t>
            </a:r>
            <a:r>
              <a:rPr lang="en-US" altLang="en-US" sz="2800" b="1" dirty="0" err="1">
                <a:solidFill>
                  <a:srgbClr val="008000"/>
                </a:solidFill>
              </a:rPr>
              <a:t>Nội</a:t>
            </a:r>
            <a:r>
              <a:rPr lang="en-US" altLang="en-US" sz="2800" b="1" dirty="0">
                <a:solidFill>
                  <a:srgbClr val="008000"/>
                </a:solidFill>
              </a:rPr>
              <a:t> dung: </a:t>
            </a:r>
            <a:r>
              <a:rPr lang="en-US" altLang="en-US" sz="2800" b="1" dirty="0" err="1"/>
              <a:t>Nói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về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đề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tài</a:t>
            </a:r>
            <a:r>
              <a:rPr lang="en-US" altLang="en-US" sz="2800" b="1" dirty="0"/>
              <a:t>: </a:t>
            </a:r>
            <a:r>
              <a:rPr lang="en-US" altLang="en-US" sz="2800" b="1" dirty="0" err="1"/>
              <a:t>Phủ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xanh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đồi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trọc</a:t>
            </a:r>
            <a:r>
              <a:rPr lang="en-US" altLang="en-US" sz="2800" b="1" dirty="0"/>
              <a:t>.</a:t>
            </a:r>
            <a:endParaRPr lang="en-US" sz="28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80675" y="3200398"/>
            <a:ext cx="9881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</a:rPr>
              <a:t>*  </a:t>
            </a:r>
            <a:r>
              <a:rPr lang="en-US" altLang="en-US" sz="2800" b="1" dirty="0" err="1">
                <a:solidFill>
                  <a:srgbClr val="008000"/>
                </a:solidFill>
              </a:rPr>
              <a:t>Yêu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cầu</a:t>
            </a:r>
            <a:r>
              <a:rPr lang="en-US" altLang="en-US" sz="2800" b="1" dirty="0">
                <a:solidFill>
                  <a:srgbClr val="008000"/>
                </a:solidFill>
              </a:rPr>
              <a:t>: </a:t>
            </a:r>
            <a:r>
              <a:rPr lang="en-US" altLang="en-US" sz="2800" b="1" dirty="0" err="1"/>
              <a:t>chọn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một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trong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cụm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từ</a:t>
            </a:r>
            <a:r>
              <a:rPr lang="en-US" altLang="en-US" sz="2800" b="1" dirty="0"/>
              <a:t> ở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tập</a:t>
            </a:r>
            <a:r>
              <a:rPr lang="en-US" altLang="en-US" sz="2800" b="1" dirty="0"/>
              <a:t> 2 </a:t>
            </a:r>
            <a:r>
              <a:rPr lang="en-US" altLang="en-US" sz="2800" b="1" dirty="0" err="1"/>
              <a:t>làm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đề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tài</a:t>
            </a:r>
            <a:r>
              <a:rPr lang="en-US" altLang="en-US" sz="2800" b="1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7558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0733" cy="66668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026568" y="128337"/>
            <a:ext cx="7700488" cy="125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NHÀ HÙNG BIỆN TÀI BA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26080" y="1151401"/>
            <a:ext cx="49556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Chủ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đề</a:t>
            </a:r>
            <a:r>
              <a:rPr lang="en-US" altLang="en-US" sz="3200" b="1" dirty="0">
                <a:solidFill>
                  <a:srgbClr val="0000FF"/>
                </a:solidFill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</a:rPr>
              <a:t>Bảo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vệ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môi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trường</a:t>
            </a:r>
            <a:endParaRPr lang="en-US" sz="32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300946" y="2498936"/>
            <a:ext cx="691276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</a:rPr>
              <a:t>TIÊU CHÍ ĐÁNH GIÁ</a:t>
            </a: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chưa</a:t>
            </a:r>
            <a:r>
              <a:rPr lang="en-US" sz="2800" dirty="0"/>
              <a:t>?</a:t>
            </a: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,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đạt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rõ</a:t>
            </a:r>
            <a:r>
              <a:rPr lang="en-US" sz="2800" dirty="0"/>
              <a:t> ý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chưa</a:t>
            </a:r>
            <a:r>
              <a:rPr lang="en-US" sz="2800" dirty="0"/>
              <a:t>?</a:t>
            </a: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bộc</a:t>
            </a:r>
            <a:r>
              <a:rPr lang="en-US" sz="2800" dirty="0"/>
              <a:t> </a:t>
            </a:r>
            <a:r>
              <a:rPr lang="en-US" sz="2800" dirty="0" err="1"/>
              <a:t>lộ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, </a:t>
            </a:r>
            <a:r>
              <a:rPr lang="en-US" sz="2800" dirty="0" err="1"/>
              <a:t>suy</a:t>
            </a:r>
            <a:r>
              <a:rPr lang="en-US" sz="2800" dirty="0"/>
              <a:t>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5924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5DC7696-FEEB-4E86-BBD3-F260C4D6B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828"/>
            <a:ext cx="12895385" cy="71416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3F8AD6B-3CFA-4BD8-8DBB-8566D277F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487" y="-297765"/>
            <a:ext cx="14161477" cy="6943649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18CCBE9D-F4A4-4320-9A1F-138CBF29E53B}"/>
              </a:ext>
            </a:extLst>
          </p:cNvPr>
          <p:cNvGrpSpPr/>
          <p:nvPr/>
        </p:nvGrpSpPr>
        <p:grpSpPr>
          <a:xfrm>
            <a:off x="-1439789" y="2183988"/>
            <a:ext cx="4657549" cy="3767021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AED7F5CB-E1EC-4C3B-911C-24BD3A8F0292}"/>
              </a:ext>
            </a:extLst>
          </p:cNvPr>
          <p:cNvGrpSpPr/>
          <p:nvPr/>
        </p:nvGrpSpPr>
        <p:grpSpPr>
          <a:xfrm>
            <a:off x="-445477" y="4478951"/>
            <a:ext cx="13340862" cy="3050612"/>
            <a:chOff x="-445477" y="4058961"/>
            <a:chExt cx="13340862" cy="4046151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="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5" y="4545618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7E716888-6A9B-47DC-8F49-AEE398081F30}"/>
              </a:ext>
            </a:extLst>
          </p:cNvPr>
          <p:cNvGrpSpPr/>
          <p:nvPr/>
        </p:nvGrpSpPr>
        <p:grpSpPr>
          <a:xfrm>
            <a:off x="818261" y="2235903"/>
            <a:ext cx="6271107" cy="4432851"/>
            <a:chOff x="2607267" y="2151100"/>
            <a:chExt cx="7115460" cy="5029698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xmlns="" id="{C21B3637-1B5C-4104-AA03-AB88780D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F46A935C-9F62-4BC5-9229-C489C31A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A8549EC3-AF91-472E-A32A-ED725069EE10}"/>
              </a:ext>
            </a:extLst>
          </p:cNvPr>
          <p:cNvGrpSpPr/>
          <p:nvPr/>
        </p:nvGrpSpPr>
        <p:grpSpPr>
          <a:xfrm>
            <a:off x="-976386" y="5198067"/>
            <a:ext cx="4259607" cy="4605932"/>
            <a:chOff x="7951111" y="4778078"/>
            <a:chExt cx="4259607" cy="4605932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xmlns="" id="{C17C5805-7C78-4488-874C-345298C3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xmlns="" id="{0E666F12-E1BA-47B9-9217-E0C05BC5C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/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0C611BD6-4F17-4BF8-BCE1-B8BE40910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xmlns="" id="{03605B7A-D9AE-4AF3-BF7B-3E8FB613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7562690" y="5166499"/>
              <a:ext cx="3622030" cy="2845187"/>
            </a:xfrm>
            <a:prstGeom prst="rect">
              <a:avLst/>
            </a:prstGeom>
          </p:spPr>
        </p:pic>
      </p:grp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427878" y="2024801"/>
            <a:ext cx="79428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Điền</a:t>
            </a:r>
            <a:r>
              <a:rPr lang="en-US" altLang="en-US" sz="36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altLang="en-US" sz="36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đúng</a:t>
            </a:r>
            <a:r>
              <a:rPr lang="en-US" altLang="en-US" sz="36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(Đ), </a:t>
            </a:r>
            <a:r>
              <a:rPr lang="en-US" altLang="en-US" sz="36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sai</a:t>
            </a:r>
            <a:r>
              <a:rPr lang="en-US" altLang="en-US" sz="36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(S) </a:t>
            </a:r>
            <a:r>
              <a:rPr lang="en-US" altLang="en-US" sz="36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vào</a:t>
            </a:r>
            <a:r>
              <a:rPr lang="en-US" altLang="en-US" sz="36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ô </a:t>
            </a:r>
            <a:r>
              <a:rPr lang="en-US" altLang="en-US" sz="3600" b="1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trống</a:t>
            </a:r>
            <a:endParaRPr lang="en-US" altLang="en-US" sz="36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978D108-C07B-4924-9FF0-4253EC50F62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8534" y="-49707"/>
            <a:ext cx="6066046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5DC7696-FEEB-4E86-BBD3-F260C4D6B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828"/>
            <a:ext cx="12895385" cy="71416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E3F8AD6B-3CFA-4BD8-8DBB-8566D277F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092" y="-227733"/>
            <a:ext cx="14161477" cy="6943649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-1439789" y="2183988"/>
            <a:ext cx="4657549" cy="3767021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445477" y="4478951"/>
            <a:ext cx="13340862" cy="3050612"/>
            <a:chOff x="-445477" y="4058961"/>
            <a:chExt cx="13340862" cy="4046151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5" y="4545618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7E716888-6A9B-47DC-8F49-AEE398081F30}"/>
              </a:ext>
            </a:extLst>
          </p:cNvPr>
          <p:cNvGrpSpPr/>
          <p:nvPr/>
        </p:nvGrpSpPr>
        <p:grpSpPr>
          <a:xfrm>
            <a:off x="818261" y="2235903"/>
            <a:ext cx="6271107" cy="4432851"/>
            <a:chOff x="2607267" y="2151100"/>
            <a:chExt cx="7115460" cy="5029698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C21B3637-1B5C-4104-AA03-AB88780D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F46A935C-9F62-4BC5-9229-C489C31A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A8549EC3-AF91-472E-A32A-ED725069EE10}"/>
              </a:ext>
            </a:extLst>
          </p:cNvPr>
          <p:cNvGrpSpPr/>
          <p:nvPr/>
        </p:nvGrpSpPr>
        <p:grpSpPr>
          <a:xfrm>
            <a:off x="-976386" y="5198067"/>
            <a:ext cx="4259607" cy="4605932"/>
            <a:chOff x="7951111" y="4778078"/>
            <a:chExt cx="4259607" cy="4605932"/>
          </a:xfrm>
        </p:grpSpPr>
        <p:pic>
          <p:nvPicPr>
            <p:cNvPr id="36" name="图片 35">
              <a:extLst>
                <a:ext uri="{FF2B5EF4-FFF2-40B4-BE49-F238E27FC236}">
                  <a16:creationId xmlns="" xmlns:a16="http://schemas.microsoft.com/office/drawing/2014/main" id="{C17C5805-7C78-4488-874C-345298C3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="" xmlns:a16="http://schemas.microsoft.com/office/drawing/2014/main" id="{0E666F12-E1BA-47B9-9217-E0C05BC5C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/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0C611BD6-4F17-4BF8-BCE1-B8BE40910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="" xmlns:a16="http://schemas.microsoft.com/office/drawing/2014/main" id="{03605B7A-D9AE-4AF3-BF7B-3E8FB613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7562690" y="5166499"/>
              <a:ext cx="3622030" cy="284518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450373" y="666243"/>
            <a:ext cx="74799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C00000"/>
                </a:solidFill>
                <a:latin typeface="UTM Ambrose" panose="02040603050506020204" pitchFamily="18" charset="0"/>
              </a:rPr>
              <a:t>KHỞI ĐỘNG</a:t>
            </a:r>
            <a:endParaRPr lang="en-GB" sz="9600" b="1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" y="63396"/>
            <a:ext cx="1611005" cy="157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0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CFD4352A-76AA-44E1-8A41-7641E671B5B8}"/>
              </a:ext>
            </a:extLst>
          </p:cNvPr>
          <p:cNvSpPr/>
          <p:nvPr/>
        </p:nvSpPr>
        <p:spPr>
          <a:xfrm>
            <a:off x="506869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AED7F5CB-E1EC-4C3B-911C-24BD3A8F0292}"/>
              </a:ext>
            </a:extLst>
          </p:cNvPr>
          <p:cNvGrpSpPr/>
          <p:nvPr/>
        </p:nvGrpSpPr>
        <p:grpSpPr>
          <a:xfrm>
            <a:off x="-127000" y="5246329"/>
            <a:ext cx="12319000" cy="2058487"/>
            <a:chOff x="-445477" y="4058962"/>
            <a:chExt cx="13340862" cy="2058487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="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/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sp>
        <p:nvSpPr>
          <p:cNvPr id="31" name="Oval 5"/>
          <p:cNvSpPr>
            <a:spLocks noChangeAspect="1" noChangeArrowheads="1"/>
          </p:cNvSpPr>
          <p:nvPr/>
        </p:nvSpPr>
        <p:spPr bwMode="auto">
          <a:xfrm>
            <a:off x="9508759" y="906048"/>
            <a:ext cx="1682750" cy="16827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>
            <a:off x="10291396" y="915573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7"/>
          <p:cNvGrpSpPr>
            <a:grpSpLocks/>
          </p:cNvGrpSpPr>
          <p:nvPr/>
        </p:nvGrpSpPr>
        <p:grpSpPr bwMode="auto">
          <a:xfrm flipH="1">
            <a:off x="9562734" y="1053686"/>
            <a:ext cx="415925" cy="1366837"/>
            <a:chOff x="4852" y="1875"/>
            <a:chExt cx="262" cy="861"/>
          </a:xfrm>
        </p:grpSpPr>
        <p:sp>
          <p:nvSpPr>
            <p:cNvPr id="34" name="Oval 8"/>
            <p:cNvSpPr>
              <a:spLocks noChangeAspect="1" noChangeArrowheads="1"/>
            </p:cNvSpPr>
            <p:nvPr/>
          </p:nvSpPr>
          <p:spPr bwMode="auto">
            <a:xfrm>
              <a:off x="4872" y="1875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9"/>
            <p:cNvSpPr>
              <a:spLocks noChangeAspect="1" noChangeArrowheads="1"/>
            </p:cNvSpPr>
            <p:nvPr/>
          </p:nvSpPr>
          <p:spPr bwMode="auto">
            <a:xfrm>
              <a:off x="5039" y="2111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10"/>
            <p:cNvSpPr>
              <a:spLocks noChangeAspect="1" noChangeArrowheads="1"/>
            </p:cNvSpPr>
            <p:nvPr/>
          </p:nvSpPr>
          <p:spPr bwMode="auto">
            <a:xfrm flipH="1">
              <a:off x="5026" y="2430"/>
              <a:ext cx="76" cy="7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11"/>
            <p:cNvSpPr>
              <a:spLocks noChangeAspect="1" noChangeArrowheads="1"/>
            </p:cNvSpPr>
            <p:nvPr/>
          </p:nvSpPr>
          <p:spPr bwMode="auto">
            <a:xfrm flipH="1">
              <a:off x="4852" y="2660"/>
              <a:ext cx="76" cy="7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0791459" y="78857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1129596" y="1260061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11129596" y="186807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0753359" y="2372898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9032509" y="125847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8s</a:t>
            </a: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9392871" y="78857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9s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9089659" y="186807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7s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9464309" y="2355436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6s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10078671" y="55997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10s</a:t>
            </a:r>
          </a:p>
        </p:txBody>
      </p:sp>
      <p:grpSp>
        <p:nvGrpSpPr>
          <p:cNvPr id="47" name="Group 21"/>
          <p:cNvGrpSpPr>
            <a:grpSpLocks noChangeAspect="1"/>
          </p:cNvGrpSpPr>
          <p:nvPr/>
        </p:nvGrpSpPr>
        <p:grpSpPr bwMode="auto">
          <a:xfrm>
            <a:off x="10350134" y="1120361"/>
            <a:ext cx="0" cy="1252537"/>
            <a:chOff x="2872" y="2448"/>
            <a:chExt cx="0" cy="1144"/>
          </a:xfrm>
        </p:grpSpPr>
        <p:sp>
          <p:nvSpPr>
            <p:cNvPr id="48" name="Line 22"/>
            <p:cNvSpPr>
              <a:spLocks noChangeAspect="1" noChangeShapeType="1"/>
            </p:cNvSpPr>
            <p:nvPr/>
          </p:nvSpPr>
          <p:spPr bwMode="auto">
            <a:xfrm flipV="1">
              <a:off x="2872" y="3016"/>
              <a:ext cx="0" cy="576"/>
            </a:xfrm>
            <a:prstGeom prst="line">
              <a:avLst/>
            </a:prstGeom>
            <a:noFill/>
            <a:ln w="63500">
              <a:solidFill>
                <a:srgbClr val="FFFFFF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9" name="Line 23"/>
            <p:cNvSpPr>
              <a:spLocks noChangeAspect="1" noChangeShapeType="1"/>
            </p:cNvSpPr>
            <p:nvPr/>
          </p:nvSpPr>
          <p:spPr bwMode="auto">
            <a:xfrm flipV="1">
              <a:off x="2872" y="2448"/>
              <a:ext cx="0" cy="57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50" name="Oval 24"/>
          <p:cNvSpPr>
            <a:spLocks noChangeAspect="1" noChangeArrowheads="1"/>
          </p:cNvSpPr>
          <p:nvPr/>
        </p:nvSpPr>
        <p:spPr bwMode="auto">
          <a:xfrm>
            <a:off x="10767646" y="1040986"/>
            <a:ext cx="119063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0062796" y="254117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</a:t>
            </a:r>
          </a:p>
        </p:txBody>
      </p:sp>
      <p:sp>
        <p:nvSpPr>
          <p:cNvPr id="52" name="Oval 26"/>
          <p:cNvSpPr>
            <a:spLocks noChangeAspect="1" noChangeArrowheads="1"/>
          </p:cNvSpPr>
          <p:nvPr/>
        </p:nvSpPr>
        <p:spPr bwMode="auto">
          <a:xfrm>
            <a:off x="11072446" y="1474373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27"/>
          <p:cNvSpPr>
            <a:spLocks noChangeAspect="1" noChangeArrowheads="1"/>
          </p:cNvSpPr>
          <p:nvPr/>
        </p:nvSpPr>
        <p:spPr bwMode="auto">
          <a:xfrm>
            <a:off x="11072446" y="1931573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28"/>
          <p:cNvSpPr>
            <a:spLocks noChangeAspect="1" noChangeArrowheads="1"/>
          </p:cNvSpPr>
          <p:nvPr/>
        </p:nvSpPr>
        <p:spPr bwMode="auto">
          <a:xfrm>
            <a:off x="10767646" y="2312573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29"/>
          <p:cNvSpPr>
            <a:spLocks noChangeAspect="1" noChangeArrowheads="1"/>
          </p:cNvSpPr>
          <p:nvPr/>
        </p:nvSpPr>
        <p:spPr bwMode="auto">
          <a:xfrm>
            <a:off x="10286634" y="2444336"/>
            <a:ext cx="119062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3757246" y="1017173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965199" y="247525"/>
            <a:ext cx="90467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1)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Khu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bảo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tồn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đa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dạng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sinh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học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nơi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lưu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giữ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được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nhiều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loại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động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vật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thực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vật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9" name="Oval 34"/>
          <p:cNvSpPr>
            <a:spLocks noChangeArrowheads="1"/>
          </p:cNvSpPr>
          <p:nvPr/>
        </p:nvSpPr>
        <p:spPr bwMode="auto">
          <a:xfrm>
            <a:off x="5151306" y="2364828"/>
            <a:ext cx="2164879" cy="2157633"/>
          </a:xfrm>
          <a:prstGeom prst="ellipse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0" name="Text Box 35"/>
          <p:cNvSpPr txBox="1">
            <a:spLocks noChangeArrowheads="1"/>
          </p:cNvSpPr>
          <p:nvPr/>
        </p:nvSpPr>
        <p:spPr bwMode="auto">
          <a:xfrm>
            <a:off x="4214446" y="2998373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1" name="Text Box 36"/>
          <p:cNvSpPr txBox="1">
            <a:spLocks noChangeArrowheads="1"/>
          </p:cNvSpPr>
          <p:nvPr/>
        </p:nvSpPr>
        <p:spPr bwMode="auto">
          <a:xfrm>
            <a:off x="6056357" y="2716501"/>
            <a:ext cx="457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35295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900388604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18CCBE9D-F4A4-4320-9A1F-138CBF29E53B}"/>
              </a:ext>
            </a:extLst>
          </p:cNvPr>
          <p:cNvGrpSpPr/>
          <p:nvPr/>
        </p:nvGrpSpPr>
        <p:grpSpPr>
          <a:xfrm>
            <a:off x="8762144" y="3386919"/>
            <a:ext cx="3473776" cy="280958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sp>
        <p:nvSpPr>
          <p:cNvPr id="17" name="Oval 5"/>
          <p:cNvSpPr>
            <a:spLocks noChangeAspect="1" noChangeArrowheads="1"/>
          </p:cNvSpPr>
          <p:nvPr/>
        </p:nvSpPr>
        <p:spPr bwMode="auto">
          <a:xfrm>
            <a:off x="8816282" y="1394990"/>
            <a:ext cx="1682750" cy="16827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6"/>
          <p:cNvSpPr>
            <a:spLocks noChangeAspect="1" noChangeArrowheads="1"/>
          </p:cNvSpPr>
          <p:nvPr/>
        </p:nvSpPr>
        <p:spPr bwMode="auto">
          <a:xfrm>
            <a:off x="9598919" y="1404515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7"/>
          <p:cNvGrpSpPr>
            <a:grpSpLocks/>
          </p:cNvGrpSpPr>
          <p:nvPr/>
        </p:nvGrpSpPr>
        <p:grpSpPr bwMode="auto">
          <a:xfrm flipH="1">
            <a:off x="8870257" y="1542628"/>
            <a:ext cx="415925" cy="1366837"/>
            <a:chOff x="4852" y="1875"/>
            <a:chExt cx="262" cy="861"/>
          </a:xfrm>
        </p:grpSpPr>
        <p:sp>
          <p:nvSpPr>
            <p:cNvPr id="24" name="Oval 8"/>
            <p:cNvSpPr>
              <a:spLocks noChangeAspect="1" noChangeArrowheads="1"/>
            </p:cNvSpPr>
            <p:nvPr/>
          </p:nvSpPr>
          <p:spPr bwMode="auto">
            <a:xfrm>
              <a:off x="4872" y="1875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9"/>
            <p:cNvSpPr>
              <a:spLocks noChangeAspect="1" noChangeArrowheads="1"/>
            </p:cNvSpPr>
            <p:nvPr/>
          </p:nvSpPr>
          <p:spPr bwMode="auto">
            <a:xfrm>
              <a:off x="5039" y="2111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10"/>
            <p:cNvSpPr>
              <a:spLocks noChangeAspect="1" noChangeArrowheads="1"/>
            </p:cNvSpPr>
            <p:nvPr/>
          </p:nvSpPr>
          <p:spPr bwMode="auto">
            <a:xfrm flipH="1">
              <a:off x="5026" y="2430"/>
              <a:ext cx="76" cy="7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11"/>
            <p:cNvSpPr>
              <a:spLocks noChangeAspect="1" noChangeArrowheads="1"/>
            </p:cNvSpPr>
            <p:nvPr/>
          </p:nvSpPr>
          <p:spPr bwMode="auto">
            <a:xfrm flipH="1">
              <a:off x="4852" y="2660"/>
              <a:ext cx="76" cy="7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10098982" y="1277515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0437119" y="174900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10437119" y="2357015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10060882" y="286184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8340032" y="1747415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8s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8700394" y="1277515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9s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8397182" y="2357015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7s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8771832" y="2844378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6s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9386194" y="1048915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10s</a:t>
            </a:r>
          </a:p>
        </p:txBody>
      </p:sp>
      <p:grpSp>
        <p:nvGrpSpPr>
          <p:cNvPr id="39" name="Group 21"/>
          <p:cNvGrpSpPr>
            <a:grpSpLocks noChangeAspect="1"/>
          </p:cNvGrpSpPr>
          <p:nvPr/>
        </p:nvGrpSpPr>
        <p:grpSpPr bwMode="auto">
          <a:xfrm>
            <a:off x="9657657" y="1609303"/>
            <a:ext cx="0" cy="1252537"/>
            <a:chOff x="2872" y="2448"/>
            <a:chExt cx="0" cy="1144"/>
          </a:xfrm>
        </p:grpSpPr>
        <p:sp>
          <p:nvSpPr>
            <p:cNvPr id="40" name="Line 22"/>
            <p:cNvSpPr>
              <a:spLocks noChangeAspect="1" noChangeShapeType="1"/>
            </p:cNvSpPr>
            <p:nvPr/>
          </p:nvSpPr>
          <p:spPr bwMode="auto">
            <a:xfrm flipV="1">
              <a:off x="2872" y="3016"/>
              <a:ext cx="0" cy="576"/>
            </a:xfrm>
            <a:prstGeom prst="line">
              <a:avLst/>
            </a:prstGeom>
            <a:noFill/>
            <a:ln w="63500">
              <a:solidFill>
                <a:srgbClr val="FFFFFF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" name="Line 23"/>
            <p:cNvSpPr>
              <a:spLocks noChangeAspect="1" noChangeShapeType="1"/>
            </p:cNvSpPr>
            <p:nvPr/>
          </p:nvSpPr>
          <p:spPr bwMode="auto">
            <a:xfrm flipV="1">
              <a:off x="2872" y="2448"/>
              <a:ext cx="0" cy="57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42" name="Oval 24"/>
          <p:cNvSpPr>
            <a:spLocks noChangeAspect="1" noChangeArrowheads="1"/>
          </p:cNvSpPr>
          <p:nvPr/>
        </p:nvSpPr>
        <p:spPr bwMode="auto">
          <a:xfrm>
            <a:off x="10075169" y="1529928"/>
            <a:ext cx="119063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9370319" y="3030115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</a:t>
            </a:r>
          </a:p>
        </p:txBody>
      </p:sp>
      <p:sp>
        <p:nvSpPr>
          <p:cNvPr id="44" name="Oval 26"/>
          <p:cNvSpPr>
            <a:spLocks noChangeAspect="1" noChangeArrowheads="1"/>
          </p:cNvSpPr>
          <p:nvPr/>
        </p:nvSpPr>
        <p:spPr bwMode="auto">
          <a:xfrm>
            <a:off x="10379969" y="1963315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27"/>
          <p:cNvSpPr>
            <a:spLocks noChangeAspect="1" noChangeArrowheads="1"/>
          </p:cNvSpPr>
          <p:nvPr/>
        </p:nvSpPr>
        <p:spPr bwMode="auto">
          <a:xfrm>
            <a:off x="10379969" y="2420515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28"/>
          <p:cNvSpPr>
            <a:spLocks noChangeAspect="1" noChangeArrowheads="1"/>
          </p:cNvSpPr>
          <p:nvPr/>
        </p:nvSpPr>
        <p:spPr bwMode="auto">
          <a:xfrm>
            <a:off x="10075169" y="2801515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29"/>
          <p:cNvSpPr>
            <a:spLocks noChangeAspect="1" noChangeArrowheads="1"/>
          </p:cNvSpPr>
          <p:nvPr/>
        </p:nvSpPr>
        <p:spPr bwMode="auto">
          <a:xfrm>
            <a:off x="9594157" y="2933278"/>
            <a:ext cx="119062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58118" y="1390053"/>
            <a:ext cx="81121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2)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Trồng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xả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rác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bừa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bãi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đốt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nương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những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từ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ngữ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chỉ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hành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động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bảo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vệ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môi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trường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0" name="Oval 32"/>
          <p:cNvSpPr>
            <a:spLocks noChangeArrowheads="1"/>
          </p:cNvSpPr>
          <p:nvPr/>
        </p:nvSpPr>
        <p:spPr bwMode="auto">
          <a:xfrm>
            <a:off x="4948720" y="2928101"/>
            <a:ext cx="1888231" cy="1828800"/>
          </a:xfrm>
          <a:prstGeom prst="ellipse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3521969" y="348731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5664235" y="3198390"/>
            <a:ext cx="457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</a:t>
            </a:r>
          </a:p>
        </p:txBody>
      </p:sp>
      <p:grpSp>
        <p:nvGrpSpPr>
          <p:cNvPr id="53" name="组合 54">
            <a:extLst>
              <a:ext uri="{FF2B5EF4-FFF2-40B4-BE49-F238E27FC236}">
                <a16:creationId xmlns:a16="http://schemas.microsoft.com/office/drawing/2014/main" xmlns="" id="{AED7F5CB-E1EC-4C3B-911C-24BD3A8F0292}"/>
              </a:ext>
            </a:extLst>
          </p:cNvPr>
          <p:cNvGrpSpPr/>
          <p:nvPr/>
        </p:nvGrpSpPr>
        <p:grpSpPr>
          <a:xfrm>
            <a:off x="-110831" y="5246329"/>
            <a:ext cx="12302831" cy="2058487"/>
            <a:chOff x="-445477" y="4058962"/>
            <a:chExt cx="13340862" cy="2058487"/>
          </a:xfrm>
        </p:grpSpPr>
        <p:pic>
          <p:nvPicPr>
            <p:cNvPr id="54" name="图片 26">
              <a:extLst>
                <a:ext uri="{FF2B5EF4-FFF2-40B4-BE49-F238E27FC236}">
                  <a16:creationId xmlns:a16="http://schemas.microsoft.com/office/drawing/2014/main" xmlns="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/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56" name="图片 28">
              <a:extLst>
                <a:ext uri="{FF2B5EF4-FFF2-40B4-BE49-F238E27FC236}">
                  <a16:creationId xmlns:a16="http://schemas.microsoft.com/office/drawing/2014/main" xmlns="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16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900388604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31D57B3E-0CFC-491C-BF8F-9FDFE53C7841}"/>
              </a:ext>
            </a:extLst>
          </p:cNvPr>
          <p:cNvGrpSpPr/>
          <p:nvPr/>
        </p:nvGrpSpPr>
        <p:grpSpPr>
          <a:xfrm>
            <a:off x="8658290" y="3145469"/>
            <a:ext cx="3473776" cy="2809586"/>
            <a:chOff x="-1799413" y="912505"/>
            <a:chExt cx="5212190" cy="4215614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xmlns="" id="{A3833994-CC35-4A6B-BC83-28D284E6E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xmlns="" id="{7B79E903-39A4-417E-92E6-479D657E6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xmlns="" id="{916287CF-4E0A-4094-AF6C-68274A0DE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sp>
        <p:nvSpPr>
          <p:cNvPr id="40" name="Oval 5"/>
          <p:cNvSpPr>
            <a:spLocks noChangeAspect="1" noChangeArrowheads="1"/>
          </p:cNvSpPr>
          <p:nvPr/>
        </p:nvSpPr>
        <p:spPr bwMode="auto">
          <a:xfrm>
            <a:off x="8874353" y="1148948"/>
            <a:ext cx="1682750" cy="16827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6"/>
          <p:cNvSpPr>
            <a:spLocks noChangeAspect="1" noChangeArrowheads="1"/>
          </p:cNvSpPr>
          <p:nvPr/>
        </p:nvSpPr>
        <p:spPr bwMode="auto">
          <a:xfrm>
            <a:off x="9656990" y="1158473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7"/>
          <p:cNvGrpSpPr>
            <a:grpSpLocks/>
          </p:cNvGrpSpPr>
          <p:nvPr/>
        </p:nvGrpSpPr>
        <p:grpSpPr bwMode="auto">
          <a:xfrm flipH="1">
            <a:off x="8928328" y="1296586"/>
            <a:ext cx="415925" cy="1366837"/>
            <a:chOff x="4852" y="1875"/>
            <a:chExt cx="262" cy="861"/>
          </a:xfrm>
        </p:grpSpPr>
        <p:sp>
          <p:nvSpPr>
            <p:cNvPr id="47" name="Oval 8"/>
            <p:cNvSpPr>
              <a:spLocks noChangeAspect="1" noChangeArrowheads="1"/>
            </p:cNvSpPr>
            <p:nvPr/>
          </p:nvSpPr>
          <p:spPr bwMode="auto">
            <a:xfrm>
              <a:off x="4872" y="1875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val 9"/>
            <p:cNvSpPr>
              <a:spLocks noChangeAspect="1" noChangeArrowheads="1"/>
            </p:cNvSpPr>
            <p:nvPr/>
          </p:nvSpPr>
          <p:spPr bwMode="auto">
            <a:xfrm>
              <a:off x="5039" y="2111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val 10"/>
            <p:cNvSpPr>
              <a:spLocks noChangeAspect="1" noChangeArrowheads="1"/>
            </p:cNvSpPr>
            <p:nvPr/>
          </p:nvSpPr>
          <p:spPr bwMode="auto">
            <a:xfrm flipH="1">
              <a:off x="5026" y="2430"/>
              <a:ext cx="76" cy="7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11"/>
            <p:cNvSpPr>
              <a:spLocks noChangeAspect="1" noChangeArrowheads="1"/>
            </p:cNvSpPr>
            <p:nvPr/>
          </p:nvSpPr>
          <p:spPr bwMode="auto">
            <a:xfrm flipH="1">
              <a:off x="4852" y="2660"/>
              <a:ext cx="76" cy="7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10157053" y="103147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10495190" y="1502961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0495190" y="211097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10118953" y="2615798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8398103" y="150137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8s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8758465" y="103147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9s</a:t>
            </a: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8455253" y="211097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7s</a:t>
            </a: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8829903" y="2598336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6s</a:t>
            </a: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9444265" y="80287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10s</a:t>
            </a:r>
          </a:p>
        </p:txBody>
      </p:sp>
      <p:grpSp>
        <p:nvGrpSpPr>
          <p:cNvPr id="61" name="Group 21"/>
          <p:cNvGrpSpPr>
            <a:grpSpLocks noChangeAspect="1"/>
          </p:cNvGrpSpPr>
          <p:nvPr/>
        </p:nvGrpSpPr>
        <p:grpSpPr bwMode="auto">
          <a:xfrm>
            <a:off x="9715728" y="1363261"/>
            <a:ext cx="0" cy="1252537"/>
            <a:chOff x="2872" y="2448"/>
            <a:chExt cx="0" cy="1144"/>
          </a:xfrm>
        </p:grpSpPr>
        <p:sp>
          <p:nvSpPr>
            <p:cNvPr id="62" name="Line 22"/>
            <p:cNvSpPr>
              <a:spLocks noChangeAspect="1" noChangeShapeType="1"/>
            </p:cNvSpPr>
            <p:nvPr/>
          </p:nvSpPr>
          <p:spPr bwMode="auto">
            <a:xfrm flipV="1">
              <a:off x="2872" y="3016"/>
              <a:ext cx="0" cy="576"/>
            </a:xfrm>
            <a:prstGeom prst="line">
              <a:avLst/>
            </a:prstGeom>
            <a:noFill/>
            <a:ln w="63500">
              <a:solidFill>
                <a:srgbClr val="FFFFFF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3" name="Line 23"/>
            <p:cNvSpPr>
              <a:spLocks noChangeAspect="1" noChangeShapeType="1"/>
            </p:cNvSpPr>
            <p:nvPr/>
          </p:nvSpPr>
          <p:spPr bwMode="auto">
            <a:xfrm flipV="1">
              <a:off x="2872" y="2448"/>
              <a:ext cx="0" cy="57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64" name="Oval 24"/>
          <p:cNvSpPr>
            <a:spLocks noChangeAspect="1" noChangeArrowheads="1"/>
          </p:cNvSpPr>
          <p:nvPr/>
        </p:nvSpPr>
        <p:spPr bwMode="auto">
          <a:xfrm>
            <a:off x="10133240" y="1283886"/>
            <a:ext cx="119063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25"/>
          <p:cNvSpPr txBox="1">
            <a:spLocks noChangeArrowheads="1"/>
          </p:cNvSpPr>
          <p:nvPr/>
        </p:nvSpPr>
        <p:spPr bwMode="auto">
          <a:xfrm>
            <a:off x="9428390" y="278407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</a:t>
            </a:r>
          </a:p>
        </p:txBody>
      </p:sp>
      <p:sp>
        <p:nvSpPr>
          <p:cNvPr id="66" name="Oval 26"/>
          <p:cNvSpPr>
            <a:spLocks noChangeAspect="1" noChangeArrowheads="1"/>
          </p:cNvSpPr>
          <p:nvPr/>
        </p:nvSpPr>
        <p:spPr bwMode="auto">
          <a:xfrm>
            <a:off x="10438040" y="1717273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27"/>
          <p:cNvSpPr>
            <a:spLocks noChangeAspect="1" noChangeArrowheads="1"/>
          </p:cNvSpPr>
          <p:nvPr/>
        </p:nvSpPr>
        <p:spPr bwMode="auto">
          <a:xfrm>
            <a:off x="10438040" y="2174473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28"/>
          <p:cNvSpPr>
            <a:spLocks noChangeAspect="1" noChangeArrowheads="1"/>
          </p:cNvSpPr>
          <p:nvPr/>
        </p:nvSpPr>
        <p:spPr bwMode="auto">
          <a:xfrm>
            <a:off x="10133240" y="2555473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29"/>
          <p:cNvSpPr>
            <a:spLocks noChangeAspect="1" noChangeArrowheads="1"/>
          </p:cNvSpPr>
          <p:nvPr/>
        </p:nvSpPr>
        <p:spPr bwMode="auto">
          <a:xfrm>
            <a:off x="9652228" y="2687236"/>
            <a:ext cx="119062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439941" y="929380"/>
            <a:ext cx="78390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3)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Trồng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bỏ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rác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đúng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nơi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quy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định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chăm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sóc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cây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những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từ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ngữ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chỉ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hành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động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bảo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vệ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môi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trường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5107990" y="2862274"/>
            <a:ext cx="2046060" cy="1828800"/>
          </a:xfrm>
          <a:prstGeom prst="ellipse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3580040" y="3241273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4" name="Text Box 34"/>
          <p:cNvSpPr txBox="1">
            <a:spLocks noChangeArrowheads="1"/>
          </p:cNvSpPr>
          <p:nvPr/>
        </p:nvSpPr>
        <p:spPr bwMode="auto">
          <a:xfrm>
            <a:off x="5902420" y="3114954"/>
            <a:ext cx="457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</a:t>
            </a:r>
          </a:p>
        </p:txBody>
      </p:sp>
      <p:grpSp>
        <p:nvGrpSpPr>
          <p:cNvPr id="75" name="组合 54">
            <a:extLst>
              <a:ext uri="{FF2B5EF4-FFF2-40B4-BE49-F238E27FC236}">
                <a16:creationId xmlns:a16="http://schemas.microsoft.com/office/drawing/2014/main" xmlns="" id="{AED7F5CB-E1EC-4C3B-911C-24BD3A8F0292}"/>
              </a:ext>
            </a:extLst>
          </p:cNvPr>
          <p:cNvGrpSpPr/>
          <p:nvPr/>
        </p:nvGrpSpPr>
        <p:grpSpPr>
          <a:xfrm>
            <a:off x="-139701" y="5246329"/>
            <a:ext cx="12331701" cy="2058487"/>
            <a:chOff x="-445477" y="4058962"/>
            <a:chExt cx="13340862" cy="2058487"/>
          </a:xfrm>
        </p:grpSpPr>
        <p:pic>
          <p:nvPicPr>
            <p:cNvPr id="76" name="图片 26">
              <a:extLst>
                <a:ext uri="{FF2B5EF4-FFF2-40B4-BE49-F238E27FC236}">
                  <a16:creationId xmlns:a16="http://schemas.microsoft.com/office/drawing/2014/main" xmlns="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/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77" name="图片 28">
              <a:extLst>
                <a:ext uri="{FF2B5EF4-FFF2-40B4-BE49-F238E27FC236}">
                  <a16:creationId xmlns:a16="http://schemas.microsoft.com/office/drawing/2014/main" xmlns="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4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900388604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CFD4352A-76AA-44E1-8A41-7641E671B5B8}"/>
              </a:ext>
            </a:extLst>
          </p:cNvPr>
          <p:cNvSpPr/>
          <p:nvPr/>
        </p:nvSpPr>
        <p:spPr>
          <a:xfrm>
            <a:off x="251318" y="163906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18CCBE9D-F4A4-4320-9A1F-138CBF29E53B}"/>
              </a:ext>
            </a:extLst>
          </p:cNvPr>
          <p:cNvGrpSpPr/>
          <p:nvPr/>
        </p:nvGrpSpPr>
        <p:grpSpPr>
          <a:xfrm>
            <a:off x="8710682" y="3210349"/>
            <a:ext cx="3473776" cy="280958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sp>
        <p:nvSpPr>
          <p:cNvPr id="16" name="Oval 5"/>
          <p:cNvSpPr>
            <a:spLocks noChangeAspect="1" noChangeArrowheads="1"/>
          </p:cNvSpPr>
          <p:nvPr/>
        </p:nvSpPr>
        <p:spPr bwMode="auto">
          <a:xfrm>
            <a:off x="9332643" y="1238675"/>
            <a:ext cx="1682750" cy="16827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6"/>
          <p:cNvSpPr>
            <a:spLocks noChangeAspect="1" noChangeArrowheads="1"/>
          </p:cNvSpPr>
          <p:nvPr/>
        </p:nvSpPr>
        <p:spPr bwMode="auto">
          <a:xfrm>
            <a:off x="10115280" y="1248200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7"/>
          <p:cNvGrpSpPr>
            <a:grpSpLocks/>
          </p:cNvGrpSpPr>
          <p:nvPr/>
        </p:nvGrpSpPr>
        <p:grpSpPr bwMode="auto">
          <a:xfrm flipH="1">
            <a:off x="9386618" y="1386313"/>
            <a:ext cx="415925" cy="1366837"/>
            <a:chOff x="4852" y="1875"/>
            <a:chExt cx="262" cy="861"/>
          </a:xfrm>
        </p:grpSpPr>
        <p:sp>
          <p:nvSpPr>
            <p:cNvPr id="19" name="Oval 8"/>
            <p:cNvSpPr>
              <a:spLocks noChangeAspect="1" noChangeArrowheads="1"/>
            </p:cNvSpPr>
            <p:nvPr/>
          </p:nvSpPr>
          <p:spPr bwMode="auto">
            <a:xfrm>
              <a:off x="4872" y="1875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9"/>
            <p:cNvSpPr>
              <a:spLocks noChangeAspect="1" noChangeArrowheads="1"/>
            </p:cNvSpPr>
            <p:nvPr/>
          </p:nvSpPr>
          <p:spPr bwMode="auto">
            <a:xfrm>
              <a:off x="5039" y="2111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10"/>
            <p:cNvSpPr>
              <a:spLocks noChangeAspect="1" noChangeArrowheads="1"/>
            </p:cNvSpPr>
            <p:nvPr/>
          </p:nvSpPr>
          <p:spPr bwMode="auto">
            <a:xfrm flipH="1">
              <a:off x="5026" y="2430"/>
              <a:ext cx="76" cy="7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11"/>
            <p:cNvSpPr>
              <a:spLocks noChangeAspect="1" noChangeArrowheads="1"/>
            </p:cNvSpPr>
            <p:nvPr/>
          </p:nvSpPr>
          <p:spPr bwMode="auto">
            <a:xfrm flipH="1">
              <a:off x="4852" y="2660"/>
              <a:ext cx="76" cy="7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10615343" y="11212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0953480" y="1592688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0953480" y="22007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0577243" y="2705525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4s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8856393" y="15911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8s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9216755" y="11212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9s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8913543" y="22007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7s</a:t>
            </a: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9288193" y="2688063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6s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9902555" y="8926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10s</a:t>
            </a:r>
          </a:p>
        </p:txBody>
      </p:sp>
      <p:grpSp>
        <p:nvGrpSpPr>
          <p:cNvPr id="38" name="Group 21"/>
          <p:cNvGrpSpPr>
            <a:grpSpLocks noChangeAspect="1"/>
          </p:cNvGrpSpPr>
          <p:nvPr/>
        </p:nvGrpSpPr>
        <p:grpSpPr bwMode="auto">
          <a:xfrm>
            <a:off x="10174018" y="1452988"/>
            <a:ext cx="0" cy="1252537"/>
            <a:chOff x="2872" y="2448"/>
            <a:chExt cx="0" cy="1144"/>
          </a:xfrm>
        </p:grpSpPr>
        <p:sp>
          <p:nvSpPr>
            <p:cNvPr id="39" name="Line 22"/>
            <p:cNvSpPr>
              <a:spLocks noChangeAspect="1" noChangeShapeType="1"/>
            </p:cNvSpPr>
            <p:nvPr/>
          </p:nvSpPr>
          <p:spPr bwMode="auto">
            <a:xfrm flipV="1">
              <a:off x="2872" y="3016"/>
              <a:ext cx="0" cy="576"/>
            </a:xfrm>
            <a:prstGeom prst="line">
              <a:avLst/>
            </a:prstGeom>
            <a:noFill/>
            <a:ln w="63500">
              <a:solidFill>
                <a:srgbClr val="FFFFFF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0" name="Line 23"/>
            <p:cNvSpPr>
              <a:spLocks noChangeAspect="1" noChangeShapeType="1"/>
            </p:cNvSpPr>
            <p:nvPr/>
          </p:nvSpPr>
          <p:spPr bwMode="auto">
            <a:xfrm flipV="1">
              <a:off x="2872" y="2448"/>
              <a:ext cx="0" cy="57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41" name="Oval 24"/>
          <p:cNvSpPr>
            <a:spLocks noChangeAspect="1" noChangeArrowheads="1"/>
          </p:cNvSpPr>
          <p:nvPr/>
        </p:nvSpPr>
        <p:spPr bwMode="auto">
          <a:xfrm>
            <a:off x="10591530" y="1373613"/>
            <a:ext cx="119063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9886680" y="2873800"/>
            <a:ext cx="552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</a:t>
            </a:r>
          </a:p>
        </p:txBody>
      </p:sp>
      <p:sp>
        <p:nvSpPr>
          <p:cNvPr id="43" name="Oval 26"/>
          <p:cNvSpPr>
            <a:spLocks noChangeAspect="1" noChangeArrowheads="1"/>
          </p:cNvSpPr>
          <p:nvPr/>
        </p:nvSpPr>
        <p:spPr bwMode="auto">
          <a:xfrm>
            <a:off x="10896330" y="1807000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27"/>
          <p:cNvSpPr>
            <a:spLocks noChangeAspect="1" noChangeArrowheads="1"/>
          </p:cNvSpPr>
          <p:nvPr/>
        </p:nvSpPr>
        <p:spPr bwMode="auto">
          <a:xfrm>
            <a:off x="10896330" y="2264200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28"/>
          <p:cNvSpPr>
            <a:spLocks noChangeAspect="1" noChangeArrowheads="1"/>
          </p:cNvSpPr>
          <p:nvPr/>
        </p:nvSpPr>
        <p:spPr bwMode="auto">
          <a:xfrm>
            <a:off x="10591530" y="2645200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29"/>
          <p:cNvSpPr>
            <a:spLocks noChangeAspect="1" noChangeArrowheads="1"/>
          </p:cNvSpPr>
          <p:nvPr/>
        </p:nvSpPr>
        <p:spPr bwMode="auto">
          <a:xfrm>
            <a:off x="10110518" y="2776963"/>
            <a:ext cx="119062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1534844" y="1323175"/>
            <a:ext cx="7010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</a:t>
            </a:r>
            <a:r>
              <a:rPr kumimoji="0" lang="vi-V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4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Bảo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vệ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môi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trường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trách nhiệm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mọi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người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9" name="Oval 32"/>
          <p:cNvSpPr>
            <a:spLocks noChangeArrowheads="1"/>
          </p:cNvSpPr>
          <p:nvPr/>
        </p:nvSpPr>
        <p:spPr bwMode="auto">
          <a:xfrm>
            <a:off x="4687618" y="2704731"/>
            <a:ext cx="2248170" cy="2009364"/>
          </a:xfrm>
          <a:prstGeom prst="ellipse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0" name="Text Box 33"/>
          <p:cNvSpPr txBox="1">
            <a:spLocks noChangeArrowheads="1"/>
          </p:cNvSpPr>
          <p:nvPr/>
        </p:nvSpPr>
        <p:spPr bwMode="auto">
          <a:xfrm>
            <a:off x="4038330" y="3331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 flipH="1">
            <a:off x="4899248" y="3072669"/>
            <a:ext cx="18417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</a:t>
            </a:r>
          </a:p>
        </p:txBody>
      </p:sp>
      <p:grpSp>
        <p:nvGrpSpPr>
          <p:cNvPr id="52" name="组合 54">
            <a:extLst>
              <a:ext uri="{FF2B5EF4-FFF2-40B4-BE49-F238E27FC236}">
                <a16:creationId xmlns:a16="http://schemas.microsoft.com/office/drawing/2014/main" xmlns="" id="{AED7F5CB-E1EC-4C3B-911C-24BD3A8F0292}"/>
              </a:ext>
            </a:extLst>
          </p:cNvPr>
          <p:cNvGrpSpPr/>
          <p:nvPr/>
        </p:nvGrpSpPr>
        <p:grpSpPr>
          <a:xfrm>
            <a:off x="-88901" y="5246329"/>
            <a:ext cx="12280901" cy="2058487"/>
            <a:chOff x="-445477" y="4058962"/>
            <a:chExt cx="13340862" cy="2058487"/>
          </a:xfrm>
        </p:grpSpPr>
        <p:pic>
          <p:nvPicPr>
            <p:cNvPr id="53" name="图片 26">
              <a:extLst>
                <a:ext uri="{FF2B5EF4-FFF2-40B4-BE49-F238E27FC236}">
                  <a16:creationId xmlns:a16="http://schemas.microsoft.com/office/drawing/2014/main" xmlns="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/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54" name="图片 28">
              <a:extLst>
                <a:ext uri="{FF2B5EF4-FFF2-40B4-BE49-F238E27FC236}">
                  <a16:creationId xmlns:a16="http://schemas.microsoft.com/office/drawing/2014/main" xmlns="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034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900388604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5DC7696-FEEB-4E86-BBD3-F260C4D6B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25" y="-444638"/>
            <a:ext cx="12895385" cy="71416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3F8AD6B-3CFA-4BD8-8DBB-8566D277F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129" y="956877"/>
            <a:ext cx="14161477" cy="6943649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18CCBE9D-F4A4-4320-9A1F-138CBF29E53B}"/>
              </a:ext>
            </a:extLst>
          </p:cNvPr>
          <p:cNvGrpSpPr/>
          <p:nvPr/>
        </p:nvGrpSpPr>
        <p:grpSpPr>
          <a:xfrm>
            <a:off x="-1439789" y="2183988"/>
            <a:ext cx="4657549" cy="3767021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AED7F5CB-E1EC-4C3B-911C-24BD3A8F0292}"/>
              </a:ext>
            </a:extLst>
          </p:cNvPr>
          <p:cNvGrpSpPr/>
          <p:nvPr/>
        </p:nvGrpSpPr>
        <p:grpSpPr>
          <a:xfrm>
            <a:off x="-445477" y="4478950"/>
            <a:ext cx="13340862" cy="2953245"/>
            <a:chOff x="-445477" y="4058961"/>
            <a:chExt cx="13340862" cy="4046151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="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5" y="4545618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7E716888-6A9B-47DC-8F49-AEE398081F30}"/>
              </a:ext>
            </a:extLst>
          </p:cNvPr>
          <p:cNvGrpSpPr/>
          <p:nvPr/>
        </p:nvGrpSpPr>
        <p:grpSpPr>
          <a:xfrm>
            <a:off x="647700" y="2893502"/>
            <a:ext cx="5331175" cy="3503290"/>
            <a:chOff x="2607267" y="2151100"/>
            <a:chExt cx="7115460" cy="5029698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xmlns="" id="{C21B3637-1B5C-4104-AA03-AB88780D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F46A935C-9F62-4BC5-9229-C489C31A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A8549EC3-AF91-472E-A32A-ED725069EE10}"/>
              </a:ext>
            </a:extLst>
          </p:cNvPr>
          <p:cNvGrpSpPr/>
          <p:nvPr/>
        </p:nvGrpSpPr>
        <p:grpSpPr>
          <a:xfrm>
            <a:off x="-976386" y="5198067"/>
            <a:ext cx="4259607" cy="4605932"/>
            <a:chOff x="7951111" y="4778078"/>
            <a:chExt cx="4259607" cy="4605932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xmlns="" id="{C17C5805-7C78-4488-874C-345298C3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xmlns="" id="{0E666F12-E1BA-47B9-9217-E0C05BC5C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/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0C611BD6-4F17-4BF8-BCE1-B8BE40910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xmlns="" id="{03605B7A-D9AE-4AF3-BF7B-3E8FB613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7562690" y="5166499"/>
              <a:ext cx="3622030" cy="2845187"/>
            </a:xfrm>
            <a:prstGeom prst="rect">
              <a:avLst/>
            </a:prstGeom>
          </p:spPr>
        </p:pic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59E1E11-8A51-4EF9-9317-EFB6B01B379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7441" y="1472264"/>
            <a:ext cx="7523116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6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3987" y="239900"/>
            <a:ext cx="5759653" cy="12578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71599" y="1996441"/>
            <a:ext cx="9475075" cy="2685918"/>
            <a:chOff x="1024759" y="593310"/>
            <a:chExt cx="9475075" cy="2685918"/>
          </a:xfrm>
          <a:solidFill>
            <a:srgbClr val="FFFF00"/>
          </a:solidFill>
        </p:grpSpPr>
        <p:sp>
          <p:nvSpPr>
            <p:cNvPr id="10" name="Flowchart: Terminator 9"/>
            <p:cNvSpPr/>
            <p:nvPr/>
          </p:nvSpPr>
          <p:spPr>
            <a:xfrm>
              <a:off x="1024759" y="593310"/>
              <a:ext cx="9475075" cy="2685918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651709" y="920062"/>
              <a:ext cx="8233270" cy="20621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vi-VN" sz="3200" b="1" dirty="0" err="1"/>
                <a:t>Quan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hệ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từ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thích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hợp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điền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vào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câu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sau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là</a:t>
              </a:r>
              <a:r>
                <a:rPr lang="en-US" altLang="vi-VN" sz="3200" b="1" dirty="0"/>
                <a:t>: </a:t>
              </a:r>
            </a:p>
            <a:p>
              <a:pPr>
                <a:lnSpc>
                  <a:spcPct val="200000"/>
                </a:lnSpc>
              </a:pPr>
              <a:r>
                <a:rPr lang="en-US" altLang="vi-VN" sz="3200" b="1" dirty="0">
                  <a:solidFill>
                    <a:srgbClr val="0000FF"/>
                  </a:solidFill>
                </a:rPr>
                <a:t>-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Trời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hôm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nay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trong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xanh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……...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cao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vời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vợi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.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846249" y="357783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6179" y="945931"/>
            <a:ext cx="7803931" cy="1734207"/>
            <a:chOff x="1797269" y="2254469"/>
            <a:chExt cx="7803931" cy="1734207"/>
          </a:xfrm>
        </p:grpSpPr>
        <p:sp>
          <p:nvSpPr>
            <p:cNvPr id="3" name="Wave 2"/>
            <p:cNvSpPr/>
            <p:nvPr/>
          </p:nvSpPr>
          <p:spPr>
            <a:xfrm>
              <a:off x="1797269" y="2254469"/>
              <a:ext cx="7803931" cy="1734207"/>
            </a:xfrm>
            <a:prstGeom prst="wav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958646" y="2800897"/>
              <a:ext cx="7250113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 i="1" dirty="0" err="1"/>
                <a:t>Tìm</a:t>
              </a:r>
              <a:r>
                <a:rPr lang="en-US" altLang="vi-VN" sz="3600" b="1" i="1" dirty="0"/>
                <a:t> </a:t>
              </a:r>
              <a:r>
                <a:rPr lang="en-US" altLang="vi-VN" sz="3600" b="1" i="1" dirty="0" err="1"/>
                <a:t>từ</a:t>
              </a:r>
              <a:r>
                <a:rPr lang="en-US" altLang="vi-VN" sz="3600" b="1" i="1" dirty="0"/>
                <a:t> </a:t>
              </a:r>
              <a:r>
                <a:rPr lang="en-US" altLang="vi-VN" sz="3600" b="1" i="1" dirty="0" err="1"/>
                <a:t>cùng</a:t>
              </a:r>
              <a:r>
                <a:rPr lang="en-US" altLang="vi-VN" sz="3600" b="1" i="1" dirty="0"/>
                <a:t> </a:t>
              </a:r>
              <a:r>
                <a:rPr lang="en-US" altLang="vi-VN" sz="3600" b="1" i="1" dirty="0" err="1"/>
                <a:t>nghĩa</a:t>
              </a:r>
              <a:r>
                <a:rPr lang="en-US" altLang="vi-VN" sz="3600" b="1" i="1" dirty="0"/>
                <a:t> </a:t>
              </a:r>
              <a:r>
                <a:rPr lang="en-US" altLang="vi-VN" sz="3600" b="1" i="1" dirty="0" err="1"/>
                <a:t>với</a:t>
              </a:r>
              <a:r>
                <a:rPr lang="en-US" altLang="vi-VN" sz="3600" b="1" i="1" dirty="0"/>
                <a:t> </a:t>
              </a:r>
              <a:r>
                <a:rPr lang="en-US" altLang="vi-VN" sz="3600" b="1" i="1" dirty="0" err="1"/>
                <a:t>từ</a:t>
              </a:r>
              <a:r>
                <a:rPr lang="en-US" altLang="vi-VN" sz="3600" b="1" i="1" dirty="0"/>
                <a:t>: </a:t>
              </a:r>
              <a:r>
                <a:rPr lang="en-US" altLang="vi-VN" sz="3600" b="1" i="1" dirty="0" err="1">
                  <a:solidFill>
                    <a:srgbClr val="0000FF"/>
                  </a:solidFill>
                </a:rPr>
                <a:t>bảo</a:t>
              </a:r>
              <a:r>
                <a:rPr lang="en-US" altLang="vi-VN" sz="3600" b="1" i="1" dirty="0">
                  <a:solidFill>
                    <a:srgbClr val="0000FF"/>
                  </a:solidFill>
                </a:rPr>
                <a:t> </a:t>
              </a:r>
              <a:r>
                <a:rPr lang="en-US" altLang="vi-VN" sz="3600" b="1" i="1" dirty="0" err="1">
                  <a:solidFill>
                    <a:srgbClr val="0000FF"/>
                  </a:solidFill>
                </a:rPr>
                <a:t>vệ</a:t>
              </a:r>
              <a:endParaRPr lang="en-US" altLang="vi-VN" sz="3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Explosion 1 4"/>
          <p:cNvSpPr/>
          <p:nvPr/>
        </p:nvSpPr>
        <p:spPr>
          <a:xfrm>
            <a:off x="3400111" y="3090041"/>
            <a:ext cx="4908316" cy="2128345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7544" y="4666264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08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Terminator 9"/>
          <p:cNvSpPr/>
          <p:nvPr/>
        </p:nvSpPr>
        <p:spPr>
          <a:xfrm>
            <a:off x="2695903" y="457200"/>
            <a:ext cx="6621518" cy="1056289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18641" y="693353"/>
            <a:ext cx="55731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</a:rPr>
              <a:t>Khu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bảo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tồn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thiên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nhiên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gì</a:t>
            </a:r>
            <a:r>
              <a:rPr lang="en-US" sz="3200" b="1" dirty="0">
                <a:solidFill>
                  <a:srgbClr val="0000FF"/>
                </a:solidFill>
              </a:rPr>
              <a:t>?</a:t>
            </a:r>
            <a:endParaRPr lang="en-US" sz="3200" dirty="0">
              <a:solidFill>
                <a:srgbClr val="0000FF"/>
              </a:solidFill>
            </a:endParaRPr>
          </a:p>
        </p:txBody>
      </p:sp>
      <p:cxnSp>
        <p:nvCxnSpPr>
          <p:cNvPr id="12" name="AutoShape 18"/>
          <p:cNvCxnSpPr>
            <a:cxnSpLocks noChangeShapeType="1"/>
          </p:cNvCxnSpPr>
          <p:nvPr/>
        </p:nvCxnSpPr>
        <p:spPr bwMode="auto">
          <a:xfrm>
            <a:off x="1813034" y="3787611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94009" y="2239798"/>
            <a:ext cx="89916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00CC"/>
                </a:solidFill>
              </a:rPr>
              <a:t>A. </a:t>
            </a:r>
            <a:r>
              <a:rPr lang="en-US" sz="3000" b="1" dirty="0" err="1">
                <a:solidFill>
                  <a:srgbClr val="0000CC"/>
                </a:solidFill>
              </a:rPr>
              <a:t>Là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khu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dành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cho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nhân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dân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ăn</a:t>
            </a:r>
            <a:r>
              <a:rPr lang="en-US" sz="3000" b="1" dirty="0">
                <a:solidFill>
                  <a:srgbClr val="0000CC"/>
                </a:solidFill>
              </a:rPr>
              <a:t> ở, </a:t>
            </a:r>
            <a:r>
              <a:rPr lang="en-US" sz="3000" b="1" dirty="0" err="1">
                <a:solidFill>
                  <a:srgbClr val="0000CC"/>
                </a:solidFill>
              </a:rPr>
              <a:t>sinh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hoạt</a:t>
            </a:r>
            <a:r>
              <a:rPr lang="en-US" sz="3000" b="1" dirty="0">
                <a:solidFill>
                  <a:srgbClr val="0000CC"/>
                </a:solidFill>
              </a:rPr>
              <a:t>.</a:t>
            </a:r>
            <a:endParaRPr lang="en-US" sz="3000" dirty="0">
              <a:solidFill>
                <a:srgbClr val="0000CC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978243" y="2995448"/>
            <a:ext cx="89916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00CC"/>
                </a:solidFill>
              </a:rPr>
              <a:t>B. </a:t>
            </a:r>
            <a:r>
              <a:rPr lang="en-US" sz="3000" b="1" dirty="0" err="1">
                <a:solidFill>
                  <a:srgbClr val="0000CC"/>
                </a:solidFill>
              </a:rPr>
              <a:t>Là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khu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làm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việc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của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nhà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máy</a:t>
            </a:r>
            <a:r>
              <a:rPr lang="en-US" sz="3000" b="1" dirty="0">
                <a:solidFill>
                  <a:srgbClr val="0000CC"/>
                </a:solidFill>
              </a:rPr>
              <a:t>, </a:t>
            </a:r>
            <a:r>
              <a:rPr lang="en-US" sz="3000" b="1" dirty="0" err="1">
                <a:solidFill>
                  <a:srgbClr val="0000CC"/>
                </a:solidFill>
              </a:rPr>
              <a:t>xí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nghiệp</a:t>
            </a:r>
            <a:r>
              <a:rPr lang="en-US" sz="3000" b="1" dirty="0">
                <a:solidFill>
                  <a:srgbClr val="0000CC"/>
                </a:solidFill>
              </a:rPr>
              <a:t>.</a:t>
            </a:r>
            <a:endParaRPr lang="en-US" sz="3000" dirty="0">
              <a:solidFill>
                <a:srgbClr val="0000CC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89234" y="3787611"/>
            <a:ext cx="8991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0000CC"/>
                </a:solidFill>
              </a:rPr>
              <a:t>C. Là khu vực trong đó các loài cây, con vật và cảnh quan thiên nhiên được bảo vệ, gìn giữ lâu dài.</a:t>
            </a:r>
            <a:endParaRPr lang="en-US" sz="3000">
              <a:solidFill>
                <a:srgbClr val="0000CC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889234" y="3787611"/>
            <a:ext cx="8991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</a:rPr>
              <a:t>C. </a:t>
            </a:r>
            <a:r>
              <a:rPr lang="en-US" sz="3000" b="1" dirty="0" err="1">
                <a:solidFill>
                  <a:srgbClr val="FF0000"/>
                </a:solidFill>
              </a:rPr>
              <a:t>Là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khu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vực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trong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đó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các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loài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cây</a:t>
            </a:r>
            <a:r>
              <a:rPr lang="en-US" sz="3000" b="1" dirty="0">
                <a:solidFill>
                  <a:srgbClr val="FF0000"/>
                </a:solidFill>
              </a:rPr>
              <a:t>, con </a:t>
            </a:r>
            <a:r>
              <a:rPr lang="en-US" sz="3000" b="1" dirty="0" err="1">
                <a:solidFill>
                  <a:srgbClr val="FF0000"/>
                </a:solidFill>
              </a:rPr>
              <a:t>vật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và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cảnh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quan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thiên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nhiên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được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bảo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vệ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dirty="0" err="1">
                <a:solidFill>
                  <a:srgbClr val="FF0000"/>
                </a:solidFill>
              </a:rPr>
              <a:t>gìn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giữ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lâu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dài</a:t>
            </a:r>
            <a:r>
              <a:rPr lang="en-US" sz="3000" b="1" dirty="0">
                <a:solidFill>
                  <a:srgbClr val="FF0000"/>
                </a:solidFill>
              </a:rPr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17" name="Picture 7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7358" y="5041736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17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33" y="-1"/>
            <a:ext cx="12192000" cy="65598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5DC7696-FEEB-4E86-BBD3-F260C4D6BE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19998"/>
          <a:stretch/>
        </p:blipFill>
        <p:spPr>
          <a:xfrm>
            <a:off x="0" y="1499316"/>
            <a:ext cx="12192000" cy="5853002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E4313517-275A-4294-96EA-460F2EB4337B}"/>
              </a:ext>
            </a:extLst>
          </p:cNvPr>
          <p:cNvGrpSpPr/>
          <p:nvPr/>
        </p:nvGrpSpPr>
        <p:grpSpPr>
          <a:xfrm>
            <a:off x="-60818" y="5165583"/>
            <a:ext cx="3736569" cy="2193935"/>
            <a:chOff x="-1459101" y="1229172"/>
            <a:chExt cx="4884112" cy="3802794"/>
          </a:xfrm>
        </p:grpSpPr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71214595-C650-4EBD-88C2-84C9A76A1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9101" y="1229172"/>
              <a:ext cx="3796649" cy="365173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FF623C0F-F96F-4040-A266-B37CF10B9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52" y="2075812"/>
              <a:ext cx="2506159" cy="2410626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0EA0B81D-26A8-474D-A3C6-3CF608FBA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185674" y="2611312"/>
              <a:ext cx="2519169" cy="2420654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7991492" y="5069761"/>
            <a:ext cx="4190292" cy="2289758"/>
            <a:chOff x="-2211119" y="193828"/>
            <a:chExt cx="5728867" cy="5018992"/>
          </a:xfrm>
        </p:grpSpPr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120663" y="193828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1119" y="2126331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8" cy="241062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10" y="2142832"/>
            <a:ext cx="6521357" cy="5547278"/>
          </a:xfrm>
          <a:prstGeom prst="rect">
            <a:avLst/>
          </a:prstGeom>
        </p:spPr>
      </p:pic>
      <p:grpSp>
        <p:nvGrpSpPr>
          <p:cNvPr id="50" name="组合 54">
            <a:extLst>
              <a:ext uri="{FF2B5EF4-FFF2-40B4-BE49-F238E27FC236}">
                <a16:creationId xmlns=""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38683" y="6030119"/>
            <a:ext cx="12269365" cy="1589333"/>
            <a:chOff x="-61376" y="4058962"/>
            <a:chExt cx="11340285" cy="1197064"/>
          </a:xfrm>
        </p:grpSpPr>
        <p:pic>
          <p:nvPicPr>
            <p:cNvPr id="51" name="图片 26">
              <a:extLst>
                <a:ext uri="{FF2B5EF4-FFF2-40B4-BE49-F238E27FC236}">
                  <a16:creationId xmlns=""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9" r="12117" b="70415"/>
            <a:stretch/>
          </p:blipFill>
          <p:spPr>
            <a:xfrm>
              <a:off x="-56144" y="4058962"/>
              <a:ext cx="11335053" cy="1197064"/>
            </a:xfrm>
            <a:prstGeom prst="rect">
              <a:avLst/>
            </a:prstGeom>
          </p:spPr>
        </p:pic>
        <p:pic>
          <p:nvPicPr>
            <p:cNvPr id="52" name="图片 28">
              <a:extLst>
                <a:ext uri="{FF2B5EF4-FFF2-40B4-BE49-F238E27FC236}">
                  <a16:creationId xmlns=""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51" r="8119" b="58145"/>
            <a:stretch/>
          </p:blipFill>
          <p:spPr>
            <a:xfrm>
              <a:off x="-61376" y="4405758"/>
              <a:ext cx="11335054" cy="846877"/>
            </a:xfrm>
            <a:prstGeom prst="rect">
              <a:avLst/>
            </a:prstGeom>
          </p:spPr>
        </p:pic>
      </p:grp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924BF90-7721-4159-AB6D-9345B415CF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0818" y="68685"/>
            <a:ext cx="12040644" cy="24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797" y="1078429"/>
            <a:ext cx="6335788" cy="307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0642" y="2160599"/>
            <a:ext cx="10525123" cy="1077218"/>
            <a:chOff x="920642" y="2160599"/>
            <a:chExt cx="10525123" cy="1077218"/>
          </a:xfrm>
        </p:grpSpPr>
        <p:sp>
          <p:nvSpPr>
            <p:cNvPr id="3" name="Freeform 11"/>
            <p:cNvSpPr/>
            <p:nvPr/>
          </p:nvSpPr>
          <p:spPr bwMode="auto">
            <a:xfrm>
              <a:off x="920642" y="2461671"/>
              <a:ext cx="72845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70AD47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63261" y="2160599"/>
              <a:ext cx="9782504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3200" b="1" dirty="0" err="1"/>
                <a:t>Biết</a:t>
              </a:r>
              <a:r>
                <a:rPr lang="en-US" sz="3200" b="1" dirty="0"/>
                <a:t> </a:t>
              </a:r>
              <a:r>
                <a:rPr lang="en-US" sz="3200" b="1" dirty="0" err="1"/>
                <a:t>mở</a:t>
              </a:r>
              <a:r>
                <a:rPr lang="en-US" sz="3200" b="1" dirty="0"/>
                <a:t> </a:t>
              </a:r>
              <a:r>
                <a:rPr lang="en-US" sz="3200" b="1" dirty="0" err="1"/>
                <a:t>rộng</a:t>
              </a:r>
              <a:r>
                <a:rPr lang="en-US" sz="3200" b="1" dirty="0"/>
                <a:t> </a:t>
              </a:r>
              <a:r>
                <a:rPr lang="en-US" sz="3200" b="1" dirty="0" err="1"/>
                <a:t>vốn</a:t>
              </a:r>
              <a:r>
                <a:rPr lang="en-US" sz="3200" b="1" dirty="0"/>
                <a:t> </a:t>
              </a:r>
              <a:r>
                <a:rPr lang="en-US" sz="3200" b="1" dirty="0" err="1"/>
                <a:t>từ</a:t>
              </a:r>
              <a:r>
                <a:rPr lang="en-US" sz="3200" b="1" dirty="0"/>
                <a:t> </a:t>
              </a:r>
              <a:r>
                <a:rPr lang="en-US" sz="3200" b="1" dirty="0" err="1"/>
                <a:t>ngữ</a:t>
              </a:r>
              <a:r>
                <a:rPr lang="en-US" sz="3200" b="1" dirty="0"/>
                <a:t> </a:t>
              </a:r>
              <a:r>
                <a:rPr lang="en-US" sz="3200" b="1" dirty="0" err="1"/>
                <a:t>về</a:t>
              </a:r>
              <a:r>
                <a:rPr lang="en-US" sz="3200" b="1" dirty="0"/>
                <a:t> </a:t>
              </a:r>
              <a:r>
                <a:rPr lang="en-US" sz="3200" b="1" dirty="0" err="1"/>
                <a:t>môi</a:t>
              </a:r>
              <a:r>
                <a:rPr lang="en-US" sz="3200" b="1" dirty="0"/>
                <a:t> </a:t>
              </a:r>
              <a:r>
                <a:rPr lang="en-US" sz="3200" b="1" dirty="0" err="1"/>
                <a:t>trường</a:t>
              </a:r>
              <a:r>
                <a:rPr lang="en-US" sz="3200" b="1" dirty="0"/>
                <a:t> </a:t>
              </a:r>
              <a:r>
                <a:rPr lang="en-US" sz="3200" b="1" dirty="0" err="1"/>
                <a:t>và</a:t>
              </a:r>
              <a:r>
                <a:rPr lang="en-US" sz="3200" b="1" dirty="0"/>
                <a:t> </a:t>
              </a:r>
              <a:r>
                <a:rPr lang="en-US" sz="3200" b="1" dirty="0" err="1"/>
                <a:t>bảo</a:t>
              </a:r>
              <a:r>
                <a:rPr lang="en-US" sz="3200" b="1" dirty="0"/>
                <a:t> </a:t>
              </a:r>
              <a:r>
                <a:rPr lang="en-US" sz="3200" b="1" dirty="0" err="1"/>
                <a:t>vệ</a:t>
              </a:r>
              <a:r>
                <a:rPr lang="en-US" sz="3200" b="1" dirty="0"/>
                <a:t> </a:t>
              </a:r>
              <a:r>
                <a:rPr lang="en-US" sz="3200" b="1" dirty="0" err="1"/>
                <a:t>môi</a:t>
              </a:r>
              <a:r>
                <a:rPr lang="en-US" sz="3200" b="1" dirty="0"/>
                <a:t> </a:t>
              </a:r>
              <a:r>
                <a:rPr lang="en-US" sz="3200" b="1" dirty="0" err="1"/>
                <a:t>trường</a:t>
              </a:r>
              <a:r>
                <a:rPr lang="en-US" sz="3200" b="1" dirty="0"/>
                <a:t>.</a:t>
              </a:r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20642" y="3432363"/>
            <a:ext cx="10488331" cy="584775"/>
            <a:chOff x="920642" y="3432363"/>
            <a:chExt cx="10488331" cy="584775"/>
          </a:xfrm>
        </p:grpSpPr>
        <p:sp>
          <p:nvSpPr>
            <p:cNvPr id="4" name="Freeform 11"/>
            <p:cNvSpPr/>
            <p:nvPr/>
          </p:nvSpPr>
          <p:spPr bwMode="auto">
            <a:xfrm>
              <a:off x="920642" y="3496943"/>
              <a:ext cx="72845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70AD47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26469" y="3432363"/>
              <a:ext cx="978250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3200" b="1" dirty="0" err="1"/>
                <a:t>Biết</a:t>
              </a:r>
              <a:r>
                <a:rPr lang="en-US" sz="3200" b="1" dirty="0"/>
                <a:t> </a:t>
              </a:r>
              <a:r>
                <a:rPr lang="en-US" sz="3200" b="1" dirty="0" err="1"/>
                <a:t>những</a:t>
              </a:r>
              <a:r>
                <a:rPr lang="en-US" sz="3200" b="1" dirty="0"/>
                <a:t> </a:t>
              </a:r>
              <a:r>
                <a:rPr lang="en-US" sz="3200" b="1" dirty="0" err="1"/>
                <a:t>hành</a:t>
              </a:r>
              <a:r>
                <a:rPr lang="en-US" sz="3200" b="1" dirty="0"/>
                <a:t> </a:t>
              </a:r>
              <a:r>
                <a:rPr lang="en-US" sz="3200" b="1" dirty="0" err="1"/>
                <a:t>động</a:t>
              </a:r>
              <a:r>
                <a:rPr lang="en-US" sz="3200" b="1" dirty="0"/>
                <a:t> </a:t>
              </a:r>
              <a:r>
                <a:rPr lang="en-US" sz="3200" b="1" dirty="0" err="1"/>
                <a:t>có</a:t>
              </a:r>
              <a:r>
                <a:rPr lang="en-US" sz="3200" b="1" dirty="0"/>
                <a:t> ý </a:t>
              </a:r>
              <a:r>
                <a:rPr lang="en-US" sz="3200" b="1" dirty="0" err="1"/>
                <a:t>nghĩa</a:t>
              </a:r>
              <a:r>
                <a:rPr lang="en-US" sz="3200" b="1" dirty="0"/>
                <a:t> </a:t>
              </a:r>
              <a:r>
                <a:rPr lang="en-US" sz="3200" b="1" dirty="0" err="1"/>
                <a:t>bảo</a:t>
              </a:r>
              <a:r>
                <a:rPr lang="en-US" sz="3200" b="1" dirty="0"/>
                <a:t> </a:t>
              </a:r>
              <a:r>
                <a:rPr lang="en-US" sz="3200" b="1" dirty="0" err="1"/>
                <a:t>vệ</a:t>
              </a:r>
              <a:r>
                <a:rPr lang="en-US" sz="3200" b="1" dirty="0"/>
                <a:t> </a:t>
              </a:r>
              <a:r>
                <a:rPr lang="en-US" sz="3200" b="1" dirty="0" err="1"/>
                <a:t>môi</a:t>
              </a:r>
              <a:r>
                <a:rPr lang="en-US" sz="3200" b="1" dirty="0"/>
                <a:t> </a:t>
              </a:r>
              <a:r>
                <a:rPr lang="en-US" sz="3200" b="1" dirty="0" err="1"/>
                <a:t>trường</a:t>
              </a:r>
              <a:r>
                <a:rPr lang="en-US" sz="3200" b="1" dirty="0"/>
                <a:t>.</a:t>
              </a:r>
              <a:endParaRPr lang="en-US" sz="3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642" y="4289723"/>
            <a:ext cx="10488331" cy="1077218"/>
            <a:chOff x="920642" y="4289723"/>
            <a:chExt cx="10488331" cy="1077218"/>
          </a:xfrm>
        </p:grpSpPr>
        <p:sp>
          <p:nvSpPr>
            <p:cNvPr id="5" name="Freeform 11"/>
            <p:cNvSpPr/>
            <p:nvPr/>
          </p:nvSpPr>
          <p:spPr bwMode="auto">
            <a:xfrm>
              <a:off x="920642" y="4600526"/>
              <a:ext cx="72845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70AD47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626469" y="4289723"/>
              <a:ext cx="9782504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3200" b="1" dirty="0" err="1"/>
                <a:t>Biết</a:t>
              </a:r>
              <a:r>
                <a:rPr lang="en-US" sz="3200" b="1" dirty="0"/>
                <a:t> </a:t>
              </a:r>
              <a:r>
                <a:rPr lang="en-US" sz="3200" b="1" dirty="0" err="1"/>
                <a:t>viết</a:t>
              </a:r>
              <a:r>
                <a:rPr lang="en-US" sz="3200" b="1" dirty="0"/>
                <a:t> </a:t>
              </a:r>
              <a:r>
                <a:rPr lang="en-US" sz="3200" b="1" dirty="0" err="1"/>
                <a:t>đoạn</a:t>
              </a:r>
              <a:r>
                <a:rPr lang="en-US" sz="3200" b="1" dirty="0"/>
                <a:t> </a:t>
              </a:r>
              <a:r>
                <a:rPr lang="en-US" sz="3200" b="1" dirty="0" err="1"/>
                <a:t>văn</a:t>
              </a:r>
              <a:r>
                <a:rPr lang="en-US" sz="3200" b="1" dirty="0"/>
                <a:t> </a:t>
              </a:r>
              <a:r>
                <a:rPr lang="en-US" sz="3200" b="1" dirty="0" err="1"/>
                <a:t>ngắn</a:t>
              </a:r>
              <a:r>
                <a:rPr lang="en-US" sz="3200" b="1" dirty="0"/>
                <a:t> </a:t>
              </a:r>
              <a:r>
                <a:rPr lang="en-US" sz="3200" b="1" dirty="0" err="1"/>
                <a:t>có</a:t>
              </a:r>
              <a:r>
                <a:rPr lang="en-US" sz="3200" b="1" dirty="0"/>
                <a:t> </a:t>
              </a:r>
              <a:r>
                <a:rPr lang="en-US" sz="3200" b="1" dirty="0" err="1"/>
                <a:t>đề</a:t>
              </a:r>
              <a:r>
                <a:rPr lang="en-US" sz="3200" b="1" dirty="0"/>
                <a:t> </a:t>
              </a:r>
              <a:r>
                <a:rPr lang="en-US" sz="3200" b="1" dirty="0" err="1"/>
                <a:t>tài</a:t>
              </a:r>
              <a:r>
                <a:rPr lang="en-US" sz="3200" b="1" dirty="0"/>
                <a:t> </a:t>
              </a:r>
              <a:r>
                <a:rPr lang="en-US" sz="3200" b="1" dirty="0" err="1"/>
                <a:t>và</a:t>
              </a:r>
              <a:r>
                <a:rPr lang="en-US" sz="3200" b="1" dirty="0"/>
                <a:t> </a:t>
              </a:r>
              <a:r>
                <a:rPr lang="en-US" sz="3200" b="1" dirty="0" err="1"/>
                <a:t>nội</a:t>
              </a:r>
              <a:r>
                <a:rPr lang="en-US" sz="3200" b="1" dirty="0"/>
                <a:t> dung </a:t>
              </a:r>
              <a:r>
                <a:rPr lang="en-US" sz="3200" b="1" dirty="0" err="1"/>
                <a:t>bảo</a:t>
              </a:r>
              <a:r>
                <a:rPr lang="en-US" sz="3200" b="1" dirty="0"/>
                <a:t> </a:t>
              </a:r>
              <a:r>
                <a:rPr lang="en-US" sz="3200" b="1" dirty="0" err="1"/>
                <a:t>vệ</a:t>
              </a:r>
              <a:r>
                <a:rPr lang="en-US" sz="3200" b="1" dirty="0"/>
                <a:t> </a:t>
              </a:r>
              <a:r>
                <a:rPr lang="en-US" sz="3200" b="1" dirty="0" err="1"/>
                <a:t>môi</a:t>
              </a:r>
              <a:r>
                <a:rPr lang="en-US" sz="3200" b="1" dirty="0"/>
                <a:t> </a:t>
              </a:r>
              <a:r>
                <a:rPr lang="en-US" sz="3200" b="1" dirty="0" err="1"/>
                <a:t>trường</a:t>
              </a:r>
              <a:r>
                <a:rPr lang="en-US" sz="3200" b="1" dirty="0"/>
                <a:t>.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94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42489" y="1240752"/>
            <a:ext cx="10673255" cy="443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b="1" dirty="0"/>
              <a:t>     </a:t>
            </a:r>
            <a:r>
              <a:rPr lang="en-US" altLang="en-US" sz="3200" b="1" dirty="0" err="1">
                <a:solidFill>
                  <a:srgbClr val="210DB3"/>
                </a:solidFill>
              </a:rPr>
              <a:t>Rừng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nguyên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sinh</a:t>
            </a:r>
            <a:r>
              <a:rPr lang="en-US" altLang="en-US" sz="3200" b="1" dirty="0">
                <a:solidFill>
                  <a:srgbClr val="210DB3"/>
                </a:solidFill>
              </a:rPr>
              <a:t> Nam </a:t>
            </a:r>
            <a:r>
              <a:rPr lang="en-US" altLang="en-US" sz="3200" b="1" dirty="0" err="1">
                <a:solidFill>
                  <a:srgbClr val="210DB3"/>
                </a:solidFill>
              </a:rPr>
              <a:t>Cát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Tiên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là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khu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bảo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tồn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đa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dạng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sinh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học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với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ít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nhất</a:t>
            </a:r>
            <a:r>
              <a:rPr lang="en-US" altLang="en-US" sz="3200" b="1" dirty="0">
                <a:solidFill>
                  <a:srgbClr val="210DB3"/>
                </a:solidFill>
              </a:rPr>
              <a:t> 55 </a:t>
            </a:r>
            <a:r>
              <a:rPr lang="en-US" altLang="en-US" sz="3200" b="1" dirty="0" err="1">
                <a:solidFill>
                  <a:srgbClr val="210DB3"/>
                </a:solidFill>
              </a:rPr>
              <a:t>loài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động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vật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có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vú</a:t>
            </a:r>
            <a:r>
              <a:rPr lang="en-US" altLang="en-US" sz="3200" b="1" dirty="0">
                <a:solidFill>
                  <a:srgbClr val="210DB3"/>
                </a:solidFill>
              </a:rPr>
              <a:t>, </a:t>
            </a:r>
            <a:r>
              <a:rPr lang="en-US" altLang="en-US" sz="3200" b="1" dirty="0" err="1">
                <a:solidFill>
                  <a:srgbClr val="210DB3"/>
                </a:solidFill>
              </a:rPr>
              <a:t>hơn</a:t>
            </a:r>
            <a:r>
              <a:rPr lang="en-US" altLang="en-US" sz="3200" b="1" dirty="0">
                <a:solidFill>
                  <a:srgbClr val="210DB3"/>
                </a:solidFill>
              </a:rPr>
              <a:t> 300 </a:t>
            </a:r>
            <a:r>
              <a:rPr lang="en-US" altLang="en-US" sz="3200" b="1" dirty="0" err="1">
                <a:solidFill>
                  <a:srgbClr val="210DB3"/>
                </a:solidFill>
              </a:rPr>
              <a:t>loài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chim</a:t>
            </a:r>
            <a:r>
              <a:rPr lang="en-US" altLang="en-US" sz="3200" b="1" dirty="0">
                <a:solidFill>
                  <a:srgbClr val="210DB3"/>
                </a:solidFill>
              </a:rPr>
              <a:t>, 40 </a:t>
            </a:r>
            <a:r>
              <a:rPr lang="en-US" altLang="en-US" sz="3200" b="1" dirty="0" err="1">
                <a:solidFill>
                  <a:srgbClr val="210DB3"/>
                </a:solidFill>
              </a:rPr>
              <a:t>loài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bò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sát</a:t>
            </a:r>
            <a:r>
              <a:rPr lang="en-US" altLang="en-US" sz="3200" b="1" dirty="0">
                <a:solidFill>
                  <a:srgbClr val="210DB3"/>
                </a:solidFill>
              </a:rPr>
              <a:t>, </a:t>
            </a:r>
            <a:r>
              <a:rPr lang="en-US" altLang="en-US" sz="3200" b="1" dirty="0" err="1">
                <a:solidFill>
                  <a:srgbClr val="210DB3"/>
                </a:solidFill>
              </a:rPr>
              <a:t>rất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nhiều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loài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lưỡng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cư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và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cá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nước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ngọt</a:t>
            </a:r>
            <a:r>
              <a:rPr lang="en-US" altLang="en-US" sz="3200" b="1" dirty="0">
                <a:solidFill>
                  <a:srgbClr val="210DB3"/>
                </a:solidFill>
              </a:rPr>
              <a:t>...</a:t>
            </a:r>
            <a:r>
              <a:rPr lang="en-US" altLang="en-US" sz="3200" b="1" dirty="0" err="1">
                <a:solidFill>
                  <a:srgbClr val="210DB3"/>
                </a:solidFill>
              </a:rPr>
              <a:t>Thảm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thực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vật</a:t>
            </a:r>
            <a:r>
              <a:rPr lang="en-US" altLang="en-US" sz="3200" b="1" dirty="0">
                <a:solidFill>
                  <a:srgbClr val="210DB3"/>
                </a:solidFill>
              </a:rPr>
              <a:t> ở </a:t>
            </a:r>
            <a:r>
              <a:rPr lang="en-US" altLang="en-US" sz="3200" b="1" dirty="0" err="1">
                <a:solidFill>
                  <a:srgbClr val="210DB3"/>
                </a:solidFill>
              </a:rPr>
              <a:t>đây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rất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phong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phú</a:t>
            </a:r>
            <a:r>
              <a:rPr lang="en-US" altLang="en-US" sz="3200" b="1" dirty="0">
                <a:solidFill>
                  <a:srgbClr val="210DB3"/>
                </a:solidFill>
              </a:rPr>
              <a:t>. </a:t>
            </a:r>
            <a:r>
              <a:rPr lang="en-US" altLang="en-US" sz="3200" b="1" dirty="0" err="1">
                <a:solidFill>
                  <a:srgbClr val="210DB3"/>
                </a:solidFill>
              </a:rPr>
              <a:t>Hàng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trăm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loại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cây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khác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nhau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làm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thành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các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loại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rừng</a:t>
            </a:r>
            <a:r>
              <a:rPr lang="en-US" altLang="en-US" sz="3200" b="1" dirty="0">
                <a:solidFill>
                  <a:srgbClr val="210DB3"/>
                </a:solidFill>
              </a:rPr>
              <a:t>: </a:t>
            </a:r>
            <a:r>
              <a:rPr lang="en-US" altLang="en-US" sz="3200" b="1" dirty="0" err="1">
                <a:solidFill>
                  <a:srgbClr val="210DB3"/>
                </a:solidFill>
              </a:rPr>
              <a:t>rừng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thường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xanh</a:t>
            </a:r>
            <a:r>
              <a:rPr lang="en-US" altLang="en-US" sz="3200" b="1" dirty="0">
                <a:solidFill>
                  <a:srgbClr val="210DB3"/>
                </a:solidFill>
              </a:rPr>
              <a:t>, </a:t>
            </a:r>
            <a:r>
              <a:rPr lang="en-US" altLang="en-US" sz="3200" b="1" dirty="0" err="1">
                <a:solidFill>
                  <a:srgbClr val="210DB3"/>
                </a:solidFill>
              </a:rPr>
              <a:t>rừng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bán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thường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xanh</a:t>
            </a:r>
            <a:r>
              <a:rPr lang="en-US" altLang="en-US" sz="3200" b="1" dirty="0">
                <a:solidFill>
                  <a:srgbClr val="210DB3"/>
                </a:solidFill>
              </a:rPr>
              <a:t>, </a:t>
            </a:r>
            <a:r>
              <a:rPr lang="en-US" altLang="en-US" sz="3200" b="1" dirty="0" err="1">
                <a:solidFill>
                  <a:srgbClr val="210DB3"/>
                </a:solidFill>
              </a:rPr>
              <a:t>rừng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tre</a:t>
            </a:r>
            <a:r>
              <a:rPr lang="en-US" altLang="en-US" sz="3200" b="1" dirty="0">
                <a:solidFill>
                  <a:srgbClr val="210DB3"/>
                </a:solidFill>
              </a:rPr>
              <a:t>, </a:t>
            </a:r>
            <a:r>
              <a:rPr lang="en-US" altLang="en-US" sz="3200" b="1" dirty="0" err="1">
                <a:solidFill>
                  <a:srgbClr val="210DB3"/>
                </a:solidFill>
              </a:rPr>
              <a:t>rừng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hỗn</a:t>
            </a:r>
            <a:r>
              <a:rPr lang="en-US" altLang="en-US" sz="3200" b="1" dirty="0">
                <a:solidFill>
                  <a:srgbClr val="210DB3"/>
                </a:solidFill>
              </a:rPr>
              <a:t> </a:t>
            </a:r>
            <a:r>
              <a:rPr lang="en-US" altLang="en-US" sz="3200" b="1" dirty="0" err="1">
                <a:solidFill>
                  <a:srgbClr val="210DB3"/>
                </a:solidFill>
              </a:rPr>
              <a:t>hợp</a:t>
            </a:r>
            <a:r>
              <a:rPr lang="en-US" altLang="en-US" sz="3200" b="1" dirty="0">
                <a:solidFill>
                  <a:srgbClr val="210DB3"/>
                </a:solidFill>
              </a:rPr>
              <a:t>.</a:t>
            </a:r>
            <a:endParaRPr lang="en-US" sz="3200" dirty="0">
              <a:solidFill>
                <a:srgbClr val="210DB3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42489" y="163534"/>
            <a:ext cx="112723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 err="1"/>
              <a:t>Bài</a:t>
            </a:r>
            <a:r>
              <a:rPr lang="en-US" altLang="en-US" sz="3200" b="1" dirty="0"/>
              <a:t> 1: Qua </a:t>
            </a:r>
            <a:r>
              <a:rPr lang="en-US" altLang="en-US" sz="3200" b="1" dirty="0" err="1"/>
              <a:t>đoạn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văn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sau</a:t>
            </a:r>
            <a:r>
              <a:rPr lang="en-US" altLang="en-US" sz="3200" b="1" dirty="0"/>
              <a:t>, </a:t>
            </a:r>
            <a:r>
              <a:rPr lang="en-US" altLang="en-US" sz="3200" b="1" dirty="0" err="1"/>
              <a:t>em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hiểu</a:t>
            </a:r>
            <a:r>
              <a:rPr lang="en-US" altLang="en-US" sz="3200" b="1" dirty="0"/>
              <a:t> “</a:t>
            </a:r>
            <a:r>
              <a:rPr lang="en-US" altLang="en-US" sz="3200" b="1" dirty="0" err="1"/>
              <a:t>khu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bảo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tồn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dạng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sinh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học</a:t>
            </a:r>
            <a:r>
              <a:rPr lang="en-US" altLang="en-US" sz="3200" b="1" dirty="0"/>
              <a:t>” </a:t>
            </a:r>
            <a:r>
              <a:rPr lang="en-US" altLang="en-US" sz="3200" b="1" dirty="0" err="1"/>
              <a:t>là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gì</a:t>
            </a:r>
            <a:r>
              <a:rPr lang="en-US" altLang="en-US" sz="3200" b="1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36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1010047"/>
          <p:cNvPicPr>
            <a:picLocks noChangeAspect="1" noChangeArrowheads="1"/>
          </p:cNvPicPr>
          <p:nvPr/>
        </p:nvPicPr>
        <p:blipFill>
          <a:blip r:embed="rId5">
            <a:lum bright="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" y="0"/>
            <a:ext cx="4101725" cy="5943602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6863" y="5975134"/>
            <a:ext cx="3698875" cy="461962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FF"/>
                </a:solidFill>
              </a:rPr>
              <a:t>Bản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đồ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địa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lý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Việt</a:t>
            </a:r>
            <a:r>
              <a:rPr lang="en-US" altLang="vi-VN" sz="2400" b="1" dirty="0">
                <a:solidFill>
                  <a:srgbClr val="0000FF"/>
                </a:solidFill>
              </a:rPr>
              <a:t> Nam</a:t>
            </a:r>
          </a:p>
        </p:txBody>
      </p:sp>
      <p:pic>
        <p:nvPicPr>
          <p:cNvPr id="6" name="Picture 2" descr="vuon qgCat Ti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50" y="141890"/>
            <a:ext cx="6815958" cy="315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AutoShape 9"/>
          <p:cNvCxnSpPr>
            <a:cxnSpLocks noChangeShapeType="1"/>
          </p:cNvCxnSpPr>
          <p:nvPr/>
        </p:nvCxnSpPr>
        <p:spPr bwMode="auto">
          <a:xfrm flipV="1">
            <a:off x="2058768" y="1450431"/>
            <a:ext cx="4294737" cy="360773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24703" y="3346830"/>
            <a:ext cx="7478106" cy="34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/>
              <a:t>Vườn</a:t>
            </a:r>
            <a:r>
              <a:rPr lang="en-US" sz="2200" b="1" dirty="0"/>
              <a:t> </a:t>
            </a:r>
            <a:r>
              <a:rPr lang="en-US" sz="2200" b="1" dirty="0" err="1"/>
              <a:t>quốc</a:t>
            </a:r>
            <a:r>
              <a:rPr lang="en-US" sz="2200" b="1" dirty="0"/>
              <a:t> </a:t>
            </a:r>
            <a:r>
              <a:rPr lang="en-US" sz="2200" b="1" dirty="0" err="1"/>
              <a:t>gia</a:t>
            </a:r>
            <a:r>
              <a:rPr lang="en-US" sz="2200" b="1" dirty="0"/>
              <a:t> </a:t>
            </a:r>
            <a:r>
              <a:rPr lang="en-US" sz="2200" b="1" dirty="0" err="1"/>
              <a:t>Cát</a:t>
            </a:r>
            <a:r>
              <a:rPr lang="en-US" sz="2200" b="1" dirty="0"/>
              <a:t> </a:t>
            </a:r>
            <a:r>
              <a:rPr lang="en-US" sz="2200" b="1" dirty="0" err="1"/>
              <a:t>Tiên</a:t>
            </a:r>
            <a:r>
              <a:rPr lang="en-US" sz="2200" b="1" dirty="0"/>
              <a:t> 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một</a:t>
            </a:r>
            <a:r>
              <a:rPr lang="en-US" sz="2200" b="1" dirty="0"/>
              <a:t> </a:t>
            </a:r>
            <a:r>
              <a:rPr lang="en-US" sz="2200" b="1" dirty="0" err="1"/>
              <a:t>khu</a:t>
            </a:r>
            <a:r>
              <a:rPr lang="en-US" sz="2200" b="1" dirty="0"/>
              <a:t> </a:t>
            </a:r>
            <a:r>
              <a:rPr lang="en-US" sz="2200" b="1" dirty="0" err="1"/>
              <a:t>bảo</a:t>
            </a:r>
            <a:r>
              <a:rPr lang="en-US" sz="2200" b="1" dirty="0"/>
              <a:t> </a:t>
            </a:r>
            <a:r>
              <a:rPr lang="en-US" sz="2200" b="1" dirty="0" err="1"/>
              <a:t>tồn</a:t>
            </a:r>
            <a:r>
              <a:rPr lang="en-US" sz="2200" b="1" dirty="0"/>
              <a:t> </a:t>
            </a:r>
            <a:r>
              <a:rPr lang="en-US" sz="2200" b="1" dirty="0" err="1"/>
              <a:t>thiên</a:t>
            </a:r>
            <a:r>
              <a:rPr lang="en-US" sz="2200" b="1" dirty="0"/>
              <a:t> </a:t>
            </a:r>
            <a:r>
              <a:rPr lang="en-US" sz="2200" b="1" dirty="0" err="1"/>
              <a:t>nhiên</a:t>
            </a:r>
            <a:r>
              <a:rPr lang="en-US" sz="2200" b="1" dirty="0"/>
              <a:t> </a:t>
            </a:r>
            <a:r>
              <a:rPr lang="en-US" sz="2200" b="1" dirty="0" err="1"/>
              <a:t>nằm</a:t>
            </a:r>
            <a:r>
              <a:rPr lang="en-US" sz="2200" b="1" dirty="0"/>
              <a:t> </a:t>
            </a:r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địa</a:t>
            </a:r>
            <a:r>
              <a:rPr lang="en-US" sz="2200" b="1" dirty="0"/>
              <a:t> </a:t>
            </a:r>
            <a:r>
              <a:rPr lang="en-US" sz="2200" b="1" dirty="0" err="1"/>
              <a:t>bàn</a:t>
            </a:r>
            <a:r>
              <a:rPr lang="en-US" sz="2200" b="1" dirty="0"/>
              <a:t> 5  </a:t>
            </a:r>
            <a:r>
              <a:rPr lang="en-US" sz="2200" b="1" dirty="0" err="1">
                <a:hlinkClick r:id="rId7" tooltip="Huyện Việt Nam"/>
              </a:rPr>
              <a:t>huyện</a:t>
            </a:r>
            <a:r>
              <a:rPr lang="en-US" sz="2200" b="1" dirty="0"/>
              <a:t>  </a:t>
            </a:r>
            <a:r>
              <a:rPr lang="en-US" sz="2200" b="1" dirty="0" err="1">
                <a:hlinkClick r:id="rId8" tooltip="Tân Phú, Đồng Nai"/>
              </a:rPr>
              <a:t>Tân</a:t>
            </a:r>
            <a:r>
              <a:rPr lang="en-US" sz="2200" b="1" dirty="0">
                <a:hlinkClick r:id="rId8" tooltip="Tân Phú, Đồng Nai"/>
              </a:rPr>
              <a:t> </a:t>
            </a:r>
            <a:r>
              <a:rPr lang="en-US" sz="2200" b="1" dirty="0" err="1">
                <a:hlinkClick r:id="rId8" tooltip="Tân Phú, Đồng Nai"/>
              </a:rPr>
              <a:t>Phú</a:t>
            </a:r>
            <a:r>
              <a:rPr lang="en-US" sz="2200" b="1" dirty="0"/>
              <a:t>, </a:t>
            </a:r>
            <a:r>
              <a:rPr lang="en-US" sz="2200" b="1" dirty="0" err="1">
                <a:hlinkClick r:id="rId9" tooltip="Vĩnh Cửu, Đồng Nai"/>
              </a:rPr>
              <a:t>Vĩnh</a:t>
            </a:r>
            <a:r>
              <a:rPr lang="en-US" sz="2200" b="1" dirty="0">
                <a:hlinkClick r:id="rId9" tooltip="Vĩnh Cửu, Đồng Nai"/>
              </a:rPr>
              <a:t> </a:t>
            </a:r>
            <a:r>
              <a:rPr lang="en-US" sz="2200" b="1" dirty="0" err="1">
                <a:hlinkClick r:id="rId9" tooltip="Vĩnh Cửu, Đồng Nai"/>
              </a:rPr>
              <a:t>Cửu</a:t>
            </a:r>
            <a:r>
              <a:rPr lang="en-US" sz="2200" b="1" dirty="0"/>
              <a:t> (</a:t>
            </a:r>
            <a:r>
              <a:rPr lang="en-US" sz="2200" b="1" dirty="0" err="1">
                <a:hlinkClick r:id="rId10" tooltip="Đồng Nai"/>
              </a:rPr>
              <a:t>Đồng</a:t>
            </a:r>
            <a:r>
              <a:rPr lang="en-US" sz="2200" b="1" dirty="0">
                <a:hlinkClick r:id="rId10" tooltip="Đồng Nai"/>
              </a:rPr>
              <a:t> </a:t>
            </a:r>
            <a:r>
              <a:rPr lang="en-US" sz="2200" b="1" dirty="0" err="1">
                <a:hlinkClick r:id="rId10" tooltip="Đồng Nai"/>
              </a:rPr>
              <a:t>Nai</a:t>
            </a:r>
            <a:r>
              <a:rPr lang="en-US" sz="2200" b="1" dirty="0"/>
              <a:t>), </a:t>
            </a:r>
            <a:r>
              <a:rPr lang="en-US" sz="2200" b="1" dirty="0" err="1">
                <a:hlinkClick r:id="rId11" tooltip="Cát Tiên"/>
              </a:rPr>
              <a:t>Cát</a:t>
            </a:r>
            <a:r>
              <a:rPr lang="en-US" sz="2200" b="1" dirty="0">
                <a:hlinkClick r:id="rId11" tooltip="Cát Tiên"/>
              </a:rPr>
              <a:t> </a:t>
            </a:r>
            <a:r>
              <a:rPr lang="en-US" sz="2200" b="1" dirty="0" err="1">
                <a:hlinkClick r:id="rId11" tooltip="Cát Tiên"/>
              </a:rPr>
              <a:t>Tiên</a:t>
            </a:r>
            <a:r>
              <a:rPr lang="en-US" sz="2200" b="1" dirty="0"/>
              <a:t>, </a:t>
            </a:r>
            <a:r>
              <a:rPr lang="en-US" sz="2200" b="1" dirty="0" err="1">
                <a:hlinkClick r:id="rId12" tooltip="Bảo Lộc"/>
              </a:rPr>
              <a:t>Bảo</a:t>
            </a:r>
            <a:r>
              <a:rPr lang="en-US" sz="2200" b="1" dirty="0">
                <a:hlinkClick r:id="rId12" tooltip="Bảo Lộc"/>
              </a:rPr>
              <a:t> </a:t>
            </a:r>
            <a:r>
              <a:rPr lang="en-US" sz="2200" b="1" dirty="0" err="1">
                <a:hlinkClick r:id="rId12" tooltip="Bảo Lộc"/>
              </a:rPr>
              <a:t>Lộc</a:t>
            </a:r>
            <a:r>
              <a:rPr lang="en-US" sz="2200" b="1" dirty="0"/>
              <a:t> (</a:t>
            </a:r>
            <a:r>
              <a:rPr lang="en-US" sz="2200" b="1" dirty="0" err="1">
                <a:hlinkClick r:id="rId13" tooltip="Lâm Đồng"/>
              </a:rPr>
              <a:t>Lâm</a:t>
            </a:r>
            <a:r>
              <a:rPr lang="en-US" sz="2200" b="1" dirty="0">
                <a:hlinkClick r:id="rId13" tooltip="Lâm Đồng"/>
              </a:rPr>
              <a:t> </a:t>
            </a:r>
            <a:r>
              <a:rPr lang="en-US" sz="2200" b="1" dirty="0" err="1">
                <a:hlinkClick r:id="rId13" tooltip="Lâm Đồng"/>
              </a:rPr>
              <a:t>Đồng</a:t>
            </a:r>
            <a:r>
              <a:rPr lang="en-US" sz="2200" b="1" dirty="0"/>
              <a:t>) </a:t>
            </a:r>
            <a:r>
              <a:rPr lang="en-US" sz="2200" b="1" dirty="0" err="1"/>
              <a:t>và</a:t>
            </a:r>
            <a:r>
              <a:rPr lang="en-US" sz="2200" b="1" dirty="0"/>
              <a:t> </a:t>
            </a:r>
            <a:r>
              <a:rPr lang="en-US" sz="2200" b="1" dirty="0" err="1">
                <a:hlinkClick r:id="rId14" tooltip="Bù Đăng"/>
              </a:rPr>
              <a:t>Bù</a:t>
            </a:r>
            <a:r>
              <a:rPr lang="en-US" sz="2200" b="1" dirty="0">
                <a:hlinkClick r:id="rId14" tooltip="Bù Đăng"/>
              </a:rPr>
              <a:t> </a:t>
            </a:r>
            <a:r>
              <a:rPr lang="en-US" sz="2200" b="1" dirty="0" err="1">
                <a:hlinkClick r:id="rId14" tooltip="Bù Đăng"/>
              </a:rPr>
              <a:t>Đăng</a:t>
            </a:r>
            <a:r>
              <a:rPr lang="en-US" sz="2200" b="1" dirty="0"/>
              <a:t> (</a:t>
            </a:r>
            <a:r>
              <a:rPr lang="en-US" sz="2200" b="1" dirty="0" err="1">
                <a:hlinkClick r:id="rId15" tooltip="Bình Phước"/>
              </a:rPr>
              <a:t>Bình</a:t>
            </a:r>
            <a:r>
              <a:rPr lang="en-US" sz="2200" b="1" dirty="0">
                <a:hlinkClick r:id="rId15" tooltip="Bình Phước"/>
              </a:rPr>
              <a:t> </a:t>
            </a:r>
            <a:r>
              <a:rPr lang="en-US" sz="2200" b="1" dirty="0" err="1">
                <a:hlinkClick r:id="rId15" tooltip="Bình Phước"/>
              </a:rPr>
              <a:t>Phước</a:t>
            </a:r>
            <a:r>
              <a:rPr lang="en-US" sz="2200" b="1" dirty="0"/>
              <a:t>), </a:t>
            </a:r>
            <a:r>
              <a:rPr lang="en-US" sz="2200" b="1" dirty="0" err="1"/>
              <a:t>cách</a:t>
            </a:r>
            <a:r>
              <a:rPr lang="en-US" sz="2200" b="1" dirty="0"/>
              <a:t> </a:t>
            </a:r>
            <a:r>
              <a:rPr lang="en-US" sz="2200" b="1" dirty="0" err="1">
                <a:hlinkClick r:id="rId16" tooltip="Thành phố Hồ Chí Minh"/>
              </a:rPr>
              <a:t>Thành</a:t>
            </a:r>
            <a:r>
              <a:rPr lang="en-US" sz="2200" b="1" dirty="0">
                <a:hlinkClick r:id="rId16" tooltip="Thành phố Hồ Chí Minh"/>
              </a:rPr>
              <a:t> </a:t>
            </a:r>
            <a:r>
              <a:rPr lang="en-US" sz="2200" b="1" dirty="0" err="1">
                <a:hlinkClick r:id="rId16" tooltip="Thành phố Hồ Chí Minh"/>
              </a:rPr>
              <a:t>phố</a:t>
            </a:r>
            <a:r>
              <a:rPr lang="en-US" sz="2200" b="1" dirty="0">
                <a:hlinkClick r:id="rId16" tooltip="Thành phố Hồ Chí Minh"/>
              </a:rPr>
              <a:t> </a:t>
            </a:r>
            <a:r>
              <a:rPr lang="en-US" sz="2200" b="1" dirty="0" err="1">
                <a:hlinkClick r:id="rId16" tooltip="Thành phố Hồ Chí Minh"/>
              </a:rPr>
              <a:t>Hồ</a:t>
            </a:r>
            <a:r>
              <a:rPr lang="en-US" sz="2200" b="1" dirty="0">
                <a:hlinkClick r:id="rId16" tooltip="Thành phố Hồ Chí Minh"/>
              </a:rPr>
              <a:t> </a:t>
            </a:r>
            <a:r>
              <a:rPr lang="en-US" sz="2200" b="1" dirty="0" err="1">
                <a:hlinkClick r:id="rId16" tooltip="Thành phố Hồ Chí Minh"/>
              </a:rPr>
              <a:t>Chí</a:t>
            </a:r>
            <a:r>
              <a:rPr lang="en-US" sz="2200" b="1" dirty="0">
                <a:hlinkClick r:id="rId16" tooltip="Thành phố Hồ Chí Minh"/>
              </a:rPr>
              <a:t> Minh</a:t>
            </a:r>
            <a:r>
              <a:rPr lang="en-US" sz="2200" b="1" dirty="0"/>
              <a:t> 150 km </a:t>
            </a:r>
            <a:r>
              <a:rPr lang="en-US" sz="2200" b="1" dirty="0" err="1"/>
              <a:t>về</a:t>
            </a:r>
            <a:r>
              <a:rPr lang="en-US" sz="2200" b="1" dirty="0"/>
              <a:t> </a:t>
            </a:r>
            <a:r>
              <a:rPr lang="en-US" sz="2200" b="1" dirty="0" err="1"/>
              <a:t>phía</a:t>
            </a:r>
            <a:r>
              <a:rPr lang="en-US" sz="2200" b="1" dirty="0"/>
              <a:t> </a:t>
            </a:r>
            <a:r>
              <a:rPr lang="en-US" sz="2200" b="1" dirty="0" err="1"/>
              <a:t>bắc</a:t>
            </a:r>
            <a:r>
              <a:rPr lang="en-US" sz="2200" b="1" dirty="0"/>
              <a:t>. </a:t>
            </a:r>
            <a:r>
              <a:rPr lang="en-US" sz="2200" b="1" dirty="0" err="1"/>
              <a:t>Vườn</a:t>
            </a:r>
            <a:r>
              <a:rPr lang="en-US" sz="2200" b="1" dirty="0"/>
              <a:t> </a:t>
            </a:r>
            <a:r>
              <a:rPr lang="en-US" sz="2200" b="1" dirty="0" err="1"/>
              <a:t>quốc</a:t>
            </a:r>
            <a:r>
              <a:rPr lang="en-US" sz="2200" b="1" dirty="0"/>
              <a:t> </a:t>
            </a:r>
            <a:r>
              <a:rPr lang="en-US" sz="2200" b="1" dirty="0" err="1"/>
              <a:t>gia</a:t>
            </a:r>
            <a:r>
              <a:rPr lang="en-US" sz="2200" b="1" dirty="0"/>
              <a:t> </a:t>
            </a:r>
            <a:r>
              <a:rPr lang="en-US" sz="2200" b="1" dirty="0" err="1"/>
              <a:t>Cát</a:t>
            </a:r>
            <a:r>
              <a:rPr lang="en-US" sz="2200" b="1" dirty="0"/>
              <a:t> </a:t>
            </a:r>
            <a:r>
              <a:rPr lang="en-US" sz="2200" b="1" dirty="0" err="1"/>
              <a:t>Tiên</a:t>
            </a:r>
            <a:r>
              <a:rPr lang="en-US" sz="2200" b="1" dirty="0"/>
              <a:t> </a:t>
            </a:r>
            <a:r>
              <a:rPr lang="en-US" sz="2200" b="1" dirty="0" err="1"/>
              <a:t>nằm</a:t>
            </a:r>
            <a:r>
              <a:rPr lang="en-US" sz="2200" b="1" dirty="0"/>
              <a:t> </a:t>
            </a:r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địa</a:t>
            </a:r>
            <a:r>
              <a:rPr lang="en-US" sz="2200" b="1" dirty="0"/>
              <a:t> </a:t>
            </a:r>
            <a:r>
              <a:rPr lang="en-US" sz="2200" b="1" dirty="0" err="1"/>
              <a:t>bàn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ba</a:t>
            </a:r>
            <a:r>
              <a:rPr lang="en-US" sz="2200" b="1" dirty="0"/>
              <a:t> </a:t>
            </a:r>
            <a:r>
              <a:rPr lang="en-US" sz="2200" b="1" dirty="0" err="1"/>
              <a:t>tỉnh</a:t>
            </a:r>
            <a:r>
              <a:rPr lang="en-US" sz="2200" b="1" dirty="0"/>
              <a:t> </a:t>
            </a:r>
            <a:r>
              <a:rPr lang="en-US" sz="2200" b="1" dirty="0" err="1"/>
              <a:t>Lâm</a:t>
            </a:r>
            <a:r>
              <a:rPr lang="en-US" sz="2200" b="1" dirty="0"/>
              <a:t> </a:t>
            </a:r>
            <a:r>
              <a:rPr lang="en-US" sz="2200" b="1" dirty="0" err="1"/>
              <a:t>Đồng</a:t>
            </a:r>
            <a:r>
              <a:rPr lang="en-US" sz="2200" b="1" dirty="0"/>
              <a:t>, </a:t>
            </a:r>
            <a:r>
              <a:rPr lang="en-US" sz="2200" b="1" dirty="0" err="1"/>
              <a:t>Đồng</a:t>
            </a:r>
            <a:r>
              <a:rPr lang="en-US" sz="2200" b="1" dirty="0"/>
              <a:t> </a:t>
            </a:r>
            <a:r>
              <a:rPr lang="en-US" sz="2200" b="1" dirty="0" err="1"/>
              <a:t>Nai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Bình</a:t>
            </a:r>
            <a:r>
              <a:rPr lang="en-US" sz="2200" b="1" dirty="0"/>
              <a:t> </a:t>
            </a:r>
            <a:r>
              <a:rPr lang="en-US" sz="2200" b="1" dirty="0" err="1"/>
              <a:t>Phước</a:t>
            </a:r>
            <a:r>
              <a:rPr lang="en-US" sz="2200" b="1" dirty="0"/>
              <a:t> </a:t>
            </a:r>
            <a:r>
              <a:rPr lang="en-US" sz="2200" b="1" dirty="0" err="1"/>
              <a:t>với</a:t>
            </a:r>
            <a:r>
              <a:rPr lang="en-US" sz="2200" b="1" dirty="0"/>
              <a:t> </a:t>
            </a:r>
            <a:r>
              <a:rPr lang="en-US" sz="2200" b="1" dirty="0" err="1"/>
              <a:t>tổng</a:t>
            </a:r>
            <a:r>
              <a:rPr lang="en-US" sz="2200" b="1" dirty="0"/>
              <a:t> </a:t>
            </a:r>
            <a:r>
              <a:rPr lang="en-US" sz="2200" b="1" dirty="0" err="1"/>
              <a:t>diện</a:t>
            </a:r>
            <a:r>
              <a:rPr lang="en-US" sz="2200" b="1" dirty="0"/>
              <a:t> </a:t>
            </a:r>
            <a:r>
              <a:rPr lang="en-US" sz="2200" b="1" dirty="0" err="1"/>
              <a:t>tích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71.920 ha. </a:t>
            </a:r>
          </a:p>
          <a:p>
            <a:pPr algn="just"/>
            <a:r>
              <a:rPr lang="en-US" sz="2200" b="1" dirty="0"/>
              <a:t>- </a:t>
            </a:r>
            <a:r>
              <a:rPr lang="en-US" sz="2200" b="1" dirty="0" err="1"/>
              <a:t>Phần</a:t>
            </a:r>
            <a:r>
              <a:rPr lang="en-US" sz="2200" b="1" dirty="0"/>
              <a:t> </a:t>
            </a:r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địa</a:t>
            </a:r>
            <a:r>
              <a:rPr lang="en-US" sz="2200" b="1" dirty="0"/>
              <a:t> </a:t>
            </a:r>
            <a:r>
              <a:rPr lang="en-US" sz="2200" b="1" dirty="0" err="1"/>
              <a:t>bàn</a:t>
            </a:r>
            <a:r>
              <a:rPr lang="en-US" sz="2200" b="1" dirty="0"/>
              <a:t> </a:t>
            </a:r>
            <a:r>
              <a:rPr lang="en-US" sz="2200" b="1" dirty="0" err="1"/>
              <a:t>Tân</a:t>
            </a:r>
            <a:r>
              <a:rPr lang="en-US" sz="2200" b="1" dirty="0"/>
              <a:t> </a:t>
            </a:r>
            <a:r>
              <a:rPr lang="en-US" sz="2200" b="1" dirty="0" err="1"/>
              <a:t>Phú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Vĩnh</a:t>
            </a:r>
            <a:r>
              <a:rPr lang="en-US" sz="2200" b="1" dirty="0"/>
              <a:t> </a:t>
            </a:r>
            <a:r>
              <a:rPr lang="en-US" sz="2200" b="1" dirty="0" err="1"/>
              <a:t>Cửu</a:t>
            </a:r>
            <a:r>
              <a:rPr lang="en-US" sz="2200" b="1" dirty="0"/>
              <a:t> </a:t>
            </a:r>
            <a:r>
              <a:rPr lang="en-US" sz="2200" b="1" dirty="0" err="1"/>
              <a:t>thường</a:t>
            </a:r>
            <a:r>
              <a:rPr lang="en-US" sz="2200" b="1" dirty="0"/>
              <a:t> </a:t>
            </a:r>
            <a:r>
              <a:rPr lang="en-US" sz="2200" b="1" dirty="0" err="1"/>
              <a:t>được</a:t>
            </a:r>
            <a:r>
              <a:rPr lang="en-US" sz="2200" b="1" dirty="0"/>
              <a:t> </a:t>
            </a:r>
            <a:r>
              <a:rPr lang="en-US" sz="2200" b="1" dirty="0" err="1"/>
              <a:t>gọi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khu</a:t>
            </a:r>
            <a:r>
              <a:rPr lang="en-US" sz="2200" b="1" dirty="0"/>
              <a:t> </a:t>
            </a:r>
            <a:r>
              <a:rPr lang="en-US" sz="2200" b="1" dirty="0" err="1"/>
              <a:t>vực</a:t>
            </a:r>
            <a:r>
              <a:rPr lang="en-US" sz="2200" b="1" dirty="0"/>
              <a:t> Nam </a:t>
            </a:r>
            <a:r>
              <a:rPr lang="en-US" sz="2200" b="1" dirty="0" err="1"/>
              <a:t>Cát</a:t>
            </a:r>
            <a:r>
              <a:rPr lang="en-US" sz="2200" b="1" dirty="0"/>
              <a:t> </a:t>
            </a:r>
            <a:r>
              <a:rPr lang="en-US" sz="2200" b="1" dirty="0" err="1"/>
              <a:t>Tiên</a:t>
            </a:r>
            <a:r>
              <a:rPr lang="en-US" sz="2200" b="1" dirty="0"/>
              <a:t>.  </a:t>
            </a:r>
          </a:p>
          <a:p>
            <a:r>
              <a:rPr lang="en-US" sz="2200" b="1" dirty="0"/>
              <a:t>  - </a:t>
            </a:r>
            <a:r>
              <a:rPr lang="en-US" sz="2200" b="1" dirty="0" err="1"/>
              <a:t>Phần</a:t>
            </a:r>
            <a:r>
              <a:rPr lang="en-US" sz="2200" b="1" dirty="0"/>
              <a:t> </a:t>
            </a:r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địa</a:t>
            </a:r>
            <a:r>
              <a:rPr lang="en-US" sz="2200" b="1" dirty="0"/>
              <a:t> </a:t>
            </a:r>
            <a:r>
              <a:rPr lang="en-US" sz="2200" b="1" dirty="0" err="1"/>
              <a:t>bàn</a:t>
            </a:r>
            <a:r>
              <a:rPr lang="en-US" sz="2200" b="1" dirty="0"/>
              <a:t> </a:t>
            </a:r>
            <a:r>
              <a:rPr lang="en-US" sz="2200" b="1" dirty="0" err="1"/>
              <a:t>Bù</a:t>
            </a:r>
            <a:r>
              <a:rPr lang="en-US" sz="2200" b="1" dirty="0"/>
              <a:t> </a:t>
            </a:r>
            <a:r>
              <a:rPr lang="en-US" sz="2200" b="1" dirty="0" err="1"/>
              <a:t>Đăng</a:t>
            </a:r>
            <a:r>
              <a:rPr lang="en-US" sz="2200" b="1" dirty="0"/>
              <a:t> </a:t>
            </a:r>
            <a:r>
              <a:rPr lang="en-US" sz="2200" b="1" dirty="0" err="1"/>
              <a:t>thường</a:t>
            </a:r>
            <a:r>
              <a:rPr lang="en-US" sz="2200" b="1" dirty="0"/>
              <a:t> </a:t>
            </a:r>
            <a:r>
              <a:rPr lang="en-US" sz="2200" b="1" dirty="0" err="1"/>
              <a:t>được</a:t>
            </a:r>
            <a:r>
              <a:rPr lang="en-US" sz="2200" b="1" dirty="0"/>
              <a:t> </a:t>
            </a:r>
            <a:r>
              <a:rPr lang="en-US" sz="2200" b="1" dirty="0" err="1"/>
              <a:t>gọi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Tây</a:t>
            </a:r>
            <a:r>
              <a:rPr lang="en-US" sz="2200" b="1" dirty="0"/>
              <a:t> </a:t>
            </a:r>
            <a:r>
              <a:rPr lang="en-US" sz="2200" b="1" dirty="0" err="1"/>
              <a:t>Cát</a:t>
            </a:r>
            <a:r>
              <a:rPr lang="en-US" sz="2200" b="1" dirty="0"/>
              <a:t> </a:t>
            </a:r>
            <a:r>
              <a:rPr lang="en-US" sz="2200" b="1" dirty="0" err="1"/>
              <a:t>Tiên</a:t>
            </a:r>
            <a:r>
              <a:rPr lang="en-US" sz="2200" b="1" dirty="0"/>
              <a:t>. </a:t>
            </a:r>
            <a:endParaRPr lang="en-US" sz="2200" dirty="0"/>
          </a:p>
        </p:txBody>
      </p:sp>
      <p:pic>
        <p:nvPicPr>
          <p:cNvPr id="2" name="Bản ghi Mới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97946" y="5943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5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1234</Words>
  <Application>Microsoft Office PowerPoint</Application>
  <PresentationFormat>Widescreen</PresentationFormat>
  <Paragraphs>166</Paragraphs>
  <Slides>24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SimSun</vt:lpstr>
      <vt:lpstr>Arial</vt:lpstr>
      <vt:lpstr>Calibri</vt:lpstr>
      <vt:lpstr>Calibri Light</vt:lpstr>
      <vt:lpstr>等线</vt:lpstr>
      <vt:lpstr>Segoe UI Black</vt:lpstr>
      <vt:lpstr>Times New Roman</vt:lpstr>
      <vt:lpstr>UTM Ambrose</vt:lpstr>
      <vt:lpstr>UTM Windsor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Huy Hoang</cp:lastModifiedBy>
  <cp:revision>86</cp:revision>
  <dcterms:created xsi:type="dcterms:W3CDTF">2021-09-17T08:16:24Z</dcterms:created>
  <dcterms:modified xsi:type="dcterms:W3CDTF">2022-11-28T15:39:08Z</dcterms:modified>
</cp:coreProperties>
</file>