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60" r:id="rId4"/>
    <p:sldId id="262" r:id="rId5"/>
    <p:sldId id="314" r:id="rId6"/>
    <p:sldId id="263" r:id="rId7"/>
    <p:sldId id="312" r:id="rId8"/>
    <p:sldId id="313" r:id="rId9"/>
    <p:sldId id="315" r:id="rId10"/>
    <p:sldId id="316" r:id="rId11"/>
    <p:sldId id="278" r:id="rId12"/>
    <p:sldId id="317" r:id="rId13"/>
    <p:sldId id="318" r:id="rId14"/>
    <p:sldId id="319" r:id="rId15"/>
    <p:sldId id="323" r:id="rId16"/>
    <p:sldId id="322" r:id="rId17"/>
    <p:sldId id="320" r:id="rId18"/>
    <p:sldId id="330" r:id="rId19"/>
    <p:sldId id="331" r:id="rId20"/>
    <p:sldId id="324" r:id="rId21"/>
    <p:sldId id="325" r:id="rId22"/>
    <p:sldId id="284" r:id="rId23"/>
    <p:sldId id="285" r:id="rId24"/>
    <p:sldId id="327" r:id="rId25"/>
    <p:sldId id="328" r:id="rId26"/>
    <p:sldId id="286" r:id="rId27"/>
    <p:sldId id="329" r:id="rId28"/>
    <p:sldId id="288" r:id="rId29"/>
    <p:sldId id="289" r:id="rId30"/>
  </p:sldIdLst>
  <p:sldSz cx="12192000" cy="6858000"/>
  <p:notesSz cx="6858000" cy="9144000"/>
  <p:embeddedFontLst>
    <p:embeddedFont>
      <p:font typeface="Arial-Rounded" panose="020B0500000000000000" charset="0"/>
      <p:regular r:id="rId33"/>
    </p:embeddedFont>
    <p:embeddedFont>
      <p:font typeface="AvantGarde" panose="00000400000000000000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gAzp2sKstJjGCVOnwhecJF/mfd5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0066"/>
    <a:srgbClr val="FF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033" autoAdjust="0"/>
  </p:normalViewPr>
  <p:slideViewPr>
    <p:cSldViewPr snapToGrid="0">
      <p:cViewPr varScale="1">
        <p:scale>
          <a:sx n="80" d="100"/>
          <a:sy n="80" d="100"/>
        </p:scale>
        <p:origin x="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CFB345-7AE1-0635-5F56-02B4076202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83566-A4BD-594C-70CD-22419ADB57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D4E64-8158-4DF5-9642-53B5B9EEDB3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43D679-33DD-52A1-6BEA-5B70AB5054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0A468-F993-9253-3500-4C676DAD6C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17DE3-8FAF-41E3-B77F-AC6802FD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53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8050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0149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9812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7692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9496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7304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4394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7045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27094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6156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3301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9578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9878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1373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3;p39"/>
          <p:cNvGrpSpPr/>
          <p:nvPr/>
        </p:nvGrpSpPr>
        <p:grpSpPr>
          <a:xfrm>
            <a:off x="-51881" y="-40506"/>
            <a:ext cx="12295762" cy="2713375"/>
            <a:chOff x="-51881" y="-1175910"/>
            <a:chExt cx="12295762" cy="2713375"/>
          </a:xfrm>
        </p:grpSpPr>
        <p:sp>
          <p:nvSpPr>
            <p:cNvPr id="14" name="Google Shape;14;p39"/>
            <p:cNvSpPr/>
            <p:nvPr/>
          </p:nvSpPr>
          <p:spPr>
            <a:xfrm>
              <a:off x="-51881" y="-549104"/>
              <a:ext cx="12295762" cy="2086569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39"/>
            <p:cNvSpPr/>
            <p:nvPr/>
          </p:nvSpPr>
          <p:spPr>
            <a:xfrm>
              <a:off x="-51881" y="-862507"/>
              <a:ext cx="12295762" cy="2086569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39"/>
            <p:cNvSpPr/>
            <p:nvPr/>
          </p:nvSpPr>
          <p:spPr>
            <a:xfrm>
              <a:off x="-51881" y="-1175910"/>
              <a:ext cx="12295762" cy="2086569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Google Shape;17;p39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00800" y="0"/>
            <a:ext cx="1391200" cy="1761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9"/>
          <p:cNvPicPr preferRelativeResize="0"/>
          <p:nvPr/>
        </p:nvPicPr>
        <p:blipFill rotWithShape="1">
          <a:blip r:embed="rId3">
            <a:alphaModFix/>
          </a:blip>
          <a:srcRect l="39046" t="29565"/>
          <a:stretch/>
        </p:blipFill>
        <p:spPr>
          <a:xfrm>
            <a:off x="-51881" y="-40506"/>
            <a:ext cx="4035682" cy="467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3449" y="0"/>
            <a:ext cx="4639376" cy="85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BFFE47-1551-CDCF-BE4C-D907A61A5B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29508" y="711596"/>
            <a:ext cx="8266892" cy="18045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Custom Layout">
  <p:cSld name="4_Custom Lay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0"/>
          <p:cNvPicPr preferRelativeResize="0"/>
          <p:nvPr/>
        </p:nvPicPr>
        <p:blipFill rotWithShape="1">
          <a:blip r:embed="rId2">
            <a:alphaModFix/>
          </a:blip>
          <a:srcRect t="58029"/>
          <a:stretch/>
        </p:blipFill>
        <p:spPr>
          <a:xfrm rot="10800000">
            <a:off x="0" y="6097939"/>
            <a:ext cx="12192000" cy="760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0"/>
          <p:cNvPicPr preferRelativeResize="0"/>
          <p:nvPr/>
        </p:nvPicPr>
        <p:blipFill rotWithShape="1">
          <a:blip r:embed="rId3">
            <a:alphaModFix/>
          </a:blip>
          <a:srcRect l="4857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0" descr="Ảnh có chứa văn bản, bánh xe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48" y="411474"/>
            <a:ext cx="12070104" cy="6035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ustom Layout">
  <p:cSld name="1_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1"/>
          <p:cNvSpPr/>
          <p:nvPr/>
        </p:nvSpPr>
        <p:spPr>
          <a:xfrm>
            <a:off x="0" y="5953125"/>
            <a:ext cx="12192000" cy="904875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41"/>
          <p:cNvSpPr/>
          <p:nvPr/>
        </p:nvSpPr>
        <p:spPr>
          <a:xfrm>
            <a:off x="0" y="6191251"/>
            <a:ext cx="12192000" cy="666750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">
  <p:cSld name="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2"/>
          <p:cNvPicPr preferRelativeResize="0"/>
          <p:nvPr/>
        </p:nvPicPr>
        <p:blipFill rotWithShape="1">
          <a:blip r:embed="rId2">
            <a:alphaModFix/>
          </a:blip>
          <a:srcRect t="58029"/>
          <a:stretch/>
        </p:blipFill>
        <p:spPr>
          <a:xfrm rot="10800000">
            <a:off x="0" y="6097939"/>
            <a:ext cx="12192000" cy="760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2"/>
          <p:cNvPicPr preferRelativeResize="0"/>
          <p:nvPr/>
        </p:nvPicPr>
        <p:blipFill rotWithShape="1">
          <a:blip r:embed="rId3">
            <a:alphaModFix/>
          </a:blip>
          <a:srcRect l="4857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8" descr="A picture containing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192000" y="0"/>
            <a:ext cx="1855509" cy="184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38" descr="Logo, company nam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00820" y="0"/>
            <a:ext cx="791180" cy="100194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" descr="A picture containing text,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0720" y="3898539"/>
            <a:ext cx="2491071" cy="277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" descr="A cartoon of a child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3022" y="3898539"/>
            <a:ext cx="2698892" cy="2463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93117" y="4533084"/>
            <a:ext cx="2274938" cy="214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15034"/>
            <a:ext cx="1411642" cy="2931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EE2BDA-4D08-0B0E-5D8B-57B5855613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5156" y="2297947"/>
            <a:ext cx="2962913" cy="256663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"/>
          <p:cNvSpPr txBox="1"/>
          <p:nvPr/>
        </p:nvSpPr>
        <p:spPr>
          <a:xfrm>
            <a:off x="128332" y="819433"/>
            <a:ext cx="986753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	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Nguyễn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Hà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là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người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khai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sinh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ra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ngành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Việt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Nam. </a:t>
            </a:r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8" name="Google Shape;108;p8"/>
          <p:cNvSpPr txBox="1"/>
          <p:nvPr/>
        </p:nvSpPr>
        <p:spPr>
          <a:xfrm>
            <a:off x="3838336" y="11571"/>
            <a:ext cx="56866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Từ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cậu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bé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làm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thuê</a:t>
            </a:r>
            <a:endParaRPr sz="36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106" name="Google Shape;106;p8"/>
          <p:cNvSpPr txBox="1"/>
          <p:nvPr/>
        </p:nvSpPr>
        <p:spPr>
          <a:xfrm>
            <a:off x="128338" y="3120169"/>
            <a:ext cx="11638548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1946,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Pháp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xưởng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Nguyễn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ngừng sáng tạo. Ở Việt Bắc, ông sản xuất vải nhựa cách điện, giấy than, mực in, vải mưa, … Đó là những sản phẩm rất hữu ích đối với kháng chiến lúc bấy giờ.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Google Shape;107;p8">
            <a:extLst>
              <a:ext uri="{FF2B5EF4-FFF2-40B4-BE49-F238E27FC236}">
                <a16:creationId xmlns:a16="http://schemas.microsoft.com/office/drawing/2014/main" id="{B6A90696-0628-F041-29B6-41159B5A260B}"/>
              </a:ext>
            </a:extLst>
          </p:cNvPr>
          <p:cNvSpPr txBox="1"/>
          <p:nvPr/>
        </p:nvSpPr>
        <p:spPr>
          <a:xfrm>
            <a:off x="156406" y="1379508"/>
            <a:ext cx="11610480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1" algn="just"/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	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Vì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hoàn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cảnh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gia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đình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khó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khăn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nhỏ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đã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phải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rời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làng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ra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Hà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Nội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kiếm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sống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Lúc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đầu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làm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thuê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cho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một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hãng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của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Pháp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Với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ý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chí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tự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lập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đã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mày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mò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tìm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cách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sản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xuất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rồi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mở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hãng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Tắc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Kè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ở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Hải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Phòng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Tắc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Kè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có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giá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rẻ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hơn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ngoại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mà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chất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lượng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tốt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nên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dần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dần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được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mọi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người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ưa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chuộng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Google Shape;106;p8">
            <a:extLst>
              <a:ext uri="{FF2B5EF4-FFF2-40B4-BE49-F238E27FC236}">
                <a16:creationId xmlns:a16="http://schemas.microsoft.com/office/drawing/2014/main" id="{36B9025E-5BFA-B3D6-F229-EF3610D54877}"/>
              </a:ext>
            </a:extLst>
          </p:cNvPr>
          <p:cNvSpPr txBox="1"/>
          <p:nvPr/>
        </p:nvSpPr>
        <p:spPr>
          <a:xfrm>
            <a:off x="108280" y="4841224"/>
            <a:ext cx="11766892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Nguyễn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cực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khoá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ở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B8A08B-FD12-B3CD-616E-199D743A5350}"/>
              </a:ext>
            </a:extLst>
          </p:cNvPr>
          <p:cNvSpPr txBox="1"/>
          <p:nvPr/>
        </p:nvSpPr>
        <p:spPr>
          <a:xfrm>
            <a:off x="9525000" y="6038567"/>
            <a:ext cx="7080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 VŨ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2704778-509E-BB40-3874-8739C9D25781}"/>
              </a:ext>
            </a:extLst>
          </p:cNvPr>
          <p:cNvCxnSpPr>
            <a:cxnSpLocks/>
          </p:cNvCxnSpPr>
          <p:nvPr/>
        </p:nvCxnSpPr>
        <p:spPr>
          <a:xfrm flipH="1">
            <a:off x="3080085" y="2623500"/>
            <a:ext cx="108284" cy="4349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E02F12-0C37-C428-4788-8BB6106A91F6}"/>
              </a:ext>
            </a:extLst>
          </p:cNvPr>
          <p:cNvCxnSpPr>
            <a:cxnSpLocks/>
          </p:cNvCxnSpPr>
          <p:nvPr/>
        </p:nvCxnSpPr>
        <p:spPr>
          <a:xfrm flipH="1">
            <a:off x="5554581" y="2623500"/>
            <a:ext cx="108284" cy="4349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1BCD5CA4-22DB-E933-C901-F976658BE79B}"/>
              </a:ext>
            </a:extLst>
          </p:cNvPr>
          <p:cNvGrpSpPr/>
          <p:nvPr/>
        </p:nvGrpSpPr>
        <p:grpSpPr>
          <a:xfrm>
            <a:off x="11277601" y="2652822"/>
            <a:ext cx="174458" cy="443382"/>
            <a:chOff x="11494170" y="4121942"/>
            <a:chExt cx="174458" cy="44338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DC67F41-0A54-AD33-B532-76F2E9D974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94170" y="4130402"/>
              <a:ext cx="108284" cy="4349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ED7D9E3-1E15-A8DF-55BC-7ED79D71DF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560344" y="4121942"/>
              <a:ext cx="108284" cy="4349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821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6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4362" y="1259357"/>
            <a:ext cx="6323276" cy="4339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"/>
          <p:cNvSpPr txBox="1"/>
          <p:nvPr/>
        </p:nvSpPr>
        <p:spPr>
          <a:xfrm>
            <a:off x="348913" y="1048033"/>
            <a:ext cx="1149417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	</a:t>
            </a:r>
            <a:r>
              <a:rPr lang="en-US" sz="3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3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Nguyễn </a:t>
            </a:r>
            <a:r>
              <a:rPr lang="en-US" sz="3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3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Hà</a:t>
            </a:r>
            <a:r>
              <a:rPr lang="en-US" sz="3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là</a:t>
            </a:r>
            <a:r>
              <a:rPr lang="en-US" sz="3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người</a:t>
            </a:r>
            <a:r>
              <a:rPr lang="en-US" sz="3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khai</a:t>
            </a:r>
            <a:r>
              <a:rPr lang="en-US" sz="3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sinh</a:t>
            </a:r>
            <a:r>
              <a:rPr lang="en-US" sz="3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ra</a:t>
            </a:r>
            <a:r>
              <a:rPr lang="en-US" sz="3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ngành</a:t>
            </a:r>
            <a:r>
              <a:rPr lang="en-US" sz="3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3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Việt</a:t>
            </a:r>
            <a:r>
              <a:rPr lang="en-US" sz="3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Nam. </a:t>
            </a:r>
            <a:endParaRPr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8" name="Google Shape;108;p8"/>
          <p:cNvSpPr txBox="1"/>
          <p:nvPr/>
        </p:nvSpPr>
        <p:spPr>
          <a:xfrm>
            <a:off x="3838336" y="11571"/>
            <a:ext cx="56866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Từ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cậu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bé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làm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thuê</a:t>
            </a:r>
            <a:endParaRPr sz="36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2" name="Google Shape;107;p8">
            <a:extLst>
              <a:ext uri="{FF2B5EF4-FFF2-40B4-BE49-F238E27FC236}">
                <a16:creationId xmlns:a16="http://schemas.microsoft.com/office/drawing/2014/main" id="{88D094B8-C327-1B1C-3175-26BB29223DC6}"/>
              </a:ext>
            </a:extLst>
          </p:cNvPr>
          <p:cNvSpPr txBox="1"/>
          <p:nvPr/>
        </p:nvSpPr>
        <p:spPr>
          <a:xfrm>
            <a:off x="348913" y="1048033"/>
            <a:ext cx="11494173" cy="12002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	</a:t>
            </a:r>
            <a:r>
              <a:rPr lang="en-US" sz="3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3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Nguyễn </a:t>
            </a:r>
            <a:r>
              <a:rPr lang="en-US" sz="3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3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Hà</a:t>
            </a:r>
            <a:r>
              <a:rPr lang="en-US" sz="3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là</a:t>
            </a:r>
            <a:r>
              <a:rPr lang="en-US" sz="3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người</a:t>
            </a:r>
            <a:r>
              <a:rPr lang="en-US" sz="3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khai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ngành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Việt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Nam. </a:t>
            </a:r>
            <a:endParaRPr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58E6C8-B51D-A1A6-18AC-5ACB7E3C7448}"/>
              </a:ext>
            </a:extLst>
          </p:cNvPr>
          <p:cNvGrpSpPr/>
          <p:nvPr/>
        </p:nvGrpSpPr>
        <p:grpSpPr>
          <a:xfrm>
            <a:off x="2406579" y="3513221"/>
            <a:ext cx="7651821" cy="950495"/>
            <a:chOff x="3260821" y="3308684"/>
            <a:chExt cx="7651821" cy="950495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6AE98107-C96F-8FCB-162F-CE83940B3F79}"/>
                </a:ext>
              </a:extLst>
            </p:cNvPr>
            <p:cNvSpPr/>
            <p:nvPr/>
          </p:nvSpPr>
          <p:spPr>
            <a:xfrm>
              <a:off x="3260821" y="3308684"/>
              <a:ext cx="866274" cy="950495"/>
            </a:xfrm>
            <a:prstGeom prst="homePlat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</a:t>
              </a:r>
            </a:p>
          </p:txBody>
        </p:sp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6874AC47-028E-5F3E-C4EB-DBCD51F03F80}"/>
                </a:ext>
              </a:extLst>
            </p:cNvPr>
            <p:cNvSpPr/>
            <p:nvPr/>
          </p:nvSpPr>
          <p:spPr>
            <a:xfrm>
              <a:off x="3838336" y="3308684"/>
              <a:ext cx="7074306" cy="950495"/>
            </a:xfrm>
            <a:prstGeom prst="chevron">
              <a:avLst/>
            </a:prstGeom>
            <a:solidFill>
              <a:srgbClr val="FFC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</a:rPr>
                <a:t>Giới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thiệu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ông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Nguyễn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Sơn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Hà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người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mở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ra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ngành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sơn</a:t>
              </a:r>
              <a:r>
                <a:rPr lang="en-US" sz="2800" dirty="0">
                  <a:solidFill>
                    <a:srgbClr val="002060"/>
                  </a:solidFill>
                </a:rPr>
                <a:t> ở </a:t>
              </a:r>
              <a:r>
                <a:rPr lang="en-US" sz="2800" dirty="0" err="1">
                  <a:solidFill>
                    <a:srgbClr val="002060"/>
                  </a:solidFill>
                </a:rPr>
                <a:t>Việt</a:t>
              </a:r>
              <a:r>
                <a:rPr lang="en-US" sz="2800" dirty="0">
                  <a:solidFill>
                    <a:srgbClr val="002060"/>
                  </a:solidFill>
                </a:rPr>
                <a:t> Nam.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422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"/>
          <p:cNvSpPr txBox="1"/>
          <p:nvPr/>
        </p:nvSpPr>
        <p:spPr>
          <a:xfrm>
            <a:off x="3838336" y="11571"/>
            <a:ext cx="56866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Từ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cậu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bé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làm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thuê</a:t>
            </a:r>
            <a:endParaRPr sz="36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2" name="Google Shape;107;p8">
            <a:extLst>
              <a:ext uri="{FF2B5EF4-FFF2-40B4-BE49-F238E27FC236}">
                <a16:creationId xmlns:a16="http://schemas.microsoft.com/office/drawing/2014/main" id="{B6A90696-0628-F041-29B6-41159B5A260B}"/>
              </a:ext>
            </a:extLst>
          </p:cNvPr>
          <p:cNvSpPr txBox="1"/>
          <p:nvPr/>
        </p:nvSpPr>
        <p:spPr>
          <a:xfrm>
            <a:off x="290760" y="934340"/>
            <a:ext cx="11610480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1" algn="just">
              <a:lnSpc>
                <a:spcPct val="150000"/>
              </a:lnSpc>
            </a:pP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	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Vì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hoàn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cảnh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gia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đình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khó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khăn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nhỏ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đã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phải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rời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làng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ra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Hà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Nội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kiếm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sống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Lúc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đầu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làm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thuê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cho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một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hãng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của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Pháp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Với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ý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chí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tự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lập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đã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mày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mò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tìm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cách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sản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xuất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rồi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mở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hãng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Tắc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Kè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ở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Hải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Phòng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Tắc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Kè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có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giá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rẻ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hơn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ngoại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mà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chất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lượng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tốt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nên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dần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dần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được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mọi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người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ưa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chuộng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endParaRPr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Google Shape;107;p8">
            <a:extLst>
              <a:ext uri="{FF2B5EF4-FFF2-40B4-BE49-F238E27FC236}">
                <a16:creationId xmlns:a16="http://schemas.microsoft.com/office/drawing/2014/main" id="{9DB6D48B-0184-2562-62D2-67A42CDA0BAB}"/>
              </a:ext>
            </a:extLst>
          </p:cNvPr>
          <p:cNvSpPr txBox="1"/>
          <p:nvPr/>
        </p:nvSpPr>
        <p:spPr>
          <a:xfrm>
            <a:off x="290760" y="934339"/>
            <a:ext cx="11610480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1" algn="just">
              <a:lnSpc>
                <a:spcPct val="150000"/>
              </a:lnSpc>
            </a:pP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	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Vì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hoàn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cảnh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gia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đình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khó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khăn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nhỏ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đã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phải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rời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làng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ra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Hà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Nội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kiếm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sống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Lúc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đầu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thuê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hãng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Pháp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Với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ý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chí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tự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lập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đã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mày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mò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tìm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sản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xuất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rồi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mở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hãng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Tắc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Kè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Hải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Phòng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Tắc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Kè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có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giá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rẻ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hơn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ngoại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mà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chất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lượng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tốt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nên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dần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dần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được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mọi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người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ưa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chuộng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endParaRPr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C7A1EC-BD5F-4050-987F-F579C21461B2}"/>
              </a:ext>
            </a:extLst>
          </p:cNvPr>
          <p:cNvCxnSpPr/>
          <p:nvPr/>
        </p:nvCxnSpPr>
        <p:spPr>
          <a:xfrm>
            <a:off x="8722895" y="3874168"/>
            <a:ext cx="30560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3A08BD-42CF-68F0-922A-DF8E84E830A8}"/>
              </a:ext>
            </a:extLst>
          </p:cNvPr>
          <p:cNvCxnSpPr>
            <a:cxnSpLocks/>
          </p:cNvCxnSpPr>
          <p:nvPr/>
        </p:nvCxnSpPr>
        <p:spPr>
          <a:xfrm>
            <a:off x="393031" y="4616115"/>
            <a:ext cx="110369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AAA50C0-64CA-38BE-AF8E-8404A4E13833}"/>
              </a:ext>
            </a:extLst>
          </p:cNvPr>
          <p:cNvGrpSpPr/>
          <p:nvPr/>
        </p:nvGrpSpPr>
        <p:grpSpPr>
          <a:xfrm>
            <a:off x="2895599" y="5161659"/>
            <a:ext cx="6400801" cy="950495"/>
            <a:chOff x="2946021" y="3308684"/>
            <a:chExt cx="7966621" cy="950495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6AA436C-2B4C-414F-74FD-90FD916C3BB0}"/>
                </a:ext>
              </a:extLst>
            </p:cNvPr>
            <p:cNvSpPr/>
            <p:nvPr/>
          </p:nvSpPr>
          <p:spPr>
            <a:xfrm>
              <a:off x="2946021" y="3308684"/>
              <a:ext cx="1285898" cy="950495"/>
            </a:xfrm>
            <a:prstGeom prst="homePlat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2</a:t>
              </a:r>
            </a:p>
          </p:txBody>
        </p:sp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F848394E-E3DA-31EC-223C-CA5ECCC8DBE0}"/>
                </a:ext>
              </a:extLst>
            </p:cNvPr>
            <p:cNvSpPr/>
            <p:nvPr/>
          </p:nvSpPr>
          <p:spPr>
            <a:xfrm>
              <a:off x="3838336" y="3308684"/>
              <a:ext cx="7074306" cy="950495"/>
            </a:xfrm>
            <a:prstGeom prst="chevron">
              <a:avLst/>
            </a:prstGeom>
            <a:solidFill>
              <a:srgbClr val="FFC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</a:rPr>
                <a:t>Ông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Nguyễn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Sơn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Hà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mở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rgbClr val="002060"/>
                  </a:solidFill>
                </a:rPr>
                <a:t>hãng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sơn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Tắc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Kè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102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"/>
          <p:cNvSpPr txBox="1"/>
          <p:nvPr/>
        </p:nvSpPr>
        <p:spPr>
          <a:xfrm>
            <a:off x="3838336" y="11571"/>
            <a:ext cx="56866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Từ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cậu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bé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làm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thuê</a:t>
            </a:r>
            <a:endParaRPr sz="36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106" name="Google Shape;106;p8"/>
          <p:cNvSpPr txBox="1"/>
          <p:nvPr/>
        </p:nvSpPr>
        <p:spPr>
          <a:xfrm>
            <a:off x="276726" y="854897"/>
            <a:ext cx="11638548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1946,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xưởng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Nguyễn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ngừng sáng tạo. Ở Việt Bắc, ông sản xuất vải nhựa cách điện, giấy than, mực in, vải mưa, … Đó là những sản phẩm rất hữu ích đối với kháng chiến lúc bấy giờ.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Google Shape;106;p8">
            <a:extLst>
              <a:ext uri="{FF2B5EF4-FFF2-40B4-BE49-F238E27FC236}">
                <a16:creationId xmlns:a16="http://schemas.microsoft.com/office/drawing/2014/main" id="{D60D6CCF-128C-584F-3FA0-3F377B138A65}"/>
              </a:ext>
            </a:extLst>
          </p:cNvPr>
          <p:cNvSpPr txBox="1"/>
          <p:nvPr/>
        </p:nvSpPr>
        <p:spPr>
          <a:xfrm>
            <a:off x="276726" y="854896"/>
            <a:ext cx="11638548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1946,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xưởng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Nguyễn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ngừng sáng tạo. Ở Việt Bắc, ông sản xuất vải nhựa cách điện, giấy than, mực in, vải mưa, … Đó là những sản phẩm rất hữu ích đối với kháng chiến lúc bấy giờ.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Google Shape;106;p8">
            <a:extLst>
              <a:ext uri="{FF2B5EF4-FFF2-40B4-BE49-F238E27FC236}">
                <a16:creationId xmlns:a16="http://schemas.microsoft.com/office/drawing/2014/main" id="{B9E81991-9F08-417C-E5F0-7CA5230E5469}"/>
              </a:ext>
            </a:extLst>
          </p:cNvPr>
          <p:cNvSpPr txBox="1"/>
          <p:nvPr/>
        </p:nvSpPr>
        <p:spPr>
          <a:xfrm>
            <a:off x="276726" y="854896"/>
            <a:ext cx="11638548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1946,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xưởng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Nguyễn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ngừng sáng tạo. Ở Việt Bắc, ông sản xuất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vải nhựa cách điện, giấy than, mực in, vải mưa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… Đó là những sản phẩm rất hữu ích đối với kháng chiến lúc bấy giờ.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25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1768ADED-ECFD-B63F-332D-E5ADD6E9EA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40" t="54519" r="24140" b="15703"/>
          <a:stretch/>
        </p:blipFill>
        <p:spPr>
          <a:xfrm>
            <a:off x="2626360" y="276147"/>
            <a:ext cx="6939280" cy="606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5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"/>
          <p:cNvSpPr txBox="1"/>
          <p:nvPr/>
        </p:nvSpPr>
        <p:spPr>
          <a:xfrm>
            <a:off x="3838336" y="11571"/>
            <a:ext cx="56866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Từ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cậu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bé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làm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thuê</a:t>
            </a:r>
            <a:endParaRPr sz="36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106" name="Google Shape;106;p8"/>
          <p:cNvSpPr txBox="1"/>
          <p:nvPr/>
        </p:nvSpPr>
        <p:spPr>
          <a:xfrm>
            <a:off x="276726" y="854897"/>
            <a:ext cx="11638548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1946,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xưởng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Nguyễn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ngừng sáng tạo. Ở Việt Bắc, ông sản xuất vải nhựa cách điện, giấy than, mực in, vải mưa, … Đó là những sản phẩm rất hữu ích đối với kháng chiến lúc bấy giờ.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Google Shape;106;p8">
            <a:extLst>
              <a:ext uri="{FF2B5EF4-FFF2-40B4-BE49-F238E27FC236}">
                <a16:creationId xmlns:a16="http://schemas.microsoft.com/office/drawing/2014/main" id="{D60D6CCF-128C-584F-3FA0-3F377B138A65}"/>
              </a:ext>
            </a:extLst>
          </p:cNvPr>
          <p:cNvSpPr txBox="1"/>
          <p:nvPr/>
        </p:nvSpPr>
        <p:spPr>
          <a:xfrm>
            <a:off x="276726" y="854896"/>
            <a:ext cx="11638548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1946,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xưởng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Nguyễn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ngừng sáng tạo. Ở Việt Bắc, ông sản xuất vải nhựa cách điện, giấy than, mực in, vải mưa, … Đó là những sản phẩm rất hữu ích đối với kháng chiến lúc bấy giờ.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Google Shape;106;p8">
            <a:extLst>
              <a:ext uri="{FF2B5EF4-FFF2-40B4-BE49-F238E27FC236}">
                <a16:creationId xmlns:a16="http://schemas.microsoft.com/office/drawing/2014/main" id="{B9E81991-9F08-417C-E5F0-7CA5230E5469}"/>
              </a:ext>
            </a:extLst>
          </p:cNvPr>
          <p:cNvSpPr txBox="1"/>
          <p:nvPr/>
        </p:nvSpPr>
        <p:spPr>
          <a:xfrm>
            <a:off x="276726" y="854896"/>
            <a:ext cx="11638548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1946,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xưởng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Nguyễn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ngừng sáng tạo. Ở Việt Bắc, ông sản xuất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vải nhựa cách điện, giấy than, mực in, vải mưa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… Đó là những sản phẩm rất hữu ích đối với kháng chiến lúc bấy giờ.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B197238-8499-E6E4-7FC9-8D094F6A4E86}"/>
              </a:ext>
            </a:extLst>
          </p:cNvPr>
          <p:cNvGrpSpPr/>
          <p:nvPr/>
        </p:nvGrpSpPr>
        <p:grpSpPr>
          <a:xfrm>
            <a:off x="2895599" y="4800712"/>
            <a:ext cx="7704221" cy="950495"/>
            <a:chOff x="2946021" y="3308684"/>
            <a:chExt cx="9588895" cy="950495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D94CCB63-0ACB-36CA-C1E3-70367B0A3E21}"/>
                </a:ext>
              </a:extLst>
            </p:cNvPr>
            <p:cNvSpPr/>
            <p:nvPr/>
          </p:nvSpPr>
          <p:spPr>
            <a:xfrm>
              <a:off x="2946021" y="3308684"/>
              <a:ext cx="1285898" cy="950495"/>
            </a:xfrm>
            <a:prstGeom prst="homePlat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3</a:t>
              </a:r>
            </a:p>
          </p:txBody>
        </p:sp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03C56A7E-D333-8C69-DC5E-448B33119193}"/>
                </a:ext>
              </a:extLst>
            </p:cNvPr>
            <p:cNvSpPr/>
            <p:nvPr/>
          </p:nvSpPr>
          <p:spPr>
            <a:xfrm>
              <a:off x="3838335" y="3308684"/>
              <a:ext cx="8696581" cy="950495"/>
            </a:xfrm>
            <a:prstGeom prst="chevron">
              <a:avLst/>
            </a:prstGeom>
            <a:solidFill>
              <a:srgbClr val="FFC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</a:rPr>
                <a:t>Ông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Nguyễn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Sơn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Hà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tạo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ra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những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sản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phẩm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phục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vụ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kháng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chiến</a:t>
              </a:r>
              <a:r>
                <a:rPr lang="en-US" sz="2800" dirty="0">
                  <a:solidFill>
                    <a:srgbClr val="002060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16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"/>
          <p:cNvSpPr txBox="1"/>
          <p:nvPr/>
        </p:nvSpPr>
        <p:spPr>
          <a:xfrm>
            <a:off x="3838336" y="11571"/>
            <a:ext cx="56866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Từ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cậu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bé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làm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thuê</a:t>
            </a:r>
            <a:endParaRPr sz="36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7" name="Google Shape;106;p8">
            <a:extLst>
              <a:ext uri="{FF2B5EF4-FFF2-40B4-BE49-F238E27FC236}">
                <a16:creationId xmlns:a16="http://schemas.microsoft.com/office/drawing/2014/main" id="{36B9025E-5BFA-B3D6-F229-EF3610D54877}"/>
              </a:ext>
            </a:extLst>
          </p:cNvPr>
          <p:cNvSpPr txBox="1"/>
          <p:nvPr/>
        </p:nvSpPr>
        <p:spPr>
          <a:xfrm>
            <a:off x="212554" y="993784"/>
            <a:ext cx="11766892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Nguyễn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cực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khoá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ở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52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B49F27-F194-199C-3190-DEB888367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625" y="0"/>
            <a:ext cx="7253037" cy="54397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EC6B6C-6407-F952-4E45-1F3E33EC46B1}"/>
              </a:ext>
            </a:extLst>
          </p:cNvPr>
          <p:cNvSpPr txBox="1"/>
          <p:nvPr/>
        </p:nvSpPr>
        <p:spPr>
          <a:xfrm>
            <a:off x="2143625" y="5582652"/>
            <a:ext cx="745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Nguyễn</a:t>
            </a:r>
            <a:r>
              <a:rPr lang="en-US" sz="2400" dirty="0"/>
              <a:t> </a:t>
            </a:r>
            <a:r>
              <a:rPr lang="en-US" sz="2400" dirty="0" err="1"/>
              <a:t>Sơn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(</a:t>
            </a:r>
            <a:r>
              <a:rPr lang="en-US" sz="2400" dirty="0" err="1"/>
              <a:t>quận</a:t>
            </a:r>
            <a:r>
              <a:rPr lang="en-US" sz="2400" dirty="0"/>
              <a:t> Lê </a:t>
            </a:r>
            <a:r>
              <a:rPr lang="en-US" sz="2400" dirty="0" err="1"/>
              <a:t>Chân</a:t>
            </a:r>
            <a:r>
              <a:rPr lang="en-US" sz="2400" dirty="0"/>
              <a:t>, </a:t>
            </a:r>
            <a:r>
              <a:rPr lang="en-US" sz="2400" dirty="0" err="1"/>
              <a:t>Hải</a:t>
            </a:r>
            <a:r>
              <a:rPr lang="en-US" sz="2400" dirty="0"/>
              <a:t> </a:t>
            </a:r>
            <a:r>
              <a:rPr lang="en-US" sz="2400" dirty="0" err="1"/>
              <a:t>Phòng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69273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"/>
          <p:cNvSpPr txBox="1"/>
          <p:nvPr/>
        </p:nvSpPr>
        <p:spPr>
          <a:xfrm>
            <a:off x="3838336" y="11571"/>
            <a:ext cx="56866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Từ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cậu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bé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làm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thuê</a:t>
            </a:r>
            <a:endParaRPr sz="36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7" name="Google Shape;106;p8">
            <a:extLst>
              <a:ext uri="{FF2B5EF4-FFF2-40B4-BE49-F238E27FC236}">
                <a16:creationId xmlns:a16="http://schemas.microsoft.com/office/drawing/2014/main" id="{36B9025E-5BFA-B3D6-F229-EF3610D54877}"/>
              </a:ext>
            </a:extLst>
          </p:cNvPr>
          <p:cNvSpPr txBox="1"/>
          <p:nvPr/>
        </p:nvSpPr>
        <p:spPr>
          <a:xfrm>
            <a:off x="212554" y="993784"/>
            <a:ext cx="11766892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Nguyễn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cực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khoá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ở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1E2C8E-C5C0-EF11-D8AB-D8D68146D17E}"/>
              </a:ext>
            </a:extLst>
          </p:cNvPr>
          <p:cNvGrpSpPr/>
          <p:nvPr/>
        </p:nvGrpSpPr>
        <p:grpSpPr>
          <a:xfrm>
            <a:off x="1969168" y="4042722"/>
            <a:ext cx="7704221" cy="950495"/>
            <a:chOff x="2946021" y="3308684"/>
            <a:chExt cx="9588895" cy="950495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B6C7131F-E879-C36A-D442-6CDDEB4A8B45}"/>
                </a:ext>
              </a:extLst>
            </p:cNvPr>
            <p:cNvSpPr/>
            <p:nvPr/>
          </p:nvSpPr>
          <p:spPr>
            <a:xfrm>
              <a:off x="2946021" y="3308684"/>
              <a:ext cx="1285898" cy="950495"/>
            </a:xfrm>
            <a:prstGeom prst="homePlat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4</a:t>
              </a:r>
            </a:p>
          </p:txBody>
        </p:sp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25EBD57E-5D9B-989C-115A-9AE61ECAD92F}"/>
                </a:ext>
              </a:extLst>
            </p:cNvPr>
            <p:cNvSpPr/>
            <p:nvPr/>
          </p:nvSpPr>
          <p:spPr>
            <a:xfrm>
              <a:off x="3838335" y="3308684"/>
              <a:ext cx="8696581" cy="950495"/>
            </a:xfrm>
            <a:prstGeom prst="chevron">
              <a:avLst/>
            </a:prstGeom>
            <a:solidFill>
              <a:srgbClr val="FFC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</a:rPr>
                <a:t>Nhà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nước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ghi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nhận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đóng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góp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ông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Nguyễn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Sơn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Hà</a:t>
              </a:r>
              <a:r>
                <a:rPr lang="en-US" sz="2800" dirty="0">
                  <a:solidFill>
                    <a:srgbClr val="002060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258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1529" y="1261684"/>
            <a:ext cx="6248942" cy="4334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848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"/>
          <p:cNvSpPr txBox="1"/>
          <p:nvPr/>
        </p:nvSpPr>
        <p:spPr>
          <a:xfrm>
            <a:off x="3838336" y="11571"/>
            <a:ext cx="56866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Từ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cậu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bé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làm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thuê</a:t>
            </a:r>
            <a:endParaRPr sz="36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106" name="Google Shape;106;p8"/>
          <p:cNvSpPr txBox="1"/>
          <p:nvPr/>
        </p:nvSpPr>
        <p:spPr>
          <a:xfrm>
            <a:off x="276726" y="854897"/>
            <a:ext cx="11638548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1946,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xưởng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Nguyễn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ngừng sáng tạo. Ở Việt Bắc, ông sản xuất vải nhựa cách điện, giấy than, mực in, vải mưa, … Đó là những sản phẩm rất hữu ích đối với kháng chiến lúc bấy giờ.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Google Shape;106;p8">
            <a:extLst>
              <a:ext uri="{FF2B5EF4-FFF2-40B4-BE49-F238E27FC236}">
                <a16:creationId xmlns:a16="http://schemas.microsoft.com/office/drawing/2014/main" id="{89CDA54F-6290-733E-4CBB-9146CEAD477E}"/>
              </a:ext>
            </a:extLst>
          </p:cNvPr>
          <p:cNvSpPr txBox="1"/>
          <p:nvPr/>
        </p:nvSpPr>
        <p:spPr>
          <a:xfrm>
            <a:off x="276726" y="854897"/>
            <a:ext cx="11638548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1946,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xưởng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Nguyễn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ngừng sáng tạo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Ở Việt Bắc, ông sản xuất vải nhựa cách điện, giấy than, mực in, vải mưa, … Đó là những sản phẩm rất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hữu ích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 với kháng chiến lúc bấy giờ.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0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1769" y="1259357"/>
            <a:ext cx="6248461" cy="4339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0"/>
          <p:cNvSpPr txBox="1"/>
          <p:nvPr/>
        </p:nvSpPr>
        <p:spPr>
          <a:xfrm>
            <a:off x="305083" y="483222"/>
            <a:ext cx="1158183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1)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Tìm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từ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ngữ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chỉ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địa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điểm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trong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các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câu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sau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:</a:t>
            </a:r>
          </a:p>
        </p:txBody>
      </p:sp>
      <p:sp>
        <p:nvSpPr>
          <p:cNvPr id="6" name="Google Shape;354;p30">
            <a:extLst>
              <a:ext uri="{FF2B5EF4-FFF2-40B4-BE49-F238E27FC236}">
                <a16:creationId xmlns:a16="http://schemas.microsoft.com/office/drawing/2014/main" id="{7F76B78E-8CA7-EBF1-5188-0C18FE4F7BC9}"/>
              </a:ext>
            </a:extLst>
          </p:cNvPr>
          <p:cNvSpPr txBox="1"/>
          <p:nvPr/>
        </p:nvSpPr>
        <p:spPr>
          <a:xfrm>
            <a:off x="629218" y="1384239"/>
            <a:ext cx="11257698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a)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mày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mò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xuất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sơn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mở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hãng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sơn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Tắc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Kè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Hải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Phòng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00206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Google Shape;354;p30">
            <a:extLst>
              <a:ext uri="{FF2B5EF4-FFF2-40B4-BE49-F238E27FC236}">
                <a16:creationId xmlns:a16="http://schemas.microsoft.com/office/drawing/2014/main" id="{990E330E-3AB3-BE11-8D6A-2E4F0E88E7BF}"/>
              </a:ext>
            </a:extLst>
          </p:cNvPr>
          <p:cNvSpPr txBox="1"/>
          <p:nvPr/>
        </p:nvSpPr>
        <p:spPr>
          <a:xfrm>
            <a:off x="579368" y="2833479"/>
            <a:ext cx="11257698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b) Ở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Việt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Bắc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xuất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vải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nhựa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điện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giấy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than,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mực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in,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vải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mưa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...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00206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Google Shape;354;p30">
            <a:extLst>
              <a:ext uri="{FF2B5EF4-FFF2-40B4-BE49-F238E27FC236}">
                <a16:creationId xmlns:a16="http://schemas.microsoft.com/office/drawing/2014/main" id="{113D072B-3EAC-A3F8-E9D5-B27FB78E2249}"/>
              </a:ext>
            </a:extLst>
          </p:cNvPr>
          <p:cNvSpPr txBox="1"/>
          <p:nvPr/>
        </p:nvSpPr>
        <p:spPr>
          <a:xfrm>
            <a:off x="579368" y="4282719"/>
            <a:ext cx="1074363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c)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nay, ở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Hải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Phòng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phố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mang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00206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A0A31F9-80BC-F34F-CD5E-B4754E13B624}"/>
              </a:ext>
            </a:extLst>
          </p:cNvPr>
          <p:cNvCxnSpPr>
            <a:cxnSpLocks/>
          </p:cNvCxnSpPr>
          <p:nvPr/>
        </p:nvCxnSpPr>
        <p:spPr>
          <a:xfrm>
            <a:off x="895635" y="1016806"/>
            <a:ext cx="46148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54;p30">
            <a:extLst>
              <a:ext uri="{FF2B5EF4-FFF2-40B4-BE49-F238E27FC236}">
                <a16:creationId xmlns:a16="http://schemas.microsoft.com/office/drawing/2014/main" id="{7F76B78E-8CA7-EBF1-5188-0C18FE4F7BC9}"/>
              </a:ext>
            </a:extLst>
          </p:cNvPr>
          <p:cNvSpPr txBox="1"/>
          <p:nvPr/>
        </p:nvSpPr>
        <p:spPr>
          <a:xfrm>
            <a:off x="328429" y="686408"/>
            <a:ext cx="11257698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a)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mày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mò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xuất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sơn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mở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hãng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sơn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Tắc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Kè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Hải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Phòng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00206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Google Shape;354;p30">
            <a:extLst>
              <a:ext uri="{FF2B5EF4-FFF2-40B4-BE49-F238E27FC236}">
                <a16:creationId xmlns:a16="http://schemas.microsoft.com/office/drawing/2014/main" id="{990E330E-3AB3-BE11-8D6A-2E4F0E88E7BF}"/>
              </a:ext>
            </a:extLst>
          </p:cNvPr>
          <p:cNvSpPr txBox="1"/>
          <p:nvPr/>
        </p:nvSpPr>
        <p:spPr>
          <a:xfrm>
            <a:off x="328429" y="2930168"/>
            <a:ext cx="11257698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b) Ở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Việt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Bắc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xuất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vải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nhựa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điện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giấy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than,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mực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in,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vải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mưa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...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00206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Google Shape;354;p30">
            <a:extLst>
              <a:ext uri="{FF2B5EF4-FFF2-40B4-BE49-F238E27FC236}">
                <a16:creationId xmlns:a16="http://schemas.microsoft.com/office/drawing/2014/main" id="{113D072B-3EAC-A3F8-E9D5-B27FB78E2249}"/>
              </a:ext>
            </a:extLst>
          </p:cNvPr>
          <p:cNvSpPr txBox="1"/>
          <p:nvPr/>
        </p:nvSpPr>
        <p:spPr>
          <a:xfrm>
            <a:off x="328429" y="5150614"/>
            <a:ext cx="1074363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c)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nay, ở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Hải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Phòng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phố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mang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00206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Google Shape;354;p30">
            <a:extLst>
              <a:ext uri="{FF2B5EF4-FFF2-40B4-BE49-F238E27FC236}">
                <a16:creationId xmlns:a16="http://schemas.microsoft.com/office/drawing/2014/main" id="{2905C8D0-08B6-55B7-EB72-188E2D4FAF40}"/>
              </a:ext>
            </a:extLst>
          </p:cNvPr>
          <p:cNvSpPr txBox="1"/>
          <p:nvPr/>
        </p:nvSpPr>
        <p:spPr>
          <a:xfrm>
            <a:off x="328429" y="684888"/>
            <a:ext cx="11257698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a)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mày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mò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xuất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sơn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mở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hãng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sơn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Tắc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Kè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ở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Hải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Phòng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00206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Google Shape;354;p30">
            <a:extLst>
              <a:ext uri="{FF2B5EF4-FFF2-40B4-BE49-F238E27FC236}">
                <a16:creationId xmlns:a16="http://schemas.microsoft.com/office/drawing/2014/main" id="{63AC9DE9-F9A4-690B-C33D-577587FBAE67}"/>
              </a:ext>
            </a:extLst>
          </p:cNvPr>
          <p:cNvSpPr txBox="1"/>
          <p:nvPr/>
        </p:nvSpPr>
        <p:spPr>
          <a:xfrm>
            <a:off x="328429" y="2928648"/>
            <a:ext cx="11257698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b) 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Ở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Bắc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xuất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vải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nhựa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điện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giấy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than,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mực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in,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vải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mưa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...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00206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Google Shape;354;p30">
            <a:extLst>
              <a:ext uri="{FF2B5EF4-FFF2-40B4-BE49-F238E27FC236}">
                <a16:creationId xmlns:a16="http://schemas.microsoft.com/office/drawing/2014/main" id="{ED8B1BA2-2DC4-CB68-64FF-BF180A495BEF}"/>
              </a:ext>
            </a:extLst>
          </p:cNvPr>
          <p:cNvSpPr txBox="1"/>
          <p:nvPr/>
        </p:nvSpPr>
        <p:spPr>
          <a:xfrm>
            <a:off x="336015" y="5149094"/>
            <a:ext cx="107436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c)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nay, 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ở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Hải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Phòng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phố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mang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.</a:t>
            </a:r>
          </a:p>
        </p:txBody>
      </p:sp>
      <p:sp>
        <p:nvSpPr>
          <p:cNvPr id="13" name="Google Shape;354;p30">
            <a:extLst>
              <a:ext uri="{FF2B5EF4-FFF2-40B4-BE49-F238E27FC236}">
                <a16:creationId xmlns:a16="http://schemas.microsoft.com/office/drawing/2014/main" id="{7C7E89C5-7552-03D6-0A51-EBBA38633D43}"/>
              </a:ext>
            </a:extLst>
          </p:cNvPr>
          <p:cNvSpPr txBox="1"/>
          <p:nvPr/>
        </p:nvSpPr>
        <p:spPr>
          <a:xfrm>
            <a:off x="278579" y="1682652"/>
            <a:ext cx="1125769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Ông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đã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mày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mò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sản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xuất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sơn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rồi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mở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hãng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sơn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Tắc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Kè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ở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đâu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?</a:t>
            </a:r>
          </a:p>
        </p:txBody>
      </p:sp>
      <p:sp>
        <p:nvSpPr>
          <p:cNvPr id="15" name="Google Shape;354;p30">
            <a:extLst>
              <a:ext uri="{FF2B5EF4-FFF2-40B4-BE49-F238E27FC236}">
                <a16:creationId xmlns:a16="http://schemas.microsoft.com/office/drawing/2014/main" id="{13301827-4C2B-5148-B3D4-A3524562E184}"/>
              </a:ext>
            </a:extLst>
          </p:cNvPr>
          <p:cNvSpPr txBox="1"/>
          <p:nvPr/>
        </p:nvSpPr>
        <p:spPr>
          <a:xfrm>
            <a:off x="278579" y="3949245"/>
            <a:ext cx="1125769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Ở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đâu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ông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sản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xuất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vải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nhựa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điện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giấy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than,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mực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in,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vải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mưa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...?</a:t>
            </a:r>
          </a:p>
        </p:txBody>
      </p:sp>
      <p:sp>
        <p:nvSpPr>
          <p:cNvPr id="10" name="Google Shape;354;p30">
            <a:extLst>
              <a:ext uri="{FF2B5EF4-FFF2-40B4-BE49-F238E27FC236}">
                <a16:creationId xmlns:a16="http://schemas.microsoft.com/office/drawing/2014/main" id="{467D699C-51C0-5E72-5783-0D02193A4B09}"/>
              </a:ext>
            </a:extLst>
          </p:cNvPr>
          <p:cNvSpPr txBox="1"/>
          <p:nvPr/>
        </p:nvSpPr>
        <p:spPr>
          <a:xfrm>
            <a:off x="336015" y="5828803"/>
            <a:ext cx="107436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c)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Ngày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nay, 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ở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đâu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phố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mang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ông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9971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13" grpId="0"/>
      <p:bldP spid="15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54;p30">
            <a:extLst>
              <a:ext uri="{FF2B5EF4-FFF2-40B4-BE49-F238E27FC236}">
                <a16:creationId xmlns:a16="http://schemas.microsoft.com/office/drawing/2014/main" id="{7F76B78E-8CA7-EBF1-5188-0C18FE4F7BC9}"/>
              </a:ext>
            </a:extLst>
          </p:cNvPr>
          <p:cNvSpPr txBox="1"/>
          <p:nvPr/>
        </p:nvSpPr>
        <p:spPr>
          <a:xfrm>
            <a:off x="328429" y="686408"/>
            <a:ext cx="11257698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a)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mày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mò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xuất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sơn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mở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hãng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sơn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Tắc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Kè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Hải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Phòng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00206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Google Shape;354;p30">
            <a:extLst>
              <a:ext uri="{FF2B5EF4-FFF2-40B4-BE49-F238E27FC236}">
                <a16:creationId xmlns:a16="http://schemas.microsoft.com/office/drawing/2014/main" id="{990E330E-3AB3-BE11-8D6A-2E4F0E88E7BF}"/>
              </a:ext>
            </a:extLst>
          </p:cNvPr>
          <p:cNvSpPr txBox="1"/>
          <p:nvPr/>
        </p:nvSpPr>
        <p:spPr>
          <a:xfrm>
            <a:off x="328429" y="2045566"/>
            <a:ext cx="11257698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b) Ở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Việt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Bắc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xuất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vải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nhựa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điện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giấy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than,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mực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in,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vải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mưa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...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00206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Google Shape;354;p30">
            <a:extLst>
              <a:ext uri="{FF2B5EF4-FFF2-40B4-BE49-F238E27FC236}">
                <a16:creationId xmlns:a16="http://schemas.microsoft.com/office/drawing/2014/main" id="{113D072B-3EAC-A3F8-E9D5-B27FB78E2249}"/>
              </a:ext>
            </a:extLst>
          </p:cNvPr>
          <p:cNvSpPr txBox="1"/>
          <p:nvPr/>
        </p:nvSpPr>
        <p:spPr>
          <a:xfrm>
            <a:off x="320843" y="3429000"/>
            <a:ext cx="1074363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c)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nay, ở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Hải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Phòng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phố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mang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00206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Google Shape;354;p30">
            <a:extLst>
              <a:ext uri="{FF2B5EF4-FFF2-40B4-BE49-F238E27FC236}">
                <a16:creationId xmlns:a16="http://schemas.microsoft.com/office/drawing/2014/main" id="{2905C8D0-08B6-55B7-EB72-188E2D4FAF40}"/>
              </a:ext>
            </a:extLst>
          </p:cNvPr>
          <p:cNvSpPr txBox="1"/>
          <p:nvPr/>
        </p:nvSpPr>
        <p:spPr>
          <a:xfrm>
            <a:off x="328429" y="684888"/>
            <a:ext cx="11257698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a)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mày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mò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xuất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sơn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mở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hãng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sơn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Tắc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Kè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ở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Hải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Phòng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00206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Google Shape;354;p30">
            <a:extLst>
              <a:ext uri="{FF2B5EF4-FFF2-40B4-BE49-F238E27FC236}">
                <a16:creationId xmlns:a16="http://schemas.microsoft.com/office/drawing/2014/main" id="{63AC9DE9-F9A4-690B-C33D-577587FBAE67}"/>
              </a:ext>
            </a:extLst>
          </p:cNvPr>
          <p:cNvSpPr txBox="1"/>
          <p:nvPr/>
        </p:nvSpPr>
        <p:spPr>
          <a:xfrm>
            <a:off x="328429" y="2044046"/>
            <a:ext cx="11257698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b) 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Ở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Bắc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xuất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vải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nhựa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điện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giấy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than,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mực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in,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vải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mưa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...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00206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Google Shape;354;p30">
            <a:extLst>
              <a:ext uri="{FF2B5EF4-FFF2-40B4-BE49-F238E27FC236}">
                <a16:creationId xmlns:a16="http://schemas.microsoft.com/office/drawing/2014/main" id="{ED8B1BA2-2DC4-CB68-64FF-BF180A495BEF}"/>
              </a:ext>
            </a:extLst>
          </p:cNvPr>
          <p:cNvSpPr txBox="1"/>
          <p:nvPr/>
        </p:nvSpPr>
        <p:spPr>
          <a:xfrm>
            <a:off x="328429" y="3427480"/>
            <a:ext cx="107436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c)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nay, 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ở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Hải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Phòng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phố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mang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F2D543-1A59-5731-04ED-153A972CD5BE}"/>
              </a:ext>
            </a:extLst>
          </p:cNvPr>
          <p:cNvSpPr txBox="1"/>
          <p:nvPr/>
        </p:nvSpPr>
        <p:spPr>
          <a:xfrm>
            <a:off x="305083" y="4843569"/>
            <a:ext cx="11581833" cy="1259919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358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/>
          <p:nvPr/>
        </p:nvSpPr>
        <p:spPr>
          <a:xfrm>
            <a:off x="305082" y="483222"/>
            <a:ext cx="1158183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2)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Dựa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theo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nội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dung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các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câu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a, b ở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bài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tập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trên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viết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tiếp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vào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vở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câu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có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sử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dụng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dấu</a:t>
            </a:r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hai</a:t>
            </a:r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chấm</a:t>
            </a:r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để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báo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hiệu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bộ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phận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liệt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kê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:</a:t>
            </a:r>
            <a:endParaRPr sz="32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73" name="Google Shape;373;p31"/>
          <p:cNvSpPr txBox="1"/>
          <p:nvPr/>
        </p:nvSpPr>
        <p:spPr>
          <a:xfrm>
            <a:off x="305082" y="2413183"/>
            <a:ext cx="1203234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a) </a:t>
            </a:r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Ông</a:t>
            </a: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chưa</a:t>
            </a: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ai </a:t>
            </a:r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...</a:t>
            </a:r>
            <a:endParaRPr sz="3200" dirty="0">
              <a:solidFill>
                <a:srgbClr val="00206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74" name="Google Shape;374;p31"/>
          <p:cNvSpPr txBox="1"/>
          <p:nvPr/>
        </p:nvSpPr>
        <p:spPr>
          <a:xfrm>
            <a:off x="305082" y="3666035"/>
            <a:ext cx="1203234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Ông</a:t>
            </a: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vẫn</a:t>
            </a: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tiếp</a:t>
            </a: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tục</a:t>
            </a: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nghiên</a:t>
            </a: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cứu</a:t>
            </a: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sản</a:t>
            </a: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phẩm</a:t>
            </a: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phục</a:t>
            </a: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vụ</a:t>
            </a: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kháng</a:t>
            </a: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chiến</a:t>
            </a: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...</a:t>
            </a:r>
            <a:endParaRPr sz="3200" dirty="0">
              <a:solidFill>
                <a:srgbClr val="00206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EEE1340-B900-8B7C-A777-557E545F13F7}"/>
              </a:ext>
            </a:extLst>
          </p:cNvPr>
          <p:cNvCxnSpPr>
            <a:cxnSpLocks/>
          </p:cNvCxnSpPr>
          <p:nvPr/>
        </p:nvCxnSpPr>
        <p:spPr>
          <a:xfrm>
            <a:off x="2760530" y="1510101"/>
            <a:ext cx="8633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FE8BFD-0202-FA9F-75D7-1EA2CE340DC9}"/>
              </a:ext>
            </a:extLst>
          </p:cNvPr>
          <p:cNvCxnSpPr>
            <a:cxnSpLocks/>
          </p:cNvCxnSpPr>
          <p:nvPr/>
        </p:nvCxnSpPr>
        <p:spPr>
          <a:xfrm>
            <a:off x="10383253" y="1036860"/>
            <a:ext cx="7098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5A1C50-17D6-B2D4-1846-066D35149EB5}"/>
              </a:ext>
            </a:extLst>
          </p:cNvPr>
          <p:cNvCxnSpPr>
            <a:cxnSpLocks/>
          </p:cNvCxnSpPr>
          <p:nvPr/>
        </p:nvCxnSpPr>
        <p:spPr>
          <a:xfrm>
            <a:off x="393032" y="1510101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4E89C3-C9AA-6B80-D5D2-2EA576495140}"/>
              </a:ext>
            </a:extLst>
          </p:cNvPr>
          <p:cNvCxnSpPr>
            <a:cxnSpLocks/>
          </p:cNvCxnSpPr>
          <p:nvPr/>
        </p:nvCxnSpPr>
        <p:spPr>
          <a:xfrm>
            <a:off x="393032" y="2018890"/>
            <a:ext cx="30840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4;p30">
            <a:extLst>
              <a:ext uri="{FF2B5EF4-FFF2-40B4-BE49-F238E27FC236}">
                <a16:creationId xmlns:a16="http://schemas.microsoft.com/office/drawing/2014/main" id="{65C669E6-C86C-58F0-F40E-3C2B46D1D516}"/>
              </a:ext>
            </a:extLst>
          </p:cNvPr>
          <p:cNvSpPr txBox="1"/>
          <p:nvPr/>
        </p:nvSpPr>
        <p:spPr>
          <a:xfrm>
            <a:off x="183622" y="2516239"/>
            <a:ext cx="1182475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 </a:t>
            </a:r>
            <a:r>
              <a:rPr 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Ngày</a:t>
            </a:r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nay, ở </a:t>
            </a:r>
            <a:r>
              <a:rPr 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Hải</a:t>
            </a:r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Phòng</a:t>
            </a:r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đường</a:t>
            </a:r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phố</a:t>
            </a:r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mang</a:t>
            </a:r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tên</a:t>
            </a:r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ông</a:t>
            </a:r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: ...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4AB151A-0444-0DA0-633F-C231803BC07F}"/>
              </a:ext>
            </a:extLst>
          </p:cNvPr>
          <p:cNvGrpSpPr/>
          <p:nvPr/>
        </p:nvGrpSpPr>
        <p:grpSpPr>
          <a:xfrm>
            <a:off x="192505" y="825014"/>
            <a:ext cx="12217108" cy="1077178"/>
            <a:chOff x="192505" y="825014"/>
            <a:chExt cx="12217108" cy="107717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49A7695-41F6-2642-FE7F-0C2993F54EED}"/>
                </a:ext>
              </a:extLst>
            </p:cNvPr>
            <p:cNvSpPr/>
            <p:nvPr/>
          </p:nvSpPr>
          <p:spPr>
            <a:xfrm>
              <a:off x="192505" y="825014"/>
              <a:ext cx="11999495" cy="1077178"/>
            </a:xfrm>
            <a:prstGeom prst="roundRect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Google Shape;373;p31">
              <a:extLst>
                <a:ext uri="{FF2B5EF4-FFF2-40B4-BE49-F238E27FC236}">
                  <a16:creationId xmlns:a16="http://schemas.microsoft.com/office/drawing/2014/main" id="{C4AAA30F-7B43-8330-CB83-AC601CE8BAFF}"/>
                </a:ext>
              </a:extLst>
            </p:cNvPr>
            <p:cNvSpPr txBox="1"/>
            <p:nvPr/>
          </p:nvSpPr>
          <p:spPr>
            <a:xfrm>
              <a:off x="377271" y="825014"/>
              <a:ext cx="12032342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rgbClr val="00206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Viết</a:t>
              </a:r>
              <a:r>
                <a:rPr lang="en-US" sz="2800" b="1" dirty="0">
                  <a:solidFill>
                    <a:srgbClr val="00206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tiếp</a:t>
              </a:r>
              <a:r>
                <a:rPr lang="en-US" sz="2800" b="1" dirty="0">
                  <a:solidFill>
                    <a:srgbClr val="00206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vào</a:t>
              </a:r>
              <a:r>
                <a:rPr lang="en-US" sz="2800" b="1" dirty="0">
                  <a:solidFill>
                    <a:srgbClr val="00206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dấu</a:t>
              </a:r>
              <a:r>
                <a:rPr lang="en-US" sz="2800" b="1" dirty="0">
                  <a:solidFill>
                    <a:srgbClr val="00206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hai</a:t>
              </a:r>
              <a:r>
                <a:rPr lang="en-US" sz="2800" b="1" dirty="0">
                  <a:solidFill>
                    <a:srgbClr val="00206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chấm</a:t>
              </a:r>
              <a:r>
                <a:rPr lang="en-US" sz="2800" b="1" dirty="0">
                  <a:solidFill>
                    <a:srgbClr val="00206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để</a:t>
              </a:r>
              <a:r>
                <a:rPr lang="en-US" sz="2800" b="1" dirty="0">
                  <a:solidFill>
                    <a:srgbClr val="00206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dấu</a:t>
              </a:r>
              <a:r>
                <a:rPr lang="en-US" sz="2800" b="1" dirty="0">
                  <a:solidFill>
                    <a:srgbClr val="00206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hai</a:t>
              </a:r>
              <a:r>
                <a:rPr lang="en-US" sz="2800" b="1" dirty="0">
                  <a:solidFill>
                    <a:srgbClr val="00206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chấm</a:t>
              </a:r>
              <a:r>
                <a:rPr lang="en-US" sz="2800" b="1" dirty="0">
                  <a:solidFill>
                    <a:srgbClr val="00206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tác</a:t>
              </a:r>
              <a:r>
                <a:rPr lang="en-US" sz="2800" b="1" dirty="0">
                  <a:solidFill>
                    <a:srgbClr val="00206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dụng</a:t>
              </a:r>
              <a:r>
                <a:rPr lang="en-US" sz="2800" b="1" dirty="0">
                  <a:solidFill>
                    <a:srgbClr val="00206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 “</a:t>
              </a:r>
              <a:r>
                <a:rPr lang="en-US" sz="2800" b="1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báo</a:t>
              </a:r>
              <a:r>
                <a:rPr lang="en-US" sz="2800" b="1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hiệu</a:t>
              </a:r>
              <a:r>
                <a:rPr lang="en-US" sz="2800" b="1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phần</a:t>
              </a:r>
              <a:r>
                <a:rPr lang="en-US" sz="2800" b="1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giải</a:t>
              </a:r>
              <a:r>
                <a:rPr lang="en-US" sz="2800" b="1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thích</a:t>
              </a:r>
              <a:r>
                <a:rPr lang="en-US" sz="2800" b="1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cho</a:t>
              </a:r>
              <a:r>
                <a:rPr lang="en-US" sz="2800" b="1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bộ</a:t>
              </a:r>
              <a:r>
                <a:rPr lang="en-US" sz="2800" b="1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phận</a:t>
              </a:r>
              <a:r>
                <a:rPr lang="en-US" sz="2800" b="1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đứng</a:t>
              </a:r>
              <a:r>
                <a:rPr lang="en-US" sz="2800" b="1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trước</a:t>
              </a:r>
              <a:r>
                <a:rPr lang="en-US" sz="2800" b="1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dấu</a:t>
              </a:r>
              <a:r>
                <a:rPr lang="en-US" sz="2800" b="1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hai</a:t>
              </a:r>
              <a:r>
                <a:rPr lang="en-US" sz="2800" b="1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chấm</a:t>
              </a:r>
              <a:r>
                <a:rPr lang="en-US" sz="2800" b="1" dirty="0">
                  <a:solidFill>
                    <a:srgbClr val="00206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”.</a:t>
              </a:r>
              <a:endParaRPr sz="28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4" name="Google Shape;354;p30">
            <a:extLst>
              <a:ext uri="{FF2B5EF4-FFF2-40B4-BE49-F238E27FC236}">
                <a16:creationId xmlns:a16="http://schemas.microsoft.com/office/drawing/2014/main" id="{38585740-69E3-09FB-0205-AC80389F0179}"/>
              </a:ext>
            </a:extLst>
          </p:cNvPr>
          <p:cNvSpPr txBox="1"/>
          <p:nvPr/>
        </p:nvSpPr>
        <p:spPr>
          <a:xfrm>
            <a:off x="192505" y="2516239"/>
            <a:ext cx="1182475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 </a:t>
            </a:r>
            <a:r>
              <a:rPr 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Ngày</a:t>
            </a:r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nay, ở </a:t>
            </a:r>
            <a:r>
              <a:rPr 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Hải</a:t>
            </a:r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Phòng</a:t>
            </a:r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đường</a:t>
            </a:r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phố</a:t>
            </a:r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mang</a:t>
            </a:r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tên</a:t>
            </a:r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ông</a:t>
            </a:r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Sơn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Hà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43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3263" y="2320625"/>
            <a:ext cx="6248461" cy="221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34" descr="Ảnh có chứa chong chóng, đồ họa véc-tơ, vật thể ngoài trời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94" y="0"/>
            <a:ext cx="1214141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4" descr="Ảnh có chứa văn bản, vật chứa, lon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6414" y="3153325"/>
            <a:ext cx="5668166" cy="2495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3821574" y="0"/>
            <a:ext cx="724266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Từ</a:t>
            </a:r>
            <a:r>
              <a:rPr lang="en-US" sz="44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4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cậu</a:t>
            </a:r>
            <a:r>
              <a:rPr lang="en-US" sz="44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4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bé</a:t>
            </a:r>
            <a:r>
              <a:rPr lang="en-US" sz="44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4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làm</a:t>
            </a:r>
            <a:r>
              <a:rPr lang="en-US" sz="44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4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thuê</a:t>
            </a:r>
            <a:endParaRPr sz="44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6BAC2D91-1724-A0E8-790C-DF9AE6E45E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24" t="7704" r="63042" b="67407"/>
          <a:stretch/>
        </p:blipFill>
        <p:spPr>
          <a:xfrm>
            <a:off x="4246882" y="861684"/>
            <a:ext cx="3728720" cy="5134631"/>
          </a:xfrm>
          <a:prstGeom prst="roundRect">
            <a:avLst>
              <a:gd name="adj" fmla="val 8470"/>
            </a:avLst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E503C9-BCE5-BF9C-36C2-D070A74CEBCC}"/>
              </a:ext>
            </a:extLst>
          </p:cNvPr>
          <p:cNvSpPr/>
          <p:nvPr/>
        </p:nvSpPr>
        <p:spPr>
          <a:xfrm>
            <a:off x="4724402" y="5143987"/>
            <a:ext cx="3251200" cy="8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4267" y="1421403"/>
            <a:ext cx="5486453" cy="4339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"/>
          <p:cNvSpPr txBox="1"/>
          <p:nvPr/>
        </p:nvSpPr>
        <p:spPr>
          <a:xfrm>
            <a:off x="128332" y="819433"/>
            <a:ext cx="986753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	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Nguyễn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Hà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là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người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khai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sinh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ra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ngành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Việt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Nam. </a:t>
            </a:r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8" name="Google Shape;108;p8"/>
          <p:cNvSpPr txBox="1"/>
          <p:nvPr/>
        </p:nvSpPr>
        <p:spPr>
          <a:xfrm>
            <a:off x="3838336" y="11571"/>
            <a:ext cx="56866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Từ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cậu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bé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làm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thuê</a:t>
            </a:r>
            <a:endParaRPr sz="36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106" name="Google Shape;106;p8"/>
          <p:cNvSpPr txBox="1"/>
          <p:nvPr/>
        </p:nvSpPr>
        <p:spPr>
          <a:xfrm>
            <a:off x="128338" y="3120169"/>
            <a:ext cx="11638548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1946,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Pháp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xưởng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Nguyễn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ngừng sáng tạo. Ở Việt Bắc, ông sản xuất vải nhựa cách điện, giấy than, mực in, vải mưa, … Đó là những sản phẩm rất hữu ích đối với kháng chiến lúc bấy giờ.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Google Shape;107;p8">
            <a:extLst>
              <a:ext uri="{FF2B5EF4-FFF2-40B4-BE49-F238E27FC236}">
                <a16:creationId xmlns:a16="http://schemas.microsoft.com/office/drawing/2014/main" id="{B6A90696-0628-F041-29B6-41159B5A260B}"/>
              </a:ext>
            </a:extLst>
          </p:cNvPr>
          <p:cNvSpPr txBox="1"/>
          <p:nvPr/>
        </p:nvSpPr>
        <p:spPr>
          <a:xfrm>
            <a:off x="156406" y="1379508"/>
            <a:ext cx="11610480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1" algn="just"/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	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Vì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hoàn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cảnh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gia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đình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khó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khăn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nhỏ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đã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phải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rời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làng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ra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Hà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Nội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kiếm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sống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Lúc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đầu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làm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thuê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cho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một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hãng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của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Pháp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Với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ý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chí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tự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lập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đã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mày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mò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tìm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cách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sản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xuất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rồi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mở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hãng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Tắc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Kè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ở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Hải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Phòng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Tắc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Kè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có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giá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rẻ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hơn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ngoại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mà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chất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lượng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tốt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nên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dần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dần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được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mọi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người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ưa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chuộng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Google Shape;106;p8">
            <a:extLst>
              <a:ext uri="{FF2B5EF4-FFF2-40B4-BE49-F238E27FC236}">
                <a16:creationId xmlns:a16="http://schemas.microsoft.com/office/drawing/2014/main" id="{36B9025E-5BFA-B3D6-F229-EF3610D54877}"/>
              </a:ext>
            </a:extLst>
          </p:cNvPr>
          <p:cNvSpPr txBox="1"/>
          <p:nvPr/>
        </p:nvSpPr>
        <p:spPr>
          <a:xfrm>
            <a:off x="108280" y="4841224"/>
            <a:ext cx="11766892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Nguyễn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cực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khoá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ở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B8A08B-FD12-B3CD-616E-199D743A5350}"/>
              </a:ext>
            </a:extLst>
          </p:cNvPr>
          <p:cNvSpPr txBox="1"/>
          <p:nvPr/>
        </p:nvSpPr>
        <p:spPr>
          <a:xfrm>
            <a:off x="9525000" y="6038567"/>
            <a:ext cx="7080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 VŨ</a:t>
            </a:r>
          </a:p>
        </p:txBody>
      </p:sp>
    </p:spTree>
    <p:extLst>
      <p:ext uri="{BB962C8B-B14F-4D97-AF65-F5344CB8AC3E}">
        <p14:creationId xmlns:p14="http://schemas.microsoft.com/office/powerpoint/2010/main" val="136132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6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"/>
          <p:cNvSpPr txBox="1"/>
          <p:nvPr/>
        </p:nvSpPr>
        <p:spPr>
          <a:xfrm>
            <a:off x="348913" y="1048033"/>
            <a:ext cx="1149417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	</a:t>
            </a:r>
            <a:r>
              <a:rPr lang="en-US" sz="3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3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Nguyễn </a:t>
            </a:r>
            <a:r>
              <a:rPr lang="en-US" sz="3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3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Hà</a:t>
            </a:r>
            <a:r>
              <a:rPr lang="en-US" sz="3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là</a:t>
            </a:r>
            <a:r>
              <a:rPr lang="en-US" sz="3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người</a:t>
            </a:r>
            <a:r>
              <a:rPr lang="en-US" sz="3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khai</a:t>
            </a:r>
            <a:r>
              <a:rPr lang="en-US" sz="3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sinh</a:t>
            </a:r>
            <a:r>
              <a:rPr lang="en-US" sz="3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ra</a:t>
            </a:r>
            <a:r>
              <a:rPr lang="en-US" sz="3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ngành</a:t>
            </a:r>
            <a:r>
              <a:rPr lang="en-US" sz="3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3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Việt</a:t>
            </a:r>
            <a:r>
              <a:rPr lang="en-US" sz="3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Nam. </a:t>
            </a:r>
            <a:endParaRPr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8" name="Google Shape;108;p8"/>
          <p:cNvSpPr txBox="1"/>
          <p:nvPr/>
        </p:nvSpPr>
        <p:spPr>
          <a:xfrm>
            <a:off x="3838336" y="11571"/>
            <a:ext cx="56866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Từ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cậu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bé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làm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thuê</a:t>
            </a:r>
            <a:endParaRPr sz="36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"/>
          <p:cNvSpPr txBox="1"/>
          <p:nvPr/>
        </p:nvSpPr>
        <p:spPr>
          <a:xfrm>
            <a:off x="3838336" y="11571"/>
            <a:ext cx="56866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Từ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cậu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bé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làm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thuê</a:t>
            </a:r>
            <a:endParaRPr sz="36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2" name="Google Shape;107;p8">
            <a:extLst>
              <a:ext uri="{FF2B5EF4-FFF2-40B4-BE49-F238E27FC236}">
                <a16:creationId xmlns:a16="http://schemas.microsoft.com/office/drawing/2014/main" id="{B6A90696-0628-F041-29B6-41159B5A260B}"/>
              </a:ext>
            </a:extLst>
          </p:cNvPr>
          <p:cNvSpPr txBox="1"/>
          <p:nvPr/>
        </p:nvSpPr>
        <p:spPr>
          <a:xfrm>
            <a:off x="290760" y="934340"/>
            <a:ext cx="11610480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1" algn="just">
              <a:lnSpc>
                <a:spcPct val="150000"/>
              </a:lnSpc>
            </a:pP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	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Vì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hoàn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cảnh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gia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đình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khó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khăn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nhỏ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đã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phải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rời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làng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ra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Hà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Nội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kiếm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sống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Lúc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đầu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làm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thuê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cho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một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hãng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của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Pháp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Với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ý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chí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tự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lập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đã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mày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mò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tìm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cách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sản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xuất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rồi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mở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hãng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Tắc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Kè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ở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Hải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Phòng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Tắc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Kè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có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giá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rẻ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hơn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ngoại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mà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chất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lượng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tốt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nên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dần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dần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được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mọi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người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ưa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chuộng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endParaRPr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Google Shape;107;p8">
            <a:extLst>
              <a:ext uri="{FF2B5EF4-FFF2-40B4-BE49-F238E27FC236}">
                <a16:creationId xmlns:a16="http://schemas.microsoft.com/office/drawing/2014/main" id="{CF6A2509-C109-A762-A4FC-C44E96AE05A8}"/>
              </a:ext>
            </a:extLst>
          </p:cNvPr>
          <p:cNvSpPr txBox="1"/>
          <p:nvPr/>
        </p:nvSpPr>
        <p:spPr>
          <a:xfrm>
            <a:off x="290760" y="934339"/>
            <a:ext cx="11610480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1" algn="just">
              <a:lnSpc>
                <a:spcPct val="150000"/>
              </a:lnSpc>
            </a:pP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	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Vì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hoàn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cảnh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gia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đình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khó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khăn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nhỏ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đã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phải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rời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làng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ra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Hà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Nội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kiếm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sống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Lúc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đầu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làm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thuê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cho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một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hãng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của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Pháp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Với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ý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chí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tự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lập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đã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mày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mò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tìm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cách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sản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xuất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rồi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mở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hãng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Tắc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Kè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ở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Hải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Phòng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Tắc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Kè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có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giá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rẻ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hơn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ngoại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mà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chất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lượng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tốt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nên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dần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dần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được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mọi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người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ưa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chuộng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endParaRPr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Google Shape;107;p8">
            <a:extLst>
              <a:ext uri="{FF2B5EF4-FFF2-40B4-BE49-F238E27FC236}">
                <a16:creationId xmlns:a16="http://schemas.microsoft.com/office/drawing/2014/main" id="{B60401E0-CE41-28FE-C389-52028FD547D8}"/>
              </a:ext>
            </a:extLst>
          </p:cNvPr>
          <p:cNvSpPr txBox="1"/>
          <p:nvPr/>
        </p:nvSpPr>
        <p:spPr>
          <a:xfrm>
            <a:off x="290760" y="934338"/>
            <a:ext cx="11610480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1" algn="just">
              <a:lnSpc>
                <a:spcPct val="150000"/>
              </a:lnSpc>
            </a:pP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	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Vì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hoàn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cảnh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gia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đình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khó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khăn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nhỏ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đã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phải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rời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làng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ra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Hà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Nội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kiếm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sống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Lúc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đầu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làm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thuê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cho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một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hãng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của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Pháp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Với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ý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chí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tự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lập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đã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mày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mò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tìm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cách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sản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xuất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rồi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mở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hãng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Tắc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Kè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ở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Hải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Phòng</a:t>
            </a:r>
            <a:r>
              <a:rPr lang="en-US" sz="32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Tắc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Kè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giá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rẻ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hơn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sơn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ngoại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mà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chất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lượng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tốt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nên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dần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dần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mọi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ưa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chuộng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C05C1-B2A6-7507-93A4-3973EEBB35CF}"/>
              </a:ext>
            </a:extLst>
          </p:cNvPr>
          <p:cNvCxnSpPr>
            <a:cxnSpLocks/>
          </p:cNvCxnSpPr>
          <p:nvPr/>
        </p:nvCxnSpPr>
        <p:spPr>
          <a:xfrm flipH="1">
            <a:off x="1371601" y="4066674"/>
            <a:ext cx="108284" cy="4349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8BEFF6-7C9B-B557-6578-9ACF33EBD2C5}"/>
              </a:ext>
            </a:extLst>
          </p:cNvPr>
          <p:cNvCxnSpPr>
            <a:cxnSpLocks/>
          </p:cNvCxnSpPr>
          <p:nvPr/>
        </p:nvCxnSpPr>
        <p:spPr>
          <a:xfrm flipH="1">
            <a:off x="4423612" y="4080491"/>
            <a:ext cx="108284" cy="4349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0395AD-8A6E-65D7-7BC4-C5762FF77D49}"/>
              </a:ext>
            </a:extLst>
          </p:cNvPr>
          <p:cNvGrpSpPr/>
          <p:nvPr/>
        </p:nvGrpSpPr>
        <p:grpSpPr>
          <a:xfrm>
            <a:off x="11494170" y="4121942"/>
            <a:ext cx="174458" cy="443382"/>
            <a:chOff x="11494170" y="4121942"/>
            <a:chExt cx="174458" cy="44338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DAEE5BD-0142-4916-BBCD-01685E1AFD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94170" y="4130402"/>
              <a:ext cx="108284" cy="4349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6ECC6FE-AE1B-4D40-AE8B-8FF6E76116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560344" y="4121942"/>
              <a:ext cx="108284" cy="4349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696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"/>
          <p:cNvSpPr txBox="1"/>
          <p:nvPr/>
        </p:nvSpPr>
        <p:spPr>
          <a:xfrm>
            <a:off x="3838336" y="11571"/>
            <a:ext cx="56866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Từ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cậu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bé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làm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thuê</a:t>
            </a:r>
            <a:endParaRPr sz="36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106" name="Google Shape;106;p8"/>
          <p:cNvSpPr txBox="1"/>
          <p:nvPr/>
        </p:nvSpPr>
        <p:spPr>
          <a:xfrm>
            <a:off x="276726" y="854897"/>
            <a:ext cx="11638548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1946,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xưởng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Nguyễn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ngừng sáng tạo. Ở Việt Bắc, ông sản xuất vải nhựa cách điện, giấy than, mực in, vải mưa, … Đó là những sản phẩm rất hữu ích đối với kháng chiến lúc bấy giờ.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Google Shape;106;p8">
            <a:extLst>
              <a:ext uri="{FF2B5EF4-FFF2-40B4-BE49-F238E27FC236}">
                <a16:creationId xmlns:a16="http://schemas.microsoft.com/office/drawing/2014/main" id="{A761B7D4-1917-D26B-D1E3-E09FA40AD237}"/>
              </a:ext>
            </a:extLst>
          </p:cNvPr>
          <p:cNvSpPr txBox="1"/>
          <p:nvPr/>
        </p:nvSpPr>
        <p:spPr>
          <a:xfrm>
            <a:off x="276726" y="854896"/>
            <a:ext cx="11638548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1946,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xưởng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Nguyễn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ngừng sáng tạo. Ở Việt Bắc, ông sản xuất vải nhựa cách điện, giấy than, mực in, vải mưa, … Đó là những sản phẩm rất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hữu ích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 với kháng chiến lúc bấy giờ.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37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"/>
          <p:cNvSpPr txBox="1"/>
          <p:nvPr/>
        </p:nvSpPr>
        <p:spPr>
          <a:xfrm>
            <a:off x="3838336" y="11571"/>
            <a:ext cx="56866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Từ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cậu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bé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làm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thuê</a:t>
            </a:r>
            <a:endParaRPr sz="36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7" name="Google Shape;106;p8">
            <a:extLst>
              <a:ext uri="{FF2B5EF4-FFF2-40B4-BE49-F238E27FC236}">
                <a16:creationId xmlns:a16="http://schemas.microsoft.com/office/drawing/2014/main" id="{36B9025E-5BFA-B3D6-F229-EF3610D54877}"/>
              </a:ext>
            </a:extLst>
          </p:cNvPr>
          <p:cNvSpPr txBox="1"/>
          <p:nvPr/>
        </p:nvSpPr>
        <p:spPr>
          <a:xfrm>
            <a:off x="212554" y="993784"/>
            <a:ext cx="11766892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Nguyễn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cực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khoá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ở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471056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2454</Words>
  <Application>Microsoft Office PowerPoint</Application>
  <PresentationFormat>Widescreen</PresentationFormat>
  <Paragraphs>85</Paragraphs>
  <Slides>29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Calibri</vt:lpstr>
      <vt:lpstr>Arial</vt:lpstr>
      <vt:lpstr>Arial-Rounded</vt:lpstr>
      <vt:lpstr>AvantGarde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Tuyết Nga</dc:creator>
  <cp:lastModifiedBy>Laptop88</cp:lastModifiedBy>
  <cp:revision>11</cp:revision>
  <dcterms:created xsi:type="dcterms:W3CDTF">2021-12-21T12:51:08Z</dcterms:created>
  <dcterms:modified xsi:type="dcterms:W3CDTF">2022-12-10T23:54:27Z</dcterms:modified>
</cp:coreProperties>
</file>