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3.xml" ContentType="application/vnd.openxmlformats-officedocument.presentationml.comment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media/audio6.wav" ContentType="audio/wav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77" r:id="rId2"/>
    <p:sldMasterId id="2147483785" r:id="rId3"/>
    <p:sldMasterId id="2147483797" r:id="rId4"/>
    <p:sldMasterId id="2147483821" r:id="rId5"/>
    <p:sldMasterId id="2147483833" r:id="rId6"/>
    <p:sldMasterId id="2147483857" r:id="rId7"/>
    <p:sldMasterId id="2147483881" r:id="rId8"/>
    <p:sldMasterId id="2147483893" r:id="rId9"/>
    <p:sldMasterId id="2147483905" r:id="rId10"/>
    <p:sldMasterId id="2147483917" r:id="rId11"/>
    <p:sldMasterId id="2147483929" r:id="rId12"/>
    <p:sldMasterId id="2147483941" r:id="rId13"/>
    <p:sldMasterId id="2147483953" r:id="rId14"/>
  </p:sldMasterIdLst>
  <p:notesMasterIdLst>
    <p:notesMasterId r:id="rId37"/>
  </p:notesMasterIdLst>
  <p:sldIdLst>
    <p:sldId id="332" r:id="rId15"/>
    <p:sldId id="333" r:id="rId16"/>
    <p:sldId id="339" r:id="rId17"/>
    <p:sldId id="338" r:id="rId18"/>
    <p:sldId id="340" r:id="rId19"/>
    <p:sldId id="337" r:id="rId20"/>
    <p:sldId id="348" r:id="rId21"/>
    <p:sldId id="356" r:id="rId22"/>
    <p:sldId id="351" r:id="rId23"/>
    <p:sldId id="358" r:id="rId24"/>
    <p:sldId id="360" r:id="rId25"/>
    <p:sldId id="361" r:id="rId26"/>
    <p:sldId id="362" r:id="rId27"/>
    <p:sldId id="363" r:id="rId28"/>
    <p:sldId id="323" r:id="rId29"/>
    <p:sldId id="365" r:id="rId30"/>
    <p:sldId id="366" r:id="rId31"/>
    <p:sldId id="367" r:id="rId32"/>
    <p:sldId id="368" r:id="rId33"/>
    <p:sldId id="369" r:id="rId34"/>
    <p:sldId id="370" r:id="rId35"/>
    <p:sldId id="371" r:id="rId3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8"/>
      <p:bold r:id="rId39"/>
    </p:embeddedFont>
    <p:embeddedFont>
      <p:font typeface="Aharoni" panose="02010803020104030203" pitchFamily="2" charset="-79"/>
      <p:bold r:id="rId40"/>
    </p:embeddedFont>
    <p:embeddedFont>
      <p:font typeface="Bebas Neue" panose="020F050202020403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Lato" panose="020F0502020204030204" pitchFamily="34" charset="0"/>
      <p:regular r:id="rId52"/>
      <p:bold r:id="rId53"/>
      <p:italic r:id="rId54"/>
      <p:boldItalic r:id="rId55"/>
    </p:embeddedFont>
    <p:embeddedFont>
      <p:font typeface="Life Savers" panose="020B0604020202020204" charset="0"/>
      <p:regular r:id="rId56"/>
      <p:bold r:id="rId57"/>
    </p:embeddedFont>
    <p:embeddedFont>
      <p:font typeface="Life Savers ExtraBold" panose="020B0604020202020204" charset="0"/>
      <p:bold r:id="rId58"/>
    </p:embeddedFont>
    <p:embeddedFont>
      <p:font typeface="Patrick Hand" panose="00000500000000000000" pitchFamily="2" charset="0"/>
      <p:regular r:id="rId59"/>
    </p:embeddedFont>
    <p:embeddedFont>
      <p:font typeface="Quicksand" panose="020B0604020202020204" charset="0"/>
      <p:regular r:id="rId60"/>
      <p:bold r:id="rId61"/>
      <p:italic r:id="rId62"/>
      <p:boldItalic r:id="rId63"/>
    </p:embeddedFont>
    <p:embeddedFont>
      <p:font typeface="Quicksand SemiBold" panose="020B0604020202020204" charset="0"/>
      <p:regular r:id="rId64"/>
      <p:bold r:id="rId65"/>
    </p:embeddedFont>
    <p:embeddedFont>
      <p:font typeface="Roboto" panose="020F0502020204030204" pitchFamily="2" charset="0"/>
      <p:regular r:id="rId66"/>
      <p:bold r:id="rId67"/>
      <p:italic r:id="rId68"/>
      <p:boldItalic r:id="rId69"/>
    </p:embeddedFont>
    <p:embeddedFont>
      <p:font typeface="Segoe Print" panose="02000600000000000000" pitchFamily="2" charset="0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D51880-AB8F-4D58-A126-D680D6BAF13F}">
  <a:tblStyle styleId="{8BD51880-AB8F-4D58-A126-D680D6BAF1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7" autoAdjust="0"/>
  </p:normalViewPr>
  <p:slideViewPr>
    <p:cSldViewPr snapToGrid="0">
      <p:cViewPr varScale="1">
        <p:scale>
          <a:sx n="112" d="100"/>
          <a:sy n="112" d="100"/>
        </p:scale>
        <p:origin x="76" y="72"/>
      </p:cViewPr>
      <p:guideLst>
        <p:guide orient="horz" pos="3079"/>
        <p:guide pos="2880"/>
      </p:guideLst>
    </p:cSldViewPr>
  </p:slideViewPr>
  <p:outlineViewPr>
    <p:cViewPr>
      <p:scale>
        <a:sx n="33" d="100"/>
        <a:sy n="33" d="100"/>
      </p:scale>
      <p:origin x="0" y="-5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font" Target="fonts/font2.fntdata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4.fntdata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8:08.723" idx="7">
    <p:pos x="10" y="10"/>
    <p:text>Slide này Ok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51:49.443" idx="17">
    <p:pos x="10" y="10"/>
    <p:text>Nên nhấn mạnh trọng tâm của phần này cấu trúc câu " Look at my Family" nên cho các con luyện nói quen dần cụm từ Look at my mum, dad.....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5T10:57:23.136" idx="27">
    <p:pos x="10" y="10"/>
    <p:text>Phần Task 2 + 3 đều luyện tập cùng 1 mẫu câu " Look at my......" nên trao đổi với Gv dành nh thời gian cho phần Practice này.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6761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5726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Point and read the new words in the dialogue. 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Track 1.2. Tell students to look at the picture, listen and follow the text with their fingers.</a:t>
            </a:r>
            <a:endParaRPr lang="vi-VN" sz="120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76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44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Role play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Model a conversation to introduce family by having two students come up to the front of the classroom.</a:t>
            </a:r>
            <a:b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Each student takes turn to ask and </a:t>
            </a:r>
            <a:r>
              <a:rPr lang="en-AU" sz="1200" b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asnwer</a:t>
            </a: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 </a:t>
            </a:r>
            <a:b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act out the dialogue in pairs. Ask some volunteers to act it out in front of the whole class.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listen again and fill in the gap.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Elicit the correct answer.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read a sentence again.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19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Game: Point and say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work groups of four.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One student looks at the photo in activity 2 and say Look at my ...! (e.g. Look at my mum!), and the other students have to quickly point at the person (e.g. mum) in the photo.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The fastest student who points at the right person gets a point.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play in groups. Walk around and give help if necessary.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some volunteers to play in front of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76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7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55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47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C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1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A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4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B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2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86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D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70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4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introduce new lesson by asking 1,2,3 questions for students brainstorm:</a:t>
            </a:r>
          </a:p>
          <a:p>
            <a:pPr marL="228600" indent="-228600">
              <a:buAutoNum type="arabicPeriod"/>
            </a:pPr>
            <a:r>
              <a:rPr lang="en-US" baseline="0" dirty="0"/>
              <a:t>Is it a Chinese family? Or Vietnamese family?</a:t>
            </a:r>
          </a:p>
          <a:p>
            <a:pPr marL="228600" indent="-228600">
              <a:buAutoNum type="arabicPeriod"/>
            </a:pPr>
            <a:r>
              <a:rPr lang="en-US" baseline="0" dirty="0"/>
              <a:t>How many people are there in this photo?</a:t>
            </a:r>
          </a:p>
          <a:p>
            <a:pPr marL="228600" indent="-228600">
              <a:buAutoNum type="arabicPeriod"/>
            </a:pPr>
            <a:r>
              <a:rPr lang="en-US" baseline="0" dirty="0"/>
              <a:t>What are they doing?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6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Lead in: Teacher introduces</a:t>
            </a:r>
            <a:r>
              <a:rPr lang="en-US" baseline="0" dirty="0"/>
              <a:t> her family.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6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32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</a:t>
            </a:r>
            <a:r>
              <a:rPr lang="en-US" b="1" baseline="0" dirty="0"/>
              <a:t> click audio </a:t>
            </a:r>
            <a:r>
              <a:rPr lang="en-US" b="1" baseline="0" dirty="0" err="1"/>
              <a:t>trước</a:t>
            </a:r>
            <a:r>
              <a:rPr lang="en-US" b="1" baseline="0" dirty="0"/>
              <a:t> </a:t>
            </a:r>
            <a:r>
              <a:rPr lang="en-US" b="1" baseline="0" dirty="0" err="1"/>
              <a:t>nghe</a:t>
            </a:r>
            <a:r>
              <a:rPr lang="en-US" b="1" baseline="0" dirty="0"/>
              <a:t> </a:t>
            </a:r>
            <a:r>
              <a:rPr lang="en-US" b="1" baseline="0" dirty="0" err="1"/>
              <a:t>tới</a:t>
            </a:r>
            <a:r>
              <a:rPr lang="en-US" b="1" baseline="0" dirty="0"/>
              <a:t> </a:t>
            </a:r>
            <a:r>
              <a:rPr lang="en-US" b="1" baseline="0" dirty="0" err="1"/>
              <a:t>đâu</a:t>
            </a:r>
            <a:r>
              <a:rPr lang="en-US" b="1" baseline="0" dirty="0"/>
              <a:t> </a:t>
            </a:r>
            <a:r>
              <a:rPr lang="en-US" b="1" baseline="0" dirty="0" err="1"/>
              <a:t>thì</a:t>
            </a:r>
            <a:r>
              <a:rPr lang="en-US" b="1" baseline="0" dirty="0"/>
              <a:t> click point </a:t>
            </a:r>
            <a:r>
              <a:rPr lang="en-US" b="1" baseline="0"/>
              <a:t>vào</a:t>
            </a:r>
            <a:endParaRPr kumimoji="0" lang="en-AU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Task 1: Listen and repeat. (Track 1.1)</a:t>
            </a:r>
            <a:endParaRPr kumimoji="0" lang="vi-V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Use flashcards to introduce the vocabulary and structure of lesson.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the words/sentences for students to repeat in chorus.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a word/sentence for students to repeat then point.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Play the track 1.1 for the students to listen to, point to, and repeat the words in chorus, group.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Show pictures in random order and ask students to read out the correct words. 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endParaRPr lang="vi-VN" dirty="0"/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Task 1: Listen and repeat. (Track 1.1)</a:t>
            </a:r>
            <a:endParaRPr kumimoji="0" lang="vi-V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Use flashcards to introduce the vocabulary and structure of lesson.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the words/sentences for students to repeat in chorus.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a word/sentence for students to repeat then point.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Play the track 1.1 for the students to listen to, point to, and repeat the words in chorus, group.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Show pictures in random order and ask students to read out the correct words. 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8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Mini game: Who’s missing?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students to close their eyes.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teacher takes away one of the flashcards.</a:t>
            </a:r>
          </a:p>
          <a:p>
            <a:pPr marL="0" indent="0">
              <a:buFontTx/>
              <a:buNone/>
            </a:pPr>
            <a:r>
              <a:rPr lang="en-US" dirty="0"/>
              <a:t>-</a:t>
            </a:r>
            <a:r>
              <a:rPr lang="en-US" baseline="0" dirty="0"/>
              <a:t>  The first student spot and say the missing one wins.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7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Mum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Brother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6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7823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4863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91063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78410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89963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97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409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79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47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3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5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992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19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8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43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877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39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0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4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7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6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5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4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2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0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2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4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1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4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7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7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660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10/4/2023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99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34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37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9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5809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081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771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4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58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7905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8932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033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45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8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49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75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63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0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81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24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74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76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28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5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20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09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85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24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72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56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1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3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1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7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94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77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1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8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92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84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79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28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95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36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48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30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94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793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1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98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4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6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62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16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048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37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117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582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34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291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79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796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902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02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591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55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75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7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131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8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CUSTOM_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93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2698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27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845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085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13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9288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9023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2373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52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6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theme" Target="../theme/theme14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1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678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1" r:id="rId3"/>
    <p:sldLayoutId id="2147483923" r:id="rId4"/>
    <p:sldLayoutId id="2147483925" r:id="rId5"/>
    <p:sldLayoutId id="214748392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2423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3" r:id="rId2"/>
    <p:sldLayoutId id="2147483935" r:id="rId3"/>
    <p:sldLayoutId id="2147483937" r:id="rId4"/>
    <p:sldLayoutId id="21474839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458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95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625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9" r:id="rId3"/>
    <p:sldLayoutId id="2147483791" r:id="rId4"/>
    <p:sldLayoutId id="2147483793" r:id="rId5"/>
    <p:sldLayoutId id="2147483796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014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1" r:id="rId2"/>
    <p:sldLayoutId id="2147483803" r:id="rId3"/>
    <p:sldLayoutId id="2147483805" r:id="rId4"/>
    <p:sldLayoutId id="2147483808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8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gif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jpeg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emf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7.png"/><Relationship Id="rId3" Type="http://schemas.openxmlformats.org/officeDocument/2006/relationships/audio" Target="../media/media5.mp3"/><Relationship Id="rId7" Type="http://schemas.openxmlformats.org/officeDocument/2006/relationships/image" Target="../media/image43.svg"/><Relationship Id="rId12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6.sv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45.png"/><Relationship Id="rId1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audio" Target="../media/media6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6.mp3"/><Relationship Id="rId16" Type="http://schemas.openxmlformats.org/officeDocument/2006/relationships/comments" Target="../comments/comment2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46.sv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44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7.wav"/><Relationship Id="rId7" Type="http://schemas.openxmlformats.org/officeDocument/2006/relationships/image" Target="../media/image43.svg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8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svg"/><Relationship Id="rId12" Type="http://schemas.microsoft.com/office/2007/relationships/hdphoto" Target="../media/hdphoto2.wdp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Relationship Id="rId14" Type="http://schemas.openxmlformats.org/officeDocument/2006/relationships/comments" Target="../comments/commen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9.xml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microsoft.com/office/2007/relationships/media" Target="../media/media8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64.png"/><Relationship Id="rId18" Type="http://schemas.openxmlformats.org/officeDocument/2006/relationships/image" Target="../media/image51.png"/><Relationship Id="rId3" Type="http://schemas.openxmlformats.org/officeDocument/2006/relationships/audio" Target="../media/media9.mp3"/><Relationship Id="rId7" Type="http://schemas.openxmlformats.org/officeDocument/2006/relationships/audio" Target="../media/audio7.wav"/><Relationship Id="rId12" Type="http://schemas.openxmlformats.org/officeDocument/2006/relationships/image" Target="../media/image63.svg"/><Relationship Id="rId17" Type="http://schemas.openxmlformats.org/officeDocument/2006/relationships/image" Target="../media/image66.png"/><Relationship Id="rId2" Type="http://schemas.microsoft.com/office/2007/relationships/media" Target="../media/media9.mp3"/><Relationship Id="rId16" Type="http://schemas.openxmlformats.org/officeDocument/2006/relationships/image" Target="../media/image65.png"/><Relationship Id="rId20" Type="http://schemas.openxmlformats.org/officeDocument/2006/relationships/image" Target="../media/image23.png"/><Relationship Id="rId1" Type="http://schemas.openxmlformats.org/officeDocument/2006/relationships/tags" Target="../tags/tag12.xml"/><Relationship Id="rId6" Type="http://schemas.openxmlformats.org/officeDocument/2006/relationships/audio" Target="../media/audio6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46.svg"/><Relationship Id="rId23" Type="http://schemas.openxmlformats.org/officeDocument/2006/relationships/audio" Target="../media/audio6.wav"/><Relationship Id="rId10" Type="http://schemas.openxmlformats.org/officeDocument/2006/relationships/image" Target="../media/image43.svg"/><Relationship Id="rId19" Type="http://schemas.openxmlformats.org/officeDocument/2006/relationships/image" Target="../media/image48.png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6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48.png"/><Relationship Id="rId1" Type="http://schemas.openxmlformats.org/officeDocument/2006/relationships/tags" Target="../tags/tag13.xml"/><Relationship Id="rId6" Type="http://schemas.openxmlformats.org/officeDocument/2006/relationships/audio" Target="../media/audio7.wav"/><Relationship Id="rId11" Type="http://schemas.openxmlformats.org/officeDocument/2006/relationships/image" Target="../media/image67.jpeg"/><Relationship Id="rId5" Type="http://schemas.openxmlformats.org/officeDocument/2006/relationships/audio" Target="../media/audio8.wav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audio" Target="../media/audio6.wav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6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48.png"/><Relationship Id="rId1" Type="http://schemas.openxmlformats.org/officeDocument/2006/relationships/tags" Target="../tags/tag14.xml"/><Relationship Id="rId6" Type="http://schemas.openxmlformats.org/officeDocument/2006/relationships/audio" Target="../media/audio8.wav"/><Relationship Id="rId11" Type="http://schemas.openxmlformats.org/officeDocument/2006/relationships/image" Target="../media/image68.png"/><Relationship Id="rId5" Type="http://schemas.openxmlformats.org/officeDocument/2006/relationships/audio" Target="../media/audio7.wav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audio" Target="../media/audio6.wav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6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48.png"/><Relationship Id="rId1" Type="http://schemas.openxmlformats.org/officeDocument/2006/relationships/tags" Target="../tags/tag15.xml"/><Relationship Id="rId6" Type="http://schemas.openxmlformats.org/officeDocument/2006/relationships/audio" Target="../media/audio7.wav"/><Relationship Id="rId11" Type="http://schemas.openxmlformats.org/officeDocument/2006/relationships/image" Target="../media/image69.jpeg"/><Relationship Id="rId5" Type="http://schemas.openxmlformats.org/officeDocument/2006/relationships/audio" Target="../media/audio8.wav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audio" Target="../media/audio6.wav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6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48.png"/><Relationship Id="rId1" Type="http://schemas.openxmlformats.org/officeDocument/2006/relationships/tags" Target="../tags/tag16.xml"/><Relationship Id="rId6" Type="http://schemas.openxmlformats.org/officeDocument/2006/relationships/audio" Target="../media/audio7.wav"/><Relationship Id="rId11" Type="http://schemas.openxmlformats.org/officeDocument/2006/relationships/image" Target="../media/image70.jpeg"/><Relationship Id="rId5" Type="http://schemas.openxmlformats.org/officeDocument/2006/relationships/audio" Target="../media/audio8.wav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audio" Target="../media/audio6.wav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media10.mp3"/><Relationship Id="rId7" Type="http://schemas.openxmlformats.org/officeDocument/2006/relationships/image" Target="../media/image71.jpeg"/><Relationship Id="rId2" Type="http://schemas.microsoft.com/office/2007/relationships/media" Target="../media/media10.mp3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40.xml"/><Relationship Id="rId9" Type="http://schemas.openxmlformats.org/officeDocument/2006/relationships/image" Target="../media/image73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3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2" Type="http://schemas.microsoft.com/office/2007/relationships/media" Target="../media/media3.mp3"/><Relationship Id="rId16" Type="http://schemas.openxmlformats.org/officeDocument/2006/relationships/audio" Target="../media/audio3.wav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3.sv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3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2" Type="http://schemas.microsoft.com/office/2007/relationships/media" Target="../media/media4.mp3"/><Relationship Id="rId16" Type="http://schemas.openxmlformats.org/officeDocument/2006/relationships/audio" Target="../media/audio3.wav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43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1" y="157376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3" y="362271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7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2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5" y="3399742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1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3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8750" y="642389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7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500" b="1" dirty="0">
                <a:latin typeface="Comic Sans MS" panose="030F0702030302020204" pitchFamily="66" charset="0"/>
              </a:rPr>
              <a:t>Unit 1</a:t>
            </a:r>
            <a:br>
              <a:rPr lang="en-US" sz="3500" b="1" dirty="0">
                <a:latin typeface="Comic Sans MS" panose="030F0702030302020204" pitchFamily="66" charset="0"/>
              </a:rPr>
            </a:b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family</a:t>
            </a:r>
            <a:b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b="1" dirty="0">
                <a:latin typeface="Comic Sans MS" panose="030F0702030302020204" pitchFamily="66" charset="0"/>
              </a:rPr>
              <a:t>Lesson 1 – Task 1,2,3</a:t>
            </a:r>
            <a:br>
              <a:rPr lang="en-US" sz="3000" b="1" dirty="0">
                <a:latin typeface="Comic Sans MS" panose="030F0702030302020204" pitchFamily="66" charset="0"/>
              </a:rPr>
            </a:br>
            <a:endParaRPr lang="en-US" sz="3000" b="1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2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EB657E7D-59DA-E5B5-A72F-A88283511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2355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2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3404965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4238361" y="2169866"/>
            <a:ext cx="3858631" cy="2588863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3395438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85114" y="847257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1" y="627534"/>
            <a:ext cx="7769593" cy="1384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9976" y="729953"/>
            <a:ext cx="19656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MV Boli" pitchFamily="2" charset="0"/>
              </a:rPr>
              <a:t>family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1C341-2CF2-46FA-9ADD-7147D2C34D79}"/>
              </a:ext>
            </a:extLst>
          </p:cNvPr>
          <p:cNvSpPr/>
          <p:nvPr/>
        </p:nvSpPr>
        <p:spPr>
          <a:xfrm>
            <a:off x="315492" y="2254706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write!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21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3D7CE93-8922-1DCB-8DDD-9EEBE2017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0312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4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09"/>
          <a:stretch/>
        </p:blipFill>
        <p:spPr>
          <a:xfrm>
            <a:off x="35496" y="859811"/>
            <a:ext cx="1547664" cy="4088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  <a14:backgroundMark x1="85230" y1="26897" x2="84665" y2="29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24"/>
          <a:stretch/>
        </p:blipFill>
        <p:spPr>
          <a:xfrm>
            <a:off x="7416825" y="915566"/>
            <a:ext cx="1835695" cy="400905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91680" y="1481089"/>
            <a:ext cx="1872208" cy="596970"/>
          </a:xfrm>
          <a:prstGeom prst="wedgeRoundRectCallout">
            <a:avLst>
              <a:gd name="adj1" fmla="val -43145"/>
              <a:gd name="adj2" fmla="val 64607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7577" y="1502575"/>
            <a:ext cx="295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Alex.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583160" y="2766578"/>
            <a:ext cx="3184394" cy="648072"/>
          </a:xfrm>
          <a:prstGeom prst="wedgeRoundRectCallout">
            <a:avLst>
              <a:gd name="adj1" fmla="val -46464"/>
              <a:gd name="adj2" fmla="val 81118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2840996"/>
            <a:ext cx="36724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Look at my family!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400601" y="2148771"/>
            <a:ext cx="201622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497" y="2208729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Sophie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n-ea"/>
                <a:cs typeface="MV Boli" pitchFamily="2" charset="0"/>
              </a:rPr>
              <a:t>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874569" y="3795886"/>
            <a:ext cx="129614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6477" y="3855844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Nice!</a:t>
            </a:r>
          </a:p>
        </p:txBody>
      </p:sp>
      <p:pic>
        <p:nvPicPr>
          <p:cNvPr id="22" name="1.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42" end="5318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520" y="290297"/>
            <a:ext cx="242425" cy="24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1C378C-56F1-4E3B-8EB1-65C406CD1E27}"/>
              </a:ext>
            </a:extLst>
          </p:cNvPr>
          <p:cNvSpPr/>
          <p:nvPr/>
        </p:nvSpPr>
        <p:spPr>
          <a:xfrm>
            <a:off x="2826251" y="270274"/>
            <a:ext cx="37112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Role play!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/>
      <p:bldP spid="15" grpId="0" animBg="1"/>
      <p:bldP spid="16" grpId="0"/>
      <p:bldP spid="19" grpId="0" animBg="1"/>
      <p:bldP spid="20" grpId="0"/>
      <p:bldP spid="21" grpId="0" animBg="1"/>
      <p:bldP spid="2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Rectangle: Rounded Corners 26">
            <a:hlinkClick r:id="" action="ppaction://noaction"/>
            <a:extLst>
              <a:ext uri="{FF2B5EF4-FFF2-40B4-BE49-F238E27FC236}">
                <a16:creationId xmlns:a16="http://schemas.microsoft.com/office/drawing/2014/main" id="{B40B0CC8-2F95-4745-8982-91AB9DD1F344}"/>
              </a:ext>
            </a:extLst>
          </p:cNvPr>
          <p:cNvSpPr/>
          <p:nvPr/>
        </p:nvSpPr>
        <p:spPr>
          <a:xfrm>
            <a:off x="10127775" y="3928773"/>
            <a:ext cx="1378670" cy="466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47" name="Rectangle: Rounded Corners 151">
            <a:extLst>
              <a:ext uri="{FF2B5EF4-FFF2-40B4-BE49-F238E27FC236}">
                <a16:creationId xmlns:a16="http://schemas.microsoft.com/office/drawing/2014/main" id="{A980B3CF-B559-49C1-A85C-370B5FD7A032}"/>
              </a:ext>
            </a:extLst>
          </p:cNvPr>
          <p:cNvSpPr/>
          <p:nvPr/>
        </p:nvSpPr>
        <p:spPr>
          <a:xfrm>
            <a:off x="1753369" y="2222120"/>
            <a:ext cx="32717" cy="30789"/>
          </a:xfrm>
          <a:prstGeom prst="roundRect">
            <a:avLst>
              <a:gd name="adj" fmla="val 4312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9" b="33401"/>
          <a:stretch/>
        </p:blipFill>
        <p:spPr>
          <a:xfrm>
            <a:off x="307975" y="201635"/>
            <a:ext cx="8280920" cy="1058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t="68495" r="10584"/>
          <a:stretch/>
        </p:blipFill>
        <p:spPr>
          <a:xfrm>
            <a:off x="228723" y="1266527"/>
            <a:ext cx="3116795" cy="813840"/>
          </a:xfrm>
          <a:prstGeom prst="rect">
            <a:avLst/>
          </a:prstGeom>
        </p:spPr>
      </p:pic>
      <p:sp>
        <p:nvSpPr>
          <p:cNvPr id="3" name="AutoShape 2" descr="Illustration Of A Kid Girl Pointing And Picking Her Choice Stock Photo,  Picture And Royalty Free Image. Image 92724897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r="23666"/>
          <a:stretch/>
        </p:blipFill>
        <p:spPr bwMode="auto">
          <a:xfrm flipH="1">
            <a:off x="7081314" y="1042700"/>
            <a:ext cx="1721290" cy="30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3345518" y="1422324"/>
            <a:ext cx="3735796" cy="250644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3" b="98039" l="74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7" t="10696"/>
          <a:stretch/>
        </p:blipFill>
        <p:spPr bwMode="auto">
          <a:xfrm flipH="1">
            <a:off x="539551" y="2043261"/>
            <a:ext cx="1841678" cy="286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315080">
            <a:off x="5763132" y="1634380"/>
            <a:ext cx="702920" cy="4069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92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7355E-6 L 0.00069 -0.67892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304800"/>
            <a:ext cx="5003340" cy="3781425"/>
          </a:xfrm>
          <a:prstGeom prst="rect">
            <a:avLst/>
          </a:prstGeom>
        </p:spPr>
      </p:pic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3054360" y="664237"/>
            <a:ext cx="32358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  <a:cs typeface="+mn-cs"/>
              </a:rPr>
              <a:t>Production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671939" y="1450699"/>
            <a:ext cx="6848468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Let’s make and play </a:t>
            </a:r>
          </a:p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with finger puppet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636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0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Let’s sing and play</a:t>
            </a:r>
          </a:p>
        </p:txBody>
      </p:sp>
      <p:pic>
        <p:nvPicPr>
          <p:cNvPr id="4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B7EDE75E-4204-4FCB-A009-C6188B83E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5" end="18867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235" y="6403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5213A-96CD-43E8-8A45-7C079F7EE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12" y="1354547"/>
            <a:ext cx="132283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993B8-07C3-47D9-9048-5879714EF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534" y="1356067"/>
            <a:ext cx="1190791" cy="266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F2A0B-7B0B-4AD0-8C1F-00F06D33D9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381" y="1274940"/>
            <a:ext cx="106729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3A1CF-42B3-4A91-A6D4-D267618E668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75" r="16148"/>
          <a:stretch/>
        </p:blipFill>
        <p:spPr>
          <a:xfrm flipH="1">
            <a:off x="5668109" y="1240768"/>
            <a:ext cx="1067293" cy="289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9400-3954-416C-A356-A30704332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0838" y="1321213"/>
            <a:ext cx="1360473" cy="273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1" y="-1"/>
            <a:ext cx="1151498" cy="6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1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1000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1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072" y="-187809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60854" y="190295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48886" y="1000409"/>
            <a:ext cx="345960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523557" y="2506783"/>
            <a:ext cx="3656058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Write and match 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9023" y="901026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692" y="567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24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16419" b="2296"/>
          <a:stretch/>
        </p:blipFill>
        <p:spPr>
          <a:xfrm>
            <a:off x="4932040" y="1707655"/>
            <a:ext cx="3205241" cy="2108680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7545" y="315715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0145" y="3157151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8720" y="351443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F2BF49-6048-47B6-B0C3-0FAB11757D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lick.wav"/>
          </p:stSnd>
        </p:sndAc>
      </p:transition>
    </mc:Choice>
    <mc:Fallback xmlns="">
      <p:transition spd="med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18038 -0.56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8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5283" numSld="5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35646"/>
            <a:ext cx="2934412" cy="2131904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14893D-9E11-4ADE-8EED-322587604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979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2916 -0.3847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9253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7815" r="13536"/>
          <a:stretch/>
        </p:blipFill>
        <p:spPr>
          <a:xfrm>
            <a:off x="5292080" y="1707654"/>
            <a:ext cx="2934412" cy="2069767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466041-E4A7-48DC-BFD8-549F14A052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198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6473E-6 L 0.18646 -0.426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21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" y="1916823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132474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278089" y="929873"/>
            <a:ext cx="26167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49862" y="277750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Finger family song.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42375"/>
            <a:ext cx="2934412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E60955-D750-4B6E-82E8-A98BFBC22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602815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2ECED3B-8DE0-449F-9181-DF4CF4C11967}"/>
              </a:ext>
            </a:extLst>
          </p:cNvPr>
          <p:cNvSpPr/>
          <p:nvPr/>
        </p:nvSpPr>
        <p:spPr>
          <a:xfrm rot="899895">
            <a:off x="7131383" y="1936096"/>
            <a:ext cx="557743" cy="353481"/>
          </a:xfrm>
          <a:prstGeom prst="ellipse">
            <a:avLst/>
          </a:prstGeom>
          <a:solidFill>
            <a:srgbClr val="F8E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3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32048 -0.5806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903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6371 -0.3532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/>
          <a:stretch/>
        </p:blipFill>
        <p:spPr>
          <a:xfrm>
            <a:off x="5364088" y="1642375"/>
            <a:ext cx="2674786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812A0-4BB8-4F25-AC88-4394347136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700956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01727E-7 L 0.30468 -0.398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19920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5573 -0.3532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3761E-6 L 0.13055 -0.599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29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" y="387614"/>
            <a:ext cx="3500105" cy="4274206"/>
          </a:xfrm>
          <a:prstGeom prst="rect">
            <a:avLst/>
          </a:prstGeom>
          <a:solidFill>
            <a:schemeClr val="tx1"/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48573" y="1497770"/>
            <a:ext cx="4997121" cy="7732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ClrTx/>
              <a:buFontTx/>
            </a:pPr>
            <a:r>
              <a:rPr lang="en-US" sz="2500" dirty="0">
                <a:latin typeface="Comic Sans MS" panose="030F0702030302020204" pitchFamily="66" charset="0"/>
              </a:rPr>
              <a:t>1. Is it a Chinese or Vietnamese family?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815" y="2320864"/>
            <a:ext cx="4782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2. How many people are there in this photo?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386" y="3340022"/>
            <a:ext cx="44542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3. What are they doing?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07059" y="693615"/>
            <a:ext cx="5106042" cy="6467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6944" y="701529"/>
            <a:ext cx="28360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Opener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758" y="7333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16"/>
            <a:ext cx="4610100" cy="4786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744133"/>
            <a:ext cx="4053840" cy="279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90575"/>
            <a:ext cx="4533900" cy="43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57022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47" y="-150184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326434" y="737015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564" y="1930759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117225" y="912742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36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1245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96" y="188222"/>
            <a:ext cx="3348997" cy="1746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400175" y="2466740"/>
            <a:ext cx="662940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微软雅黑"/>
                <a:ea typeface="微软雅黑"/>
                <a:cs typeface="+mn-cs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82" y="14622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0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68209" y="157512"/>
            <a:ext cx="3179815" cy="118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5919" r="14116" b="53511"/>
          <a:stretch/>
        </p:blipFill>
        <p:spPr>
          <a:xfrm>
            <a:off x="5613868" y="74618"/>
            <a:ext cx="2397646" cy="833088"/>
          </a:xfrm>
          <a:prstGeom prst="rect">
            <a:avLst/>
          </a:prstGeom>
        </p:spPr>
      </p:pic>
      <p:pic>
        <p:nvPicPr>
          <p:cNvPr id="6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20DCC910-3629-60A3-62CC-A52AF9920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57749" y="654290"/>
            <a:ext cx="437379" cy="43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4209069" y="2200156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1161069" y="4467106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2656495" y="448571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4409093" y="4558161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6144308" y="448571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7676168" y="3840598"/>
            <a:ext cx="744238" cy="40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593" y="9180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463686" y="1962150"/>
            <a:ext cx="8573930" cy="3070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924"/>
            <a:ext cx="1495425" cy="21621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31516" y="447675"/>
            <a:ext cx="5328592" cy="901229"/>
          </a:xfrm>
          <a:prstGeom prst="wedgeRoundRectCallout">
            <a:avLst>
              <a:gd name="adj1" fmla="val -63490"/>
              <a:gd name="adj2" fmla="val 103246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2699" y="559735"/>
            <a:ext cx="40862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cs typeface="Aharoni" pitchFamily="2" charset="-79"/>
                <a:sym typeface="Arial"/>
              </a:rPr>
              <a:t>Who’s missing?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291" y="93098"/>
            <a:ext cx="1173108" cy="562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4" y="3037069"/>
            <a:ext cx="1296144" cy="17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69" y="2643758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3.mp3" descr="1.1-3.mp3">
            <a:hlinkClick r:id="" action="ppaction://media"/>
            <a:extLst>
              <a:ext uri="{FF2B5EF4-FFF2-40B4-BE49-F238E27FC236}">
                <a16:creationId xmlns:a16="http://schemas.microsoft.com/office/drawing/2014/main" id="{59269747-8E5A-5108-231F-D3E1D17B51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948" y="801920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0" y="2643758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6" name="1.1-2.mp3" descr="1.1-2.mp3">
            <a:hlinkClick r:id="" action="ppaction://media"/>
            <a:extLst>
              <a:ext uri="{FF2B5EF4-FFF2-40B4-BE49-F238E27FC236}">
                <a16:creationId xmlns:a16="http://schemas.microsoft.com/office/drawing/2014/main" id="{F8E3B36F-B3E5-45FD-539D-79835F1F6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4664" y="8036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9A82E-F307-40DD-A92F-24C8B031076F}: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163976-9651-48F8-B7A0-459DD9A461E1}:2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E53CD2-DCD9-4E0E-B9B0-D7286C0369C7}:3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1A8B1-AEB9-4269-8B28-F78D55D8736B}:3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CDD91-A25C-470C-A786-810F1CED5D72}:3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499BD-0ABB-49CD-90C4-47E83FB577CF}:3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477EB-FFD3-44B0-BD46-025B654E8DF4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11EF96-31AC-47E6-9B35-5C10300F28A9}: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2840D-1744-45DA-993A-DFEE86EA15A7}: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6860A0-BE8C-4E53-9811-A845D8CD0E46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F3647-DCF1-41D8-9395-B866747F2B84}:3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D0997-D64B-465D-BAA2-89ED4A859931}:285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731</Words>
  <Application>Microsoft Office PowerPoint</Application>
  <PresentationFormat>On-screen Show (16:9)</PresentationFormat>
  <Paragraphs>107</Paragraphs>
  <Slides>22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54" baseType="lpstr">
      <vt:lpstr>Calibri</vt:lpstr>
      <vt:lpstr>Comic Sans MS</vt:lpstr>
      <vt:lpstr>Quicksand</vt:lpstr>
      <vt:lpstr>Arial</vt:lpstr>
      <vt:lpstr>微软雅黑</vt:lpstr>
      <vt:lpstr>Segoe Print</vt:lpstr>
      <vt:lpstr>Quicksand SemiBold</vt:lpstr>
      <vt:lpstr>PT Sans</vt:lpstr>
      <vt:lpstr>Lato</vt:lpstr>
      <vt:lpstr>Patrick Hand</vt:lpstr>
      <vt:lpstr>Times New Roman</vt:lpstr>
      <vt:lpstr>Aharoni</vt:lpstr>
      <vt:lpstr>Roboto</vt:lpstr>
      <vt:lpstr>Calibri Light</vt:lpstr>
      <vt:lpstr>Nunito</vt:lpstr>
      <vt:lpstr>Bebas Neue</vt:lpstr>
      <vt:lpstr>Life Savers</vt:lpstr>
      <vt:lpstr>Life Savers ExtraBold</vt:lpstr>
      <vt:lpstr>End of Course Jeopardy by Slidesgo</vt:lpstr>
      <vt:lpstr>2_Science Subject for Elementary - 3rd Grade: Physical, Life, and Earth by Slidesgo</vt:lpstr>
      <vt:lpstr>第一PPT，www.1ppt.com</vt:lpstr>
      <vt:lpstr>1_第一PPT，www.1ppt.com</vt:lpstr>
      <vt:lpstr>3_Office Theme</vt:lpstr>
      <vt:lpstr>4_Office Theme</vt:lpstr>
      <vt:lpstr>1_Office Theme</vt:lpstr>
      <vt:lpstr>5_Office Theme</vt:lpstr>
      <vt:lpstr>6_Office Theme</vt:lpstr>
      <vt:lpstr>7_Office Theme</vt:lpstr>
      <vt:lpstr>3_第一PPT，www.1ppt.com</vt:lpstr>
      <vt:lpstr>4_第一PPT，www.1ppt.com</vt:lpstr>
      <vt:lpstr>8_Office Theme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My family Lesson 1 – Task 1 2 3</dc:title>
  <dc:creator>Admin;Chiêm Thủy</dc:creator>
  <cp:lastModifiedBy>Le Ngoc</cp:lastModifiedBy>
  <cp:revision>96</cp:revision>
  <dcterms:modified xsi:type="dcterms:W3CDTF">2023-10-04T14:48:05Z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2023-10-04T14:47:59Z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eac91724-9524-45ed-8b81-86a84c17ad60</vt:lpwstr>
  </property>
  <property fmtid="{D5CDD505-2E9C-101B-9397-08002B2CF9AE}" pid="7" name="MSIP_Label_defa4170-0d19-0005-0004-bc88714345d2_ActionId">
    <vt:lpwstr>9bb0272a-5551-4e47-b9be-d41b721b8c6a</vt:lpwstr>
  </property>
  <property fmtid="{D5CDD505-2E9C-101B-9397-08002B2CF9AE}" pid="8" name="MSIP_Label_defa4170-0d19-0005-0004-bc88714345d2_ContentBits">
    <vt:lpwstr>0</vt:lpwstr>
  </property>
</Properties>
</file>