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3" r:id="rId3"/>
    <p:sldId id="274" r:id="rId4"/>
    <p:sldId id="256" r:id="rId5"/>
    <p:sldId id="257" r:id="rId6"/>
    <p:sldId id="272" r:id="rId7"/>
    <p:sldId id="275" r:id="rId8"/>
    <p:sldId id="276" r:id="rId9"/>
    <p:sldId id="279" r:id="rId10"/>
    <p:sldId id="277" r:id="rId11"/>
    <p:sldId id="278" r:id="rId12"/>
    <p:sldId id="280" r:id="rId13"/>
    <p:sldId id="281" r:id="rId14"/>
    <p:sldId id="283" r:id="rId15"/>
    <p:sldId id="282" r:id="rId16"/>
    <p:sldId id="291" r:id="rId17"/>
    <p:sldId id="285" r:id="rId18"/>
    <p:sldId id="286" r:id="rId19"/>
    <p:sldId id="287" r:id="rId20"/>
    <p:sldId id="288" r:id="rId21"/>
    <p:sldId id="289" r:id="rId22"/>
    <p:sldId id="265" r:id="rId23"/>
    <p:sldId id="290" r:id="rId24"/>
  </p:sldIdLst>
  <p:sldSz cx="18288000" cy="10287000"/>
  <p:notesSz cx="6858000" cy="9144000"/>
  <p:embeddedFontLst>
    <p:embeddedFont>
      <p:font typeface="Cascadia Mono" panose="020B0609020000020004" pitchFamily="49" charset="0"/>
      <p:regular r:id="rId25"/>
      <p:italic r:id="rId26"/>
    </p:embeddedFont>
    <p:embeddedFont>
      <p:font typeface="Calibri" panose="020F0502020204030204" pitchFamily="34" charset="0"/>
      <p:regular r:id="rId27"/>
      <p:bold r:id="rId28"/>
      <p:italic r:id="rId29"/>
      <p:boldItalic r:id="rId30"/>
    </p:embeddedFont>
    <p:embeddedFont>
      <p:font typeface="Amasis MT Pro Black" panose="020B0604020202020204" charset="0"/>
      <p:bold r:id="rId31"/>
      <p:boldItalic r:id="rId32"/>
    </p:embeddedFont>
    <p:embeddedFont>
      <p:font typeface="Space Mono"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3080DE-C265-40BF-B154-604B982CE038}">
          <p14:sldIdLst>
            <p14:sldId id="271"/>
            <p14:sldId id="273"/>
            <p14:sldId id="274"/>
            <p14:sldId id="256"/>
            <p14:sldId id="257"/>
            <p14:sldId id="272"/>
            <p14:sldId id="275"/>
            <p14:sldId id="276"/>
            <p14:sldId id="279"/>
            <p14:sldId id="277"/>
            <p14:sldId id="278"/>
            <p14:sldId id="280"/>
            <p14:sldId id="281"/>
            <p14:sldId id="283"/>
            <p14:sldId id="282"/>
            <p14:sldId id="291"/>
            <p14:sldId id="285"/>
            <p14:sldId id="286"/>
            <p14:sldId id="287"/>
            <p14:sldId id="288"/>
            <p14:sldId id="289"/>
            <p14:sldId id="265"/>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D1"/>
    <a:srgbClr val="865630"/>
    <a:srgbClr val="DD8F3B"/>
    <a:srgbClr val="FDE795"/>
    <a:srgbClr val="CC9975"/>
    <a:srgbClr val="000000"/>
    <a:srgbClr val="F1EAE4"/>
    <a:srgbClr val="627744"/>
    <a:srgbClr val="D9C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1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5.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1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9.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29.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6.svg"/><Relationship Id="rId7" Type="http://schemas.openxmlformats.org/officeDocument/2006/relationships/image" Target="../media/image3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8.svg"/><Relationship Id="rId4" Type="http://schemas.openxmlformats.org/officeDocument/2006/relationships/image" Target="../media/image32.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0.png"/><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65.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7.svg"/><Relationship Id="rId4" Type="http://schemas.openxmlformats.org/officeDocument/2006/relationships/image" Target="../media/image15.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AE4"/>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FD2689E-5093-A669-B573-1A342D29DF9A}"/>
              </a:ext>
            </a:extLst>
          </p:cNvPr>
          <p:cNvGrpSpPr/>
          <p:nvPr/>
        </p:nvGrpSpPr>
        <p:grpSpPr>
          <a:xfrm>
            <a:off x="762000" y="876300"/>
            <a:ext cx="12573000" cy="1636150"/>
            <a:chOff x="762000" y="876300"/>
            <a:chExt cx="12573000" cy="1636150"/>
          </a:xfrm>
        </p:grpSpPr>
        <p:sp>
          <p:nvSpPr>
            <p:cNvPr id="40" name="Rectangle 39">
              <a:extLst>
                <a:ext uri="{FF2B5EF4-FFF2-40B4-BE49-F238E27FC236}">
                  <a16:creationId xmlns:a16="http://schemas.microsoft.com/office/drawing/2014/main" id="{060EBD85-8C72-353F-2A49-FD53D85440F6}"/>
                </a:ext>
              </a:extLst>
            </p:cNvPr>
            <p:cNvSpPr/>
            <p:nvPr/>
          </p:nvSpPr>
          <p:spPr>
            <a:xfrm>
              <a:off x="762000" y="876300"/>
              <a:ext cx="12573000" cy="1636150"/>
            </a:xfrm>
            <a:prstGeom prst="rect">
              <a:avLst/>
            </a:prstGeom>
            <a:solidFill>
              <a:schemeClr val="bg1"/>
            </a:solid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2">
              <a:extLst>
                <a:ext uri="{FF2B5EF4-FFF2-40B4-BE49-F238E27FC236}">
                  <a16:creationId xmlns:a16="http://schemas.microsoft.com/office/drawing/2014/main" id="{652B5391-B0E0-5FD8-1BA1-1DE2E16C384E}"/>
                </a:ext>
              </a:extLst>
            </p:cNvPr>
            <p:cNvSpPr/>
            <p:nvPr/>
          </p:nvSpPr>
          <p:spPr>
            <a:xfrm>
              <a:off x="11963400" y="1205840"/>
              <a:ext cx="977070" cy="977070"/>
            </a:xfrm>
            <a:custGeom>
              <a:avLst/>
              <a:gdLst/>
              <a:ahLst/>
              <a:cxnLst/>
              <a:rect l="l" t="t" r="r" b="b"/>
              <a:pathLst>
                <a:path w="579003" h="579003">
                  <a:moveTo>
                    <a:pt x="0" y="0"/>
                  </a:moveTo>
                  <a:lnTo>
                    <a:pt x="579003" y="0"/>
                  </a:lnTo>
                  <a:lnTo>
                    <a:pt x="579003" y="579003"/>
                  </a:lnTo>
                  <a:lnTo>
                    <a:pt x="0" y="5790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33" name="TextBox 35">
            <a:extLst>
              <a:ext uri="{FF2B5EF4-FFF2-40B4-BE49-F238E27FC236}">
                <a16:creationId xmlns:a16="http://schemas.microsoft.com/office/drawing/2014/main" id="{07A84435-F1CD-62CE-85F5-5FBC58D4C539}"/>
              </a:ext>
            </a:extLst>
          </p:cNvPr>
          <p:cNvSpPr txBox="1"/>
          <p:nvPr/>
        </p:nvSpPr>
        <p:spPr>
          <a:xfrm>
            <a:off x="2500563" y="3768164"/>
            <a:ext cx="13286874" cy="3465179"/>
          </a:xfrm>
          <a:prstGeom prst="rect">
            <a:avLst/>
          </a:prstGeom>
        </p:spPr>
        <p:txBody>
          <a:bodyPr wrap="square" lIns="0" tIns="0" rIns="0" bIns="0" rtlCol="0" anchor="t">
            <a:spAutoFit/>
          </a:bodyPr>
          <a:lstStyle/>
          <a:p>
            <a:pPr algn="ctr">
              <a:lnSpc>
                <a:spcPct val="150000"/>
              </a:lnSpc>
            </a:pPr>
            <a:r>
              <a:rPr lang="en-US" sz="8000" b="1">
                <a:solidFill>
                  <a:srgbClr val="000000"/>
                </a:solidFill>
                <a:latin typeface="Arial" panose="020B0604020202020204" pitchFamily="34" charset="0"/>
                <a:cs typeface="Arial" panose="020B0604020202020204" pitchFamily="34" charset="0"/>
              </a:rPr>
              <a:t>CHÀO MỪNG CÁC EM </a:t>
            </a:r>
          </a:p>
          <a:p>
            <a:pPr algn="ctr">
              <a:lnSpc>
                <a:spcPct val="150000"/>
              </a:lnSpc>
            </a:pPr>
            <a:r>
              <a:rPr lang="en-US" sz="8000" b="1">
                <a:solidFill>
                  <a:srgbClr val="000000"/>
                </a:solidFill>
                <a:latin typeface="Arial" panose="020B0604020202020204" pitchFamily="34" charset="0"/>
                <a:cs typeface="Arial" panose="020B0604020202020204" pitchFamily="34" charset="0"/>
              </a:rPr>
              <a:t>ĐẾN VỚI BÀI HỌC MỚI!</a:t>
            </a:r>
          </a:p>
        </p:txBody>
      </p:sp>
      <p:grpSp>
        <p:nvGrpSpPr>
          <p:cNvPr id="51" name="Group 50">
            <a:extLst>
              <a:ext uri="{FF2B5EF4-FFF2-40B4-BE49-F238E27FC236}">
                <a16:creationId xmlns:a16="http://schemas.microsoft.com/office/drawing/2014/main" id="{72E200AB-0B5F-A6D7-48A6-C9939AA0083C}"/>
              </a:ext>
            </a:extLst>
          </p:cNvPr>
          <p:cNvGrpSpPr/>
          <p:nvPr/>
        </p:nvGrpSpPr>
        <p:grpSpPr>
          <a:xfrm>
            <a:off x="14214769" y="8311595"/>
            <a:ext cx="3026082" cy="1123683"/>
            <a:chOff x="14214769" y="8311595"/>
            <a:chExt cx="3026082" cy="1123683"/>
          </a:xfrm>
        </p:grpSpPr>
        <p:grpSp>
          <p:nvGrpSpPr>
            <p:cNvPr id="3" name="Group 5">
              <a:extLst>
                <a:ext uri="{FF2B5EF4-FFF2-40B4-BE49-F238E27FC236}">
                  <a16:creationId xmlns:a16="http://schemas.microsoft.com/office/drawing/2014/main" id="{EDB22ADD-EE71-7BB1-EA24-55B53EEA37CF}"/>
                </a:ext>
              </a:extLst>
            </p:cNvPr>
            <p:cNvGrpSpPr/>
            <p:nvPr/>
          </p:nvGrpSpPr>
          <p:grpSpPr>
            <a:xfrm>
              <a:off x="14401800" y="8434651"/>
              <a:ext cx="2839051" cy="1000627"/>
              <a:chOff x="0" y="0"/>
              <a:chExt cx="10489893" cy="3697173"/>
            </a:xfrm>
          </p:grpSpPr>
          <p:sp>
            <p:nvSpPr>
              <p:cNvPr id="4" name="Freeform 6">
                <a:extLst>
                  <a:ext uri="{FF2B5EF4-FFF2-40B4-BE49-F238E27FC236}">
                    <a16:creationId xmlns:a16="http://schemas.microsoft.com/office/drawing/2014/main" id="{4AF29C58-1012-55D4-BD31-AE8344C941F5}"/>
                  </a:ext>
                </a:extLst>
              </p:cNvPr>
              <p:cNvSpPr/>
              <p:nvPr/>
            </p:nvSpPr>
            <p:spPr>
              <a:xfrm>
                <a:off x="72390" y="72390"/>
                <a:ext cx="10345114" cy="3552394"/>
              </a:xfrm>
              <a:custGeom>
                <a:avLst/>
                <a:gdLst/>
                <a:ahLst/>
                <a:cxnLst/>
                <a:rect l="l" t="t" r="r" b="b"/>
                <a:pathLst>
                  <a:path w="10345114" h="3552394">
                    <a:moveTo>
                      <a:pt x="0" y="0"/>
                    </a:moveTo>
                    <a:lnTo>
                      <a:pt x="10345114" y="0"/>
                    </a:lnTo>
                    <a:lnTo>
                      <a:pt x="10345114" y="3552394"/>
                    </a:lnTo>
                    <a:lnTo>
                      <a:pt x="0" y="3552394"/>
                    </a:lnTo>
                    <a:lnTo>
                      <a:pt x="0" y="0"/>
                    </a:lnTo>
                  </a:path>
                </a:pathLst>
              </a:custGeom>
              <a:solidFill>
                <a:srgbClr val="FFFFFF"/>
              </a:solidFill>
            </p:spPr>
            <p:txBody>
              <a:bodyPr/>
              <a:lstStyle/>
              <a:p>
                <a:endParaRPr lang="en-US"/>
              </a:p>
            </p:txBody>
          </p:sp>
          <p:sp>
            <p:nvSpPr>
              <p:cNvPr id="5" name="Freeform 7">
                <a:extLst>
                  <a:ext uri="{FF2B5EF4-FFF2-40B4-BE49-F238E27FC236}">
                    <a16:creationId xmlns:a16="http://schemas.microsoft.com/office/drawing/2014/main" id="{2132DB0D-0703-B26B-956A-31FB08269D6D}"/>
                  </a:ext>
                </a:extLst>
              </p:cNvPr>
              <p:cNvSpPr/>
              <p:nvPr/>
            </p:nvSpPr>
            <p:spPr>
              <a:xfrm>
                <a:off x="0" y="0"/>
                <a:ext cx="10489893" cy="3697174"/>
              </a:xfrm>
              <a:custGeom>
                <a:avLst/>
                <a:gdLst/>
                <a:ahLst/>
                <a:cxnLst/>
                <a:rect l="l" t="t" r="r" b="b"/>
                <a:pathLst>
                  <a:path w="10489893" h="3697174">
                    <a:moveTo>
                      <a:pt x="10345114" y="3552394"/>
                    </a:moveTo>
                    <a:lnTo>
                      <a:pt x="10489893" y="3552394"/>
                    </a:lnTo>
                    <a:lnTo>
                      <a:pt x="10489893" y="3697174"/>
                    </a:lnTo>
                    <a:lnTo>
                      <a:pt x="10345114" y="3697174"/>
                    </a:lnTo>
                    <a:lnTo>
                      <a:pt x="10345114" y="3552394"/>
                    </a:lnTo>
                    <a:moveTo>
                      <a:pt x="0" y="144780"/>
                    </a:moveTo>
                    <a:lnTo>
                      <a:pt x="144780" y="144780"/>
                    </a:lnTo>
                    <a:lnTo>
                      <a:pt x="144780" y="3552394"/>
                    </a:lnTo>
                    <a:lnTo>
                      <a:pt x="0" y="3552394"/>
                    </a:lnTo>
                    <a:lnTo>
                      <a:pt x="0" y="144780"/>
                    </a:lnTo>
                    <a:moveTo>
                      <a:pt x="0" y="3552394"/>
                    </a:moveTo>
                    <a:lnTo>
                      <a:pt x="144780" y="3552394"/>
                    </a:lnTo>
                    <a:lnTo>
                      <a:pt x="144780" y="3697174"/>
                    </a:lnTo>
                    <a:lnTo>
                      <a:pt x="0" y="3697174"/>
                    </a:lnTo>
                    <a:lnTo>
                      <a:pt x="0" y="3552394"/>
                    </a:lnTo>
                    <a:moveTo>
                      <a:pt x="10345114" y="144780"/>
                    </a:moveTo>
                    <a:lnTo>
                      <a:pt x="10489893" y="144780"/>
                    </a:lnTo>
                    <a:lnTo>
                      <a:pt x="10489893" y="3552394"/>
                    </a:lnTo>
                    <a:lnTo>
                      <a:pt x="10345114" y="3552394"/>
                    </a:lnTo>
                    <a:lnTo>
                      <a:pt x="10345114" y="144780"/>
                    </a:lnTo>
                    <a:moveTo>
                      <a:pt x="144780" y="3552394"/>
                    </a:moveTo>
                    <a:lnTo>
                      <a:pt x="10345114" y="3552394"/>
                    </a:lnTo>
                    <a:lnTo>
                      <a:pt x="10345114" y="3697174"/>
                    </a:lnTo>
                    <a:lnTo>
                      <a:pt x="144780" y="3697174"/>
                    </a:lnTo>
                    <a:lnTo>
                      <a:pt x="144780" y="3552394"/>
                    </a:lnTo>
                    <a:moveTo>
                      <a:pt x="10345114" y="0"/>
                    </a:moveTo>
                    <a:lnTo>
                      <a:pt x="10489893" y="0"/>
                    </a:lnTo>
                    <a:lnTo>
                      <a:pt x="10489893" y="144780"/>
                    </a:lnTo>
                    <a:lnTo>
                      <a:pt x="10345114" y="144780"/>
                    </a:lnTo>
                    <a:lnTo>
                      <a:pt x="10345114" y="0"/>
                    </a:lnTo>
                    <a:moveTo>
                      <a:pt x="0" y="0"/>
                    </a:moveTo>
                    <a:lnTo>
                      <a:pt x="144780" y="0"/>
                    </a:lnTo>
                    <a:lnTo>
                      <a:pt x="144780" y="144780"/>
                    </a:lnTo>
                    <a:lnTo>
                      <a:pt x="0" y="144780"/>
                    </a:lnTo>
                    <a:lnTo>
                      <a:pt x="0" y="0"/>
                    </a:lnTo>
                    <a:moveTo>
                      <a:pt x="144780" y="0"/>
                    </a:moveTo>
                    <a:lnTo>
                      <a:pt x="10345114" y="0"/>
                    </a:lnTo>
                    <a:lnTo>
                      <a:pt x="10345114" y="144780"/>
                    </a:lnTo>
                    <a:lnTo>
                      <a:pt x="144780" y="144780"/>
                    </a:lnTo>
                    <a:lnTo>
                      <a:pt x="144780" y="0"/>
                    </a:lnTo>
                  </a:path>
                </a:pathLst>
              </a:custGeom>
              <a:solidFill>
                <a:srgbClr val="000000"/>
              </a:solidFill>
            </p:spPr>
            <p:txBody>
              <a:bodyPr/>
              <a:lstStyle/>
              <a:p>
                <a:endParaRPr lang="en-US"/>
              </a:p>
            </p:txBody>
          </p:sp>
        </p:grpSp>
        <p:grpSp>
          <p:nvGrpSpPr>
            <p:cNvPr id="17" name="Group 19">
              <a:extLst>
                <a:ext uri="{FF2B5EF4-FFF2-40B4-BE49-F238E27FC236}">
                  <a16:creationId xmlns:a16="http://schemas.microsoft.com/office/drawing/2014/main" id="{CBA4E5A7-F2D4-7793-0CC3-EFA429F56BE8}"/>
                </a:ext>
              </a:extLst>
            </p:cNvPr>
            <p:cNvGrpSpPr/>
            <p:nvPr/>
          </p:nvGrpSpPr>
          <p:grpSpPr>
            <a:xfrm>
              <a:off x="14214769" y="8311595"/>
              <a:ext cx="2902883" cy="1000627"/>
              <a:chOff x="0" y="0"/>
              <a:chExt cx="10725743" cy="3697173"/>
            </a:xfrm>
          </p:grpSpPr>
          <p:sp>
            <p:nvSpPr>
              <p:cNvPr id="18" name="Freeform 20">
                <a:extLst>
                  <a:ext uri="{FF2B5EF4-FFF2-40B4-BE49-F238E27FC236}">
                    <a16:creationId xmlns:a16="http://schemas.microsoft.com/office/drawing/2014/main" id="{77907A39-5DF5-9B9B-435F-284751641E61}"/>
                  </a:ext>
                </a:extLst>
              </p:cNvPr>
              <p:cNvSpPr/>
              <p:nvPr/>
            </p:nvSpPr>
            <p:spPr>
              <a:xfrm>
                <a:off x="72390" y="72390"/>
                <a:ext cx="10580963" cy="3552394"/>
              </a:xfrm>
              <a:custGeom>
                <a:avLst/>
                <a:gdLst/>
                <a:ahLst/>
                <a:cxnLst/>
                <a:rect l="l" t="t" r="r" b="b"/>
                <a:pathLst>
                  <a:path w="10580963" h="3552394">
                    <a:moveTo>
                      <a:pt x="0" y="0"/>
                    </a:moveTo>
                    <a:lnTo>
                      <a:pt x="10580963" y="0"/>
                    </a:lnTo>
                    <a:lnTo>
                      <a:pt x="10580963" y="3552394"/>
                    </a:lnTo>
                    <a:lnTo>
                      <a:pt x="0" y="3552394"/>
                    </a:lnTo>
                    <a:lnTo>
                      <a:pt x="0" y="0"/>
                    </a:lnTo>
                  </a:path>
                </a:pathLst>
              </a:custGeom>
              <a:solidFill>
                <a:srgbClr val="000000"/>
              </a:solidFill>
            </p:spPr>
            <p:txBody>
              <a:bodyPr/>
              <a:lstStyle/>
              <a:p>
                <a:endParaRPr lang="en-US"/>
              </a:p>
            </p:txBody>
          </p:sp>
          <p:sp>
            <p:nvSpPr>
              <p:cNvPr id="19" name="Freeform 21">
                <a:extLst>
                  <a:ext uri="{FF2B5EF4-FFF2-40B4-BE49-F238E27FC236}">
                    <a16:creationId xmlns:a16="http://schemas.microsoft.com/office/drawing/2014/main" id="{E9BD91B7-1024-49BB-3B0A-5E814C0F2E57}"/>
                  </a:ext>
                </a:extLst>
              </p:cNvPr>
              <p:cNvSpPr/>
              <p:nvPr/>
            </p:nvSpPr>
            <p:spPr>
              <a:xfrm>
                <a:off x="0" y="0"/>
                <a:ext cx="10725743" cy="3697174"/>
              </a:xfrm>
              <a:custGeom>
                <a:avLst/>
                <a:gdLst/>
                <a:ahLst/>
                <a:cxnLst/>
                <a:rect l="l" t="t" r="r" b="b"/>
                <a:pathLst>
                  <a:path w="10725743" h="3697174">
                    <a:moveTo>
                      <a:pt x="10580963" y="3552394"/>
                    </a:moveTo>
                    <a:lnTo>
                      <a:pt x="10725743" y="3552394"/>
                    </a:lnTo>
                    <a:lnTo>
                      <a:pt x="10725743" y="3697174"/>
                    </a:lnTo>
                    <a:lnTo>
                      <a:pt x="10580963" y="3697174"/>
                    </a:lnTo>
                    <a:lnTo>
                      <a:pt x="10580963" y="3552394"/>
                    </a:lnTo>
                    <a:moveTo>
                      <a:pt x="0" y="144780"/>
                    </a:moveTo>
                    <a:lnTo>
                      <a:pt x="144780" y="144780"/>
                    </a:lnTo>
                    <a:lnTo>
                      <a:pt x="144780" y="3552394"/>
                    </a:lnTo>
                    <a:lnTo>
                      <a:pt x="0" y="3552394"/>
                    </a:lnTo>
                    <a:lnTo>
                      <a:pt x="0" y="144780"/>
                    </a:lnTo>
                    <a:moveTo>
                      <a:pt x="0" y="3552394"/>
                    </a:moveTo>
                    <a:lnTo>
                      <a:pt x="144780" y="3552394"/>
                    </a:lnTo>
                    <a:lnTo>
                      <a:pt x="144780" y="3697174"/>
                    </a:lnTo>
                    <a:lnTo>
                      <a:pt x="0" y="3697174"/>
                    </a:lnTo>
                    <a:lnTo>
                      <a:pt x="0" y="3552394"/>
                    </a:lnTo>
                    <a:moveTo>
                      <a:pt x="10580963" y="144780"/>
                    </a:moveTo>
                    <a:lnTo>
                      <a:pt x="10725743" y="144780"/>
                    </a:lnTo>
                    <a:lnTo>
                      <a:pt x="10725743" y="3552394"/>
                    </a:lnTo>
                    <a:lnTo>
                      <a:pt x="10580963" y="3552394"/>
                    </a:lnTo>
                    <a:lnTo>
                      <a:pt x="10580963" y="144780"/>
                    </a:lnTo>
                    <a:moveTo>
                      <a:pt x="144780" y="3552394"/>
                    </a:moveTo>
                    <a:lnTo>
                      <a:pt x="10580963" y="3552394"/>
                    </a:lnTo>
                    <a:lnTo>
                      <a:pt x="10580963" y="3697174"/>
                    </a:lnTo>
                    <a:lnTo>
                      <a:pt x="144780" y="3697174"/>
                    </a:lnTo>
                    <a:lnTo>
                      <a:pt x="144780" y="3552394"/>
                    </a:lnTo>
                    <a:moveTo>
                      <a:pt x="10580963" y="0"/>
                    </a:moveTo>
                    <a:lnTo>
                      <a:pt x="10725743" y="0"/>
                    </a:lnTo>
                    <a:lnTo>
                      <a:pt x="10725743" y="144780"/>
                    </a:lnTo>
                    <a:lnTo>
                      <a:pt x="10580963" y="144780"/>
                    </a:lnTo>
                    <a:lnTo>
                      <a:pt x="10580963" y="0"/>
                    </a:lnTo>
                    <a:moveTo>
                      <a:pt x="0" y="0"/>
                    </a:moveTo>
                    <a:lnTo>
                      <a:pt x="144780" y="0"/>
                    </a:lnTo>
                    <a:lnTo>
                      <a:pt x="144780" y="144780"/>
                    </a:lnTo>
                    <a:lnTo>
                      <a:pt x="0" y="144780"/>
                    </a:lnTo>
                    <a:lnTo>
                      <a:pt x="0" y="0"/>
                    </a:lnTo>
                    <a:moveTo>
                      <a:pt x="144780" y="0"/>
                    </a:moveTo>
                    <a:lnTo>
                      <a:pt x="10580963" y="0"/>
                    </a:lnTo>
                    <a:lnTo>
                      <a:pt x="10580963" y="144780"/>
                    </a:lnTo>
                    <a:lnTo>
                      <a:pt x="144780" y="144780"/>
                    </a:lnTo>
                    <a:lnTo>
                      <a:pt x="144780" y="0"/>
                    </a:lnTo>
                  </a:path>
                </a:pathLst>
              </a:custGeom>
              <a:solidFill>
                <a:srgbClr val="000000"/>
              </a:solidFill>
            </p:spPr>
            <p:txBody>
              <a:bodyPr/>
              <a:lstStyle/>
              <a:p>
                <a:endParaRPr lang="en-US"/>
              </a:p>
            </p:txBody>
          </p:sp>
        </p:grpSp>
        <p:grpSp>
          <p:nvGrpSpPr>
            <p:cNvPr id="21" name="Group 23">
              <a:extLst>
                <a:ext uri="{FF2B5EF4-FFF2-40B4-BE49-F238E27FC236}">
                  <a16:creationId xmlns:a16="http://schemas.microsoft.com/office/drawing/2014/main" id="{78C764E5-7DB8-0563-592D-AC7FEE9F9716}"/>
                </a:ext>
              </a:extLst>
            </p:cNvPr>
            <p:cNvGrpSpPr/>
            <p:nvPr/>
          </p:nvGrpSpPr>
          <p:grpSpPr>
            <a:xfrm>
              <a:off x="16312158" y="8688852"/>
              <a:ext cx="487758" cy="246112"/>
              <a:chOff x="0" y="0"/>
              <a:chExt cx="850729" cy="429260"/>
            </a:xfrm>
          </p:grpSpPr>
          <p:sp>
            <p:nvSpPr>
              <p:cNvPr id="22" name="Freeform 24">
                <a:extLst>
                  <a:ext uri="{FF2B5EF4-FFF2-40B4-BE49-F238E27FC236}">
                    <a16:creationId xmlns:a16="http://schemas.microsoft.com/office/drawing/2014/main" id="{BD82EB66-60FB-2714-E6C3-1332CD244746}"/>
                  </a:ext>
                </a:extLst>
              </p:cNvPr>
              <p:cNvSpPr/>
              <p:nvPr/>
            </p:nvSpPr>
            <p:spPr>
              <a:xfrm>
                <a:off x="0" y="-5080"/>
                <a:ext cx="850729" cy="434340"/>
              </a:xfrm>
              <a:custGeom>
                <a:avLst/>
                <a:gdLst/>
                <a:ahLst/>
                <a:cxnLst/>
                <a:rect l="l" t="t" r="r" b="b"/>
                <a:pathLst>
                  <a:path w="850729" h="434340">
                    <a:moveTo>
                      <a:pt x="832949" y="187960"/>
                    </a:moveTo>
                    <a:lnTo>
                      <a:pt x="571329" y="11430"/>
                    </a:lnTo>
                    <a:cubicBezTo>
                      <a:pt x="553549" y="0"/>
                      <a:pt x="530689" y="3810"/>
                      <a:pt x="517989" y="21590"/>
                    </a:cubicBezTo>
                    <a:cubicBezTo>
                      <a:pt x="506559" y="39370"/>
                      <a:pt x="510369" y="62230"/>
                      <a:pt x="528149" y="74930"/>
                    </a:cubicBezTo>
                    <a:lnTo>
                      <a:pt x="686899" y="181610"/>
                    </a:lnTo>
                    <a:lnTo>
                      <a:pt x="0" y="181610"/>
                    </a:lnTo>
                    <a:lnTo>
                      <a:pt x="0" y="257810"/>
                    </a:lnTo>
                    <a:lnTo>
                      <a:pt x="686899" y="257810"/>
                    </a:lnTo>
                    <a:lnTo>
                      <a:pt x="528149" y="364490"/>
                    </a:lnTo>
                    <a:cubicBezTo>
                      <a:pt x="510369" y="375920"/>
                      <a:pt x="506559" y="400050"/>
                      <a:pt x="517989" y="417830"/>
                    </a:cubicBezTo>
                    <a:cubicBezTo>
                      <a:pt x="525609" y="429260"/>
                      <a:pt x="537039" y="434340"/>
                      <a:pt x="549739" y="434340"/>
                    </a:cubicBezTo>
                    <a:cubicBezTo>
                      <a:pt x="557359" y="434340"/>
                      <a:pt x="564979" y="431800"/>
                      <a:pt x="571329" y="427990"/>
                    </a:cubicBezTo>
                    <a:lnTo>
                      <a:pt x="834219" y="251460"/>
                    </a:lnTo>
                    <a:cubicBezTo>
                      <a:pt x="844379" y="243840"/>
                      <a:pt x="850729" y="232410"/>
                      <a:pt x="850729" y="219710"/>
                    </a:cubicBezTo>
                    <a:cubicBezTo>
                      <a:pt x="850729" y="207010"/>
                      <a:pt x="844379" y="195580"/>
                      <a:pt x="832949" y="187960"/>
                    </a:cubicBezTo>
                  </a:path>
                </a:pathLst>
              </a:custGeom>
              <a:solidFill>
                <a:srgbClr val="FFFFFF"/>
              </a:solidFill>
            </p:spPr>
            <p:txBody>
              <a:bodyPr/>
              <a:lstStyle/>
              <a:p>
                <a:endParaRPr lang="en-US"/>
              </a:p>
            </p:txBody>
          </p:sp>
        </p:grpSp>
        <p:sp>
          <p:nvSpPr>
            <p:cNvPr id="34" name="TextBox 36">
              <a:extLst>
                <a:ext uri="{FF2B5EF4-FFF2-40B4-BE49-F238E27FC236}">
                  <a16:creationId xmlns:a16="http://schemas.microsoft.com/office/drawing/2014/main" id="{A29E27B7-E8B0-79C1-D22D-079401D0F886}"/>
                </a:ext>
              </a:extLst>
            </p:cNvPr>
            <p:cNvSpPr txBox="1"/>
            <p:nvPr/>
          </p:nvSpPr>
          <p:spPr>
            <a:xfrm>
              <a:off x="14535140" y="8422492"/>
              <a:ext cx="1635318" cy="661034"/>
            </a:xfrm>
            <a:prstGeom prst="rect">
              <a:avLst/>
            </a:prstGeom>
          </p:spPr>
          <p:txBody>
            <a:bodyPr lIns="0" tIns="0" rIns="0" bIns="0" rtlCol="0" anchor="t">
              <a:spAutoFit/>
            </a:bodyPr>
            <a:lstStyle/>
            <a:p>
              <a:pPr>
                <a:lnSpc>
                  <a:spcPts val="5460"/>
                </a:lnSpc>
              </a:pPr>
              <a:r>
                <a:rPr lang="en-US" sz="4200" dirty="0">
                  <a:solidFill>
                    <a:srgbClr val="FFFFFF"/>
                  </a:solidFill>
                  <a:latin typeface="Space Mono"/>
                </a:rPr>
                <a:t>Start</a:t>
              </a:r>
            </a:p>
          </p:txBody>
        </p:sp>
      </p:grpSp>
      <p:sp>
        <p:nvSpPr>
          <p:cNvPr id="41" name="TextBox 40">
            <a:extLst>
              <a:ext uri="{FF2B5EF4-FFF2-40B4-BE49-F238E27FC236}">
                <a16:creationId xmlns:a16="http://schemas.microsoft.com/office/drawing/2014/main" id="{5F6D6E76-84E7-0EC5-8DBA-88CA39ED0B93}"/>
              </a:ext>
            </a:extLst>
          </p:cNvPr>
          <p:cNvSpPr txBox="1"/>
          <p:nvPr/>
        </p:nvSpPr>
        <p:spPr>
          <a:xfrm>
            <a:off x="1219200" y="1186543"/>
            <a:ext cx="10591800" cy="1015663"/>
          </a:xfrm>
          <a:prstGeom prst="rect">
            <a:avLst/>
          </a:prstGeom>
          <a:noFill/>
        </p:spPr>
        <p:txBody>
          <a:bodyPr wrap="square" rtlCol="0">
            <a:spAutoFit/>
          </a:bodyPr>
          <a:lstStyle/>
          <a:p>
            <a:r>
              <a:rPr lang="en-US" sz="6000" b="1" i="1" spc="600">
                <a:latin typeface="Arial" panose="020B0604020202020204" pitchFamily="34" charset="0"/>
                <a:cs typeface="Arial" panose="020B0604020202020204" pitchFamily="34" charset="0"/>
              </a:rPr>
              <a:t>Xin chào tất cả các em! </a:t>
            </a:r>
          </a:p>
        </p:txBody>
      </p:sp>
      <p:grpSp>
        <p:nvGrpSpPr>
          <p:cNvPr id="53" name="Group 52">
            <a:extLst>
              <a:ext uri="{FF2B5EF4-FFF2-40B4-BE49-F238E27FC236}">
                <a16:creationId xmlns:a16="http://schemas.microsoft.com/office/drawing/2014/main" id="{A96B4C7A-4A36-E186-701A-C465FA3FC14C}"/>
              </a:ext>
            </a:extLst>
          </p:cNvPr>
          <p:cNvGrpSpPr/>
          <p:nvPr/>
        </p:nvGrpSpPr>
        <p:grpSpPr>
          <a:xfrm>
            <a:off x="13335000" y="1694375"/>
            <a:ext cx="3200400" cy="6291604"/>
            <a:chOff x="13335000" y="1694375"/>
            <a:chExt cx="3200400" cy="6291604"/>
          </a:xfrm>
        </p:grpSpPr>
        <p:cxnSp>
          <p:nvCxnSpPr>
            <p:cNvPr id="46" name="Straight Connector 45">
              <a:extLst>
                <a:ext uri="{FF2B5EF4-FFF2-40B4-BE49-F238E27FC236}">
                  <a16:creationId xmlns:a16="http://schemas.microsoft.com/office/drawing/2014/main" id="{3DC73541-6993-7FAD-1A46-59AA28B6DFDE}"/>
                </a:ext>
              </a:extLst>
            </p:cNvPr>
            <p:cNvCxnSpPr>
              <a:stCxn id="40" idx="3"/>
            </p:cNvCxnSpPr>
            <p:nvPr/>
          </p:nvCxnSpPr>
          <p:spPr>
            <a:xfrm>
              <a:off x="13335000" y="1694375"/>
              <a:ext cx="3200400" cy="201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D34E259-ECC3-D6A7-7299-DF5DE61B95E2}"/>
                </a:ext>
              </a:extLst>
            </p:cNvPr>
            <p:cNvCxnSpPr/>
            <p:nvPr/>
          </p:nvCxnSpPr>
          <p:spPr>
            <a:xfrm>
              <a:off x="16535400" y="1697329"/>
              <a:ext cx="0" cy="6288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E7E4F2F-9A1B-D3B7-60A5-675C953D6812}"/>
              </a:ext>
            </a:extLst>
          </p:cNvPr>
          <p:cNvGrpSpPr/>
          <p:nvPr/>
        </p:nvGrpSpPr>
        <p:grpSpPr>
          <a:xfrm>
            <a:off x="1795462" y="2512450"/>
            <a:ext cx="11996738" cy="6855086"/>
            <a:chOff x="1795462" y="2512450"/>
            <a:chExt cx="11996738" cy="6855086"/>
          </a:xfrm>
        </p:grpSpPr>
        <p:cxnSp>
          <p:nvCxnSpPr>
            <p:cNvPr id="44" name="Straight Connector 43">
              <a:extLst>
                <a:ext uri="{FF2B5EF4-FFF2-40B4-BE49-F238E27FC236}">
                  <a16:creationId xmlns:a16="http://schemas.microsoft.com/office/drawing/2014/main" id="{918D9706-E459-65AD-605C-69C28370FCEF}"/>
                </a:ext>
              </a:extLst>
            </p:cNvPr>
            <p:cNvCxnSpPr>
              <a:cxnSpLocks/>
            </p:cNvCxnSpPr>
            <p:nvPr/>
          </p:nvCxnSpPr>
          <p:spPr>
            <a:xfrm>
              <a:off x="1828800" y="2512450"/>
              <a:ext cx="0" cy="67796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4176BC1-7272-263D-DDEC-95373FE3D1AB}"/>
                </a:ext>
              </a:extLst>
            </p:cNvPr>
            <p:cNvCxnSpPr>
              <a:cxnSpLocks/>
            </p:cNvCxnSpPr>
            <p:nvPr/>
          </p:nvCxnSpPr>
          <p:spPr>
            <a:xfrm>
              <a:off x="1795462" y="9292097"/>
              <a:ext cx="11996738" cy="7543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5069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1"/>
                                        </p:tgtEl>
                                        <p:attrNameLst>
                                          <p:attrName>style.visibility</p:attrName>
                                        </p:attrNameLst>
                                      </p:cBhvr>
                                      <p:to>
                                        <p:strVal val="visible"/>
                                      </p:to>
                                    </p:set>
                                    <p:anim calcmode="lin" valueType="num">
                                      <p:cBhvr>
                                        <p:cTn id="11" dur="1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2" dur="10" fill="hold"/>
                                        <p:tgtEl>
                                          <p:spTgt spid="41"/>
                                        </p:tgtEl>
                                        <p:attrNameLst>
                                          <p:attrName>ppt_y</p:attrName>
                                        </p:attrNameLst>
                                      </p:cBhvr>
                                      <p:tavLst>
                                        <p:tav tm="0">
                                          <p:val>
                                            <p:strVal val="#ppt_y"/>
                                          </p:val>
                                        </p:tav>
                                        <p:tav tm="100000">
                                          <p:val>
                                            <p:strVal val="#ppt_y"/>
                                          </p:val>
                                        </p:tav>
                                      </p:tavLst>
                                    </p:anim>
                                    <p:anim calcmode="lin" valueType="num">
                                      <p:cBhvr>
                                        <p:cTn id="13" dur="1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4" dur="1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 tmFilter="0,0; .5, 1; 1, 1"/>
                                        <p:tgtEl>
                                          <p:spTgt spid="41"/>
                                        </p:tgtEl>
                                      </p:cBhvr>
                                    </p:animEffect>
                                  </p:childTnLst>
                                </p:cTn>
                              </p:par>
                            </p:childTnLst>
                          </p:cTn>
                        </p:par>
                        <p:par>
                          <p:cTn id="16" fill="hold">
                            <p:stCondLst>
                              <p:cond delay="527"/>
                            </p:stCondLst>
                            <p:childTnLst>
                              <p:par>
                                <p:cTn id="17" presetID="22" presetClass="entr" presetSubtype="1"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par>
                                <p:cTn id="20" presetID="22" presetClass="entr" presetSubtype="1"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400"/>
                                        <p:tgtEl>
                                          <p:spTgt spid="53"/>
                                        </p:tgtEl>
                                      </p:cBhvr>
                                    </p:animEffect>
                                  </p:childTnLst>
                                </p:cTn>
                              </p:par>
                            </p:childTnLst>
                          </p:cTn>
                        </p:par>
                        <p:par>
                          <p:cTn id="23" fill="hold">
                            <p:stCondLst>
                              <p:cond delay="1027"/>
                            </p:stCondLst>
                            <p:childTnLst>
                              <p:par>
                                <p:cTn id="24" presetID="16" presetClass="entr" presetSubtype="2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par>
                          <p:cTn id="27" fill="hold">
                            <p:stCondLst>
                              <p:cond delay="1527"/>
                            </p:stCondLst>
                            <p:childTnLst>
                              <p:par>
                                <p:cTn id="28" presetID="2" presetClass="entr" presetSubtype="4"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250" fill="hold"/>
                                        <p:tgtEl>
                                          <p:spTgt spid="51"/>
                                        </p:tgtEl>
                                        <p:attrNameLst>
                                          <p:attrName>ppt_x</p:attrName>
                                        </p:attrNameLst>
                                      </p:cBhvr>
                                      <p:tavLst>
                                        <p:tav tm="0">
                                          <p:val>
                                            <p:strVal val="#ppt_x"/>
                                          </p:val>
                                        </p:tav>
                                        <p:tav tm="100000">
                                          <p:val>
                                            <p:strVal val="#ppt_x"/>
                                          </p:val>
                                        </p:tav>
                                      </p:tavLst>
                                    </p:anim>
                                    <p:anim calcmode="lin" valueType="num">
                                      <p:cBhvr additive="base">
                                        <p:cTn id="31" dur="2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6C5240-280B-B2EE-ADDC-7A5B693256B3}"/>
              </a:ext>
            </a:extLst>
          </p:cNvPr>
          <p:cNvGrpSpPr/>
          <p:nvPr/>
        </p:nvGrpSpPr>
        <p:grpSpPr>
          <a:xfrm>
            <a:off x="-1905000" y="723900"/>
            <a:ext cx="7467600" cy="1135938"/>
            <a:chOff x="-1752600" y="730962"/>
            <a:chExt cx="7467600" cy="1135938"/>
          </a:xfrm>
        </p:grpSpPr>
        <p:sp>
          <p:nvSpPr>
            <p:cNvPr id="4" name="Freeform 5">
              <a:extLst>
                <a:ext uri="{FF2B5EF4-FFF2-40B4-BE49-F238E27FC236}">
                  <a16:creationId xmlns:a16="http://schemas.microsoft.com/office/drawing/2014/main" id="{E71BE062-E425-1CD3-6F6E-908300692865}"/>
                </a:ext>
              </a:extLst>
            </p:cNvPr>
            <p:cNvSpPr/>
            <p:nvPr/>
          </p:nvSpPr>
          <p:spPr>
            <a:xfrm rot="-10800000">
              <a:off x="-1752600" y="730962"/>
              <a:ext cx="7467600" cy="11359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2">
                <a:extLst>
                  <a:ext uri="{96DAC541-7B7A-43D3-8B79-37D633B846F1}">
                    <asvg:svgBlip xmlns:asvg="http://schemas.microsoft.com/office/drawing/2016/SVG/main" xmlns="" r:embed="rId3"/>
                  </a:ext>
                </a:extLst>
              </a:blip>
              <a:stretch>
                <a:fillRect t="-11681" r="-5223" b="-11649"/>
              </a:stretch>
            </a:blipFill>
          </p:spPr>
          <p:txBody>
            <a:bodyPr/>
            <a:lstStyle/>
            <a:p>
              <a:endParaRPr lang="en-US"/>
            </a:p>
          </p:txBody>
        </p:sp>
        <p:sp>
          <p:nvSpPr>
            <p:cNvPr id="6" name="TextBox 5">
              <a:extLst>
                <a:ext uri="{FF2B5EF4-FFF2-40B4-BE49-F238E27FC236}">
                  <a16:creationId xmlns:a16="http://schemas.microsoft.com/office/drawing/2014/main" id="{3BC8F3B9-D9A0-225A-9399-7B10B0E103CC}"/>
                </a:ext>
              </a:extLst>
            </p:cNvPr>
            <p:cNvSpPr txBox="1"/>
            <p:nvPr/>
          </p:nvSpPr>
          <p:spPr>
            <a:xfrm>
              <a:off x="1371600" y="944988"/>
              <a:ext cx="3810000" cy="784830"/>
            </a:xfrm>
            <a:prstGeom prst="rect">
              <a:avLst/>
            </a:prstGeom>
            <a:noFill/>
          </p:spPr>
          <p:txBody>
            <a:bodyPr wrap="square" rtlCol="0">
              <a:spAutoFit/>
            </a:bodyPr>
            <a:lstStyle/>
            <a:p>
              <a:r>
                <a:rPr lang="en-US" sz="4500" b="1">
                  <a:solidFill>
                    <a:srgbClr val="002060"/>
                  </a:solidFill>
                  <a:latin typeface="Arial" panose="020B0604020202020204" pitchFamily="34" charset="0"/>
                  <a:cs typeface="Arial" panose="020B0604020202020204" pitchFamily="34" charset="0"/>
                </a:rPr>
                <a:t>Hoạt động 1 </a:t>
              </a:r>
            </a:p>
          </p:txBody>
        </p:sp>
      </p:grpSp>
      <p:sp>
        <p:nvSpPr>
          <p:cNvPr id="9" name="TextBox 8">
            <a:extLst>
              <a:ext uri="{FF2B5EF4-FFF2-40B4-BE49-F238E27FC236}">
                <a16:creationId xmlns:a16="http://schemas.microsoft.com/office/drawing/2014/main" id="{0D3BEACC-C077-CE33-D84C-90326CBA4BA1}"/>
              </a:ext>
            </a:extLst>
          </p:cNvPr>
          <p:cNvSpPr txBox="1"/>
          <p:nvPr/>
        </p:nvSpPr>
        <p:spPr>
          <a:xfrm>
            <a:off x="914400" y="2247900"/>
            <a:ext cx="8382000" cy="707886"/>
          </a:xfrm>
          <a:prstGeom prst="rect">
            <a:avLst/>
          </a:prstGeom>
          <a:noFill/>
        </p:spPr>
        <p:txBody>
          <a:bodyPr wrap="square" rtlCol="0">
            <a:spAutoFit/>
          </a:bodyPr>
          <a:lstStyle/>
          <a:p>
            <a:r>
              <a:rPr lang="en-US" sz="4000">
                <a:solidFill>
                  <a:srgbClr val="C00000"/>
                </a:solidFill>
                <a:latin typeface="Arial" panose="020B0604020202020204" pitchFamily="34" charset="0"/>
                <a:cs typeface="Arial" panose="020B0604020202020204" pitchFamily="34" charset="0"/>
              </a:rPr>
              <a:t>2. Em hãy trả lời các câu hỏi: </a:t>
            </a:r>
          </a:p>
        </p:txBody>
      </p:sp>
      <p:grpSp>
        <p:nvGrpSpPr>
          <p:cNvPr id="14" name="Group 13">
            <a:extLst>
              <a:ext uri="{FF2B5EF4-FFF2-40B4-BE49-F238E27FC236}">
                <a16:creationId xmlns:a16="http://schemas.microsoft.com/office/drawing/2014/main" id="{F6B7C1F3-8114-466F-C727-537B10F666C5}"/>
              </a:ext>
            </a:extLst>
          </p:cNvPr>
          <p:cNvGrpSpPr/>
          <p:nvPr/>
        </p:nvGrpSpPr>
        <p:grpSpPr>
          <a:xfrm>
            <a:off x="918148" y="3581601"/>
            <a:ext cx="14644157" cy="1066800"/>
            <a:chOff x="918148" y="3581601"/>
            <a:chExt cx="14644157" cy="1066800"/>
          </a:xfrm>
        </p:grpSpPr>
        <p:sp>
          <p:nvSpPr>
            <p:cNvPr id="12" name="Flowchart: Connector 11">
              <a:extLst>
                <a:ext uri="{FF2B5EF4-FFF2-40B4-BE49-F238E27FC236}">
                  <a16:creationId xmlns:a16="http://schemas.microsoft.com/office/drawing/2014/main" id="{099A28D5-FD71-1689-92C9-555841BDF86C}"/>
                </a:ext>
              </a:extLst>
            </p:cNvPr>
            <p:cNvSpPr/>
            <p:nvPr/>
          </p:nvSpPr>
          <p:spPr>
            <a:xfrm>
              <a:off x="918148" y="3581601"/>
              <a:ext cx="1066800" cy="1066800"/>
            </a:xfrm>
            <a:prstGeom prst="flowChartConnector">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a</a:t>
              </a:r>
            </a:p>
          </p:txBody>
        </p:sp>
        <p:sp>
          <p:nvSpPr>
            <p:cNvPr id="13" name="TextBox 12">
              <a:extLst>
                <a:ext uri="{FF2B5EF4-FFF2-40B4-BE49-F238E27FC236}">
                  <a16:creationId xmlns:a16="http://schemas.microsoft.com/office/drawing/2014/main" id="{F84B7DFC-DDFE-AC27-57F2-32E78E2D8B39}"/>
                </a:ext>
              </a:extLst>
            </p:cNvPr>
            <p:cNvSpPr txBox="1"/>
            <p:nvPr/>
          </p:nvSpPr>
          <p:spPr>
            <a:xfrm>
              <a:off x="2725694" y="3664204"/>
              <a:ext cx="12836611" cy="90159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Trong thư mục Lop4 còn có tệp GioiThieuTo1 không? </a:t>
              </a:r>
            </a:p>
          </p:txBody>
        </p:sp>
      </p:grpSp>
      <p:grpSp>
        <p:nvGrpSpPr>
          <p:cNvPr id="15" name="Group 14">
            <a:extLst>
              <a:ext uri="{FF2B5EF4-FFF2-40B4-BE49-F238E27FC236}">
                <a16:creationId xmlns:a16="http://schemas.microsoft.com/office/drawing/2014/main" id="{73CCFA75-2A68-384E-285D-41689E396292}"/>
              </a:ext>
            </a:extLst>
          </p:cNvPr>
          <p:cNvGrpSpPr/>
          <p:nvPr/>
        </p:nvGrpSpPr>
        <p:grpSpPr>
          <a:xfrm>
            <a:off x="914400" y="5260157"/>
            <a:ext cx="16230600" cy="1824923"/>
            <a:chOff x="918148" y="3202539"/>
            <a:chExt cx="16230600" cy="1824923"/>
          </a:xfrm>
        </p:grpSpPr>
        <p:sp>
          <p:nvSpPr>
            <p:cNvPr id="16" name="Flowchart: Connector 15">
              <a:extLst>
                <a:ext uri="{FF2B5EF4-FFF2-40B4-BE49-F238E27FC236}">
                  <a16:creationId xmlns:a16="http://schemas.microsoft.com/office/drawing/2014/main" id="{784B902F-9C16-297A-161B-557D0B5C193E}"/>
                </a:ext>
              </a:extLst>
            </p:cNvPr>
            <p:cNvSpPr/>
            <p:nvPr/>
          </p:nvSpPr>
          <p:spPr>
            <a:xfrm>
              <a:off x="918148" y="3581601"/>
              <a:ext cx="1066800" cy="1066800"/>
            </a:xfrm>
            <a:prstGeom prst="flowChartConnector">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b</a:t>
              </a:r>
            </a:p>
          </p:txBody>
        </p:sp>
        <p:sp>
          <p:nvSpPr>
            <p:cNvPr id="18" name="TextBox 17">
              <a:extLst>
                <a:ext uri="{FF2B5EF4-FFF2-40B4-BE49-F238E27FC236}">
                  <a16:creationId xmlns:a16="http://schemas.microsoft.com/office/drawing/2014/main" id="{1BBB7160-E6B0-96D2-F0C4-7D5DCC7F3C90}"/>
                </a:ext>
              </a:extLst>
            </p:cNvPr>
            <p:cNvSpPr txBox="1"/>
            <p:nvPr/>
          </p:nvSpPr>
          <p:spPr>
            <a:xfrm>
              <a:off x="2725694" y="3202539"/>
              <a:ext cx="14423054" cy="182492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Tệp GioiThieuTo1 là bài trình chiếu của To1. Theo em, có nên di chuyển tệp này vào thư mục To2 không? </a:t>
              </a:r>
            </a:p>
          </p:txBody>
        </p:sp>
      </p:grpSp>
      <p:grpSp>
        <p:nvGrpSpPr>
          <p:cNvPr id="19" name="Group 18">
            <a:extLst>
              <a:ext uri="{FF2B5EF4-FFF2-40B4-BE49-F238E27FC236}">
                <a16:creationId xmlns:a16="http://schemas.microsoft.com/office/drawing/2014/main" id="{5AAE2C55-346F-1E83-224A-CBFA0B089346}"/>
              </a:ext>
            </a:extLst>
          </p:cNvPr>
          <p:cNvGrpSpPr/>
          <p:nvPr/>
        </p:nvGrpSpPr>
        <p:grpSpPr>
          <a:xfrm>
            <a:off x="914400" y="7630155"/>
            <a:ext cx="14644157" cy="1066800"/>
            <a:chOff x="918148" y="3581601"/>
            <a:chExt cx="14644157" cy="1066800"/>
          </a:xfrm>
        </p:grpSpPr>
        <p:sp>
          <p:nvSpPr>
            <p:cNvPr id="21" name="Flowchart: Connector 20">
              <a:extLst>
                <a:ext uri="{FF2B5EF4-FFF2-40B4-BE49-F238E27FC236}">
                  <a16:creationId xmlns:a16="http://schemas.microsoft.com/office/drawing/2014/main" id="{4D8DB241-D86A-E191-D362-183D3916BBCB}"/>
                </a:ext>
              </a:extLst>
            </p:cNvPr>
            <p:cNvSpPr/>
            <p:nvPr/>
          </p:nvSpPr>
          <p:spPr>
            <a:xfrm>
              <a:off x="918148" y="3581601"/>
              <a:ext cx="1066800" cy="1066800"/>
            </a:xfrm>
            <a:prstGeom prst="flowChartConnector">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c</a:t>
              </a:r>
            </a:p>
          </p:txBody>
        </p:sp>
        <p:sp>
          <p:nvSpPr>
            <p:cNvPr id="22" name="TextBox 21">
              <a:extLst>
                <a:ext uri="{FF2B5EF4-FFF2-40B4-BE49-F238E27FC236}">
                  <a16:creationId xmlns:a16="http://schemas.microsoft.com/office/drawing/2014/main" id="{17E8808A-71AC-1ED3-7901-B061EB68EDEE}"/>
                </a:ext>
              </a:extLst>
            </p:cNvPr>
            <p:cNvSpPr txBox="1"/>
            <p:nvPr/>
          </p:nvSpPr>
          <p:spPr>
            <a:xfrm>
              <a:off x="2725694" y="3609546"/>
              <a:ext cx="12836611" cy="90159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Để di chuyển thư mục, em có thể dung lệnh gì? </a:t>
              </a:r>
            </a:p>
          </p:txBody>
        </p:sp>
      </p:grpSp>
      <p:sp>
        <p:nvSpPr>
          <p:cNvPr id="24" name="Freeform 4">
            <a:extLst>
              <a:ext uri="{FF2B5EF4-FFF2-40B4-BE49-F238E27FC236}">
                <a16:creationId xmlns:a16="http://schemas.microsoft.com/office/drawing/2014/main" id="{FFC78E1F-945E-F718-FD4E-8221271A1BF5}"/>
              </a:ext>
            </a:extLst>
          </p:cNvPr>
          <p:cNvSpPr/>
          <p:nvPr/>
        </p:nvSpPr>
        <p:spPr>
          <a:xfrm>
            <a:off x="16154400" y="607754"/>
            <a:ext cx="1371600" cy="1445173"/>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5" name="Freeform 2">
            <a:extLst>
              <a:ext uri="{FF2B5EF4-FFF2-40B4-BE49-F238E27FC236}">
                <a16:creationId xmlns:a16="http://schemas.microsoft.com/office/drawing/2014/main" id="{1D087F1E-04C3-D0B7-8B73-4640906A6FA7}"/>
              </a:ext>
            </a:extLst>
          </p:cNvPr>
          <p:cNvSpPr/>
          <p:nvPr/>
        </p:nvSpPr>
        <p:spPr>
          <a:xfrm>
            <a:off x="185746" y="8877255"/>
            <a:ext cx="1457308" cy="1371691"/>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32563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88DC6B2F-6AAB-6D85-965B-1CE74741EF35}"/>
              </a:ext>
            </a:extLst>
          </p:cNvPr>
          <p:cNvSpPr/>
          <p:nvPr/>
        </p:nvSpPr>
        <p:spPr>
          <a:xfrm>
            <a:off x="4763" y="4080032"/>
            <a:ext cx="9139238" cy="6397467"/>
          </a:xfrm>
          <a:custGeom>
            <a:avLst/>
            <a:gdLst/>
            <a:ahLst/>
            <a:cxnLst/>
            <a:rect l="l" t="t" r="r" b="b"/>
            <a:pathLst>
              <a:path w="5878286" h="4114800">
                <a:moveTo>
                  <a:pt x="0" y="0"/>
                </a:moveTo>
                <a:lnTo>
                  <a:pt x="5878285" y="0"/>
                </a:lnTo>
                <a:lnTo>
                  <a:pt x="587828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A3D2462A-B612-AE93-C725-9D840DC3F453}"/>
              </a:ext>
            </a:extLst>
          </p:cNvPr>
          <p:cNvSpPr/>
          <p:nvPr/>
        </p:nvSpPr>
        <p:spPr>
          <a:xfrm>
            <a:off x="8153400" y="-609600"/>
            <a:ext cx="10287000" cy="1150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0F5B2E06-C7C8-FBAC-7BF2-1A9392DDB048}"/>
              </a:ext>
            </a:extLst>
          </p:cNvPr>
          <p:cNvSpPr/>
          <p:nvPr/>
        </p:nvSpPr>
        <p:spPr>
          <a:xfrm>
            <a:off x="-228600" y="1028700"/>
            <a:ext cx="7010400" cy="990600"/>
          </a:xfrm>
          <a:prstGeom prst="homePlate">
            <a:avLst/>
          </a:prstGeom>
          <a:solidFill>
            <a:schemeClr val="bg1"/>
          </a:solidFill>
          <a:ln>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a:solidFill>
                  <a:srgbClr val="002060"/>
                </a:solidFill>
                <a:latin typeface="Arial" panose="020B0604020202020204" pitchFamily="34" charset="0"/>
                <a:cs typeface="Arial" panose="020B0604020202020204" pitchFamily="34" charset="0"/>
              </a:rPr>
              <a:t>Hướng dẫn trả lời </a:t>
            </a:r>
          </a:p>
        </p:txBody>
      </p:sp>
      <p:sp>
        <p:nvSpPr>
          <p:cNvPr id="10" name="TextBox 9">
            <a:extLst>
              <a:ext uri="{FF2B5EF4-FFF2-40B4-BE49-F238E27FC236}">
                <a16:creationId xmlns:a16="http://schemas.microsoft.com/office/drawing/2014/main" id="{CFEAAFFE-D0E1-9A01-12CA-B643B90C5FB0}"/>
              </a:ext>
            </a:extLst>
          </p:cNvPr>
          <p:cNvSpPr txBox="1"/>
          <p:nvPr/>
        </p:nvSpPr>
        <p:spPr>
          <a:xfrm>
            <a:off x="8662988" y="2384379"/>
            <a:ext cx="8610600" cy="551824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4000"/>
              <a:t>Trong thư mục </a:t>
            </a:r>
            <a:r>
              <a:rPr lang="vi-VN" sz="4000" i="1"/>
              <a:t>Lop4</a:t>
            </a:r>
            <a:r>
              <a:rPr lang="vi-VN" sz="4000"/>
              <a:t> không còn tệp </a:t>
            </a:r>
            <a:r>
              <a:rPr lang="vi-VN" sz="4000" i="1"/>
              <a:t>GioiThieuTo1</a:t>
            </a:r>
            <a:r>
              <a:rPr lang="en-US" sz="4000" i="1"/>
              <a:t>.</a:t>
            </a:r>
            <a:endParaRPr lang="vi-VN" sz="4000"/>
          </a:p>
          <a:p>
            <a:pPr marL="571500" indent="-571500" algn="just">
              <a:lnSpc>
                <a:spcPct val="150000"/>
              </a:lnSpc>
              <a:buFont typeface="Arial" panose="020B0604020202020204" pitchFamily="34" charset="0"/>
              <a:buChar char="•"/>
            </a:pPr>
            <a:r>
              <a:rPr lang="vi-VN" sz="4000"/>
              <a:t>Không nên di chuyển tệp </a:t>
            </a:r>
            <a:r>
              <a:rPr lang="vi-VN" sz="4000" i="1"/>
              <a:t>GioiThieuTo1</a:t>
            </a:r>
            <a:r>
              <a:rPr lang="vi-VN" sz="4000"/>
              <a:t> vào thư mục </a:t>
            </a:r>
            <a:r>
              <a:rPr lang="vi-VN" sz="4000" i="1"/>
              <a:t>To2</a:t>
            </a:r>
            <a:r>
              <a:rPr lang="en-US" sz="4000" i="1"/>
              <a:t>.</a:t>
            </a:r>
            <a:endParaRPr lang="en-US" sz="4000"/>
          </a:p>
          <a:p>
            <a:pPr algn="just">
              <a:lnSpc>
                <a:spcPct val="150000"/>
              </a:lnSpc>
            </a:pPr>
            <a:r>
              <a:rPr lang="en-US" sz="4000">
                <a:sym typeface="Wingdings" panose="05000000000000000000" pitchFamily="2" charset="2"/>
              </a:rPr>
              <a:t> </a:t>
            </a:r>
            <a:r>
              <a:rPr lang="vi-VN" sz="4000"/>
              <a:t>Dễ bị nhầm là tệp </a:t>
            </a:r>
            <a:r>
              <a:rPr lang="vi-VN" sz="4000" i="1"/>
              <a:t>GioiThieuTo1</a:t>
            </a:r>
            <a:r>
              <a:rPr lang="vi-VN" sz="4000"/>
              <a:t> là bài của </a:t>
            </a:r>
            <a:r>
              <a:rPr lang="vi-VN" sz="4000" i="1"/>
              <a:t>To2</a:t>
            </a:r>
            <a:r>
              <a:rPr lang="vi-VN" sz="4000"/>
              <a:t>.</a:t>
            </a:r>
          </a:p>
        </p:txBody>
      </p:sp>
      <p:sp>
        <p:nvSpPr>
          <p:cNvPr id="11" name="Freeform 5">
            <a:extLst>
              <a:ext uri="{FF2B5EF4-FFF2-40B4-BE49-F238E27FC236}">
                <a16:creationId xmlns:a16="http://schemas.microsoft.com/office/drawing/2014/main" id="{82686B6D-B79D-E1F1-B193-4B64C08099EF}"/>
              </a:ext>
            </a:extLst>
          </p:cNvPr>
          <p:cNvSpPr/>
          <p:nvPr/>
        </p:nvSpPr>
        <p:spPr>
          <a:xfrm rot="19957035">
            <a:off x="16207695" y="8361815"/>
            <a:ext cx="1689664" cy="1637438"/>
          </a:xfrm>
          <a:custGeom>
            <a:avLst/>
            <a:gdLst/>
            <a:ahLst/>
            <a:cxnLst/>
            <a:rect l="l" t="t" r="r" b="b"/>
            <a:pathLst>
              <a:path w="1689664" h="1637438">
                <a:moveTo>
                  <a:pt x="0" y="0"/>
                </a:moveTo>
                <a:lnTo>
                  <a:pt x="1689664" y="0"/>
                </a:lnTo>
                <a:lnTo>
                  <a:pt x="1689664" y="1637438"/>
                </a:lnTo>
                <a:lnTo>
                  <a:pt x="0" y="16374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2">
            <a:extLst>
              <a:ext uri="{FF2B5EF4-FFF2-40B4-BE49-F238E27FC236}">
                <a16:creationId xmlns:a16="http://schemas.microsoft.com/office/drawing/2014/main" id="{05959033-B21A-0EC5-4090-406B18FD82D8}"/>
              </a:ext>
            </a:extLst>
          </p:cNvPr>
          <p:cNvSpPr/>
          <p:nvPr/>
        </p:nvSpPr>
        <p:spPr>
          <a:xfrm>
            <a:off x="7374918" y="821129"/>
            <a:ext cx="1556964" cy="1465492"/>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37117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A285F7D-6105-2F7D-D912-3C435205F17C}"/>
              </a:ext>
            </a:extLst>
          </p:cNvPr>
          <p:cNvSpPr/>
          <p:nvPr/>
        </p:nvSpPr>
        <p:spPr>
          <a:xfrm>
            <a:off x="479502" y="330620"/>
            <a:ext cx="10549540" cy="962575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2E3B5813-4BD6-0536-22CC-2CDAA98CA481}"/>
              </a:ext>
            </a:extLst>
          </p:cNvPr>
          <p:cNvSpPr/>
          <p:nvPr/>
        </p:nvSpPr>
        <p:spPr>
          <a:xfrm>
            <a:off x="11353800" y="876300"/>
            <a:ext cx="5191696" cy="9168559"/>
          </a:xfrm>
          <a:custGeom>
            <a:avLst/>
            <a:gdLst/>
            <a:ahLst/>
            <a:cxnLst/>
            <a:rect l="l" t="t" r="r" b="b"/>
            <a:pathLst>
              <a:path w="4660011" h="8229600">
                <a:moveTo>
                  <a:pt x="0" y="0"/>
                </a:moveTo>
                <a:lnTo>
                  <a:pt x="4660011" y="0"/>
                </a:lnTo>
                <a:lnTo>
                  <a:pt x="4660011" y="8229600"/>
                </a:lnTo>
                <a:lnTo>
                  <a:pt x="0" y="8229600"/>
                </a:lnTo>
                <a:lnTo>
                  <a:pt x="0" y="0"/>
                </a:lnTo>
                <a:close/>
              </a:path>
            </a:pathLst>
          </a:custGeom>
          <a:blipFill>
            <a:blip r:embed="rId2"/>
            <a:stretch>
              <a:fillRect/>
            </a:stretch>
          </a:blipFill>
        </p:spPr>
        <p:txBody>
          <a:bodyPr/>
          <a:lstStyle/>
          <a:p>
            <a:endParaRPr lang="en-US"/>
          </a:p>
        </p:txBody>
      </p:sp>
      <p:grpSp>
        <p:nvGrpSpPr>
          <p:cNvPr id="4" name="Group 3">
            <a:extLst>
              <a:ext uri="{FF2B5EF4-FFF2-40B4-BE49-F238E27FC236}">
                <a16:creationId xmlns:a16="http://schemas.microsoft.com/office/drawing/2014/main" id="{537A48F3-E9B5-81BC-F35E-548B2AD088C1}"/>
              </a:ext>
            </a:extLst>
          </p:cNvPr>
          <p:cNvGrpSpPr/>
          <p:nvPr/>
        </p:nvGrpSpPr>
        <p:grpSpPr>
          <a:xfrm>
            <a:off x="7000421" y="4139758"/>
            <a:ext cx="4028621" cy="3653701"/>
            <a:chOff x="1718205" y="3253703"/>
            <a:chExt cx="4028621" cy="3653701"/>
          </a:xfrm>
        </p:grpSpPr>
        <p:sp>
          <p:nvSpPr>
            <p:cNvPr id="6" name="Freeform 12">
              <a:extLst>
                <a:ext uri="{FF2B5EF4-FFF2-40B4-BE49-F238E27FC236}">
                  <a16:creationId xmlns:a16="http://schemas.microsoft.com/office/drawing/2014/main" id="{F200A685-9788-B919-F96A-FDC44AB443DC}"/>
                </a:ext>
              </a:extLst>
            </p:cNvPr>
            <p:cNvSpPr/>
            <p:nvPr/>
          </p:nvSpPr>
          <p:spPr>
            <a:xfrm>
              <a:off x="2109184" y="3253703"/>
              <a:ext cx="3637642" cy="2645559"/>
            </a:xfrm>
            <a:custGeom>
              <a:avLst/>
              <a:gdLst/>
              <a:ahLst/>
              <a:cxnLst/>
              <a:rect l="l" t="t" r="r" b="b"/>
              <a:pathLst>
                <a:path w="1243507" h="904369">
                  <a:moveTo>
                    <a:pt x="0" y="0"/>
                  </a:moveTo>
                  <a:lnTo>
                    <a:pt x="1243506" y="0"/>
                  </a:lnTo>
                  <a:lnTo>
                    <a:pt x="1243506" y="904369"/>
                  </a:lnTo>
                  <a:lnTo>
                    <a:pt x="0" y="9043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318CA86D-1366-94E3-5CA1-6283CAEB31D4}"/>
                </a:ext>
              </a:extLst>
            </p:cNvPr>
            <p:cNvSpPr txBox="1"/>
            <p:nvPr/>
          </p:nvSpPr>
          <p:spPr>
            <a:xfrm>
              <a:off x="1718205" y="6276462"/>
              <a:ext cx="3853919" cy="630942"/>
            </a:xfrm>
            <a:prstGeom prst="rect">
              <a:avLst/>
            </a:prstGeom>
            <a:noFill/>
          </p:spPr>
          <p:txBody>
            <a:bodyPr wrap="square" rtlCol="0">
              <a:spAutoFit/>
            </a:bodyPr>
            <a:lstStyle/>
            <a:p>
              <a:pPr algn="ctr"/>
              <a:r>
                <a:rPr lang="en-US" sz="3500" b="1">
                  <a:latin typeface="Courier New" panose="02070309020205020404" pitchFamily="49" charset="0"/>
                  <a:cs typeface="Courier New" panose="02070309020205020404" pitchFamily="49" charset="0"/>
                </a:rPr>
                <a:t>GioiThieuLop4</a:t>
              </a:r>
            </a:p>
          </p:txBody>
        </p:sp>
      </p:grpSp>
      <p:grpSp>
        <p:nvGrpSpPr>
          <p:cNvPr id="13" name="Group 12">
            <a:extLst>
              <a:ext uri="{FF2B5EF4-FFF2-40B4-BE49-F238E27FC236}">
                <a16:creationId xmlns:a16="http://schemas.microsoft.com/office/drawing/2014/main" id="{4C7F144A-7A87-BC64-0015-D6E70DCD178A}"/>
              </a:ext>
            </a:extLst>
          </p:cNvPr>
          <p:cNvGrpSpPr/>
          <p:nvPr/>
        </p:nvGrpSpPr>
        <p:grpSpPr>
          <a:xfrm>
            <a:off x="1143000" y="876300"/>
            <a:ext cx="3962400" cy="3602742"/>
            <a:chOff x="1143000" y="876300"/>
            <a:chExt cx="3962400" cy="3602742"/>
          </a:xfrm>
        </p:grpSpPr>
        <p:sp>
          <p:nvSpPr>
            <p:cNvPr id="3" name="Freeform 5">
              <a:extLst>
                <a:ext uri="{FF2B5EF4-FFF2-40B4-BE49-F238E27FC236}">
                  <a16:creationId xmlns:a16="http://schemas.microsoft.com/office/drawing/2014/main" id="{F07E5F18-05E9-EC25-F8F2-83566727D931}"/>
                </a:ext>
              </a:extLst>
            </p:cNvPr>
            <p:cNvSpPr/>
            <p:nvPr/>
          </p:nvSpPr>
          <p:spPr>
            <a:xfrm>
              <a:off x="1219200" y="876300"/>
              <a:ext cx="3886200" cy="2744629"/>
            </a:xfrm>
            <a:custGeom>
              <a:avLst/>
              <a:gdLst/>
              <a:ahLst/>
              <a:cxnLst/>
              <a:rect l="l" t="t" r="r" b="b"/>
              <a:pathLst>
                <a:path w="3468902" h="2449912">
                  <a:moveTo>
                    <a:pt x="0" y="0"/>
                  </a:moveTo>
                  <a:lnTo>
                    <a:pt x="3468901" y="0"/>
                  </a:lnTo>
                  <a:lnTo>
                    <a:pt x="3468901" y="2449912"/>
                  </a:lnTo>
                  <a:lnTo>
                    <a:pt x="0" y="24499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F44C1397-D971-38EE-93F3-08D6F5C316B4}"/>
                </a:ext>
              </a:extLst>
            </p:cNvPr>
            <p:cNvSpPr txBox="1"/>
            <p:nvPr/>
          </p:nvSpPr>
          <p:spPr>
            <a:xfrm>
              <a:off x="1143000" y="3848100"/>
              <a:ext cx="3637642" cy="630942"/>
            </a:xfrm>
            <a:prstGeom prst="rect">
              <a:avLst/>
            </a:prstGeom>
            <a:noFill/>
          </p:spPr>
          <p:txBody>
            <a:bodyPr wrap="square" rtlCol="0">
              <a:spAutoFit/>
            </a:bodyPr>
            <a:lstStyle/>
            <a:p>
              <a:pPr algn="ctr"/>
              <a:r>
                <a:rPr lang="en-US" sz="3500" b="1">
                  <a:latin typeface="Courier New" panose="02070309020205020404" pitchFamily="49" charset="0"/>
                  <a:cs typeface="Courier New" panose="02070309020205020404" pitchFamily="49" charset="0"/>
                </a:rPr>
                <a:t>GioiThieuTo1</a:t>
              </a:r>
            </a:p>
          </p:txBody>
        </p:sp>
      </p:grpSp>
      <p:sp>
        <p:nvSpPr>
          <p:cNvPr id="14" name="Freeform 4">
            <a:extLst>
              <a:ext uri="{FF2B5EF4-FFF2-40B4-BE49-F238E27FC236}">
                <a16:creationId xmlns:a16="http://schemas.microsoft.com/office/drawing/2014/main" id="{6F0BFA07-C363-FAF5-FA43-34F1440CDCC6}"/>
              </a:ext>
            </a:extLst>
          </p:cNvPr>
          <p:cNvSpPr/>
          <p:nvPr/>
        </p:nvSpPr>
        <p:spPr>
          <a:xfrm rot="2163965">
            <a:off x="5122974" y="3874821"/>
            <a:ext cx="2156756" cy="529874"/>
          </a:xfrm>
          <a:custGeom>
            <a:avLst/>
            <a:gdLst/>
            <a:ahLst/>
            <a:cxnLst/>
            <a:rect l="l" t="t" r="r" b="b"/>
            <a:pathLst>
              <a:path w="7315200" h="2962656">
                <a:moveTo>
                  <a:pt x="0" y="0"/>
                </a:moveTo>
                <a:lnTo>
                  <a:pt x="7315200" y="0"/>
                </a:lnTo>
                <a:lnTo>
                  <a:pt x="7315200" y="2962656"/>
                </a:lnTo>
                <a:lnTo>
                  <a:pt x="0" y="29626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5" name="Speech Bubble: Oval 14">
            <a:extLst>
              <a:ext uri="{FF2B5EF4-FFF2-40B4-BE49-F238E27FC236}">
                <a16:creationId xmlns:a16="http://schemas.microsoft.com/office/drawing/2014/main" id="{84BE660D-1238-1D2F-CB26-E709025E1A21}"/>
              </a:ext>
            </a:extLst>
          </p:cNvPr>
          <p:cNvSpPr/>
          <p:nvPr/>
        </p:nvSpPr>
        <p:spPr>
          <a:xfrm>
            <a:off x="1162050" y="5807959"/>
            <a:ext cx="5105400" cy="2744629"/>
          </a:xfrm>
          <a:prstGeom prst="wedgeEllipseCallout">
            <a:avLst>
              <a:gd name="adj1" fmla="val 38962"/>
              <a:gd name="adj2" fmla="val -48922"/>
            </a:avLst>
          </a:prstGeom>
          <a:solidFill>
            <a:schemeClr val="accent2">
              <a:lumMod val="20000"/>
              <a:lumOff val="80000"/>
            </a:schemeClr>
          </a:solidFill>
          <a:ln w="38100">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Move to </a:t>
            </a:r>
          </a:p>
        </p:txBody>
      </p:sp>
    </p:spTree>
    <p:extLst>
      <p:ext uri="{BB962C8B-B14F-4D97-AF65-F5344CB8AC3E}">
        <p14:creationId xmlns:p14="http://schemas.microsoft.com/office/powerpoint/2010/main" val="129012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A58096F1-287F-21DE-AC77-A2BE901D317C}"/>
              </a:ext>
            </a:extLst>
          </p:cNvPr>
          <p:cNvSpPr/>
          <p:nvPr/>
        </p:nvSpPr>
        <p:spPr>
          <a:xfrm>
            <a:off x="-2131511" y="5928984"/>
            <a:ext cx="3845468" cy="4114800"/>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10">
            <a:extLst>
              <a:ext uri="{FF2B5EF4-FFF2-40B4-BE49-F238E27FC236}">
                <a16:creationId xmlns:a16="http://schemas.microsoft.com/office/drawing/2014/main" id="{5C544787-821F-87C3-7DFD-5DD65D5B99E3}"/>
              </a:ext>
            </a:extLst>
          </p:cNvPr>
          <p:cNvSpPr/>
          <p:nvPr/>
        </p:nvSpPr>
        <p:spPr>
          <a:xfrm>
            <a:off x="16403366" y="-2223447"/>
            <a:ext cx="3845468" cy="4114800"/>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3">
            <a:extLst>
              <a:ext uri="{FF2B5EF4-FFF2-40B4-BE49-F238E27FC236}">
                <a16:creationId xmlns:a16="http://schemas.microsoft.com/office/drawing/2014/main" id="{17698D1E-62A7-F63B-523A-8539B8E9CDA7}"/>
              </a:ext>
            </a:extLst>
          </p:cNvPr>
          <p:cNvSpPr/>
          <p:nvPr/>
        </p:nvSpPr>
        <p:spPr>
          <a:xfrm>
            <a:off x="5863852" y="495300"/>
            <a:ext cx="11498707" cy="832218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A7D8F128-D37C-E4DB-3EEC-32BECDF83186}"/>
              </a:ext>
            </a:extLst>
          </p:cNvPr>
          <p:cNvSpPr/>
          <p:nvPr/>
        </p:nvSpPr>
        <p:spPr>
          <a:xfrm>
            <a:off x="213813" y="5143500"/>
            <a:ext cx="5836596" cy="5143500"/>
          </a:xfrm>
          <a:custGeom>
            <a:avLst/>
            <a:gdLst/>
            <a:ahLst/>
            <a:cxnLst/>
            <a:rect l="l" t="t" r="r" b="b"/>
            <a:pathLst>
              <a:path w="4669277" h="4114800">
                <a:moveTo>
                  <a:pt x="0" y="0"/>
                </a:moveTo>
                <a:lnTo>
                  <a:pt x="4669277" y="0"/>
                </a:lnTo>
                <a:lnTo>
                  <a:pt x="466927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14858BC9-7F75-4A71-9576-48A4E5390E8B}"/>
              </a:ext>
            </a:extLst>
          </p:cNvPr>
          <p:cNvSpPr txBox="1"/>
          <p:nvPr/>
        </p:nvSpPr>
        <p:spPr>
          <a:xfrm>
            <a:off x="6317305" y="1922714"/>
            <a:ext cx="10591800" cy="644157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Trong phần mềm quản lí tệp, ở dải lệnh </a:t>
            </a:r>
            <a:r>
              <a:rPr lang="en-US" sz="4000" b="1">
                <a:latin typeface="Arial" panose="020B0604020202020204" pitchFamily="34" charset="0"/>
                <a:cs typeface="Arial" panose="020B0604020202020204" pitchFamily="34" charset="0"/>
              </a:rPr>
              <a:t>Home</a:t>
            </a:r>
            <a:r>
              <a:rPr lang="en-US" sz="4000">
                <a:latin typeface="Arial" panose="020B0604020202020204" pitchFamily="34" charset="0"/>
                <a:cs typeface="Arial" panose="020B0604020202020204" pitchFamily="34" charset="0"/>
              </a:rPr>
              <a:t>, có thể di chuyển tệp, thư mục bằng lệnh </a:t>
            </a:r>
            <a:r>
              <a:rPr lang="en-US" sz="4000" b="1">
                <a:latin typeface="Arial" panose="020B0604020202020204" pitchFamily="34" charset="0"/>
                <a:cs typeface="Arial" panose="020B0604020202020204" pitchFamily="34" charset="0"/>
              </a:rPr>
              <a:t>Move to</a:t>
            </a:r>
            <a:r>
              <a:rPr lang="en-US" sz="400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di chuyển thư mục thì mọi tệp, thư mục nằm trong nó sẽ di chuyển theo. Nếu di chuyển nhầm, sẽ khó để tìm lại được tệp, như thự mục đó nữa. </a:t>
            </a:r>
          </a:p>
        </p:txBody>
      </p:sp>
      <p:grpSp>
        <p:nvGrpSpPr>
          <p:cNvPr id="24" name="Group 23">
            <a:extLst>
              <a:ext uri="{FF2B5EF4-FFF2-40B4-BE49-F238E27FC236}">
                <a16:creationId xmlns:a16="http://schemas.microsoft.com/office/drawing/2014/main" id="{9B76360B-205D-917F-966D-F9E1679B59A0}"/>
              </a:ext>
            </a:extLst>
          </p:cNvPr>
          <p:cNvGrpSpPr/>
          <p:nvPr/>
        </p:nvGrpSpPr>
        <p:grpSpPr>
          <a:xfrm>
            <a:off x="304800" y="1028700"/>
            <a:ext cx="5105598" cy="1656014"/>
            <a:chOff x="304800" y="1028700"/>
            <a:chExt cx="5105598" cy="1656014"/>
          </a:xfrm>
        </p:grpSpPr>
        <p:sp>
          <p:nvSpPr>
            <p:cNvPr id="21" name="Rectangle 20">
              <a:extLst>
                <a:ext uri="{FF2B5EF4-FFF2-40B4-BE49-F238E27FC236}">
                  <a16:creationId xmlns:a16="http://schemas.microsoft.com/office/drawing/2014/main" id="{AB0ADA56-35A0-9A58-412D-3BE364F74753}"/>
                </a:ext>
              </a:extLst>
            </p:cNvPr>
            <p:cNvSpPr/>
            <p:nvPr/>
          </p:nvSpPr>
          <p:spPr>
            <a:xfrm>
              <a:off x="457200" y="1160714"/>
              <a:ext cx="4953198" cy="1524000"/>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CDF5A8-B519-3F6F-4950-3BD018470651}"/>
                </a:ext>
              </a:extLst>
            </p:cNvPr>
            <p:cNvSpPr/>
            <p:nvPr/>
          </p:nvSpPr>
          <p:spPr>
            <a:xfrm>
              <a:off x="304800" y="1028700"/>
              <a:ext cx="4953198" cy="1524000"/>
            </a:xfrm>
            <a:prstGeom prst="rect">
              <a:avLst/>
            </a:prstGeom>
            <a:solidFill>
              <a:schemeClr val="accent2">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E2469E1-796A-B330-2333-5495A66C22D6}"/>
                </a:ext>
              </a:extLst>
            </p:cNvPr>
            <p:cNvSpPr txBox="1"/>
            <p:nvPr/>
          </p:nvSpPr>
          <p:spPr>
            <a:xfrm>
              <a:off x="800199" y="1295906"/>
              <a:ext cx="3962400" cy="1015663"/>
            </a:xfrm>
            <a:prstGeom prst="rect">
              <a:avLst/>
            </a:prstGeom>
            <a:noFill/>
          </p:spPr>
          <p:txBody>
            <a:bodyPr wrap="square" rtlCol="0">
              <a:spAutoFit/>
            </a:bodyPr>
            <a:lstStyle/>
            <a:p>
              <a:pPr algn="ctr"/>
              <a:r>
                <a:rPr lang="en-US" sz="6000" b="1">
                  <a:solidFill>
                    <a:schemeClr val="bg1"/>
                  </a:solidFill>
                  <a:latin typeface="Courier New" panose="02070309020205020404" pitchFamily="49" charset="0"/>
                  <a:cs typeface="Courier New" panose="02070309020205020404" pitchFamily="49" charset="0"/>
                </a:rPr>
                <a:t>Kết luận </a:t>
              </a:r>
            </a:p>
          </p:txBody>
        </p:sp>
      </p:grpSp>
    </p:spTree>
    <p:extLst>
      <p:ext uri="{BB962C8B-B14F-4D97-AF65-F5344CB8AC3E}">
        <p14:creationId xmlns:p14="http://schemas.microsoft.com/office/powerpoint/2010/main" val="428350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E2D1"/>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6F22413A-42CA-2FC8-D967-DACD34F60714}"/>
              </a:ext>
            </a:extLst>
          </p:cNvPr>
          <p:cNvSpPr/>
          <p:nvPr/>
        </p:nvSpPr>
        <p:spPr>
          <a:xfrm>
            <a:off x="5943600" y="1181100"/>
            <a:ext cx="11744325" cy="732731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Oval 6">
            <a:extLst>
              <a:ext uri="{FF2B5EF4-FFF2-40B4-BE49-F238E27FC236}">
                <a16:creationId xmlns:a16="http://schemas.microsoft.com/office/drawing/2014/main" id="{A7CAAF0B-163A-6060-D3AC-B3C8CC48B57E}"/>
              </a:ext>
            </a:extLst>
          </p:cNvPr>
          <p:cNvSpPr/>
          <p:nvPr/>
        </p:nvSpPr>
        <p:spPr>
          <a:xfrm>
            <a:off x="1066800" y="8508419"/>
            <a:ext cx="4953000" cy="12832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10BCF5E-E2B3-A60D-B1BF-CF4E4857D4ED}"/>
              </a:ext>
            </a:extLst>
          </p:cNvPr>
          <p:cNvSpPr txBox="1"/>
          <p:nvPr/>
        </p:nvSpPr>
        <p:spPr>
          <a:xfrm>
            <a:off x="6367462" y="3389537"/>
            <a:ext cx="108966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a:t>
            </a:r>
          </a:p>
          <a:p>
            <a:pPr algn="ctr">
              <a:lnSpc>
                <a:spcPct val="150000"/>
              </a:lnSpc>
            </a:pPr>
            <a:r>
              <a:rPr lang="en-US" sz="6500" b="1">
                <a:latin typeface="Arial" panose="020B0604020202020204" pitchFamily="34" charset="0"/>
                <a:cs typeface="Arial" panose="020B0604020202020204" pitchFamily="34" charset="0"/>
              </a:rPr>
              <a:t>SAO CHÉP TỆP, THƯ MỤC </a:t>
            </a:r>
          </a:p>
        </p:txBody>
      </p:sp>
      <p:pic>
        <p:nvPicPr>
          <p:cNvPr id="9" name="Picture 9">
            <a:extLst>
              <a:ext uri="{FF2B5EF4-FFF2-40B4-BE49-F238E27FC236}">
                <a16:creationId xmlns:a16="http://schemas.microsoft.com/office/drawing/2014/main" id="{9F4AAEA1-FCBD-7B06-3592-04572885A124}"/>
              </a:ext>
            </a:extLst>
          </p:cNvPr>
          <p:cNvPicPr>
            <a:picLocks noChangeAspect="1"/>
          </p:cNvPicPr>
          <p:nvPr/>
        </p:nvPicPr>
        <p:blipFill>
          <a:blip r:embed="rId4"/>
          <a:srcRect/>
          <a:stretch>
            <a:fillRect/>
          </a:stretch>
        </p:blipFill>
        <p:spPr>
          <a:xfrm flipH="1">
            <a:off x="14854032" y="7810500"/>
            <a:ext cx="2367168" cy="2291176"/>
          </a:xfrm>
          <a:prstGeom prst="rect">
            <a:avLst/>
          </a:prstGeom>
        </p:spPr>
      </p:pic>
      <p:sp>
        <p:nvSpPr>
          <p:cNvPr id="10" name="Freeform 4">
            <a:extLst>
              <a:ext uri="{FF2B5EF4-FFF2-40B4-BE49-F238E27FC236}">
                <a16:creationId xmlns:a16="http://schemas.microsoft.com/office/drawing/2014/main" id="{8B3F492C-7346-A1ED-E919-8BCD0610D24D}"/>
              </a:ext>
            </a:extLst>
          </p:cNvPr>
          <p:cNvSpPr/>
          <p:nvPr/>
        </p:nvSpPr>
        <p:spPr>
          <a:xfrm>
            <a:off x="762000" y="3422874"/>
            <a:ext cx="4572000" cy="5867400"/>
          </a:xfrm>
          <a:custGeom>
            <a:avLst/>
            <a:gdLst/>
            <a:ahLst/>
            <a:cxnLst/>
            <a:rect l="l" t="t" r="r" b="b"/>
            <a:pathLst>
              <a:path w="3538728" h="4114800">
                <a:moveTo>
                  <a:pt x="0" y="0"/>
                </a:moveTo>
                <a:lnTo>
                  <a:pt x="3538728" y="0"/>
                </a:lnTo>
                <a:lnTo>
                  <a:pt x="353872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3789972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4446B9C-A54F-2110-89D6-D03119091DCC}"/>
              </a:ext>
            </a:extLst>
          </p:cNvPr>
          <p:cNvGrpSpPr/>
          <p:nvPr/>
        </p:nvGrpSpPr>
        <p:grpSpPr>
          <a:xfrm>
            <a:off x="-1871472" y="723900"/>
            <a:ext cx="7467600" cy="1135938"/>
            <a:chOff x="-1752600" y="730962"/>
            <a:chExt cx="7467600" cy="1135938"/>
          </a:xfrm>
        </p:grpSpPr>
        <p:sp>
          <p:nvSpPr>
            <p:cNvPr id="11" name="Freeform 5">
              <a:extLst>
                <a:ext uri="{FF2B5EF4-FFF2-40B4-BE49-F238E27FC236}">
                  <a16:creationId xmlns:a16="http://schemas.microsoft.com/office/drawing/2014/main" id="{6F66DD7E-1731-F046-B5FD-EB74C78C1918}"/>
                </a:ext>
              </a:extLst>
            </p:cNvPr>
            <p:cNvSpPr/>
            <p:nvPr/>
          </p:nvSpPr>
          <p:spPr>
            <a:xfrm rot="-10800000">
              <a:off x="-1752600" y="730962"/>
              <a:ext cx="7467600" cy="11359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2">
                <a:extLst>
                  <a:ext uri="{96DAC541-7B7A-43D3-8B79-37D633B846F1}">
                    <asvg:svgBlip xmlns:asvg="http://schemas.microsoft.com/office/drawing/2016/SVG/main" xmlns="" r:embed="rId3"/>
                  </a:ext>
                </a:extLst>
              </a:blip>
              <a:stretch>
                <a:fillRect t="-11681" r="-5223" b="-11649"/>
              </a:stretch>
            </a:blipFill>
          </p:spPr>
          <p:txBody>
            <a:bodyPr/>
            <a:lstStyle/>
            <a:p>
              <a:endParaRPr lang="en-US"/>
            </a:p>
          </p:txBody>
        </p:sp>
        <p:sp>
          <p:nvSpPr>
            <p:cNvPr id="12" name="TextBox 11">
              <a:extLst>
                <a:ext uri="{FF2B5EF4-FFF2-40B4-BE49-F238E27FC236}">
                  <a16:creationId xmlns:a16="http://schemas.microsoft.com/office/drawing/2014/main" id="{D8EDE4EF-7FEC-EC2F-2235-1B91119AFEAA}"/>
                </a:ext>
              </a:extLst>
            </p:cNvPr>
            <p:cNvSpPr txBox="1"/>
            <p:nvPr/>
          </p:nvSpPr>
          <p:spPr>
            <a:xfrm>
              <a:off x="1371600" y="944988"/>
              <a:ext cx="3810000" cy="784830"/>
            </a:xfrm>
            <a:prstGeom prst="rect">
              <a:avLst/>
            </a:prstGeom>
            <a:noFill/>
          </p:spPr>
          <p:txBody>
            <a:bodyPr wrap="square" rtlCol="0">
              <a:spAutoFit/>
            </a:bodyPr>
            <a:lstStyle/>
            <a:p>
              <a:r>
                <a:rPr lang="en-US" sz="4500" b="1">
                  <a:solidFill>
                    <a:srgbClr val="002060"/>
                  </a:solidFill>
                  <a:latin typeface="Arial" panose="020B0604020202020204" pitchFamily="34" charset="0"/>
                  <a:cs typeface="Arial" panose="020B0604020202020204" pitchFamily="34" charset="0"/>
                </a:rPr>
                <a:t>Hoạt động 2 </a:t>
              </a:r>
            </a:p>
          </p:txBody>
        </p:sp>
      </p:grpSp>
      <p:grpSp>
        <p:nvGrpSpPr>
          <p:cNvPr id="15" name="Group 14">
            <a:extLst>
              <a:ext uri="{FF2B5EF4-FFF2-40B4-BE49-F238E27FC236}">
                <a16:creationId xmlns:a16="http://schemas.microsoft.com/office/drawing/2014/main" id="{90006E37-B5BF-B2D7-1CFB-5D0ADA871F06}"/>
              </a:ext>
            </a:extLst>
          </p:cNvPr>
          <p:cNvGrpSpPr/>
          <p:nvPr/>
        </p:nvGrpSpPr>
        <p:grpSpPr>
          <a:xfrm>
            <a:off x="762000" y="2577031"/>
            <a:ext cx="11353800" cy="6934200"/>
            <a:chOff x="838200" y="2414874"/>
            <a:chExt cx="11353800" cy="6934200"/>
          </a:xfrm>
        </p:grpSpPr>
        <p:sp>
          <p:nvSpPr>
            <p:cNvPr id="14" name="Rectangle 13">
              <a:extLst>
                <a:ext uri="{FF2B5EF4-FFF2-40B4-BE49-F238E27FC236}">
                  <a16:creationId xmlns:a16="http://schemas.microsoft.com/office/drawing/2014/main" id="{B1AD8584-1FD0-A9BC-93AF-DF79DA79B018}"/>
                </a:ext>
              </a:extLst>
            </p:cNvPr>
            <p:cNvSpPr/>
            <p:nvPr/>
          </p:nvSpPr>
          <p:spPr>
            <a:xfrm>
              <a:off x="838200" y="2414874"/>
              <a:ext cx="11353800" cy="6934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CEBB678-F736-6618-BA92-9A017F865D84}"/>
                </a:ext>
              </a:extLst>
            </p:cNvPr>
            <p:cNvSpPr txBox="1"/>
            <p:nvPr/>
          </p:nvSpPr>
          <p:spPr>
            <a:xfrm>
              <a:off x="1295400" y="2819918"/>
              <a:ext cx="10439400" cy="6124112"/>
            </a:xfrm>
            <a:prstGeom prst="rect">
              <a:avLst/>
            </a:prstGeom>
            <a:noFill/>
          </p:spPr>
          <p:txBody>
            <a:bodyPr wrap="square" rtlCol="0">
              <a:spAutoFit/>
            </a:bodyPr>
            <a:lstStyle/>
            <a:p>
              <a:pPr algn="just">
                <a:lnSpc>
                  <a:spcPct val="150000"/>
                </a:lnSpc>
              </a:pPr>
              <a:r>
                <a:rPr lang="en-US" sz="3800">
                  <a:latin typeface="Arial" panose="020B0604020202020204" pitchFamily="34" charset="0"/>
                  <a:cs typeface="Arial" panose="020B0604020202020204" pitchFamily="34" charset="0"/>
                </a:rPr>
                <a:t>Các bước để sao chép tệp, thư mục thực hiện tương tự như các bước di chuyển tệp, thư mục ở </a:t>
              </a:r>
              <a:r>
                <a:rPr lang="en-US" sz="3800" i="1">
                  <a:latin typeface="Arial" panose="020B0604020202020204" pitchFamily="34" charset="0"/>
                  <a:cs typeface="Arial" panose="020B0604020202020204" pitchFamily="34" charset="0"/>
                </a:rPr>
                <a:t>Hình 1</a:t>
              </a:r>
              <a:r>
                <a:rPr lang="en-US" sz="3800">
                  <a:latin typeface="Arial" panose="020B0604020202020204" pitchFamily="34" charset="0"/>
                  <a:cs typeface="Arial" panose="020B0604020202020204" pitchFamily="34" charset="0"/>
                </a:rPr>
                <a:t>. Em thực hiện Bước 1, Bước 2, Bước 3 tương tự như </a:t>
              </a:r>
              <a:r>
                <a:rPr lang="en-US" sz="3800" i="1">
                  <a:latin typeface="Arial" panose="020B0604020202020204" pitchFamily="34" charset="0"/>
                  <a:cs typeface="Arial" panose="020B0604020202020204" pitchFamily="34" charset="0"/>
                </a:rPr>
                <a:t>Hình 1</a:t>
              </a:r>
              <a:r>
                <a:rPr lang="en-US" sz="3800">
                  <a:latin typeface="Arial" panose="020B0604020202020204" pitchFamily="34" charset="0"/>
                  <a:cs typeface="Arial" panose="020B0604020202020204" pitchFamily="34" charset="0"/>
                </a:rPr>
                <a:t>. Riêng Bước 4, em thay lệnh </a:t>
              </a:r>
              <a:r>
                <a:rPr lang="en-US" sz="3800" b="1">
                  <a:latin typeface="Arial" panose="020B0604020202020204" pitchFamily="34" charset="0"/>
                  <a:cs typeface="Arial" panose="020B0604020202020204" pitchFamily="34" charset="0"/>
                </a:rPr>
                <a:t>Move to </a:t>
              </a:r>
              <a:r>
                <a:rPr lang="en-US" sz="3800">
                  <a:latin typeface="Arial" panose="020B0604020202020204" pitchFamily="34" charset="0"/>
                  <a:cs typeface="Arial" panose="020B0604020202020204" pitchFamily="34" charset="0"/>
                </a:rPr>
                <a:t>thành </a:t>
              </a:r>
              <a:r>
                <a:rPr lang="en-US" sz="3800" b="1">
                  <a:latin typeface="Arial" panose="020B0604020202020204" pitchFamily="34" charset="0"/>
                  <a:cs typeface="Arial" panose="020B0604020202020204" pitchFamily="34" charset="0"/>
                </a:rPr>
                <a:t>Copy to</a:t>
              </a:r>
              <a:r>
                <a:rPr lang="en-US" sz="3800">
                  <a:latin typeface="Arial" panose="020B0604020202020204" pitchFamily="34" charset="0"/>
                  <a:cs typeface="Arial" panose="020B0604020202020204" pitchFamily="34" charset="0"/>
                </a:rPr>
                <a:t>. </a:t>
              </a:r>
            </a:p>
            <a:p>
              <a:pPr algn="just">
                <a:lnSpc>
                  <a:spcPct val="150000"/>
                </a:lnSpc>
              </a:pPr>
              <a:r>
                <a:rPr lang="en-US" sz="3800">
                  <a:latin typeface="Arial" panose="020B0604020202020204" pitchFamily="34" charset="0"/>
                  <a:cs typeface="Arial" panose="020B0604020202020204" pitchFamily="34" charset="0"/>
                </a:rPr>
                <a:t>Em hãy sao chép thư mục </a:t>
              </a:r>
              <a:r>
                <a:rPr lang="en-US" sz="3800" i="1">
                  <a:latin typeface="Arial" panose="020B0604020202020204" pitchFamily="34" charset="0"/>
                  <a:cs typeface="Arial" panose="020B0604020202020204" pitchFamily="34" charset="0"/>
                </a:rPr>
                <a:t>To4</a:t>
              </a:r>
              <a:r>
                <a:rPr lang="en-US" sz="3800">
                  <a:latin typeface="Arial" panose="020B0604020202020204" pitchFamily="34" charset="0"/>
                  <a:cs typeface="Arial" panose="020B0604020202020204" pitchFamily="34" charset="0"/>
                </a:rPr>
                <a:t> và lưu bản sao vào thư mục </a:t>
              </a:r>
              <a:r>
                <a:rPr lang="en-US" sz="3800" b="1">
                  <a:latin typeface="Arial" panose="020B0604020202020204" pitchFamily="34" charset="0"/>
                  <a:cs typeface="Arial" panose="020B0604020202020204" pitchFamily="34" charset="0"/>
                </a:rPr>
                <a:t>Documents</a:t>
              </a:r>
              <a:r>
                <a:rPr lang="en-US" sz="3800">
                  <a:latin typeface="Arial" panose="020B0604020202020204" pitchFamily="34" charset="0"/>
                  <a:cs typeface="Arial" panose="020B0604020202020204" pitchFamily="34" charset="0"/>
                </a:rPr>
                <a:t>. </a:t>
              </a:r>
            </a:p>
          </p:txBody>
        </p:sp>
      </p:grpSp>
      <p:sp>
        <p:nvSpPr>
          <p:cNvPr id="16" name="Freeform 4">
            <a:extLst>
              <a:ext uri="{FF2B5EF4-FFF2-40B4-BE49-F238E27FC236}">
                <a16:creationId xmlns:a16="http://schemas.microsoft.com/office/drawing/2014/main" id="{4221D7B7-167D-B45D-0CB6-ED0D85381C5F}"/>
              </a:ext>
            </a:extLst>
          </p:cNvPr>
          <p:cNvSpPr/>
          <p:nvPr/>
        </p:nvSpPr>
        <p:spPr>
          <a:xfrm>
            <a:off x="11630025" y="2171700"/>
            <a:ext cx="6510338" cy="8283959"/>
          </a:xfrm>
          <a:custGeom>
            <a:avLst/>
            <a:gdLst/>
            <a:ahLst/>
            <a:cxnLst/>
            <a:rect l="l" t="t" r="r" b="b"/>
            <a:pathLst>
              <a:path w="5621883" h="7140959">
                <a:moveTo>
                  <a:pt x="0" y="0"/>
                </a:moveTo>
                <a:lnTo>
                  <a:pt x="5621882" y="0"/>
                </a:lnTo>
                <a:lnTo>
                  <a:pt x="5621882" y="7140960"/>
                </a:lnTo>
                <a:lnTo>
                  <a:pt x="0" y="71409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227335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3B1CC-151E-3D31-EF64-4B8EAFC61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548" y="2624137"/>
            <a:ext cx="6558411" cy="6614948"/>
          </a:xfrm>
          <a:prstGeom prst="rect">
            <a:avLst/>
          </a:prstGeom>
        </p:spPr>
      </p:pic>
      <p:pic>
        <p:nvPicPr>
          <p:cNvPr id="5" name="Picture 4">
            <a:extLst>
              <a:ext uri="{FF2B5EF4-FFF2-40B4-BE49-F238E27FC236}">
                <a16:creationId xmlns:a16="http://schemas.microsoft.com/office/drawing/2014/main" id="{10C1B512-2307-CB49-4B37-D70595581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2628900"/>
            <a:ext cx="6400621" cy="6614949"/>
          </a:xfrm>
          <a:prstGeom prst="rect">
            <a:avLst/>
          </a:prstGeom>
        </p:spPr>
      </p:pic>
      <p:sp>
        <p:nvSpPr>
          <p:cNvPr id="10" name="TextBox 9">
            <a:extLst>
              <a:ext uri="{FF2B5EF4-FFF2-40B4-BE49-F238E27FC236}">
                <a16:creationId xmlns:a16="http://schemas.microsoft.com/office/drawing/2014/main" id="{1FDB47D2-F9BE-436C-C6B7-8DCD386A7352}"/>
              </a:ext>
            </a:extLst>
          </p:cNvPr>
          <p:cNvSpPr txBox="1"/>
          <p:nvPr/>
        </p:nvSpPr>
        <p:spPr>
          <a:xfrm>
            <a:off x="5562600" y="9410700"/>
            <a:ext cx="9829621" cy="553998"/>
          </a:xfrm>
          <a:prstGeom prst="rect">
            <a:avLst/>
          </a:prstGeom>
          <a:noFill/>
        </p:spPr>
        <p:txBody>
          <a:bodyPr wrap="square" rtlCol="0">
            <a:spAutoFit/>
          </a:bodyPr>
          <a:lstStyle/>
          <a:p>
            <a:pPr algn="ctr"/>
            <a:r>
              <a:rPr lang="en-US" sz="3000" b="1" i="1">
                <a:solidFill>
                  <a:srgbClr val="002060"/>
                </a:solidFill>
                <a:latin typeface="Arial" panose="020B0604020202020204" pitchFamily="34" charset="0"/>
                <a:cs typeface="Arial" panose="020B0604020202020204" pitchFamily="34" charset="0"/>
              </a:rPr>
              <a:t>Hình 1. </a:t>
            </a:r>
            <a:r>
              <a:rPr lang="en-US" sz="3000" i="1">
                <a:solidFill>
                  <a:srgbClr val="002060"/>
                </a:solidFill>
                <a:latin typeface="Arial" panose="020B0604020202020204" pitchFamily="34" charset="0"/>
                <a:cs typeface="Arial" panose="020B0604020202020204" pitchFamily="34" charset="0"/>
              </a:rPr>
              <a:t>Các bước di chuyển tệp vào thư mục khác </a:t>
            </a:r>
          </a:p>
        </p:txBody>
      </p:sp>
      <p:sp>
        <p:nvSpPr>
          <p:cNvPr id="11" name="Rectangle: Rounded Corners 10">
            <a:extLst>
              <a:ext uri="{FF2B5EF4-FFF2-40B4-BE49-F238E27FC236}">
                <a16:creationId xmlns:a16="http://schemas.microsoft.com/office/drawing/2014/main" id="{8ADEA5BE-094C-D6CF-2C3F-C7B3808F10FF}"/>
              </a:ext>
            </a:extLst>
          </p:cNvPr>
          <p:cNvSpPr/>
          <p:nvPr/>
        </p:nvSpPr>
        <p:spPr>
          <a:xfrm>
            <a:off x="7028698" y="557293"/>
            <a:ext cx="4173447" cy="1447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4. </a:t>
            </a:r>
            <a:r>
              <a:rPr lang="en-US" sz="3000">
                <a:solidFill>
                  <a:schemeClr val="tx1"/>
                </a:solidFill>
                <a:latin typeface="Arial" panose="020B0604020202020204" pitchFamily="34" charset="0"/>
                <a:cs typeface="Arial" panose="020B0604020202020204" pitchFamily="34" charset="0"/>
              </a:rPr>
              <a:t>Nháy chuột vào lệnh </a:t>
            </a:r>
            <a:r>
              <a:rPr lang="en-US" sz="3000" b="1">
                <a:solidFill>
                  <a:schemeClr val="tx1"/>
                </a:solidFill>
                <a:latin typeface="Arial" panose="020B0604020202020204" pitchFamily="34" charset="0"/>
                <a:cs typeface="Arial" panose="020B0604020202020204" pitchFamily="34" charset="0"/>
              </a:rPr>
              <a:t>Copy to  </a:t>
            </a:r>
          </a:p>
        </p:txBody>
      </p:sp>
      <p:cxnSp>
        <p:nvCxnSpPr>
          <p:cNvPr id="17" name="Straight Connector 16">
            <a:extLst>
              <a:ext uri="{FF2B5EF4-FFF2-40B4-BE49-F238E27FC236}">
                <a16:creationId xmlns:a16="http://schemas.microsoft.com/office/drawing/2014/main" id="{1416D320-9ADD-1FB3-38FA-020743015186}"/>
              </a:ext>
            </a:extLst>
          </p:cNvPr>
          <p:cNvCxnSpPr>
            <a:cxnSpLocks/>
          </p:cNvCxnSpPr>
          <p:nvPr/>
        </p:nvCxnSpPr>
        <p:spPr>
          <a:xfrm flipH="1">
            <a:off x="9115422" y="2040730"/>
            <a:ext cx="1" cy="6048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D402E-D5BD-F0AC-F889-8BA907079EC8}"/>
              </a:ext>
            </a:extLst>
          </p:cNvPr>
          <p:cNvCxnSpPr>
            <a:cxnSpLocks/>
          </p:cNvCxnSpPr>
          <p:nvPr/>
        </p:nvCxnSpPr>
        <p:spPr>
          <a:xfrm flipH="1">
            <a:off x="5410200" y="2040730"/>
            <a:ext cx="1" cy="6048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2D4648-9E54-C55F-A195-4A77B865CA55}"/>
              </a:ext>
            </a:extLst>
          </p:cNvPr>
          <p:cNvCxnSpPr/>
          <p:nvPr/>
        </p:nvCxnSpPr>
        <p:spPr>
          <a:xfrm>
            <a:off x="5029200" y="2059780"/>
            <a:ext cx="38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93F64CD7-5D1E-CCFD-03DC-60672F34E982}"/>
              </a:ext>
            </a:extLst>
          </p:cNvPr>
          <p:cNvSpPr/>
          <p:nvPr/>
        </p:nvSpPr>
        <p:spPr>
          <a:xfrm>
            <a:off x="903373" y="1162049"/>
            <a:ext cx="4173447" cy="1447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1. </a:t>
            </a:r>
            <a:r>
              <a:rPr lang="en-US" sz="3000">
                <a:solidFill>
                  <a:schemeClr val="tx1"/>
                </a:solidFill>
                <a:latin typeface="Arial" panose="020B0604020202020204" pitchFamily="34" charset="0"/>
                <a:cs typeface="Arial" panose="020B0604020202020204" pitchFamily="34" charset="0"/>
              </a:rPr>
              <a:t>Nháy chuột vào dải lệnh </a:t>
            </a:r>
            <a:r>
              <a:rPr lang="en-US" sz="3000" b="1">
                <a:solidFill>
                  <a:schemeClr val="tx1"/>
                </a:solidFill>
                <a:latin typeface="Arial" panose="020B0604020202020204" pitchFamily="34" charset="0"/>
                <a:cs typeface="Arial" panose="020B0604020202020204" pitchFamily="34" charset="0"/>
              </a:rPr>
              <a:t>Home</a:t>
            </a:r>
          </a:p>
        </p:txBody>
      </p:sp>
      <p:grpSp>
        <p:nvGrpSpPr>
          <p:cNvPr id="32" name="Group 31">
            <a:extLst>
              <a:ext uri="{FF2B5EF4-FFF2-40B4-BE49-F238E27FC236}">
                <a16:creationId xmlns:a16="http://schemas.microsoft.com/office/drawing/2014/main" id="{CE555006-F03F-AF01-08F7-9F4F8E7C2AF6}"/>
              </a:ext>
            </a:extLst>
          </p:cNvPr>
          <p:cNvGrpSpPr/>
          <p:nvPr/>
        </p:nvGrpSpPr>
        <p:grpSpPr>
          <a:xfrm>
            <a:off x="688129" y="3612158"/>
            <a:ext cx="2984419" cy="3519883"/>
            <a:chOff x="688129" y="3612158"/>
            <a:chExt cx="2984419" cy="3519883"/>
          </a:xfrm>
        </p:grpSpPr>
        <p:cxnSp>
          <p:nvCxnSpPr>
            <p:cNvPr id="29" name="Straight Connector 28">
              <a:extLst>
                <a:ext uri="{FF2B5EF4-FFF2-40B4-BE49-F238E27FC236}">
                  <a16:creationId xmlns:a16="http://schemas.microsoft.com/office/drawing/2014/main" id="{D81CF5FF-5BC3-5F77-9DE6-022D4B433739}"/>
                </a:ext>
              </a:extLst>
            </p:cNvPr>
            <p:cNvCxnSpPr>
              <a:cxnSpLocks/>
            </p:cNvCxnSpPr>
            <p:nvPr/>
          </p:nvCxnSpPr>
          <p:spPr>
            <a:xfrm>
              <a:off x="3291548" y="6210300"/>
              <a:ext cx="38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EA777B9-30C0-AF88-546D-9F297648C88D}"/>
                </a:ext>
              </a:extLst>
            </p:cNvPr>
            <p:cNvSpPr/>
            <p:nvPr/>
          </p:nvSpPr>
          <p:spPr>
            <a:xfrm>
              <a:off x="688129" y="3612158"/>
              <a:ext cx="2603419" cy="3519883"/>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i="1">
                  <a:solidFill>
                    <a:schemeClr val="tx1"/>
                  </a:solidFill>
                  <a:latin typeface="Arial" panose="020B0604020202020204" pitchFamily="34" charset="0"/>
                  <a:cs typeface="Arial" panose="020B0604020202020204" pitchFamily="34" charset="0"/>
                </a:rPr>
                <a:t>Bước 2. </a:t>
              </a:r>
              <a:r>
                <a:rPr lang="en-US" sz="3000">
                  <a:solidFill>
                    <a:schemeClr val="tx1"/>
                  </a:solidFill>
                  <a:latin typeface="Arial" panose="020B0604020202020204" pitchFamily="34" charset="0"/>
                  <a:cs typeface="Arial" panose="020B0604020202020204" pitchFamily="34" charset="0"/>
                </a:rPr>
                <a:t>Chọn thư mục chứa tệp cần di chuyển </a:t>
              </a:r>
              <a:endParaRPr lang="en-US" sz="3000" b="1">
                <a:solidFill>
                  <a:schemeClr val="tx1"/>
                </a:solidFill>
                <a:latin typeface="Arial" panose="020B0604020202020204" pitchFamily="34" charset="0"/>
                <a:cs typeface="Arial" panose="020B0604020202020204" pitchFamily="34" charset="0"/>
              </a:endParaRPr>
            </a:p>
          </p:txBody>
        </p:sp>
      </p:grpSp>
      <p:sp>
        <p:nvSpPr>
          <p:cNvPr id="33" name="Rectangle: Rounded Corners 32">
            <a:extLst>
              <a:ext uri="{FF2B5EF4-FFF2-40B4-BE49-F238E27FC236}">
                <a16:creationId xmlns:a16="http://schemas.microsoft.com/office/drawing/2014/main" id="{A474EA98-AF27-BB4A-5C25-38FBEC83E826}"/>
              </a:ext>
            </a:extLst>
          </p:cNvPr>
          <p:cNvSpPr/>
          <p:nvPr/>
        </p:nvSpPr>
        <p:spPr>
          <a:xfrm>
            <a:off x="212481" y="8084543"/>
            <a:ext cx="3446466" cy="1447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3. </a:t>
            </a:r>
            <a:r>
              <a:rPr lang="en-US" sz="3000">
                <a:solidFill>
                  <a:schemeClr val="tx1"/>
                </a:solidFill>
                <a:latin typeface="Arial" panose="020B0604020202020204" pitchFamily="34" charset="0"/>
                <a:cs typeface="Arial" panose="020B0604020202020204" pitchFamily="34" charset="0"/>
              </a:rPr>
              <a:t>Chọn tệp cần di chuyển </a:t>
            </a:r>
            <a:endParaRPr lang="en-US" sz="3000" b="1">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384133B4-14DE-C5A2-4B89-63B76D4CCC7A}"/>
              </a:ext>
            </a:extLst>
          </p:cNvPr>
          <p:cNvGrpSpPr/>
          <p:nvPr/>
        </p:nvGrpSpPr>
        <p:grpSpPr>
          <a:xfrm>
            <a:off x="13144410" y="385239"/>
            <a:ext cx="4495621" cy="8423204"/>
            <a:chOff x="13144410" y="385239"/>
            <a:chExt cx="4495621" cy="8423204"/>
          </a:xfrm>
        </p:grpSpPr>
        <p:sp>
          <p:nvSpPr>
            <p:cNvPr id="34" name="Rectangle: Rounded Corners 33">
              <a:extLst>
                <a:ext uri="{FF2B5EF4-FFF2-40B4-BE49-F238E27FC236}">
                  <a16:creationId xmlns:a16="http://schemas.microsoft.com/office/drawing/2014/main" id="{8A12F60A-57B9-463C-00EB-10F5FBAB0503}"/>
                </a:ext>
              </a:extLst>
            </p:cNvPr>
            <p:cNvSpPr/>
            <p:nvPr/>
          </p:nvSpPr>
          <p:spPr>
            <a:xfrm>
              <a:off x="13144410" y="385239"/>
              <a:ext cx="4495621" cy="1921376"/>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5. </a:t>
              </a:r>
              <a:r>
                <a:rPr lang="en-US" sz="3000">
                  <a:solidFill>
                    <a:schemeClr val="tx1"/>
                  </a:solidFill>
                  <a:latin typeface="Arial" panose="020B0604020202020204" pitchFamily="34" charset="0"/>
                  <a:cs typeface="Arial" panose="020B0604020202020204" pitchFamily="34" charset="0"/>
                </a:rPr>
                <a:t>Chọn </a:t>
              </a:r>
              <a:r>
                <a:rPr lang="en-US" sz="3000" b="1">
                  <a:solidFill>
                    <a:schemeClr val="tx1"/>
                  </a:solidFill>
                  <a:latin typeface="Arial" panose="020B0604020202020204" pitchFamily="34" charset="0"/>
                  <a:cs typeface="Arial" panose="020B0604020202020204" pitchFamily="34" charset="0"/>
                </a:rPr>
                <a:t>Choose Location</a:t>
              </a:r>
              <a:r>
                <a:rPr lang="en-US" sz="3000">
                  <a:solidFill>
                    <a:schemeClr val="tx1"/>
                  </a:solidFill>
                  <a:latin typeface="Arial" panose="020B0604020202020204" pitchFamily="34" charset="0"/>
                  <a:cs typeface="Arial" panose="020B0604020202020204" pitchFamily="34" charset="0"/>
                </a:rPr>
                <a:t>… và chọn thư mục </a:t>
              </a:r>
              <a:r>
                <a:rPr lang="en-US" sz="3000" i="1">
                  <a:solidFill>
                    <a:schemeClr val="tx1"/>
                  </a:solidFill>
                  <a:latin typeface="Arial" panose="020B0604020202020204" pitchFamily="34" charset="0"/>
                  <a:cs typeface="Arial" panose="020B0604020202020204" pitchFamily="34" charset="0"/>
                </a:rPr>
                <a:t>To1</a:t>
              </a:r>
              <a:endParaRPr lang="en-US" sz="3000" b="1" i="1">
                <a:solidFill>
                  <a:schemeClr val="tx1"/>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C7B0D180-7F12-C1DF-578E-2DE8ECAFA1F4}"/>
                </a:ext>
              </a:extLst>
            </p:cNvPr>
            <p:cNvGrpSpPr/>
            <p:nvPr/>
          </p:nvGrpSpPr>
          <p:grpSpPr>
            <a:xfrm>
              <a:off x="16972262" y="2343148"/>
              <a:ext cx="381000" cy="6465295"/>
              <a:chOff x="16972262" y="2343148"/>
              <a:chExt cx="381000" cy="6465295"/>
            </a:xfrm>
          </p:grpSpPr>
          <p:cxnSp>
            <p:nvCxnSpPr>
              <p:cNvPr id="35" name="Straight Connector 34">
                <a:extLst>
                  <a:ext uri="{FF2B5EF4-FFF2-40B4-BE49-F238E27FC236}">
                    <a16:creationId xmlns:a16="http://schemas.microsoft.com/office/drawing/2014/main" id="{4C4B091A-95D4-AB51-649B-8065ED7E72F8}"/>
                  </a:ext>
                </a:extLst>
              </p:cNvPr>
              <p:cNvCxnSpPr>
                <a:cxnSpLocks/>
              </p:cNvCxnSpPr>
              <p:nvPr/>
            </p:nvCxnSpPr>
            <p:spPr>
              <a:xfrm>
                <a:off x="17353262" y="2343148"/>
                <a:ext cx="0" cy="64652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BB66AC-96AE-9A83-BCBB-BB5B43A63C61}"/>
                  </a:ext>
                </a:extLst>
              </p:cNvPr>
              <p:cNvCxnSpPr/>
              <p:nvPr/>
            </p:nvCxnSpPr>
            <p:spPr>
              <a:xfrm>
                <a:off x="16972262" y="8808443"/>
                <a:ext cx="38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413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8"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639BA-18F1-CAEF-F480-486AAC8B3206}"/>
              </a:ext>
            </a:extLst>
          </p:cNvPr>
          <p:cNvSpPr txBox="1"/>
          <p:nvPr/>
        </p:nvSpPr>
        <p:spPr>
          <a:xfrm>
            <a:off x="4038600" y="495300"/>
            <a:ext cx="10210800" cy="1169551"/>
          </a:xfrm>
          <a:prstGeom prst="rect">
            <a:avLst/>
          </a:prstGeom>
          <a:solidFill>
            <a:schemeClr val="bg1"/>
          </a:solid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LUYỆN TẬP </a:t>
            </a:r>
          </a:p>
        </p:txBody>
      </p:sp>
      <p:grpSp>
        <p:nvGrpSpPr>
          <p:cNvPr id="19" name="Group 18">
            <a:extLst>
              <a:ext uri="{FF2B5EF4-FFF2-40B4-BE49-F238E27FC236}">
                <a16:creationId xmlns:a16="http://schemas.microsoft.com/office/drawing/2014/main" id="{1AA9890F-0537-4D5C-1053-394178F86FDC}"/>
              </a:ext>
            </a:extLst>
          </p:cNvPr>
          <p:cNvGrpSpPr/>
          <p:nvPr/>
        </p:nvGrpSpPr>
        <p:grpSpPr>
          <a:xfrm>
            <a:off x="-1090612" y="2014538"/>
            <a:ext cx="6781800" cy="1426012"/>
            <a:chOff x="-1219200" y="2247900"/>
            <a:chExt cx="6781800" cy="1426012"/>
          </a:xfrm>
        </p:grpSpPr>
        <p:grpSp>
          <p:nvGrpSpPr>
            <p:cNvPr id="15" name="Group 14">
              <a:extLst>
                <a:ext uri="{FF2B5EF4-FFF2-40B4-BE49-F238E27FC236}">
                  <a16:creationId xmlns:a16="http://schemas.microsoft.com/office/drawing/2014/main" id="{B3184EAD-52CC-C91F-42ED-96A125AE4987}"/>
                </a:ext>
              </a:extLst>
            </p:cNvPr>
            <p:cNvGrpSpPr/>
            <p:nvPr/>
          </p:nvGrpSpPr>
          <p:grpSpPr>
            <a:xfrm>
              <a:off x="457200" y="2247900"/>
              <a:ext cx="5105400" cy="1426012"/>
              <a:chOff x="762000" y="2498288"/>
              <a:chExt cx="5105400" cy="1426012"/>
            </a:xfrm>
          </p:grpSpPr>
          <p:sp>
            <p:nvSpPr>
              <p:cNvPr id="12" name="Rectangle 11">
                <a:extLst>
                  <a:ext uri="{FF2B5EF4-FFF2-40B4-BE49-F238E27FC236}">
                    <a16:creationId xmlns:a16="http://schemas.microsoft.com/office/drawing/2014/main" id="{9DC8E4A9-1D94-8455-760C-9B7F8BD4BE4F}"/>
                  </a:ext>
                </a:extLst>
              </p:cNvPr>
              <p:cNvSpPr/>
              <p:nvPr/>
            </p:nvSpPr>
            <p:spPr>
              <a:xfrm>
                <a:off x="762000" y="2498288"/>
                <a:ext cx="4953000" cy="12954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95B8FD-0EC7-D266-F3A2-3977A55E0C43}"/>
                  </a:ext>
                </a:extLst>
              </p:cNvPr>
              <p:cNvSpPr/>
              <p:nvPr/>
            </p:nvSpPr>
            <p:spPr>
              <a:xfrm>
                <a:off x="914400" y="2628900"/>
                <a:ext cx="4953000" cy="12954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300D1A6-7A8A-DB0D-E1C1-128B2D3B24BC}"/>
                  </a:ext>
                </a:extLst>
              </p:cNvPr>
              <p:cNvSpPr txBox="1"/>
              <p:nvPr/>
            </p:nvSpPr>
            <p:spPr>
              <a:xfrm>
                <a:off x="1409700" y="2922657"/>
                <a:ext cx="3962400" cy="707886"/>
              </a:xfrm>
              <a:prstGeom prst="rect">
                <a:avLst/>
              </a:prstGeom>
              <a:noFill/>
            </p:spPr>
            <p:txBody>
              <a:bodyPr wrap="square" rtlCol="0">
                <a:spAutoFit/>
              </a:bodyPr>
              <a:lstStyle/>
              <a:p>
                <a:pPr algn="ctr"/>
                <a:r>
                  <a:rPr lang="en-US" sz="4000" b="1">
                    <a:solidFill>
                      <a:schemeClr val="bg1"/>
                    </a:solidFill>
                    <a:latin typeface="Arial" panose="020B0604020202020204" pitchFamily="34" charset="0"/>
                    <a:cs typeface="Arial" panose="020B0604020202020204" pitchFamily="34" charset="0"/>
                  </a:rPr>
                  <a:t>Bài tập 1. tr23</a:t>
                </a:r>
              </a:p>
            </p:txBody>
          </p:sp>
        </p:grpSp>
        <p:cxnSp>
          <p:nvCxnSpPr>
            <p:cNvPr id="18" name="Straight Connector 17">
              <a:extLst>
                <a:ext uri="{FF2B5EF4-FFF2-40B4-BE49-F238E27FC236}">
                  <a16:creationId xmlns:a16="http://schemas.microsoft.com/office/drawing/2014/main" id="{3022EA3E-0D87-AAEC-8BA6-3DDCBCE8765C}"/>
                </a:ext>
              </a:extLst>
            </p:cNvPr>
            <p:cNvCxnSpPr/>
            <p:nvPr/>
          </p:nvCxnSpPr>
          <p:spPr>
            <a:xfrm>
              <a:off x="-1219200" y="2895600"/>
              <a:ext cx="1676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4E68AAD-7F05-909E-B31B-F94C8E6493AE}"/>
              </a:ext>
            </a:extLst>
          </p:cNvPr>
          <p:cNvSpPr txBox="1"/>
          <p:nvPr/>
        </p:nvSpPr>
        <p:spPr>
          <a:xfrm>
            <a:off x="5843588" y="1857696"/>
            <a:ext cx="11963400" cy="1651671"/>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Trong hình 1a, nếu em di chuyển thư mục Lop4 vào ổ địa D: thì có các tệp, thư mục nào sau đây di chuyển theo? </a:t>
            </a:r>
          </a:p>
        </p:txBody>
      </p:sp>
      <p:pic>
        <p:nvPicPr>
          <p:cNvPr id="30" name="Picture 29">
            <a:extLst>
              <a:ext uri="{FF2B5EF4-FFF2-40B4-BE49-F238E27FC236}">
                <a16:creationId xmlns:a16="http://schemas.microsoft.com/office/drawing/2014/main" id="{F19AAC17-D6E2-38A4-6661-DACA17030FE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67800" y="3702212"/>
            <a:ext cx="8966685" cy="6193595"/>
          </a:xfrm>
          <a:prstGeom prst="rect">
            <a:avLst/>
          </a:prstGeom>
        </p:spPr>
      </p:pic>
      <p:sp>
        <p:nvSpPr>
          <p:cNvPr id="36" name="TextBox 35">
            <a:extLst>
              <a:ext uri="{FF2B5EF4-FFF2-40B4-BE49-F238E27FC236}">
                <a16:creationId xmlns:a16="http://schemas.microsoft.com/office/drawing/2014/main" id="{0DB0E27C-3DB1-C9D1-850D-5CDCF55A952B}"/>
              </a:ext>
            </a:extLst>
          </p:cNvPr>
          <p:cNvSpPr txBox="1"/>
          <p:nvPr/>
        </p:nvSpPr>
        <p:spPr>
          <a:xfrm>
            <a:off x="1233488" y="4305300"/>
            <a:ext cx="7910512" cy="4975657"/>
          </a:xfrm>
          <a:prstGeom prst="rect">
            <a:avLst/>
          </a:prstGeom>
          <a:noFill/>
        </p:spPr>
        <p:txBody>
          <a:bodyPr wrap="square" rtlCol="0">
            <a:spAutoFit/>
          </a:bodyPr>
          <a:lstStyle/>
          <a:p>
            <a:pPr marL="742950" indent="-742950" algn="just">
              <a:lnSpc>
                <a:spcPct val="150000"/>
              </a:lnSpc>
              <a:buFont typeface="+mj-lt"/>
              <a:buAutoNum type="alphaUcPeriod"/>
            </a:pPr>
            <a:r>
              <a:rPr lang="en-US" sz="3600">
                <a:latin typeface="Arial" panose="020B0604020202020204" pitchFamily="34" charset="0"/>
                <a:cs typeface="Arial" panose="020B0604020202020204" pitchFamily="34" charset="0"/>
              </a:rPr>
              <a:t>Chỉ có tệp </a:t>
            </a:r>
            <a:r>
              <a:rPr lang="en-US" sz="3600" i="1">
                <a:latin typeface="Arial" panose="020B0604020202020204" pitchFamily="34" charset="0"/>
                <a:cs typeface="Arial" panose="020B0604020202020204" pitchFamily="34" charset="0"/>
              </a:rPr>
              <a:t>GioiThieuTo1</a:t>
            </a:r>
            <a:r>
              <a:rPr lang="en-US" sz="3600">
                <a:latin typeface="Arial" panose="020B0604020202020204" pitchFamily="34" charset="0"/>
                <a:cs typeface="Arial" panose="020B0604020202020204" pitchFamily="34" charset="0"/>
              </a:rPr>
              <a:t>.</a:t>
            </a:r>
          </a:p>
          <a:p>
            <a:pPr marL="742950" indent="-742950" algn="just">
              <a:lnSpc>
                <a:spcPct val="150000"/>
              </a:lnSpc>
              <a:buFont typeface="+mj-lt"/>
              <a:buAutoNum type="alphaUcPeriod"/>
            </a:pPr>
            <a:r>
              <a:rPr lang="en-US" sz="3600">
                <a:latin typeface="Arial" panose="020B0604020202020204" pitchFamily="34" charset="0"/>
                <a:cs typeface="Arial" panose="020B0604020202020204" pitchFamily="34" charset="0"/>
              </a:rPr>
              <a:t>Chỉ có bốn thư mục </a:t>
            </a:r>
            <a:r>
              <a:rPr lang="en-US" sz="3600" i="1">
                <a:latin typeface="Arial" panose="020B0604020202020204" pitchFamily="34" charset="0"/>
                <a:cs typeface="Arial" panose="020B0604020202020204" pitchFamily="34" charset="0"/>
              </a:rPr>
              <a:t>To1, To2, To3, To4</a:t>
            </a:r>
            <a:r>
              <a:rPr lang="en-US" sz="3600">
                <a:latin typeface="Arial" panose="020B0604020202020204" pitchFamily="34" charset="0"/>
                <a:cs typeface="Arial" panose="020B0604020202020204" pitchFamily="34" charset="0"/>
              </a:rPr>
              <a:t>. </a:t>
            </a:r>
          </a:p>
          <a:p>
            <a:pPr marL="742950" indent="-742950" algn="just">
              <a:lnSpc>
                <a:spcPct val="150000"/>
              </a:lnSpc>
              <a:buFont typeface="+mj-lt"/>
              <a:buAutoNum type="alphaUcPeriod"/>
            </a:pPr>
            <a:r>
              <a:rPr lang="en-US" sz="3600">
                <a:latin typeface="Arial" panose="020B0604020202020204" pitchFamily="34" charset="0"/>
                <a:cs typeface="Arial" panose="020B0604020202020204" pitchFamily="34" charset="0"/>
              </a:rPr>
              <a:t>Cả tệp </a:t>
            </a:r>
            <a:r>
              <a:rPr lang="en-US" sz="3600" i="1">
                <a:latin typeface="Arial" panose="020B0604020202020204" pitchFamily="34" charset="0"/>
                <a:cs typeface="Arial" panose="020B0604020202020204" pitchFamily="34" charset="0"/>
              </a:rPr>
              <a:t>GioiThieuTo1</a:t>
            </a:r>
            <a:r>
              <a:rPr lang="en-US" sz="3600">
                <a:latin typeface="Arial" panose="020B0604020202020204" pitchFamily="34" charset="0"/>
                <a:cs typeface="Arial" panose="020B0604020202020204" pitchFamily="34" charset="0"/>
              </a:rPr>
              <a:t> và bốn thư mục </a:t>
            </a:r>
            <a:r>
              <a:rPr lang="en-US" sz="3600" i="1">
                <a:latin typeface="Arial" panose="020B0604020202020204" pitchFamily="34" charset="0"/>
                <a:cs typeface="Arial" panose="020B0604020202020204" pitchFamily="34" charset="0"/>
              </a:rPr>
              <a:t>To1, To2, To3, To4</a:t>
            </a:r>
            <a:r>
              <a:rPr lang="en-US" sz="3600">
                <a:latin typeface="Arial" panose="020B0604020202020204" pitchFamily="34" charset="0"/>
                <a:cs typeface="Arial" panose="020B0604020202020204" pitchFamily="34" charset="0"/>
              </a:rPr>
              <a:t>. </a:t>
            </a:r>
          </a:p>
          <a:p>
            <a:pPr marL="742950" indent="-742950" algn="just">
              <a:lnSpc>
                <a:spcPct val="150000"/>
              </a:lnSpc>
              <a:buFont typeface="+mj-lt"/>
              <a:buAutoNum type="alphaUcPeriod"/>
            </a:pPr>
            <a:r>
              <a:rPr lang="en-US" sz="3600">
                <a:latin typeface="Arial" panose="020B0604020202020204" pitchFamily="34" charset="0"/>
                <a:cs typeface="Arial" panose="020B0604020202020204" pitchFamily="34" charset="0"/>
              </a:rPr>
              <a:t>Không có tệp, thư mục nào. </a:t>
            </a:r>
          </a:p>
        </p:txBody>
      </p:sp>
      <p:sp>
        <p:nvSpPr>
          <p:cNvPr id="40" name="Flowchart: Connector 39">
            <a:extLst>
              <a:ext uri="{FF2B5EF4-FFF2-40B4-BE49-F238E27FC236}">
                <a16:creationId xmlns:a16="http://schemas.microsoft.com/office/drawing/2014/main" id="{56056A71-1E2B-214A-B174-A2F00F7241F0}"/>
              </a:ext>
            </a:extLst>
          </p:cNvPr>
          <p:cNvSpPr/>
          <p:nvPr/>
        </p:nvSpPr>
        <p:spPr>
          <a:xfrm>
            <a:off x="1066800" y="6793128"/>
            <a:ext cx="840940" cy="926662"/>
          </a:xfrm>
          <a:prstGeom prst="flowChartConnector">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35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36" grpId="0"/>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844AE5E-7145-9AC1-71D4-F7578F39585B}"/>
              </a:ext>
            </a:extLst>
          </p:cNvPr>
          <p:cNvSpPr/>
          <p:nvPr/>
        </p:nvSpPr>
        <p:spPr>
          <a:xfrm>
            <a:off x="723900" y="2426349"/>
            <a:ext cx="16840200" cy="7391400"/>
          </a:xfrm>
          <a:prstGeom prst="roundRect">
            <a:avLst>
              <a:gd name="adj" fmla="val 916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AA9890F-0537-4D5C-1053-394178F86FDC}"/>
              </a:ext>
            </a:extLst>
          </p:cNvPr>
          <p:cNvGrpSpPr/>
          <p:nvPr/>
        </p:nvGrpSpPr>
        <p:grpSpPr>
          <a:xfrm>
            <a:off x="-1066800" y="498607"/>
            <a:ext cx="6781800" cy="1426012"/>
            <a:chOff x="-1219200" y="2247900"/>
            <a:chExt cx="6781800" cy="1426012"/>
          </a:xfrm>
        </p:grpSpPr>
        <p:grpSp>
          <p:nvGrpSpPr>
            <p:cNvPr id="15" name="Group 14">
              <a:extLst>
                <a:ext uri="{FF2B5EF4-FFF2-40B4-BE49-F238E27FC236}">
                  <a16:creationId xmlns:a16="http://schemas.microsoft.com/office/drawing/2014/main" id="{B3184EAD-52CC-C91F-42ED-96A125AE4987}"/>
                </a:ext>
              </a:extLst>
            </p:cNvPr>
            <p:cNvGrpSpPr/>
            <p:nvPr/>
          </p:nvGrpSpPr>
          <p:grpSpPr>
            <a:xfrm>
              <a:off x="457200" y="2247900"/>
              <a:ext cx="5105400" cy="1426012"/>
              <a:chOff x="762000" y="2498288"/>
              <a:chExt cx="5105400" cy="1426012"/>
            </a:xfrm>
          </p:grpSpPr>
          <p:sp>
            <p:nvSpPr>
              <p:cNvPr id="12" name="Rectangle 11">
                <a:extLst>
                  <a:ext uri="{FF2B5EF4-FFF2-40B4-BE49-F238E27FC236}">
                    <a16:creationId xmlns:a16="http://schemas.microsoft.com/office/drawing/2014/main" id="{9DC8E4A9-1D94-8455-760C-9B7F8BD4BE4F}"/>
                  </a:ext>
                </a:extLst>
              </p:cNvPr>
              <p:cNvSpPr/>
              <p:nvPr/>
            </p:nvSpPr>
            <p:spPr>
              <a:xfrm>
                <a:off x="762000" y="2498288"/>
                <a:ext cx="4953000" cy="12954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95B8FD-0EC7-D266-F3A2-3977A55E0C43}"/>
                  </a:ext>
                </a:extLst>
              </p:cNvPr>
              <p:cNvSpPr/>
              <p:nvPr/>
            </p:nvSpPr>
            <p:spPr>
              <a:xfrm>
                <a:off x="914400" y="2628900"/>
                <a:ext cx="4953000" cy="12954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300D1A6-7A8A-DB0D-E1C1-128B2D3B24BC}"/>
                  </a:ext>
                </a:extLst>
              </p:cNvPr>
              <p:cNvSpPr txBox="1"/>
              <p:nvPr/>
            </p:nvSpPr>
            <p:spPr>
              <a:xfrm>
                <a:off x="1409700" y="2922657"/>
                <a:ext cx="3962400" cy="707886"/>
              </a:xfrm>
              <a:prstGeom prst="rect">
                <a:avLst/>
              </a:prstGeom>
              <a:noFill/>
            </p:spPr>
            <p:txBody>
              <a:bodyPr wrap="square" rtlCol="0">
                <a:spAutoFit/>
              </a:bodyPr>
              <a:lstStyle/>
              <a:p>
                <a:pPr algn="ctr"/>
                <a:r>
                  <a:rPr lang="en-US" sz="4000" b="1">
                    <a:solidFill>
                      <a:schemeClr val="bg1"/>
                    </a:solidFill>
                    <a:latin typeface="Arial" panose="020B0604020202020204" pitchFamily="34" charset="0"/>
                    <a:cs typeface="Arial" panose="020B0604020202020204" pitchFamily="34" charset="0"/>
                  </a:rPr>
                  <a:t>Bài tập 2. tr23</a:t>
                </a:r>
              </a:p>
            </p:txBody>
          </p:sp>
        </p:grpSp>
        <p:cxnSp>
          <p:nvCxnSpPr>
            <p:cNvPr id="18" name="Straight Connector 17">
              <a:extLst>
                <a:ext uri="{FF2B5EF4-FFF2-40B4-BE49-F238E27FC236}">
                  <a16:creationId xmlns:a16="http://schemas.microsoft.com/office/drawing/2014/main" id="{3022EA3E-0D87-AAEC-8BA6-3DDCBCE8765C}"/>
                </a:ext>
              </a:extLst>
            </p:cNvPr>
            <p:cNvCxnSpPr/>
            <p:nvPr/>
          </p:nvCxnSpPr>
          <p:spPr>
            <a:xfrm>
              <a:off x="-1219200" y="2895600"/>
              <a:ext cx="1676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4E68AAD-7F05-909E-B31B-F94C8E6493AE}"/>
              </a:ext>
            </a:extLst>
          </p:cNvPr>
          <p:cNvSpPr txBox="1"/>
          <p:nvPr/>
        </p:nvSpPr>
        <p:spPr>
          <a:xfrm>
            <a:off x="2705100" y="2726295"/>
            <a:ext cx="12877800" cy="1002710"/>
          </a:xfrm>
          <a:prstGeom prst="rect">
            <a:avLst/>
          </a:prstGeom>
          <a:noFill/>
        </p:spPr>
        <p:txBody>
          <a:bodyPr wrap="square" rtlCol="0">
            <a:spAutoFit/>
          </a:bodyPr>
          <a:lstStyle/>
          <a:p>
            <a:pPr algn="ctr">
              <a:lnSpc>
                <a:spcPct val="150000"/>
              </a:lnSpc>
            </a:pPr>
            <a:r>
              <a:rPr lang="en-US" sz="4500">
                <a:solidFill>
                  <a:srgbClr val="C00000"/>
                </a:solidFill>
                <a:latin typeface="Arial" panose="020B0604020202020204" pitchFamily="34" charset="0"/>
                <a:cs typeface="Arial" panose="020B0604020202020204" pitchFamily="34" charset="0"/>
              </a:rPr>
              <a:t>Lệnh nào sau đây giúp em sao chép thư mục? </a:t>
            </a:r>
          </a:p>
        </p:txBody>
      </p:sp>
      <p:sp>
        <p:nvSpPr>
          <p:cNvPr id="5" name="Plaque 4">
            <a:extLst>
              <a:ext uri="{FF2B5EF4-FFF2-40B4-BE49-F238E27FC236}">
                <a16:creationId xmlns:a16="http://schemas.microsoft.com/office/drawing/2014/main" id="{92D535EE-E463-CE30-9029-B5C0D9611F59}"/>
              </a:ext>
            </a:extLst>
          </p:cNvPr>
          <p:cNvSpPr/>
          <p:nvPr/>
        </p:nvSpPr>
        <p:spPr>
          <a:xfrm>
            <a:off x="2273972" y="4838125"/>
            <a:ext cx="5257800" cy="1559305"/>
          </a:xfrm>
          <a:prstGeom prst="plaqu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A. Move to </a:t>
            </a:r>
          </a:p>
        </p:txBody>
      </p:sp>
      <p:sp>
        <p:nvSpPr>
          <p:cNvPr id="6" name="Plaque 5">
            <a:extLst>
              <a:ext uri="{FF2B5EF4-FFF2-40B4-BE49-F238E27FC236}">
                <a16:creationId xmlns:a16="http://schemas.microsoft.com/office/drawing/2014/main" id="{F80BF746-183D-5D43-8ECB-EB992E725385}"/>
              </a:ext>
            </a:extLst>
          </p:cNvPr>
          <p:cNvSpPr/>
          <p:nvPr/>
        </p:nvSpPr>
        <p:spPr>
          <a:xfrm>
            <a:off x="2269290" y="6972300"/>
            <a:ext cx="5257800" cy="1559305"/>
          </a:xfrm>
          <a:prstGeom prst="plaqu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C. Delete</a:t>
            </a:r>
          </a:p>
        </p:txBody>
      </p:sp>
      <p:sp>
        <p:nvSpPr>
          <p:cNvPr id="7" name="Plaque 6">
            <a:extLst>
              <a:ext uri="{FF2B5EF4-FFF2-40B4-BE49-F238E27FC236}">
                <a16:creationId xmlns:a16="http://schemas.microsoft.com/office/drawing/2014/main" id="{A431AAE5-EEEF-2229-92E8-5BAB92D2A95F}"/>
              </a:ext>
            </a:extLst>
          </p:cNvPr>
          <p:cNvSpPr/>
          <p:nvPr/>
        </p:nvSpPr>
        <p:spPr>
          <a:xfrm>
            <a:off x="10215482" y="4838125"/>
            <a:ext cx="5257800" cy="1559305"/>
          </a:xfrm>
          <a:prstGeom prst="plaqu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B. Copy to </a:t>
            </a:r>
          </a:p>
        </p:txBody>
      </p:sp>
      <p:sp>
        <p:nvSpPr>
          <p:cNvPr id="8" name="Plaque 7">
            <a:extLst>
              <a:ext uri="{FF2B5EF4-FFF2-40B4-BE49-F238E27FC236}">
                <a16:creationId xmlns:a16="http://schemas.microsoft.com/office/drawing/2014/main" id="{C7569183-B766-5998-FE8C-E313DD6AEF82}"/>
              </a:ext>
            </a:extLst>
          </p:cNvPr>
          <p:cNvSpPr/>
          <p:nvPr/>
        </p:nvSpPr>
        <p:spPr>
          <a:xfrm>
            <a:off x="10210800" y="6972300"/>
            <a:ext cx="5257800" cy="1559305"/>
          </a:xfrm>
          <a:prstGeom prst="plaqu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D. Rename</a:t>
            </a:r>
          </a:p>
        </p:txBody>
      </p:sp>
      <p:sp>
        <p:nvSpPr>
          <p:cNvPr id="10" name="Plaque 9">
            <a:extLst>
              <a:ext uri="{FF2B5EF4-FFF2-40B4-BE49-F238E27FC236}">
                <a16:creationId xmlns:a16="http://schemas.microsoft.com/office/drawing/2014/main" id="{8D7F37EB-4A82-CEB7-4224-7B2A8E206E7C}"/>
              </a:ext>
            </a:extLst>
          </p:cNvPr>
          <p:cNvSpPr/>
          <p:nvPr/>
        </p:nvSpPr>
        <p:spPr>
          <a:xfrm>
            <a:off x="10210800" y="4838124"/>
            <a:ext cx="5257800" cy="1559305"/>
          </a:xfrm>
          <a:prstGeom prst="plaqu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B. Copy to </a:t>
            </a:r>
          </a:p>
        </p:txBody>
      </p:sp>
    </p:spTree>
    <p:extLst>
      <p:ext uri="{BB962C8B-B14F-4D97-AF65-F5344CB8AC3E}">
        <p14:creationId xmlns:p14="http://schemas.microsoft.com/office/powerpoint/2010/main" val="28792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CA8C1-96F3-DCD2-0730-28995C1CCC6A}"/>
              </a:ext>
            </a:extLst>
          </p:cNvPr>
          <p:cNvSpPr txBox="1"/>
          <p:nvPr/>
        </p:nvSpPr>
        <p:spPr>
          <a:xfrm>
            <a:off x="4038600" y="495300"/>
            <a:ext cx="10210800" cy="1169551"/>
          </a:xfrm>
          <a:prstGeom prst="rect">
            <a:avLst/>
          </a:prstGeom>
          <a:solidFill>
            <a:schemeClr val="bg1"/>
          </a:solid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VẬN DỤNG </a:t>
            </a:r>
          </a:p>
        </p:txBody>
      </p:sp>
      <p:grpSp>
        <p:nvGrpSpPr>
          <p:cNvPr id="21" name="Group 20">
            <a:extLst>
              <a:ext uri="{FF2B5EF4-FFF2-40B4-BE49-F238E27FC236}">
                <a16:creationId xmlns:a16="http://schemas.microsoft.com/office/drawing/2014/main" id="{E2ED3268-868A-33E2-BB8D-DD0C932BAD1E}"/>
              </a:ext>
            </a:extLst>
          </p:cNvPr>
          <p:cNvGrpSpPr/>
          <p:nvPr/>
        </p:nvGrpSpPr>
        <p:grpSpPr>
          <a:xfrm>
            <a:off x="762000" y="2857500"/>
            <a:ext cx="10210800" cy="5029200"/>
            <a:chOff x="571500" y="2219325"/>
            <a:chExt cx="17335500" cy="3228975"/>
          </a:xfrm>
        </p:grpSpPr>
        <p:sp>
          <p:nvSpPr>
            <p:cNvPr id="16" name="Rectangle 15">
              <a:extLst>
                <a:ext uri="{FF2B5EF4-FFF2-40B4-BE49-F238E27FC236}">
                  <a16:creationId xmlns:a16="http://schemas.microsoft.com/office/drawing/2014/main" id="{ECD7F532-7218-329C-EF89-89C39890E041}"/>
                </a:ext>
              </a:extLst>
            </p:cNvPr>
            <p:cNvSpPr/>
            <p:nvPr/>
          </p:nvSpPr>
          <p:spPr>
            <a:xfrm>
              <a:off x="571500" y="2400300"/>
              <a:ext cx="17145000" cy="30480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5039EC-0E77-1EF1-9577-8AEE4D5DB8D8}"/>
                </a:ext>
              </a:extLst>
            </p:cNvPr>
            <p:cNvSpPr/>
            <p:nvPr/>
          </p:nvSpPr>
          <p:spPr>
            <a:xfrm>
              <a:off x="762001" y="2219325"/>
              <a:ext cx="17144999" cy="3131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DFF75D-00A5-3B0E-D985-4FC5E389F0BD}"/>
                </a:ext>
              </a:extLst>
            </p:cNvPr>
            <p:cNvSpPr txBox="1"/>
            <p:nvPr/>
          </p:nvSpPr>
          <p:spPr>
            <a:xfrm>
              <a:off x="1333499" y="2240729"/>
              <a:ext cx="16002000" cy="2950142"/>
            </a:xfrm>
            <a:prstGeom prst="rect">
              <a:avLst/>
            </a:prstGeom>
            <a:noFill/>
          </p:spPr>
          <p:txBody>
            <a:bodyPr wrap="square" rtlCol="0">
              <a:spAutoFit/>
            </a:bodyPr>
            <a:lstStyle/>
            <a:p>
              <a:pPr algn="just">
                <a:lnSpc>
                  <a:spcPct val="150000"/>
                </a:lnSpc>
              </a:pPr>
              <a:r>
                <a:rPr lang="en-US" sz="4000" b="1" i="1">
                  <a:latin typeface="Arial" panose="020B0604020202020204" pitchFamily="34" charset="0"/>
                  <a:cs typeface="Arial" panose="020B0604020202020204" pitchFamily="34" charset="0"/>
                </a:rPr>
                <a:t>Nhiệm vụ: </a:t>
              </a:r>
            </a:p>
            <a:p>
              <a:pPr algn="just">
                <a:lnSpc>
                  <a:spcPct val="150000"/>
                </a:lnSpc>
              </a:pPr>
              <a:r>
                <a:rPr lang="en-US" sz="4000">
                  <a:latin typeface="Arial" panose="020B0604020202020204" pitchFamily="34" charset="0"/>
                  <a:cs typeface="Arial" panose="020B0604020202020204" pitchFamily="34" charset="0"/>
                </a:rPr>
                <a:t>Em hãy tạo thư mục </a:t>
              </a:r>
              <a:r>
                <a:rPr lang="en-US" sz="4000" i="1">
                  <a:latin typeface="Arial" panose="020B0604020202020204" pitchFamily="34" charset="0"/>
                  <a:cs typeface="Arial" panose="020B0604020202020204" pitchFamily="34" charset="0"/>
                </a:rPr>
                <a:t>HocTap</a:t>
              </a:r>
              <a:r>
                <a:rPr lang="en-US" sz="4000">
                  <a:latin typeface="Arial" panose="020B0604020202020204" pitchFamily="34" charset="0"/>
                  <a:cs typeface="Arial" panose="020B0604020202020204" pitchFamily="34" charset="0"/>
                </a:rPr>
                <a:t> trong thư mục </a:t>
              </a:r>
              <a:r>
                <a:rPr lang="en-US" sz="4000" b="1" i="1">
                  <a:latin typeface="Arial" panose="020B0604020202020204" pitchFamily="34" charset="0"/>
                  <a:cs typeface="Arial" panose="020B0604020202020204" pitchFamily="34" charset="0"/>
                </a:rPr>
                <a:t>Documents</a:t>
              </a:r>
              <a:r>
                <a:rPr lang="en-US" sz="4000">
                  <a:latin typeface="Arial" panose="020B0604020202020204" pitchFamily="34" charset="0"/>
                  <a:cs typeface="Arial" panose="020B0604020202020204" pitchFamily="34" charset="0"/>
                </a:rPr>
                <a:t>. Sau đó, em hãy di chuyển thư mục </a:t>
              </a:r>
              <a:r>
                <a:rPr lang="en-US" sz="4000" i="1">
                  <a:latin typeface="Arial" panose="020B0604020202020204" pitchFamily="34" charset="0"/>
                  <a:cs typeface="Arial" panose="020B0604020202020204" pitchFamily="34" charset="0"/>
                </a:rPr>
                <a:t>Lop4</a:t>
              </a:r>
              <a:r>
                <a:rPr lang="en-US" sz="4000">
                  <a:latin typeface="Arial" panose="020B0604020202020204" pitchFamily="34" charset="0"/>
                  <a:cs typeface="Arial" panose="020B0604020202020204" pitchFamily="34" charset="0"/>
                </a:rPr>
                <a:t> vào thư mục </a:t>
              </a:r>
              <a:r>
                <a:rPr lang="en-US" sz="4000" i="1">
                  <a:latin typeface="Arial" panose="020B0604020202020204" pitchFamily="34" charset="0"/>
                  <a:cs typeface="Arial" panose="020B0604020202020204" pitchFamily="34" charset="0"/>
                </a:rPr>
                <a:t>HocTap</a:t>
              </a:r>
              <a:r>
                <a:rPr lang="en-US" sz="4000">
                  <a:latin typeface="Arial" panose="020B0604020202020204" pitchFamily="34" charset="0"/>
                  <a:cs typeface="Arial" panose="020B0604020202020204" pitchFamily="34" charset="0"/>
                </a:rPr>
                <a:t>.</a:t>
              </a:r>
            </a:p>
          </p:txBody>
        </p:sp>
      </p:grpSp>
      <p:sp>
        <p:nvSpPr>
          <p:cNvPr id="23" name="Freeform 3">
            <a:extLst>
              <a:ext uri="{FF2B5EF4-FFF2-40B4-BE49-F238E27FC236}">
                <a16:creationId xmlns:a16="http://schemas.microsoft.com/office/drawing/2014/main" id="{BF7C3B60-AE8B-683D-5832-0EE653D2BD88}"/>
              </a:ext>
            </a:extLst>
          </p:cNvPr>
          <p:cNvSpPr/>
          <p:nvPr/>
        </p:nvSpPr>
        <p:spPr>
          <a:xfrm>
            <a:off x="11582400" y="3314700"/>
            <a:ext cx="6569937" cy="6625147"/>
          </a:xfrm>
          <a:custGeom>
            <a:avLst/>
            <a:gdLst/>
            <a:ahLst/>
            <a:cxnLst/>
            <a:rect l="l" t="t" r="r" b="b"/>
            <a:pathLst>
              <a:path w="8161020" h="8229600">
                <a:moveTo>
                  <a:pt x="0" y="0"/>
                </a:moveTo>
                <a:lnTo>
                  <a:pt x="8161020" y="0"/>
                </a:lnTo>
                <a:lnTo>
                  <a:pt x="8161020" y="8229600"/>
                </a:lnTo>
                <a:lnTo>
                  <a:pt x="0" y="82296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8057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C9405A-940A-37D0-E1F7-35FCB7F287DB}"/>
              </a:ext>
            </a:extLst>
          </p:cNvPr>
          <p:cNvSpPr txBox="1"/>
          <p:nvPr/>
        </p:nvSpPr>
        <p:spPr>
          <a:xfrm>
            <a:off x="3371850" y="419100"/>
            <a:ext cx="11544300" cy="116955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7000" b="1">
                <a:solidFill>
                  <a:srgbClr val="865630"/>
                </a:solidFill>
                <a:latin typeface="Arial" panose="020B0604020202020204" pitchFamily="34" charset="0"/>
                <a:cs typeface="Arial" panose="020B0604020202020204" pitchFamily="34" charset="0"/>
              </a:rPr>
              <a:t>KHỞI ĐỘNG </a:t>
            </a:r>
          </a:p>
        </p:txBody>
      </p:sp>
      <p:grpSp>
        <p:nvGrpSpPr>
          <p:cNvPr id="11" name="Group 10">
            <a:extLst>
              <a:ext uri="{FF2B5EF4-FFF2-40B4-BE49-F238E27FC236}">
                <a16:creationId xmlns:a16="http://schemas.microsoft.com/office/drawing/2014/main" id="{CCDE890F-87CC-D1A5-CB22-ABBE41C33136}"/>
              </a:ext>
            </a:extLst>
          </p:cNvPr>
          <p:cNvGrpSpPr/>
          <p:nvPr/>
        </p:nvGrpSpPr>
        <p:grpSpPr>
          <a:xfrm>
            <a:off x="609600" y="2247900"/>
            <a:ext cx="6934200" cy="7892497"/>
            <a:chOff x="762000" y="2247900"/>
            <a:chExt cx="6934200" cy="7892497"/>
          </a:xfrm>
        </p:grpSpPr>
        <p:pic>
          <p:nvPicPr>
            <p:cNvPr id="5" name="Picture 4">
              <a:extLst>
                <a:ext uri="{FF2B5EF4-FFF2-40B4-BE49-F238E27FC236}">
                  <a16:creationId xmlns:a16="http://schemas.microsoft.com/office/drawing/2014/main" id="{B21B8B4F-AC92-6130-4CB1-78DE6B160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47900"/>
              <a:ext cx="6934200" cy="6993977"/>
            </a:xfrm>
            <a:prstGeom prst="rect">
              <a:avLst/>
            </a:prstGeom>
          </p:spPr>
        </p:pic>
        <p:sp>
          <p:nvSpPr>
            <p:cNvPr id="6" name="TextBox 5">
              <a:extLst>
                <a:ext uri="{FF2B5EF4-FFF2-40B4-BE49-F238E27FC236}">
                  <a16:creationId xmlns:a16="http://schemas.microsoft.com/office/drawing/2014/main" id="{52BE6C7D-F271-B1F6-9CAB-5BCF6222DDD9}"/>
                </a:ext>
              </a:extLst>
            </p:cNvPr>
            <p:cNvSpPr txBox="1"/>
            <p:nvPr/>
          </p:nvSpPr>
          <p:spPr>
            <a:xfrm>
              <a:off x="1943100" y="9509455"/>
              <a:ext cx="4572000" cy="630942"/>
            </a:xfrm>
            <a:prstGeom prst="rect">
              <a:avLst/>
            </a:prstGeom>
            <a:noFill/>
          </p:spPr>
          <p:txBody>
            <a:bodyPr wrap="square" rtlCol="0">
              <a:spAutoFit/>
            </a:bodyPr>
            <a:lstStyle/>
            <a:p>
              <a:pPr algn="ctr"/>
              <a:r>
                <a:rPr lang="en-US" sz="3500" i="1">
                  <a:solidFill>
                    <a:srgbClr val="002060"/>
                  </a:solidFill>
                  <a:latin typeface="Arial" panose="020B0604020202020204" pitchFamily="34" charset="0"/>
                  <a:cs typeface="Arial" panose="020B0604020202020204" pitchFamily="34" charset="0"/>
                </a:rPr>
                <a:t>Hình 1a </a:t>
              </a:r>
            </a:p>
          </p:txBody>
        </p:sp>
      </p:grpSp>
      <p:sp>
        <p:nvSpPr>
          <p:cNvPr id="12" name="TextBox 11">
            <a:extLst>
              <a:ext uri="{FF2B5EF4-FFF2-40B4-BE49-F238E27FC236}">
                <a16:creationId xmlns:a16="http://schemas.microsoft.com/office/drawing/2014/main" id="{A41A8763-31F6-21F5-896D-035E614B5AA2}"/>
              </a:ext>
            </a:extLst>
          </p:cNvPr>
          <p:cNvSpPr txBox="1"/>
          <p:nvPr/>
        </p:nvSpPr>
        <p:spPr>
          <a:xfrm>
            <a:off x="7924800" y="2530614"/>
            <a:ext cx="99822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a:latin typeface="Arial" panose="020B0604020202020204" pitchFamily="34" charset="0"/>
                <a:cs typeface="Arial" panose="020B0604020202020204" pitchFamily="34" charset="0"/>
              </a:rPr>
              <a:t>Quan sát hình ảnh và trả lời câu hỏi: </a:t>
            </a:r>
          </a:p>
        </p:txBody>
      </p:sp>
      <p:grpSp>
        <p:nvGrpSpPr>
          <p:cNvPr id="16" name="Group 15">
            <a:extLst>
              <a:ext uri="{FF2B5EF4-FFF2-40B4-BE49-F238E27FC236}">
                <a16:creationId xmlns:a16="http://schemas.microsoft.com/office/drawing/2014/main" id="{4B9587BA-15E0-5105-E111-8E3550897A20}"/>
              </a:ext>
            </a:extLst>
          </p:cNvPr>
          <p:cNvGrpSpPr/>
          <p:nvPr/>
        </p:nvGrpSpPr>
        <p:grpSpPr>
          <a:xfrm>
            <a:off x="8458200" y="4124668"/>
            <a:ext cx="8915400" cy="4191000"/>
            <a:chOff x="8458200" y="4124668"/>
            <a:chExt cx="8915400" cy="4191000"/>
          </a:xfrm>
        </p:grpSpPr>
        <p:sp>
          <p:nvSpPr>
            <p:cNvPr id="15" name="Speech Bubble: Rectangle with Corners Rounded 14">
              <a:extLst>
                <a:ext uri="{FF2B5EF4-FFF2-40B4-BE49-F238E27FC236}">
                  <a16:creationId xmlns:a16="http://schemas.microsoft.com/office/drawing/2014/main" id="{17033BFE-088D-7967-7325-B9003EA87C27}"/>
                </a:ext>
              </a:extLst>
            </p:cNvPr>
            <p:cNvSpPr/>
            <p:nvPr/>
          </p:nvSpPr>
          <p:spPr>
            <a:xfrm>
              <a:off x="8458200" y="4124668"/>
              <a:ext cx="8915400" cy="4191000"/>
            </a:xfrm>
            <a:prstGeom prst="wedgeRoundRectCallout">
              <a:avLst>
                <a:gd name="adj1" fmla="val -55608"/>
                <a:gd name="adj2" fmla="val 30796"/>
                <a:gd name="adj3" fmla="val 16667"/>
              </a:avLst>
            </a:prstGeom>
            <a:solidFill>
              <a:schemeClr val="bg1"/>
            </a:solidFill>
            <a:ln w="38100">
              <a:solidFill>
                <a:srgbClr val="865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B643D37-0592-AE66-D746-D1580D288B0F}"/>
                </a:ext>
              </a:extLst>
            </p:cNvPr>
            <p:cNvSpPr txBox="1"/>
            <p:nvPr/>
          </p:nvSpPr>
          <p:spPr>
            <a:xfrm>
              <a:off x="9448800" y="4838700"/>
              <a:ext cx="6934200" cy="2762936"/>
            </a:xfrm>
            <a:prstGeom prst="rect">
              <a:avLst/>
            </a:prstGeom>
            <a:noFill/>
          </p:spPr>
          <p:txBody>
            <a:bodyPr wrap="square">
              <a:spAutoFit/>
            </a:bodyPr>
            <a:lstStyle/>
            <a:p>
              <a:pPr algn="just">
                <a:lnSpc>
                  <a:spcPct val="150000"/>
                </a:lnSpc>
              </a:pPr>
              <a:r>
                <a:rPr lang="vi-VN" sz="4000"/>
                <a:t>Theo em, tệp </a:t>
              </a:r>
              <a:r>
                <a:rPr lang="vi-VN" sz="4000" i="1"/>
                <a:t>GioiThieuTo1</a:t>
              </a:r>
              <a:r>
                <a:rPr lang="vi-VN" sz="4000"/>
                <a:t> nên di chuyển vào thư mục con nào?</a:t>
              </a:r>
              <a:endParaRPr lang="en-US" sz="4000"/>
            </a:p>
          </p:txBody>
        </p:sp>
      </p:grpSp>
    </p:spTree>
    <p:extLst>
      <p:ext uri="{BB962C8B-B14F-4D97-AF65-F5344CB8AC3E}">
        <p14:creationId xmlns:p14="http://schemas.microsoft.com/office/powerpoint/2010/main" val="1865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CA8C1-96F3-DCD2-0730-28995C1CCC6A}"/>
              </a:ext>
            </a:extLst>
          </p:cNvPr>
          <p:cNvSpPr txBox="1"/>
          <p:nvPr/>
        </p:nvSpPr>
        <p:spPr>
          <a:xfrm>
            <a:off x="4038600" y="495300"/>
            <a:ext cx="10210800" cy="1169551"/>
          </a:xfrm>
          <a:prstGeom prst="rect">
            <a:avLst/>
          </a:prstGeom>
          <a:solidFill>
            <a:schemeClr val="bg1"/>
          </a:solid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VẬN DỤNG </a:t>
            </a:r>
          </a:p>
        </p:txBody>
      </p:sp>
      <p:sp>
        <p:nvSpPr>
          <p:cNvPr id="3" name="Freeform 5">
            <a:extLst>
              <a:ext uri="{FF2B5EF4-FFF2-40B4-BE49-F238E27FC236}">
                <a16:creationId xmlns:a16="http://schemas.microsoft.com/office/drawing/2014/main" id="{CCEC2C6C-BCC0-ED6A-14EF-5E575E84E3B8}"/>
              </a:ext>
            </a:extLst>
          </p:cNvPr>
          <p:cNvSpPr/>
          <p:nvPr/>
        </p:nvSpPr>
        <p:spPr>
          <a:xfrm flipH="1">
            <a:off x="85805" y="3619500"/>
            <a:ext cx="7194727" cy="6667500"/>
          </a:xfrm>
          <a:custGeom>
            <a:avLst/>
            <a:gdLst/>
            <a:ahLst/>
            <a:cxnLst/>
            <a:rect l="l" t="t" r="r" b="b"/>
            <a:pathLst>
              <a:path w="4094226" h="4114800">
                <a:moveTo>
                  <a:pt x="0" y="0"/>
                </a:moveTo>
                <a:lnTo>
                  <a:pt x="4094226" y="0"/>
                </a:lnTo>
                <a:lnTo>
                  <a:pt x="409422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16">
            <a:extLst>
              <a:ext uri="{FF2B5EF4-FFF2-40B4-BE49-F238E27FC236}">
                <a16:creationId xmlns:a16="http://schemas.microsoft.com/office/drawing/2014/main" id="{086E9326-8B01-F596-F864-013A888F8F55}"/>
              </a:ext>
            </a:extLst>
          </p:cNvPr>
          <p:cNvSpPr/>
          <p:nvPr/>
        </p:nvSpPr>
        <p:spPr>
          <a:xfrm rot="8422121">
            <a:off x="-506817" y="-75097"/>
            <a:ext cx="3441017" cy="2577634"/>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16">
            <a:extLst>
              <a:ext uri="{FF2B5EF4-FFF2-40B4-BE49-F238E27FC236}">
                <a16:creationId xmlns:a16="http://schemas.microsoft.com/office/drawing/2014/main" id="{273B78FD-EEDA-E9C2-215A-48BB742FD814}"/>
              </a:ext>
            </a:extLst>
          </p:cNvPr>
          <p:cNvSpPr/>
          <p:nvPr/>
        </p:nvSpPr>
        <p:spPr>
          <a:xfrm rot="14400718" flipH="1">
            <a:off x="15324073" y="-19873"/>
            <a:ext cx="3535323" cy="3002101"/>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Speech Bubble: Rectangle with Corners Rounded 5">
            <a:extLst>
              <a:ext uri="{FF2B5EF4-FFF2-40B4-BE49-F238E27FC236}">
                <a16:creationId xmlns:a16="http://schemas.microsoft.com/office/drawing/2014/main" id="{47B5AFF6-A897-F9F4-AD81-0982EB826417}"/>
              </a:ext>
            </a:extLst>
          </p:cNvPr>
          <p:cNvSpPr/>
          <p:nvPr/>
        </p:nvSpPr>
        <p:spPr>
          <a:xfrm>
            <a:off x="8077200" y="2924256"/>
            <a:ext cx="9220200" cy="2219244"/>
          </a:xfrm>
          <a:prstGeom prst="wedgeRoundRectCallout">
            <a:avLst>
              <a:gd name="adj1" fmla="val -56209"/>
              <a:gd name="adj2" fmla="val 40864"/>
              <a:gd name="adj3" fmla="val 16667"/>
            </a:avLst>
          </a:prstGeom>
          <a:solidFill>
            <a:schemeClr val="bg1"/>
          </a:solid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Tạo thư mục bằng lệnh </a:t>
            </a:r>
            <a:r>
              <a:rPr lang="vi-VN" sz="4000" b="1">
                <a:solidFill>
                  <a:schemeClr val="tx1"/>
                </a:solidFill>
              </a:rPr>
              <a:t>New folder</a:t>
            </a:r>
            <a:r>
              <a:rPr lang="vi-VN" sz="4000">
                <a:solidFill>
                  <a:schemeClr val="tx1"/>
                </a:solidFill>
              </a:rPr>
              <a:t>.</a:t>
            </a:r>
            <a:endParaRPr lang="en-US" sz="4000">
              <a:solidFill>
                <a:schemeClr val="tx1"/>
              </a:solidFill>
            </a:endParaRPr>
          </a:p>
        </p:txBody>
      </p:sp>
      <p:sp>
        <p:nvSpPr>
          <p:cNvPr id="7" name="Speech Bubble: Rectangle with Corners Rounded 6">
            <a:extLst>
              <a:ext uri="{FF2B5EF4-FFF2-40B4-BE49-F238E27FC236}">
                <a16:creationId xmlns:a16="http://schemas.microsoft.com/office/drawing/2014/main" id="{CD64C15B-5C2D-58D9-8F60-F0AC56AB4476}"/>
              </a:ext>
            </a:extLst>
          </p:cNvPr>
          <p:cNvSpPr/>
          <p:nvPr/>
        </p:nvSpPr>
        <p:spPr>
          <a:xfrm>
            <a:off x="8077200" y="5981700"/>
            <a:ext cx="9220200" cy="2219244"/>
          </a:xfrm>
          <a:prstGeom prst="wedgeRoundRectCallout">
            <a:avLst>
              <a:gd name="adj1" fmla="val -55744"/>
              <a:gd name="adj2" fmla="val -41542"/>
              <a:gd name="adj3" fmla="val 16667"/>
            </a:avLst>
          </a:prstGeom>
          <a:solidFill>
            <a:schemeClr val="bg1"/>
          </a:solid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Xoá thư mục bằng lệnh </a:t>
            </a:r>
            <a:r>
              <a:rPr lang="en-US" sz="4000" b="1">
                <a:solidFill>
                  <a:schemeClr val="tx1"/>
                </a:solidFill>
                <a:latin typeface="Arial" panose="020B0604020202020204" pitchFamily="34" charset="0"/>
                <a:cs typeface="Arial" panose="020B0604020202020204" pitchFamily="34" charset="0"/>
              </a:rPr>
              <a:t>Move to</a:t>
            </a:r>
            <a:r>
              <a:rPr lang="en-US" sz="40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360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1887F769-3A90-A062-DD4D-FDB7F838FA3B}"/>
              </a:ext>
            </a:extLst>
          </p:cNvPr>
          <p:cNvSpPr/>
          <p:nvPr/>
        </p:nvSpPr>
        <p:spPr>
          <a:xfrm>
            <a:off x="228600" y="4157945"/>
            <a:ext cx="6312697" cy="6129055"/>
          </a:xfrm>
          <a:custGeom>
            <a:avLst/>
            <a:gdLst/>
            <a:ahLst/>
            <a:cxnLst/>
            <a:rect l="l" t="t" r="r" b="b"/>
            <a:pathLst>
              <a:path w="6312697" h="6129055">
                <a:moveTo>
                  <a:pt x="0" y="0"/>
                </a:moveTo>
                <a:lnTo>
                  <a:pt x="6312698" y="0"/>
                </a:lnTo>
                <a:lnTo>
                  <a:pt x="6312698" y="6129055"/>
                </a:lnTo>
                <a:lnTo>
                  <a:pt x="0" y="6129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14" name="Group 13">
            <a:extLst>
              <a:ext uri="{FF2B5EF4-FFF2-40B4-BE49-F238E27FC236}">
                <a16:creationId xmlns:a16="http://schemas.microsoft.com/office/drawing/2014/main" id="{64257042-33EE-5D5B-0EEF-8E91954132AD}"/>
              </a:ext>
            </a:extLst>
          </p:cNvPr>
          <p:cNvGrpSpPr/>
          <p:nvPr/>
        </p:nvGrpSpPr>
        <p:grpSpPr>
          <a:xfrm>
            <a:off x="6858000" y="1028700"/>
            <a:ext cx="10515600" cy="8534400"/>
            <a:chOff x="6858000" y="1028700"/>
            <a:chExt cx="10515600" cy="8534400"/>
          </a:xfrm>
        </p:grpSpPr>
        <p:sp>
          <p:nvSpPr>
            <p:cNvPr id="11" name="Rectangle: Rounded Corners 10">
              <a:extLst>
                <a:ext uri="{FF2B5EF4-FFF2-40B4-BE49-F238E27FC236}">
                  <a16:creationId xmlns:a16="http://schemas.microsoft.com/office/drawing/2014/main" id="{ACAF14F5-7ADC-1BD5-C355-8732FCB7F074}"/>
                </a:ext>
              </a:extLst>
            </p:cNvPr>
            <p:cNvSpPr/>
            <p:nvPr/>
          </p:nvSpPr>
          <p:spPr>
            <a:xfrm>
              <a:off x="6858000" y="1028700"/>
              <a:ext cx="10146503" cy="8229600"/>
            </a:xfrm>
            <a:prstGeom prst="roundRect">
              <a:avLst>
                <a:gd name="adj" fmla="val 10764"/>
              </a:avLst>
            </a:prstGeom>
            <a:solidFill>
              <a:srgbClr val="FDE7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3185B45-54A2-FF2E-74EF-E81F0AFCF9B6}"/>
                </a:ext>
              </a:extLst>
            </p:cNvPr>
            <p:cNvSpPr/>
            <p:nvPr/>
          </p:nvSpPr>
          <p:spPr>
            <a:xfrm>
              <a:off x="7227097" y="1333500"/>
              <a:ext cx="10146503" cy="8229600"/>
            </a:xfrm>
            <a:prstGeom prst="roundRect">
              <a:avLst>
                <a:gd name="adj" fmla="val 10764"/>
              </a:avLst>
            </a:prstGeom>
            <a:solidFill>
              <a:schemeClr val="bg1"/>
            </a:solidFill>
            <a:ln w="38100">
              <a:solidFill>
                <a:srgbClr val="DD8F3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985A788-9C4C-A5D6-24C0-52B984BF56CF}"/>
                </a:ext>
              </a:extLst>
            </p:cNvPr>
            <p:cNvSpPr txBox="1"/>
            <p:nvPr/>
          </p:nvSpPr>
          <p:spPr>
            <a:xfrm>
              <a:off x="7646196" y="2227514"/>
              <a:ext cx="9308303" cy="644157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Lệnh </a:t>
              </a:r>
              <a:r>
                <a:rPr lang="en-US" sz="4000" b="1">
                  <a:latin typeface="Arial" panose="020B0604020202020204" pitchFamily="34" charset="0"/>
                  <a:cs typeface="Arial" panose="020B0604020202020204" pitchFamily="34" charset="0"/>
                </a:rPr>
                <a:t>Move to </a:t>
              </a:r>
              <a:r>
                <a:rPr lang="en-US" sz="4000">
                  <a:latin typeface="Arial" panose="020B0604020202020204" pitchFamily="34" charset="0"/>
                  <a:cs typeface="Arial" panose="020B0604020202020204" pitchFamily="34" charset="0"/>
                </a:rPr>
                <a:t>trong dải lệnh </a:t>
              </a:r>
              <a:r>
                <a:rPr lang="en-US" sz="4000" b="1">
                  <a:latin typeface="Arial" panose="020B0604020202020204" pitchFamily="34" charset="0"/>
                  <a:cs typeface="Arial" panose="020B0604020202020204" pitchFamily="34" charset="0"/>
                </a:rPr>
                <a:t>Home</a:t>
              </a:r>
              <a:r>
                <a:rPr lang="en-US" sz="4000">
                  <a:latin typeface="Arial" panose="020B0604020202020204" pitchFamily="34" charset="0"/>
                  <a:cs typeface="Arial" panose="020B0604020202020204" pitchFamily="34" charset="0"/>
                </a:rPr>
                <a:t> giúp em di chuyển thư mục, tệp.</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Lệnh </a:t>
              </a:r>
              <a:r>
                <a:rPr lang="en-US" sz="4000" b="1">
                  <a:latin typeface="Arial" panose="020B0604020202020204" pitchFamily="34" charset="0"/>
                  <a:cs typeface="Arial" panose="020B0604020202020204" pitchFamily="34" charset="0"/>
                </a:rPr>
                <a:t>Copy to </a:t>
              </a:r>
              <a:r>
                <a:rPr lang="en-US" sz="4000">
                  <a:latin typeface="Arial" panose="020B0604020202020204" pitchFamily="34" charset="0"/>
                  <a:cs typeface="Arial" panose="020B0604020202020204" pitchFamily="34" charset="0"/>
                </a:rPr>
                <a:t>trong dải lệnh </a:t>
              </a:r>
              <a:r>
                <a:rPr lang="en-US" sz="4000" b="1">
                  <a:latin typeface="Arial" panose="020B0604020202020204" pitchFamily="34" charset="0"/>
                  <a:cs typeface="Arial" panose="020B0604020202020204" pitchFamily="34" charset="0"/>
                </a:rPr>
                <a:t>Home</a:t>
              </a:r>
              <a:r>
                <a:rPr lang="en-US" sz="4000">
                  <a:latin typeface="Arial" panose="020B0604020202020204" pitchFamily="34" charset="0"/>
                  <a:cs typeface="Arial" panose="020B0604020202020204" pitchFamily="34" charset="0"/>
                </a:rPr>
                <a:t> giúp em sao chép thư mục, tệp.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di chuyển một thư mục, các thư mục và tệp nằm trong nó cũng sẽ bị di chuyển. </a:t>
              </a:r>
            </a:p>
          </p:txBody>
        </p:sp>
      </p:grpSp>
      <p:grpSp>
        <p:nvGrpSpPr>
          <p:cNvPr id="15" name="Group 14">
            <a:extLst>
              <a:ext uri="{FF2B5EF4-FFF2-40B4-BE49-F238E27FC236}">
                <a16:creationId xmlns:a16="http://schemas.microsoft.com/office/drawing/2014/main" id="{EE9D527C-009C-FA50-D59E-B69DDEE7CC5A}"/>
              </a:ext>
            </a:extLst>
          </p:cNvPr>
          <p:cNvGrpSpPr/>
          <p:nvPr/>
        </p:nvGrpSpPr>
        <p:grpSpPr>
          <a:xfrm>
            <a:off x="533400" y="1028700"/>
            <a:ext cx="5105598" cy="1656014"/>
            <a:chOff x="304800" y="1028700"/>
            <a:chExt cx="5105598" cy="1656014"/>
          </a:xfrm>
        </p:grpSpPr>
        <p:sp>
          <p:nvSpPr>
            <p:cNvPr id="16" name="Rectangle 15">
              <a:extLst>
                <a:ext uri="{FF2B5EF4-FFF2-40B4-BE49-F238E27FC236}">
                  <a16:creationId xmlns:a16="http://schemas.microsoft.com/office/drawing/2014/main" id="{0B50387D-34E9-CB93-8ED7-395C6B05B9AE}"/>
                </a:ext>
              </a:extLst>
            </p:cNvPr>
            <p:cNvSpPr/>
            <p:nvPr/>
          </p:nvSpPr>
          <p:spPr>
            <a:xfrm>
              <a:off x="457200" y="1160714"/>
              <a:ext cx="4953198" cy="1524000"/>
            </a:xfrm>
            <a:prstGeom prst="rect">
              <a:avLst/>
            </a:prstGeom>
            <a:noFill/>
            <a:ln w="28575">
              <a:solidFill>
                <a:srgbClr val="DD8F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57D2BD-184B-5356-34B4-D74AD93A1650}"/>
                </a:ext>
              </a:extLst>
            </p:cNvPr>
            <p:cNvSpPr/>
            <p:nvPr/>
          </p:nvSpPr>
          <p:spPr>
            <a:xfrm>
              <a:off x="304800" y="1028700"/>
              <a:ext cx="4953198" cy="1524000"/>
            </a:xfrm>
            <a:prstGeom prst="rect">
              <a:avLst/>
            </a:prstGeom>
            <a:solidFill>
              <a:srgbClr val="DD8F3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F61E6CF-113E-66F9-4D8E-158D95368E89}"/>
                </a:ext>
              </a:extLst>
            </p:cNvPr>
            <p:cNvSpPr txBox="1"/>
            <p:nvPr/>
          </p:nvSpPr>
          <p:spPr>
            <a:xfrm>
              <a:off x="800199" y="1295906"/>
              <a:ext cx="3962400" cy="1015663"/>
            </a:xfrm>
            <a:prstGeom prst="rect">
              <a:avLst/>
            </a:prstGeom>
            <a:noFill/>
          </p:spPr>
          <p:txBody>
            <a:bodyPr wrap="square" rtlCol="0">
              <a:spAutoFit/>
            </a:bodyPr>
            <a:lstStyle/>
            <a:p>
              <a:pPr algn="ctr"/>
              <a:r>
                <a:rPr lang="en-US" sz="6000" b="1">
                  <a:solidFill>
                    <a:schemeClr val="bg1"/>
                  </a:solidFill>
                  <a:latin typeface="Courier New" panose="02070309020205020404" pitchFamily="49" charset="0"/>
                  <a:cs typeface="Courier New" panose="02070309020205020404" pitchFamily="49" charset="0"/>
                </a:rPr>
                <a:t>Ghi nhớ </a:t>
              </a:r>
            </a:p>
          </p:txBody>
        </p:sp>
      </p:grpSp>
      <p:pic>
        <p:nvPicPr>
          <p:cNvPr id="19" name="Picture 9">
            <a:extLst>
              <a:ext uri="{FF2B5EF4-FFF2-40B4-BE49-F238E27FC236}">
                <a16:creationId xmlns:a16="http://schemas.microsoft.com/office/drawing/2014/main" id="{08E28EB2-FA21-14D5-2405-5845CC306C7F}"/>
              </a:ext>
            </a:extLst>
          </p:cNvPr>
          <p:cNvPicPr>
            <a:picLocks noChangeAspect="1"/>
          </p:cNvPicPr>
          <p:nvPr/>
        </p:nvPicPr>
        <p:blipFill>
          <a:blip r:embed="rId4"/>
          <a:srcRect/>
          <a:stretch>
            <a:fillRect/>
          </a:stretch>
        </p:blipFill>
        <p:spPr>
          <a:xfrm>
            <a:off x="15236066" y="8109228"/>
            <a:ext cx="1570392" cy="1383895"/>
          </a:xfrm>
          <a:prstGeom prst="rect">
            <a:avLst/>
          </a:prstGeom>
        </p:spPr>
      </p:pic>
      <p:pic>
        <p:nvPicPr>
          <p:cNvPr id="20" name="Picture 10">
            <a:extLst>
              <a:ext uri="{FF2B5EF4-FFF2-40B4-BE49-F238E27FC236}">
                <a16:creationId xmlns:a16="http://schemas.microsoft.com/office/drawing/2014/main" id="{F6AE0D30-28ED-8A49-A0ED-F89BA2DFB55D}"/>
              </a:ext>
            </a:extLst>
          </p:cNvPr>
          <p:cNvPicPr>
            <a:picLocks noChangeAspect="1"/>
          </p:cNvPicPr>
          <p:nvPr/>
        </p:nvPicPr>
        <p:blipFill>
          <a:blip r:embed="rId4"/>
          <a:srcRect/>
          <a:stretch>
            <a:fillRect/>
          </a:stretch>
        </p:blipFill>
        <p:spPr>
          <a:xfrm flipH="1">
            <a:off x="7646196" y="1111789"/>
            <a:ext cx="1570392" cy="1383895"/>
          </a:xfrm>
          <a:prstGeom prst="rect">
            <a:avLst/>
          </a:prstGeom>
        </p:spPr>
      </p:pic>
    </p:spTree>
    <p:extLst>
      <p:ext uri="{BB962C8B-B14F-4D97-AF65-F5344CB8AC3E}">
        <p14:creationId xmlns:p14="http://schemas.microsoft.com/office/powerpoint/2010/main" val="28631030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par>
                                <p:cTn id="12" presetID="16" presetClass="entr" presetSubtype="37"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out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E2D1"/>
        </a:solidFill>
        <a:effectLst/>
      </p:bgPr>
    </p:bg>
    <p:spTree>
      <p:nvGrpSpPr>
        <p:cNvPr id="1" name=""/>
        <p:cNvGrpSpPr/>
        <p:nvPr/>
      </p:nvGrpSpPr>
      <p:grpSpPr>
        <a:xfrm>
          <a:off x="0" y="0"/>
          <a:ext cx="0" cy="0"/>
          <a:chOff x="0" y="0"/>
          <a:chExt cx="0" cy="0"/>
        </a:xfrm>
      </p:grpSpPr>
      <p:sp>
        <p:nvSpPr>
          <p:cNvPr id="5" name="Freeform 5"/>
          <p:cNvSpPr/>
          <p:nvPr/>
        </p:nvSpPr>
        <p:spPr>
          <a:xfrm rot="-10800000">
            <a:off x="-1531536" y="1028700"/>
            <a:ext cx="13037736" cy="15931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2">
              <a:extLst>
                <a:ext uri="{96DAC541-7B7A-43D3-8B79-37D633B846F1}">
                  <asvg:svgBlip xmlns:asvg="http://schemas.microsoft.com/office/drawing/2016/SVG/main" xmlns="" r:embed="rId3"/>
                </a:ext>
              </a:extLst>
            </a:blip>
            <a:stretch>
              <a:fillRect t="-11681" r="-5223" b="-11649"/>
            </a:stretch>
          </a:blipFill>
        </p:spPr>
        <p:txBody>
          <a:bodyPr/>
          <a:lstStyle/>
          <a:p>
            <a:endParaRPr lang="en-US"/>
          </a:p>
        </p:txBody>
      </p:sp>
      <p:sp>
        <p:nvSpPr>
          <p:cNvPr id="6" name="TextBox 6"/>
          <p:cNvSpPr txBox="1"/>
          <p:nvPr/>
        </p:nvSpPr>
        <p:spPr>
          <a:xfrm>
            <a:off x="976121" y="1467266"/>
            <a:ext cx="9376553" cy="923330"/>
          </a:xfrm>
          <a:prstGeom prst="rect">
            <a:avLst/>
          </a:prstGeom>
        </p:spPr>
        <p:txBody>
          <a:bodyPr wrap="square" lIns="0" tIns="0" rIns="0" bIns="0" rtlCol="0" anchor="t">
            <a:spAutoFit/>
          </a:bodyPr>
          <a:lstStyle/>
          <a:p>
            <a:pPr marL="0" lvl="0" indent="0" algn="just">
              <a:lnSpc>
                <a:spcPts val="7200"/>
              </a:lnSpc>
              <a:spcBef>
                <a:spcPct val="0"/>
              </a:spcBef>
            </a:pPr>
            <a:r>
              <a:rPr lang="en-US" sz="7000" b="1">
                <a:solidFill>
                  <a:srgbClr val="FFFFFF"/>
                </a:solidFill>
                <a:latin typeface="Arial" panose="020B0604020202020204" pitchFamily="34" charset="0"/>
                <a:cs typeface="Arial" panose="020B0604020202020204" pitchFamily="34" charset="0"/>
              </a:rPr>
              <a:t>HƯỚNG DẪN VỀ NHÀ </a:t>
            </a:r>
          </a:p>
        </p:txBody>
      </p:sp>
      <p:grpSp>
        <p:nvGrpSpPr>
          <p:cNvPr id="25" name="Group 24">
            <a:extLst>
              <a:ext uri="{FF2B5EF4-FFF2-40B4-BE49-F238E27FC236}">
                <a16:creationId xmlns:a16="http://schemas.microsoft.com/office/drawing/2014/main" id="{8BD03081-7EE4-CE52-AC74-4733A56809EE}"/>
              </a:ext>
            </a:extLst>
          </p:cNvPr>
          <p:cNvGrpSpPr/>
          <p:nvPr/>
        </p:nvGrpSpPr>
        <p:grpSpPr>
          <a:xfrm>
            <a:off x="1139321" y="3848101"/>
            <a:ext cx="7460801" cy="5410200"/>
            <a:chOff x="1485886" y="3848100"/>
            <a:chExt cx="7460801" cy="5410200"/>
          </a:xfrm>
        </p:grpSpPr>
        <p:grpSp>
          <p:nvGrpSpPr>
            <p:cNvPr id="8" name="Group 8"/>
            <p:cNvGrpSpPr/>
            <p:nvPr/>
          </p:nvGrpSpPr>
          <p:grpSpPr>
            <a:xfrm>
              <a:off x="1485886" y="3848100"/>
              <a:ext cx="7460801" cy="5410200"/>
              <a:chOff x="0" y="0"/>
              <a:chExt cx="2260849" cy="1246909"/>
            </a:xfrm>
          </p:grpSpPr>
          <p:sp>
            <p:nvSpPr>
              <p:cNvPr id="9" name="Freeform 9"/>
              <p:cNvSpPr/>
              <p:nvPr/>
            </p:nvSpPr>
            <p:spPr>
              <a:xfrm>
                <a:off x="10160" y="16510"/>
                <a:ext cx="2237989" cy="1218969"/>
              </a:xfrm>
              <a:custGeom>
                <a:avLst/>
                <a:gdLst/>
                <a:ahLst/>
                <a:cxnLst/>
                <a:rect l="l" t="t" r="r" b="b"/>
                <a:pathLst>
                  <a:path w="2237989" h="1218969">
                    <a:moveTo>
                      <a:pt x="2237989" y="1218969"/>
                    </a:moveTo>
                    <a:lnTo>
                      <a:pt x="0" y="1211349"/>
                    </a:lnTo>
                    <a:lnTo>
                      <a:pt x="0" y="435997"/>
                    </a:lnTo>
                    <a:lnTo>
                      <a:pt x="17780" y="19050"/>
                    </a:lnTo>
                    <a:lnTo>
                      <a:pt x="1113839" y="0"/>
                    </a:lnTo>
                    <a:lnTo>
                      <a:pt x="2218939" y="5080"/>
                    </a:lnTo>
                    <a:lnTo>
                      <a:pt x="2237989" y="1218969"/>
                    </a:lnTo>
                  </a:path>
                </a:pathLst>
              </a:custGeom>
              <a:solidFill>
                <a:srgbClr val="FFFFFF"/>
              </a:solidFill>
            </p:spPr>
            <p:txBody>
              <a:bodyPr/>
              <a:lstStyle/>
              <a:p>
                <a:endParaRPr lang="en-US"/>
              </a:p>
            </p:txBody>
          </p:sp>
          <p:sp>
            <p:nvSpPr>
              <p:cNvPr id="10" name="Freeform 10"/>
              <p:cNvSpPr/>
              <p:nvPr/>
            </p:nvSpPr>
            <p:spPr>
              <a:xfrm>
                <a:off x="-3810" y="0"/>
                <a:ext cx="2267199" cy="1245639"/>
              </a:xfrm>
              <a:custGeom>
                <a:avLst/>
                <a:gdLst/>
                <a:ahLst/>
                <a:cxnLst/>
                <a:rect l="l" t="t" r="r" b="b"/>
                <a:pathLst>
                  <a:path w="2267199" h="1245639">
                    <a:moveTo>
                      <a:pt x="2232909" y="21590"/>
                    </a:moveTo>
                    <a:cubicBezTo>
                      <a:pt x="2234179" y="34290"/>
                      <a:pt x="2234179" y="44450"/>
                      <a:pt x="2235449" y="54610"/>
                    </a:cubicBezTo>
                    <a:cubicBezTo>
                      <a:pt x="2237989" y="81665"/>
                      <a:pt x="2239259" y="106746"/>
                      <a:pt x="2241799" y="130931"/>
                    </a:cubicBezTo>
                    <a:cubicBezTo>
                      <a:pt x="2241799" y="165866"/>
                      <a:pt x="2254499" y="854701"/>
                      <a:pt x="2260849" y="889635"/>
                    </a:cubicBezTo>
                    <a:cubicBezTo>
                      <a:pt x="2267199" y="942485"/>
                      <a:pt x="2263389" y="996230"/>
                      <a:pt x="2263389" y="1049080"/>
                    </a:cubicBezTo>
                    <a:cubicBezTo>
                      <a:pt x="2263389" y="1095659"/>
                      <a:pt x="2264659" y="1138655"/>
                      <a:pt x="2265929" y="1184679"/>
                    </a:cubicBezTo>
                    <a:cubicBezTo>
                      <a:pt x="2265929" y="1206269"/>
                      <a:pt x="2265929" y="1220239"/>
                      <a:pt x="2265929" y="1244369"/>
                    </a:cubicBezTo>
                    <a:cubicBezTo>
                      <a:pt x="2243069" y="1244369"/>
                      <a:pt x="2222749" y="1245639"/>
                      <a:pt x="2200636" y="1244369"/>
                    </a:cubicBezTo>
                    <a:cubicBezTo>
                      <a:pt x="2089595" y="1239289"/>
                      <a:pt x="1976846" y="1245639"/>
                      <a:pt x="1865805" y="1240559"/>
                    </a:cubicBezTo>
                    <a:cubicBezTo>
                      <a:pt x="1799180" y="1236749"/>
                      <a:pt x="1734264" y="1239289"/>
                      <a:pt x="1667639" y="1236749"/>
                    </a:cubicBezTo>
                    <a:cubicBezTo>
                      <a:pt x="1636889" y="1235479"/>
                      <a:pt x="1606140" y="1234209"/>
                      <a:pt x="1575390" y="1232939"/>
                    </a:cubicBezTo>
                    <a:cubicBezTo>
                      <a:pt x="1556598" y="1232939"/>
                      <a:pt x="1539515" y="1234209"/>
                      <a:pt x="1520723" y="1234209"/>
                    </a:cubicBezTo>
                    <a:cubicBezTo>
                      <a:pt x="1472890" y="1232939"/>
                      <a:pt x="1341349" y="1234209"/>
                      <a:pt x="1293516" y="1232939"/>
                    </a:cubicBezTo>
                    <a:cubicBezTo>
                      <a:pt x="1259350" y="1231669"/>
                      <a:pt x="576020" y="1240559"/>
                      <a:pt x="541854" y="1239289"/>
                    </a:cubicBezTo>
                    <a:cubicBezTo>
                      <a:pt x="533312" y="1239289"/>
                      <a:pt x="523062" y="1240559"/>
                      <a:pt x="514521" y="1240559"/>
                    </a:cubicBezTo>
                    <a:cubicBezTo>
                      <a:pt x="494021" y="1240559"/>
                      <a:pt x="475229" y="1241829"/>
                      <a:pt x="454729" y="1241829"/>
                    </a:cubicBezTo>
                    <a:cubicBezTo>
                      <a:pt x="403480" y="1241829"/>
                      <a:pt x="353938" y="1240559"/>
                      <a:pt x="302688" y="1239289"/>
                    </a:cubicBezTo>
                    <a:cubicBezTo>
                      <a:pt x="271939" y="1238019"/>
                      <a:pt x="241189" y="1236749"/>
                      <a:pt x="212147" y="1235479"/>
                    </a:cubicBezTo>
                    <a:cubicBezTo>
                      <a:pt x="157481" y="1234209"/>
                      <a:pt x="102815" y="1232939"/>
                      <a:pt x="48260" y="1232939"/>
                    </a:cubicBezTo>
                    <a:cubicBezTo>
                      <a:pt x="38100" y="1232939"/>
                      <a:pt x="29210" y="1232939"/>
                      <a:pt x="19050" y="1231669"/>
                    </a:cubicBezTo>
                    <a:cubicBezTo>
                      <a:pt x="10160" y="1230399"/>
                      <a:pt x="5080" y="1224049"/>
                      <a:pt x="7620" y="1215159"/>
                    </a:cubicBezTo>
                    <a:cubicBezTo>
                      <a:pt x="16510" y="1183443"/>
                      <a:pt x="12700" y="1161049"/>
                      <a:pt x="11430" y="1137759"/>
                    </a:cubicBezTo>
                    <a:cubicBezTo>
                      <a:pt x="10160" y="1090284"/>
                      <a:pt x="6350" y="1043705"/>
                      <a:pt x="7620" y="996230"/>
                    </a:cubicBezTo>
                    <a:cubicBezTo>
                      <a:pt x="5080" y="937110"/>
                      <a:pt x="0" y="205279"/>
                      <a:pt x="7620" y="145264"/>
                    </a:cubicBezTo>
                    <a:cubicBezTo>
                      <a:pt x="8890" y="133619"/>
                      <a:pt x="7620" y="121078"/>
                      <a:pt x="8890" y="109433"/>
                    </a:cubicBezTo>
                    <a:cubicBezTo>
                      <a:pt x="10160" y="90623"/>
                      <a:pt x="12700" y="70020"/>
                      <a:pt x="13970" y="44450"/>
                    </a:cubicBezTo>
                    <a:cubicBezTo>
                      <a:pt x="13970" y="41910"/>
                      <a:pt x="15240" y="39370"/>
                      <a:pt x="16510" y="38100"/>
                    </a:cubicBezTo>
                    <a:cubicBezTo>
                      <a:pt x="38100" y="35560"/>
                      <a:pt x="60106" y="30480"/>
                      <a:pt x="87440" y="29210"/>
                    </a:cubicBezTo>
                    <a:cubicBezTo>
                      <a:pt x="133564" y="25400"/>
                      <a:pt x="179689" y="22860"/>
                      <a:pt x="227522" y="20320"/>
                    </a:cubicBezTo>
                    <a:cubicBezTo>
                      <a:pt x="259980" y="17780"/>
                      <a:pt x="292439" y="16510"/>
                      <a:pt x="323188" y="13970"/>
                    </a:cubicBezTo>
                    <a:cubicBezTo>
                      <a:pt x="353938" y="11430"/>
                      <a:pt x="386396" y="8890"/>
                      <a:pt x="417146" y="8890"/>
                    </a:cubicBezTo>
                    <a:cubicBezTo>
                      <a:pt x="451313" y="7620"/>
                      <a:pt x="485479" y="10160"/>
                      <a:pt x="519646" y="8890"/>
                    </a:cubicBezTo>
                    <a:cubicBezTo>
                      <a:pt x="562354" y="8890"/>
                      <a:pt x="1336224" y="6350"/>
                      <a:pt x="1378932" y="5080"/>
                    </a:cubicBezTo>
                    <a:cubicBezTo>
                      <a:pt x="1419932" y="3810"/>
                      <a:pt x="1460932" y="2540"/>
                      <a:pt x="1503640" y="2540"/>
                    </a:cubicBezTo>
                    <a:cubicBezTo>
                      <a:pt x="1573681" y="1270"/>
                      <a:pt x="1642014" y="0"/>
                      <a:pt x="1712056" y="0"/>
                    </a:cubicBezTo>
                    <a:cubicBezTo>
                      <a:pt x="1741097" y="0"/>
                      <a:pt x="1771847" y="2540"/>
                      <a:pt x="1800888" y="2540"/>
                    </a:cubicBezTo>
                    <a:cubicBezTo>
                      <a:pt x="1881180" y="3810"/>
                      <a:pt x="1963179" y="5080"/>
                      <a:pt x="2043470" y="7620"/>
                    </a:cubicBezTo>
                    <a:cubicBezTo>
                      <a:pt x="2086178" y="8890"/>
                      <a:pt x="2128887" y="12700"/>
                      <a:pt x="2171595" y="16510"/>
                    </a:cubicBezTo>
                    <a:cubicBezTo>
                      <a:pt x="2181845" y="16510"/>
                      <a:pt x="2192095" y="16510"/>
                      <a:pt x="2200636" y="16510"/>
                    </a:cubicBezTo>
                    <a:cubicBezTo>
                      <a:pt x="2213859" y="17780"/>
                      <a:pt x="2222749" y="20320"/>
                      <a:pt x="2232909" y="21590"/>
                    </a:cubicBezTo>
                    <a:moveTo>
                      <a:pt x="2243069" y="1227859"/>
                    </a:moveTo>
                    <a:cubicBezTo>
                      <a:pt x="2244339" y="1211349"/>
                      <a:pt x="2245609" y="1198649"/>
                      <a:pt x="2245609" y="1185949"/>
                    </a:cubicBezTo>
                    <a:cubicBezTo>
                      <a:pt x="2244339" y="1134176"/>
                      <a:pt x="2243069" y="1086701"/>
                      <a:pt x="2243069" y="1035643"/>
                    </a:cubicBezTo>
                    <a:cubicBezTo>
                      <a:pt x="2243069" y="1012354"/>
                      <a:pt x="2245609" y="989064"/>
                      <a:pt x="2244339" y="965774"/>
                    </a:cubicBezTo>
                    <a:cubicBezTo>
                      <a:pt x="2244339" y="944276"/>
                      <a:pt x="2243069" y="921882"/>
                      <a:pt x="2241799" y="900384"/>
                    </a:cubicBezTo>
                    <a:cubicBezTo>
                      <a:pt x="2236719" y="867241"/>
                      <a:pt x="2225289" y="181094"/>
                      <a:pt x="2225289" y="147951"/>
                    </a:cubicBezTo>
                    <a:cubicBezTo>
                      <a:pt x="2222749" y="120182"/>
                      <a:pt x="2220209" y="91518"/>
                      <a:pt x="2217669" y="63500"/>
                    </a:cubicBezTo>
                    <a:cubicBezTo>
                      <a:pt x="2216399" y="44450"/>
                      <a:pt x="2215129" y="43180"/>
                      <a:pt x="2195511" y="41910"/>
                    </a:cubicBezTo>
                    <a:cubicBezTo>
                      <a:pt x="2190386" y="41910"/>
                      <a:pt x="2186970" y="41910"/>
                      <a:pt x="2181845" y="40640"/>
                    </a:cubicBezTo>
                    <a:cubicBezTo>
                      <a:pt x="2139137" y="36830"/>
                      <a:pt x="2094720" y="31750"/>
                      <a:pt x="2052012" y="30480"/>
                    </a:cubicBezTo>
                    <a:cubicBezTo>
                      <a:pt x="1947804" y="26670"/>
                      <a:pt x="1841888" y="25400"/>
                      <a:pt x="1737681" y="22860"/>
                    </a:cubicBezTo>
                    <a:cubicBezTo>
                      <a:pt x="1722306" y="22860"/>
                      <a:pt x="1705222" y="22860"/>
                      <a:pt x="1689847" y="22860"/>
                    </a:cubicBezTo>
                    <a:cubicBezTo>
                      <a:pt x="1664223" y="22860"/>
                      <a:pt x="1638598" y="22860"/>
                      <a:pt x="1614681" y="22860"/>
                    </a:cubicBezTo>
                    <a:cubicBezTo>
                      <a:pt x="1560015" y="22860"/>
                      <a:pt x="1505348" y="22860"/>
                      <a:pt x="1452390" y="24130"/>
                    </a:cubicBezTo>
                    <a:cubicBezTo>
                      <a:pt x="1406266" y="25400"/>
                      <a:pt x="628978" y="29210"/>
                      <a:pt x="582854" y="29210"/>
                    </a:cubicBezTo>
                    <a:cubicBezTo>
                      <a:pt x="507687" y="29210"/>
                      <a:pt x="432521" y="26670"/>
                      <a:pt x="357355" y="33020"/>
                    </a:cubicBezTo>
                    <a:cubicBezTo>
                      <a:pt x="318063" y="36830"/>
                      <a:pt x="280480" y="36830"/>
                      <a:pt x="242897" y="38100"/>
                    </a:cubicBezTo>
                    <a:cubicBezTo>
                      <a:pt x="177981" y="41910"/>
                      <a:pt x="113065" y="45720"/>
                      <a:pt x="49530" y="50800"/>
                    </a:cubicBezTo>
                    <a:cubicBezTo>
                      <a:pt x="36830" y="50800"/>
                      <a:pt x="34290" y="53340"/>
                      <a:pt x="33020" y="67333"/>
                    </a:cubicBezTo>
                    <a:cubicBezTo>
                      <a:pt x="31750" y="83457"/>
                      <a:pt x="31750" y="99580"/>
                      <a:pt x="30480" y="115704"/>
                    </a:cubicBezTo>
                    <a:cubicBezTo>
                      <a:pt x="29210" y="142576"/>
                      <a:pt x="26670" y="168553"/>
                      <a:pt x="25400" y="195426"/>
                    </a:cubicBezTo>
                    <a:cubicBezTo>
                      <a:pt x="20320" y="224090"/>
                      <a:pt x="26670" y="924570"/>
                      <a:pt x="29210" y="953234"/>
                    </a:cubicBezTo>
                    <a:cubicBezTo>
                      <a:pt x="29210" y="983689"/>
                      <a:pt x="29210" y="1015041"/>
                      <a:pt x="30480" y="1045497"/>
                    </a:cubicBezTo>
                    <a:cubicBezTo>
                      <a:pt x="30480" y="1067890"/>
                      <a:pt x="33020" y="1090284"/>
                      <a:pt x="33020" y="1112678"/>
                    </a:cubicBezTo>
                    <a:cubicBezTo>
                      <a:pt x="33020" y="1136863"/>
                      <a:pt x="33020" y="1161049"/>
                      <a:pt x="31750" y="1185949"/>
                    </a:cubicBezTo>
                    <a:cubicBezTo>
                      <a:pt x="31750" y="1189759"/>
                      <a:pt x="31750" y="1192299"/>
                      <a:pt x="31750" y="1196109"/>
                    </a:cubicBezTo>
                    <a:cubicBezTo>
                      <a:pt x="31750" y="1206269"/>
                      <a:pt x="35560" y="1210079"/>
                      <a:pt x="44450" y="1210079"/>
                    </a:cubicBezTo>
                    <a:cubicBezTo>
                      <a:pt x="63523" y="1210079"/>
                      <a:pt x="87440" y="1211349"/>
                      <a:pt x="109648" y="1211349"/>
                    </a:cubicBezTo>
                    <a:cubicBezTo>
                      <a:pt x="142106" y="1211349"/>
                      <a:pt x="176273" y="1208809"/>
                      <a:pt x="208731" y="1211349"/>
                    </a:cubicBezTo>
                    <a:cubicBezTo>
                      <a:pt x="261689" y="1215159"/>
                      <a:pt x="314647" y="1217699"/>
                      <a:pt x="367605" y="1216429"/>
                    </a:cubicBezTo>
                    <a:cubicBezTo>
                      <a:pt x="401771" y="1215159"/>
                      <a:pt x="434229" y="1217699"/>
                      <a:pt x="468396" y="1217699"/>
                    </a:cubicBezTo>
                    <a:cubicBezTo>
                      <a:pt x="517937" y="1217699"/>
                      <a:pt x="567479" y="1216429"/>
                      <a:pt x="617020" y="1217699"/>
                    </a:cubicBezTo>
                    <a:cubicBezTo>
                      <a:pt x="690478" y="1218969"/>
                      <a:pt x="1496807" y="1208809"/>
                      <a:pt x="1571973" y="1211349"/>
                    </a:cubicBezTo>
                    <a:cubicBezTo>
                      <a:pt x="1604431" y="1212619"/>
                      <a:pt x="1636889" y="1213889"/>
                      <a:pt x="1667639" y="1213889"/>
                    </a:cubicBezTo>
                    <a:cubicBezTo>
                      <a:pt x="1724014" y="1216429"/>
                      <a:pt x="1778680" y="1212619"/>
                      <a:pt x="1835055" y="1216429"/>
                    </a:cubicBezTo>
                    <a:cubicBezTo>
                      <a:pt x="1881180" y="1218969"/>
                      <a:pt x="1927304" y="1218969"/>
                      <a:pt x="1973429" y="1221509"/>
                    </a:cubicBezTo>
                    <a:cubicBezTo>
                      <a:pt x="2041762" y="1225319"/>
                      <a:pt x="2110095" y="1227859"/>
                      <a:pt x="2178428" y="1229129"/>
                    </a:cubicBezTo>
                    <a:cubicBezTo>
                      <a:pt x="2204053" y="1229129"/>
                      <a:pt x="2222749" y="1227859"/>
                      <a:pt x="2243069" y="1227859"/>
                    </a:cubicBezTo>
                  </a:path>
                </a:pathLst>
              </a:custGeom>
              <a:solidFill>
                <a:srgbClr val="FFFFFF"/>
              </a:solidFill>
            </p:spPr>
            <p:txBody>
              <a:bodyPr/>
              <a:lstStyle/>
              <a:p>
                <a:endParaRPr lang="en-US"/>
              </a:p>
            </p:txBody>
          </p:sp>
        </p:grpSp>
        <p:sp>
          <p:nvSpPr>
            <p:cNvPr id="14" name="TextBox 14"/>
            <p:cNvSpPr txBox="1"/>
            <p:nvPr/>
          </p:nvSpPr>
          <p:spPr>
            <a:xfrm>
              <a:off x="2141716" y="4317155"/>
              <a:ext cx="6140758" cy="4502579"/>
            </a:xfrm>
            <a:prstGeom prst="rect">
              <a:avLst/>
            </a:prstGeom>
          </p:spPr>
          <p:txBody>
            <a:bodyPr wrap="square" lIns="0" tIns="0" rIns="0" bIns="0" rtlCol="0" anchor="t">
              <a:spAutoFit/>
            </a:bodyPr>
            <a:lstStyle/>
            <a:p>
              <a:pPr marL="571500" lvl="1" indent="-571500" algn="just">
                <a:lnSpc>
                  <a:spcPct val="150000"/>
                </a:lnSpc>
                <a:spcBef>
                  <a:spcPct val="0"/>
                </a:spcBef>
                <a:buFont typeface="Arial" panose="020B0604020202020204" pitchFamily="34" charset="0"/>
                <a:buChar char="•"/>
              </a:pPr>
              <a:r>
                <a:rPr lang="en-US" sz="4000">
                  <a:solidFill>
                    <a:srgbClr val="000000"/>
                  </a:solidFill>
                  <a:latin typeface="Arial" panose="020B0604020202020204" pitchFamily="34" charset="0"/>
                  <a:cs typeface="Arial" panose="020B0604020202020204" pitchFamily="34" charset="0"/>
                </a:rPr>
                <a:t>Ôn tập lại nội dung chính của bài học ngày hôm nay.</a:t>
              </a:r>
            </a:p>
            <a:p>
              <a:pPr marL="571500" lvl="1" indent="-571500" algn="just">
                <a:lnSpc>
                  <a:spcPct val="150000"/>
                </a:lnSpc>
                <a:spcBef>
                  <a:spcPct val="0"/>
                </a:spcBef>
                <a:buFont typeface="Arial" panose="020B0604020202020204" pitchFamily="34" charset="0"/>
                <a:buChar char="•"/>
              </a:pPr>
              <a:r>
                <a:rPr lang="en-US" sz="4000" u="none">
                  <a:solidFill>
                    <a:srgbClr val="000000"/>
                  </a:solidFill>
                  <a:latin typeface="Arial" panose="020B0604020202020204" pitchFamily="34" charset="0"/>
                  <a:cs typeface="Arial" panose="020B0604020202020204" pitchFamily="34" charset="0"/>
                </a:rPr>
                <a:t>Hoàn thành các nhiệm vụ được giao về nhà. </a:t>
              </a:r>
            </a:p>
          </p:txBody>
        </p:sp>
      </p:grpSp>
      <p:grpSp>
        <p:nvGrpSpPr>
          <p:cNvPr id="26" name="Group 25">
            <a:extLst>
              <a:ext uri="{FF2B5EF4-FFF2-40B4-BE49-F238E27FC236}">
                <a16:creationId xmlns:a16="http://schemas.microsoft.com/office/drawing/2014/main" id="{905B1F39-2D64-5565-7BBF-A9E47A4C2F00}"/>
              </a:ext>
            </a:extLst>
          </p:cNvPr>
          <p:cNvGrpSpPr/>
          <p:nvPr/>
        </p:nvGrpSpPr>
        <p:grpSpPr>
          <a:xfrm>
            <a:off x="9525000" y="3919736"/>
            <a:ext cx="7460801" cy="5410200"/>
            <a:chOff x="1485886" y="3848100"/>
            <a:chExt cx="7460801" cy="5410200"/>
          </a:xfrm>
        </p:grpSpPr>
        <p:grpSp>
          <p:nvGrpSpPr>
            <p:cNvPr id="27" name="Group 8">
              <a:extLst>
                <a:ext uri="{FF2B5EF4-FFF2-40B4-BE49-F238E27FC236}">
                  <a16:creationId xmlns:a16="http://schemas.microsoft.com/office/drawing/2014/main" id="{AE06DE3B-0732-3FB5-D5F0-59B311DEEBCB}"/>
                </a:ext>
              </a:extLst>
            </p:cNvPr>
            <p:cNvGrpSpPr/>
            <p:nvPr/>
          </p:nvGrpSpPr>
          <p:grpSpPr>
            <a:xfrm>
              <a:off x="1485886" y="3848100"/>
              <a:ext cx="7460801" cy="5410200"/>
              <a:chOff x="0" y="0"/>
              <a:chExt cx="2260849" cy="1246909"/>
            </a:xfrm>
          </p:grpSpPr>
          <p:sp>
            <p:nvSpPr>
              <p:cNvPr id="29" name="Freeform 9">
                <a:extLst>
                  <a:ext uri="{FF2B5EF4-FFF2-40B4-BE49-F238E27FC236}">
                    <a16:creationId xmlns:a16="http://schemas.microsoft.com/office/drawing/2014/main" id="{3FD2B08B-4653-C648-8FDF-F975982D1F30}"/>
                  </a:ext>
                </a:extLst>
              </p:cNvPr>
              <p:cNvSpPr/>
              <p:nvPr/>
            </p:nvSpPr>
            <p:spPr>
              <a:xfrm>
                <a:off x="10160" y="16510"/>
                <a:ext cx="2237989" cy="1218969"/>
              </a:xfrm>
              <a:custGeom>
                <a:avLst/>
                <a:gdLst/>
                <a:ahLst/>
                <a:cxnLst/>
                <a:rect l="l" t="t" r="r" b="b"/>
                <a:pathLst>
                  <a:path w="2237989" h="1218969">
                    <a:moveTo>
                      <a:pt x="2237989" y="1218969"/>
                    </a:moveTo>
                    <a:lnTo>
                      <a:pt x="0" y="1211349"/>
                    </a:lnTo>
                    <a:lnTo>
                      <a:pt x="0" y="435997"/>
                    </a:lnTo>
                    <a:lnTo>
                      <a:pt x="17780" y="19050"/>
                    </a:lnTo>
                    <a:lnTo>
                      <a:pt x="1113839" y="0"/>
                    </a:lnTo>
                    <a:lnTo>
                      <a:pt x="2218939" y="5080"/>
                    </a:lnTo>
                    <a:lnTo>
                      <a:pt x="2237989" y="1218969"/>
                    </a:lnTo>
                  </a:path>
                </a:pathLst>
              </a:custGeom>
              <a:solidFill>
                <a:srgbClr val="FFFFFF"/>
              </a:solidFill>
            </p:spPr>
            <p:txBody>
              <a:bodyPr/>
              <a:lstStyle/>
              <a:p>
                <a:endParaRPr lang="en-US"/>
              </a:p>
            </p:txBody>
          </p:sp>
          <p:sp>
            <p:nvSpPr>
              <p:cNvPr id="30" name="Freeform 10">
                <a:extLst>
                  <a:ext uri="{FF2B5EF4-FFF2-40B4-BE49-F238E27FC236}">
                    <a16:creationId xmlns:a16="http://schemas.microsoft.com/office/drawing/2014/main" id="{2687B46D-0B32-D320-08C7-C8B591D0D259}"/>
                  </a:ext>
                </a:extLst>
              </p:cNvPr>
              <p:cNvSpPr/>
              <p:nvPr/>
            </p:nvSpPr>
            <p:spPr>
              <a:xfrm>
                <a:off x="-3810" y="0"/>
                <a:ext cx="2267199" cy="1245639"/>
              </a:xfrm>
              <a:custGeom>
                <a:avLst/>
                <a:gdLst/>
                <a:ahLst/>
                <a:cxnLst/>
                <a:rect l="l" t="t" r="r" b="b"/>
                <a:pathLst>
                  <a:path w="2267199" h="1245639">
                    <a:moveTo>
                      <a:pt x="2232909" y="21590"/>
                    </a:moveTo>
                    <a:cubicBezTo>
                      <a:pt x="2234179" y="34290"/>
                      <a:pt x="2234179" y="44450"/>
                      <a:pt x="2235449" y="54610"/>
                    </a:cubicBezTo>
                    <a:cubicBezTo>
                      <a:pt x="2237989" y="81665"/>
                      <a:pt x="2239259" y="106746"/>
                      <a:pt x="2241799" y="130931"/>
                    </a:cubicBezTo>
                    <a:cubicBezTo>
                      <a:pt x="2241799" y="165866"/>
                      <a:pt x="2254499" y="854701"/>
                      <a:pt x="2260849" y="889635"/>
                    </a:cubicBezTo>
                    <a:cubicBezTo>
                      <a:pt x="2267199" y="942485"/>
                      <a:pt x="2263389" y="996230"/>
                      <a:pt x="2263389" y="1049080"/>
                    </a:cubicBezTo>
                    <a:cubicBezTo>
                      <a:pt x="2263389" y="1095659"/>
                      <a:pt x="2264659" y="1138655"/>
                      <a:pt x="2265929" y="1184679"/>
                    </a:cubicBezTo>
                    <a:cubicBezTo>
                      <a:pt x="2265929" y="1206269"/>
                      <a:pt x="2265929" y="1220239"/>
                      <a:pt x="2265929" y="1244369"/>
                    </a:cubicBezTo>
                    <a:cubicBezTo>
                      <a:pt x="2243069" y="1244369"/>
                      <a:pt x="2222749" y="1245639"/>
                      <a:pt x="2200636" y="1244369"/>
                    </a:cubicBezTo>
                    <a:cubicBezTo>
                      <a:pt x="2089595" y="1239289"/>
                      <a:pt x="1976846" y="1245639"/>
                      <a:pt x="1865805" y="1240559"/>
                    </a:cubicBezTo>
                    <a:cubicBezTo>
                      <a:pt x="1799180" y="1236749"/>
                      <a:pt x="1734264" y="1239289"/>
                      <a:pt x="1667639" y="1236749"/>
                    </a:cubicBezTo>
                    <a:cubicBezTo>
                      <a:pt x="1636889" y="1235479"/>
                      <a:pt x="1606140" y="1234209"/>
                      <a:pt x="1575390" y="1232939"/>
                    </a:cubicBezTo>
                    <a:cubicBezTo>
                      <a:pt x="1556598" y="1232939"/>
                      <a:pt x="1539515" y="1234209"/>
                      <a:pt x="1520723" y="1234209"/>
                    </a:cubicBezTo>
                    <a:cubicBezTo>
                      <a:pt x="1472890" y="1232939"/>
                      <a:pt x="1341349" y="1234209"/>
                      <a:pt x="1293516" y="1232939"/>
                    </a:cubicBezTo>
                    <a:cubicBezTo>
                      <a:pt x="1259350" y="1231669"/>
                      <a:pt x="576020" y="1240559"/>
                      <a:pt x="541854" y="1239289"/>
                    </a:cubicBezTo>
                    <a:cubicBezTo>
                      <a:pt x="533312" y="1239289"/>
                      <a:pt x="523062" y="1240559"/>
                      <a:pt x="514521" y="1240559"/>
                    </a:cubicBezTo>
                    <a:cubicBezTo>
                      <a:pt x="494021" y="1240559"/>
                      <a:pt x="475229" y="1241829"/>
                      <a:pt x="454729" y="1241829"/>
                    </a:cubicBezTo>
                    <a:cubicBezTo>
                      <a:pt x="403480" y="1241829"/>
                      <a:pt x="353938" y="1240559"/>
                      <a:pt x="302688" y="1239289"/>
                    </a:cubicBezTo>
                    <a:cubicBezTo>
                      <a:pt x="271939" y="1238019"/>
                      <a:pt x="241189" y="1236749"/>
                      <a:pt x="212147" y="1235479"/>
                    </a:cubicBezTo>
                    <a:cubicBezTo>
                      <a:pt x="157481" y="1234209"/>
                      <a:pt x="102815" y="1232939"/>
                      <a:pt x="48260" y="1232939"/>
                    </a:cubicBezTo>
                    <a:cubicBezTo>
                      <a:pt x="38100" y="1232939"/>
                      <a:pt x="29210" y="1232939"/>
                      <a:pt x="19050" y="1231669"/>
                    </a:cubicBezTo>
                    <a:cubicBezTo>
                      <a:pt x="10160" y="1230399"/>
                      <a:pt x="5080" y="1224049"/>
                      <a:pt x="7620" y="1215159"/>
                    </a:cubicBezTo>
                    <a:cubicBezTo>
                      <a:pt x="16510" y="1183443"/>
                      <a:pt x="12700" y="1161049"/>
                      <a:pt x="11430" y="1137759"/>
                    </a:cubicBezTo>
                    <a:cubicBezTo>
                      <a:pt x="10160" y="1090284"/>
                      <a:pt x="6350" y="1043705"/>
                      <a:pt x="7620" y="996230"/>
                    </a:cubicBezTo>
                    <a:cubicBezTo>
                      <a:pt x="5080" y="937110"/>
                      <a:pt x="0" y="205279"/>
                      <a:pt x="7620" y="145264"/>
                    </a:cubicBezTo>
                    <a:cubicBezTo>
                      <a:pt x="8890" y="133619"/>
                      <a:pt x="7620" y="121078"/>
                      <a:pt x="8890" y="109433"/>
                    </a:cubicBezTo>
                    <a:cubicBezTo>
                      <a:pt x="10160" y="90623"/>
                      <a:pt x="12700" y="70020"/>
                      <a:pt x="13970" y="44450"/>
                    </a:cubicBezTo>
                    <a:cubicBezTo>
                      <a:pt x="13970" y="41910"/>
                      <a:pt x="15240" y="39370"/>
                      <a:pt x="16510" y="38100"/>
                    </a:cubicBezTo>
                    <a:cubicBezTo>
                      <a:pt x="38100" y="35560"/>
                      <a:pt x="60106" y="30480"/>
                      <a:pt x="87440" y="29210"/>
                    </a:cubicBezTo>
                    <a:cubicBezTo>
                      <a:pt x="133564" y="25400"/>
                      <a:pt x="179689" y="22860"/>
                      <a:pt x="227522" y="20320"/>
                    </a:cubicBezTo>
                    <a:cubicBezTo>
                      <a:pt x="259980" y="17780"/>
                      <a:pt x="292439" y="16510"/>
                      <a:pt x="323188" y="13970"/>
                    </a:cubicBezTo>
                    <a:cubicBezTo>
                      <a:pt x="353938" y="11430"/>
                      <a:pt x="386396" y="8890"/>
                      <a:pt x="417146" y="8890"/>
                    </a:cubicBezTo>
                    <a:cubicBezTo>
                      <a:pt x="451313" y="7620"/>
                      <a:pt x="485479" y="10160"/>
                      <a:pt x="519646" y="8890"/>
                    </a:cubicBezTo>
                    <a:cubicBezTo>
                      <a:pt x="562354" y="8890"/>
                      <a:pt x="1336224" y="6350"/>
                      <a:pt x="1378932" y="5080"/>
                    </a:cubicBezTo>
                    <a:cubicBezTo>
                      <a:pt x="1419932" y="3810"/>
                      <a:pt x="1460932" y="2540"/>
                      <a:pt x="1503640" y="2540"/>
                    </a:cubicBezTo>
                    <a:cubicBezTo>
                      <a:pt x="1573681" y="1270"/>
                      <a:pt x="1642014" y="0"/>
                      <a:pt x="1712056" y="0"/>
                    </a:cubicBezTo>
                    <a:cubicBezTo>
                      <a:pt x="1741097" y="0"/>
                      <a:pt x="1771847" y="2540"/>
                      <a:pt x="1800888" y="2540"/>
                    </a:cubicBezTo>
                    <a:cubicBezTo>
                      <a:pt x="1881180" y="3810"/>
                      <a:pt x="1963179" y="5080"/>
                      <a:pt x="2043470" y="7620"/>
                    </a:cubicBezTo>
                    <a:cubicBezTo>
                      <a:pt x="2086178" y="8890"/>
                      <a:pt x="2128887" y="12700"/>
                      <a:pt x="2171595" y="16510"/>
                    </a:cubicBezTo>
                    <a:cubicBezTo>
                      <a:pt x="2181845" y="16510"/>
                      <a:pt x="2192095" y="16510"/>
                      <a:pt x="2200636" y="16510"/>
                    </a:cubicBezTo>
                    <a:cubicBezTo>
                      <a:pt x="2213859" y="17780"/>
                      <a:pt x="2222749" y="20320"/>
                      <a:pt x="2232909" y="21590"/>
                    </a:cubicBezTo>
                    <a:moveTo>
                      <a:pt x="2243069" y="1227859"/>
                    </a:moveTo>
                    <a:cubicBezTo>
                      <a:pt x="2244339" y="1211349"/>
                      <a:pt x="2245609" y="1198649"/>
                      <a:pt x="2245609" y="1185949"/>
                    </a:cubicBezTo>
                    <a:cubicBezTo>
                      <a:pt x="2244339" y="1134176"/>
                      <a:pt x="2243069" y="1086701"/>
                      <a:pt x="2243069" y="1035643"/>
                    </a:cubicBezTo>
                    <a:cubicBezTo>
                      <a:pt x="2243069" y="1012354"/>
                      <a:pt x="2245609" y="989064"/>
                      <a:pt x="2244339" y="965774"/>
                    </a:cubicBezTo>
                    <a:cubicBezTo>
                      <a:pt x="2244339" y="944276"/>
                      <a:pt x="2243069" y="921882"/>
                      <a:pt x="2241799" y="900384"/>
                    </a:cubicBezTo>
                    <a:cubicBezTo>
                      <a:pt x="2236719" y="867241"/>
                      <a:pt x="2225289" y="181094"/>
                      <a:pt x="2225289" y="147951"/>
                    </a:cubicBezTo>
                    <a:cubicBezTo>
                      <a:pt x="2222749" y="120182"/>
                      <a:pt x="2220209" y="91518"/>
                      <a:pt x="2217669" y="63500"/>
                    </a:cubicBezTo>
                    <a:cubicBezTo>
                      <a:pt x="2216399" y="44450"/>
                      <a:pt x="2215129" y="43180"/>
                      <a:pt x="2195511" y="41910"/>
                    </a:cubicBezTo>
                    <a:cubicBezTo>
                      <a:pt x="2190386" y="41910"/>
                      <a:pt x="2186970" y="41910"/>
                      <a:pt x="2181845" y="40640"/>
                    </a:cubicBezTo>
                    <a:cubicBezTo>
                      <a:pt x="2139137" y="36830"/>
                      <a:pt x="2094720" y="31750"/>
                      <a:pt x="2052012" y="30480"/>
                    </a:cubicBezTo>
                    <a:cubicBezTo>
                      <a:pt x="1947804" y="26670"/>
                      <a:pt x="1841888" y="25400"/>
                      <a:pt x="1737681" y="22860"/>
                    </a:cubicBezTo>
                    <a:cubicBezTo>
                      <a:pt x="1722306" y="22860"/>
                      <a:pt x="1705222" y="22860"/>
                      <a:pt x="1689847" y="22860"/>
                    </a:cubicBezTo>
                    <a:cubicBezTo>
                      <a:pt x="1664223" y="22860"/>
                      <a:pt x="1638598" y="22860"/>
                      <a:pt x="1614681" y="22860"/>
                    </a:cubicBezTo>
                    <a:cubicBezTo>
                      <a:pt x="1560015" y="22860"/>
                      <a:pt x="1505348" y="22860"/>
                      <a:pt x="1452390" y="24130"/>
                    </a:cubicBezTo>
                    <a:cubicBezTo>
                      <a:pt x="1406266" y="25400"/>
                      <a:pt x="628978" y="29210"/>
                      <a:pt x="582854" y="29210"/>
                    </a:cubicBezTo>
                    <a:cubicBezTo>
                      <a:pt x="507687" y="29210"/>
                      <a:pt x="432521" y="26670"/>
                      <a:pt x="357355" y="33020"/>
                    </a:cubicBezTo>
                    <a:cubicBezTo>
                      <a:pt x="318063" y="36830"/>
                      <a:pt x="280480" y="36830"/>
                      <a:pt x="242897" y="38100"/>
                    </a:cubicBezTo>
                    <a:cubicBezTo>
                      <a:pt x="177981" y="41910"/>
                      <a:pt x="113065" y="45720"/>
                      <a:pt x="49530" y="50800"/>
                    </a:cubicBezTo>
                    <a:cubicBezTo>
                      <a:pt x="36830" y="50800"/>
                      <a:pt x="34290" y="53340"/>
                      <a:pt x="33020" y="67333"/>
                    </a:cubicBezTo>
                    <a:cubicBezTo>
                      <a:pt x="31750" y="83457"/>
                      <a:pt x="31750" y="99580"/>
                      <a:pt x="30480" y="115704"/>
                    </a:cubicBezTo>
                    <a:cubicBezTo>
                      <a:pt x="29210" y="142576"/>
                      <a:pt x="26670" y="168553"/>
                      <a:pt x="25400" y="195426"/>
                    </a:cubicBezTo>
                    <a:cubicBezTo>
                      <a:pt x="20320" y="224090"/>
                      <a:pt x="26670" y="924570"/>
                      <a:pt x="29210" y="953234"/>
                    </a:cubicBezTo>
                    <a:cubicBezTo>
                      <a:pt x="29210" y="983689"/>
                      <a:pt x="29210" y="1015041"/>
                      <a:pt x="30480" y="1045497"/>
                    </a:cubicBezTo>
                    <a:cubicBezTo>
                      <a:pt x="30480" y="1067890"/>
                      <a:pt x="33020" y="1090284"/>
                      <a:pt x="33020" y="1112678"/>
                    </a:cubicBezTo>
                    <a:cubicBezTo>
                      <a:pt x="33020" y="1136863"/>
                      <a:pt x="33020" y="1161049"/>
                      <a:pt x="31750" y="1185949"/>
                    </a:cubicBezTo>
                    <a:cubicBezTo>
                      <a:pt x="31750" y="1189759"/>
                      <a:pt x="31750" y="1192299"/>
                      <a:pt x="31750" y="1196109"/>
                    </a:cubicBezTo>
                    <a:cubicBezTo>
                      <a:pt x="31750" y="1206269"/>
                      <a:pt x="35560" y="1210079"/>
                      <a:pt x="44450" y="1210079"/>
                    </a:cubicBezTo>
                    <a:cubicBezTo>
                      <a:pt x="63523" y="1210079"/>
                      <a:pt x="87440" y="1211349"/>
                      <a:pt x="109648" y="1211349"/>
                    </a:cubicBezTo>
                    <a:cubicBezTo>
                      <a:pt x="142106" y="1211349"/>
                      <a:pt x="176273" y="1208809"/>
                      <a:pt x="208731" y="1211349"/>
                    </a:cubicBezTo>
                    <a:cubicBezTo>
                      <a:pt x="261689" y="1215159"/>
                      <a:pt x="314647" y="1217699"/>
                      <a:pt x="367605" y="1216429"/>
                    </a:cubicBezTo>
                    <a:cubicBezTo>
                      <a:pt x="401771" y="1215159"/>
                      <a:pt x="434229" y="1217699"/>
                      <a:pt x="468396" y="1217699"/>
                    </a:cubicBezTo>
                    <a:cubicBezTo>
                      <a:pt x="517937" y="1217699"/>
                      <a:pt x="567479" y="1216429"/>
                      <a:pt x="617020" y="1217699"/>
                    </a:cubicBezTo>
                    <a:cubicBezTo>
                      <a:pt x="690478" y="1218969"/>
                      <a:pt x="1496807" y="1208809"/>
                      <a:pt x="1571973" y="1211349"/>
                    </a:cubicBezTo>
                    <a:cubicBezTo>
                      <a:pt x="1604431" y="1212619"/>
                      <a:pt x="1636889" y="1213889"/>
                      <a:pt x="1667639" y="1213889"/>
                    </a:cubicBezTo>
                    <a:cubicBezTo>
                      <a:pt x="1724014" y="1216429"/>
                      <a:pt x="1778680" y="1212619"/>
                      <a:pt x="1835055" y="1216429"/>
                    </a:cubicBezTo>
                    <a:cubicBezTo>
                      <a:pt x="1881180" y="1218969"/>
                      <a:pt x="1927304" y="1218969"/>
                      <a:pt x="1973429" y="1221509"/>
                    </a:cubicBezTo>
                    <a:cubicBezTo>
                      <a:pt x="2041762" y="1225319"/>
                      <a:pt x="2110095" y="1227859"/>
                      <a:pt x="2178428" y="1229129"/>
                    </a:cubicBezTo>
                    <a:cubicBezTo>
                      <a:pt x="2204053" y="1229129"/>
                      <a:pt x="2222749" y="1227859"/>
                      <a:pt x="2243069" y="1227859"/>
                    </a:cubicBezTo>
                  </a:path>
                </a:pathLst>
              </a:custGeom>
              <a:solidFill>
                <a:srgbClr val="FFFFFF"/>
              </a:solidFill>
            </p:spPr>
            <p:txBody>
              <a:bodyPr/>
              <a:lstStyle/>
              <a:p>
                <a:endParaRPr lang="en-US"/>
              </a:p>
            </p:txBody>
          </p:sp>
        </p:grpSp>
        <p:sp>
          <p:nvSpPr>
            <p:cNvPr id="28" name="TextBox 14">
              <a:extLst>
                <a:ext uri="{FF2B5EF4-FFF2-40B4-BE49-F238E27FC236}">
                  <a16:creationId xmlns:a16="http://schemas.microsoft.com/office/drawing/2014/main" id="{5C6E56E6-9CAD-F005-4BF7-1F7F718CD1F6}"/>
                </a:ext>
              </a:extLst>
            </p:cNvPr>
            <p:cNvSpPr txBox="1"/>
            <p:nvPr/>
          </p:nvSpPr>
          <p:spPr>
            <a:xfrm>
              <a:off x="2141716" y="4317155"/>
              <a:ext cx="6140758" cy="4502579"/>
            </a:xfrm>
            <a:prstGeom prst="rect">
              <a:avLst/>
            </a:prstGeom>
          </p:spPr>
          <p:txBody>
            <a:bodyPr wrap="square" lIns="0" tIns="0" rIns="0" bIns="0" rtlCol="0" anchor="t">
              <a:spAutoFit/>
            </a:bodyPr>
            <a:lstStyle/>
            <a:p>
              <a:pPr marL="571500" lvl="1" indent="-571500" algn="just">
                <a:lnSpc>
                  <a:spcPct val="150000"/>
                </a:lnSpc>
                <a:spcBef>
                  <a:spcPct val="0"/>
                </a:spcBef>
                <a:buFont typeface="Arial" panose="020B0604020202020204" pitchFamily="34" charset="0"/>
                <a:buChar char="•"/>
              </a:pPr>
              <a:r>
                <a:rPr lang="en-US" sz="4000" u="none">
                  <a:solidFill>
                    <a:srgbClr val="000000"/>
                  </a:solidFill>
                  <a:latin typeface="Arial" panose="020B0604020202020204" pitchFamily="34" charset="0"/>
                  <a:cs typeface="Arial" panose="020B0604020202020204" pitchFamily="34" charset="0"/>
                </a:rPr>
                <a:t>Đọc trước, chuẩn bị bài mới, </a:t>
              </a:r>
              <a:r>
                <a:rPr lang="en-US" sz="4000" b="1" i="1" u="none">
                  <a:solidFill>
                    <a:srgbClr val="000000"/>
                  </a:solidFill>
                  <a:latin typeface="Arial" panose="020B0604020202020204" pitchFamily="34" charset="0"/>
                  <a:cs typeface="Arial" panose="020B0604020202020204" pitchFamily="34" charset="0"/>
                </a:rPr>
                <a:t>Bài 3. </a:t>
              </a:r>
              <a:r>
                <a:rPr lang="vi-VN" sz="4000" b="1" i="1" u="none">
                  <a:solidFill>
                    <a:srgbClr val="000000"/>
                  </a:solidFill>
                  <a:latin typeface="Arial" panose="020B0604020202020204" pitchFamily="34" charset="0"/>
                  <a:cs typeface="Arial" panose="020B0604020202020204" pitchFamily="34" charset="0"/>
                </a:rPr>
                <a:t>Thực hành tạo, sao chép, xóa thư mục và đổi tên, di chuyển tệp.</a:t>
              </a:r>
              <a:endParaRPr lang="en-US" sz="4000" b="1" i="1" u="none">
                <a:solidFill>
                  <a:srgbClr val="000000"/>
                </a:solidFill>
                <a:latin typeface="Arial" panose="020B0604020202020204" pitchFamily="34" charset="0"/>
                <a:cs typeface="Arial" panose="020B0604020202020204" pitchFamily="34" charset="0"/>
              </a:endParaRPr>
            </a:p>
          </p:txBody>
        </p:sp>
      </p:grpSp>
      <p:sp>
        <p:nvSpPr>
          <p:cNvPr id="31" name="Freeform 9">
            <a:extLst>
              <a:ext uri="{FF2B5EF4-FFF2-40B4-BE49-F238E27FC236}">
                <a16:creationId xmlns:a16="http://schemas.microsoft.com/office/drawing/2014/main" id="{4AA3C7F9-C6B9-6DC0-9385-067F22DB2C6F}"/>
              </a:ext>
            </a:extLst>
          </p:cNvPr>
          <p:cNvSpPr/>
          <p:nvPr/>
        </p:nvSpPr>
        <p:spPr>
          <a:xfrm>
            <a:off x="471107" y="7962900"/>
            <a:ext cx="997622" cy="2083807"/>
          </a:xfrm>
          <a:custGeom>
            <a:avLst/>
            <a:gdLst/>
            <a:ahLst/>
            <a:cxnLst/>
            <a:rect l="l" t="t" r="r" b="b"/>
            <a:pathLst>
              <a:path w="1969960" h="4114800">
                <a:moveTo>
                  <a:pt x="0" y="0"/>
                </a:moveTo>
                <a:lnTo>
                  <a:pt x="1969961" y="0"/>
                </a:lnTo>
                <a:lnTo>
                  <a:pt x="196996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2" name="Freeform 2">
            <a:extLst>
              <a:ext uri="{FF2B5EF4-FFF2-40B4-BE49-F238E27FC236}">
                <a16:creationId xmlns:a16="http://schemas.microsoft.com/office/drawing/2014/main" id="{FC4B09C1-2AB6-B341-7A76-4C8CECC9B42D}"/>
              </a:ext>
            </a:extLst>
          </p:cNvPr>
          <p:cNvSpPr/>
          <p:nvPr/>
        </p:nvSpPr>
        <p:spPr>
          <a:xfrm>
            <a:off x="15983534" y="2822268"/>
            <a:ext cx="1904330" cy="1792451"/>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EAE4"/>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FD2689E-5093-A669-B573-1A342D29DF9A}"/>
              </a:ext>
            </a:extLst>
          </p:cNvPr>
          <p:cNvGrpSpPr/>
          <p:nvPr/>
        </p:nvGrpSpPr>
        <p:grpSpPr>
          <a:xfrm>
            <a:off x="762000" y="876300"/>
            <a:ext cx="12573000" cy="1636150"/>
            <a:chOff x="762000" y="876300"/>
            <a:chExt cx="12573000" cy="1636150"/>
          </a:xfrm>
        </p:grpSpPr>
        <p:sp>
          <p:nvSpPr>
            <p:cNvPr id="40" name="Rectangle 39">
              <a:extLst>
                <a:ext uri="{FF2B5EF4-FFF2-40B4-BE49-F238E27FC236}">
                  <a16:creationId xmlns:a16="http://schemas.microsoft.com/office/drawing/2014/main" id="{060EBD85-8C72-353F-2A49-FD53D85440F6}"/>
                </a:ext>
              </a:extLst>
            </p:cNvPr>
            <p:cNvSpPr/>
            <p:nvPr/>
          </p:nvSpPr>
          <p:spPr>
            <a:xfrm>
              <a:off x="762000" y="876300"/>
              <a:ext cx="12573000" cy="1636150"/>
            </a:xfrm>
            <a:prstGeom prst="rect">
              <a:avLst/>
            </a:prstGeom>
            <a:solidFill>
              <a:schemeClr val="bg1"/>
            </a:solid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2">
              <a:extLst>
                <a:ext uri="{FF2B5EF4-FFF2-40B4-BE49-F238E27FC236}">
                  <a16:creationId xmlns:a16="http://schemas.microsoft.com/office/drawing/2014/main" id="{652B5391-B0E0-5FD8-1BA1-1DE2E16C384E}"/>
                </a:ext>
              </a:extLst>
            </p:cNvPr>
            <p:cNvSpPr/>
            <p:nvPr/>
          </p:nvSpPr>
          <p:spPr>
            <a:xfrm>
              <a:off x="11963400" y="1205840"/>
              <a:ext cx="977070" cy="977070"/>
            </a:xfrm>
            <a:custGeom>
              <a:avLst/>
              <a:gdLst/>
              <a:ahLst/>
              <a:cxnLst/>
              <a:rect l="l" t="t" r="r" b="b"/>
              <a:pathLst>
                <a:path w="579003" h="579003">
                  <a:moveTo>
                    <a:pt x="0" y="0"/>
                  </a:moveTo>
                  <a:lnTo>
                    <a:pt x="579003" y="0"/>
                  </a:lnTo>
                  <a:lnTo>
                    <a:pt x="579003" y="579003"/>
                  </a:lnTo>
                  <a:lnTo>
                    <a:pt x="0" y="5790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33" name="TextBox 35">
            <a:extLst>
              <a:ext uri="{FF2B5EF4-FFF2-40B4-BE49-F238E27FC236}">
                <a16:creationId xmlns:a16="http://schemas.microsoft.com/office/drawing/2014/main" id="{07A84435-F1CD-62CE-85F5-5FBC58D4C539}"/>
              </a:ext>
            </a:extLst>
          </p:cNvPr>
          <p:cNvSpPr txBox="1"/>
          <p:nvPr/>
        </p:nvSpPr>
        <p:spPr>
          <a:xfrm>
            <a:off x="2500563" y="3768164"/>
            <a:ext cx="13286874" cy="3465179"/>
          </a:xfrm>
          <a:prstGeom prst="rect">
            <a:avLst/>
          </a:prstGeom>
        </p:spPr>
        <p:txBody>
          <a:bodyPr wrap="square" lIns="0" tIns="0" rIns="0" bIns="0" rtlCol="0" anchor="t">
            <a:spAutoFit/>
          </a:bodyPr>
          <a:lstStyle/>
          <a:p>
            <a:pPr algn="ctr">
              <a:lnSpc>
                <a:spcPct val="150000"/>
              </a:lnSpc>
            </a:pPr>
            <a:r>
              <a:rPr lang="en-US" sz="8000" b="1">
                <a:solidFill>
                  <a:srgbClr val="000000"/>
                </a:solidFill>
                <a:latin typeface="Arial" panose="020B0604020202020204" pitchFamily="34" charset="0"/>
                <a:cs typeface="Arial" panose="020B0604020202020204" pitchFamily="34" charset="0"/>
              </a:rPr>
              <a:t>HẸN GẶP LẠI CÁC EM VÀO TIẾT HỌC MỚI!</a:t>
            </a:r>
          </a:p>
        </p:txBody>
      </p:sp>
      <p:sp>
        <p:nvSpPr>
          <p:cNvPr id="41" name="TextBox 40">
            <a:extLst>
              <a:ext uri="{FF2B5EF4-FFF2-40B4-BE49-F238E27FC236}">
                <a16:creationId xmlns:a16="http://schemas.microsoft.com/office/drawing/2014/main" id="{5F6D6E76-84E7-0EC5-8DBA-88CA39ED0B93}"/>
              </a:ext>
            </a:extLst>
          </p:cNvPr>
          <p:cNvSpPr txBox="1"/>
          <p:nvPr/>
        </p:nvSpPr>
        <p:spPr>
          <a:xfrm>
            <a:off x="1219200" y="1186543"/>
            <a:ext cx="10591800" cy="1015663"/>
          </a:xfrm>
          <a:prstGeom prst="rect">
            <a:avLst/>
          </a:prstGeom>
          <a:noFill/>
        </p:spPr>
        <p:txBody>
          <a:bodyPr wrap="square" rtlCol="0">
            <a:spAutoFit/>
          </a:bodyPr>
          <a:lstStyle/>
          <a:p>
            <a:r>
              <a:rPr lang="en-US" sz="6000" b="1" i="1" spc="600">
                <a:latin typeface="Arial" panose="020B0604020202020204" pitchFamily="34" charset="0"/>
                <a:cs typeface="Arial" panose="020B0604020202020204" pitchFamily="34" charset="0"/>
              </a:rPr>
              <a:t>Tạm biệt cả lớp!</a:t>
            </a:r>
          </a:p>
        </p:txBody>
      </p:sp>
      <p:grpSp>
        <p:nvGrpSpPr>
          <p:cNvPr id="53" name="Group 52">
            <a:extLst>
              <a:ext uri="{FF2B5EF4-FFF2-40B4-BE49-F238E27FC236}">
                <a16:creationId xmlns:a16="http://schemas.microsoft.com/office/drawing/2014/main" id="{A96B4C7A-4A36-E186-701A-C465FA3FC14C}"/>
              </a:ext>
            </a:extLst>
          </p:cNvPr>
          <p:cNvGrpSpPr/>
          <p:nvPr/>
        </p:nvGrpSpPr>
        <p:grpSpPr>
          <a:xfrm>
            <a:off x="13335000" y="1694375"/>
            <a:ext cx="3200400" cy="6291604"/>
            <a:chOff x="13335000" y="1694375"/>
            <a:chExt cx="3200400" cy="6291604"/>
          </a:xfrm>
        </p:grpSpPr>
        <p:cxnSp>
          <p:nvCxnSpPr>
            <p:cNvPr id="46" name="Straight Connector 45">
              <a:extLst>
                <a:ext uri="{FF2B5EF4-FFF2-40B4-BE49-F238E27FC236}">
                  <a16:creationId xmlns:a16="http://schemas.microsoft.com/office/drawing/2014/main" id="{3DC73541-6993-7FAD-1A46-59AA28B6DFDE}"/>
                </a:ext>
              </a:extLst>
            </p:cNvPr>
            <p:cNvCxnSpPr>
              <a:stCxn id="40" idx="3"/>
            </p:cNvCxnSpPr>
            <p:nvPr/>
          </p:nvCxnSpPr>
          <p:spPr>
            <a:xfrm>
              <a:off x="13335000" y="1694375"/>
              <a:ext cx="3200400" cy="201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D34E259-ECC3-D6A7-7299-DF5DE61B95E2}"/>
                </a:ext>
              </a:extLst>
            </p:cNvPr>
            <p:cNvCxnSpPr/>
            <p:nvPr/>
          </p:nvCxnSpPr>
          <p:spPr>
            <a:xfrm>
              <a:off x="16535400" y="1697329"/>
              <a:ext cx="0" cy="6288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E7E4F2F-9A1B-D3B7-60A5-675C953D6812}"/>
              </a:ext>
            </a:extLst>
          </p:cNvPr>
          <p:cNvGrpSpPr/>
          <p:nvPr/>
        </p:nvGrpSpPr>
        <p:grpSpPr>
          <a:xfrm>
            <a:off x="1795462" y="2512450"/>
            <a:ext cx="11996738" cy="6855086"/>
            <a:chOff x="1795462" y="2512450"/>
            <a:chExt cx="11996738" cy="6855086"/>
          </a:xfrm>
        </p:grpSpPr>
        <p:cxnSp>
          <p:nvCxnSpPr>
            <p:cNvPr id="44" name="Straight Connector 43">
              <a:extLst>
                <a:ext uri="{FF2B5EF4-FFF2-40B4-BE49-F238E27FC236}">
                  <a16:creationId xmlns:a16="http://schemas.microsoft.com/office/drawing/2014/main" id="{918D9706-E459-65AD-605C-69C28370FCEF}"/>
                </a:ext>
              </a:extLst>
            </p:cNvPr>
            <p:cNvCxnSpPr>
              <a:cxnSpLocks/>
            </p:cNvCxnSpPr>
            <p:nvPr/>
          </p:nvCxnSpPr>
          <p:spPr>
            <a:xfrm>
              <a:off x="1828800" y="2512450"/>
              <a:ext cx="0" cy="67796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4176BC1-7272-263D-DDEC-95373FE3D1AB}"/>
                </a:ext>
              </a:extLst>
            </p:cNvPr>
            <p:cNvCxnSpPr>
              <a:cxnSpLocks/>
            </p:cNvCxnSpPr>
            <p:nvPr/>
          </p:nvCxnSpPr>
          <p:spPr>
            <a:xfrm>
              <a:off x="1795462" y="9292097"/>
              <a:ext cx="11996738" cy="7543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Freeform 10">
            <a:extLst>
              <a:ext uri="{FF2B5EF4-FFF2-40B4-BE49-F238E27FC236}">
                <a16:creationId xmlns:a16="http://schemas.microsoft.com/office/drawing/2014/main" id="{E6CB3331-906D-20D1-D120-0A51A86A13A5}"/>
              </a:ext>
            </a:extLst>
          </p:cNvPr>
          <p:cNvSpPr/>
          <p:nvPr/>
        </p:nvSpPr>
        <p:spPr>
          <a:xfrm>
            <a:off x="14325600" y="6443603"/>
            <a:ext cx="1899667" cy="3810059"/>
          </a:xfrm>
          <a:custGeom>
            <a:avLst/>
            <a:gdLst/>
            <a:ahLst/>
            <a:cxnLst/>
            <a:rect l="l" t="t" r="r" b="b"/>
            <a:pathLst>
              <a:path w="2242566" h="4114800">
                <a:moveTo>
                  <a:pt x="0" y="0"/>
                </a:moveTo>
                <a:lnTo>
                  <a:pt x="2242566" y="0"/>
                </a:lnTo>
                <a:lnTo>
                  <a:pt x="224256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2544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1"/>
                                        </p:tgtEl>
                                        <p:attrNameLst>
                                          <p:attrName>style.visibility</p:attrName>
                                        </p:attrNameLst>
                                      </p:cBhvr>
                                      <p:to>
                                        <p:strVal val="visible"/>
                                      </p:to>
                                    </p:set>
                                    <p:anim calcmode="lin" valueType="num">
                                      <p:cBhvr>
                                        <p:cTn id="11" dur="1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2" dur="10" fill="hold"/>
                                        <p:tgtEl>
                                          <p:spTgt spid="41"/>
                                        </p:tgtEl>
                                        <p:attrNameLst>
                                          <p:attrName>ppt_y</p:attrName>
                                        </p:attrNameLst>
                                      </p:cBhvr>
                                      <p:tavLst>
                                        <p:tav tm="0">
                                          <p:val>
                                            <p:strVal val="#ppt_y"/>
                                          </p:val>
                                        </p:tav>
                                        <p:tav tm="100000">
                                          <p:val>
                                            <p:strVal val="#ppt_y"/>
                                          </p:val>
                                        </p:tav>
                                      </p:tavLst>
                                    </p:anim>
                                    <p:anim calcmode="lin" valueType="num">
                                      <p:cBhvr>
                                        <p:cTn id="13" dur="1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4" dur="1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 tmFilter="0,0; .5, 1; 1, 1"/>
                                        <p:tgtEl>
                                          <p:spTgt spid="41"/>
                                        </p:tgtEl>
                                      </p:cBhvr>
                                    </p:animEffect>
                                  </p:childTnLst>
                                </p:cTn>
                              </p:par>
                            </p:childTnLst>
                          </p:cTn>
                        </p:par>
                        <p:par>
                          <p:cTn id="16" fill="hold">
                            <p:stCondLst>
                              <p:cond delay="522"/>
                            </p:stCondLst>
                            <p:childTnLst>
                              <p:par>
                                <p:cTn id="17" presetID="22" presetClass="entr" presetSubtype="1"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par>
                                <p:cTn id="20" presetID="22" presetClass="entr" presetSubtype="1"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400"/>
                                        <p:tgtEl>
                                          <p:spTgt spid="53"/>
                                        </p:tgtEl>
                                      </p:cBhvr>
                                    </p:animEffect>
                                  </p:childTnLst>
                                </p:cTn>
                              </p:par>
                            </p:childTnLst>
                          </p:cTn>
                        </p:par>
                        <p:par>
                          <p:cTn id="23" fill="hold">
                            <p:stCondLst>
                              <p:cond delay="1022"/>
                            </p:stCondLst>
                            <p:childTnLst>
                              <p:par>
                                <p:cTn id="24" presetID="16" presetClass="entr" presetSubtype="2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C9405A-940A-37D0-E1F7-35FCB7F287DB}"/>
              </a:ext>
            </a:extLst>
          </p:cNvPr>
          <p:cNvSpPr txBox="1"/>
          <p:nvPr/>
        </p:nvSpPr>
        <p:spPr>
          <a:xfrm>
            <a:off x="3371850" y="419100"/>
            <a:ext cx="11544300" cy="116955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7000" b="1">
                <a:solidFill>
                  <a:srgbClr val="865630"/>
                </a:solidFill>
                <a:latin typeface="Arial" panose="020B0604020202020204" pitchFamily="34" charset="0"/>
                <a:cs typeface="Arial" panose="020B0604020202020204" pitchFamily="34" charset="0"/>
              </a:rPr>
              <a:t>KHỞI ĐỘNG </a:t>
            </a:r>
          </a:p>
        </p:txBody>
      </p:sp>
      <p:grpSp>
        <p:nvGrpSpPr>
          <p:cNvPr id="3" name="Group 2">
            <a:extLst>
              <a:ext uri="{FF2B5EF4-FFF2-40B4-BE49-F238E27FC236}">
                <a16:creationId xmlns:a16="http://schemas.microsoft.com/office/drawing/2014/main" id="{0D8E164F-378D-B2B6-1890-2A7FFBCF97E6}"/>
              </a:ext>
            </a:extLst>
          </p:cNvPr>
          <p:cNvGrpSpPr/>
          <p:nvPr/>
        </p:nvGrpSpPr>
        <p:grpSpPr>
          <a:xfrm>
            <a:off x="12717607" y="4838700"/>
            <a:ext cx="3754963" cy="3865192"/>
            <a:chOff x="2050523" y="2999862"/>
            <a:chExt cx="3754963" cy="3865192"/>
          </a:xfrm>
        </p:grpSpPr>
        <p:sp>
          <p:nvSpPr>
            <p:cNvPr id="4" name="Freeform 12">
              <a:extLst>
                <a:ext uri="{FF2B5EF4-FFF2-40B4-BE49-F238E27FC236}">
                  <a16:creationId xmlns:a16="http://schemas.microsoft.com/office/drawing/2014/main" id="{F41167E4-5E87-5093-B82C-578FA6A4937D}"/>
                </a:ext>
              </a:extLst>
            </p:cNvPr>
            <p:cNvSpPr/>
            <p:nvPr/>
          </p:nvSpPr>
          <p:spPr>
            <a:xfrm>
              <a:off x="2050523" y="2999862"/>
              <a:ext cx="3754963" cy="2730883"/>
            </a:xfrm>
            <a:custGeom>
              <a:avLst/>
              <a:gdLst/>
              <a:ahLst/>
              <a:cxnLst/>
              <a:rect l="l" t="t" r="r" b="b"/>
              <a:pathLst>
                <a:path w="1243507" h="904369">
                  <a:moveTo>
                    <a:pt x="0" y="0"/>
                  </a:moveTo>
                  <a:lnTo>
                    <a:pt x="1243506" y="0"/>
                  </a:lnTo>
                  <a:lnTo>
                    <a:pt x="1243506" y="904369"/>
                  </a:lnTo>
                  <a:lnTo>
                    <a:pt x="0" y="9043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5E69D6A6-9C67-3E3F-CC9D-DAE66DADE19F}"/>
                </a:ext>
              </a:extLst>
            </p:cNvPr>
            <p:cNvSpPr txBox="1"/>
            <p:nvPr/>
          </p:nvSpPr>
          <p:spPr>
            <a:xfrm>
              <a:off x="2055286" y="6234112"/>
              <a:ext cx="3142333" cy="630942"/>
            </a:xfrm>
            <a:prstGeom prst="rect">
              <a:avLst/>
            </a:prstGeom>
            <a:noFill/>
          </p:spPr>
          <p:txBody>
            <a:bodyPr wrap="square" rtlCol="0">
              <a:spAutoFit/>
            </a:bodyPr>
            <a:lstStyle/>
            <a:p>
              <a:pPr algn="ctr"/>
              <a:r>
                <a:rPr lang="en-US" sz="3500" b="1">
                  <a:latin typeface="Courier New" panose="02070309020205020404" pitchFamily="49" charset="0"/>
                  <a:cs typeface="Courier New" panose="02070309020205020404" pitchFamily="49" charset="0"/>
                </a:rPr>
                <a:t>ChuDeA_Bai1</a:t>
              </a:r>
            </a:p>
          </p:txBody>
        </p:sp>
      </p:grpSp>
      <p:grpSp>
        <p:nvGrpSpPr>
          <p:cNvPr id="10" name="Group 9">
            <a:extLst>
              <a:ext uri="{FF2B5EF4-FFF2-40B4-BE49-F238E27FC236}">
                <a16:creationId xmlns:a16="http://schemas.microsoft.com/office/drawing/2014/main" id="{ACB7E0C9-4919-EAEA-D3FD-F2B51BDAF0E3}"/>
              </a:ext>
            </a:extLst>
          </p:cNvPr>
          <p:cNvGrpSpPr/>
          <p:nvPr/>
        </p:nvGrpSpPr>
        <p:grpSpPr>
          <a:xfrm>
            <a:off x="6550170" y="4691575"/>
            <a:ext cx="3842879" cy="4012317"/>
            <a:chOff x="7162800" y="3379250"/>
            <a:chExt cx="3842879" cy="4012317"/>
          </a:xfrm>
        </p:grpSpPr>
        <p:pic>
          <p:nvPicPr>
            <p:cNvPr id="8" name="Picture 7">
              <a:extLst>
                <a:ext uri="{FF2B5EF4-FFF2-40B4-BE49-F238E27FC236}">
                  <a16:creationId xmlns:a16="http://schemas.microsoft.com/office/drawing/2014/main" id="{8244B028-5A8D-42C4-8DA8-E4FBFACE71C4}"/>
                </a:ext>
              </a:extLst>
            </p:cNvPr>
            <p:cNvPicPr>
              <a:picLocks noChangeAspect="1"/>
            </p:cNvPicPr>
            <p:nvPr/>
          </p:nvPicPr>
          <p:blipFill>
            <a:blip r:embed="rId4"/>
            <a:stretch>
              <a:fillRect/>
            </a:stretch>
          </p:blipFill>
          <p:spPr>
            <a:xfrm>
              <a:off x="7162800" y="3379250"/>
              <a:ext cx="3352800" cy="3352800"/>
            </a:xfrm>
            <a:prstGeom prst="rect">
              <a:avLst/>
            </a:prstGeom>
          </p:spPr>
        </p:pic>
        <p:sp>
          <p:nvSpPr>
            <p:cNvPr id="9" name="TextBox 8">
              <a:extLst>
                <a:ext uri="{FF2B5EF4-FFF2-40B4-BE49-F238E27FC236}">
                  <a16:creationId xmlns:a16="http://schemas.microsoft.com/office/drawing/2014/main" id="{5EF19010-F774-551B-0123-605D9563DB22}"/>
                </a:ext>
              </a:extLst>
            </p:cNvPr>
            <p:cNvSpPr txBox="1"/>
            <p:nvPr/>
          </p:nvSpPr>
          <p:spPr>
            <a:xfrm>
              <a:off x="7282321" y="6760625"/>
              <a:ext cx="3723358" cy="630942"/>
            </a:xfrm>
            <a:prstGeom prst="rect">
              <a:avLst/>
            </a:prstGeom>
            <a:noFill/>
          </p:spPr>
          <p:txBody>
            <a:bodyPr wrap="square" rtlCol="0">
              <a:spAutoFit/>
            </a:bodyPr>
            <a:lstStyle/>
            <a:p>
              <a:pPr algn="ctr"/>
              <a:r>
                <a:rPr lang="en-US" sz="3500" b="1">
                  <a:latin typeface="Courier New" panose="02070309020205020404" pitchFamily="49" charset="0"/>
                  <a:cs typeface="Courier New" panose="02070309020205020404" pitchFamily="49" charset="0"/>
                </a:rPr>
                <a:t>GioiThieuTo1</a:t>
              </a:r>
            </a:p>
          </p:txBody>
        </p:sp>
      </p:grpSp>
      <p:sp>
        <p:nvSpPr>
          <p:cNvPr id="17" name="Freeform 2">
            <a:extLst>
              <a:ext uri="{FF2B5EF4-FFF2-40B4-BE49-F238E27FC236}">
                <a16:creationId xmlns:a16="http://schemas.microsoft.com/office/drawing/2014/main" id="{AEB4A963-CAA7-1E7A-7255-B2C8E98CDC0A}"/>
              </a:ext>
            </a:extLst>
          </p:cNvPr>
          <p:cNvSpPr/>
          <p:nvPr/>
        </p:nvSpPr>
        <p:spPr>
          <a:xfrm rot="19593098" flipV="1">
            <a:off x="9845247" y="3924350"/>
            <a:ext cx="2590800" cy="1800124"/>
          </a:xfrm>
          <a:custGeom>
            <a:avLst/>
            <a:gdLst/>
            <a:ahLst/>
            <a:cxnLst/>
            <a:rect l="l" t="t" r="r" b="b"/>
            <a:pathLst>
              <a:path w="4618653" h="4114800">
                <a:moveTo>
                  <a:pt x="0" y="0"/>
                </a:moveTo>
                <a:lnTo>
                  <a:pt x="4618653" y="0"/>
                </a:lnTo>
                <a:lnTo>
                  <a:pt x="4618653"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8" name="Freeform 3">
            <a:extLst>
              <a:ext uri="{FF2B5EF4-FFF2-40B4-BE49-F238E27FC236}">
                <a16:creationId xmlns:a16="http://schemas.microsoft.com/office/drawing/2014/main" id="{2F30E6FB-1849-610A-2075-87CFAA9E6A98}"/>
              </a:ext>
            </a:extLst>
          </p:cNvPr>
          <p:cNvSpPr/>
          <p:nvPr/>
        </p:nvSpPr>
        <p:spPr>
          <a:xfrm>
            <a:off x="0" y="4305300"/>
            <a:ext cx="5743106" cy="5791367"/>
          </a:xfrm>
          <a:custGeom>
            <a:avLst/>
            <a:gdLst/>
            <a:ahLst/>
            <a:cxnLst/>
            <a:rect l="l" t="t" r="r" b="b"/>
            <a:pathLst>
              <a:path w="8161020" h="8229600">
                <a:moveTo>
                  <a:pt x="0" y="0"/>
                </a:moveTo>
                <a:lnTo>
                  <a:pt x="8161020" y="0"/>
                </a:lnTo>
                <a:lnTo>
                  <a:pt x="8161020" y="8229600"/>
                </a:lnTo>
                <a:lnTo>
                  <a:pt x="0" y="8229600"/>
                </a:lnTo>
                <a:lnTo>
                  <a:pt x="0" y="0"/>
                </a:lnTo>
                <a:close/>
              </a:path>
            </a:pathLst>
          </a:custGeom>
          <a:blipFill>
            <a:blip r:embed="rId7"/>
            <a:stretch>
              <a:fillRect/>
            </a:stretch>
          </a:blipFill>
        </p:spPr>
        <p:txBody>
          <a:bodyPr/>
          <a:lstStyle/>
          <a:p>
            <a:endParaRPr lang="en-US"/>
          </a:p>
        </p:txBody>
      </p:sp>
      <p:sp>
        <p:nvSpPr>
          <p:cNvPr id="19" name="Freeform 2">
            <a:extLst>
              <a:ext uri="{FF2B5EF4-FFF2-40B4-BE49-F238E27FC236}">
                <a16:creationId xmlns:a16="http://schemas.microsoft.com/office/drawing/2014/main" id="{7F1C69F9-7EE5-137D-6E7A-7A947F0B1E1E}"/>
              </a:ext>
            </a:extLst>
          </p:cNvPr>
          <p:cNvSpPr/>
          <p:nvPr/>
        </p:nvSpPr>
        <p:spPr>
          <a:xfrm>
            <a:off x="228600" y="571500"/>
            <a:ext cx="1457076" cy="1371473"/>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0" name="Freeform 10">
            <a:extLst>
              <a:ext uri="{FF2B5EF4-FFF2-40B4-BE49-F238E27FC236}">
                <a16:creationId xmlns:a16="http://schemas.microsoft.com/office/drawing/2014/main" id="{A1768C34-B170-2432-6B6B-C440507179EE}"/>
              </a:ext>
            </a:extLst>
          </p:cNvPr>
          <p:cNvSpPr/>
          <p:nvPr/>
        </p:nvSpPr>
        <p:spPr>
          <a:xfrm rot="900000">
            <a:off x="16682432" y="8279950"/>
            <a:ext cx="865706" cy="1588452"/>
          </a:xfrm>
          <a:custGeom>
            <a:avLst/>
            <a:gdLst/>
            <a:ahLst/>
            <a:cxnLst/>
            <a:rect l="l" t="t" r="r" b="b"/>
            <a:pathLst>
              <a:path w="2242566" h="4114800">
                <a:moveTo>
                  <a:pt x="0" y="0"/>
                </a:moveTo>
                <a:lnTo>
                  <a:pt x="2242566" y="0"/>
                </a:lnTo>
                <a:lnTo>
                  <a:pt x="2242566"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DDD0F021-2E69-DC8D-6585-4B2CFEE442C0}"/>
              </a:ext>
            </a:extLst>
          </p:cNvPr>
          <p:cNvSpPr txBox="1"/>
          <p:nvPr/>
        </p:nvSpPr>
        <p:spPr>
          <a:xfrm>
            <a:off x="6904485" y="2265822"/>
            <a:ext cx="102108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a:latin typeface="Arial" panose="020B0604020202020204" pitchFamily="34" charset="0"/>
                <a:cs typeface="Arial" panose="020B0604020202020204" pitchFamily="34" charset="0"/>
              </a:rPr>
              <a:t>Chúng ta nên di chuyển tệp như sau: </a:t>
            </a:r>
          </a:p>
        </p:txBody>
      </p:sp>
    </p:spTree>
    <p:extLst>
      <p:ext uri="{BB962C8B-B14F-4D97-AF65-F5344CB8AC3E}">
        <p14:creationId xmlns:p14="http://schemas.microsoft.com/office/powerpoint/2010/main" val="408902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2D1"/>
        </a:solidFill>
        <a:effectLst/>
      </p:bgPr>
    </p:bg>
    <p:spTree>
      <p:nvGrpSpPr>
        <p:cNvPr id="1" name=""/>
        <p:cNvGrpSpPr/>
        <p:nvPr/>
      </p:nvGrpSpPr>
      <p:grpSpPr>
        <a:xfrm>
          <a:off x="0" y="0"/>
          <a:ext cx="0" cy="0"/>
          <a:chOff x="0" y="0"/>
          <a:chExt cx="0" cy="0"/>
        </a:xfrm>
      </p:grpSpPr>
      <p:grpSp>
        <p:nvGrpSpPr>
          <p:cNvPr id="4" name="Group 4"/>
          <p:cNvGrpSpPr/>
          <p:nvPr/>
        </p:nvGrpSpPr>
        <p:grpSpPr>
          <a:xfrm>
            <a:off x="1638300" y="2055990"/>
            <a:ext cx="15011400" cy="6998475"/>
            <a:chOff x="0" y="0"/>
            <a:chExt cx="4548909" cy="2008139"/>
          </a:xfrm>
          <a:solidFill>
            <a:schemeClr val="bg1"/>
          </a:solidFill>
        </p:grpSpPr>
        <p:sp>
          <p:nvSpPr>
            <p:cNvPr id="5" name="Freeform 5"/>
            <p:cNvSpPr/>
            <p:nvPr/>
          </p:nvSpPr>
          <p:spPr>
            <a:xfrm>
              <a:off x="10160" y="16510"/>
              <a:ext cx="4526049" cy="1980200"/>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lnTo>
                    <a:pt x="4526049" y="1980200"/>
                  </a:lnTo>
                </a:path>
              </a:pathLst>
            </a:custGeom>
            <a:grpFill/>
          </p:spPr>
          <p:txBody>
            <a:bodyPr/>
            <a:lstStyle/>
            <a:p>
              <a:endParaRPr lang="en-US"/>
            </a:p>
          </p:txBody>
        </p:sp>
        <p:sp>
          <p:nvSpPr>
            <p:cNvPr id="6" name="Freeform 6"/>
            <p:cNvSpPr/>
            <p:nvPr/>
          </p:nvSpPr>
          <p:spPr>
            <a:xfrm>
              <a:off x="-3810" y="0"/>
              <a:ext cx="4555259" cy="2006869"/>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7" y="0"/>
                    <a:pt x="3597029" y="2540"/>
                    <a:pt x="3656918" y="2540"/>
                  </a:cubicBezTo>
                  <a:cubicBezTo>
                    <a:pt x="3822494" y="3810"/>
                    <a:pt x="3991593" y="5080"/>
                    <a:pt x="4157169" y="7620"/>
                  </a:cubicBezTo>
                  <a:cubicBezTo>
                    <a:pt x="4245241" y="8890"/>
                    <a:pt x="4333314" y="12700"/>
                    <a:pt x="4421386" y="16510"/>
                  </a:cubicBezTo>
                  <a:cubicBezTo>
                    <a:pt x="4442523" y="16510"/>
                    <a:pt x="4463661" y="16510"/>
                    <a:pt x="4481275" y="16510"/>
                  </a:cubicBezTo>
                  <a:cubicBezTo>
                    <a:pt x="4501919" y="17780"/>
                    <a:pt x="4510809" y="20320"/>
                    <a:pt x="4520969" y="21590"/>
                  </a:cubicBezTo>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8"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4"/>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10"/>
                    <a:pt x="44450" y="1971310"/>
                  </a:cubicBezTo>
                  <a:cubicBezTo>
                    <a:pt x="74134" y="1971310"/>
                    <a:pt x="123455" y="1972579"/>
                    <a:pt x="169252" y="1972579"/>
                  </a:cubicBezTo>
                  <a:cubicBezTo>
                    <a:pt x="236187" y="1972579"/>
                    <a:pt x="306645" y="1970039"/>
                    <a:pt x="373580" y="1972579"/>
                  </a:cubicBezTo>
                  <a:cubicBezTo>
                    <a:pt x="482790" y="1976389"/>
                    <a:pt x="592000" y="1978929"/>
                    <a:pt x="701209" y="1977660"/>
                  </a:cubicBezTo>
                  <a:cubicBezTo>
                    <a:pt x="771667" y="1976389"/>
                    <a:pt x="838602" y="1978929"/>
                    <a:pt x="909060" y="1978929"/>
                  </a:cubicBezTo>
                  <a:cubicBezTo>
                    <a:pt x="1011224" y="1978929"/>
                    <a:pt x="1113388" y="1977660"/>
                    <a:pt x="1215552" y="1978929"/>
                  </a:cubicBezTo>
                  <a:cubicBezTo>
                    <a:pt x="1367036" y="1980199"/>
                    <a:pt x="3029843" y="1970039"/>
                    <a:pt x="3184850" y="1972579"/>
                  </a:cubicBezTo>
                  <a:cubicBezTo>
                    <a:pt x="3251785" y="1973849"/>
                    <a:pt x="3318720" y="1975119"/>
                    <a:pt x="3382132" y="1975119"/>
                  </a:cubicBezTo>
                  <a:cubicBezTo>
                    <a:pt x="3498388" y="1977660"/>
                    <a:pt x="3611120" y="1973849"/>
                    <a:pt x="3727376" y="1977660"/>
                  </a:cubicBezTo>
                  <a:cubicBezTo>
                    <a:pt x="3822494" y="1980199"/>
                    <a:pt x="3917612" y="1980199"/>
                    <a:pt x="4012730" y="1982739"/>
                  </a:cubicBezTo>
                  <a:cubicBezTo>
                    <a:pt x="4153646" y="1986549"/>
                    <a:pt x="4294562" y="1989089"/>
                    <a:pt x="4435477" y="1990360"/>
                  </a:cubicBezTo>
                  <a:cubicBezTo>
                    <a:pt x="4488321" y="1990360"/>
                    <a:pt x="4510809" y="1989089"/>
                    <a:pt x="4531129" y="1989089"/>
                  </a:cubicBezTo>
                </a:path>
              </a:pathLst>
            </a:custGeom>
            <a:grpFill/>
          </p:spPr>
          <p:txBody>
            <a:bodyPr/>
            <a:lstStyle/>
            <a:p>
              <a:endParaRPr lang="en-US"/>
            </a:p>
          </p:txBody>
        </p:sp>
      </p:grpSp>
      <p:sp>
        <p:nvSpPr>
          <p:cNvPr id="11" name="Freeform 11"/>
          <p:cNvSpPr/>
          <p:nvPr/>
        </p:nvSpPr>
        <p:spPr>
          <a:xfrm rot="-10800000">
            <a:off x="3398326" y="1739266"/>
            <a:ext cx="11491348" cy="1041400"/>
          </a:xfrm>
          <a:custGeom>
            <a:avLst/>
            <a:gdLst/>
            <a:ahLst/>
            <a:cxnLst/>
            <a:rect l="l" t="t" r="r" b="b"/>
            <a:pathLst>
              <a:path w="11491348" h="1041400">
                <a:moveTo>
                  <a:pt x="0" y="0"/>
                </a:moveTo>
                <a:lnTo>
                  <a:pt x="11491348" y="0"/>
                </a:lnTo>
                <a:lnTo>
                  <a:pt x="11491348" y="1041400"/>
                </a:lnTo>
                <a:lnTo>
                  <a:pt x="0" y="1041400"/>
                </a:lnTo>
                <a:lnTo>
                  <a:pt x="0" y="0"/>
                </a:lnTo>
                <a:close/>
              </a:path>
            </a:pathLst>
          </a:custGeom>
          <a:blipFill>
            <a:blip r:embed="rId2">
              <a:extLst>
                <a:ext uri="{96DAC541-7B7A-43D3-8B79-37D633B846F1}">
                  <asvg:svgBlip xmlns:asvg="http://schemas.microsoft.com/office/drawing/2016/SVG/main" xmlns="" r:embed="rId3"/>
                </a:ext>
              </a:extLst>
            </a:blip>
            <a:stretch>
              <a:fillRect t="-19596" b="-87300"/>
            </a:stretch>
          </a:blipFill>
        </p:spPr>
        <p:txBody>
          <a:bodyPr/>
          <a:lstStyle/>
          <a:p>
            <a:endParaRPr lang="en-US"/>
          </a:p>
        </p:txBody>
      </p:sp>
      <p:sp>
        <p:nvSpPr>
          <p:cNvPr id="12" name="TextBox 12"/>
          <p:cNvSpPr txBox="1"/>
          <p:nvPr/>
        </p:nvSpPr>
        <p:spPr>
          <a:xfrm>
            <a:off x="1671828" y="3085156"/>
            <a:ext cx="15032355" cy="5326458"/>
          </a:xfrm>
          <a:prstGeom prst="rect">
            <a:avLst/>
          </a:prstGeom>
        </p:spPr>
        <p:txBody>
          <a:bodyPr wrap="square" lIns="0" tIns="0" rIns="0" bIns="0" rtlCol="0" anchor="t">
            <a:spAutoFit/>
          </a:bodyPr>
          <a:lstStyle/>
          <a:p>
            <a:pPr algn="ctr">
              <a:lnSpc>
                <a:spcPts val="14400"/>
              </a:lnSpc>
            </a:pPr>
            <a:r>
              <a:rPr lang="en-US" sz="8500" b="1">
                <a:solidFill>
                  <a:srgbClr val="000000"/>
                </a:solidFill>
                <a:latin typeface="Arial" panose="020B0604020202020204" pitchFamily="34" charset="0"/>
                <a:cs typeface="Arial" panose="020B0604020202020204" pitchFamily="34" charset="0"/>
              </a:rPr>
              <a:t>BÀI 2. </a:t>
            </a:r>
          </a:p>
          <a:p>
            <a:pPr algn="ctr">
              <a:lnSpc>
                <a:spcPts val="14400"/>
              </a:lnSpc>
            </a:pPr>
            <a:r>
              <a:rPr lang="en-US" sz="8500" b="1">
                <a:solidFill>
                  <a:srgbClr val="000000"/>
                </a:solidFill>
                <a:latin typeface="Arial" panose="020B0604020202020204" pitchFamily="34" charset="0"/>
                <a:cs typeface="Arial" panose="020B0604020202020204" pitchFamily="34" charset="0"/>
              </a:rPr>
              <a:t>DI CHUYỂN, SAO CHÉP </a:t>
            </a:r>
          </a:p>
          <a:p>
            <a:pPr algn="ctr">
              <a:lnSpc>
                <a:spcPts val="14400"/>
              </a:lnSpc>
            </a:pPr>
            <a:r>
              <a:rPr lang="en-US" sz="8500" b="1">
                <a:solidFill>
                  <a:srgbClr val="000000"/>
                </a:solidFill>
                <a:latin typeface="Arial" panose="020B0604020202020204" pitchFamily="34" charset="0"/>
                <a:cs typeface="Arial" panose="020B0604020202020204" pitchFamily="34" charset="0"/>
              </a:rPr>
              <a:t>THƯ MỤC VÀ TỆP</a:t>
            </a:r>
          </a:p>
        </p:txBody>
      </p:sp>
      <p:sp>
        <p:nvSpPr>
          <p:cNvPr id="16" name="Freeform 16"/>
          <p:cNvSpPr/>
          <p:nvPr/>
        </p:nvSpPr>
        <p:spPr>
          <a:xfrm rot="900062">
            <a:off x="5132833" y="9006673"/>
            <a:ext cx="539084" cy="681601"/>
          </a:xfrm>
          <a:custGeom>
            <a:avLst/>
            <a:gdLst/>
            <a:ahLst/>
            <a:cxnLst/>
            <a:rect l="l" t="t" r="r" b="b"/>
            <a:pathLst>
              <a:path w="539084" h="681601">
                <a:moveTo>
                  <a:pt x="0" y="0"/>
                </a:moveTo>
                <a:lnTo>
                  <a:pt x="539085" y="0"/>
                </a:lnTo>
                <a:lnTo>
                  <a:pt x="539085" y="681601"/>
                </a:lnTo>
                <a:lnTo>
                  <a:pt x="0" y="681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17"/>
          <p:cNvSpPr/>
          <p:nvPr/>
        </p:nvSpPr>
        <p:spPr>
          <a:xfrm rot="-853579">
            <a:off x="2134959" y="7499229"/>
            <a:ext cx="345531" cy="1021714"/>
          </a:xfrm>
          <a:custGeom>
            <a:avLst/>
            <a:gdLst/>
            <a:ahLst/>
            <a:cxnLst/>
            <a:rect l="l" t="t" r="r" b="b"/>
            <a:pathLst>
              <a:path w="345531" h="1021714">
                <a:moveTo>
                  <a:pt x="0" y="0"/>
                </a:moveTo>
                <a:lnTo>
                  <a:pt x="345531" y="0"/>
                </a:lnTo>
                <a:lnTo>
                  <a:pt x="345531" y="1021713"/>
                </a:lnTo>
                <a:lnTo>
                  <a:pt x="0" y="10217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18"/>
          <p:cNvSpPr/>
          <p:nvPr/>
        </p:nvSpPr>
        <p:spPr>
          <a:xfrm rot="-937130" flipH="1">
            <a:off x="12948483" y="9004840"/>
            <a:ext cx="539084" cy="681601"/>
          </a:xfrm>
          <a:custGeom>
            <a:avLst/>
            <a:gdLst/>
            <a:ahLst/>
            <a:cxnLst/>
            <a:rect l="l" t="t" r="r" b="b"/>
            <a:pathLst>
              <a:path w="539084" h="681601">
                <a:moveTo>
                  <a:pt x="539085" y="0"/>
                </a:moveTo>
                <a:lnTo>
                  <a:pt x="0" y="0"/>
                </a:lnTo>
                <a:lnTo>
                  <a:pt x="0" y="681601"/>
                </a:lnTo>
                <a:lnTo>
                  <a:pt x="539085" y="681601"/>
                </a:lnTo>
                <a:lnTo>
                  <a:pt x="539085"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rot="937249">
            <a:off x="15294977" y="7498368"/>
            <a:ext cx="345531" cy="1021714"/>
          </a:xfrm>
          <a:custGeom>
            <a:avLst/>
            <a:gdLst/>
            <a:ahLst/>
            <a:cxnLst/>
            <a:rect l="l" t="t" r="r" b="b"/>
            <a:pathLst>
              <a:path w="345531" h="1021714">
                <a:moveTo>
                  <a:pt x="0" y="0"/>
                </a:moveTo>
                <a:lnTo>
                  <a:pt x="345531" y="0"/>
                </a:lnTo>
                <a:lnTo>
                  <a:pt x="345531" y="1021713"/>
                </a:lnTo>
                <a:lnTo>
                  <a:pt x="0" y="10217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Freeform 3">
            <a:extLst>
              <a:ext uri="{FF2B5EF4-FFF2-40B4-BE49-F238E27FC236}">
                <a16:creationId xmlns:a16="http://schemas.microsoft.com/office/drawing/2014/main" id="{188CB0AC-2874-FF3C-69D0-4975506620EC}"/>
              </a:ext>
            </a:extLst>
          </p:cNvPr>
          <p:cNvSpPr/>
          <p:nvPr/>
        </p:nvSpPr>
        <p:spPr>
          <a:xfrm>
            <a:off x="464583" y="612875"/>
            <a:ext cx="1550129" cy="1110456"/>
          </a:xfrm>
          <a:custGeom>
            <a:avLst/>
            <a:gdLst/>
            <a:ahLst/>
            <a:cxnLst/>
            <a:rect l="l" t="t" r="r" b="b"/>
            <a:pathLst>
              <a:path w="1550129" h="1110456">
                <a:moveTo>
                  <a:pt x="0" y="0"/>
                </a:moveTo>
                <a:lnTo>
                  <a:pt x="1550129" y="0"/>
                </a:lnTo>
                <a:lnTo>
                  <a:pt x="1550129" y="1110456"/>
                </a:lnTo>
                <a:lnTo>
                  <a:pt x="0" y="11104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4" name="Freeform 4">
            <a:extLst>
              <a:ext uri="{FF2B5EF4-FFF2-40B4-BE49-F238E27FC236}">
                <a16:creationId xmlns:a16="http://schemas.microsoft.com/office/drawing/2014/main" id="{F8F4F9E1-5B79-BF18-1F08-D00ADCB7342F}"/>
              </a:ext>
            </a:extLst>
          </p:cNvPr>
          <p:cNvSpPr/>
          <p:nvPr/>
        </p:nvSpPr>
        <p:spPr>
          <a:xfrm>
            <a:off x="16945795" y="8249086"/>
            <a:ext cx="1078217" cy="1870723"/>
          </a:xfrm>
          <a:custGeom>
            <a:avLst/>
            <a:gdLst/>
            <a:ahLst/>
            <a:cxnLst/>
            <a:rect l="l" t="t" r="r" b="b"/>
            <a:pathLst>
              <a:path w="828978" h="1438289">
                <a:moveTo>
                  <a:pt x="0" y="0"/>
                </a:moveTo>
                <a:lnTo>
                  <a:pt x="828977" y="0"/>
                </a:lnTo>
                <a:lnTo>
                  <a:pt x="828977" y="1438290"/>
                </a:lnTo>
                <a:lnTo>
                  <a:pt x="0" y="14382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1638300" y="1902213"/>
            <a:ext cx="15011400" cy="7356087"/>
            <a:chOff x="0" y="0"/>
            <a:chExt cx="4548909" cy="2229117"/>
          </a:xfrm>
        </p:grpSpPr>
        <p:sp>
          <p:nvSpPr>
            <p:cNvPr id="5" name="Freeform 5"/>
            <p:cNvSpPr/>
            <p:nvPr/>
          </p:nvSpPr>
          <p:spPr>
            <a:xfrm>
              <a:off x="10160" y="16510"/>
              <a:ext cx="4526049" cy="2201177"/>
            </a:xfrm>
            <a:custGeom>
              <a:avLst/>
              <a:gdLst/>
              <a:ahLst/>
              <a:cxnLst/>
              <a:rect l="l" t="t" r="r" b="b"/>
              <a:pathLst>
                <a:path w="4526049" h="2201177">
                  <a:moveTo>
                    <a:pt x="4526049" y="2201177"/>
                  </a:moveTo>
                  <a:lnTo>
                    <a:pt x="0" y="2193557"/>
                  </a:lnTo>
                  <a:lnTo>
                    <a:pt x="0" y="776653"/>
                  </a:lnTo>
                  <a:lnTo>
                    <a:pt x="17780" y="19050"/>
                  </a:lnTo>
                  <a:lnTo>
                    <a:pt x="2254927" y="0"/>
                  </a:lnTo>
                  <a:lnTo>
                    <a:pt x="4506999" y="5080"/>
                  </a:lnTo>
                  <a:lnTo>
                    <a:pt x="4526049" y="2201177"/>
                  </a:lnTo>
                </a:path>
              </a:pathLst>
            </a:custGeom>
            <a:solidFill>
              <a:srgbClr val="FFFFFF"/>
            </a:solidFill>
          </p:spPr>
          <p:txBody>
            <a:bodyPr/>
            <a:lstStyle/>
            <a:p>
              <a:endParaRPr lang="en-US"/>
            </a:p>
          </p:txBody>
        </p:sp>
        <p:sp>
          <p:nvSpPr>
            <p:cNvPr id="6" name="Freeform 6"/>
            <p:cNvSpPr/>
            <p:nvPr/>
          </p:nvSpPr>
          <p:spPr>
            <a:xfrm>
              <a:off x="-3810" y="0"/>
              <a:ext cx="4555259" cy="2227847"/>
            </a:xfrm>
            <a:custGeom>
              <a:avLst/>
              <a:gdLst/>
              <a:ahLst/>
              <a:cxnLst/>
              <a:rect l="l" t="t" r="r" b="b"/>
              <a:pathLst>
                <a:path w="4555259" h="2227847">
                  <a:moveTo>
                    <a:pt x="4520969" y="21590"/>
                  </a:moveTo>
                  <a:cubicBezTo>
                    <a:pt x="4522239" y="34290"/>
                    <a:pt x="4522239" y="44450"/>
                    <a:pt x="4523509" y="54610"/>
                  </a:cubicBezTo>
                  <a:cubicBezTo>
                    <a:pt x="4526049" y="96863"/>
                    <a:pt x="4527319" y="143955"/>
                    <a:pt x="4529859" y="189366"/>
                  </a:cubicBezTo>
                  <a:cubicBezTo>
                    <a:pt x="4529859" y="254960"/>
                    <a:pt x="4542559" y="1548329"/>
                    <a:pt x="4548909" y="1613922"/>
                  </a:cubicBezTo>
                  <a:cubicBezTo>
                    <a:pt x="4555259" y="1713153"/>
                    <a:pt x="4551449" y="1814066"/>
                    <a:pt x="4551449" y="1913298"/>
                  </a:cubicBezTo>
                  <a:cubicBezTo>
                    <a:pt x="4551449" y="2000756"/>
                    <a:pt x="4552719" y="2081486"/>
                    <a:pt x="4553989" y="2166887"/>
                  </a:cubicBezTo>
                  <a:cubicBezTo>
                    <a:pt x="4553989" y="2188477"/>
                    <a:pt x="4553989" y="2202447"/>
                    <a:pt x="4553989" y="2226577"/>
                  </a:cubicBezTo>
                  <a:cubicBezTo>
                    <a:pt x="4531129" y="2226577"/>
                    <a:pt x="4510809" y="2227847"/>
                    <a:pt x="4481275" y="2226577"/>
                  </a:cubicBezTo>
                  <a:cubicBezTo>
                    <a:pt x="4252287" y="2221497"/>
                    <a:pt x="4019776" y="2227847"/>
                    <a:pt x="3790788" y="2222767"/>
                  </a:cubicBezTo>
                  <a:cubicBezTo>
                    <a:pt x="3653395" y="2218957"/>
                    <a:pt x="3519525" y="2221497"/>
                    <a:pt x="3382132" y="2218957"/>
                  </a:cubicBezTo>
                  <a:cubicBezTo>
                    <a:pt x="3318720" y="2217687"/>
                    <a:pt x="3255308" y="2216417"/>
                    <a:pt x="3191896" y="2215147"/>
                  </a:cubicBezTo>
                  <a:cubicBezTo>
                    <a:pt x="3153144" y="2215147"/>
                    <a:pt x="3117915" y="2216417"/>
                    <a:pt x="3079163" y="2216417"/>
                  </a:cubicBezTo>
                  <a:cubicBezTo>
                    <a:pt x="2980522" y="2215147"/>
                    <a:pt x="2709259" y="2216417"/>
                    <a:pt x="2610618" y="2215147"/>
                  </a:cubicBezTo>
                  <a:cubicBezTo>
                    <a:pt x="2540160" y="2213877"/>
                    <a:pt x="1131002" y="2222767"/>
                    <a:pt x="1060544" y="2221497"/>
                  </a:cubicBezTo>
                  <a:cubicBezTo>
                    <a:pt x="1042930" y="2221497"/>
                    <a:pt x="1021793" y="2222767"/>
                    <a:pt x="1004178" y="2222767"/>
                  </a:cubicBezTo>
                  <a:cubicBezTo>
                    <a:pt x="961903" y="2222767"/>
                    <a:pt x="923152" y="2224037"/>
                    <a:pt x="880877" y="2224037"/>
                  </a:cubicBezTo>
                  <a:cubicBezTo>
                    <a:pt x="775190" y="2224037"/>
                    <a:pt x="673026" y="2222767"/>
                    <a:pt x="567339" y="2221497"/>
                  </a:cubicBezTo>
                  <a:cubicBezTo>
                    <a:pt x="503927" y="2220227"/>
                    <a:pt x="440515" y="2218957"/>
                    <a:pt x="380626" y="2217687"/>
                  </a:cubicBezTo>
                  <a:cubicBezTo>
                    <a:pt x="267893" y="2216417"/>
                    <a:pt x="155161" y="2215147"/>
                    <a:pt x="48260" y="2215147"/>
                  </a:cubicBezTo>
                  <a:cubicBezTo>
                    <a:pt x="38100" y="2215147"/>
                    <a:pt x="29210" y="2215147"/>
                    <a:pt x="19050" y="2213877"/>
                  </a:cubicBezTo>
                  <a:cubicBezTo>
                    <a:pt x="10160" y="2212607"/>
                    <a:pt x="5080" y="2206257"/>
                    <a:pt x="7620" y="2197367"/>
                  </a:cubicBezTo>
                  <a:cubicBezTo>
                    <a:pt x="16510" y="2165580"/>
                    <a:pt x="12700" y="2123533"/>
                    <a:pt x="11430" y="2079804"/>
                  </a:cubicBezTo>
                  <a:cubicBezTo>
                    <a:pt x="10160" y="1990664"/>
                    <a:pt x="6350" y="1903206"/>
                    <a:pt x="7620" y="1814066"/>
                  </a:cubicBezTo>
                  <a:cubicBezTo>
                    <a:pt x="5080" y="1703062"/>
                    <a:pt x="0" y="328963"/>
                    <a:pt x="7620" y="216276"/>
                  </a:cubicBezTo>
                  <a:cubicBezTo>
                    <a:pt x="8890" y="194412"/>
                    <a:pt x="7620" y="170865"/>
                    <a:pt x="8890" y="149001"/>
                  </a:cubicBezTo>
                  <a:cubicBezTo>
                    <a:pt x="10160" y="113681"/>
                    <a:pt x="12700" y="7499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7" y="0"/>
                    <a:pt x="3597029" y="2540"/>
                    <a:pt x="3656918" y="2540"/>
                  </a:cubicBezTo>
                  <a:cubicBezTo>
                    <a:pt x="3822494" y="3810"/>
                    <a:pt x="3991593" y="5080"/>
                    <a:pt x="4157169" y="7620"/>
                  </a:cubicBezTo>
                  <a:cubicBezTo>
                    <a:pt x="4245241" y="8890"/>
                    <a:pt x="4333314" y="12700"/>
                    <a:pt x="4421386" y="16510"/>
                  </a:cubicBezTo>
                  <a:cubicBezTo>
                    <a:pt x="4442523" y="16510"/>
                    <a:pt x="4463661" y="16510"/>
                    <a:pt x="4481275" y="16510"/>
                  </a:cubicBezTo>
                  <a:cubicBezTo>
                    <a:pt x="4501919" y="17780"/>
                    <a:pt x="4510809" y="20320"/>
                    <a:pt x="4520969" y="21590"/>
                  </a:cubicBezTo>
                  <a:moveTo>
                    <a:pt x="4531129" y="2210067"/>
                  </a:moveTo>
                  <a:cubicBezTo>
                    <a:pt x="4532399" y="2193557"/>
                    <a:pt x="4533669" y="2180857"/>
                    <a:pt x="4533669" y="2168157"/>
                  </a:cubicBezTo>
                  <a:cubicBezTo>
                    <a:pt x="4532399" y="2073077"/>
                    <a:pt x="4531129" y="1983937"/>
                    <a:pt x="4531129" y="1888069"/>
                  </a:cubicBezTo>
                  <a:cubicBezTo>
                    <a:pt x="4531129" y="1844340"/>
                    <a:pt x="4533669" y="1800611"/>
                    <a:pt x="4532399" y="1756882"/>
                  </a:cubicBezTo>
                  <a:cubicBezTo>
                    <a:pt x="4532399" y="1716517"/>
                    <a:pt x="4531129" y="1674470"/>
                    <a:pt x="4529859" y="1634105"/>
                  </a:cubicBezTo>
                  <a:cubicBezTo>
                    <a:pt x="4524779" y="1571875"/>
                    <a:pt x="4513349" y="283552"/>
                    <a:pt x="4513349" y="221322"/>
                  </a:cubicBezTo>
                  <a:cubicBezTo>
                    <a:pt x="4510809" y="169184"/>
                    <a:pt x="4508269" y="115363"/>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8"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952"/>
                  </a:cubicBezTo>
                  <a:cubicBezTo>
                    <a:pt x="31750" y="100226"/>
                    <a:pt x="31750" y="130500"/>
                    <a:pt x="30480" y="160774"/>
                  </a:cubicBezTo>
                  <a:cubicBezTo>
                    <a:pt x="29210" y="211231"/>
                    <a:pt x="26670" y="260005"/>
                    <a:pt x="25400" y="310462"/>
                  </a:cubicBezTo>
                  <a:cubicBezTo>
                    <a:pt x="20320" y="364282"/>
                    <a:pt x="26670" y="1679516"/>
                    <a:pt x="29210" y="1733336"/>
                  </a:cubicBezTo>
                  <a:cubicBezTo>
                    <a:pt x="29210" y="1790520"/>
                    <a:pt x="29210" y="1849386"/>
                    <a:pt x="30480" y="1906570"/>
                  </a:cubicBezTo>
                  <a:cubicBezTo>
                    <a:pt x="30480" y="1948617"/>
                    <a:pt x="33020" y="1990664"/>
                    <a:pt x="33020" y="2032711"/>
                  </a:cubicBezTo>
                  <a:cubicBezTo>
                    <a:pt x="33020" y="2078122"/>
                    <a:pt x="33020" y="2123533"/>
                    <a:pt x="31750" y="2168157"/>
                  </a:cubicBezTo>
                  <a:cubicBezTo>
                    <a:pt x="31750" y="2171967"/>
                    <a:pt x="31750" y="2174507"/>
                    <a:pt x="31750" y="2178317"/>
                  </a:cubicBezTo>
                  <a:cubicBezTo>
                    <a:pt x="31750" y="2188477"/>
                    <a:pt x="35560" y="2192287"/>
                    <a:pt x="44450" y="2192287"/>
                  </a:cubicBezTo>
                  <a:cubicBezTo>
                    <a:pt x="74134" y="2192287"/>
                    <a:pt x="123455" y="2193557"/>
                    <a:pt x="169252" y="2193557"/>
                  </a:cubicBezTo>
                  <a:cubicBezTo>
                    <a:pt x="236187" y="2193557"/>
                    <a:pt x="306645" y="2191017"/>
                    <a:pt x="373580" y="2193557"/>
                  </a:cubicBezTo>
                  <a:cubicBezTo>
                    <a:pt x="482790" y="2197367"/>
                    <a:pt x="592000" y="2199907"/>
                    <a:pt x="701209" y="2198637"/>
                  </a:cubicBezTo>
                  <a:cubicBezTo>
                    <a:pt x="771667" y="2197367"/>
                    <a:pt x="838602" y="2199907"/>
                    <a:pt x="909060" y="2199907"/>
                  </a:cubicBezTo>
                  <a:cubicBezTo>
                    <a:pt x="1011224" y="2199907"/>
                    <a:pt x="1113388" y="2198637"/>
                    <a:pt x="1215552" y="2199907"/>
                  </a:cubicBezTo>
                  <a:cubicBezTo>
                    <a:pt x="1367036" y="2201177"/>
                    <a:pt x="3029843" y="2191017"/>
                    <a:pt x="3184850" y="2193557"/>
                  </a:cubicBezTo>
                  <a:cubicBezTo>
                    <a:pt x="3251785" y="2194827"/>
                    <a:pt x="3318720" y="2196097"/>
                    <a:pt x="3382132" y="2196097"/>
                  </a:cubicBezTo>
                  <a:cubicBezTo>
                    <a:pt x="3498388" y="2198637"/>
                    <a:pt x="3611120" y="2194827"/>
                    <a:pt x="3727376" y="2198637"/>
                  </a:cubicBezTo>
                  <a:cubicBezTo>
                    <a:pt x="3822494" y="2201177"/>
                    <a:pt x="3917612" y="2201177"/>
                    <a:pt x="4012730" y="2203717"/>
                  </a:cubicBezTo>
                  <a:cubicBezTo>
                    <a:pt x="4153646" y="2207527"/>
                    <a:pt x="4294562" y="2210067"/>
                    <a:pt x="4435477" y="2211337"/>
                  </a:cubicBezTo>
                  <a:cubicBezTo>
                    <a:pt x="4488321" y="2211337"/>
                    <a:pt x="4510809" y="2210067"/>
                    <a:pt x="4531129" y="2210067"/>
                  </a:cubicBezTo>
                </a:path>
              </a:pathLst>
            </a:custGeom>
            <a:solidFill>
              <a:srgbClr val="FFFFFF"/>
            </a:solidFill>
          </p:spPr>
          <p:txBody>
            <a:bodyPr/>
            <a:lstStyle/>
            <a:p>
              <a:endParaRPr lang="en-US"/>
            </a:p>
          </p:txBody>
        </p:sp>
      </p:grpSp>
      <p:sp>
        <p:nvSpPr>
          <p:cNvPr id="14" name="Freeform 14"/>
          <p:cNvSpPr/>
          <p:nvPr/>
        </p:nvSpPr>
        <p:spPr>
          <a:xfrm rot="-10800000">
            <a:off x="-1" y="1028700"/>
            <a:ext cx="11167437" cy="15931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2">
              <a:extLst>
                <a:ext uri="{96DAC541-7B7A-43D3-8B79-37D633B846F1}">
                  <asvg:svgBlip xmlns:asvg="http://schemas.microsoft.com/office/drawing/2016/SVG/main" xmlns="" r:embed="rId3"/>
                </a:ext>
              </a:extLst>
            </a:blip>
            <a:stretch>
              <a:fillRect t="-11681" r="-5223" b="-11649"/>
            </a:stretch>
          </a:blipFill>
        </p:spPr>
        <p:txBody>
          <a:bodyPr/>
          <a:lstStyle/>
          <a:p>
            <a:endParaRPr lang="en-US"/>
          </a:p>
        </p:txBody>
      </p:sp>
      <p:sp>
        <p:nvSpPr>
          <p:cNvPr id="15" name="TextBox 15"/>
          <p:cNvSpPr txBox="1"/>
          <p:nvPr/>
        </p:nvSpPr>
        <p:spPr>
          <a:xfrm>
            <a:off x="1285646" y="1467790"/>
            <a:ext cx="9258300" cy="923330"/>
          </a:xfrm>
          <a:prstGeom prst="rect">
            <a:avLst/>
          </a:prstGeom>
        </p:spPr>
        <p:txBody>
          <a:bodyPr wrap="square" lIns="0" tIns="0" rIns="0" bIns="0" rtlCol="0" anchor="t">
            <a:spAutoFit/>
          </a:bodyPr>
          <a:lstStyle/>
          <a:p>
            <a:pPr marL="0" lvl="0" indent="0" algn="l">
              <a:lnSpc>
                <a:spcPts val="7200"/>
              </a:lnSpc>
              <a:spcBef>
                <a:spcPct val="0"/>
              </a:spcBef>
            </a:pPr>
            <a:r>
              <a:rPr lang="en-US" sz="7000" b="1" u="none">
                <a:solidFill>
                  <a:srgbClr val="FFFFFF"/>
                </a:solidFill>
                <a:latin typeface="Arial" panose="020B0604020202020204" pitchFamily="34" charset="0"/>
                <a:cs typeface="Arial" panose="020B0604020202020204" pitchFamily="34" charset="0"/>
              </a:rPr>
              <a:t>NỘI DUNG BÀI HỌC </a:t>
            </a:r>
          </a:p>
        </p:txBody>
      </p:sp>
      <p:sp>
        <p:nvSpPr>
          <p:cNvPr id="16" name="Freeform 16"/>
          <p:cNvSpPr/>
          <p:nvPr/>
        </p:nvSpPr>
        <p:spPr>
          <a:xfrm rot="-7777878">
            <a:off x="14171035" y="-3865"/>
            <a:ext cx="4519911" cy="3385824"/>
          </a:xfrm>
          <a:custGeom>
            <a:avLst/>
            <a:gdLst/>
            <a:ahLst/>
            <a:cxnLst/>
            <a:rect l="l" t="t" r="r" b="b"/>
            <a:pathLst>
              <a:path w="4519911" h="3385824">
                <a:moveTo>
                  <a:pt x="0" y="0"/>
                </a:moveTo>
                <a:lnTo>
                  <a:pt x="4519911" y="0"/>
                </a:lnTo>
                <a:lnTo>
                  <a:pt x="4519911" y="3385825"/>
                </a:lnTo>
                <a:lnTo>
                  <a:pt x="0" y="33858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17"/>
          <p:cNvSpPr/>
          <p:nvPr/>
        </p:nvSpPr>
        <p:spPr>
          <a:xfrm rot="5400000">
            <a:off x="16897954" y="-329898"/>
            <a:ext cx="1894761" cy="1908642"/>
          </a:xfrm>
          <a:custGeom>
            <a:avLst/>
            <a:gdLst/>
            <a:ahLst/>
            <a:cxnLst/>
            <a:rect l="l" t="t" r="r" b="b"/>
            <a:pathLst>
              <a:path w="1894761" h="1908642">
                <a:moveTo>
                  <a:pt x="0" y="0"/>
                </a:moveTo>
                <a:lnTo>
                  <a:pt x="1894761" y="0"/>
                </a:lnTo>
                <a:lnTo>
                  <a:pt x="1894761" y="1908642"/>
                </a:lnTo>
                <a:lnTo>
                  <a:pt x="0" y="19086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6">
            <a:extLst>
              <a:ext uri="{FF2B5EF4-FFF2-40B4-BE49-F238E27FC236}">
                <a16:creationId xmlns:a16="http://schemas.microsoft.com/office/drawing/2014/main" id="{0A4E4557-B13A-50E6-8382-A225F0FB2835}"/>
              </a:ext>
            </a:extLst>
          </p:cNvPr>
          <p:cNvSpPr/>
          <p:nvPr/>
        </p:nvSpPr>
        <p:spPr>
          <a:xfrm>
            <a:off x="12797355" y="5777600"/>
            <a:ext cx="5040080" cy="4509400"/>
          </a:xfrm>
          <a:custGeom>
            <a:avLst/>
            <a:gdLst/>
            <a:ahLst/>
            <a:cxnLst/>
            <a:rect l="l" t="t" r="r" b="b"/>
            <a:pathLst>
              <a:path w="4669277" h="4114800">
                <a:moveTo>
                  <a:pt x="0" y="0"/>
                </a:moveTo>
                <a:lnTo>
                  <a:pt x="4669277" y="0"/>
                </a:lnTo>
                <a:lnTo>
                  <a:pt x="466927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8964DC44-88E1-CD2B-F7DF-4993F12EEE8F}"/>
              </a:ext>
            </a:extLst>
          </p:cNvPr>
          <p:cNvGrpSpPr/>
          <p:nvPr/>
        </p:nvGrpSpPr>
        <p:grpSpPr>
          <a:xfrm>
            <a:off x="2148766" y="3416794"/>
            <a:ext cx="10043234" cy="1092607"/>
            <a:chOff x="2148766" y="3416794"/>
            <a:chExt cx="10043234" cy="1092607"/>
          </a:xfrm>
        </p:grpSpPr>
        <p:sp>
          <p:nvSpPr>
            <p:cNvPr id="20" name="TextBox 19">
              <a:extLst>
                <a:ext uri="{FF2B5EF4-FFF2-40B4-BE49-F238E27FC236}">
                  <a16:creationId xmlns:a16="http://schemas.microsoft.com/office/drawing/2014/main" id="{152E6BB5-CAB0-FDB6-94D6-C6E5710AF2EE}"/>
                </a:ext>
              </a:extLst>
            </p:cNvPr>
            <p:cNvSpPr txBox="1"/>
            <p:nvPr/>
          </p:nvSpPr>
          <p:spPr>
            <a:xfrm>
              <a:off x="2148766" y="3416794"/>
              <a:ext cx="1752600" cy="1092607"/>
            </a:xfrm>
            <a:prstGeom prst="rect">
              <a:avLst/>
            </a:prstGeom>
            <a:noFill/>
          </p:spPr>
          <p:txBody>
            <a:bodyPr wrap="square" rtlCol="0">
              <a:spAutoFit/>
            </a:bodyPr>
            <a:lstStyle/>
            <a:p>
              <a:pPr algn="ctr"/>
              <a:r>
                <a:rPr lang="en-US" sz="6500">
                  <a:solidFill>
                    <a:srgbClr val="865630"/>
                  </a:solidFill>
                  <a:latin typeface="Amasis MT Pro Black" panose="02040A04050005020304" pitchFamily="18" charset="0"/>
                </a:rPr>
                <a:t>01</a:t>
              </a:r>
            </a:p>
          </p:txBody>
        </p:sp>
        <p:sp>
          <p:nvSpPr>
            <p:cNvPr id="21" name="TextBox 20">
              <a:extLst>
                <a:ext uri="{FF2B5EF4-FFF2-40B4-BE49-F238E27FC236}">
                  <a16:creationId xmlns:a16="http://schemas.microsoft.com/office/drawing/2014/main" id="{3ED938CB-7CEB-338D-EEE0-9774602D7B8F}"/>
                </a:ext>
              </a:extLst>
            </p:cNvPr>
            <p:cNvSpPr txBox="1"/>
            <p:nvPr/>
          </p:nvSpPr>
          <p:spPr>
            <a:xfrm>
              <a:off x="4267200" y="3570682"/>
              <a:ext cx="79248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Di chuyển tệp, thư mục </a:t>
              </a:r>
            </a:p>
          </p:txBody>
        </p:sp>
      </p:grpSp>
      <p:grpSp>
        <p:nvGrpSpPr>
          <p:cNvPr id="23" name="Group 22">
            <a:extLst>
              <a:ext uri="{FF2B5EF4-FFF2-40B4-BE49-F238E27FC236}">
                <a16:creationId xmlns:a16="http://schemas.microsoft.com/office/drawing/2014/main" id="{446F9BE4-B191-E5D4-67CA-EA2D4E076CDB}"/>
              </a:ext>
            </a:extLst>
          </p:cNvPr>
          <p:cNvGrpSpPr/>
          <p:nvPr/>
        </p:nvGrpSpPr>
        <p:grpSpPr>
          <a:xfrm>
            <a:off x="2148766" y="5588638"/>
            <a:ext cx="10043234" cy="1092607"/>
            <a:chOff x="2148766" y="3416794"/>
            <a:chExt cx="10043234" cy="1092607"/>
          </a:xfrm>
        </p:grpSpPr>
        <p:sp>
          <p:nvSpPr>
            <p:cNvPr id="24" name="TextBox 23">
              <a:extLst>
                <a:ext uri="{FF2B5EF4-FFF2-40B4-BE49-F238E27FC236}">
                  <a16:creationId xmlns:a16="http://schemas.microsoft.com/office/drawing/2014/main" id="{F37D9074-AFEE-F2BB-D5EF-981B3BE6D816}"/>
                </a:ext>
              </a:extLst>
            </p:cNvPr>
            <p:cNvSpPr txBox="1"/>
            <p:nvPr/>
          </p:nvSpPr>
          <p:spPr>
            <a:xfrm>
              <a:off x="2148766" y="3416794"/>
              <a:ext cx="1752600" cy="1092607"/>
            </a:xfrm>
            <a:prstGeom prst="rect">
              <a:avLst/>
            </a:prstGeom>
            <a:noFill/>
          </p:spPr>
          <p:txBody>
            <a:bodyPr wrap="square" rtlCol="0">
              <a:spAutoFit/>
            </a:bodyPr>
            <a:lstStyle/>
            <a:p>
              <a:pPr algn="ctr"/>
              <a:r>
                <a:rPr lang="en-US" sz="6500">
                  <a:solidFill>
                    <a:srgbClr val="865630"/>
                  </a:solidFill>
                  <a:latin typeface="Amasis MT Pro Black" panose="02040A04050005020304" pitchFamily="18" charset="0"/>
                </a:rPr>
                <a:t>02</a:t>
              </a:r>
            </a:p>
          </p:txBody>
        </p:sp>
        <p:sp>
          <p:nvSpPr>
            <p:cNvPr id="25" name="TextBox 24">
              <a:extLst>
                <a:ext uri="{FF2B5EF4-FFF2-40B4-BE49-F238E27FC236}">
                  <a16:creationId xmlns:a16="http://schemas.microsoft.com/office/drawing/2014/main" id="{26A6094C-BD23-C9C2-2AAC-D0FF9ECBF395}"/>
                </a:ext>
              </a:extLst>
            </p:cNvPr>
            <p:cNvSpPr txBox="1"/>
            <p:nvPr/>
          </p:nvSpPr>
          <p:spPr>
            <a:xfrm>
              <a:off x="4267200" y="3570682"/>
              <a:ext cx="79248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Sao chép tệp, thư mục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2D1"/>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6F22413A-42CA-2FC8-D967-DACD34F60714}"/>
              </a:ext>
            </a:extLst>
          </p:cNvPr>
          <p:cNvSpPr/>
          <p:nvPr/>
        </p:nvSpPr>
        <p:spPr>
          <a:xfrm>
            <a:off x="5943600" y="1181100"/>
            <a:ext cx="11744325" cy="732731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Oval 6">
            <a:extLst>
              <a:ext uri="{FF2B5EF4-FFF2-40B4-BE49-F238E27FC236}">
                <a16:creationId xmlns:a16="http://schemas.microsoft.com/office/drawing/2014/main" id="{A7CAAF0B-163A-6060-D3AC-B3C8CC48B57E}"/>
              </a:ext>
            </a:extLst>
          </p:cNvPr>
          <p:cNvSpPr/>
          <p:nvPr/>
        </p:nvSpPr>
        <p:spPr>
          <a:xfrm>
            <a:off x="1066800" y="8508419"/>
            <a:ext cx="4953000" cy="12832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10BCF5E-E2B3-A60D-B1BF-CF4E4857D4ED}"/>
              </a:ext>
            </a:extLst>
          </p:cNvPr>
          <p:cNvSpPr txBox="1"/>
          <p:nvPr/>
        </p:nvSpPr>
        <p:spPr>
          <a:xfrm>
            <a:off x="6367462" y="3389537"/>
            <a:ext cx="108966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a:t>
            </a:r>
          </a:p>
          <a:p>
            <a:pPr algn="ctr">
              <a:lnSpc>
                <a:spcPct val="150000"/>
              </a:lnSpc>
            </a:pPr>
            <a:r>
              <a:rPr lang="en-US" sz="6500" b="1">
                <a:latin typeface="Arial" panose="020B0604020202020204" pitchFamily="34" charset="0"/>
                <a:cs typeface="Arial" panose="020B0604020202020204" pitchFamily="34" charset="0"/>
              </a:rPr>
              <a:t>DI CHUYỂN TỆP, THƯ MỤC </a:t>
            </a:r>
          </a:p>
        </p:txBody>
      </p:sp>
      <p:pic>
        <p:nvPicPr>
          <p:cNvPr id="9" name="Picture 9">
            <a:extLst>
              <a:ext uri="{FF2B5EF4-FFF2-40B4-BE49-F238E27FC236}">
                <a16:creationId xmlns:a16="http://schemas.microsoft.com/office/drawing/2014/main" id="{9F4AAEA1-FCBD-7B06-3592-04572885A124}"/>
              </a:ext>
            </a:extLst>
          </p:cNvPr>
          <p:cNvPicPr>
            <a:picLocks noChangeAspect="1"/>
          </p:cNvPicPr>
          <p:nvPr/>
        </p:nvPicPr>
        <p:blipFill>
          <a:blip r:embed="rId4"/>
          <a:srcRect/>
          <a:stretch>
            <a:fillRect/>
          </a:stretch>
        </p:blipFill>
        <p:spPr>
          <a:xfrm flipH="1">
            <a:off x="14854032" y="7810500"/>
            <a:ext cx="2367168" cy="2291176"/>
          </a:xfrm>
          <a:prstGeom prst="rect">
            <a:avLst/>
          </a:prstGeom>
        </p:spPr>
      </p:pic>
      <p:sp>
        <p:nvSpPr>
          <p:cNvPr id="10" name="Freeform 4">
            <a:extLst>
              <a:ext uri="{FF2B5EF4-FFF2-40B4-BE49-F238E27FC236}">
                <a16:creationId xmlns:a16="http://schemas.microsoft.com/office/drawing/2014/main" id="{8B3F492C-7346-A1ED-E919-8BCD0610D24D}"/>
              </a:ext>
            </a:extLst>
          </p:cNvPr>
          <p:cNvSpPr/>
          <p:nvPr/>
        </p:nvSpPr>
        <p:spPr>
          <a:xfrm>
            <a:off x="762000" y="3422874"/>
            <a:ext cx="4572000" cy="5867400"/>
          </a:xfrm>
          <a:custGeom>
            <a:avLst/>
            <a:gdLst/>
            <a:ahLst/>
            <a:cxnLst/>
            <a:rect l="l" t="t" r="r" b="b"/>
            <a:pathLst>
              <a:path w="3538728" h="4114800">
                <a:moveTo>
                  <a:pt x="0" y="0"/>
                </a:moveTo>
                <a:lnTo>
                  <a:pt x="3538728" y="0"/>
                </a:lnTo>
                <a:lnTo>
                  <a:pt x="353872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664329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AEB043-21FF-53EE-DF87-2CD590AD43B1}"/>
              </a:ext>
            </a:extLst>
          </p:cNvPr>
          <p:cNvGrpSpPr/>
          <p:nvPr/>
        </p:nvGrpSpPr>
        <p:grpSpPr>
          <a:xfrm>
            <a:off x="-1871472" y="723900"/>
            <a:ext cx="7467600" cy="1135938"/>
            <a:chOff x="-1752600" y="730962"/>
            <a:chExt cx="7467600" cy="1135938"/>
          </a:xfrm>
        </p:grpSpPr>
        <p:sp>
          <p:nvSpPr>
            <p:cNvPr id="13" name="Freeform 5">
              <a:extLst>
                <a:ext uri="{FF2B5EF4-FFF2-40B4-BE49-F238E27FC236}">
                  <a16:creationId xmlns:a16="http://schemas.microsoft.com/office/drawing/2014/main" id="{2A32C867-91FC-F533-777E-A9FE08362005}"/>
                </a:ext>
              </a:extLst>
            </p:cNvPr>
            <p:cNvSpPr/>
            <p:nvPr/>
          </p:nvSpPr>
          <p:spPr>
            <a:xfrm rot="-10800000">
              <a:off x="-1752600" y="730962"/>
              <a:ext cx="7467600" cy="11359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2">
                <a:extLst>
                  <a:ext uri="{96DAC541-7B7A-43D3-8B79-37D633B846F1}">
                    <asvg:svgBlip xmlns:asvg="http://schemas.microsoft.com/office/drawing/2016/SVG/main" xmlns="" r:embed="rId3"/>
                  </a:ext>
                </a:extLst>
              </a:blip>
              <a:stretch>
                <a:fillRect t="-11681" r="-5223" b="-11649"/>
              </a:stretch>
            </a:blipFill>
          </p:spPr>
          <p:txBody>
            <a:bodyPr/>
            <a:lstStyle/>
            <a:p>
              <a:endParaRPr lang="en-US"/>
            </a:p>
          </p:txBody>
        </p:sp>
        <p:sp>
          <p:nvSpPr>
            <p:cNvPr id="14" name="TextBox 13">
              <a:extLst>
                <a:ext uri="{FF2B5EF4-FFF2-40B4-BE49-F238E27FC236}">
                  <a16:creationId xmlns:a16="http://schemas.microsoft.com/office/drawing/2014/main" id="{4A96E0DD-8D79-061F-D36C-C53FCC158B08}"/>
                </a:ext>
              </a:extLst>
            </p:cNvPr>
            <p:cNvSpPr txBox="1"/>
            <p:nvPr/>
          </p:nvSpPr>
          <p:spPr>
            <a:xfrm>
              <a:off x="1371600" y="944988"/>
              <a:ext cx="3810000" cy="784830"/>
            </a:xfrm>
            <a:prstGeom prst="rect">
              <a:avLst/>
            </a:prstGeom>
            <a:noFill/>
          </p:spPr>
          <p:txBody>
            <a:bodyPr wrap="square" rtlCol="0">
              <a:spAutoFit/>
            </a:bodyPr>
            <a:lstStyle/>
            <a:p>
              <a:r>
                <a:rPr lang="en-US" sz="4500" b="1">
                  <a:solidFill>
                    <a:srgbClr val="002060"/>
                  </a:solidFill>
                  <a:latin typeface="Arial" panose="020B0604020202020204" pitchFamily="34" charset="0"/>
                  <a:cs typeface="Arial" panose="020B0604020202020204" pitchFamily="34" charset="0"/>
                </a:rPr>
                <a:t>Hoạt động 1 </a:t>
              </a:r>
            </a:p>
          </p:txBody>
        </p:sp>
      </p:grpSp>
      <p:grpSp>
        <p:nvGrpSpPr>
          <p:cNvPr id="25" name="Group 24">
            <a:extLst>
              <a:ext uri="{FF2B5EF4-FFF2-40B4-BE49-F238E27FC236}">
                <a16:creationId xmlns:a16="http://schemas.microsoft.com/office/drawing/2014/main" id="{A1CB9E90-5477-9BBC-9377-03F13A2B7CA3}"/>
              </a:ext>
            </a:extLst>
          </p:cNvPr>
          <p:cNvGrpSpPr/>
          <p:nvPr/>
        </p:nvGrpSpPr>
        <p:grpSpPr>
          <a:xfrm>
            <a:off x="1828800" y="2566285"/>
            <a:ext cx="8115300" cy="6705600"/>
            <a:chOff x="781050" y="3162301"/>
            <a:chExt cx="8115300" cy="6705600"/>
          </a:xfrm>
        </p:grpSpPr>
        <p:grpSp>
          <p:nvGrpSpPr>
            <p:cNvPr id="22" name="Group 3">
              <a:extLst>
                <a:ext uri="{FF2B5EF4-FFF2-40B4-BE49-F238E27FC236}">
                  <a16:creationId xmlns:a16="http://schemas.microsoft.com/office/drawing/2014/main" id="{2E1BD9DD-C651-B6AC-AC47-4341AD45851E}"/>
                </a:ext>
              </a:extLst>
            </p:cNvPr>
            <p:cNvGrpSpPr/>
            <p:nvPr/>
          </p:nvGrpSpPr>
          <p:grpSpPr>
            <a:xfrm>
              <a:off x="781050" y="3162301"/>
              <a:ext cx="8115300" cy="6705600"/>
              <a:chOff x="0" y="0"/>
              <a:chExt cx="2459182" cy="1163107"/>
            </a:xfrm>
          </p:grpSpPr>
          <p:sp>
            <p:nvSpPr>
              <p:cNvPr id="23" name="Freeform 4">
                <a:extLst>
                  <a:ext uri="{FF2B5EF4-FFF2-40B4-BE49-F238E27FC236}">
                    <a16:creationId xmlns:a16="http://schemas.microsoft.com/office/drawing/2014/main" id="{4E8F7BD4-1CA9-B571-75B5-49481C4BDBCB}"/>
                  </a:ext>
                </a:extLst>
              </p:cNvPr>
              <p:cNvSpPr/>
              <p:nvPr/>
            </p:nvSpPr>
            <p:spPr>
              <a:xfrm>
                <a:off x="10160" y="16510"/>
                <a:ext cx="2436322" cy="1135168"/>
              </a:xfrm>
              <a:custGeom>
                <a:avLst/>
                <a:gdLst/>
                <a:ahLst/>
                <a:cxnLst/>
                <a:rect l="l" t="t" r="r" b="b"/>
                <a:pathLst>
                  <a:path w="2436322" h="1135168">
                    <a:moveTo>
                      <a:pt x="2436322" y="1135168"/>
                    </a:moveTo>
                    <a:lnTo>
                      <a:pt x="0" y="1127547"/>
                    </a:lnTo>
                    <a:lnTo>
                      <a:pt x="0" y="406933"/>
                    </a:lnTo>
                    <a:lnTo>
                      <a:pt x="17780" y="19050"/>
                    </a:lnTo>
                    <a:lnTo>
                      <a:pt x="1212750" y="0"/>
                    </a:lnTo>
                    <a:lnTo>
                      <a:pt x="2417272" y="5080"/>
                    </a:lnTo>
                    <a:lnTo>
                      <a:pt x="2436322" y="1135168"/>
                    </a:lnTo>
                  </a:path>
                </a:pathLst>
              </a:custGeom>
              <a:solidFill>
                <a:srgbClr val="FFFFFF"/>
              </a:solidFill>
            </p:spPr>
            <p:txBody>
              <a:bodyPr/>
              <a:lstStyle/>
              <a:p>
                <a:endParaRPr lang="en-US"/>
              </a:p>
            </p:txBody>
          </p:sp>
          <p:sp>
            <p:nvSpPr>
              <p:cNvPr id="24" name="Freeform 5">
                <a:extLst>
                  <a:ext uri="{FF2B5EF4-FFF2-40B4-BE49-F238E27FC236}">
                    <a16:creationId xmlns:a16="http://schemas.microsoft.com/office/drawing/2014/main" id="{F5DAC3ED-1596-916F-266D-0AFAA99AB7E7}"/>
                  </a:ext>
                </a:extLst>
              </p:cNvPr>
              <p:cNvSpPr/>
              <p:nvPr/>
            </p:nvSpPr>
            <p:spPr>
              <a:xfrm>
                <a:off x="-3810" y="0"/>
                <a:ext cx="2465532" cy="1161837"/>
              </a:xfrm>
              <a:custGeom>
                <a:avLst/>
                <a:gdLst/>
                <a:ahLst/>
                <a:cxnLst/>
                <a:rect l="l" t="t" r="r" b="b"/>
                <a:pathLst>
                  <a:path w="2465532" h="1161837">
                    <a:moveTo>
                      <a:pt x="2431242" y="21590"/>
                    </a:moveTo>
                    <a:cubicBezTo>
                      <a:pt x="2432512" y="34290"/>
                      <a:pt x="2432512" y="44450"/>
                      <a:pt x="2433782" y="54610"/>
                    </a:cubicBezTo>
                    <a:cubicBezTo>
                      <a:pt x="2436322" y="80368"/>
                      <a:pt x="2437592" y="103571"/>
                      <a:pt x="2440132" y="125946"/>
                    </a:cubicBezTo>
                    <a:cubicBezTo>
                      <a:pt x="2440132" y="158264"/>
                      <a:pt x="2452832" y="795521"/>
                      <a:pt x="2459182" y="827839"/>
                    </a:cubicBezTo>
                    <a:cubicBezTo>
                      <a:pt x="2465532" y="876732"/>
                      <a:pt x="2461722" y="926453"/>
                      <a:pt x="2461722" y="975345"/>
                    </a:cubicBezTo>
                    <a:cubicBezTo>
                      <a:pt x="2461722" y="1018436"/>
                      <a:pt x="2462992" y="1058213"/>
                      <a:pt x="2464262" y="1100877"/>
                    </a:cubicBezTo>
                    <a:cubicBezTo>
                      <a:pt x="2464262" y="1122468"/>
                      <a:pt x="2464262" y="1136437"/>
                      <a:pt x="2464262" y="1160568"/>
                    </a:cubicBezTo>
                    <a:cubicBezTo>
                      <a:pt x="2441402" y="1160568"/>
                      <a:pt x="2421082" y="1161837"/>
                      <a:pt x="2398326" y="1160568"/>
                    </a:cubicBezTo>
                    <a:cubicBezTo>
                      <a:pt x="2277061" y="1155487"/>
                      <a:pt x="2153931" y="1161837"/>
                      <a:pt x="2032665" y="1156757"/>
                    </a:cubicBezTo>
                    <a:cubicBezTo>
                      <a:pt x="1959906" y="1152947"/>
                      <a:pt x="1889013" y="1155487"/>
                      <a:pt x="1816254" y="1152947"/>
                    </a:cubicBezTo>
                    <a:cubicBezTo>
                      <a:pt x="1782673" y="1151677"/>
                      <a:pt x="1749092" y="1150407"/>
                      <a:pt x="1715511" y="1149137"/>
                    </a:cubicBezTo>
                    <a:cubicBezTo>
                      <a:pt x="1694990" y="1149137"/>
                      <a:pt x="1676333" y="1150407"/>
                      <a:pt x="1655811" y="1150407"/>
                    </a:cubicBezTo>
                    <a:cubicBezTo>
                      <a:pt x="1603574" y="1149137"/>
                      <a:pt x="1459922" y="1150407"/>
                      <a:pt x="1407685" y="1149137"/>
                    </a:cubicBezTo>
                    <a:cubicBezTo>
                      <a:pt x="1370373" y="1147868"/>
                      <a:pt x="624127" y="1156757"/>
                      <a:pt x="586815" y="1155487"/>
                    </a:cubicBezTo>
                    <a:cubicBezTo>
                      <a:pt x="577487" y="1155487"/>
                      <a:pt x="566293" y="1156757"/>
                      <a:pt x="556965" y="1156757"/>
                    </a:cubicBezTo>
                    <a:cubicBezTo>
                      <a:pt x="534578" y="1156757"/>
                      <a:pt x="514056" y="1158027"/>
                      <a:pt x="491668" y="1158027"/>
                    </a:cubicBezTo>
                    <a:cubicBezTo>
                      <a:pt x="435700" y="1158027"/>
                      <a:pt x="381597" y="1156757"/>
                      <a:pt x="325629" y="1155487"/>
                    </a:cubicBezTo>
                    <a:cubicBezTo>
                      <a:pt x="292048" y="1154218"/>
                      <a:pt x="258467" y="1152947"/>
                      <a:pt x="226751" y="1151677"/>
                    </a:cubicBezTo>
                    <a:cubicBezTo>
                      <a:pt x="167052" y="1150407"/>
                      <a:pt x="107352" y="1149137"/>
                      <a:pt x="48260" y="1149137"/>
                    </a:cubicBezTo>
                    <a:cubicBezTo>
                      <a:pt x="38100" y="1149137"/>
                      <a:pt x="29210" y="1149137"/>
                      <a:pt x="19050" y="1147868"/>
                    </a:cubicBezTo>
                    <a:cubicBezTo>
                      <a:pt x="10160" y="1146597"/>
                      <a:pt x="5080" y="1140247"/>
                      <a:pt x="7620" y="1131357"/>
                    </a:cubicBezTo>
                    <a:cubicBezTo>
                      <a:pt x="16510" y="1099647"/>
                      <a:pt x="12700" y="1078930"/>
                      <a:pt x="11430" y="1057384"/>
                    </a:cubicBezTo>
                    <a:cubicBezTo>
                      <a:pt x="10160" y="1013464"/>
                      <a:pt x="6350" y="970373"/>
                      <a:pt x="7620" y="926453"/>
                    </a:cubicBezTo>
                    <a:cubicBezTo>
                      <a:pt x="5080" y="871760"/>
                      <a:pt x="0" y="194726"/>
                      <a:pt x="7620" y="139205"/>
                    </a:cubicBezTo>
                    <a:cubicBezTo>
                      <a:pt x="8890" y="128432"/>
                      <a:pt x="7620" y="116830"/>
                      <a:pt x="8890" y="106057"/>
                    </a:cubicBezTo>
                    <a:cubicBezTo>
                      <a:pt x="10160" y="88655"/>
                      <a:pt x="12700" y="69595"/>
                      <a:pt x="13970" y="44450"/>
                    </a:cubicBezTo>
                    <a:cubicBezTo>
                      <a:pt x="13970" y="41910"/>
                      <a:pt x="15240" y="39370"/>
                      <a:pt x="16510" y="38100"/>
                    </a:cubicBezTo>
                    <a:cubicBezTo>
                      <a:pt x="38100" y="35560"/>
                      <a:pt x="60712" y="30480"/>
                      <a:pt x="90562" y="29210"/>
                    </a:cubicBezTo>
                    <a:cubicBezTo>
                      <a:pt x="140933" y="25400"/>
                      <a:pt x="191305" y="22860"/>
                      <a:pt x="243542" y="20320"/>
                    </a:cubicBezTo>
                    <a:cubicBezTo>
                      <a:pt x="278989" y="17780"/>
                      <a:pt x="314435" y="16510"/>
                      <a:pt x="348016" y="13970"/>
                    </a:cubicBezTo>
                    <a:cubicBezTo>
                      <a:pt x="381597" y="11430"/>
                      <a:pt x="417044" y="8890"/>
                      <a:pt x="450625" y="8890"/>
                    </a:cubicBezTo>
                    <a:cubicBezTo>
                      <a:pt x="487937" y="7620"/>
                      <a:pt x="525250" y="10160"/>
                      <a:pt x="562562" y="8890"/>
                    </a:cubicBezTo>
                    <a:cubicBezTo>
                      <a:pt x="609202" y="8890"/>
                      <a:pt x="1454325" y="6350"/>
                      <a:pt x="1500966" y="5080"/>
                    </a:cubicBezTo>
                    <a:cubicBezTo>
                      <a:pt x="1545740" y="3810"/>
                      <a:pt x="1590515" y="2540"/>
                      <a:pt x="1637155" y="2540"/>
                    </a:cubicBezTo>
                    <a:cubicBezTo>
                      <a:pt x="1713646" y="1270"/>
                      <a:pt x="1788270" y="0"/>
                      <a:pt x="1864760" y="0"/>
                    </a:cubicBezTo>
                    <a:cubicBezTo>
                      <a:pt x="1896476" y="0"/>
                      <a:pt x="1930057" y="2540"/>
                      <a:pt x="1961772" y="2540"/>
                    </a:cubicBezTo>
                    <a:cubicBezTo>
                      <a:pt x="2049456" y="3810"/>
                      <a:pt x="2139005" y="5080"/>
                      <a:pt x="2226689" y="7620"/>
                    </a:cubicBezTo>
                    <a:cubicBezTo>
                      <a:pt x="2273330" y="8890"/>
                      <a:pt x="2319970" y="12700"/>
                      <a:pt x="2366610" y="16510"/>
                    </a:cubicBezTo>
                    <a:cubicBezTo>
                      <a:pt x="2377804" y="16510"/>
                      <a:pt x="2388998" y="16510"/>
                      <a:pt x="2398326" y="16510"/>
                    </a:cubicBezTo>
                    <a:cubicBezTo>
                      <a:pt x="2412192" y="17780"/>
                      <a:pt x="2421082" y="20320"/>
                      <a:pt x="2431242" y="21590"/>
                    </a:cubicBezTo>
                    <a:moveTo>
                      <a:pt x="2441402" y="1144057"/>
                    </a:moveTo>
                    <a:cubicBezTo>
                      <a:pt x="2442672" y="1127547"/>
                      <a:pt x="2443942" y="1114847"/>
                      <a:pt x="2443942" y="1102147"/>
                    </a:cubicBezTo>
                    <a:cubicBezTo>
                      <a:pt x="2442672" y="1054070"/>
                      <a:pt x="2441402" y="1010150"/>
                      <a:pt x="2441402" y="962915"/>
                    </a:cubicBezTo>
                    <a:cubicBezTo>
                      <a:pt x="2441402" y="941369"/>
                      <a:pt x="2443942" y="919823"/>
                      <a:pt x="2442672" y="898277"/>
                    </a:cubicBezTo>
                    <a:cubicBezTo>
                      <a:pt x="2442672" y="878389"/>
                      <a:pt x="2441402" y="857672"/>
                      <a:pt x="2440132" y="837784"/>
                    </a:cubicBezTo>
                    <a:cubicBezTo>
                      <a:pt x="2435052" y="807122"/>
                      <a:pt x="2423622" y="172352"/>
                      <a:pt x="2423622" y="141691"/>
                    </a:cubicBezTo>
                    <a:cubicBezTo>
                      <a:pt x="2421082" y="116002"/>
                      <a:pt x="2418542" y="89484"/>
                      <a:pt x="2416002" y="63500"/>
                    </a:cubicBezTo>
                    <a:cubicBezTo>
                      <a:pt x="2414732" y="44450"/>
                      <a:pt x="2413462" y="43180"/>
                      <a:pt x="2392729" y="41910"/>
                    </a:cubicBezTo>
                    <a:cubicBezTo>
                      <a:pt x="2387132" y="41910"/>
                      <a:pt x="2383401" y="41910"/>
                      <a:pt x="2377804" y="40640"/>
                    </a:cubicBezTo>
                    <a:cubicBezTo>
                      <a:pt x="2331164" y="36830"/>
                      <a:pt x="2282658" y="31750"/>
                      <a:pt x="2236017" y="30480"/>
                    </a:cubicBezTo>
                    <a:cubicBezTo>
                      <a:pt x="2122215" y="26670"/>
                      <a:pt x="2006547" y="25400"/>
                      <a:pt x="1892745" y="22860"/>
                    </a:cubicBezTo>
                    <a:cubicBezTo>
                      <a:pt x="1875954" y="22860"/>
                      <a:pt x="1857298" y="22860"/>
                      <a:pt x="1840507" y="22860"/>
                    </a:cubicBezTo>
                    <a:cubicBezTo>
                      <a:pt x="1812523" y="22860"/>
                      <a:pt x="1784539" y="22860"/>
                      <a:pt x="1758420" y="22860"/>
                    </a:cubicBezTo>
                    <a:cubicBezTo>
                      <a:pt x="1698721" y="22860"/>
                      <a:pt x="1639021" y="22860"/>
                      <a:pt x="1581187" y="24130"/>
                    </a:cubicBezTo>
                    <a:cubicBezTo>
                      <a:pt x="1530815" y="25400"/>
                      <a:pt x="681961" y="29210"/>
                      <a:pt x="631590" y="29210"/>
                    </a:cubicBezTo>
                    <a:cubicBezTo>
                      <a:pt x="549503" y="29210"/>
                      <a:pt x="467416" y="26670"/>
                      <a:pt x="385329" y="33020"/>
                    </a:cubicBezTo>
                    <a:cubicBezTo>
                      <a:pt x="342419" y="36830"/>
                      <a:pt x="301376" y="36830"/>
                      <a:pt x="260332" y="38100"/>
                    </a:cubicBezTo>
                    <a:cubicBezTo>
                      <a:pt x="189439" y="41910"/>
                      <a:pt x="118546" y="45720"/>
                      <a:pt x="49530" y="50800"/>
                    </a:cubicBezTo>
                    <a:cubicBezTo>
                      <a:pt x="36830" y="50800"/>
                      <a:pt x="34290" y="53340"/>
                      <a:pt x="33020" y="67109"/>
                    </a:cubicBezTo>
                    <a:cubicBezTo>
                      <a:pt x="31750" y="82026"/>
                      <a:pt x="31750" y="96942"/>
                      <a:pt x="30480" y="111858"/>
                    </a:cubicBezTo>
                    <a:cubicBezTo>
                      <a:pt x="29210" y="136719"/>
                      <a:pt x="26670" y="160751"/>
                      <a:pt x="25400" y="185611"/>
                    </a:cubicBezTo>
                    <a:cubicBezTo>
                      <a:pt x="20320" y="212129"/>
                      <a:pt x="26670" y="860158"/>
                      <a:pt x="29210" y="886676"/>
                    </a:cubicBezTo>
                    <a:cubicBezTo>
                      <a:pt x="29210" y="914851"/>
                      <a:pt x="29210" y="943855"/>
                      <a:pt x="30480" y="972030"/>
                    </a:cubicBezTo>
                    <a:cubicBezTo>
                      <a:pt x="30480" y="992747"/>
                      <a:pt x="33020" y="1013464"/>
                      <a:pt x="33020" y="1034181"/>
                    </a:cubicBezTo>
                    <a:cubicBezTo>
                      <a:pt x="33020" y="1056556"/>
                      <a:pt x="33020" y="1078930"/>
                      <a:pt x="31750" y="1102147"/>
                    </a:cubicBezTo>
                    <a:cubicBezTo>
                      <a:pt x="31750" y="1105957"/>
                      <a:pt x="31750" y="1108497"/>
                      <a:pt x="31750" y="1112307"/>
                    </a:cubicBezTo>
                    <a:cubicBezTo>
                      <a:pt x="31750" y="1122468"/>
                      <a:pt x="35560" y="1126278"/>
                      <a:pt x="44450" y="1126278"/>
                    </a:cubicBezTo>
                    <a:cubicBezTo>
                      <a:pt x="64443" y="1126278"/>
                      <a:pt x="90562" y="1127547"/>
                      <a:pt x="114814" y="1127547"/>
                    </a:cubicBezTo>
                    <a:cubicBezTo>
                      <a:pt x="150261" y="1127547"/>
                      <a:pt x="187573" y="1125007"/>
                      <a:pt x="223020" y="1127547"/>
                    </a:cubicBezTo>
                    <a:cubicBezTo>
                      <a:pt x="280854" y="1131357"/>
                      <a:pt x="338688" y="1133897"/>
                      <a:pt x="396522" y="1132628"/>
                    </a:cubicBezTo>
                    <a:cubicBezTo>
                      <a:pt x="433834" y="1131357"/>
                      <a:pt x="469281" y="1133897"/>
                      <a:pt x="506593" y="1133897"/>
                    </a:cubicBezTo>
                    <a:cubicBezTo>
                      <a:pt x="560696" y="1133897"/>
                      <a:pt x="614799" y="1132628"/>
                      <a:pt x="668902" y="1133897"/>
                    </a:cubicBezTo>
                    <a:cubicBezTo>
                      <a:pt x="749123" y="1135168"/>
                      <a:pt x="1629693" y="1125007"/>
                      <a:pt x="1711780" y="1127547"/>
                    </a:cubicBezTo>
                    <a:cubicBezTo>
                      <a:pt x="1747227" y="1128818"/>
                      <a:pt x="1782673" y="1130087"/>
                      <a:pt x="1816254" y="1130087"/>
                    </a:cubicBezTo>
                    <a:cubicBezTo>
                      <a:pt x="1877820" y="1132628"/>
                      <a:pt x="1937519" y="1128818"/>
                      <a:pt x="1999085" y="1132628"/>
                    </a:cubicBezTo>
                    <a:cubicBezTo>
                      <a:pt x="2049456" y="1135168"/>
                      <a:pt x="2099828" y="1135168"/>
                      <a:pt x="2150199" y="1137707"/>
                    </a:cubicBezTo>
                    <a:cubicBezTo>
                      <a:pt x="2224824" y="1141518"/>
                      <a:pt x="2299448" y="1144057"/>
                      <a:pt x="2374073" y="1145328"/>
                    </a:cubicBezTo>
                    <a:cubicBezTo>
                      <a:pt x="2402057" y="1145328"/>
                      <a:pt x="2421082" y="1144057"/>
                      <a:pt x="2441402" y="1144057"/>
                    </a:cubicBezTo>
                  </a:path>
                </a:pathLst>
              </a:custGeom>
              <a:solidFill>
                <a:srgbClr val="FFFFFF"/>
              </a:solidFill>
            </p:spPr>
            <p:txBody>
              <a:bodyPr/>
              <a:lstStyle/>
              <a:p>
                <a:endParaRPr lang="en-US"/>
              </a:p>
            </p:txBody>
          </p:sp>
        </p:grpSp>
        <p:sp>
          <p:nvSpPr>
            <p:cNvPr id="16" name="TextBox 15">
              <a:extLst>
                <a:ext uri="{FF2B5EF4-FFF2-40B4-BE49-F238E27FC236}">
                  <a16:creationId xmlns:a16="http://schemas.microsoft.com/office/drawing/2014/main" id="{F91BEDD6-EFE5-7A98-EA40-2747042F3A51}"/>
                </a:ext>
              </a:extLst>
            </p:cNvPr>
            <p:cNvSpPr txBox="1"/>
            <p:nvPr/>
          </p:nvSpPr>
          <p:spPr>
            <a:xfrm>
              <a:off x="1291209" y="3770626"/>
              <a:ext cx="7086600" cy="5518242"/>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1. Em hãy thực hiện các bước như ở Hình 1 để di chuyển tệp GioiThieuTo1 vào thư mục To1. Từ đó, em hãy nêu các bước để di chuyển một tệp, thư mục. </a:t>
              </a:r>
            </a:p>
          </p:txBody>
        </p:sp>
      </p:grpSp>
      <p:sp>
        <p:nvSpPr>
          <p:cNvPr id="27" name="Freeform 6">
            <a:extLst>
              <a:ext uri="{FF2B5EF4-FFF2-40B4-BE49-F238E27FC236}">
                <a16:creationId xmlns:a16="http://schemas.microsoft.com/office/drawing/2014/main" id="{2C66765F-F931-0864-EB3D-472CBDD51856}"/>
              </a:ext>
            </a:extLst>
          </p:cNvPr>
          <p:cNvSpPr/>
          <p:nvPr/>
        </p:nvSpPr>
        <p:spPr>
          <a:xfrm flipH="1">
            <a:off x="11811000" y="3174610"/>
            <a:ext cx="5789849" cy="7112390"/>
          </a:xfrm>
          <a:custGeom>
            <a:avLst/>
            <a:gdLst/>
            <a:ahLst/>
            <a:cxnLst/>
            <a:rect l="l" t="t" r="r" b="b"/>
            <a:pathLst>
              <a:path w="3718750" h="4114800">
                <a:moveTo>
                  <a:pt x="0" y="0"/>
                </a:moveTo>
                <a:lnTo>
                  <a:pt x="3718751" y="0"/>
                </a:lnTo>
                <a:lnTo>
                  <a:pt x="371875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4401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3B1CC-151E-3D31-EF64-4B8EAFC61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548" y="2624137"/>
            <a:ext cx="6558411" cy="6614948"/>
          </a:xfrm>
          <a:prstGeom prst="rect">
            <a:avLst/>
          </a:prstGeom>
        </p:spPr>
      </p:pic>
      <p:pic>
        <p:nvPicPr>
          <p:cNvPr id="5" name="Picture 4">
            <a:extLst>
              <a:ext uri="{FF2B5EF4-FFF2-40B4-BE49-F238E27FC236}">
                <a16:creationId xmlns:a16="http://schemas.microsoft.com/office/drawing/2014/main" id="{10C1B512-2307-CB49-4B37-D70595581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2628900"/>
            <a:ext cx="6400621" cy="6614949"/>
          </a:xfrm>
          <a:prstGeom prst="rect">
            <a:avLst/>
          </a:prstGeom>
        </p:spPr>
      </p:pic>
      <p:sp>
        <p:nvSpPr>
          <p:cNvPr id="10" name="TextBox 9">
            <a:extLst>
              <a:ext uri="{FF2B5EF4-FFF2-40B4-BE49-F238E27FC236}">
                <a16:creationId xmlns:a16="http://schemas.microsoft.com/office/drawing/2014/main" id="{1FDB47D2-F9BE-436C-C6B7-8DCD386A7352}"/>
              </a:ext>
            </a:extLst>
          </p:cNvPr>
          <p:cNvSpPr txBox="1"/>
          <p:nvPr/>
        </p:nvSpPr>
        <p:spPr>
          <a:xfrm>
            <a:off x="5562600" y="9410700"/>
            <a:ext cx="9829621" cy="553998"/>
          </a:xfrm>
          <a:prstGeom prst="rect">
            <a:avLst/>
          </a:prstGeom>
          <a:noFill/>
        </p:spPr>
        <p:txBody>
          <a:bodyPr wrap="square" rtlCol="0">
            <a:spAutoFit/>
          </a:bodyPr>
          <a:lstStyle/>
          <a:p>
            <a:pPr algn="ctr"/>
            <a:r>
              <a:rPr lang="en-US" sz="3000" b="1" i="1">
                <a:solidFill>
                  <a:srgbClr val="002060"/>
                </a:solidFill>
                <a:latin typeface="Arial" panose="020B0604020202020204" pitchFamily="34" charset="0"/>
                <a:cs typeface="Arial" panose="020B0604020202020204" pitchFamily="34" charset="0"/>
              </a:rPr>
              <a:t>Hình 1. </a:t>
            </a:r>
            <a:r>
              <a:rPr lang="en-US" sz="3000" i="1">
                <a:solidFill>
                  <a:srgbClr val="002060"/>
                </a:solidFill>
                <a:latin typeface="Arial" panose="020B0604020202020204" pitchFamily="34" charset="0"/>
                <a:cs typeface="Arial" panose="020B0604020202020204" pitchFamily="34" charset="0"/>
              </a:rPr>
              <a:t>Các bước di chuyển tệp vào thư mục khác </a:t>
            </a:r>
          </a:p>
        </p:txBody>
      </p:sp>
      <p:sp>
        <p:nvSpPr>
          <p:cNvPr id="11" name="Rectangle: Rounded Corners 10">
            <a:extLst>
              <a:ext uri="{FF2B5EF4-FFF2-40B4-BE49-F238E27FC236}">
                <a16:creationId xmlns:a16="http://schemas.microsoft.com/office/drawing/2014/main" id="{8ADEA5BE-094C-D6CF-2C3F-C7B3808F10FF}"/>
              </a:ext>
            </a:extLst>
          </p:cNvPr>
          <p:cNvSpPr/>
          <p:nvPr/>
        </p:nvSpPr>
        <p:spPr>
          <a:xfrm>
            <a:off x="7028698" y="557293"/>
            <a:ext cx="4173447" cy="1447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4. </a:t>
            </a:r>
            <a:r>
              <a:rPr lang="en-US" sz="3000">
                <a:solidFill>
                  <a:schemeClr val="tx1"/>
                </a:solidFill>
                <a:latin typeface="Arial" panose="020B0604020202020204" pitchFamily="34" charset="0"/>
                <a:cs typeface="Arial" panose="020B0604020202020204" pitchFamily="34" charset="0"/>
              </a:rPr>
              <a:t>Nháy chuột vào lệnh </a:t>
            </a:r>
            <a:r>
              <a:rPr lang="en-US" sz="3000" b="1">
                <a:solidFill>
                  <a:schemeClr val="tx1"/>
                </a:solidFill>
                <a:latin typeface="Arial" panose="020B0604020202020204" pitchFamily="34" charset="0"/>
                <a:cs typeface="Arial" panose="020B0604020202020204" pitchFamily="34" charset="0"/>
              </a:rPr>
              <a:t>Move to  </a:t>
            </a:r>
          </a:p>
        </p:txBody>
      </p:sp>
      <p:cxnSp>
        <p:nvCxnSpPr>
          <p:cNvPr id="17" name="Straight Connector 16">
            <a:extLst>
              <a:ext uri="{FF2B5EF4-FFF2-40B4-BE49-F238E27FC236}">
                <a16:creationId xmlns:a16="http://schemas.microsoft.com/office/drawing/2014/main" id="{1416D320-9ADD-1FB3-38FA-020743015186}"/>
              </a:ext>
            </a:extLst>
          </p:cNvPr>
          <p:cNvCxnSpPr>
            <a:cxnSpLocks/>
          </p:cNvCxnSpPr>
          <p:nvPr/>
        </p:nvCxnSpPr>
        <p:spPr>
          <a:xfrm flipH="1">
            <a:off x="9115422" y="2040730"/>
            <a:ext cx="1" cy="6048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D402E-D5BD-F0AC-F889-8BA907079EC8}"/>
              </a:ext>
            </a:extLst>
          </p:cNvPr>
          <p:cNvCxnSpPr>
            <a:cxnSpLocks/>
          </p:cNvCxnSpPr>
          <p:nvPr/>
        </p:nvCxnSpPr>
        <p:spPr>
          <a:xfrm flipH="1">
            <a:off x="5410200" y="2040730"/>
            <a:ext cx="1" cy="6048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2D4648-9E54-C55F-A195-4A77B865CA55}"/>
              </a:ext>
            </a:extLst>
          </p:cNvPr>
          <p:cNvCxnSpPr/>
          <p:nvPr/>
        </p:nvCxnSpPr>
        <p:spPr>
          <a:xfrm>
            <a:off x="5029200" y="2059780"/>
            <a:ext cx="38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93F64CD7-5D1E-CCFD-03DC-60672F34E982}"/>
              </a:ext>
            </a:extLst>
          </p:cNvPr>
          <p:cNvSpPr/>
          <p:nvPr/>
        </p:nvSpPr>
        <p:spPr>
          <a:xfrm>
            <a:off x="903373" y="1162049"/>
            <a:ext cx="4173447" cy="1447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1. </a:t>
            </a:r>
            <a:r>
              <a:rPr lang="en-US" sz="3000">
                <a:solidFill>
                  <a:schemeClr val="tx1"/>
                </a:solidFill>
                <a:latin typeface="Arial" panose="020B0604020202020204" pitchFamily="34" charset="0"/>
                <a:cs typeface="Arial" panose="020B0604020202020204" pitchFamily="34" charset="0"/>
              </a:rPr>
              <a:t>Nháy chuột vào dải lệnh </a:t>
            </a:r>
            <a:r>
              <a:rPr lang="en-US" sz="3000" b="1">
                <a:solidFill>
                  <a:schemeClr val="tx1"/>
                </a:solidFill>
                <a:latin typeface="Arial" panose="020B0604020202020204" pitchFamily="34" charset="0"/>
                <a:cs typeface="Arial" panose="020B0604020202020204" pitchFamily="34" charset="0"/>
              </a:rPr>
              <a:t>Home</a:t>
            </a:r>
          </a:p>
        </p:txBody>
      </p:sp>
      <p:grpSp>
        <p:nvGrpSpPr>
          <p:cNvPr id="32" name="Group 31">
            <a:extLst>
              <a:ext uri="{FF2B5EF4-FFF2-40B4-BE49-F238E27FC236}">
                <a16:creationId xmlns:a16="http://schemas.microsoft.com/office/drawing/2014/main" id="{CE555006-F03F-AF01-08F7-9F4F8E7C2AF6}"/>
              </a:ext>
            </a:extLst>
          </p:cNvPr>
          <p:cNvGrpSpPr/>
          <p:nvPr/>
        </p:nvGrpSpPr>
        <p:grpSpPr>
          <a:xfrm>
            <a:off x="688129" y="3612158"/>
            <a:ext cx="2984419" cy="3519883"/>
            <a:chOff x="688129" y="3612158"/>
            <a:chExt cx="2984419" cy="3519883"/>
          </a:xfrm>
        </p:grpSpPr>
        <p:cxnSp>
          <p:nvCxnSpPr>
            <p:cNvPr id="29" name="Straight Connector 28">
              <a:extLst>
                <a:ext uri="{FF2B5EF4-FFF2-40B4-BE49-F238E27FC236}">
                  <a16:creationId xmlns:a16="http://schemas.microsoft.com/office/drawing/2014/main" id="{D81CF5FF-5BC3-5F77-9DE6-022D4B433739}"/>
                </a:ext>
              </a:extLst>
            </p:cNvPr>
            <p:cNvCxnSpPr>
              <a:cxnSpLocks/>
            </p:cNvCxnSpPr>
            <p:nvPr/>
          </p:nvCxnSpPr>
          <p:spPr>
            <a:xfrm>
              <a:off x="3291548" y="6210300"/>
              <a:ext cx="38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EA777B9-30C0-AF88-546D-9F297648C88D}"/>
                </a:ext>
              </a:extLst>
            </p:cNvPr>
            <p:cNvSpPr/>
            <p:nvPr/>
          </p:nvSpPr>
          <p:spPr>
            <a:xfrm>
              <a:off x="688129" y="3612158"/>
              <a:ext cx="2603419" cy="3519883"/>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i="1">
                  <a:solidFill>
                    <a:schemeClr val="tx1"/>
                  </a:solidFill>
                  <a:latin typeface="Arial" panose="020B0604020202020204" pitchFamily="34" charset="0"/>
                  <a:cs typeface="Arial" panose="020B0604020202020204" pitchFamily="34" charset="0"/>
                </a:rPr>
                <a:t>Bước 2. </a:t>
              </a:r>
              <a:r>
                <a:rPr lang="en-US" sz="3000">
                  <a:solidFill>
                    <a:schemeClr val="tx1"/>
                  </a:solidFill>
                  <a:latin typeface="Arial" panose="020B0604020202020204" pitchFamily="34" charset="0"/>
                  <a:cs typeface="Arial" panose="020B0604020202020204" pitchFamily="34" charset="0"/>
                </a:rPr>
                <a:t>Chọn thư mục chứa tệp cần di chuyển </a:t>
              </a:r>
              <a:endParaRPr lang="en-US" sz="3000" b="1">
                <a:solidFill>
                  <a:schemeClr val="tx1"/>
                </a:solidFill>
                <a:latin typeface="Arial" panose="020B0604020202020204" pitchFamily="34" charset="0"/>
                <a:cs typeface="Arial" panose="020B0604020202020204" pitchFamily="34" charset="0"/>
              </a:endParaRPr>
            </a:p>
          </p:txBody>
        </p:sp>
      </p:grpSp>
      <p:sp>
        <p:nvSpPr>
          <p:cNvPr id="33" name="Rectangle: Rounded Corners 32">
            <a:extLst>
              <a:ext uri="{FF2B5EF4-FFF2-40B4-BE49-F238E27FC236}">
                <a16:creationId xmlns:a16="http://schemas.microsoft.com/office/drawing/2014/main" id="{A474EA98-AF27-BB4A-5C25-38FBEC83E826}"/>
              </a:ext>
            </a:extLst>
          </p:cNvPr>
          <p:cNvSpPr/>
          <p:nvPr/>
        </p:nvSpPr>
        <p:spPr>
          <a:xfrm>
            <a:off x="212481" y="8084543"/>
            <a:ext cx="3446466" cy="1447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3. </a:t>
            </a:r>
            <a:r>
              <a:rPr lang="en-US" sz="3000">
                <a:solidFill>
                  <a:schemeClr val="tx1"/>
                </a:solidFill>
                <a:latin typeface="Arial" panose="020B0604020202020204" pitchFamily="34" charset="0"/>
                <a:cs typeface="Arial" panose="020B0604020202020204" pitchFamily="34" charset="0"/>
              </a:rPr>
              <a:t>Chọn tệp cần di chuyển </a:t>
            </a:r>
            <a:endParaRPr lang="en-US" sz="3000" b="1">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384133B4-14DE-C5A2-4B89-63B76D4CCC7A}"/>
              </a:ext>
            </a:extLst>
          </p:cNvPr>
          <p:cNvGrpSpPr/>
          <p:nvPr/>
        </p:nvGrpSpPr>
        <p:grpSpPr>
          <a:xfrm>
            <a:off x="13144410" y="385239"/>
            <a:ext cx="4495621" cy="8423204"/>
            <a:chOff x="13144410" y="385239"/>
            <a:chExt cx="4495621" cy="8423204"/>
          </a:xfrm>
        </p:grpSpPr>
        <p:sp>
          <p:nvSpPr>
            <p:cNvPr id="34" name="Rectangle: Rounded Corners 33">
              <a:extLst>
                <a:ext uri="{FF2B5EF4-FFF2-40B4-BE49-F238E27FC236}">
                  <a16:creationId xmlns:a16="http://schemas.microsoft.com/office/drawing/2014/main" id="{8A12F60A-57B9-463C-00EB-10F5FBAB0503}"/>
                </a:ext>
              </a:extLst>
            </p:cNvPr>
            <p:cNvSpPr/>
            <p:nvPr/>
          </p:nvSpPr>
          <p:spPr>
            <a:xfrm>
              <a:off x="13144410" y="385239"/>
              <a:ext cx="4495621" cy="1921376"/>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i="1">
                  <a:solidFill>
                    <a:schemeClr val="tx1"/>
                  </a:solidFill>
                  <a:latin typeface="Arial" panose="020B0604020202020204" pitchFamily="34" charset="0"/>
                  <a:cs typeface="Arial" panose="020B0604020202020204" pitchFamily="34" charset="0"/>
                </a:rPr>
                <a:t>Bước 5. </a:t>
              </a:r>
              <a:r>
                <a:rPr lang="en-US" sz="3000">
                  <a:solidFill>
                    <a:schemeClr val="tx1"/>
                  </a:solidFill>
                  <a:latin typeface="Arial" panose="020B0604020202020204" pitchFamily="34" charset="0"/>
                  <a:cs typeface="Arial" panose="020B0604020202020204" pitchFamily="34" charset="0"/>
                </a:rPr>
                <a:t>Chọn </a:t>
              </a:r>
              <a:r>
                <a:rPr lang="en-US" sz="3000" b="1">
                  <a:solidFill>
                    <a:schemeClr val="tx1"/>
                  </a:solidFill>
                  <a:latin typeface="Arial" panose="020B0604020202020204" pitchFamily="34" charset="0"/>
                  <a:cs typeface="Arial" panose="020B0604020202020204" pitchFamily="34" charset="0"/>
                </a:rPr>
                <a:t>Choose Location</a:t>
              </a:r>
              <a:r>
                <a:rPr lang="en-US" sz="3000">
                  <a:solidFill>
                    <a:schemeClr val="tx1"/>
                  </a:solidFill>
                  <a:latin typeface="Arial" panose="020B0604020202020204" pitchFamily="34" charset="0"/>
                  <a:cs typeface="Arial" panose="020B0604020202020204" pitchFamily="34" charset="0"/>
                </a:rPr>
                <a:t>… và chọn thư mục </a:t>
              </a:r>
              <a:r>
                <a:rPr lang="en-US" sz="3000" i="1">
                  <a:solidFill>
                    <a:schemeClr val="tx1"/>
                  </a:solidFill>
                  <a:latin typeface="Arial" panose="020B0604020202020204" pitchFamily="34" charset="0"/>
                  <a:cs typeface="Arial" panose="020B0604020202020204" pitchFamily="34" charset="0"/>
                </a:rPr>
                <a:t>To1</a:t>
              </a:r>
              <a:endParaRPr lang="en-US" sz="3000" b="1" i="1">
                <a:solidFill>
                  <a:schemeClr val="tx1"/>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C7B0D180-7F12-C1DF-578E-2DE8ECAFA1F4}"/>
                </a:ext>
              </a:extLst>
            </p:cNvPr>
            <p:cNvGrpSpPr/>
            <p:nvPr/>
          </p:nvGrpSpPr>
          <p:grpSpPr>
            <a:xfrm>
              <a:off x="16972262" y="2343148"/>
              <a:ext cx="381000" cy="6465295"/>
              <a:chOff x="16972262" y="2343148"/>
              <a:chExt cx="381000" cy="6465295"/>
            </a:xfrm>
          </p:grpSpPr>
          <p:cxnSp>
            <p:nvCxnSpPr>
              <p:cNvPr id="35" name="Straight Connector 34">
                <a:extLst>
                  <a:ext uri="{FF2B5EF4-FFF2-40B4-BE49-F238E27FC236}">
                    <a16:creationId xmlns:a16="http://schemas.microsoft.com/office/drawing/2014/main" id="{4C4B091A-95D4-AB51-649B-8065ED7E72F8}"/>
                  </a:ext>
                </a:extLst>
              </p:cNvPr>
              <p:cNvCxnSpPr>
                <a:cxnSpLocks/>
              </p:cNvCxnSpPr>
              <p:nvPr/>
            </p:nvCxnSpPr>
            <p:spPr>
              <a:xfrm>
                <a:off x="17353262" y="2343148"/>
                <a:ext cx="0" cy="64652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BB66AC-96AE-9A83-BCBB-BB5B43A63C61}"/>
                  </a:ext>
                </a:extLst>
              </p:cNvPr>
              <p:cNvCxnSpPr/>
              <p:nvPr/>
            </p:nvCxnSpPr>
            <p:spPr>
              <a:xfrm>
                <a:off x="16972262" y="8808443"/>
                <a:ext cx="38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058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8"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A436D79-5721-DF27-49B9-CBD9DA93703A}"/>
              </a:ext>
            </a:extLst>
          </p:cNvPr>
          <p:cNvSpPr/>
          <p:nvPr/>
        </p:nvSpPr>
        <p:spPr>
          <a:xfrm>
            <a:off x="-1176536" y="9563100"/>
            <a:ext cx="21107400" cy="2133591"/>
          </a:xfrm>
          <a:prstGeom prst="rect">
            <a:avLst/>
          </a:prstGeom>
          <a:solidFill>
            <a:srgbClr val="CC99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C6D98B9-5453-7189-C024-82E086D4D5F1}"/>
              </a:ext>
            </a:extLst>
          </p:cNvPr>
          <p:cNvGrpSpPr/>
          <p:nvPr/>
        </p:nvGrpSpPr>
        <p:grpSpPr>
          <a:xfrm>
            <a:off x="685800" y="647700"/>
            <a:ext cx="4225631" cy="1123683"/>
            <a:chOff x="452437" y="800100"/>
            <a:chExt cx="4225631" cy="1123683"/>
          </a:xfrm>
        </p:grpSpPr>
        <p:grpSp>
          <p:nvGrpSpPr>
            <p:cNvPr id="4" name="Group 5">
              <a:extLst>
                <a:ext uri="{FF2B5EF4-FFF2-40B4-BE49-F238E27FC236}">
                  <a16:creationId xmlns:a16="http://schemas.microsoft.com/office/drawing/2014/main" id="{DF54DF52-0942-F699-1CF2-918ACCC01D7E}"/>
                </a:ext>
              </a:extLst>
            </p:cNvPr>
            <p:cNvGrpSpPr/>
            <p:nvPr/>
          </p:nvGrpSpPr>
          <p:grpSpPr>
            <a:xfrm>
              <a:off x="639468" y="923156"/>
              <a:ext cx="4038600" cy="1000627"/>
              <a:chOff x="0" y="0"/>
              <a:chExt cx="10489893" cy="3697173"/>
            </a:xfrm>
          </p:grpSpPr>
          <p:sp>
            <p:nvSpPr>
              <p:cNvPr id="6" name="Freeform 6">
                <a:extLst>
                  <a:ext uri="{FF2B5EF4-FFF2-40B4-BE49-F238E27FC236}">
                    <a16:creationId xmlns:a16="http://schemas.microsoft.com/office/drawing/2014/main" id="{1DF8AEE5-F754-6D81-CC2B-205E4FB5E4DA}"/>
                  </a:ext>
                </a:extLst>
              </p:cNvPr>
              <p:cNvSpPr/>
              <p:nvPr/>
            </p:nvSpPr>
            <p:spPr>
              <a:xfrm>
                <a:off x="72390" y="72390"/>
                <a:ext cx="10345114" cy="3552394"/>
              </a:xfrm>
              <a:custGeom>
                <a:avLst/>
                <a:gdLst/>
                <a:ahLst/>
                <a:cxnLst/>
                <a:rect l="l" t="t" r="r" b="b"/>
                <a:pathLst>
                  <a:path w="10345114" h="3552394">
                    <a:moveTo>
                      <a:pt x="0" y="0"/>
                    </a:moveTo>
                    <a:lnTo>
                      <a:pt x="10345114" y="0"/>
                    </a:lnTo>
                    <a:lnTo>
                      <a:pt x="10345114" y="3552394"/>
                    </a:lnTo>
                    <a:lnTo>
                      <a:pt x="0" y="3552394"/>
                    </a:lnTo>
                    <a:lnTo>
                      <a:pt x="0" y="0"/>
                    </a:lnTo>
                  </a:path>
                </a:pathLst>
              </a:custGeom>
              <a:solidFill>
                <a:srgbClr val="FFFFFF"/>
              </a:solidFill>
            </p:spPr>
            <p:txBody>
              <a:bodyPr/>
              <a:lstStyle/>
              <a:p>
                <a:endParaRPr lang="en-US"/>
              </a:p>
            </p:txBody>
          </p:sp>
          <p:sp>
            <p:nvSpPr>
              <p:cNvPr id="7" name="Freeform 7">
                <a:extLst>
                  <a:ext uri="{FF2B5EF4-FFF2-40B4-BE49-F238E27FC236}">
                    <a16:creationId xmlns:a16="http://schemas.microsoft.com/office/drawing/2014/main" id="{F07D5028-7DA4-A461-81AD-E66E3A2A6AFB}"/>
                  </a:ext>
                </a:extLst>
              </p:cNvPr>
              <p:cNvSpPr/>
              <p:nvPr/>
            </p:nvSpPr>
            <p:spPr>
              <a:xfrm>
                <a:off x="0" y="0"/>
                <a:ext cx="10489893" cy="3697174"/>
              </a:xfrm>
              <a:custGeom>
                <a:avLst/>
                <a:gdLst/>
                <a:ahLst/>
                <a:cxnLst/>
                <a:rect l="l" t="t" r="r" b="b"/>
                <a:pathLst>
                  <a:path w="10489893" h="3697174">
                    <a:moveTo>
                      <a:pt x="10345114" y="3552394"/>
                    </a:moveTo>
                    <a:lnTo>
                      <a:pt x="10489893" y="3552394"/>
                    </a:lnTo>
                    <a:lnTo>
                      <a:pt x="10489893" y="3697174"/>
                    </a:lnTo>
                    <a:lnTo>
                      <a:pt x="10345114" y="3697174"/>
                    </a:lnTo>
                    <a:lnTo>
                      <a:pt x="10345114" y="3552394"/>
                    </a:lnTo>
                    <a:moveTo>
                      <a:pt x="0" y="144780"/>
                    </a:moveTo>
                    <a:lnTo>
                      <a:pt x="144780" y="144780"/>
                    </a:lnTo>
                    <a:lnTo>
                      <a:pt x="144780" y="3552394"/>
                    </a:lnTo>
                    <a:lnTo>
                      <a:pt x="0" y="3552394"/>
                    </a:lnTo>
                    <a:lnTo>
                      <a:pt x="0" y="144780"/>
                    </a:lnTo>
                    <a:moveTo>
                      <a:pt x="0" y="3552394"/>
                    </a:moveTo>
                    <a:lnTo>
                      <a:pt x="144780" y="3552394"/>
                    </a:lnTo>
                    <a:lnTo>
                      <a:pt x="144780" y="3697174"/>
                    </a:lnTo>
                    <a:lnTo>
                      <a:pt x="0" y="3697174"/>
                    </a:lnTo>
                    <a:lnTo>
                      <a:pt x="0" y="3552394"/>
                    </a:lnTo>
                    <a:moveTo>
                      <a:pt x="10345114" y="144780"/>
                    </a:moveTo>
                    <a:lnTo>
                      <a:pt x="10489893" y="144780"/>
                    </a:lnTo>
                    <a:lnTo>
                      <a:pt x="10489893" y="3552394"/>
                    </a:lnTo>
                    <a:lnTo>
                      <a:pt x="10345114" y="3552394"/>
                    </a:lnTo>
                    <a:lnTo>
                      <a:pt x="10345114" y="144780"/>
                    </a:lnTo>
                    <a:moveTo>
                      <a:pt x="144780" y="3552394"/>
                    </a:moveTo>
                    <a:lnTo>
                      <a:pt x="10345114" y="3552394"/>
                    </a:lnTo>
                    <a:lnTo>
                      <a:pt x="10345114" y="3697174"/>
                    </a:lnTo>
                    <a:lnTo>
                      <a:pt x="144780" y="3697174"/>
                    </a:lnTo>
                    <a:lnTo>
                      <a:pt x="144780" y="3552394"/>
                    </a:lnTo>
                    <a:moveTo>
                      <a:pt x="10345114" y="0"/>
                    </a:moveTo>
                    <a:lnTo>
                      <a:pt x="10489893" y="0"/>
                    </a:lnTo>
                    <a:lnTo>
                      <a:pt x="10489893" y="144780"/>
                    </a:lnTo>
                    <a:lnTo>
                      <a:pt x="10345114" y="144780"/>
                    </a:lnTo>
                    <a:lnTo>
                      <a:pt x="10345114" y="0"/>
                    </a:lnTo>
                    <a:moveTo>
                      <a:pt x="0" y="0"/>
                    </a:moveTo>
                    <a:lnTo>
                      <a:pt x="144780" y="0"/>
                    </a:lnTo>
                    <a:lnTo>
                      <a:pt x="144780" y="144780"/>
                    </a:lnTo>
                    <a:lnTo>
                      <a:pt x="0" y="144780"/>
                    </a:lnTo>
                    <a:lnTo>
                      <a:pt x="0" y="0"/>
                    </a:lnTo>
                    <a:moveTo>
                      <a:pt x="144780" y="0"/>
                    </a:moveTo>
                    <a:lnTo>
                      <a:pt x="10345114" y="0"/>
                    </a:lnTo>
                    <a:lnTo>
                      <a:pt x="10345114" y="144780"/>
                    </a:lnTo>
                    <a:lnTo>
                      <a:pt x="144780" y="144780"/>
                    </a:lnTo>
                    <a:lnTo>
                      <a:pt x="144780" y="0"/>
                    </a:lnTo>
                  </a:path>
                </a:pathLst>
              </a:custGeom>
              <a:solidFill>
                <a:srgbClr val="000000"/>
              </a:solidFill>
            </p:spPr>
            <p:txBody>
              <a:bodyPr/>
              <a:lstStyle/>
              <a:p>
                <a:endParaRPr lang="en-US"/>
              </a:p>
            </p:txBody>
          </p:sp>
        </p:grpSp>
        <p:grpSp>
          <p:nvGrpSpPr>
            <p:cNvPr id="8" name="Group 19">
              <a:extLst>
                <a:ext uri="{FF2B5EF4-FFF2-40B4-BE49-F238E27FC236}">
                  <a16:creationId xmlns:a16="http://schemas.microsoft.com/office/drawing/2014/main" id="{C40EFE80-A8B5-5136-0247-0A953BFE5B92}"/>
                </a:ext>
              </a:extLst>
            </p:cNvPr>
            <p:cNvGrpSpPr/>
            <p:nvPr/>
          </p:nvGrpSpPr>
          <p:grpSpPr>
            <a:xfrm>
              <a:off x="452437" y="800100"/>
              <a:ext cx="4129402" cy="1000627"/>
              <a:chOff x="0" y="0"/>
              <a:chExt cx="10725743" cy="3697173"/>
            </a:xfrm>
          </p:grpSpPr>
          <p:sp>
            <p:nvSpPr>
              <p:cNvPr id="9" name="Freeform 20">
                <a:extLst>
                  <a:ext uri="{FF2B5EF4-FFF2-40B4-BE49-F238E27FC236}">
                    <a16:creationId xmlns:a16="http://schemas.microsoft.com/office/drawing/2014/main" id="{ABE975B8-0745-D8DD-3E7A-3FBAC81EBB83}"/>
                  </a:ext>
                </a:extLst>
              </p:cNvPr>
              <p:cNvSpPr/>
              <p:nvPr/>
            </p:nvSpPr>
            <p:spPr>
              <a:xfrm>
                <a:off x="72390" y="72390"/>
                <a:ext cx="10580963" cy="3552394"/>
              </a:xfrm>
              <a:custGeom>
                <a:avLst/>
                <a:gdLst/>
                <a:ahLst/>
                <a:cxnLst/>
                <a:rect l="l" t="t" r="r" b="b"/>
                <a:pathLst>
                  <a:path w="10580963" h="3552394">
                    <a:moveTo>
                      <a:pt x="0" y="0"/>
                    </a:moveTo>
                    <a:lnTo>
                      <a:pt x="10580963" y="0"/>
                    </a:lnTo>
                    <a:lnTo>
                      <a:pt x="10580963" y="3552394"/>
                    </a:lnTo>
                    <a:lnTo>
                      <a:pt x="0" y="3552394"/>
                    </a:lnTo>
                    <a:lnTo>
                      <a:pt x="0" y="0"/>
                    </a:lnTo>
                  </a:path>
                </a:pathLst>
              </a:custGeom>
              <a:solidFill>
                <a:srgbClr val="000000"/>
              </a:solidFill>
            </p:spPr>
            <p:txBody>
              <a:bodyPr/>
              <a:lstStyle/>
              <a:p>
                <a:endParaRPr lang="en-US"/>
              </a:p>
            </p:txBody>
          </p:sp>
          <p:sp>
            <p:nvSpPr>
              <p:cNvPr id="12" name="Freeform 21">
                <a:extLst>
                  <a:ext uri="{FF2B5EF4-FFF2-40B4-BE49-F238E27FC236}">
                    <a16:creationId xmlns:a16="http://schemas.microsoft.com/office/drawing/2014/main" id="{1EAE2AB7-8EB5-C3D8-8FA8-82C844C27666}"/>
                  </a:ext>
                </a:extLst>
              </p:cNvPr>
              <p:cNvSpPr/>
              <p:nvPr/>
            </p:nvSpPr>
            <p:spPr>
              <a:xfrm>
                <a:off x="0" y="0"/>
                <a:ext cx="10725743" cy="3697174"/>
              </a:xfrm>
              <a:custGeom>
                <a:avLst/>
                <a:gdLst/>
                <a:ahLst/>
                <a:cxnLst/>
                <a:rect l="l" t="t" r="r" b="b"/>
                <a:pathLst>
                  <a:path w="10725743" h="3697174">
                    <a:moveTo>
                      <a:pt x="10580963" y="3552394"/>
                    </a:moveTo>
                    <a:lnTo>
                      <a:pt x="10725743" y="3552394"/>
                    </a:lnTo>
                    <a:lnTo>
                      <a:pt x="10725743" y="3697174"/>
                    </a:lnTo>
                    <a:lnTo>
                      <a:pt x="10580963" y="3697174"/>
                    </a:lnTo>
                    <a:lnTo>
                      <a:pt x="10580963" y="3552394"/>
                    </a:lnTo>
                    <a:moveTo>
                      <a:pt x="0" y="144780"/>
                    </a:moveTo>
                    <a:lnTo>
                      <a:pt x="144780" y="144780"/>
                    </a:lnTo>
                    <a:lnTo>
                      <a:pt x="144780" y="3552394"/>
                    </a:lnTo>
                    <a:lnTo>
                      <a:pt x="0" y="3552394"/>
                    </a:lnTo>
                    <a:lnTo>
                      <a:pt x="0" y="144780"/>
                    </a:lnTo>
                    <a:moveTo>
                      <a:pt x="0" y="3552394"/>
                    </a:moveTo>
                    <a:lnTo>
                      <a:pt x="144780" y="3552394"/>
                    </a:lnTo>
                    <a:lnTo>
                      <a:pt x="144780" y="3697174"/>
                    </a:lnTo>
                    <a:lnTo>
                      <a:pt x="0" y="3697174"/>
                    </a:lnTo>
                    <a:lnTo>
                      <a:pt x="0" y="3552394"/>
                    </a:lnTo>
                    <a:moveTo>
                      <a:pt x="10580963" y="144780"/>
                    </a:moveTo>
                    <a:lnTo>
                      <a:pt x="10725743" y="144780"/>
                    </a:lnTo>
                    <a:lnTo>
                      <a:pt x="10725743" y="3552394"/>
                    </a:lnTo>
                    <a:lnTo>
                      <a:pt x="10580963" y="3552394"/>
                    </a:lnTo>
                    <a:lnTo>
                      <a:pt x="10580963" y="144780"/>
                    </a:lnTo>
                    <a:moveTo>
                      <a:pt x="144780" y="3552394"/>
                    </a:moveTo>
                    <a:lnTo>
                      <a:pt x="10580963" y="3552394"/>
                    </a:lnTo>
                    <a:lnTo>
                      <a:pt x="10580963" y="3697174"/>
                    </a:lnTo>
                    <a:lnTo>
                      <a:pt x="144780" y="3697174"/>
                    </a:lnTo>
                    <a:lnTo>
                      <a:pt x="144780" y="3552394"/>
                    </a:lnTo>
                    <a:moveTo>
                      <a:pt x="10580963" y="0"/>
                    </a:moveTo>
                    <a:lnTo>
                      <a:pt x="10725743" y="0"/>
                    </a:lnTo>
                    <a:lnTo>
                      <a:pt x="10725743" y="144780"/>
                    </a:lnTo>
                    <a:lnTo>
                      <a:pt x="10580963" y="144780"/>
                    </a:lnTo>
                    <a:lnTo>
                      <a:pt x="10580963" y="0"/>
                    </a:lnTo>
                    <a:moveTo>
                      <a:pt x="0" y="0"/>
                    </a:moveTo>
                    <a:lnTo>
                      <a:pt x="144780" y="0"/>
                    </a:lnTo>
                    <a:lnTo>
                      <a:pt x="144780" y="144780"/>
                    </a:lnTo>
                    <a:lnTo>
                      <a:pt x="0" y="144780"/>
                    </a:lnTo>
                    <a:lnTo>
                      <a:pt x="0" y="0"/>
                    </a:lnTo>
                    <a:moveTo>
                      <a:pt x="144780" y="0"/>
                    </a:moveTo>
                    <a:lnTo>
                      <a:pt x="10580963" y="0"/>
                    </a:lnTo>
                    <a:lnTo>
                      <a:pt x="10580963" y="144780"/>
                    </a:lnTo>
                    <a:lnTo>
                      <a:pt x="144780" y="144780"/>
                    </a:lnTo>
                    <a:lnTo>
                      <a:pt x="144780" y="0"/>
                    </a:lnTo>
                  </a:path>
                </a:pathLst>
              </a:custGeom>
              <a:solidFill>
                <a:srgbClr val="000000"/>
              </a:solidFill>
            </p:spPr>
            <p:txBody>
              <a:bodyPr/>
              <a:lstStyle/>
              <a:p>
                <a:endParaRPr lang="en-US"/>
              </a:p>
            </p:txBody>
          </p:sp>
        </p:grpSp>
        <p:grpSp>
          <p:nvGrpSpPr>
            <p:cNvPr id="13" name="Group 23">
              <a:extLst>
                <a:ext uri="{FF2B5EF4-FFF2-40B4-BE49-F238E27FC236}">
                  <a16:creationId xmlns:a16="http://schemas.microsoft.com/office/drawing/2014/main" id="{5397E466-EBF8-946B-73FF-9D26CA8B09A0}"/>
                </a:ext>
              </a:extLst>
            </p:cNvPr>
            <p:cNvGrpSpPr/>
            <p:nvPr/>
          </p:nvGrpSpPr>
          <p:grpSpPr>
            <a:xfrm>
              <a:off x="3517613" y="1090325"/>
              <a:ext cx="693844" cy="420175"/>
              <a:chOff x="0" y="0"/>
              <a:chExt cx="850729" cy="429260"/>
            </a:xfrm>
          </p:grpSpPr>
          <p:sp>
            <p:nvSpPr>
              <p:cNvPr id="14" name="Freeform 24">
                <a:extLst>
                  <a:ext uri="{FF2B5EF4-FFF2-40B4-BE49-F238E27FC236}">
                    <a16:creationId xmlns:a16="http://schemas.microsoft.com/office/drawing/2014/main" id="{43DC922F-E5AD-D9DB-7E9B-5E43711BAFC2}"/>
                  </a:ext>
                </a:extLst>
              </p:cNvPr>
              <p:cNvSpPr/>
              <p:nvPr/>
            </p:nvSpPr>
            <p:spPr>
              <a:xfrm>
                <a:off x="0" y="-5080"/>
                <a:ext cx="850729" cy="434340"/>
              </a:xfrm>
              <a:custGeom>
                <a:avLst/>
                <a:gdLst/>
                <a:ahLst/>
                <a:cxnLst/>
                <a:rect l="l" t="t" r="r" b="b"/>
                <a:pathLst>
                  <a:path w="850729" h="434340">
                    <a:moveTo>
                      <a:pt x="832949" y="187960"/>
                    </a:moveTo>
                    <a:lnTo>
                      <a:pt x="571329" y="11430"/>
                    </a:lnTo>
                    <a:cubicBezTo>
                      <a:pt x="553549" y="0"/>
                      <a:pt x="530689" y="3810"/>
                      <a:pt x="517989" y="21590"/>
                    </a:cubicBezTo>
                    <a:cubicBezTo>
                      <a:pt x="506559" y="39370"/>
                      <a:pt x="510369" y="62230"/>
                      <a:pt x="528149" y="74930"/>
                    </a:cubicBezTo>
                    <a:lnTo>
                      <a:pt x="686899" y="181610"/>
                    </a:lnTo>
                    <a:lnTo>
                      <a:pt x="0" y="181610"/>
                    </a:lnTo>
                    <a:lnTo>
                      <a:pt x="0" y="257810"/>
                    </a:lnTo>
                    <a:lnTo>
                      <a:pt x="686899" y="257810"/>
                    </a:lnTo>
                    <a:lnTo>
                      <a:pt x="528149" y="364490"/>
                    </a:lnTo>
                    <a:cubicBezTo>
                      <a:pt x="510369" y="375920"/>
                      <a:pt x="506559" y="400050"/>
                      <a:pt x="517989" y="417830"/>
                    </a:cubicBezTo>
                    <a:cubicBezTo>
                      <a:pt x="525609" y="429260"/>
                      <a:pt x="537039" y="434340"/>
                      <a:pt x="549739" y="434340"/>
                    </a:cubicBezTo>
                    <a:cubicBezTo>
                      <a:pt x="557359" y="434340"/>
                      <a:pt x="564979" y="431800"/>
                      <a:pt x="571329" y="427990"/>
                    </a:cubicBezTo>
                    <a:lnTo>
                      <a:pt x="834219" y="251460"/>
                    </a:lnTo>
                    <a:cubicBezTo>
                      <a:pt x="844379" y="243840"/>
                      <a:pt x="850729" y="232410"/>
                      <a:pt x="850729" y="219710"/>
                    </a:cubicBezTo>
                    <a:cubicBezTo>
                      <a:pt x="850729" y="207010"/>
                      <a:pt x="844379" y="195580"/>
                      <a:pt x="832949" y="187960"/>
                    </a:cubicBezTo>
                  </a:path>
                </a:pathLst>
              </a:custGeom>
              <a:solidFill>
                <a:srgbClr val="FFFFFF"/>
              </a:solidFill>
            </p:spPr>
            <p:txBody>
              <a:bodyPr/>
              <a:lstStyle/>
              <a:p>
                <a:endParaRPr lang="en-US"/>
              </a:p>
            </p:txBody>
          </p:sp>
        </p:grpSp>
        <p:sp>
          <p:nvSpPr>
            <p:cNvPr id="15" name="TextBox 36">
              <a:extLst>
                <a:ext uri="{FF2B5EF4-FFF2-40B4-BE49-F238E27FC236}">
                  <a16:creationId xmlns:a16="http://schemas.microsoft.com/office/drawing/2014/main" id="{E71E7DC9-8A10-4037-569D-610B06BE90FC}"/>
                </a:ext>
              </a:extLst>
            </p:cNvPr>
            <p:cNvSpPr txBox="1"/>
            <p:nvPr/>
          </p:nvSpPr>
          <p:spPr>
            <a:xfrm>
              <a:off x="953153" y="923156"/>
              <a:ext cx="2326269" cy="740587"/>
            </a:xfrm>
            <a:prstGeom prst="rect">
              <a:avLst/>
            </a:prstGeom>
          </p:spPr>
          <p:txBody>
            <a:bodyPr wrap="square" lIns="0" tIns="0" rIns="0" bIns="0" rtlCol="0" anchor="t">
              <a:spAutoFit/>
            </a:bodyPr>
            <a:lstStyle/>
            <a:p>
              <a:pPr algn="ctr">
                <a:lnSpc>
                  <a:spcPts val="5460"/>
                </a:lnSpc>
              </a:pPr>
              <a:r>
                <a:rPr lang="en-US" sz="5500" b="1">
                  <a:solidFill>
                    <a:srgbClr val="FFFFFF"/>
                  </a:solidFill>
                  <a:latin typeface="Courier New" panose="02070309020205020404" pitchFamily="49" charset="0"/>
                  <a:ea typeface="Cascadia Mono" panose="020B0609020000020004" pitchFamily="49" charset="0"/>
                  <a:cs typeface="Courier New" panose="02070309020205020404" pitchFamily="49" charset="0"/>
                </a:rPr>
                <a:t>Lưu ý </a:t>
              </a:r>
            </a:p>
          </p:txBody>
        </p:sp>
      </p:grpSp>
      <p:sp>
        <p:nvSpPr>
          <p:cNvPr id="18" name="Freeform 4">
            <a:extLst>
              <a:ext uri="{FF2B5EF4-FFF2-40B4-BE49-F238E27FC236}">
                <a16:creationId xmlns:a16="http://schemas.microsoft.com/office/drawing/2014/main" id="{05501FC6-0D25-1E96-9862-F98CA258E9EE}"/>
              </a:ext>
            </a:extLst>
          </p:cNvPr>
          <p:cNvSpPr/>
          <p:nvPr/>
        </p:nvSpPr>
        <p:spPr>
          <a:xfrm>
            <a:off x="7246457" y="2390206"/>
            <a:ext cx="3971045" cy="7863456"/>
          </a:xfrm>
          <a:custGeom>
            <a:avLst/>
            <a:gdLst/>
            <a:ahLst/>
            <a:cxnLst/>
            <a:rect l="l" t="t" r="r" b="b"/>
            <a:pathLst>
              <a:path w="3971045" h="7863456">
                <a:moveTo>
                  <a:pt x="0" y="0"/>
                </a:moveTo>
                <a:lnTo>
                  <a:pt x="3971045" y="0"/>
                </a:lnTo>
                <a:lnTo>
                  <a:pt x="3971045" y="7863456"/>
                </a:lnTo>
                <a:lnTo>
                  <a:pt x="0" y="78634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160CC14E-0088-A2B5-DF1E-63779E053746}"/>
              </a:ext>
            </a:extLst>
          </p:cNvPr>
          <p:cNvGrpSpPr/>
          <p:nvPr/>
        </p:nvGrpSpPr>
        <p:grpSpPr>
          <a:xfrm>
            <a:off x="872831" y="3086100"/>
            <a:ext cx="6052484" cy="5638800"/>
            <a:chOff x="1186516" y="3086100"/>
            <a:chExt cx="6052484" cy="5638800"/>
          </a:xfrm>
        </p:grpSpPr>
        <p:sp>
          <p:nvSpPr>
            <p:cNvPr id="19" name="Rectangle 18">
              <a:extLst>
                <a:ext uri="{FF2B5EF4-FFF2-40B4-BE49-F238E27FC236}">
                  <a16:creationId xmlns:a16="http://schemas.microsoft.com/office/drawing/2014/main" id="{F47D1E42-95D8-5DE7-FB81-3FA35887AFFF}"/>
                </a:ext>
              </a:extLst>
            </p:cNvPr>
            <p:cNvSpPr/>
            <p:nvPr/>
          </p:nvSpPr>
          <p:spPr>
            <a:xfrm>
              <a:off x="1186516" y="3086100"/>
              <a:ext cx="6052484" cy="5638800"/>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674218B-C6D8-752C-EBD3-77B6F6A0667B}"/>
                </a:ext>
              </a:extLst>
            </p:cNvPr>
            <p:cNvCxnSpPr>
              <a:cxnSpLocks/>
            </p:cNvCxnSpPr>
            <p:nvPr/>
          </p:nvCxnSpPr>
          <p:spPr>
            <a:xfrm>
              <a:off x="1186516" y="4152900"/>
              <a:ext cx="6052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2">
              <a:extLst>
                <a:ext uri="{FF2B5EF4-FFF2-40B4-BE49-F238E27FC236}">
                  <a16:creationId xmlns:a16="http://schemas.microsoft.com/office/drawing/2014/main" id="{40C50294-91B1-1ADD-A452-B56E11924779}"/>
                </a:ext>
              </a:extLst>
            </p:cNvPr>
            <p:cNvSpPr/>
            <p:nvPr/>
          </p:nvSpPr>
          <p:spPr>
            <a:xfrm>
              <a:off x="6096000" y="3262818"/>
              <a:ext cx="713364" cy="713364"/>
            </a:xfrm>
            <a:custGeom>
              <a:avLst/>
              <a:gdLst/>
              <a:ahLst/>
              <a:cxnLst/>
              <a:rect l="l" t="t" r="r" b="b"/>
              <a:pathLst>
                <a:path w="579003" h="579003">
                  <a:moveTo>
                    <a:pt x="0" y="0"/>
                  </a:moveTo>
                  <a:lnTo>
                    <a:pt x="579003" y="0"/>
                  </a:lnTo>
                  <a:lnTo>
                    <a:pt x="579003" y="579003"/>
                  </a:lnTo>
                  <a:lnTo>
                    <a:pt x="0" y="5790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71465CC8-7D54-1F8F-32A7-116687B830B9}"/>
                </a:ext>
              </a:extLst>
            </p:cNvPr>
            <p:cNvSpPr txBox="1"/>
            <p:nvPr/>
          </p:nvSpPr>
          <p:spPr>
            <a:xfrm>
              <a:off x="1469558" y="4759973"/>
              <a:ext cx="5486400" cy="274825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Không thể thấy tệp, thư mục ở vị trí cũ khi đã di chuyển. </a:t>
              </a:r>
            </a:p>
          </p:txBody>
        </p:sp>
      </p:grpSp>
      <p:grpSp>
        <p:nvGrpSpPr>
          <p:cNvPr id="30" name="Group 29">
            <a:extLst>
              <a:ext uri="{FF2B5EF4-FFF2-40B4-BE49-F238E27FC236}">
                <a16:creationId xmlns:a16="http://schemas.microsoft.com/office/drawing/2014/main" id="{1049084B-2D51-D055-9D62-65762334CE08}"/>
              </a:ext>
            </a:extLst>
          </p:cNvPr>
          <p:cNvGrpSpPr/>
          <p:nvPr/>
        </p:nvGrpSpPr>
        <p:grpSpPr>
          <a:xfrm>
            <a:off x="11551757" y="3086100"/>
            <a:ext cx="6052484" cy="5638800"/>
            <a:chOff x="1186516" y="3086100"/>
            <a:chExt cx="6052484" cy="5638800"/>
          </a:xfrm>
        </p:grpSpPr>
        <p:sp>
          <p:nvSpPr>
            <p:cNvPr id="36" name="Rectangle 35">
              <a:extLst>
                <a:ext uri="{FF2B5EF4-FFF2-40B4-BE49-F238E27FC236}">
                  <a16:creationId xmlns:a16="http://schemas.microsoft.com/office/drawing/2014/main" id="{488EADC1-6A6B-A53D-6244-7FE160FD6DD2}"/>
                </a:ext>
              </a:extLst>
            </p:cNvPr>
            <p:cNvSpPr/>
            <p:nvPr/>
          </p:nvSpPr>
          <p:spPr>
            <a:xfrm>
              <a:off x="1186516" y="3086100"/>
              <a:ext cx="6052484" cy="5638800"/>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FEFF9FDC-0AF8-E38B-27BF-0B30EDCF6FE5}"/>
                </a:ext>
              </a:extLst>
            </p:cNvPr>
            <p:cNvCxnSpPr>
              <a:cxnSpLocks/>
            </p:cNvCxnSpPr>
            <p:nvPr/>
          </p:nvCxnSpPr>
          <p:spPr>
            <a:xfrm>
              <a:off x="1186516" y="4152900"/>
              <a:ext cx="6052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22">
              <a:extLst>
                <a:ext uri="{FF2B5EF4-FFF2-40B4-BE49-F238E27FC236}">
                  <a16:creationId xmlns:a16="http://schemas.microsoft.com/office/drawing/2014/main" id="{D2D338A6-2192-4D0B-7E3D-1581EB4C55AA}"/>
                </a:ext>
              </a:extLst>
            </p:cNvPr>
            <p:cNvSpPr/>
            <p:nvPr/>
          </p:nvSpPr>
          <p:spPr>
            <a:xfrm>
              <a:off x="6096000" y="3262818"/>
              <a:ext cx="713364" cy="713364"/>
            </a:xfrm>
            <a:custGeom>
              <a:avLst/>
              <a:gdLst/>
              <a:ahLst/>
              <a:cxnLst/>
              <a:rect l="l" t="t" r="r" b="b"/>
              <a:pathLst>
                <a:path w="579003" h="579003">
                  <a:moveTo>
                    <a:pt x="0" y="0"/>
                  </a:moveTo>
                  <a:lnTo>
                    <a:pt x="579003" y="0"/>
                  </a:lnTo>
                  <a:lnTo>
                    <a:pt x="579003" y="579003"/>
                  </a:lnTo>
                  <a:lnTo>
                    <a:pt x="0" y="5790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2" name="TextBox 41">
              <a:extLst>
                <a:ext uri="{FF2B5EF4-FFF2-40B4-BE49-F238E27FC236}">
                  <a16:creationId xmlns:a16="http://schemas.microsoft.com/office/drawing/2014/main" id="{5B87D4EA-3B0A-0606-38D7-203E863B71BC}"/>
                </a:ext>
              </a:extLst>
            </p:cNvPr>
            <p:cNvSpPr txBox="1"/>
            <p:nvPr/>
          </p:nvSpPr>
          <p:spPr>
            <a:xfrm>
              <a:off x="1469558" y="4495667"/>
              <a:ext cx="5486400" cy="367158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Vì vậy, nên cẩn thận khi thực hiện di chuyển các tệp, thư mục trong máy tính. </a:t>
              </a:r>
            </a:p>
          </p:txBody>
        </p:sp>
      </p:grpSp>
      <p:pic>
        <p:nvPicPr>
          <p:cNvPr id="45" name="Picture 9">
            <a:extLst>
              <a:ext uri="{FF2B5EF4-FFF2-40B4-BE49-F238E27FC236}">
                <a16:creationId xmlns:a16="http://schemas.microsoft.com/office/drawing/2014/main" id="{A6B3C112-F02A-5186-6AE0-AC60A6E783A2}"/>
              </a:ext>
            </a:extLst>
          </p:cNvPr>
          <p:cNvPicPr>
            <a:picLocks noChangeAspect="1"/>
          </p:cNvPicPr>
          <p:nvPr/>
        </p:nvPicPr>
        <p:blipFill>
          <a:blip r:embed="rId6"/>
          <a:srcRect/>
          <a:stretch>
            <a:fillRect/>
          </a:stretch>
        </p:blipFill>
        <p:spPr>
          <a:xfrm flipH="1">
            <a:off x="15810655" y="594735"/>
            <a:ext cx="1604514" cy="1553005"/>
          </a:xfrm>
          <a:prstGeom prst="rect">
            <a:avLst/>
          </a:prstGeom>
        </p:spPr>
      </p:pic>
      <p:pic>
        <p:nvPicPr>
          <p:cNvPr id="46" name="Picture 9">
            <a:extLst>
              <a:ext uri="{FF2B5EF4-FFF2-40B4-BE49-F238E27FC236}">
                <a16:creationId xmlns:a16="http://schemas.microsoft.com/office/drawing/2014/main" id="{E3FAFD10-F1C9-0859-3773-76ACED55483C}"/>
              </a:ext>
            </a:extLst>
          </p:cNvPr>
          <p:cNvPicPr>
            <a:picLocks noChangeAspect="1"/>
          </p:cNvPicPr>
          <p:nvPr/>
        </p:nvPicPr>
        <p:blipFill>
          <a:blip r:embed="rId6"/>
          <a:srcRect/>
          <a:stretch>
            <a:fillRect/>
          </a:stretch>
        </p:blipFill>
        <p:spPr>
          <a:xfrm flipH="1">
            <a:off x="5840016" y="7780232"/>
            <a:ext cx="1604514" cy="1553005"/>
          </a:xfrm>
          <a:prstGeom prst="rect">
            <a:avLst/>
          </a:prstGeom>
        </p:spPr>
      </p:pic>
    </p:spTree>
    <p:extLst>
      <p:ext uri="{BB962C8B-B14F-4D97-AF65-F5344CB8AC3E}">
        <p14:creationId xmlns:p14="http://schemas.microsoft.com/office/powerpoint/2010/main" val="346231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839</Words>
  <Application>Microsoft Office PowerPoint</Application>
  <PresentationFormat>Custom</PresentationFormat>
  <Paragraphs>92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Cascadia Mono</vt:lpstr>
      <vt:lpstr>Calibri</vt:lpstr>
      <vt:lpstr>Courier New</vt:lpstr>
      <vt:lpstr>Amasis MT Pro Black</vt:lpstr>
      <vt:lpstr>Arial</vt:lpstr>
      <vt:lpstr>Space Mono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Music Lesson Presentation </dc:title>
  <cp:lastModifiedBy>MinhThangPC.VN</cp:lastModifiedBy>
  <cp:revision>4</cp:revision>
  <dcterms:created xsi:type="dcterms:W3CDTF">2006-08-16T00:00:00Z</dcterms:created>
  <dcterms:modified xsi:type="dcterms:W3CDTF">2023-11-21T09:24:56Z</dcterms:modified>
  <dc:identifier>DAFti2oOPFw</dc:identifier>
</cp:coreProperties>
</file>