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336" r:id="rId4"/>
    <p:sldId id="337" r:id="rId5"/>
    <p:sldId id="322" r:id="rId6"/>
    <p:sldId id="261" r:id="rId7"/>
    <p:sldId id="262" r:id="rId8"/>
    <p:sldId id="302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274" r:id="rId17"/>
    <p:sldId id="379" r:id="rId18"/>
    <p:sldId id="380" r:id="rId19"/>
    <p:sldId id="271" r:id="rId20"/>
    <p:sldId id="353" r:id="rId21"/>
    <p:sldId id="381" r:id="rId22"/>
    <p:sldId id="385" r:id="rId23"/>
    <p:sldId id="276" r:id="rId24"/>
    <p:sldId id="382" r:id="rId25"/>
    <p:sldId id="278" r:id="rId26"/>
    <p:sldId id="315" r:id="rId27"/>
    <p:sldId id="280" r:id="rId28"/>
    <p:sldId id="281" r:id="rId29"/>
    <p:sldId id="371" r:id="rId30"/>
    <p:sldId id="283" r:id="rId31"/>
    <p:sldId id="284" r:id="rId32"/>
    <p:sldId id="383" r:id="rId33"/>
    <p:sldId id="285" r:id="rId34"/>
    <p:sldId id="286" r:id="rId35"/>
    <p:sldId id="288" r:id="rId36"/>
    <p:sldId id="289" r:id="rId37"/>
  </p:sldIdLst>
  <p:sldSz cx="12192000" cy="6858000"/>
  <p:notesSz cx="6858000" cy="9144000"/>
  <p:embeddedFontLst>
    <p:embeddedFont>
      <p:font typeface="Arial-Rounded" panose="020B0500000000000000" pitchFamily="34" charset="0"/>
      <p:regular r:id="rId40"/>
    </p:embeddedFont>
    <p:embeddedFont>
      <p:font typeface="AvantGarde" panose="00000400000000000000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SVN-Anastasia" panose="020B0606040200020203" pitchFamily="3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22" autoAdjust="0"/>
  </p:normalViewPr>
  <p:slideViewPr>
    <p:cSldViewPr snapToGrid="0">
      <p:cViewPr varScale="1">
        <p:scale>
          <a:sx n="76" d="100"/>
          <a:sy n="76" d="100"/>
        </p:scale>
        <p:origin x="1104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01T09:27:58.93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01T09:37:42.571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89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272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14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342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02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40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4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389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063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70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96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263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77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06200" y="12700"/>
            <a:ext cx="673100" cy="8524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541866" y="2324372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246AD-1905-42C7-8FA6-31C958589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17" y="0"/>
            <a:ext cx="1747083" cy="17399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1426B19-84FE-4BD1-A67F-EDDFB3EF4F49}"/>
              </a:ext>
            </a:extLst>
          </p:cNvPr>
          <p:cNvSpPr/>
          <p:nvPr/>
        </p:nvSpPr>
        <p:spPr>
          <a:xfrm>
            <a:off x="2837933" y="327679"/>
            <a:ext cx="6805032" cy="557383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ỜNG TIỂU HỌC ĐOÀN KẾT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E348D-8DC4-4021-9266-7FE842E7880D}"/>
              </a:ext>
            </a:extLst>
          </p:cNvPr>
          <p:cNvSpPr txBox="1"/>
          <p:nvPr/>
        </p:nvSpPr>
        <p:spPr>
          <a:xfrm>
            <a:off x="3766456" y="1230086"/>
            <a:ext cx="472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Môn: Tiếng Việt (Đọc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5DD14-7367-4969-A3D3-4DB86DC5571A}"/>
              </a:ext>
            </a:extLst>
          </p:cNvPr>
          <p:cNvSpPr txBox="1"/>
          <p:nvPr/>
        </p:nvSpPr>
        <p:spPr>
          <a:xfrm>
            <a:off x="5676900" y="3225800"/>
            <a:ext cx="281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Tuần 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7606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7063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9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2579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69620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155D1C4F-1333-DD54-E9FD-11DFC18ABE5E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937D5E0F-83F9-9C07-7FCA-4C25153ADC09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4A960571-7BC3-2798-0BC6-12C0CFBCE27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648E51CC-FBE8-717F-57F5-2AB923E5AA1A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F78924FC-24DB-EB27-D943-4200B4389D4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3188FC9A-64B5-0BC6-5422-8B5EF5875962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Loa: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An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nay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Loa,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huyện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Anh,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342900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Thục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158105-3CD3-DA0B-B609-8623025DC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1" t="56034" r="25259" b="25063"/>
          <a:stretch/>
        </p:blipFill>
        <p:spPr>
          <a:xfrm>
            <a:off x="7975902" y="834887"/>
            <a:ext cx="3825646" cy="2746618"/>
          </a:xfrm>
          <a:prstGeom prst="rect">
            <a:avLst/>
          </a:prstGeom>
        </p:spPr>
      </p:pic>
      <p:pic>
        <p:nvPicPr>
          <p:cNvPr id="1026" name="Picture 2" descr="Tượng đài An Dương Vương khi chưa tu sửa. Ảnh: Minh Hoà">
            <a:extLst>
              <a:ext uri="{FF2B5EF4-FFF2-40B4-BE49-F238E27FC236}">
                <a16:creationId xmlns:a16="http://schemas.microsoft.com/office/drawing/2014/main" id="{F56D4344-AEC6-B68F-C2E2-7F10DCC5E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4557" r="27498" b="79805"/>
          <a:stretch/>
        </p:blipFill>
        <p:spPr bwMode="auto">
          <a:xfrm>
            <a:off x="7975902" y="3429000"/>
            <a:ext cx="3843916" cy="238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34;p18">
            <a:extLst>
              <a:ext uri="{FF2B5EF4-FFF2-40B4-BE49-F238E27FC236}">
                <a16:creationId xmlns:a16="http://schemas.microsoft.com/office/drawing/2014/main" id="{E58EA3A1-0923-C41F-A7B6-533E448AECA0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E65FCFD7-C6B6-CAD6-AF58-8B468B5B945C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36;p18">
              <a:extLst>
                <a:ext uri="{FF2B5EF4-FFF2-40B4-BE49-F238E27FC236}">
                  <a16:creationId xmlns:a16="http://schemas.microsoft.com/office/drawing/2014/main" id="{0D1142A6-5609-327E-1B26-874EE695F0D7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37;p18">
                <a:extLst>
                  <a:ext uri="{FF2B5EF4-FFF2-40B4-BE49-F238E27FC236}">
                    <a16:creationId xmlns:a16="http://schemas.microsoft.com/office/drawing/2014/main" id="{49ACDC13-C0F6-6350-FFFD-2326B36BF41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38;p18">
                <a:extLst>
                  <a:ext uri="{FF2B5EF4-FFF2-40B4-BE49-F238E27FC236}">
                    <a16:creationId xmlns:a16="http://schemas.microsoft.com/office/drawing/2014/main" id="{84F50B6A-3B03-71B8-60F6-0F0A5BEEF74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39;p18">
            <a:extLst>
              <a:ext uri="{FF2B5EF4-FFF2-40B4-BE49-F238E27FC236}">
                <a16:creationId xmlns:a16="http://schemas.microsoft.com/office/drawing/2014/main" id="{877C1D08-B5BE-3939-BB29-A029A7BF5F8B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892716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Triều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Quốc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0A6D563E-B968-2306-CF90-3E5B23AF1E1E}"/>
              </a:ext>
            </a:extLst>
          </p:cNvPr>
          <p:cNvSpPr/>
          <p:nvPr/>
        </p:nvSpPr>
        <p:spPr>
          <a:xfrm>
            <a:off x="224268" y="2521079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hộ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chở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224268" y="394794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nỏ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0" name="Picture 2" descr="Gunny | Hóng Tin Tức Hot">
            <a:extLst>
              <a:ext uri="{FF2B5EF4-FFF2-40B4-BE49-F238E27FC236}">
                <a16:creationId xmlns:a16="http://schemas.microsoft.com/office/drawing/2014/main" id="{2BDB6068-D3A8-6365-8223-32400D56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041" y="1471034"/>
            <a:ext cx="4458501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911C4678-85DB-90BB-9177-3519FEC1B0ED}"/>
              </a:ext>
            </a:extLst>
          </p:cNvPr>
          <p:cNvSpPr/>
          <p:nvPr/>
        </p:nvSpPr>
        <p:spPr>
          <a:xfrm rot="7616185">
            <a:off x="9557969" y="2724900"/>
            <a:ext cx="1686160" cy="569573"/>
          </a:xfrm>
          <a:prstGeom prst="rightArrow">
            <a:avLst>
              <a:gd name="adj1" fmla="val 2561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BDBFE2-42C8-2509-3344-85ECEB75C260}"/>
              </a:ext>
            </a:extLst>
          </p:cNvPr>
          <p:cNvSpPr txBox="1"/>
          <p:nvPr/>
        </p:nvSpPr>
        <p:spPr>
          <a:xfrm>
            <a:off x="9950279" y="1562453"/>
            <a:ext cx="2036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F75EAD2E-BA85-F4DD-E949-FA257CFE93A7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F00B35DE-B9DC-2BA4-9857-FA1E5D8EE968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23E090FC-276C-9238-E9F7-C5F7B3772BDC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0CB47F5F-3251-4CBC-8018-DF764FFE1FB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26F9CF0A-305E-8ABF-F838-8A84E184CC6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02408663-C1DC-D18F-4BF4-193CE2F4C942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9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-21966" y="1452234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Lẫy nỏ: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0" name="Picture 2" descr="Gunny | Hóng Tin Tức Hot">
            <a:extLst>
              <a:ext uri="{FF2B5EF4-FFF2-40B4-BE49-F238E27FC236}">
                <a16:creationId xmlns:a16="http://schemas.microsoft.com/office/drawing/2014/main" id="{2BDB6068-D3A8-6365-8223-32400D56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041" y="1471034"/>
            <a:ext cx="4458501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911C4678-85DB-90BB-9177-3519FEC1B0ED}"/>
              </a:ext>
            </a:extLst>
          </p:cNvPr>
          <p:cNvSpPr/>
          <p:nvPr/>
        </p:nvSpPr>
        <p:spPr>
          <a:xfrm rot="7616185">
            <a:off x="9557969" y="2724900"/>
            <a:ext cx="1686160" cy="569573"/>
          </a:xfrm>
          <a:prstGeom prst="rightArrow">
            <a:avLst>
              <a:gd name="adj1" fmla="val 2561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BDBFE2-42C8-2509-3344-85ECEB75C260}"/>
              </a:ext>
            </a:extLst>
          </p:cNvPr>
          <p:cNvSpPr txBox="1"/>
          <p:nvPr/>
        </p:nvSpPr>
        <p:spPr>
          <a:xfrm>
            <a:off x="9950279" y="1562453"/>
            <a:ext cx="2036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81;p22">
            <a:extLst>
              <a:ext uri="{FF2B5EF4-FFF2-40B4-BE49-F238E27FC236}">
                <a16:creationId xmlns:a16="http://schemas.microsoft.com/office/drawing/2014/main" id="{36AD2065-9EA1-B44E-6C5D-DCFFBB184B58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2E2DF080-DB6A-FD7E-7902-BB2B35126A0A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83;p22">
              <a:extLst>
                <a:ext uri="{FF2B5EF4-FFF2-40B4-BE49-F238E27FC236}">
                  <a16:creationId xmlns:a16="http://schemas.microsoft.com/office/drawing/2014/main" id="{30F84EA3-AF18-9F18-15BB-CA4A4C018D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84;p22">
                <a:extLst>
                  <a:ext uri="{FF2B5EF4-FFF2-40B4-BE49-F238E27FC236}">
                    <a16:creationId xmlns:a16="http://schemas.microsoft.com/office/drawing/2014/main" id="{13AD34B2-9279-045D-918C-05D5F1ADB67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85;p22">
                <a:extLst>
                  <a:ext uri="{FF2B5EF4-FFF2-40B4-BE49-F238E27FC236}">
                    <a16:creationId xmlns:a16="http://schemas.microsoft.com/office/drawing/2014/main" id="{0B0EE65A-B5B1-D927-835E-56D14AE73F0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86;p22">
            <a:extLst>
              <a:ext uri="{FF2B5EF4-FFF2-40B4-BE49-F238E27FC236}">
                <a16:creationId xmlns:a16="http://schemas.microsoft.com/office/drawing/2014/main" id="{B67EF993-A0CB-8043-D367-966FD5C89426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đoạn 1, em biết điều gì về vua An Dương Vương? </a:t>
            </a: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4352080" y="3071501"/>
            <a:ext cx="77010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Dương Vương là vị vua đã lập nên nước Âu Lạc. Nhà vua cũng là người chỉ huy đánh thắng quân xâm lược Tần.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731EBA28-6ABB-3187-673A-AEC1EA75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503" y="2564422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Ban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52807" y="3201625"/>
            <a:ext cx="84699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đắp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sập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812C018-98EB-1294-A2C2-676F9609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59" y="2367564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đã giúp nhà vua diệt trừ yêu quái, xây Loa Thành?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624854" y="3034805"/>
            <a:ext cx="795198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 là Thần Kim Quy, sứ giả của vua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Thuỷ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Tề.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88C43B5-84C7-2256-44FC-4B9910CE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76" y="2464853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làm gì và nói gì với nhà vua trước khi chia tay?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247909" y="2180714"/>
            <a:ext cx="742031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rút một chiếc móng của mình đưa cho An Dương Vương và bảo: “Nhà vua giữ lấy móng này để làm lẫy nỏ. Khi có giặc thì đem ra bắn, một phát có thể giết được hàng nghìn quân giặc.”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138678E-9D76-9545-C188-8C87B4BA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5583" y="2457636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51F309B4-0B04-49B2-2CB1-4BDB5FE2D332}"/>
              </a:ext>
            </a:extLst>
          </p:cNvPr>
          <p:cNvSpPr txBox="1"/>
          <p:nvPr/>
        </p:nvSpPr>
        <p:spPr>
          <a:xfrm>
            <a:off x="347064" y="768279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6" name="Google Shape;322;p26">
            <a:extLst>
              <a:ext uri="{FF2B5EF4-FFF2-40B4-BE49-F238E27FC236}">
                <a16:creationId xmlns:a16="http://schemas.microsoft.com/office/drawing/2014/main" id="{40E4C926-05B5-8A2F-A7B6-A705D7B10807}"/>
              </a:ext>
            </a:extLst>
          </p:cNvPr>
          <p:cNvSpPr/>
          <p:nvPr/>
        </p:nvSpPr>
        <p:spPr>
          <a:xfrm>
            <a:off x="347064" y="1968567"/>
            <a:ext cx="795198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 trăm chiếc ghe to, nhỏ đậu sát vào nhau thành một dãy dài; người bán người mua trùng trình trên sóng nước; chủ ghe tất bật bày biện hàng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rất nhiều rau trái sắc màu tươi tắn được bày bán: chôm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đỏ au; khóm, xoài vàng ươm; cóc, ổi xanh riết; cà tím;...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FB6A413-4266-FA12-CB93-281E20FA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2247" y="2349661"/>
            <a:ext cx="2914205" cy="33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vi-VN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Giải thích nguồn gốc của thành Cổ Loa, nhắc nhở chúng ta nhớ về những người có công xây dựng và bảo vệ đất nước.</a:t>
              </a:r>
              <a:endParaRPr lang="vi-VN" sz="32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A38FAA-6D20-4E7F-AEB7-1AAE43F24DE4}"/>
              </a:ext>
            </a:extLst>
          </p:cNvPr>
          <p:cNvSpPr/>
          <p:nvPr/>
        </p:nvSpPr>
        <p:spPr>
          <a:xfrm>
            <a:off x="596900" y="469910"/>
            <a:ext cx="10706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có một ông già râu tóc bạc trắng hiện lên, nói với vua rằng: “Sáng mai, nhà vua ra đón ở bờ sông, sẽ có Thần Kim Quy đến giúp.”.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8E0823-0420-4B86-A0D2-386A5708BC1A}"/>
              </a:ext>
            </a:extLst>
          </p:cNvPr>
          <p:cNvSpPr/>
          <p:nvPr/>
        </p:nvSpPr>
        <p:spPr>
          <a:xfrm>
            <a:off x="417732" y="3088650"/>
            <a:ext cx="11404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chia tay, Thần Kim Quy rút một cái móng của mình trao cho An Dương Vương, dặn rằng: “Nhà vua giữ lấy móng này để làm lẫy nỏ. Khi có giặt thì đem ra bắn, một phát có thể giết được hàng nghìn quân giặc.”.</a:t>
            </a:r>
            <a:endParaRPr lang="en-US" sz="2800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88AF57C1-5D8D-4483-8E3F-46881B23892C}"/>
              </a:ext>
            </a:extLst>
          </p:cNvPr>
          <p:cNvSpPr txBox="1"/>
          <p:nvPr/>
        </p:nvSpPr>
        <p:spPr>
          <a:xfrm>
            <a:off x="417732" y="1563836"/>
            <a:ext cx="11762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“Sáng mai, nhà vua ra đón ở bờ sông, sẽ có Thần Kim Quy đến giúp.”</a:t>
            </a:r>
            <a:r>
              <a:rPr lang="vi-VN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ông già râu tóc bạc phơ nói với An Dương Vương.</a:t>
            </a:r>
            <a:endParaRPr lang="en-US" sz="2800" b="1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E3875-7602-40B9-8A12-D3B583C77749}"/>
              </a:ext>
            </a:extLst>
          </p:cNvPr>
          <p:cNvSpPr/>
          <p:nvPr/>
        </p:nvSpPr>
        <p:spPr>
          <a:xfrm>
            <a:off x="417732" y="4613464"/>
            <a:ext cx="10706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“Nhà vua giữ lấy móng này để làm lẫy nỏ. Khi có giặc thì đem ra bắn, một phát có thể giết được hàng nghìn quân giặc.”</a:t>
            </a:r>
            <a:r>
              <a:rPr lang="vi-VN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Thần Kim Quy nói với An Dương Vương.</a:t>
            </a:r>
          </a:p>
        </p:txBody>
      </p:sp>
    </p:spTree>
    <p:extLst>
      <p:ext uri="{BB962C8B-B14F-4D97-AF65-F5344CB8AC3E}">
        <p14:creationId xmlns:p14="http://schemas.microsoft.com/office/powerpoint/2010/main" val="27763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làm gì? </a:t>
            </a:r>
            <a:endParaRPr lang="en-US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AF7A3DA7-C4FE-B340-D41D-994E55F8EC97}"/>
              </a:ext>
            </a:extLst>
          </p:cNvPr>
          <p:cNvSpPr txBox="1"/>
          <p:nvPr/>
        </p:nvSpPr>
        <p:spPr>
          <a:xfrm>
            <a:off x="246184" y="1090872"/>
            <a:ext cx="1176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đánh dấu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trích dẫn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 nói của nhân vật. 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 lại các câu dưới đây thành câu có hình ảnh so sánh bằng cách thêm vào sau từ được in đậm những từ ngữ phù hợp.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42C2F0-35FD-41FD-0EC2-9062B615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4344" y="3364538"/>
            <a:ext cx="3949376" cy="3155766"/>
          </a:xfrm>
          <a:prstGeom prst="rect">
            <a:avLst/>
          </a:prstGeom>
        </p:spPr>
      </p:pic>
      <p:sp>
        <p:nvSpPr>
          <p:cNvPr id="2" name="TextBox 35">
            <a:extLst>
              <a:ext uri="{FF2B5EF4-FFF2-40B4-BE49-F238E27FC236}">
                <a16:creationId xmlns:a16="http://schemas.microsoft.com/office/drawing/2014/main" id="{D9F54387-2A34-6013-0C42-6F665B436A06}"/>
              </a:ext>
            </a:extLst>
          </p:cNvPr>
          <p:cNvSpPr txBox="1"/>
          <p:nvPr/>
        </p:nvSpPr>
        <p:spPr>
          <a:xfrm>
            <a:off x="277682" y="2134175"/>
            <a:ext cx="10740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 lên.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E0B7F8-5F40-5343-7D2E-1D8228CAC79D}"/>
              </a:ext>
            </a:extLst>
          </p:cNvPr>
          <p:cNvSpPr/>
          <p:nvPr/>
        </p:nvSpPr>
        <p:spPr>
          <a:xfrm>
            <a:off x="746920" y="4728537"/>
            <a:ext cx="9454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chiếc thuyền bơi vào bờ. 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A312057-F7F4-1DF3-801E-505338520749}"/>
              </a:ext>
            </a:extLst>
          </p:cNvPr>
          <p:cNvSpPr/>
          <p:nvPr/>
        </p:nvSpPr>
        <p:spPr>
          <a:xfrm>
            <a:off x="746920" y="2670667"/>
            <a:ext cx="10103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tuyết hiện lên.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60C2E-C9FA-0EA2-C5F0-B1673912238E}"/>
              </a:ext>
            </a:extLst>
          </p:cNvPr>
          <p:cNvSpPr/>
          <p:nvPr/>
        </p:nvSpPr>
        <p:spPr>
          <a:xfrm>
            <a:off x="974904" y="5757473"/>
            <a:ext cx="8980634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Mẫu: 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mây hiện lên.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2FFB15-1783-4424-998B-6B0EC869EDDC}"/>
              </a:ext>
            </a:extLst>
          </p:cNvPr>
          <p:cNvSpPr/>
          <p:nvPr/>
        </p:nvSpPr>
        <p:spPr>
          <a:xfrm>
            <a:off x="277682" y="3699602"/>
            <a:ext cx="10375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vi-VN" sz="32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 vào bờ.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EC12C3F9-7D6B-3DA9-7D7D-8A8509A8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1" y="2114710"/>
            <a:ext cx="3148491" cy="3648420"/>
          </a:xfrm>
          <a:prstGeom prst="rect">
            <a:avLst/>
          </a:prstGeom>
        </p:spPr>
      </p:pic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185CFAB0-00C7-A53A-44CA-5B1A77904E20}"/>
              </a:ext>
            </a:extLst>
          </p:cNvPr>
          <p:cNvSpPr txBox="1"/>
          <p:nvPr/>
        </p:nvSpPr>
        <p:spPr>
          <a:xfrm>
            <a:off x="439661" y="1046071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4" name="Google Shape;322;p26">
            <a:extLst>
              <a:ext uri="{FF2B5EF4-FFF2-40B4-BE49-F238E27FC236}">
                <a16:creationId xmlns:a16="http://schemas.microsoft.com/office/drawing/2014/main" id="{B61CC6D9-D6B5-B9E7-6FC8-F4B7A1C275FE}"/>
              </a:ext>
            </a:extLst>
          </p:cNvPr>
          <p:cNvSpPr/>
          <p:nvPr/>
        </p:nvSpPr>
        <p:spPr>
          <a:xfrm>
            <a:off x="4143737" y="2542362"/>
            <a:ext cx="742031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giác như đang đứng giữa những khu vườn, những rẫy khóm, rẫy mía miên man dọc triền sông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Trẹm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mình.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9E255E-623D-4500-10A3-7F0CAE6BD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0" t="8028" r="21683" b="71750"/>
          <a:stretch/>
        </p:blipFill>
        <p:spPr>
          <a:xfrm>
            <a:off x="1653540" y="579119"/>
            <a:ext cx="8884920" cy="550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Loa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366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3815</Words>
  <Application>Microsoft Office PowerPoint</Application>
  <PresentationFormat>Widescreen</PresentationFormat>
  <Paragraphs>160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AvantGarde</vt:lpstr>
      <vt:lpstr>HP001 4 hàng</vt:lpstr>
      <vt:lpstr>Arial</vt:lpstr>
      <vt:lpstr>Calibri</vt:lpstr>
      <vt:lpstr>Arial-Rounded</vt:lpstr>
      <vt:lpstr>Questrial</vt:lpstr>
      <vt:lpstr>SVN-Anastasia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Admin</cp:lastModifiedBy>
  <cp:revision>48</cp:revision>
  <dcterms:created xsi:type="dcterms:W3CDTF">2021-12-21T12:51:08Z</dcterms:created>
  <dcterms:modified xsi:type="dcterms:W3CDTF">2023-02-01T09:27:14Z</dcterms:modified>
</cp:coreProperties>
</file>