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21.fntdata" ContentType="application/x-fontdata"/>
  <Override PartName="/ppt/fonts/font22.fntdata" ContentType="application/x-fontdata"/>
  <Override PartName="/ppt/fonts/font23.fntdata" ContentType="application/x-fontdata"/>
  <Override PartName="/ppt/fonts/font24.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svg" ContentType="image/svg+xml"/>
  <Override PartName="/ppt/media/image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
  </p:notesMasterIdLst>
  <p:sldIdLst>
    <p:sldId id="299" r:id="rId3"/>
    <p:sldId id="267" r:id="rId4"/>
    <p:sldId id="300" r:id="rId6"/>
    <p:sldId id="301" r:id="rId7"/>
    <p:sldId id="302" r:id="rId8"/>
    <p:sldId id="269" r:id="rId9"/>
    <p:sldId id="271" r:id="rId10"/>
    <p:sldId id="264" r:id="rId11"/>
    <p:sldId id="272" r:id="rId12"/>
    <p:sldId id="273" r:id="rId13"/>
    <p:sldId id="274" r:id="rId14"/>
    <p:sldId id="275" r:id="rId15"/>
    <p:sldId id="278" r:id="rId16"/>
    <p:sldId id="303" r:id="rId17"/>
    <p:sldId id="281" r:id="rId18"/>
    <p:sldId id="283" r:id="rId19"/>
    <p:sldId id="337" r:id="rId20"/>
    <p:sldId id="329" r:id="rId21"/>
    <p:sldId id="338" r:id="rId22"/>
    <p:sldId id="288" r:id="rId23"/>
    <p:sldId id="290" r:id="rId24"/>
    <p:sldId id="324" r:id="rId25"/>
    <p:sldId id="296" r:id="rId26"/>
    <p:sldId id="297" r:id="rId27"/>
    <p:sldId id="325" r:id="rId28"/>
    <p:sldId id="298" r:id="rId29"/>
  </p:sldIdLst>
  <p:sldSz cx="12192000" cy="6858000"/>
  <p:notesSz cx="6858000" cy="9144000"/>
  <p:embeddedFontLst>
    <p:embeddedFont>
      <p:font typeface="Baloo" panose="020B0704020202020204" charset="0"/>
      <p:bold r:id="rId33"/>
      <p:boldItalic r:id="rId34"/>
    </p:embeddedFont>
    <p:embeddedFont>
      <p:font typeface="#9Slide07 IcielCadena" panose="02000503000000020004" pitchFamily="2" charset="0"/>
      <p:bold r:id="rId35"/>
    </p:embeddedFont>
    <p:embeddedFont>
      <p:font typeface="#9Slide07 IcielKoni" pitchFamily="2" charset="0"/>
      <p:bold r:id="rId36"/>
    </p:embeddedFont>
    <p:embeddedFont>
      <p:font typeface="#9Slide05 Fourth Medium" panose="00000600000000000000" pitchFamily="2" charset="0"/>
      <p:regular r:id="rId37"/>
    </p:embeddedFont>
    <p:embeddedFont>
      <p:font typeface="#9Slide03 Encode SeEx SemiBold" panose="00000705000000000000" pitchFamily="2" charset="0"/>
      <p:bold r:id="rId38"/>
    </p:embeddedFont>
    <p:embeddedFont>
      <p:font typeface="#9Slide05 Lobster" panose="02000506000000020003" pitchFamily="2" charset="0"/>
      <p:regular r:id="rId39"/>
    </p:embeddedFont>
    <p:embeddedFont>
      <p:font typeface="#9Slide02 Noi dung dai" panose="02000000000000000000" pitchFamily="2" charset="0"/>
      <p:regular r:id="rId40"/>
    </p:embeddedFont>
    <p:embeddedFont>
      <p:font typeface="iCiel Cadena" panose="02000503000000020004" pitchFamily="50" charset="0"/>
      <p:bold r:id="rId41"/>
    </p:embeddedFont>
    <p:embeddedFont>
      <p:font typeface="Calibri" panose="020F0502020204030204" charset="0"/>
      <p:regular r:id="rId42"/>
      <p:bold r:id="rId43"/>
      <p:italic r:id="rId44"/>
      <p:boldItalic r:id="rId45"/>
    </p:embeddedFont>
    <p:embeddedFont>
      <p:font typeface="Calibri Light" panose="020F0302020204030204" charset="0"/>
      <p:regular r:id="rId46"/>
      <p:italic r:id="rId47"/>
    </p:embeddedFont>
    <p:embeddedFont>
      <p:font typeface="HP001 4 hàng" panose="020B0603050302020204" pitchFamily="34" charset="0"/>
      <p:regular r:id="rId48"/>
      <p:bold r:id="rId49"/>
    </p:embeddedFont>
    <p:embeddedFont>
      <p:font typeface="LNTH-Purrfect" panose="02000503000000000000" pitchFamily="2" charset="0"/>
      <p:regular r:id="rId50"/>
    </p:embeddedFont>
    <p:embeddedFont>
      <p:font typeface="#9Slide01 Tieu de ngan" panose="00000800000000000000" pitchFamily="2" charset="0"/>
      <p:bold r:id="rId51"/>
    </p:embeddedFont>
    <p:embeddedFont>
      <p:font typeface="#9Slide02 Tieu de rat dai 02" panose="020B0606020202050201" pitchFamily="34" charset="0"/>
      <p:bold r:id="rId52"/>
    </p:embeddedFont>
    <p:embeddedFont>
      <p:font typeface="#9Slide01 Noi dung ngan" panose="00000600000000000000" pitchFamily="2" charset="0"/>
      <p:regular r:id="rId53"/>
    </p:embeddedFont>
    <p:embeddedFont>
      <p:font typeface="#9Slide02 Noi dung rat dai" panose="02000000000000000000" pitchFamily="2" charset="0"/>
      <p:regular r:id="rId54"/>
    </p:embeddedFont>
    <p:embeddedFont>
      <p:font typeface="#9Slide03 Aturdida" pitchFamily="2" charset="0"/>
      <p:regular r:id="rId55"/>
    </p:embeddedFont>
    <p:embeddedFont>
      <p:font typeface="#9Slide03 Cabin Condensed SemiB" panose="00000706000000000000" pitchFamily="2" charset="0"/>
      <p:bold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5C45"/>
    <a:srgbClr val="869A81"/>
    <a:srgbClr val="7B5135"/>
    <a:srgbClr val="A56E47"/>
    <a:srgbClr val="E6E6E6"/>
    <a:srgbClr val="FEABA4"/>
    <a:srgbClr val="F8FAEC"/>
    <a:srgbClr val="51347B"/>
    <a:srgbClr val="E7C6BE"/>
    <a:srgbClr val="AD9D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3229" autoAdjust="0"/>
    <p:restoredTop sz="88534" autoAdjust="0"/>
  </p:normalViewPr>
  <p:slideViewPr>
    <p:cSldViewPr snapToGrid="0" showGuides="1">
      <p:cViewPr varScale="1">
        <p:scale>
          <a:sx n="66" d="100"/>
          <a:sy n="66" d="100"/>
        </p:scale>
        <p:origin x="96" y="192"/>
      </p:cViewPr>
      <p:guideLst>
        <p:guide orient="horz" pos="2112"/>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6" Type="http://schemas.openxmlformats.org/officeDocument/2006/relationships/font" Target="fonts/font24.fntdata"/><Relationship Id="rId55" Type="http://schemas.openxmlformats.org/officeDocument/2006/relationships/font" Target="fonts/font23.fntdata"/><Relationship Id="rId54" Type="http://schemas.openxmlformats.org/officeDocument/2006/relationships/font" Target="fonts/font22.fntdata"/><Relationship Id="rId53" Type="http://schemas.openxmlformats.org/officeDocument/2006/relationships/font" Target="fonts/font21.fntdata"/><Relationship Id="rId52" Type="http://schemas.openxmlformats.org/officeDocument/2006/relationships/font" Target="fonts/font20.fntdata"/><Relationship Id="rId51" Type="http://schemas.openxmlformats.org/officeDocument/2006/relationships/font" Target="fonts/font19.fntdata"/><Relationship Id="rId50" Type="http://schemas.openxmlformats.org/officeDocument/2006/relationships/font" Target="fonts/font18.fntdata"/><Relationship Id="rId5" Type="http://schemas.openxmlformats.org/officeDocument/2006/relationships/notesMaster" Target="notesMasters/notesMaster1.xml"/><Relationship Id="rId49" Type="http://schemas.openxmlformats.org/officeDocument/2006/relationships/font" Target="fonts/font17.fntdata"/><Relationship Id="rId48" Type="http://schemas.openxmlformats.org/officeDocument/2006/relationships/font" Target="fonts/font16.fntdata"/><Relationship Id="rId47" Type="http://schemas.openxmlformats.org/officeDocument/2006/relationships/font" Target="fonts/font15.fntdata"/><Relationship Id="rId46" Type="http://schemas.openxmlformats.org/officeDocument/2006/relationships/font" Target="fonts/font14.fntdata"/><Relationship Id="rId45" Type="http://schemas.openxmlformats.org/officeDocument/2006/relationships/font" Target="fonts/font13.fntdata"/><Relationship Id="rId44" Type="http://schemas.openxmlformats.org/officeDocument/2006/relationships/font" Target="fonts/font12.fntdata"/><Relationship Id="rId43" Type="http://schemas.openxmlformats.org/officeDocument/2006/relationships/font" Target="fonts/font11.fntdata"/><Relationship Id="rId42" Type="http://schemas.openxmlformats.org/officeDocument/2006/relationships/font" Target="fonts/font10.fntdata"/><Relationship Id="rId41" Type="http://schemas.openxmlformats.org/officeDocument/2006/relationships/font" Target="fonts/font9.fntdata"/><Relationship Id="rId40" Type="http://schemas.openxmlformats.org/officeDocument/2006/relationships/font" Target="fonts/font8.fntdata"/><Relationship Id="rId4" Type="http://schemas.openxmlformats.org/officeDocument/2006/relationships/slide" Target="slides/slide2.xml"/><Relationship Id="rId39" Type="http://schemas.openxmlformats.org/officeDocument/2006/relationships/font" Target="fonts/font7.fntdata"/><Relationship Id="rId38" Type="http://schemas.openxmlformats.org/officeDocument/2006/relationships/font" Target="fonts/font6.fntdata"/><Relationship Id="rId37" Type="http://schemas.openxmlformats.org/officeDocument/2006/relationships/font" Target="fonts/font5.fntdata"/><Relationship Id="rId36" Type="http://schemas.openxmlformats.org/officeDocument/2006/relationships/font" Target="fonts/font4.fntdata"/><Relationship Id="rId35" Type="http://schemas.openxmlformats.org/officeDocument/2006/relationships/font" Target="fonts/font3.fntdata"/><Relationship Id="rId34" Type="http://schemas.openxmlformats.org/officeDocument/2006/relationships/font" Target="fonts/font2.fntdata"/><Relationship Id="rId33" Type="http://schemas.openxmlformats.org/officeDocument/2006/relationships/font" Target="fonts/font1.fntdata"/><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58E978-8359-4567-9A8B-4B834F69A478}"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64E4EC-A37B-42A8-B7CD-D2693AB7AF6B}"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US">
                <a:solidFill>
                  <a:schemeClr val="bg2">
                    <a:lumMod val="25000"/>
                  </a:schemeClr>
                </a:solidFill>
                <a:latin typeface="#9Slide05 Fourth Medium" panose="00000600000000000000" pitchFamily="2" charset="0"/>
                <a:sym typeface="+mn-ea"/>
              </a:rPr>
              <a:t>GV: Ở những lớp học dưới, các con đã được làm quen với một số đại lượng như: Độ dài, khối lượng, diện tích, thời gian, tiền tệ.</a:t>
            </a:r>
            <a:endParaRPr lang="en-US">
              <a:solidFill>
                <a:schemeClr val="bg2">
                  <a:lumMod val="25000"/>
                </a:schemeClr>
              </a:solidFill>
              <a:latin typeface="#9Slide05 Fourth Medium" panose="00000600000000000000" pitchFamily="2" charset="0"/>
            </a:endParaRPr>
          </a:p>
          <a:p>
            <a:r>
              <a:rPr lang="en-US">
                <a:solidFill>
                  <a:schemeClr val="bg2">
                    <a:lumMod val="25000"/>
                  </a:schemeClr>
                </a:solidFill>
                <a:latin typeface="#9Slide05 Fourth Medium" panose="00000600000000000000" pitchFamily="2" charset="0"/>
                <a:sym typeface="+mn-ea"/>
              </a:rPr>
              <a:t>       Bài học hôm nay, chúng ta làm quen với một đại lượng mới. Đó là </a:t>
            </a:r>
            <a:r>
              <a:rPr lang="en-US">
                <a:solidFill>
                  <a:srgbClr val="C00000"/>
                </a:solidFill>
                <a:latin typeface="#9Slide07 IcielKoni" pitchFamily="2" charset="0"/>
                <a:sym typeface="+mn-ea"/>
              </a:rPr>
              <a:t>thể tích qua bài: Thể tích của 1 hình.</a:t>
            </a:r>
            <a:endParaRPr lang="en-US">
              <a:solidFill>
                <a:schemeClr val="bg2">
                  <a:lumMod val="25000"/>
                </a:schemeClr>
              </a:solidFill>
              <a:latin typeface="#9Slide05 Fourth Medium" panose="00000600000000000000" pitchFamily="2" charset="0"/>
            </a:endParaRPr>
          </a:p>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US">
                <a:sym typeface="+mn-ea"/>
              </a:rPr>
              <a:t>Như vậy các con đã hiểu thế nào là thể tích của 1 hình và và qua các VD các con đã biết cách so sánh thể tích của các hình với nhau. Để giúp các con củng cố kiến thức chắc chắn hơn, chúng ta cùng chuyển sang phần luyện tập.</a:t>
            </a:r>
            <a:endParaRPr lang="en-US"/>
          </a:p>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US"/>
              <a:t>Để so sánh Thể tích của HHCN  và HHCN B ta làm thế nào? (Đếm tổng các hình lập phương nhỏ ở từng hình)</a:t>
            </a:r>
            <a:endParaRPr lang="en-US"/>
          </a:p>
          <a:p>
            <a:r>
              <a:rPr lang="en-US"/>
              <a:t>HS làm bài, trình bày bài làm.</a:t>
            </a:r>
            <a:endParaRPr lang="en-US"/>
          </a:p>
          <a:p>
            <a:r>
              <a:rPr lang="en-US"/>
              <a:t>GV hỏi cách làm.</a:t>
            </a:r>
            <a:endParaRPr lang="en-US"/>
          </a:p>
          <a:p>
            <a:r>
              <a:rPr lang="en-US"/>
              <a:t>HS1: Đếm lần lượt các hình lập phương nhỏ ở hình A có 16, hình B có18</a:t>
            </a:r>
            <a:endParaRPr lang="en-US"/>
          </a:p>
          <a:p>
            <a:r>
              <a:rPr lang="en-US"/>
              <a:t>HS2: Tách thành các khối, hình A tách thành 4 khối, mỗi khối gồm 4 HLP nhỏ, lấy 4 x 4 =16 hình</a:t>
            </a:r>
            <a:endParaRPr lang="en-US"/>
          </a:p>
          <a:p>
            <a:r>
              <a:rPr lang="en-US"/>
              <a:t>                                          hình B tách thành 3 khối, mỗi khối gồm 6 HLP nhỏ, lấy 6 x 3 = 18 hình</a:t>
            </a:r>
            <a:endParaRPr lang="en-US"/>
          </a:p>
          <a:p>
            <a:r>
              <a:rPr lang="en-US"/>
              <a:t>HS 3: Tách hình A thành 2 lớp, mỗi lớp có 8 hình, lấy 8 x 2 = 16 hình, tách hình B thành 2 lớp, mỗi lớp có 9 hình, lấy 9 x2 = 18 hình.</a:t>
            </a:r>
            <a:endParaRPr lang="en-US"/>
          </a:p>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US">
                <a:sym typeface="+mn-ea"/>
              </a:rPr>
              <a:t>GV nhận xét, chốt cách chia hình trên máy.</a:t>
            </a:r>
            <a:endParaRPr lang="en-US"/>
          </a:p>
          <a:p>
            <a:r>
              <a:rPr lang="en-US"/>
              <a:t>Qua BT1, các em bước đầu biết so sánh thể tích 2 hình hộp chữ nhật, để giúp các em nắm chắc hơn kiến thức này chúng ta cùng làm BT2.</a:t>
            </a: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Qua BT3, chúng ta thấy rằng từ các HLP cho trước ta có thể xếp thành các hình có hình dạng và kích thước khác nhau phải không nào.</a:t>
            </a:r>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US">
                <a:sym typeface="+mn-ea"/>
              </a:rPr>
              <a:t>Qua bài học ngày hôm nay, các con đã học được những mục tiêu nào?</a:t>
            </a: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US"/>
              <a:t>Qua bài học ngày hôm nay, các con cần nhớ các kiến thức sau. Cô mời 1 bạn đọc.</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Các con hãy quan sát các hình ảnh sau và nhận xét về hình dạng và kích thước các đồ vật? ( Các đồ vật có hình dạng và kích thước khác nhau)</a:t>
            </a:r>
            <a:endParaRPr lang="en-US"/>
          </a:p>
          <a:p>
            <a:r>
              <a:rPr lang="en-US">
                <a:solidFill>
                  <a:schemeClr val="accent5">
                    <a:lumMod val="50000"/>
                  </a:schemeClr>
                </a:solidFill>
                <a:latin typeface="#9Slide05 Lobster" panose="02000506000000020003" pitchFamily="2" charset="0"/>
                <a:sym typeface="+mn-ea"/>
              </a:rPr>
              <a:t>Chốt: Mỗi đồ vật trên có hình dạng và kích thước khác nhau. Tuy vậy, chúng đều chiếm một khoảng không gian nào đó. </a:t>
            </a:r>
            <a:r>
              <a:rPr lang="en-US">
                <a:latin typeface="#9Slide05 Lobster" panose="02000506000000020003" pitchFamily="2" charset="0"/>
                <a:sym typeface="+mn-ea"/>
              </a:rPr>
              <a:t>Khoảng không gian mà vật đó chiếm được gọi là </a:t>
            </a:r>
            <a:r>
              <a:rPr lang="en-US">
                <a:solidFill>
                  <a:srgbClr val="FF0000"/>
                </a:solidFill>
                <a:latin typeface="#9Slide05 Lobster" panose="02000506000000020003" pitchFamily="2" charset="0"/>
                <a:sym typeface="+mn-ea"/>
              </a:rPr>
              <a:t>thể tích </a:t>
            </a:r>
            <a:r>
              <a:rPr lang="en-US">
                <a:latin typeface="#9Slide05 Lobster" panose="02000506000000020003" pitchFamily="2" charset="0"/>
                <a:sym typeface="+mn-ea"/>
              </a:rPr>
              <a:t>của vật.</a:t>
            </a:r>
            <a:endParaRPr lang="en-US">
              <a:solidFill>
                <a:schemeClr val="accent5">
                  <a:lumMod val="50000"/>
                </a:schemeClr>
              </a:solidFill>
              <a:latin typeface="#9Slide05 Lobster" panose="02000506000000020003" pitchFamily="2" charset="0"/>
            </a:endParaRPr>
          </a:p>
          <a:p>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Để hiểu rõ hơn các con cùng quan sát lên màn hình. Cô có 1 bể cá dạng HHCN, cô sẽ đổ nước vào bể cá này. Lúc này nước đã chiếm 1 khoảng không gian của bể . </a:t>
            </a:r>
            <a:endParaRPr lang="en-US"/>
          </a:p>
          <a:p>
            <a:r>
              <a:rPr lang="en-US"/>
              <a:t>Vậy lượng nước trong bể được gọi là thể tích của nước. Từ đây chúng ta có thể kết luận </a:t>
            </a:r>
            <a:r>
              <a:rPr lang="en-US">
                <a:solidFill>
                  <a:srgbClr val="002060"/>
                </a:solidFill>
                <a:latin typeface="#9Slide05 Lobster" panose="02000506000000020003" pitchFamily="2" charset="0"/>
                <a:sym typeface="+mn-ea"/>
              </a:rPr>
              <a:t>t</a:t>
            </a:r>
            <a:r>
              <a:rPr lang="en-US">
                <a:solidFill>
                  <a:srgbClr val="002060"/>
                </a:solidFill>
                <a:latin typeface="#9Slide05 Lobster" panose="02000506000000020003" pitchFamily="2" charset="0"/>
                <a:sym typeface="+mn-ea"/>
              </a:rPr>
              <a:t>hể tích của một hình là khoảng không gian mà hình đó chiếm chỗ.</a:t>
            </a:r>
            <a:endParaRPr lang="en-US">
              <a:solidFill>
                <a:srgbClr val="002060"/>
              </a:solidFill>
              <a:latin typeface="#9Slide05 Lobster" panose="02000506000000020003" pitchFamily="2" charset="0"/>
            </a:endParaRPr>
          </a:p>
          <a:p>
            <a:r>
              <a:rPr lang="en-US"/>
              <a:t>Chuyển: Như vậy, các con đã nắm được khái niệm thể tích của 1 hình. Bây giờ chúng ta sẽ tìm hiểu cách so sánh thể tích của 1 số hình với nhau qua 1 số ví dụ sau đây.</a:t>
            </a:r>
            <a:endParaRPr lang="en-US"/>
          </a:p>
          <a:p>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US"/>
              <a:t>GV: Ví dụ 1: Cô có 1 hình hộp chữ nhật và 1 hình lập phương. Theo các con thể tích hình nào lớn hơn. Để TL câu hỏi này chúng ta tiếp tục quan sát. Cô cho hình lập phương vào bên trong HHCN. Lúc này HLP đã nằm trọn bên trong cuả HHCN  và chúng ta thấy khoảng không gian mà HLP chiếm nhỏ hơn khoảng không gian mà HHCN chiếm. Từ đây ta có thể nói rằng: Thể tích HLP bé hơn thể tích của HHCN hay thể tích của HHCN lớn hơn thể tích của HLP.</a:t>
            </a:r>
            <a:endParaRPr lang="en-US"/>
          </a:p>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a:t>Chốt VD1: Qua VD1, các em đã biết 1 cách để so sánh thể tích các hình với nhau, đó là đặt hình nhỏ hơn vào bên trong hình lớn hơn. Tuy vậy trên thực tế không phải tư lúc nào ta cũng có thể làm được điều này. Vậy có cách nào khác để so sánh thể tích hai hình không? Chúng ta cùng tiếp tục tìm hiểu thông qua ví dụ 2 nhé!</a:t>
            </a:r>
            <a:endParaRPr lang="en-US" sz="3600"/>
          </a:p>
        </p:txBody>
      </p:sp>
      <p:sp>
        <p:nvSpPr>
          <p:cNvPr id="4" name="Slide Number Placeholder 3"/>
          <p:cNvSpPr>
            <a:spLocks noGrp="1"/>
          </p:cNvSpPr>
          <p:nvPr>
            <p:ph type="sldNum" sz="quarter" idx="5"/>
          </p:nvPr>
        </p:nvSpPr>
        <p:spPr/>
        <p:txBody>
          <a:bodyPr/>
          <a:lstStyle/>
          <a:p>
            <a:fld id="{F864E4EC-A37B-42A8-B7CD-D2693AB7AF6B}"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Trên màn hình của cô có 2 hình C và hình D. Hai hình này đều được tạo bởi các hình lập phương nhỏ bằng nhau. Nhận xét về hình dạng và kích thước các hình? (Hình dạng và kích thước khác nhau)</a:t>
            </a:r>
            <a:endParaRPr lang="en-US"/>
          </a:p>
          <a:p>
            <a:r>
              <a:rPr lang="en-US"/>
              <a:t>Vậy làm thế nào để so sánh được thể tích của 2 hình này. Các con hãy đếm số hình lập phương có trong mỗi hình? (Hình C có 4 hình lập phương nhỏ, hình B cũng có 4 HLP nhỏ)</a:t>
            </a:r>
            <a:endParaRPr lang="en-US"/>
          </a:p>
          <a:p>
            <a:r>
              <a:rPr lang="en-US"/>
              <a:t>GV: Ta có thể rút ra kết luận gì? (Thể tích hình C bằng thể tích của hình D)</a:t>
            </a:r>
            <a:endParaRPr lang="en-US"/>
          </a:p>
          <a:p>
            <a:r>
              <a:rPr lang="en-US"/>
              <a:t>Chốt: Qua VD2, các con đã biết cách so sánh thể tích của 2 hình bằng cách đếm số hình lập phương nhỏ có trong mỗi hình rồi. Bây giờ chúng ta cùng chuyển sang VD3.</a:t>
            </a:r>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a:t>Cô có hình P được tạo bởi các HLP nhỏ. Hãy cho biết hình P được tạo bởi bao nhiêu HLP nhỏ? (Hình P được tạo bởi 5 hình lập phương nhỏ)</a:t>
            </a:r>
            <a:endParaRPr lang="en-US" sz="3600"/>
          </a:p>
          <a:p>
            <a:r>
              <a:rPr lang="en-US" sz="3600"/>
              <a:t>Để biết bạn ........ trả lời đúng không, chúng ta cùng hãy cùng quan sát nhé! --&gt; Bấm hiệu ứng tách hình P: Cô dặt hình P sang bên cạnh và tách hình P thành hình M và hình N để các con dễ quan sát. Hình M có bao nhiêu HLP, hình N có bao nhiêu HLP (Hình M có 4 HLP, hình N có 2 HLP. )</a:t>
            </a:r>
            <a:endParaRPr lang="en-US" sz="3600"/>
          </a:p>
          <a:p>
            <a:r>
              <a:rPr lang="en-US" sz="3600"/>
              <a:t>Đúng rồi, số HLP của hình P bằng số HLP của hình M + số HLP của hình N. Vậy hình P có 6 HLP. Từ đây, ta có thể rút ra KL: Thể tích hình P bằng tổng của hình M và hình N.</a:t>
            </a:r>
            <a:endParaRPr lang="en-US" sz="3600"/>
          </a:p>
          <a:p>
            <a:endParaRPr lang="en-US" sz="3600"/>
          </a:p>
        </p:txBody>
      </p:sp>
      <p:sp>
        <p:nvSpPr>
          <p:cNvPr id="4" name="Slide Number Placeholder 3"/>
          <p:cNvSpPr>
            <a:spLocks noGrp="1"/>
          </p:cNvSpPr>
          <p:nvPr>
            <p:ph type="sldNum" sz="quarter" idx="5"/>
          </p:nvPr>
        </p:nvSpPr>
        <p:spPr/>
        <p:txBody>
          <a:bodyPr/>
          <a:lstStyle/>
          <a:p>
            <a:fld id="{F864E4EC-A37B-42A8-B7CD-D2693AB7AF6B}"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DF476935-CB15-4BDB-A0A0-3EB18A1963E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4D7CE-FD1C-4C4B-B241-9E4462F0711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F476935-CB15-4BDB-A0A0-3EB18A1963E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4D7CE-FD1C-4C4B-B241-9E4462F0711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F476935-CB15-4BDB-A0A0-3EB18A1963E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4D7CE-FD1C-4C4B-B241-9E4462F07119}"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F476935-CB15-4BDB-A0A0-3EB18A1963E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4D7CE-FD1C-4C4B-B241-9E4462F07119}"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DF476935-CB15-4BDB-A0A0-3EB18A1963E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4D7CE-FD1C-4C4B-B241-9E4462F07119}"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DF476935-CB15-4BDB-A0A0-3EB18A1963E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84D7CE-FD1C-4C4B-B241-9E4462F0711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DF476935-CB15-4BDB-A0A0-3EB18A1963EB}"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84D7CE-FD1C-4C4B-B241-9E4462F0711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DF476935-CB15-4BDB-A0A0-3EB18A1963EB}"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84D7CE-FD1C-4C4B-B241-9E4462F0711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476935-CB15-4BDB-A0A0-3EB18A1963EB}"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84D7CE-FD1C-4C4B-B241-9E4462F0711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F476935-CB15-4BDB-A0A0-3EB18A1963E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84D7CE-FD1C-4C4B-B241-9E4462F0711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F476935-CB15-4BDB-A0A0-3EB18A1963E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84D7CE-FD1C-4C4B-B241-9E4462F0711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476935-CB15-4BDB-A0A0-3EB18A1963EB}"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84D7CE-FD1C-4C4B-B241-9E4462F0711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sv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3" Type="http://schemas.openxmlformats.org/officeDocument/2006/relationships/slideLayout" Target="../slideLayouts/slideLayout7.xml"/><Relationship Id="rId12" Type="http://schemas.openxmlformats.org/officeDocument/2006/relationships/image" Target="../media/image10.png"/><Relationship Id="rId11" Type="http://schemas.openxmlformats.org/officeDocument/2006/relationships/image" Target="../media/image2.svg"/><Relationship Id="rId10" Type="http://schemas.openxmlformats.org/officeDocument/2006/relationships/image" Target="../media/image9.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7.xml"/><Relationship Id="rId2" Type="http://schemas.microsoft.com/office/2007/relationships/hdphoto" Target="../media/image28.wdp"/><Relationship Id="rId1" Type="http://schemas.openxmlformats.org/officeDocument/2006/relationships/image" Target="../media/image27.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7.xml"/><Relationship Id="rId2" Type="http://schemas.openxmlformats.org/officeDocument/2006/relationships/tags" Target="../tags/tag1.xml"/><Relationship Id="rId1" Type="http://schemas.openxmlformats.org/officeDocument/2006/relationships/image" Target="../media/image29.png"/></Relationships>
</file>

<file path=ppt/slides/_rels/slide14.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1" Type="http://schemas.openxmlformats.org/officeDocument/2006/relationships/slideLayout" Target="../slideLayouts/slideLayout7.xml"/><Relationship Id="rId10" Type="http://schemas.openxmlformats.org/officeDocument/2006/relationships/image" Target="../media/image10.png"/><Relationship Id="rId1" Type="http://schemas.openxmlformats.org/officeDocument/2006/relationships/image" Target="../media/image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11.png"/></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microsoft.com/office/2007/relationships/hdphoto" Target="../media/image38.wdp"/><Relationship Id="rId5" Type="http://schemas.openxmlformats.org/officeDocument/2006/relationships/image" Target="../media/image37.png"/><Relationship Id="rId4" Type="http://schemas.microsoft.com/office/2007/relationships/hdphoto" Target="../media/image36.wdp"/><Relationship Id="rId3" Type="http://schemas.openxmlformats.org/officeDocument/2006/relationships/image" Target="../media/image35.png"/><Relationship Id="rId2" Type="http://schemas.microsoft.com/office/2007/relationships/hdphoto" Target="../media/image34.wdp"/><Relationship Id="rId1" Type="http://schemas.openxmlformats.org/officeDocument/2006/relationships/image" Target="../media/image33.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7.xml"/><Relationship Id="rId3" Type="http://schemas.openxmlformats.org/officeDocument/2006/relationships/image" Target="../media/image26.png"/><Relationship Id="rId2" Type="http://schemas.microsoft.com/office/2007/relationships/hdphoto" Target="../media/image38.wdp"/><Relationship Id="rId1" Type="http://schemas.openxmlformats.org/officeDocument/2006/relationships/image" Target="../media/image37.png"/></Relationships>
</file>

<file path=ppt/slides/_rels/slide22.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1" Type="http://schemas.openxmlformats.org/officeDocument/2006/relationships/slideLayout" Target="../slideLayouts/slideLayout7.xml"/><Relationship Id="rId10" Type="http://schemas.openxmlformats.org/officeDocument/2006/relationships/image" Target="../media/image10.png"/><Relationship Id="rId1" Type="http://schemas.openxmlformats.org/officeDocument/2006/relationships/image" Target="../media/image1.jpeg"/></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7.xml"/><Relationship Id="rId5" Type="http://schemas.openxmlformats.org/officeDocument/2006/relationships/audio" Target="../media/audio3.wav"/><Relationship Id="rId4" Type="http://schemas.openxmlformats.org/officeDocument/2006/relationships/image" Target="../media/image42.png"/><Relationship Id="rId3" Type="http://schemas.microsoft.com/office/2007/relationships/hdphoto" Target="../media/image41.wdp"/><Relationship Id="rId2" Type="http://schemas.openxmlformats.org/officeDocument/2006/relationships/image" Target="../media/image40.png"/><Relationship Id="rId1" Type="http://schemas.openxmlformats.org/officeDocument/2006/relationships/image" Target="../media/image39.GIF"/></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7.xml"/><Relationship Id="rId3" Type="http://schemas.openxmlformats.org/officeDocument/2006/relationships/image" Target="../media/image43.png"/><Relationship Id="rId2" Type="http://schemas.microsoft.com/office/2007/relationships/hdphoto" Target="../media/image41.wdp"/><Relationship Id="rId1" Type="http://schemas.openxmlformats.org/officeDocument/2006/relationships/image" Target="../media/image40.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7.xml"/><Relationship Id="rId2" Type="http://schemas.microsoft.com/office/2007/relationships/hdphoto" Target="../media/image15.wdp"/><Relationship Id="rId1" Type="http://schemas.openxmlformats.org/officeDocument/2006/relationships/image" Target="../media/image14.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7.xml"/><Relationship Id="rId2" Type="http://schemas.microsoft.com/office/2007/relationships/hdphoto" Target="../media/image45.wdp"/><Relationship Id="rId1" Type="http://schemas.openxmlformats.org/officeDocument/2006/relationships/image" Target="../media/image44.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image" Target="../media/image13.png"/><Relationship Id="rId1"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image15.wdp"/><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9" Type="http://schemas.openxmlformats.org/officeDocument/2006/relationships/image" Target="../media/image1.sv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3" Type="http://schemas.openxmlformats.org/officeDocument/2006/relationships/slideLayout" Target="../slideLayouts/slideLayout7.xml"/><Relationship Id="rId12" Type="http://schemas.openxmlformats.org/officeDocument/2006/relationships/image" Target="../media/image10.png"/><Relationship Id="rId11" Type="http://schemas.openxmlformats.org/officeDocument/2006/relationships/image" Target="../media/image2.svg"/><Relationship Id="rId10" Type="http://schemas.openxmlformats.org/officeDocument/2006/relationships/image" Target="../media/image9.png"/><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microsoft.com/office/2007/relationships/hdphoto" Target="../media/image23.wdp"/><Relationship Id="rId7" Type="http://schemas.openxmlformats.org/officeDocument/2006/relationships/image" Target="../media/image22.png"/><Relationship Id="rId6" Type="http://schemas.microsoft.com/office/2007/relationships/hdphoto" Target="../media/image21.wdp"/><Relationship Id="rId5" Type="http://schemas.openxmlformats.org/officeDocument/2006/relationships/image" Target="../media/image20.png"/><Relationship Id="rId4" Type="http://schemas.microsoft.com/office/2007/relationships/hdphoto" Target="../media/image19.wdp"/><Relationship Id="rId3" Type="http://schemas.openxmlformats.org/officeDocument/2006/relationships/image" Target="../media/image18.png"/><Relationship Id="rId2" Type="http://schemas.microsoft.com/office/2007/relationships/hdphoto" Target="../media/image17.wdp"/><Relationship Id="rId10" Type="http://schemas.openxmlformats.org/officeDocument/2006/relationships/notesSlide" Target="../notesSlides/notesSlide3.xml"/><Relationship Id="rId1" Type="http://schemas.openxmlformats.org/officeDocument/2006/relationships/image" Target="../media/image16.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GI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l="5419" t="13543" r="865" b="7384"/>
          <a:stretch>
            <a:fillRect/>
          </a:stretch>
        </p:blipFill>
        <p:spPr>
          <a:xfrm>
            <a:off x="-27131" y="19610"/>
            <a:ext cx="12192000" cy="6858000"/>
          </a:xfrm>
          <a:prstGeom prst="rect">
            <a:avLst/>
          </a:prstGeom>
        </p:spPr>
      </p:pic>
      <p:pic>
        <p:nvPicPr>
          <p:cNvPr id="3" name="Picture 3"/>
          <p:cNvPicPr>
            <a:picLocks noChangeAspect="1"/>
          </p:cNvPicPr>
          <p:nvPr/>
        </p:nvPicPr>
        <p:blipFill>
          <a:blip r:embed="rId2"/>
          <a:srcRect l="3442"/>
          <a:stretch>
            <a:fillRect/>
          </a:stretch>
        </p:blipFill>
        <p:spPr>
          <a:xfrm>
            <a:off x="836479" y="1816958"/>
            <a:ext cx="10609883" cy="4491418"/>
          </a:xfrm>
          <a:prstGeom prst="rect">
            <a:avLst/>
          </a:prstGeom>
        </p:spPr>
      </p:pic>
      <p:sp>
        <p:nvSpPr>
          <p:cNvPr id="4" name="TextBox 4"/>
          <p:cNvSpPr txBox="1"/>
          <p:nvPr/>
        </p:nvSpPr>
        <p:spPr>
          <a:xfrm>
            <a:off x="2850515" y="1707092"/>
            <a:ext cx="7377614" cy="2585085"/>
          </a:xfrm>
          <a:prstGeom prst="rect">
            <a:avLst/>
          </a:prstGeom>
        </p:spPr>
        <p:txBody>
          <a:bodyPr wrap="square" lIns="0" tIns="0" rIns="0" bIns="0" rtlCol="0" anchor="t">
            <a:spAutoFit/>
          </a:bodyPr>
          <a:lstStyle/>
          <a:p>
            <a:pPr marL="0" lvl="0" indent="0" algn="ctr">
              <a:lnSpc>
                <a:spcPts val="20160"/>
              </a:lnSpc>
              <a:spcBef>
                <a:spcPct val="0"/>
              </a:spcBef>
            </a:pPr>
            <a:r>
              <a:rPr lang="en-US" sz="8800" u="none" spc="419">
                <a:solidFill>
                  <a:srgbClr val="563D28"/>
                </a:solidFill>
                <a:latin typeface="Baloo" panose="020B0704020202020204" charset="0"/>
                <a:cs typeface="Baloo" panose="020B0704020202020204" charset="0"/>
              </a:rPr>
              <a:t>KHỞI ĐỘNG</a:t>
            </a:r>
            <a:endParaRPr lang="en-US" sz="8800" u="none" spc="419">
              <a:solidFill>
                <a:srgbClr val="563D28"/>
              </a:solidFill>
              <a:latin typeface="Baloo" panose="020B0704020202020204" charset="0"/>
              <a:cs typeface="Baloo" panose="020B0704020202020204" charset="0"/>
            </a:endParaRPr>
          </a:p>
        </p:txBody>
      </p:sp>
      <p:pic>
        <p:nvPicPr>
          <p:cNvPr id="5" name="Picture 5"/>
          <p:cNvPicPr>
            <a:picLocks noChangeAspect="1"/>
          </p:cNvPicPr>
          <p:nvPr/>
        </p:nvPicPr>
        <p:blipFill>
          <a:blip r:embed="rId3"/>
          <a:srcRect r="43356" b="34694"/>
          <a:stretch>
            <a:fillRect/>
          </a:stretch>
        </p:blipFill>
        <p:spPr>
          <a:xfrm rot="16200000">
            <a:off x="11114340" y="1194929"/>
            <a:ext cx="1191777" cy="923461"/>
          </a:xfrm>
          <a:prstGeom prst="rect">
            <a:avLst/>
          </a:prstGeom>
        </p:spPr>
      </p:pic>
      <p:pic>
        <p:nvPicPr>
          <p:cNvPr id="6" name="Picture 6"/>
          <p:cNvPicPr>
            <a:picLocks noChangeAspect="1"/>
          </p:cNvPicPr>
          <p:nvPr/>
        </p:nvPicPr>
        <p:blipFill>
          <a:blip r:embed="rId4"/>
          <a:srcRect l="41394" b="50000"/>
          <a:stretch>
            <a:fillRect/>
          </a:stretch>
        </p:blipFill>
        <p:spPr>
          <a:xfrm>
            <a:off x="-60593" y="4073183"/>
            <a:ext cx="3776110" cy="2859178"/>
          </a:xfrm>
          <a:prstGeom prst="rect">
            <a:avLst/>
          </a:prstGeom>
        </p:spPr>
      </p:pic>
      <p:pic>
        <p:nvPicPr>
          <p:cNvPr id="7" name="Picture 7"/>
          <p:cNvPicPr>
            <a:picLocks noChangeAspect="1"/>
          </p:cNvPicPr>
          <p:nvPr/>
        </p:nvPicPr>
        <p:blipFill>
          <a:blip r:embed="rId4"/>
          <a:srcRect r="47589" b="78476"/>
          <a:stretch>
            <a:fillRect/>
          </a:stretch>
        </p:blipFill>
        <p:spPr>
          <a:xfrm rot="10800000" flipH="1">
            <a:off x="8393537" y="-22388"/>
            <a:ext cx="3798463" cy="1384443"/>
          </a:xfrm>
          <a:prstGeom prst="rect">
            <a:avLst/>
          </a:prstGeom>
        </p:spPr>
      </p:pic>
      <p:pic>
        <p:nvPicPr>
          <p:cNvPr id="8" name="Picture 8"/>
          <p:cNvPicPr>
            <a:picLocks noChangeAspect="1"/>
          </p:cNvPicPr>
          <p:nvPr/>
        </p:nvPicPr>
        <p:blipFill>
          <a:blip r:embed="rId3"/>
          <a:srcRect l="38353" t="42657"/>
          <a:stretch>
            <a:fillRect/>
          </a:stretch>
        </p:blipFill>
        <p:spPr>
          <a:xfrm>
            <a:off x="-34221" y="-3830"/>
            <a:ext cx="1208751" cy="755657"/>
          </a:xfrm>
          <a:prstGeom prst="rect">
            <a:avLst/>
          </a:prstGeom>
        </p:spPr>
      </p:pic>
      <p:pic>
        <p:nvPicPr>
          <p:cNvPr id="9" name="Picture 9"/>
          <p:cNvPicPr>
            <a:picLocks noChangeAspect="1"/>
          </p:cNvPicPr>
          <p:nvPr/>
        </p:nvPicPr>
        <p:blipFill>
          <a:blip r:embed="rId4"/>
          <a:srcRect r="47589" b="31367"/>
          <a:stretch>
            <a:fillRect/>
          </a:stretch>
        </p:blipFill>
        <p:spPr>
          <a:xfrm>
            <a:off x="8741675" y="2860157"/>
            <a:ext cx="3423193" cy="3978405"/>
          </a:xfrm>
          <a:prstGeom prst="rect">
            <a:avLst/>
          </a:prstGeom>
        </p:spPr>
      </p:pic>
      <p:pic>
        <p:nvPicPr>
          <p:cNvPr id="10" name="Picture 10"/>
          <p:cNvPicPr>
            <a:picLocks noChangeAspect="1"/>
          </p:cNvPicPr>
          <p:nvPr/>
        </p:nvPicPr>
        <p:blipFill>
          <a:blip r:embed="rId5"/>
          <a:srcRect/>
          <a:stretch>
            <a:fillRect/>
          </a:stretch>
        </p:blipFill>
        <p:spPr>
          <a:xfrm rot="857018">
            <a:off x="134649" y="286287"/>
            <a:ext cx="1531134" cy="1531134"/>
          </a:xfrm>
          <a:prstGeom prst="rect">
            <a:avLst/>
          </a:prstGeom>
        </p:spPr>
      </p:pic>
      <p:pic>
        <p:nvPicPr>
          <p:cNvPr id="11" name="Picture 11"/>
          <p:cNvPicPr>
            <a:picLocks noChangeAspect="1"/>
          </p:cNvPicPr>
          <p:nvPr/>
        </p:nvPicPr>
        <p:blipFill>
          <a:blip r:embed="rId6"/>
          <a:srcRect r="47589" b="78476"/>
          <a:stretch>
            <a:fillRect/>
          </a:stretch>
        </p:blipFill>
        <p:spPr>
          <a:xfrm>
            <a:off x="1325797" y="868485"/>
            <a:ext cx="2987184" cy="1088752"/>
          </a:xfrm>
          <a:prstGeom prst="rect">
            <a:avLst/>
          </a:prstGeom>
        </p:spPr>
      </p:pic>
      <p:pic>
        <p:nvPicPr>
          <p:cNvPr id="12" name="Picture 12"/>
          <p:cNvPicPr>
            <a:picLocks noChangeAspect="1"/>
          </p:cNvPicPr>
          <p:nvPr/>
        </p:nvPicPr>
        <p:blipFill>
          <a:blip r:embed="rId7">
            <a:alphaModFix amt="79000"/>
          </a:blip>
          <a:srcRect t="27510"/>
          <a:stretch>
            <a:fillRect/>
          </a:stretch>
        </p:blipFill>
        <p:spPr>
          <a:xfrm>
            <a:off x="1339789" y="555374"/>
            <a:ext cx="9734611" cy="725820"/>
          </a:xfrm>
          <a:prstGeom prst="rect">
            <a:avLst/>
          </a:prstGeom>
        </p:spPr>
      </p:pic>
      <p:sp>
        <p:nvSpPr>
          <p:cNvPr id="13" name="TextBox 13"/>
          <p:cNvSpPr txBox="1"/>
          <p:nvPr/>
        </p:nvSpPr>
        <p:spPr>
          <a:xfrm>
            <a:off x="4727751" y="4161812"/>
            <a:ext cx="2736497" cy="576580"/>
          </a:xfrm>
          <a:prstGeom prst="rect">
            <a:avLst/>
          </a:prstGeom>
        </p:spPr>
        <p:txBody>
          <a:bodyPr lIns="0" tIns="0" rIns="0" bIns="0" rtlCol="0" anchor="t">
            <a:spAutoFit/>
          </a:bodyPr>
          <a:lstStyle/>
          <a:p>
            <a:pPr marL="0" lvl="0" indent="0" algn="ctr">
              <a:lnSpc>
                <a:spcPts val="4500"/>
              </a:lnSpc>
              <a:spcBef>
                <a:spcPct val="0"/>
              </a:spcBef>
            </a:pPr>
            <a:endParaRPr lang="en-US" sz="3335" u="none" spc="499">
              <a:solidFill>
                <a:srgbClr val="866608"/>
              </a:solidFill>
              <a:latin typeface="Caveat Bold"/>
            </a:endParaRPr>
          </a:p>
        </p:txBody>
      </p:sp>
      <p:pic>
        <p:nvPicPr>
          <p:cNvPr id="14" name="Picture 14"/>
          <p:cNvPicPr>
            <a:picLocks noChangeAspect="1"/>
          </p:cNvPicPr>
          <p:nvPr/>
        </p:nvPicPr>
        <p:blipFill>
          <a:blip r:embed="rId8">
            <a:alphaModFix amt="4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848541">
            <a:off x="2273359" y="1385345"/>
            <a:ext cx="401447" cy="792982"/>
          </a:xfrm>
          <a:prstGeom prst="rect">
            <a:avLst/>
          </a:prstGeom>
        </p:spPr>
      </p:pic>
      <p:pic>
        <p:nvPicPr>
          <p:cNvPr id="15" name="Picture 15"/>
          <p:cNvPicPr>
            <a:picLocks noChangeAspect="1"/>
          </p:cNvPicPr>
          <p:nvPr/>
        </p:nvPicPr>
        <p:blipFill>
          <a:blip r:embed="rId8" cstate="print">
            <a:alphaModFix amt="6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21106">
            <a:off x="5785348" y="6280535"/>
            <a:ext cx="309027" cy="610423"/>
          </a:xfrm>
          <a:prstGeom prst="rect">
            <a:avLst/>
          </a:prstGeom>
        </p:spPr>
      </p:pic>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715028">
            <a:off x="39355" y="2147341"/>
            <a:ext cx="692963" cy="673907"/>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900268">
            <a:off x="8282545" y="5414429"/>
            <a:ext cx="469212" cy="456309"/>
          </a:xfrm>
          <a:prstGeom prst="rect">
            <a:avLst/>
          </a:prstGeom>
        </p:spPr>
      </p:pic>
      <p:pic>
        <p:nvPicPr>
          <p:cNvPr id="18" name="Picture 18"/>
          <p:cNvPicPr>
            <a:picLocks noChangeAspect="1"/>
          </p:cNvPicPr>
          <p:nvPr/>
        </p:nvPicPr>
        <p:blipFill>
          <a:blip r:embed="rId8">
            <a:alphaModFix amt="6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201473">
            <a:off x="5937897" y="6257417"/>
            <a:ext cx="407045" cy="8040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CA9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p:cNvSpPr txBox="1"/>
          <p:nvPr/>
        </p:nvSpPr>
        <p:spPr>
          <a:xfrm>
            <a:off x="479326" y="550530"/>
            <a:ext cx="3018773" cy="584775"/>
          </a:xfrm>
          <a:prstGeom prst="rect">
            <a:avLst/>
          </a:prstGeom>
          <a:noFill/>
        </p:spPr>
        <p:txBody>
          <a:bodyPr wrap="square" rtlCol="0">
            <a:spAutoFit/>
          </a:bodyPr>
          <a:lstStyle/>
          <a:p>
            <a:r>
              <a:rPr lang="en-US" sz="3200">
                <a:solidFill>
                  <a:schemeClr val="bg2"/>
                </a:solidFill>
                <a:latin typeface="#9Slide05 Lobster" panose="02000506000000020003" pitchFamily="2" charset="0"/>
              </a:rPr>
              <a:t>Ví dụ 1: </a:t>
            </a:r>
            <a:endParaRPr lang="en-US" sz="3200">
              <a:solidFill>
                <a:schemeClr val="bg2"/>
              </a:solidFill>
              <a:latin typeface="#9Slide05 Lobster" panose="02000506000000020003" pitchFamily="2" charset="0"/>
            </a:endParaRPr>
          </a:p>
        </p:txBody>
      </p:sp>
      <p:grpSp>
        <p:nvGrpSpPr>
          <p:cNvPr id="23" name="Group 22"/>
          <p:cNvGrpSpPr/>
          <p:nvPr/>
        </p:nvGrpSpPr>
        <p:grpSpPr>
          <a:xfrm>
            <a:off x="595377" y="1508534"/>
            <a:ext cx="4483779" cy="2546576"/>
            <a:chOff x="1245617" y="3167735"/>
            <a:chExt cx="4483779" cy="2546576"/>
          </a:xfrm>
        </p:grpSpPr>
        <p:grpSp>
          <p:nvGrpSpPr>
            <p:cNvPr id="13" name="Group 12"/>
            <p:cNvGrpSpPr/>
            <p:nvPr/>
          </p:nvGrpSpPr>
          <p:grpSpPr>
            <a:xfrm>
              <a:off x="1245617" y="3167735"/>
              <a:ext cx="4483779" cy="2546576"/>
              <a:chOff x="3693830" y="2527592"/>
              <a:chExt cx="4483779" cy="2546576"/>
            </a:xfrm>
          </p:grpSpPr>
          <p:sp>
            <p:nvSpPr>
              <p:cNvPr id="14" name="Cube 13"/>
              <p:cNvSpPr/>
              <p:nvPr/>
            </p:nvSpPr>
            <p:spPr>
              <a:xfrm>
                <a:off x="3693830" y="2527592"/>
                <a:ext cx="4483779" cy="2528888"/>
              </a:xfrm>
              <a:prstGeom prst="cube">
                <a:avLst/>
              </a:prstGeom>
              <a:solidFill>
                <a:srgbClr val="FFFFFF">
                  <a:alpha val="94118"/>
                </a:srgbClr>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4334933" y="2534356"/>
                <a:ext cx="0" cy="1890888"/>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329289" y="4425244"/>
                <a:ext cx="3848320" cy="0"/>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702473" y="4425244"/>
                <a:ext cx="626816" cy="648924"/>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grpSp>
        <p:sp>
          <p:nvSpPr>
            <p:cNvPr id="3" name="Cube 2"/>
            <p:cNvSpPr/>
            <p:nvPr/>
          </p:nvSpPr>
          <p:spPr>
            <a:xfrm>
              <a:off x="3058132" y="4235698"/>
              <a:ext cx="1376746" cy="1376746"/>
            </a:xfrm>
            <a:prstGeom prst="cube">
              <a:avLst/>
            </a:prstGeom>
            <a:solidFill>
              <a:srgbClr val="9DC8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5778077" y="1359284"/>
            <a:ext cx="6214533" cy="2677656"/>
          </a:xfrm>
          <a:custGeom>
            <a:avLst/>
            <a:gdLst>
              <a:gd name="connsiteX0" fmla="*/ 0 w 6214533"/>
              <a:gd name="connsiteY0" fmla="*/ 0 h 2677656"/>
              <a:gd name="connsiteX1" fmla="*/ 690504 w 6214533"/>
              <a:gd name="connsiteY1" fmla="*/ 0 h 2677656"/>
              <a:gd name="connsiteX2" fmla="*/ 1505298 w 6214533"/>
              <a:gd name="connsiteY2" fmla="*/ 0 h 2677656"/>
              <a:gd name="connsiteX3" fmla="*/ 2009366 w 6214533"/>
              <a:gd name="connsiteY3" fmla="*/ 0 h 2677656"/>
              <a:gd name="connsiteX4" fmla="*/ 2699869 w 6214533"/>
              <a:gd name="connsiteY4" fmla="*/ 0 h 2677656"/>
              <a:gd name="connsiteX5" fmla="*/ 3203937 w 6214533"/>
              <a:gd name="connsiteY5" fmla="*/ 0 h 2677656"/>
              <a:gd name="connsiteX6" fmla="*/ 3770150 w 6214533"/>
              <a:gd name="connsiteY6" fmla="*/ 0 h 2677656"/>
              <a:gd name="connsiteX7" fmla="*/ 4336363 w 6214533"/>
              <a:gd name="connsiteY7" fmla="*/ 0 h 2677656"/>
              <a:gd name="connsiteX8" fmla="*/ 5089012 w 6214533"/>
              <a:gd name="connsiteY8" fmla="*/ 0 h 2677656"/>
              <a:gd name="connsiteX9" fmla="*/ 6214533 w 6214533"/>
              <a:gd name="connsiteY9" fmla="*/ 0 h 2677656"/>
              <a:gd name="connsiteX10" fmla="*/ 6214533 w 6214533"/>
              <a:gd name="connsiteY10" fmla="*/ 669414 h 2677656"/>
              <a:gd name="connsiteX11" fmla="*/ 6214533 w 6214533"/>
              <a:gd name="connsiteY11" fmla="*/ 1312051 h 2677656"/>
              <a:gd name="connsiteX12" fmla="*/ 6214533 w 6214533"/>
              <a:gd name="connsiteY12" fmla="*/ 2008242 h 2677656"/>
              <a:gd name="connsiteX13" fmla="*/ 6214533 w 6214533"/>
              <a:gd name="connsiteY13" fmla="*/ 2677656 h 2677656"/>
              <a:gd name="connsiteX14" fmla="*/ 5648320 w 6214533"/>
              <a:gd name="connsiteY14" fmla="*/ 2677656 h 2677656"/>
              <a:gd name="connsiteX15" fmla="*/ 4833526 w 6214533"/>
              <a:gd name="connsiteY15" fmla="*/ 2677656 h 2677656"/>
              <a:gd name="connsiteX16" fmla="*/ 4080877 w 6214533"/>
              <a:gd name="connsiteY16" fmla="*/ 2677656 h 2677656"/>
              <a:gd name="connsiteX17" fmla="*/ 3266082 w 6214533"/>
              <a:gd name="connsiteY17" fmla="*/ 2677656 h 2677656"/>
              <a:gd name="connsiteX18" fmla="*/ 2637724 w 6214533"/>
              <a:gd name="connsiteY18" fmla="*/ 2677656 h 2677656"/>
              <a:gd name="connsiteX19" fmla="*/ 2071511 w 6214533"/>
              <a:gd name="connsiteY19" fmla="*/ 2677656 h 2677656"/>
              <a:gd name="connsiteX20" fmla="*/ 1567443 w 6214533"/>
              <a:gd name="connsiteY20" fmla="*/ 2677656 h 2677656"/>
              <a:gd name="connsiteX21" fmla="*/ 876940 w 6214533"/>
              <a:gd name="connsiteY21" fmla="*/ 2677656 h 2677656"/>
              <a:gd name="connsiteX22" fmla="*/ 0 w 6214533"/>
              <a:gd name="connsiteY22" fmla="*/ 2677656 h 2677656"/>
              <a:gd name="connsiteX23" fmla="*/ 0 w 6214533"/>
              <a:gd name="connsiteY23" fmla="*/ 2035019 h 2677656"/>
              <a:gd name="connsiteX24" fmla="*/ 0 w 6214533"/>
              <a:gd name="connsiteY24" fmla="*/ 1338828 h 2677656"/>
              <a:gd name="connsiteX25" fmla="*/ 0 w 6214533"/>
              <a:gd name="connsiteY25" fmla="*/ 615861 h 2677656"/>
              <a:gd name="connsiteX26" fmla="*/ 0 w 6214533"/>
              <a:gd name="connsiteY26" fmla="*/ 0 h 267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14533" h="2677656" fill="none" extrusionOk="0">
                <a:moveTo>
                  <a:pt x="0" y="0"/>
                </a:moveTo>
                <a:cubicBezTo>
                  <a:pt x="151938" y="-11245"/>
                  <a:pt x="477114" y="-25491"/>
                  <a:pt x="690504" y="0"/>
                </a:cubicBezTo>
                <a:cubicBezTo>
                  <a:pt x="903894" y="25491"/>
                  <a:pt x="1298029" y="19906"/>
                  <a:pt x="1505298" y="0"/>
                </a:cubicBezTo>
                <a:cubicBezTo>
                  <a:pt x="1712567" y="-19906"/>
                  <a:pt x="1873122" y="-19401"/>
                  <a:pt x="2009366" y="0"/>
                </a:cubicBezTo>
                <a:cubicBezTo>
                  <a:pt x="2145610" y="19401"/>
                  <a:pt x="2394189" y="-11388"/>
                  <a:pt x="2699869" y="0"/>
                </a:cubicBezTo>
                <a:cubicBezTo>
                  <a:pt x="3005549" y="11388"/>
                  <a:pt x="3070955" y="-19717"/>
                  <a:pt x="3203937" y="0"/>
                </a:cubicBezTo>
                <a:cubicBezTo>
                  <a:pt x="3336919" y="19717"/>
                  <a:pt x="3600258" y="16504"/>
                  <a:pt x="3770150" y="0"/>
                </a:cubicBezTo>
                <a:cubicBezTo>
                  <a:pt x="3940042" y="-16504"/>
                  <a:pt x="4139559" y="8827"/>
                  <a:pt x="4336363" y="0"/>
                </a:cubicBezTo>
                <a:cubicBezTo>
                  <a:pt x="4533167" y="-8827"/>
                  <a:pt x="4752526" y="-20326"/>
                  <a:pt x="5089012" y="0"/>
                </a:cubicBezTo>
                <a:cubicBezTo>
                  <a:pt x="5425498" y="20326"/>
                  <a:pt x="5851195" y="1316"/>
                  <a:pt x="6214533" y="0"/>
                </a:cubicBezTo>
                <a:cubicBezTo>
                  <a:pt x="6184189" y="247028"/>
                  <a:pt x="6183455" y="429907"/>
                  <a:pt x="6214533" y="669414"/>
                </a:cubicBezTo>
                <a:cubicBezTo>
                  <a:pt x="6245611" y="908921"/>
                  <a:pt x="6216536" y="1148233"/>
                  <a:pt x="6214533" y="1312051"/>
                </a:cubicBezTo>
                <a:cubicBezTo>
                  <a:pt x="6212530" y="1475869"/>
                  <a:pt x="6219926" y="1840777"/>
                  <a:pt x="6214533" y="2008242"/>
                </a:cubicBezTo>
                <a:cubicBezTo>
                  <a:pt x="6209140" y="2175707"/>
                  <a:pt x="6237810" y="2366553"/>
                  <a:pt x="6214533" y="2677656"/>
                </a:cubicBezTo>
                <a:cubicBezTo>
                  <a:pt x="6092754" y="2666830"/>
                  <a:pt x="5775516" y="2677301"/>
                  <a:pt x="5648320" y="2677656"/>
                </a:cubicBezTo>
                <a:cubicBezTo>
                  <a:pt x="5521124" y="2678011"/>
                  <a:pt x="5103290" y="2645966"/>
                  <a:pt x="4833526" y="2677656"/>
                </a:cubicBezTo>
                <a:cubicBezTo>
                  <a:pt x="4563762" y="2709346"/>
                  <a:pt x="4396187" y="2698907"/>
                  <a:pt x="4080877" y="2677656"/>
                </a:cubicBezTo>
                <a:cubicBezTo>
                  <a:pt x="3765567" y="2656405"/>
                  <a:pt x="3625568" y="2662011"/>
                  <a:pt x="3266082" y="2677656"/>
                </a:cubicBezTo>
                <a:cubicBezTo>
                  <a:pt x="2906597" y="2693301"/>
                  <a:pt x="2878591" y="2679946"/>
                  <a:pt x="2637724" y="2677656"/>
                </a:cubicBezTo>
                <a:cubicBezTo>
                  <a:pt x="2396857" y="2675366"/>
                  <a:pt x="2186075" y="2658405"/>
                  <a:pt x="2071511" y="2677656"/>
                </a:cubicBezTo>
                <a:cubicBezTo>
                  <a:pt x="1956947" y="2696907"/>
                  <a:pt x="1677672" y="2665009"/>
                  <a:pt x="1567443" y="2677656"/>
                </a:cubicBezTo>
                <a:cubicBezTo>
                  <a:pt x="1457214" y="2690303"/>
                  <a:pt x="1202325" y="2688809"/>
                  <a:pt x="876940" y="2677656"/>
                </a:cubicBezTo>
                <a:cubicBezTo>
                  <a:pt x="551555" y="2666503"/>
                  <a:pt x="324104" y="2655715"/>
                  <a:pt x="0" y="2677656"/>
                </a:cubicBezTo>
                <a:cubicBezTo>
                  <a:pt x="-15402" y="2429784"/>
                  <a:pt x="10207" y="2281306"/>
                  <a:pt x="0" y="2035019"/>
                </a:cubicBezTo>
                <a:cubicBezTo>
                  <a:pt x="-10207" y="1788732"/>
                  <a:pt x="-17232" y="1621807"/>
                  <a:pt x="0" y="1338828"/>
                </a:cubicBezTo>
                <a:cubicBezTo>
                  <a:pt x="17232" y="1055849"/>
                  <a:pt x="-7081" y="777731"/>
                  <a:pt x="0" y="615861"/>
                </a:cubicBezTo>
                <a:cubicBezTo>
                  <a:pt x="7081" y="453991"/>
                  <a:pt x="20552" y="255687"/>
                  <a:pt x="0" y="0"/>
                </a:cubicBezTo>
                <a:close/>
              </a:path>
              <a:path w="6214533" h="2677656" stroke="0" extrusionOk="0">
                <a:moveTo>
                  <a:pt x="0" y="0"/>
                </a:moveTo>
                <a:cubicBezTo>
                  <a:pt x="189883" y="35587"/>
                  <a:pt x="528415" y="4665"/>
                  <a:pt x="752649" y="0"/>
                </a:cubicBezTo>
                <a:cubicBezTo>
                  <a:pt x="976883" y="-4665"/>
                  <a:pt x="1302478" y="35047"/>
                  <a:pt x="1567443" y="0"/>
                </a:cubicBezTo>
                <a:cubicBezTo>
                  <a:pt x="1832408" y="-35047"/>
                  <a:pt x="1860921" y="13928"/>
                  <a:pt x="2133656" y="0"/>
                </a:cubicBezTo>
                <a:cubicBezTo>
                  <a:pt x="2406391" y="-13928"/>
                  <a:pt x="2582575" y="-4478"/>
                  <a:pt x="2762015" y="0"/>
                </a:cubicBezTo>
                <a:cubicBezTo>
                  <a:pt x="2941455" y="4478"/>
                  <a:pt x="3263037" y="37090"/>
                  <a:pt x="3514664" y="0"/>
                </a:cubicBezTo>
                <a:cubicBezTo>
                  <a:pt x="3766291" y="-37090"/>
                  <a:pt x="4016306" y="31720"/>
                  <a:pt x="4329458" y="0"/>
                </a:cubicBezTo>
                <a:cubicBezTo>
                  <a:pt x="4642610" y="-31720"/>
                  <a:pt x="4852347" y="33071"/>
                  <a:pt x="5019962" y="0"/>
                </a:cubicBezTo>
                <a:cubicBezTo>
                  <a:pt x="5187577" y="-33071"/>
                  <a:pt x="5703687" y="-44350"/>
                  <a:pt x="6214533" y="0"/>
                </a:cubicBezTo>
                <a:cubicBezTo>
                  <a:pt x="6224820" y="203458"/>
                  <a:pt x="6232421" y="334560"/>
                  <a:pt x="6214533" y="642637"/>
                </a:cubicBezTo>
                <a:cubicBezTo>
                  <a:pt x="6196645" y="950714"/>
                  <a:pt x="6206375" y="1010989"/>
                  <a:pt x="6214533" y="1258498"/>
                </a:cubicBezTo>
                <a:cubicBezTo>
                  <a:pt x="6222691" y="1506007"/>
                  <a:pt x="6237515" y="1674243"/>
                  <a:pt x="6214533" y="1847583"/>
                </a:cubicBezTo>
                <a:cubicBezTo>
                  <a:pt x="6191551" y="2020923"/>
                  <a:pt x="6197117" y="2333097"/>
                  <a:pt x="6214533" y="2677656"/>
                </a:cubicBezTo>
                <a:cubicBezTo>
                  <a:pt x="6091121" y="2682492"/>
                  <a:pt x="5855592" y="2661940"/>
                  <a:pt x="5710465" y="2677656"/>
                </a:cubicBezTo>
                <a:cubicBezTo>
                  <a:pt x="5565338" y="2693372"/>
                  <a:pt x="5232560" y="2674752"/>
                  <a:pt x="4895671" y="2677656"/>
                </a:cubicBezTo>
                <a:cubicBezTo>
                  <a:pt x="4558782" y="2680560"/>
                  <a:pt x="4303237" y="2693996"/>
                  <a:pt x="4143022" y="2677656"/>
                </a:cubicBezTo>
                <a:cubicBezTo>
                  <a:pt x="3982807" y="2661316"/>
                  <a:pt x="3562234" y="2695111"/>
                  <a:pt x="3328228" y="2677656"/>
                </a:cubicBezTo>
                <a:cubicBezTo>
                  <a:pt x="3094222" y="2660201"/>
                  <a:pt x="2947881" y="2696187"/>
                  <a:pt x="2824160" y="2677656"/>
                </a:cubicBezTo>
                <a:cubicBezTo>
                  <a:pt x="2700439" y="2659125"/>
                  <a:pt x="2365931" y="2663316"/>
                  <a:pt x="2195802" y="2677656"/>
                </a:cubicBezTo>
                <a:cubicBezTo>
                  <a:pt x="2025673" y="2691996"/>
                  <a:pt x="1722439" y="2700713"/>
                  <a:pt x="1567443" y="2677656"/>
                </a:cubicBezTo>
                <a:cubicBezTo>
                  <a:pt x="1412447" y="2654599"/>
                  <a:pt x="1237650" y="2683624"/>
                  <a:pt x="1063376" y="2677656"/>
                </a:cubicBezTo>
                <a:cubicBezTo>
                  <a:pt x="889102" y="2671688"/>
                  <a:pt x="485747" y="2698079"/>
                  <a:pt x="0" y="2677656"/>
                </a:cubicBezTo>
                <a:cubicBezTo>
                  <a:pt x="9497" y="2515872"/>
                  <a:pt x="-11437" y="2314813"/>
                  <a:pt x="0" y="2035019"/>
                </a:cubicBezTo>
                <a:cubicBezTo>
                  <a:pt x="11437" y="1755225"/>
                  <a:pt x="23512" y="1562045"/>
                  <a:pt x="0" y="1365605"/>
                </a:cubicBezTo>
                <a:cubicBezTo>
                  <a:pt x="-23512" y="1169165"/>
                  <a:pt x="-21759" y="932362"/>
                  <a:pt x="0" y="776520"/>
                </a:cubicBezTo>
                <a:cubicBezTo>
                  <a:pt x="21759" y="620679"/>
                  <a:pt x="-13176" y="292747"/>
                  <a:pt x="0" y="0"/>
                </a:cubicBezTo>
                <a:close/>
              </a:path>
            </a:pathLst>
          </a:custGeom>
          <a:solidFill>
            <a:srgbClr val="FFFFDB"/>
          </a:solidFill>
          <a:ln w="57150">
            <a:solidFill>
              <a:srgbClr val="AC8264"/>
            </a:solidFill>
          </a:ln>
        </p:spPr>
        <p:txBody>
          <a:bodyPr wrap="square" rtlCol="0">
            <a:spAutoFit/>
          </a:bodyPr>
          <a:lstStyle/>
          <a:p>
            <a:pPr algn="just"/>
            <a:r>
              <a:rPr lang="en-US" sz="2800">
                <a:latin typeface="#9Slide05 Lobster" panose="02000506000000020003" pitchFamily="2" charset="0"/>
              </a:rPr>
              <a:t>Nhận xét: </a:t>
            </a:r>
            <a:endParaRPr lang="en-US" sz="2800">
              <a:latin typeface="#9Slide05 Lobster" panose="02000506000000020003" pitchFamily="2" charset="0"/>
            </a:endParaRPr>
          </a:p>
          <a:p>
            <a:pPr algn="just"/>
            <a:r>
              <a:rPr lang="en-US" sz="2800">
                <a:solidFill>
                  <a:srgbClr val="002060"/>
                </a:solidFill>
                <a:latin typeface="#9Slide05 Lobster" panose="02000506000000020003" pitchFamily="2" charset="0"/>
              </a:rPr>
              <a:t>1) Hình lập phương </a:t>
            </a:r>
            <a:r>
              <a:rPr lang="en-US" sz="2800" u="sng">
                <a:solidFill>
                  <a:srgbClr val="FF0000"/>
                </a:solidFill>
                <a:latin typeface="#9Slide05 Lobster" panose="02000506000000020003" pitchFamily="2" charset="0"/>
              </a:rPr>
              <a:t>nằm hoàn toàn bên trong</a:t>
            </a:r>
            <a:r>
              <a:rPr lang="en-US" sz="2800">
                <a:solidFill>
                  <a:srgbClr val="002060"/>
                </a:solidFill>
                <a:latin typeface="#9Slide05 Lobster" panose="02000506000000020003" pitchFamily="2" charset="0"/>
              </a:rPr>
              <a:t> hình hộp chữ nhật.</a:t>
            </a:r>
            <a:endParaRPr lang="en-US" sz="2800">
              <a:solidFill>
                <a:srgbClr val="002060"/>
              </a:solidFill>
              <a:latin typeface="#9Slide05 Lobster" panose="02000506000000020003" pitchFamily="2" charset="0"/>
            </a:endParaRPr>
          </a:p>
          <a:p>
            <a:pPr algn="just"/>
            <a:r>
              <a:rPr lang="en-US" sz="2800">
                <a:solidFill>
                  <a:schemeClr val="accent6">
                    <a:lumMod val="50000"/>
                  </a:schemeClr>
                </a:solidFill>
                <a:latin typeface="#9Slide05 Lobster" panose="02000506000000020003" pitchFamily="2" charset="0"/>
              </a:rPr>
              <a:t>2) Khoảng không gian mà hình lập phương chiếm </a:t>
            </a:r>
            <a:r>
              <a:rPr lang="en-US" sz="2800" u="sng">
                <a:solidFill>
                  <a:srgbClr val="FF0000"/>
                </a:solidFill>
                <a:latin typeface="#9Slide05 Lobster" panose="02000506000000020003" pitchFamily="2" charset="0"/>
              </a:rPr>
              <a:t>nhỏ hơn</a:t>
            </a:r>
            <a:r>
              <a:rPr lang="en-US" sz="2800" u="sng">
                <a:solidFill>
                  <a:schemeClr val="accent6">
                    <a:lumMod val="50000"/>
                  </a:schemeClr>
                </a:solidFill>
                <a:latin typeface="#9Slide05 Lobster" panose="02000506000000020003" pitchFamily="2" charset="0"/>
              </a:rPr>
              <a:t> </a:t>
            </a:r>
            <a:r>
              <a:rPr lang="en-US" sz="2800">
                <a:solidFill>
                  <a:schemeClr val="accent6">
                    <a:lumMod val="50000"/>
                  </a:schemeClr>
                </a:solidFill>
                <a:latin typeface="#9Slide05 Lobster" panose="02000506000000020003" pitchFamily="2" charset="0"/>
              </a:rPr>
              <a:t>khoảng không gian mà hình hộp chữ nhật chiếm.</a:t>
            </a:r>
            <a:endParaRPr lang="en-US" sz="2800">
              <a:solidFill>
                <a:schemeClr val="accent6">
                  <a:lumMod val="50000"/>
                </a:schemeClr>
              </a:solidFill>
              <a:latin typeface="#9Slide05 Lobster" panose="02000506000000020003" pitchFamily="2" charset="0"/>
            </a:endParaRPr>
          </a:p>
        </p:txBody>
      </p:sp>
      <p:sp>
        <p:nvSpPr>
          <p:cNvPr id="26" name="Rectangle: Diagonal Corners Rounded 25"/>
          <p:cNvSpPr/>
          <p:nvPr/>
        </p:nvSpPr>
        <p:spPr>
          <a:xfrm>
            <a:off x="595630" y="4410710"/>
            <a:ext cx="10714355" cy="1304925"/>
          </a:xfrm>
          <a:custGeom>
            <a:avLst/>
            <a:gdLst>
              <a:gd name="connsiteX0" fmla="*/ 426153 w 10127079"/>
              <a:gd name="connsiteY0" fmla="*/ 0 h 1304976"/>
              <a:gd name="connsiteX1" fmla="*/ 1216086 w 10127079"/>
              <a:gd name="connsiteY1" fmla="*/ 0 h 1304976"/>
              <a:gd name="connsiteX2" fmla="*/ 1812000 w 10127079"/>
              <a:gd name="connsiteY2" fmla="*/ 0 h 1304976"/>
              <a:gd name="connsiteX3" fmla="*/ 2601932 w 10127079"/>
              <a:gd name="connsiteY3" fmla="*/ 0 h 1304976"/>
              <a:gd name="connsiteX4" fmla="*/ 3488874 w 10127079"/>
              <a:gd name="connsiteY4" fmla="*/ 0 h 1304976"/>
              <a:gd name="connsiteX5" fmla="*/ 3890769 w 10127079"/>
              <a:gd name="connsiteY5" fmla="*/ 0 h 1304976"/>
              <a:gd name="connsiteX6" fmla="*/ 4680702 w 10127079"/>
              <a:gd name="connsiteY6" fmla="*/ 0 h 1304976"/>
              <a:gd name="connsiteX7" fmla="*/ 5082597 w 10127079"/>
              <a:gd name="connsiteY7" fmla="*/ 0 h 1304976"/>
              <a:gd name="connsiteX8" fmla="*/ 5969539 w 10127079"/>
              <a:gd name="connsiteY8" fmla="*/ 0 h 1304976"/>
              <a:gd name="connsiteX9" fmla="*/ 6468444 w 10127079"/>
              <a:gd name="connsiteY9" fmla="*/ 0 h 1304976"/>
              <a:gd name="connsiteX10" fmla="*/ 7355386 w 10127079"/>
              <a:gd name="connsiteY10" fmla="*/ 0 h 1304976"/>
              <a:gd name="connsiteX11" fmla="*/ 7757281 w 10127079"/>
              <a:gd name="connsiteY11" fmla="*/ 0 h 1304976"/>
              <a:gd name="connsiteX12" fmla="*/ 8353195 w 10127079"/>
              <a:gd name="connsiteY12" fmla="*/ 0 h 1304976"/>
              <a:gd name="connsiteX13" fmla="*/ 8755091 w 10127079"/>
              <a:gd name="connsiteY13" fmla="*/ 0 h 1304976"/>
              <a:gd name="connsiteX14" fmla="*/ 9351005 w 10127079"/>
              <a:gd name="connsiteY14" fmla="*/ 0 h 1304976"/>
              <a:gd name="connsiteX15" fmla="*/ 10127079 w 10127079"/>
              <a:gd name="connsiteY15" fmla="*/ 0 h 1304976"/>
              <a:gd name="connsiteX16" fmla="*/ 10127079 w 10127079"/>
              <a:gd name="connsiteY16" fmla="*/ 0 h 1304976"/>
              <a:gd name="connsiteX17" fmla="*/ 10127079 w 10127079"/>
              <a:gd name="connsiteY17" fmla="*/ 421835 h 1304976"/>
              <a:gd name="connsiteX18" fmla="*/ 10127079 w 10127079"/>
              <a:gd name="connsiteY18" fmla="*/ 878823 h 1304976"/>
              <a:gd name="connsiteX19" fmla="*/ 9700926 w 10127079"/>
              <a:gd name="connsiteY19" fmla="*/ 1304976 h 1304976"/>
              <a:gd name="connsiteX20" fmla="*/ 9008003 w 10127079"/>
              <a:gd name="connsiteY20" fmla="*/ 1304976 h 1304976"/>
              <a:gd name="connsiteX21" fmla="*/ 8412089 w 10127079"/>
              <a:gd name="connsiteY21" fmla="*/ 1304976 h 1304976"/>
              <a:gd name="connsiteX22" fmla="*/ 7622156 w 10127079"/>
              <a:gd name="connsiteY22" fmla="*/ 1304976 h 1304976"/>
              <a:gd name="connsiteX23" fmla="*/ 6832224 w 10127079"/>
              <a:gd name="connsiteY23" fmla="*/ 1304976 h 1304976"/>
              <a:gd name="connsiteX24" fmla="*/ 6333319 w 10127079"/>
              <a:gd name="connsiteY24" fmla="*/ 1304976 h 1304976"/>
              <a:gd name="connsiteX25" fmla="*/ 5640396 w 10127079"/>
              <a:gd name="connsiteY25" fmla="*/ 1304976 h 1304976"/>
              <a:gd name="connsiteX26" fmla="*/ 4753454 w 10127079"/>
              <a:gd name="connsiteY26" fmla="*/ 1304976 h 1304976"/>
              <a:gd name="connsiteX27" fmla="*/ 4157540 w 10127079"/>
              <a:gd name="connsiteY27" fmla="*/ 1304976 h 1304976"/>
              <a:gd name="connsiteX28" fmla="*/ 3755644 w 10127079"/>
              <a:gd name="connsiteY28" fmla="*/ 1304976 h 1304976"/>
              <a:gd name="connsiteX29" fmla="*/ 3353749 w 10127079"/>
              <a:gd name="connsiteY29" fmla="*/ 1304976 h 1304976"/>
              <a:gd name="connsiteX30" fmla="*/ 2951853 w 10127079"/>
              <a:gd name="connsiteY30" fmla="*/ 1304976 h 1304976"/>
              <a:gd name="connsiteX31" fmla="*/ 2452948 w 10127079"/>
              <a:gd name="connsiteY31" fmla="*/ 1304976 h 1304976"/>
              <a:gd name="connsiteX32" fmla="*/ 1760025 w 10127079"/>
              <a:gd name="connsiteY32" fmla="*/ 1304976 h 1304976"/>
              <a:gd name="connsiteX33" fmla="*/ 1164111 w 10127079"/>
              <a:gd name="connsiteY33" fmla="*/ 1304976 h 1304976"/>
              <a:gd name="connsiteX34" fmla="*/ 665206 w 10127079"/>
              <a:gd name="connsiteY34" fmla="*/ 1304976 h 1304976"/>
              <a:gd name="connsiteX35" fmla="*/ 0 w 10127079"/>
              <a:gd name="connsiteY35" fmla="*/ 1304976 h 1304976"/>
              <a:gd name="connsiteX36" fmla="*/ 0 w 10127079"/>
              <a:gd name="connsiteY36" fmla="*/ 1304976 h 1304976"/>
              <a:gd name="connsiteX37" fmla="*/ 0 w 10127079"/>
              <a:gd name="connsiteY37" fmla="*/ 891929 h 1304976"/>
              <a:gd name="connsiteX38" fmla="*/ 0 w 10127079"/>
              <a:gd name="connsiteY38" fmla="*/ 426153 h 1304976"/>
              <a:gd name="connsiteX39" fmla="*/ 426153 w 10127079"/>
              <a:gd name="connsiteY39" fmla="*/ 0 h 1304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127079" h="1304976" fill="none" extrusionOk="0">
                <a:moveTo>
                  <a:pt x="426153" y="0"/>
                </a:moveTo>
                <a:cubicBezTo>
                  <a:pt x="698169" y="3974"/>
                  <a:pt x="897065" y="-26150"/>
                  <a:pt x="1216086" y="0"/>
                </a:cubicBezTo>
                <a:cubicBezTo>
                  <a:pt x="1535107" y="26150"/>
                  <a:pt x="1574274" y="-11468"/>
                  <a:pt x="1812000" y="0"/>
                </a:cubicBezTo>
                <a:cubicBezTo>
                  <a:pt x="2049726" y="11468"/>
                  <a:pt x="2262924" y="-6193"/>
                  <a:pt x="2601932" y="0"/>
                </a:cubicBezTo>
                <a:cubicBezTo>
                  <a:pt x="2940940" y="6193"/>
                  <a:pt x="3098410" y="-22041"/>
                  <a:pt x="3488874" y="0"/>
                </a:cubicBezTo>
                <a:cubicBezTo>
                  <a:pt x="3879338" y="22041"/>
                  <a:pt x="3758322" y="-11360"/>
                  <a:pt x="3890769" y="0"/>
                </a:cubicBezTo>
                <a:cubicBezTo>
                  <a:pt x="4023217" y="11360"/>
                  <a:pt x="4389592" y="-13265"/>
                  <a:pt x="4680702" y="0"/>
                </a:cubicBezTo>
                <a:cubicBezTo>
                  <a:pt x="4971812" y="13265"/>
                  <a:pt x="4913724" y="-19407"/>
                  <a:pt x="5082597" y="0"/>
                </a:cubicBezTo>
                <a:cubicBezTo>
                  <a:pt x="5251470" y="19407"/>
                  <a:pt x="5778008" y="-17026"/>
                  <a:pt x="5969539" y="0"/>
                </a:cubicBezTo>
                <a:cubicBezTo>
                  <a:pt x="6161070" y="17026"/>
                  <a:pt x="6306232" y="-12970"/>
                  <a:pt x="6468444" y="0"/>
                </a:cubicBezTo>
                <a:cubicBezTo>
                  <a:pt x="6630656" y="12970"/>
                  <a:pt x="7041279" y="20569"/>
                  <a:pt x="7355386" y="0"/>
                </a:cubicBezTo>
                <a:cubicBezTo>
                  <a:pt x="7669493" y="-20569"/>
                  <a:pt x="7642889" y="15248"/>
                  <a:pt x="7757281" y="0"/>
                </a:cubicBezTo>
                <a:cubicBezTo>
                  <a:pt x="7871674" y="-15248"/>
                  <a:pt x="8228929" y="-11577"/>
                  <a:pt x="8353195" y="0"/>
                </a:cubicBezTo>
                <a:cubicBezTo>
                  <a:pt x="8477461" y="11577"/>
                  <a:pt x="8559852" y="17508"/>
                  <a:pt x="8755091" y="0"/>
                </a:cubicBezTo>
                <a:cubicBezTo>
                  <a:pt x="8950330" y="-17508"/>
                  <a:pt x="9064620" y="25661"/>
                  <a:pt x="9351005" y="0"/>
                </a:cubicBezTo>
                <a:cubicBezTo>
                  <a:pt x="9637390" y="-25661"/>
                  <a:pt x="9780036" y="19940"/>
                  <a:pt x="10127079" y="0"/>
                </a:cubicBezTo>
                <a:lnTo>
                  <a:pt x="10127079" y="0"/>
                </a:lnTo>
                <a:cubicBezTo>
                  <a:pt x="10130538" y="191257"/>
                  <a:pt x="10130462" y="249783"/>
                  <a:pt x="10127079" y="421835"/>
                </a:cubicBezTo>
                <a:cubicBezTo>
                  <a:pt x="10123696" y="593887"/>
                  <a:pt x="10144908" y="752645"/>
                  <a:pt x="10127079" y="878823"/>
                </a:cubicBezTo>
                <a:cubicBezTo>
                  <a:pt x="10126690" y="1136692"/>
                  <a:pt x="9901358" y="1275560"/>
                  <a:pt x="9700926" y="1304976"/>
                </a:cubicBezTo>
                <a:cubicBezTo>
                  <a:pt x="9401096" y="1334903"/>
                  <a:pt x="9206131" y="1290759"/>
                  <a:pt x="9008003" y="1304976"/>
                </a:cubicBezTo>
                <a:cubicBezTo>
                  <a:pt x="8809875" y="1319193"/>
                  <a:pt x="8614739" y="1296238"/>
                  <a:pt x="8412089" y="1304976"/>
                </a:cubicBezTo>
                <a:cubicBezTo>
                  <a:pt x="8209439" y="1313714"/>
                  <a:pt x="7978502" y="1282725"/>
                  <a:pt x="7622156" y="1304976"/>
                </a:cubicBezTo>
                <a:cubicBezTo>
                  <a:pt x="7265810" y="1327227"/>
                  <a:pt x="7175823" y="1303641"/>
                  <a:pt x="6832224" y="1304976"/>
                </a:cubicBezTo>
                <a:cubicBezTo>
                  <a:pt x="6488625" y="1306311"/>
                  <a:pt x="6530134" y="1316284"/>
                  <a:pt x="6333319" y="1304976"/>
                </a:cubicBezTo>
                <a:cubicBezTo>
                  <a:pt x="6136504" y="1293668"/>
                  <a:pt x="5854495" y="1288214"/>
                  <a:pt x="5640396" y="1304976"/>
                </a:cubicBezTo>
                <a:cubicBezTo>
                  <a:pt x="5426297" y="1321738"/>
                  <a:pt x="5182774" y="1280013"/>
                  <a:pt x="4753454" y="1304976"/>
                </a:cubicBezTo>
                <a:cubicBezTo>
                  <a:pt x="4324134" y="1329939"/>
                  <a:pt x="4354731" y="1295412"/>
                  <a:pt x="4157540" y="1304976"/>
                </a:cubicBezTo>
                <a:cubicBezTo>
                  <a:pt x="3960349" y="1314540"/>
                  <a:pt x="3849815" y="1307946"/>
                  <a:pt x="3755644" y="1304976"/>
                </a:cubicBezTo>
                <a:cubicBezTo>
                  <a:pt x="3661473" y="1302006"/>
                  <a:pt x="3535746" y="1322490"/>
                  <a:pt x="3353749" y="1304976"/>
                </a:cubicBezTo>
                <a:cubicBezTo>
                  <a:pt x="3171753" y="1287462"/>
                  <a:pt x="3146795" y="1288158"/>
                  <a:pt x="2951853" y="1304976"/>
                </a:cubicBezTo>
                <a:cubicBezTo>
                  <a:pt x="2756911" y="1321794"/>
                  <a:pt x="2624425" y="1280485"/>
                  <a:pt x="2452948" y="1304976"/>
                </a:cubicBezTo>
                <a:cubicBezTo>
                  <a:pt x="2281472" y="1329467"/>
                  <a:pt x="1955054" y="1310439"/>
                  <a:pt x="1760025" y="1304976"/>
                </a:cubicBezTo>
                <a:cubicBezTo>
                  <a:pt x="1564996" y="1299513"/>
                  <a:pt x="1285863" y="1328853"/>
                  <a:pt x="1164111" y="1304976"/>
                </a:cubicBezTo>
                <a:cubicBezTo>
                  <a:pt x="1042359" y="1281099"/>
                  <a:pt x="826550" y="1327265"/>
                  <a:pt x="665206" y="1304976"/>
                </a:cubicBezTo>
                <a:cubicBezTo>
                  <a:pt x="503862" y="1282687"/>
                  <a:pt x="317588" y="1279685"/>
                  <a:pt x="0" y="1304976"/>
                </a:cubicBezTo>
                <a:lnTo>
                  <a:pt x="0" y="1304976"/>
                </a:lnTo>
                <a:cubicBezTo>
                  <a:pt x="12031" y="1178861"/>
                  <a:pt x="-16463" y="1003310"/>
                  <a:pt x="0" y="891929"/>
                </a:cubicBezTo>
                <a:cubicBezTo>
                  <a:pt x="16463" y="780548"/>
                  <a:pt x="15017" y="581597"/>
                  <a:pt x="0" y="426153"/>
                </a:cubicBezTo>
                <a:cubicBezTo>
                  <a:pt x="-3351" y="177878"/>
                  <a:pt x="219449" y="24379"/>
                  <a:pt x="426153" y="0"/>
                </a:cubicBezTo>
                <a:close/>
              </a:path>
              <a:path w="10127079" h="1304976" stroke="0" extrusionOk="0">
                <a:moveTo>
                  <a:pt x="426153" y="0"/>
                </a:moveTo>
                <a:cubicBezTo>
                  <a:pt x="610422" y="24462"/>
                  <a:pt x="856635" y="-11663"/>
                  <a:pt x="1022067" y="0"/>
                </a:cubicBezTo>
                <a:cubicBezTo>
                  <a:pt x="1187499" y="11663"/>
                  <a:pt x="1403535" y="11379"/>
                  <a:pt x="1520972" y="0"/>
                </a:cubicBezTo>
                <a:cubicBezTo>
                  <a:pt x="1638409" y="-11379"/>
                  <a:pt x="2134975" y="-17810"/>
                  <a:pt x="2310904" y="0"/>
                </a:cubicBezTo>
                <a:cubicBezTo>
                  <a:pt x="2486833" y="17810"/>
                  <a:pt x="2852178" y="-11250"/>
                  <a:pt x="3003828" y="0"/>
                </a:cubicBezTo>
                <a:cubicBezTo>
                  <a:pt x="3155478" y="11250"/>
                  <a:pt x="3320065" y="25973"/>
                  <a:pt x="3599742" y="0"/>
                </a:cubicBezTo>
                <a:cubicBezTo>
                  <a:pt x="3879419" y="-25973"/>
                  <a:pt x="3915730" y="19700"/>
                  <a:pt x="4195656" y="0"/>
                </a:cubicBezTo>
                <a:cubicBezTo>
                  <a:pt x="4475582" y="-19700"/>
                  <a:pt x="4705016" y="-28960"/>
                  <a:pt x="4888579" y="0"/>
                </a:cubicBezTo>
                <a:cubicBezTo>
                  <a:pt x="5072142" y="28960"/>
                  <a:pt x="5276202" y="9612"/>
                  <a:pt x="5484493" y="0"/>
                </a:cubicBezTo>
                <a:cubicBezTo>
                  <a:pt x="5692784" y="-9612"/>
                  <a:pt x="6005785" y="14287"/>
                  <a:pt x="6274426" y="0"/>
                </a:cubicBezTo>
                <a:cubicBezTo>
                  <a:pt x="6543067" y="-14287"/>
                  <a:pt x="6693632" y="815"/>
                  <a:pt x="6967349" y="0"/>
                </a:cubicBezTo>
                <a:cubicBezTo>
                  <a:pt x="7241066" y="-815"/>
                  <a:pt x="7523074" y="-15274"/>
                  <a:pt x="7757281" y="0"/>
                </a:cubicBezTo>
                <a:cubicBezTo>
                  <a:pt x="7991488" y="15274"/>
                  <a:pt x="8465135" y="-12920"/>
                  <a:pt x="8644223" y="0"/>
                </a:cubicBezTo>
                <a:cubicBezTo>
                  <a:pt x="8823311" y="12920"/>
                  <a:pt x="9057501" y="33222"/>
                  <a:pt x="9337146" y="0"/>
                </a:cubicBezTo>
                <a:cubicBezTo>
                  <a:pt x="9616791" y="-33222"/>
                  <a:pt x="9750903" y="38931"/>
                  <a:pt x="10127079" y="0"/>
                </a:cubicBezTo>
                <a:lnTo>
                  <a:pt x="10127079" y="0"/>
                </a:lnTo>
                <a:cubicBezTo>
                  <a:pt x="10137668" y="110719"/>
                  <a:pt x="10105936" y="269640"/>
                  <a:pt x="10127079" y="430623"/>
                </a:cubicBezTo>
                <a:cubicBezTo>
                  <a:pt x="10148222" y="591606"/>
                  <a:pt x="10133921" y="666800"/>
                  <a:pt x="10127079" y="878823"/>
                </a:cubicBezTo>
                <a:cubicBezTo>
                  <a:pt x="10121465" y="1113428"/>
                  <a:pt x="9941364" y="1293688"/>
                  <a:pt x="9700926" y="1304976"/>
                </a:cubicBezTo>
                <a:cubicBezTo>
                  <a:pt x="9502865" y="1283216"/>
                  <a:pt x="9041347" y="1304304"/>
                  <a:pt x="8813984" y="1304976"/>
                </a:cubicBezTo>
                <a:cubicBezTo>
                  <a:pt x="8586621" y="1305648"/>
                  <a:pt x="8398431" y="1324212"/>
                  <a:pt x="8218070" y="1304976"/>
                </a:cubicBezTo>
                <a:cubicBezTo>
                  <a:pt x="8037709" y="1285740"/>
                  <a:pt x="7938891" y="1287742"/>
                  <a:pt x="7816175" y="1304976"/>
                </a:cubicBezTo>
                <a:cubicBezTo>
                  <a:pt x="7693460" y="1322210"/>
                  <a:pt x="7165191" y="1285282"/>
                  <a:pt x="6929233" y="1304976"/>
                </a:cubicBezTo>
                <a:cubicBezTo>
                  <a:pt x="6693275" y="1324670"/>
                  <a:pt x="6454426" y="1284015"/>
                  <a:pt x="6139300" y="1304976"/>
                </a:cubicBezTo>
                <a:cubicBezTo>
                  <a:pt x="5824174" y="1325937"/>
                  <a:pt x="5916737" y="1311282"/>
                  <a:pt x="5737405" y="1304976"/>
                </a:cubicBezTo>
                <a:cubicBezTo>
                  <a:pt x="5558073" y="1298670"/>
                  <a:pt x="5157783" y="1285092"/>
                  <a:pt x="4947472" y="1304976"/>
                </a:cubicBezTo>
                <a:cubicBezTo>
                  <a:pt x="4737161" y="1324860"/>
                  <a:pt x="4486086" y="1300350"/>
                  <a:pt x="4351558" y="1304976"/>
                </a:cubicBezTo>
                <a:cubicBezTo>
                  <a:pt x="4217030" y="1309602"/>
                  <a:pt x="4035646" y="1311854"/>
                  <a:pt x="3755644" y="1304976"/>
                </a:cubicBezTo>
                <a:cubicBezTo>
                  <a:pt x="3475642" y="1298098"/>
                  <a:pt x="3307062" y="1280110"/>
                  <a:pt x="3159730" y="1304976"/>
                </a:cubicBezTo>
                <a:cubicBezTo>
                  <a:pt x="3012398" y="1329842"/>
                  <a:pt x="2848263" y="1325778"/>
                  <a:pt x="2660825" y="1304976"/>
                </a:cubicBezTo>
                <a:cubicBezTo>
                  <a:pt x="2473388" y="1284174"/>
                  <a:pt x="2031586" y="1300215"/>
                  <a:pt x="1870893" y="1304976"/>
                </a:cubicBezTo>
                <a:cubicBezTo>
                  <a:pt x="1710200" y="1309737"/>
                  <a:pt x="1510751" y="1299732"/>
                  <a:pt x="1177970" y="1304976"/>
                </a:cubicBezTo>
                <a:cubicBezTo>
                  <a:pt x="845189" y="1310220"/>
                  <a:pt x="428069" y="1290403"/>
                  <a:pt x="0" y="1304976"/>
                </a:cubicBezTo>
                <a:lnTo>
                  <a:pt x="0" y="1304976"/>
                </a:lnTo>
                <a:cubicBezTo>
                  <a:pt x="9789" y="1171137"/>
                  <a:pt x="10632" y="1000495"/>
                  <a:pt x="0" y="891929"/>
                </a:cubicBezTo>
                <a:cubicBezTo>
                  <a:pt x="-10632" y="783363"/>
                  <a:pt x="10487" y="651058"/>
                  <a:pt x="0" y="426153"/>
                </a:cubicBezTo>
                <a:cubicBezTo>
                  <a:pt x="-37295" y="159957"/>
                  <a:pt x="190239" y="-7337"/>
                  <a:pt x="426153" y="0"/>
                </a:cubicBezTo>
                <a:close/>
              </a:path>
            </a:pathLst>
          </a:custGeom>
          <a:solidFill>
            <a:srgbClr val="FFFFDB">
              <a:alpha val="84000"/>
            </a:srgbClr>
          </a:solidFill>
          <a:ln w="38100" cmpd="tri">
            <a:noFill/>
            <a:prstDash val="solid"/>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6">
                    <a:lumMod val="75000"/>
                  </a:schemeClr>
                </a:solidFill>
                <a:latin typeface="#9Slide05 Lobster" panose="02000506000000020003" pitchFamily="2" charset="0"/>
                <a:ea typeface="#9Slide02 Noi dung dai" panose="02000000000000000000" pitchFamily="2" charset="0"/>
              </a:rPr>
              <a:t>Ta nói:</a:t>
            </a:r>
            <a:endParaRPr lang="en-US" sz="2800">
              <a:solidFill>
                <a:schemeClr val="accent6">
                  <a:lumMod val="75000"/>
                </a:schemeClr>
              </a:solidFill>
              <a:latin typeface="#9Slide05 Lobster" panose="02000506000000020003" pitchFamily="2" charset="0"/>
              <a:ea typeface="#9Slide02 Noi dung dai" panose="02000000000000000000" pitchFamily="2" charset="0"/>
            </a:endParaRPr>
          </a:p>
          <a:p>
            <a:pPr algn="ctr"/>
            <a:r>
              <a:rPr lang="en-US" sz="2800">
                <a:solidFill>
                  <a:schemeClr val="accent2">
                    <a:lumMod val="50000"/>
                  </a:schemeClr>
                </a:solidFill>
                <a:latin typeface="#9Slide05 Lobster" panose="02000506000000020003" pitchFamily="2" charset="0"/>
                <a:ea typeface="#9Slide02 Noi dung dai" panose="02000000000000000000" pitchFamily="2" charset="0"/>
              </a:rPr>
              <a:t>Thể tích hình lập phương </a:t>
            </a:r>
            <a:r>
              <a:rPr lang="en-US" sz="2800">
                <a:solidFill>
                  <a:srgbClr val="0070C0"/>
                </a:solidFill>
                <a:latin typeface="#9Slide05 Lobster" panose="02000506000000020003" pitchFamily="2" charset="0"/>
                <a:ea typeface="#9Slide02 Noi dung dai" panose="02000000000000000000" pitchFamily="2" charset="0"/>
              </a:rPr>
              <a:t>bé hơn</a:t>
            </a:r>
            <a:r>
              <a:rPr lang="en-US" sz="2800">
                <a:solidFill>
                  <a:schemeClr val="accent2">
                    <a:lumMod val="50000"/>
                  </a:schemeClr>
                </a:solidFill>
                <a:latin typeface="#9Slide05 Lobster" panose="02000506000000020003" pitchFamily="2" charset="0"/>
                <a:ea typeface="#9Slide02 Noi dung dai" panose="02000000000000000000" pitchFamily="2" charset="0"/>
              </a:rPr>
              <a:t> thể tích hình hộp chữ nhật</a:t>
            </a:r>
            <a:endParaRPr lang="en-US" sz="2800">
              <a:solidFill>
                <a:schemeClr val="accent2">
                  <a:lumMod val="50000"/>
                </a:schemeClr>
              </a:solidFill>
              <a:latin typeface="#9Slide05 Lobster" panose="02000506000000020003" pitchFamily="2" charset="0"/>
              <a:ea typeface="#9Slide02 Noi dung dai" panose="02000000000000000000" pitchFamily="2" charset="0"/>
            </a:endParaRPr>
          </a:p>
          <a:p>
            <a:pPr algn="ctr"/>
            <a:r>
              <a:rPr lang="en-US" sz="2800">
                <a:solidFill>
                  <a:schemeClr val="accent2">
                    <a:lumMod val="50000"/>
                  </a:schemeClr>
                </a:solidFill>
                <a:latin typeface="#9Slide05 Lobster" panose="02000506000000020003" pitchFamily="2" charset="0"/>
                <a:ea typeface="#9Slide02 Noi dung dai" panose="02000000000000000000" pitchFamily="2" charset="0"/>
              </a:rPr>
              <a:t>hay thể tích hình hộp chữ nhật </a:t>
            </a:r>
            <a:r>
              <a:rPr lang="en-US" sz="2800">
                <a:solidFill>
                  <a:srgbClr val="B35C80"/>
                </a:solidFill>
                <a:latin typeface="#9Slide05 Lobster" panose="02000506000000020003" pitchFamily="2" charset="0"/>
                <a:ea typeface="#9Slide02 Noi dung dai" panose="02000000000000000000" pitchFamily="2" charset="0"/>
              </a:rPr>
              <a:t>lớn hơn</a:t>
            </a:r>
            <a:r>
              <a:rPr lang="en-US" sz="2800">
                <a:solidFill>
                  <a:schemeClr val="accent2">
                    <a:lumMod val="50000"/>
                  </a:schemeClr>
                </a:solidFill>
                <a:latin typeface="#9Slide05 Lobster" panose="02000506000000020003" pitchFamily="2" charset="0"/>
                <a:ea typeface="#9Slide02 Noi dung dai" panose="02000000000000000000" pitchFamily="2" charset="0"/>
              </a:rPr>
              <a:t> thể tích hình lập phương.</a:t>
            </a:r>
            <a:endParaRPr lang="en-US" sz="2800">
              <a:solidFill>
                <a:schemeClr val="accent2">
                  <a:lumMod val="50000"/>
                </a:schemeClr>
              </a:solidFill>
              <a:latin typeface="#9Slide05 Lobster" panose="02000506000000020003" pitchFamily="2" charset="0"/>
              <a:ea typeface="#9Slide02 Noi dung dai" panose="02000000000000000000" pitchFamily="2"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wipe(left)">
                                      <p:cBhvr>
                                        <p:cTn id="7" dur="5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left)">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grpId="1" nodeType="clickEffect">
                                  <p:stCondLst>
                                    <p:cond delay="0"/>
                                  </p:stCondLst>
                                  <p:childTnLst>
                                    <p:animEffect transition="out" filter="randombar(horizontal)">
                                      <p:cBhvr>
                                        <p:cTn id="26" dur="500"/>
                                        <p:tgtEl>
                                          <p:spTgt spid="10">
                                            <p:txEl>
                                              <p:pRg st="0" end="0"/>
                                            </p:txEl>
                                          </p:spTgt>
                                        </p:tgtEl>
                                      </p:cBhvr>
                                    </p:animEffect>
                                    <p:set>
                                      <p:cBhvr>
                                        <p:cTn id="27" dur="1" fill="hold">
                                          <p:stCondLst>
                                            <p:cond delay="499"/>
                                          </p:stCondLst>
                                        </p:cTn>
                                        <p:tgtEl>
                                          <p:spTgt spid="10">
                                            <p:txEl>
                                              <p:pRg st="0" end="0"/>
                                            </p:txEl>
                                          </p:spTgt>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4" presetClass="exit" presetSubtype="10" fill="hold" grpId="1" nodeType="clickEffect">
                                  <p:stCondLst>
                                    <p:cond delay="0"/>
                                  </p:stCondLst>
                                  <p:childTnLst>
                                    <p:animEffect transition="out" filter="randombar(horizontal)">
                                      <p:cBhvr>
                                        <p:cTn id="31" dur="500"/>
                                        <p:tgtEl>
                                          <p:spTgt spid="10">
                                            <p:txEl>
                                              <p:pRg st="4294967295" end="4294967295"/>
                                            </p:txEl>
                                          </p:spTgt>
                                        </p:tgtEl>
                                      </p:cBhvr>
                                    </p:animEffect>
                                    <p:set>
                                      <p:cBhvr>
                                        <p:cTn id="32" dur="1" fill="hold">
                                          <p:stCondLst>
                                            <p:cond delay="499"/>
                                          </p:stCondLst>
                                        </p:cTn>
                                        <p:tgtEl>
                                          <p:spTgt spid="10">
                                            <p:txEl>
                                              <p:pRg st="4294967295" end="4294967295"/>
                                            </p:txEl>
                                          </p:spTgt>
                                        </p:tgtEl>
                                        <p:attrNameLst>
                                          <p:attrName>style.visibility</p:attrName>
                                        </p:attrNameLst>
                                      </p:cBhvr>
                                      <p:to>
                                        <p:strVal val="hidden"/>
                                      </p:to>
                                    </p:set>
                                  </p:childTnLst>
                                </p:cTn>
                              </p:par>
                              <p:par>
                                <p:cTn id="33" presetID="14" presetClass="exit" presetSubtype="10" fill="hold" grpId="1" nodeType="withEffect">
                                  <p:stCondLst>
                                    <p:cond delay="0"/>
                                  </p:stCondLst>
                                  <p:childTnLst>
                                    <p:animEffect transition="out" filter="randombar(horizontal)">
                                      <p:cBhvr>
                                        <p:cTn id="34" dur="500"/>
                                        <p:tgtEl>
                                          <p:spTgt spid="10">
                                            <p:bg/>
                                          </p:spTgt>
                                        </p:tgtEl>
                                      </p:cBhvr>
                                    </p:animEffect>
                                    <p:set>
                                      <p:cBhvr>
                                        <p:cTn id="35" dur="1" fill="hold">
                                          <p:stCondLst>
                                            <p:cond delay="499"/>
                                          </p:stCondLst>
                                        </p:cTn>
                                        <p:tgtEl>
                                          <p:spTgt spid="10">
                                            <p:bg/>
                                          </p:spTgt>
                                        </p:tgtEl>
                                        <p:attrNameLst>
                                          <p:attrName>style.visibility</p:attrName>
                                        </p:attrNameLst>
                                      </p:cBhvr>
                                      <p:to>
                                        <p:strVal val="hidden"/>
                                      </p:to>
                                    </p:set>
                                  </p:childTnLst>
                                </p:cTn>
                              </p:par>
                            </p:childTnLst>
                          </p:cTn>
                        </p:par>
                        <p:par>
                          <p:cTn id="36" fill="hold">
                            <p:stCondLst>
                              <p:cond delay="500"/>
                            </p:stCondLst>
                            <p:childTnLst>
                              <p:par>
                                <p:cTn id="37" presetID="42" presetClass="entr" presetSubtype="0"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1000"/>
                                        <p:tgtEl>
                                          <p:spTgt spid="26"/>
                                        </p:tgtEl>
                                      </p:cBhvr>
                                    </p:animEffect>
                                    <p:anim calcmode="lin" valueType="num">
                                      <p:cBhvr>
                                        <p:cTn id="40" dur="1000" fill="hold"/>
                                        <p:tgtEl>
                                          <p:spTgt spid="26"/>
                                        </p:tgtEl>
                                        <p:attrNameLst>
                                          <p:attrName>ppt_x</p:attrName>
                                        </p:attrNameLst>
                                      </p:cBhvr>
                                      <p:tavLst>
                                        <p:tav tm="0">
                                          <p:val>
                                            <p:strVal val="#ppt_x"/>
                                          </p:val>
                                        </p:tav>
                                        <p:tav tm="100000">
                                          <p:val>
                                            <p:strVal val="#ppt_x"/>
                                          </p:val>
                                        </p:tav>
                                      </p:tavLst>
                                    </p:anim>
                                    <p:anim calcmode="lin" valueType="num">
                                      <p:cBhvr>
                                        <p:cTn id="4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build="p"/>
      <p:bldP spid="10" grpId="1" animBg="1" uiExpand="1" build="allAtOnce"/>
      <p:bldP spid="26"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820420"/>
            <a:ext cx="12192000" cy="7557135"/>
          </a:xfrm>
          <a:prstGeom prst="rect">
            <a:avLst/>
          </a:prstGeom>
          <a:solidFill>
            <a:srgbClr val="FFF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p:cNvSpPr txBox="1"/>
          <p:nvPr/>
        </p:nvSpPr>
        <p:spPr>
          <a:xfrm>
            <a:off x="238388" y="486128"/>
            <a:ext cx="3018773" cy="584775"/>
          </a:xfrm>
          <a:prstGeom prst="rect">
            <a:avLst/>
          </a:prstGeom>
          <a:noFill/>
        </p:spPr>
        <p:txBody>
          <a:bodyPr wrap="square" rtlCol="0">
            <a:spAutoFit/>
          </a:bodyPr>
          <a:lstStyle/>
          <a:p>
            <a:r>
              <a:rPr lang="en-US" sz="3200">
                <a:solidFill>
                  <a:schemeClr val="accent2">
                    <a:lumMod val="50000"/>
                  </a:schemeClr>
                </a:solidFill>
                <a:latin typeface="#9Slide05 Lobster" panose="02000506000000020003" pitchFamily="2" charset="0"/>
              </a:rPr>
              <a:t>Ví dụ 2: </a:t>
            </a:r>
            <a:endParaRPr lang="en-US" sz="3200">
              <a:solidFill>
                <a:schemeClr val="accent2">
                  <a:lumMod val="50000"/>
                </a:schemeClr>
              </a:solidFill>
              <a:latin typeface="#9Slide05 Lobster" panose="02000506000000020003" pitchFamily="2" charset="0"/>
            </a:endParaRPr>
          </a:p>
        </p:txBody>
      </p:sp>
      <p:grpSp>
        <p:nvGrpSpPr>
          <p:cNvPr id="40" name="Group 39"/>
          <p:cNvGrpSpPr/>
          <p:nvPr/>
        </p:nvGrpSpPr>
        <p:grpSpPr>
          <a:xfrm>
            <a:off x="3056611" y="1172552"/>
            <a:ext cx="1134668" cy="1828987"/>
            <a:chOff x="1581374" y="2818569"/>
            <a:chExt cx="1134668" cy="1828987"/>
          </a:xfrm>
        </p:grpSpPr>
        <p:sp>
          <p:nvSpPr>
            <p:cNvPr id="22" name="Cube 21"/>
            <p:cNvSpPr/>
            <p:nvPr/>
          </p:nvSpPr>
          <p:spPr>
            <a:xfrm>
              <a:off x="1804369" y="3506122"/>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be 3"/>
            <p:cNvSpPr/>
            <p:nvPr/>
          </p:nvSpPr>
          <p:spPr>
            <a:xfrm>
              <a:off x="1581374" y="3735883"/>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be 29"/>
            <p:cNvSpPr/>
            <p:nvPr/>
          </p:nvSpPr>
          <p:spPr>
            <a:xfrm>
              <a:off x="1804368" y="2818569"/>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p:cNvSpPr/>
            <p:nvPr/>
          </p:nvSpPr>
          <p:spPr>
            <a:xfrm>
              <a:off x="1581374" y="3049830"/>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6746552" y="1304650"/>
            <a:ext cx="2275332" cy="1591711"/>
            <a:chOff x="5538558" y="3062906"/>
            <a:chExt cx="2275332" cy="1591711"/>
          </a:xfrm>
        </p:grpSpPr>
        <p:sp>
          <p:nvSpPr>
            <p:cNvPr id="32" name="Cube 31"/>
            <p:cNvSpPr/>
            <p:nvPr/>
          </p:nvSpPr>
          <p:spPr>
            <a:xfrm>
              <a:off x="5538558" y="3742944"/>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p:cNvSpPr/>
            <p:nvPr/>
          </p:nvSpPr>
          <p:spPr>
            <a:xfrm>
              <a:off x="5538558" y="3062906"/>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p:cNvSpPr/>
            <p:nvPr/>
          </p:nvSpPr>
          <p:spPr>
            <a:xfrm>
              <a:off x="6219824" y="3742372"/>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p:cNvSpPr/>
            <p:nvPr/>
          </p:nvSpPr>
          <p:spPr>
            <a:xfrm>
              <a:off x="6902217" y="3742371"/>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12811517" y="159674"/>
            <a:ext cx="1592940" cy="1581216"/>
            <a:chOff x="1581374" y="3066340"/>
            <a:chExt cx="1592940" cy="1581216"/>
          </a:xfrm>
          <a:scene3d>
            <a:camera prst="orthographicFront">
              <a:rot lat="0" lon="20699996" rev="0"/>
            </a:camera>
            <a:lightRig rig="threePt" dir="t"/>
          </a:scene3d>
        </p:grpSpPr>
        <p:sp>
          <p:nvSpPr>
            <p:cNvPr id="36" name="Cube 35"/>
            <p:cNvSpPr/>
            <p:nvPr/>
          </p:nvSpPr>
          <p:spPr>
            <a:xfrm>
              <a:off x="1581374" y="3735883"/>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p:cNvSpPr/>
            <p:nvPr/>
          </p:nvSpPr>
          <p:spPr>
            <a:xfrm>
              <a:off x="2262641" y="3735883"/>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p:cNvSpPr/>
            <p:nvPr/>
          </p:nvSpPr>
          <p:spPr>
            <a:xfrm>
              <a:off x="1581374" y="3066340"/>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p:cNvSpPr/>
            <p:nvPr/>
          </p:nvSpPr>
          <p:spPr>
            <a:xfrm>
              <a:off x="2262640" y="3066340"/>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40"/>
          <p:cNvSpPr txBox="1"/>
          <p:nvPr/>
        </p:nvSpPr>
        <p:spPr>
          <a:xfrm>
            <a:off x="2765280" y="3139852"/>
            <a:ext cx="1689315" cy="769441"/>
          </a:xfrm>
          <a:prstGeom prst="rect">
            <a:avLst/>
          </a:prstGeom>
          <a:noFill/>
        </p:spPr>
        <p:txBody>
          <a:bodyPr wrap="square" rtlCol="0">
            <a:spAutoFit/>
          </a:bodyPr>
          <a:lstStyle/>
          <a:p>
            <a:r>
              <a:rPr lang="en-US" sz="4400" b="1">
                <a:latin typeface="HP001 4 hàng" panose="020B0603050302020204" pitchFamily="34" charset="0"/>
              </a:rPr>
              <a:t>C</a:t>
            </a:r>
            <a:endParaRPr lang="en-US" sz="4400" b="1">
              <a:latin typeface="HP001 4 hàng" panose="020B0603050302020204" pitchFamily="34" charset="0"/>
            </a:endParaRPr>
          </a:p>
        </p:txBody>
      </p:sp>
      <p:sp>
        <p:nvSpPr>
          <p:cNvPr id="47" name="TextBox 46"/>
          <p:cNvSpPr txBox="1"/>
          <p:nvPr/>
        </p:nvSpPr>
        <p:spPr>
          <a:xfrm>
            <a:off x="7247183" y="3044316"/>
            <a:ext cx="1689315" cy="769441"/>
          </a:xfrm>
          <a:prstGeom prst="rect">
            <a:avLst/>
          </a:prstGeom>
          <a:noFill/>
        </p:spPr>
        <p:txBody>
          <a:bodyPr wrap="square" rtlCol="0">
            <a:spAutoFit/>
          </a:bodyPr>
          <a:lstStyle/>
          <a:p>
            <a:r>
              <a:rPr lang="en-US" sz="4400" b="1">
                <a:latin typeface="HP001 4 hàng" panose="020B0603050302020204" pitchFamily="34" charset="0"/>
              </a:rPr>
              <a:t>D</a:t>
            </a:r>
            <a:endParaRPr lang="en-US" sz="4400" b="1">
              <a:latin typeface="HP001 4 hàng" panose="020B0603050302020204" pitchFamily="34" charset="0"/>
            </a:endParaRPr>
          </a:p>
        </p:txBody>
      </p:sp>
      <p:sp>
        <p:nvSpPr>
          <p:cNvPr id="48" name="TextBox 47"/>
          <p:cNvSpPr txBox="1"/>
          <p:nvPr/>
        </p:nvSpPr>
        <p:spPr>
          <a:xfrm>
            <a:off x="3136106" y="2355376"/>
            <a:ext cx="1197675" cy="646331"/>
          </a:xfrm>
          <a:prstGeom prst="rect">
            <a:avLst/>
          </a:prstGeom>
          <a:noFill/>
        </p:spPr>
        <p:txBody>
          <a:bodyPr wrap="square" rtlCol="0">
            <a:spAutoFit/>
          </a:bodyPr>
          <a:lstStyle/>
          <a:p>
            <a:r>
              <a:rPr lang="en-US" sz="3600">
                <a:solidFill>
                  <a:srgbClr val="FFFF00"/>
                </a:solidFill>
                <a:latin typeface="LNTH-Purrfect" panose="02000503000000000000" pitchFamily="2" charset="0"/>
              </a:rPr>
              <a:t>1</a:t>
            </a:r>
            <a:endParaRPr lang="en-US" sz="3600">
              <a:solidFill>
                <a:srgbClr val="FFFF00"/>
              </a:solidFill>
              <a:latin typeface="LNTH-Purrfect" panose="02000503000000000000" pitchFamily="2" charset="0"/>
            </a:endParaRPr>
          </a:p>
        </p:txBody>
      </p:sp>
      <p:sp>
        <p:nvSpPr>
          <p:cNvPr id="49" name="TextBox 48"/>
          <p:cNvSpPr txBox="1"/>
          <p:nvPr/>
        </p:nvSpPr>
        <p:spPr>
          <a:xfrm>
            <a:off x="3256645" y="1709093"/>
            <a:ext cx="1197675" cy="646331"/>
          </a:xfrm>
          <a:prstGeom prst="rect">
            <a:avLst/>
          </a:prstGeom>
          <a:noFill/>
        </p:spPr>
        <p:txBody>
          <a:bodyPr wrap="square" rtlCol="0">
            <a:spAutoFit/>
          </a:bodyPr>
          <a:lstStyle/>
          <a:p>
            <a:r>
              <a:rPr lang="en-US" sz="3600">
                <a:solidFill>
                  <a:srgbClr val="92D050"/>
                </a:solidFill>
                <a:latin typeface="LNTH-Purrfect" panose="02000503000000000000" pitchFamily="2" charset="0"/>
              </a:rPr>
              <a:t>2</a:t>
            </a:r>
            <a:endParaRPr lang="en-US" sz="3600">
              <a:solidFill>
                <a:srgbClr val="92D050"/>
              </a:solidFill>
              <a:latin typeface="LNTH-Purrfect" panose="02000503000000000000" pitchFamily="2" charset="0"/>
            </a:endParaRPr>
          </a:p>
        </p:txBody>
      </p:sp>
      <p:sp>
        <p:nvSpPr>
          <p:cNvPr id="50" name="TextBox 49"/>
          <p:cNvSpPr txBox="1"/>
          <p:nvPr/>
        </p:nvSpPr>
        <p:spPr>
          <a:xfrm>
            <a:off x="3899858" y="1305003"/>
            <a:ext cx="1197675" cy="646331"/>
          </a:xfrm>
          <a:prstGeom prst="rect">
            <a:avLst/>
          </a:prstGeom>
          <a:noFill/>
        </p:spPr>
        <p:txBody>
          <a:bodyPr wrap="square" rtlCol="0">
            <a:spAutoFit/>
          </a:bodyPr>
          <a:lstStyle/>
          <a:p>
            <a:r>
              <a:rPr lang="en-US" sz="3600">
                <a:solidFill>
                  <a:srgbClr val="00B0F0"/>
                </a:solidFill>
                <a:latin typeface="LNTH-Purrfect" panose="02000503000000000000" pitchFamily="2" charset="0"/>
              </a:rPr>
              <a:t>3</a:t>
            </a:r>
            <a:endParaRPr lang="en-US" sz="3600">
              <a:solidFill>
                <a:srgbClr val="00B0F0"/>
              </a:solidFill>
              <a:latin typeface="LNTH-Purrfect" panose="02000503000000000000" pitchFamily="2" charset="0"/>
            </a:endParaRPr>
          </a:p>
        </p:txBody>
      </p:sp>
      <p:sp>
        <p:nvSpPr>
          <p:cNvPr id="51" name="TextBox 50"/>
          <p:cNvSpPr txBox="1"/>
          <p:nvPr/>
        </p:nvSpPr>
        <p:spPr>
          <a:xfrm>
            <a:off x="3900226" y="2069439"/>
            <a:ext cx="1197675" cy="646331"/>
          </a:xfrm>
          <a:prstGeom prst="rect">
            <a:avLst/>
          </a:prstGeom>
          <a:noFill/>
        </p:spPr>
        <p:txBody>
          <a:bodyPr wrap="square" rtlCol="0">
            <a:spAutoFit/>
          </a:bodyPr>
          <a:lstStyle/>
          <a:p>
            <a:r>
              <a:rPr lang="en-US" sz="3600">
                <a:solidFill>
                  <a:srgbClr val="9E6E4A"/>
                </a:solidFill>
                <a:latin typeface="LNTH-Purrfect" panose="02000503000000000000" pitchFamily="2" charset="0"/>
              </a:rPr>
              <a:t>4</a:t>
            </a:r>
            <a:endParaRPr lang="en-US" sz="3600">
              <a:solidFill>
                <a:srgbClr val="9E6E4A"/>
              </a:solidFill>
              <a:latin typeface="LNTH-Purrfect" panose="02000503000000000000" pitchFamily="2" charset="0"/>
            </a:endParaRPr>
          </a:p>
        </p:txBody>
      </p:sp>
      <p:sp>
        <p:nvSpPr>
          <p:cNvPr id="52" name="TextBox 51"/>
          <p:cNvSpPr txBox="1"/>
          <p:nvPr/>
        </p:nvSpPr>
        <p:spPr>
          <a:xfrm>
            <a:off x="6827412" y="1475514"/>
            <a:ext cx="1197675" cy="646331"/>
          </a:xfrm>
          <a:prstGeom prst="rect">
            <a:avLst/>
          </a:prstGeom>
          <a:noFill/>
        </p:spPr>
        <p:txBody>
          <a:bodyPr wrap="square" rtlCol="0">
            <a:spAutoFit/>
          </a:bodyPr>
          <a:lstStyle/>
          <a:p>
            <a:r>
              <a:rPr lang="en-US" sz="3600">
                <a:solidFill>
                  <a:srgbClr val="FFFF00"/>
                </a:solidFill>
                <a:latin typeface="LNTH-Purrfect" panose="02000503000000000000" pitchFamily="2" charset="0"/>
              </a:rPr>
              <a:t>1</a:t>
            </a:r>
            <a:endParaRPr lang="en-US" sz="3600">
              <a:solidFill>
                <a:srgbClr val="FFFF00"/>
              </a:solidFill>
              <a:latin typeface="LNTH-Purrfect" panose="02000503000000000000" pitchFamily="2" charset="0"/>
            </a:endParaRPr>
          </a:p>
        </p:txBody>
      </p:sp>
      <p:sp>
        <p:nvSpPr>
          <p:cNvPr id="53" name="TextBox 52"/>
          <p:cNvSpPr txBox="1"/>
          <p:nvPr/>
        </p:nvSpPr>
        <p:spPr>
          <a:xfrm>
            <a:off x="6827616" y="2122446"/>
            <a:ext cx="1197675" cy="646331"/>
          </a:xfrm>
          <a:prstGeom prst="rect">
            <a:avLst/>
          </a:prstGeom>
          <a:noFill/>
        </p:spPr>
        <p:txBody>
          <a:bodyPr wrap="square" rtlCol="0">
            <a:spAutoFit/>
          </a:bodyPr>
          <a:lstStyle/>
          <a:p>
            <a:r>
              <a:rPr lang="en-US" sz="3600">
                <a:solidFill>
                  <a:srgbClr val="00B050"/>
                </a:solidFill>
                <a:latin typeface="LNTH-Purrfect" panose="02000503000000000000" pitchFamily="2" charset="0"/>
              </a:rPr>
              <a:t>2</a:t>
            </a:r>
            <a:endParaRPr lang="en-US" sz="3600">
              <a:solidFill>
                <a:srgbClr val="00B050"/>
              </a:solidFill>
              <a:latin typeface="LNTH-Purrfect" panose="02000503000000000000" pitchFamily="2" charset="0"/>
            </a:endParaRPr>
          </a:p>
        </p:txBody>
      </p:sp>
      <p:sp>
        <p:nvSpPr>
          <p:cNvPr id="54" name="TextBox 53"/>
          <p:cNvSpPr txBox="1"/>
          <p:nvPr/>
        </p:nvSpPr>
        <p:spPr>
          <a:xfrm>
            <a:off x="7493302" y="2095505"/>
            <a:ext cx="1197675" cy="646331"/>
          </a:xfrm>
          <a:prstGeom prst="rect">
            <a:avLst/>
          </a:prstGeom>
          <a:noFill/>
        </p:spPr>
        <p:txBody>
          <a:bodyPr wrap="square" rtlCol="0">
            <a:spAutoFit/>
          </a:bodyPr>
          <a:lstStyle/>
          <a:p>
            <a:r>
              <a:rPr lang="en-US" sz="3600">
                <a:solidFill>
                  <a:srgbClr val="0070C0"/>
                </a:solidFill>
                <a:latin typeface="LNTH-Purrfect" panose="02000503000000000000" pitchFamily="2" charset="0"/>
              </a:rPr>
              <a:t>3</a:t>
            </a:r>
            <a:endParaRPr lang="en-US" sz="3600">
              <a:solidFill>
                <a:srgbClr val="0070C0"/>
              </a:solidFill>
              <a:latin typeface="LNTH-Purrfect" panose="02000503000000000000" pitchFamily="2" charset="0"/>
            </a:endParaRPr>
          </a:p>
        </p:txBody>
      </p:sp>
      <p:sp>
        <p:nvSpPr>
          <p:cNvPr id="55" name="TextBox 54"/>
          <p:cNvSpPr txBox="1"/>
          <p:nvPr/>
        </p:nvSpPr>
        <p:spPr>
          <a:xfrm>
            <a:off x="8224973" y="2122446"/>
            <a:ext cx="1197675" cy="646331"/>
          </a:xfrm>
          <a:prstGeom prst="rect">
            <a:avLst/>
          </a:prstGeom>
          <a:noFill/>
        </p:spPr>
        <p:txBody>
          <a:bodyPr wrap="square" rtlCol="0">
            <a:spAutoFit/>
          </a:bodyPr>
          <a:lstStyle/>
          <a:p>
            <a:r>
              <a:rPr lang="en-US" sz="3600">
                <a:solidFill>
                  <a:srgbClr val="AC8264"/>
                </a:solidFill>
                <a:latin typeface="LNTH-Purrfect" panose="02000503000000000000" pitchFamily="2" charset="0"/>
              </a:rPr>
              <a:t>4</a:t>
            </a:r>
            <a:endParaRPr lang="en-US" sz="3600">
              <a:solidFill>
                <a:srgbClr val="AC8264"/>
              </a:solidFill>
              <a:latin typeface="LNTH-Purrfect" panose="02000503000000000000" pitchFamily="2" charset="0"/>
            </a:endParaRPr>
          </a:p>
        </p:txBody>
      </p:sp>
      <p:sp>
        <p:nvSpPr>
          <p:cNvPr id="56" name="Speech Bubble: Rectangle 55"/>
          <p:cNvSpPr/>
          <p:nvPr/>
        </p:nvSpPr>
        <p:spPr>
          <a:xfrm>
            <a:off x="1285682" y="3909199"/>
            <a:ext cx="3637499" cy="913535"/>
          </a:xfrm>
          <a:prstGeom prst="wedgeRectCallout">
            <a:avLst>
              <a:gd name="adj1" fmla="val -2493"/>
              <a:gd name="adj2" fmla="val -82036"/>
            </a:avLst>
          </a:prstGeom>
          <a:solidFill>
            <a:srgbClr val="869A81">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latin typeface="#9Slide05 Fourth Medium" panose="00000600000000000000" pitchFamily="2" charset="0"/>
              </a:rPr>
              <a:t>Hình </a:t>
            </a:r>
            <a:r>
              <a:rPr lang="en-US" sz="2000" b="1">
                <a:solidFill>
                  <a:srgbClr val="000000"/>
                </a:solidFill>
                <a:latin typeface="HP001 4 hàng" panose="020B0603050302020204" pitchFamily="34" charset="0"/>
              </a:rPr>
              <a:t>C</a:t>
            </a:r>
            <a:r>
              <a:rPr lang="en-US" sz="2400">
                <a:solidFill>
                  <a:srgbClr val="000000"/>
                </a:solidFill>
                <a:latin typeface="#9Slide05 Fourth Medium" panose="00000600000000000000" pitchFamily="2" charset="0"/>
              </a:rPr>
              <a:t> gồm 4 hình lập phương như nhau.</a:t>
            </a:r>
            <a:endParaRPr lang="en-US" sz="2400">
              <a:solidFill>
                <a:srgbClr val="000000"/>
              </a:solidFill>
              <a:latin typeface="#9Slide05 Fourth Medium" panose="00000600000000000000" pitchFamily="2" charset="0"/>
            </a:endParaRPr>
          </a:p>
        </p:txBody>
      </p:sp>
      <p:sp>
        <p:nvSpPr>
          <p:cNvPr id="57" name="Speech Bubble: Rectangle 56"/>
          <p:cNvSpPr/>
          <p:nvPr/>
        </p:nvSpPr>
        <p:spPr>
          <a:xfrm>
            <a:off x="5870283" y="3813949"/>
            <a:ext cx="3637499" cy="913535"/>
          </a:xfrm>
          <a:prstGeom prst="wedgeRectCallout">
            <a:avLst>
              <a:gd name="adj1" fmla="val 21"/>
              <a:gd name="adj2" fmla="val -77587"/>
            </a:avLst>
          </a:prstGeom>
          <a:solidFill>
            <a:srgbClr val="94C0C7">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latin typeface="#9Slide05 Fourth Medium" panose="00000600000000000000" pitchFamily="2" charset="0"/>
              </a:rPr>
              <a:t>Hình </a:t>
            </a:r>
            <a:r>
              <a:rPr lang="en-US" sz="2000" b="1">
                <a:solidFill>
                  <a:srgbClr val="000000"/>
                </a:solidFill>
                <a:latin typeface="HP001 4 hàng" panose="020B0603050302020204" pitchFamily="34" charset="0"/>
              </a:rPr>
              <a:t>D</a:t>
            </a:r>
            <a:r>
              <a:rPr lang="en-US" sz="2400">
                <a:solidFill>
                  <a:srgbClr val="000000"/>
                </a:solidFill>
                <a:latin typeface="#9Slide05 Fourth Medium" panose="00000600000000000000" pitchFamily="2" charset="0"/>
              </a:rPr>
              <a:t> cũng gồm 4 hình lập phương như thế.</a:t>
            </a:r>
            <a:endParaRPr lang="en-US" sz="2400">
              <a:solidFill>
                <a:srgbClr val="000000"/>
              </a:solidFill>
              <a:latin typeface="#9Slide05 Fourth Medium" panose="00000600000000000000" pitchFamily="2" charset="0"/>
            </a:endParaRPr>
          </a:p>
        </p:txBody>
      </p:sp>
      <p:sp>
        <p:nvSpPr>
          <p:cNvPr id="26" name="Rectangle: Diagonal Corners Rounded 25"/>
          <p:cNvSpPr/>
          <p:nvPr/>
        </p:nvSpPr>
        <p:spPr>
          <a:xfrm>
            <a:off x="2937313" y="3909232"/>
            <a:ext cx="5998569" cy="895555"/>
          </a:xfrm>
          <a:custGeom>
            <a:avLst/>
            <a:gdLst>
              <a:gd name="connsiteX0" fmla="*/ 292452 w 5998569"/>
              <a:gd name="connsiteY0" fmla="*/ 0 h 895555"/>
              <a:gd name="connsiteX1" fmla="*/ 869404 w 5998569"/>
              <a:gd name="connsiteY1" fmla="*/ 0 h 895555"/>
              <a:gd name="connsiteX2" fmla="*/ 1560478 w 5998569"/>
              <a:gd name="connsiteY2" fmla="*/ 0 h 895555"/>
              <a:gd name="connsiteX3" fmla="*/ 2251552 w 5998569"/>
              <a:gd name="connsiteY3" fmla="*/ 0 h 895555"/>
              <a:gd name="connsiteX4" fmla="*/ 2828504 w 5998569"/>
              <a:gd name="connsiteY4" fmla="*/ 0 h 895555"/>
              <a:gd name="connsiteX5" fmla="*/ 3348395 w 5998569"/>
              <a:gd name="connsiteY5" fmla="*/ 0 h 895555"/>
              <a:gd name="connsiteX6" fmla="*/ 4096530 w 5998569"/>
              <a:gd name="connsiteY6" fmla="*/ 0 h 895555"/>
              <a:gd name="connsiteX7" fmla="*/ 4787604 w 5998569"/>
              <a:gd name="connsiteY7" fmla="*/ 0 h 895555"/>
              <a:gd name="connsiteX8" fmla="*/ 5421617 w 5998569"/>
              <a:gd name="connsiteY8" fmla="*/ 0 h 895555"/>
              <a:gd name="connsiteX9" fmla="*/ 5998569 w 5998569"/>
              <a:gd name="connsiteY9" fmla="*/ 0 h 895555"/>
              <a:gd name="connsiteX10" fmla="*/ 5998569 w 5998569"/>
              <a:gd name="connsiteY10" fmla="*/ 0 h 895555"/>
              <a:gd name="connsiteX11" fmla="*/ 5998569 w 5998569"/>
              <a:gd name="connsiteY11" fmla="*/ 603103 h 895555"/>
              <a:gd name="connsiteX12" fmla="*/ 5706117 w 5998569"/>
              <a:gd name="connsiteY12" fmla="*/ 895555 h 895555"/>
              <a:gd name="connsiteX13" fmla="*/ 5129165 w 5998569"/>
              <a:gd name="connsiteY13" fmla="*/ 895555 h 895555"/>
              <a:gd name="connsiteX14" fmla="*/ 4438091 w 5998569"/>
              <a:gd name="connsiteY14" fmla="*/ 895555 h 895555"/>
              <a:gd name="connsiteX15" fmla="*/ 3689956 w 5998569"/>
              <a:gd name="connsiteY15" fmla="*/ 895555 h 895555"/>
              <a:gd name="connsiteX16" fmla="*/ 2941820 w 5998569"/>
              <a:gd name="connsiteY16" fmla="*/ 895555 h 895555"/>
              <a:gd name="connsiteX17" fmla="*/ 2421930 w 5998569"/>
              <a:gd name="connsiteY17" fmla="*/ 895555 h 895555"/>
              <a:gd name="connsiteX18" fmla="*/ 1902039 w 5998569"/>
              <a:gd name="connsiteY18" fmla="*/ 895555 h 895555"/>
              <a:gd name="connsiteX19" fmla="*/ 1268026 w 5998569"/>
              <a:gd name="connsiteY19" fmla="*/ 895555 h 895555"/>
              <a:gd name="connsiteX20" fmla="*/ 748135 w 5998569"/>
              <a:gd name="connsiteY20" fmla="*/ 895555 h 895555"/>
              <a:gd name="connsiteX21" fmla="*/ 0 w 5998569"/>
              <a:gd name="connsiteY21" fmla="*/ 895555 h 895555"/>
              <a:gd name="connsiteX22" fmla="*/ 0 w 5998569"/>
              <a:gd name="connsiteY22" fmla="*/ 895555 h 895555"/>
              <a:gd name="connsiteX23" fmla="*/ 0 w 5998569"/>
              <a:gd name="connsiteY23" fmla="*/ 292452 h 895555"/>
              <a:gd name="connsiteX24" fmla="*/ 292452 w 5998569"/>
              <a:gd name="connsiteY24" fmla="*/ 0 h 89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98569" h="895555" fill="none" extrusionOk="0">
                <a:moveTo>
                  <a:pt x="292452" y="0"/>
                </a:moveTo>
                <a:cubicBezTo>
                  <a:pt x="442598" y="829"/>
                  <a:pt x="616984" y="-10798"/>
                  <a:pt x="869404" y="0"/>
                </a:cubicBezTo>
                <a:cubicBezTo>
                  <a:pt x="1121824" y="10798"/>
                  <a:pt x="1407829" y="29232"/>
                  <a:pt x="1560478" y="0"/>
                </a:cubicBezTo>
                <a:cubicBezTo>
                  <a:pt x="1713127" y="-29232"/>
                  <a:pt x="2045023" y="-4857"/>
                  <a:pt x="2251552" y="0"/>
                </a:cubicBezTo>
                <a:cubicBezTo>
                  <a:pt x="2458081" y="4857"/>
                  <a:pt x="2561692" y="-10198"/>
                  <a:pt x="2828504" y="0"/>
                </a:cubicBezTo>
                <a:cubicBezTo>
                  <a:pt x="3095316" y="10198"/>
                  <a:pt x="3150516" y="-12993"/>
                  <a:pt x="3348395" y="0"/>
                </a:cubicBezTo>
                <a:cubicBezTo>
                  <a:pt x="3546274" y="12993"/>
                  <a:pt x="3857462" y="22166"/>
                  <a:pt x="4096530" y="0"/>
                </a:cubicBezTo>
                <a:cubicBezTo>
                  <a:pt x="4335598" y="-22166"/>
                  <a:pt x="4619572" y="24313"/>
                  <a:pt x="4787604" y="0"/>
                </a:cubicBezTo>
                <a:cubicBezTo>
                  <a:pt x="4955636" y="-24313"/>
                  <a:pt x="5182789" y="-31618"/>
                  <a:pt x="5421617" y="0"/>
                </a:cubicBezTo>
                <a:cubicBezTo>
                  <a:pt x="5660445" y="31618"/>
                  <a:pt x="5739113" y="-24130"/>
                  <a:pt x="5998569" y="0"/>
                </a:cubicBezTo>
                <a:lnTo>
                  <a:pt x="5998569" y="0"/>
                </a:lnTo>
                <a:cubicBezTo>
                  <a:pt x="6002018" y="203720"/>
                  <a:pt x="5975052" y="478080"/>
                  <a:pt x="5998569" y="603103"/>
                </a:cubicBezTo>
                <a:cubicBezTo>
                  <a:pt x="6005236" y="775015"/>
                  <a:pt x="5871641" y="862527"/>
                  <a:pt x="5706117" y="895555"/>
                </a:cubicBezTo>
                <a:cubicBezTo>
                  <a:pt x="5469062" y="875348"/>
                  <a:pt x="5357216" y="912320"/>
                  <a:pt x="5129165" y="895555"/>
                </a:cubicBezTo>
                <a:cubicBezTo>
                  <a:pt x="4901114" y="878790"/>
                  <a:pt x="4721003" y="917745"/>
                  <a:pt x="4438091" y="895555"/>
                </a:cubicBezTo>
                <a:cubicBezTo>
                  <a:pt x="4155179" y="873365"/>
                  <a:pt x="3924303" y="891815"/>
                  <a:pt x="3689956" y="895555"/>
                </a:cubicBezTo>
                <a:cubicBezTo>
                  <a:pt x="3455609" y="899295"/>
                  <a:pt x="3137198" y="861485"/>
                  <a:pt x="2941820" y="895555"/>
                </a:cubicBezTo>
                <a:cubicBezTo>
                  <a:pt x="2746442" y="929625"/>
                  <a:pt x="2589615" y="880379"/>
                  <a:pt x="2421930" y="895555"/>
                </a:cubicBezTo>
                <a:cubicBezTo>
                  <a:pt x="2254245" y="910732"/>
                  <a:pt x="2021092" y="911174"/>
                  <a:pt x="1902039" y="895555"/>
                </a:cubicBezTo>
                <a:cubicBezTo>
                  <a:pt x="1782986" y="879936"/>
                  <a:pt x="1398874" y="892548"/>
                  <a:pt x="1268026" y="895555"/>
                </a:cubicBezTo>
                <a:cubicBezTo>
                  <a:pt x="1137178" y="898562"/>
                  <a:pt x="895988" y="882596"/>
                  <a:pt x="748135" y="895555"/>
                </a:cubicBezTo>
                <a:cubicBezTo>
                  <a:pt x="600282" y="908514"/>
                  <a:pt x="278520" y="914148"/>
                  <a:pt x="0" y="895555"/>
                </a:cubicBezTo>
                <a:lnTo>
                  <a:pt x="0" y="895555"/>
                </a:lnTo>
                <a:cubicBezTo>
                  <a:pt x="-7593" y="629306"/>
                  <a:pt x="10735" y="511485"/>
                  <a:pt x="0" y="292452"/>
                </a:cubicBezTo>
                <a:cubicBezTo>
                  <a:pt x="11649" y="114659"/>
                  <a:pt x="121291" y="5512"/>
                  <a:pt x="292452" y="0"/>
                </a:cubicBezTo>
                <a:close/>
              </a:path>
              <a:path w="5998569" h="895555" stroke="0" extrusionOk="0">
                <a:moveTo>
                  <a:pt x="292452" y="0"/>
                </a:moveTo>
                <a:cubicBezTo>
                  <a:pt x="485156" y="25075"/>
                  <a:pt x="728985" y="5811"/>
                  <a:pt x="869404" y="0"/>
                </a:cubicBezTo>
                <a:cubicBezTo>
                  <a:pt x="1009823" y="-5811"/>
                  <a:pt x="1211377" y="10768"/>
                  <a:pt x="1389294" y="0"/>
                </a:cubicBezTo>
                <a:cubicBezTo>
                  <a:pt x="1567211" y="-10768"/>
                  <a:pt x="1781759" y="-29433"/>
                  <a:pt x="2080369" y="0"/>
                </a:cubicBezTo>
                <a:cubicBezTo>
                  <a:pt x="2378979" y="29433"/>
                  <a:pt x="2472486" y="23211"/>
                  <a:pt x="2714382" y="0"/>
                </a:cubicBezTo>
                <a:cubicBezTo>
                  <a:pt x="2956278" y="-23211"/>
                  <a:pt x="3066133" y="-28475"/>
                  <a:pt x="3291333" y="0"/>
                </a:cubicBezTo>
                <a:cubicBezTo>
                  <a:pt x="3516533" y="28475"/>
                  <a:pt x="3750884" y="-19641"/>
                  <a:pt x="3868285" y="0"/>
                </a:cubicBezTo>
                <a:cubicBezTo>
                  <a:pt x="3985686" y="19641"/>
                  <a:pt x="4226358" y="-4314"/>
                  <a:pt x="4502298" y="0"/>
                </a:cubicBezTo>
                <a:cubicBezTo>
                  <a:pt x="4778238" y="4314"/>
                  <a:pt x="4850877" y="4813"/>
                  <a:pt x="5079250" y="0"/>
                </a:cubicBezTo>
                <a:cubicBezTo>
                  <a:pt x="5307623" y="-4813"/>
                  <a:pt x="5549321" y="-33881"/>
                  <a:pt x="5998569" y="0"/>
                </a:cubicBezTo>
                <a:lnTo>
                  <a:pt x="5998569" y="0"/>
                </a:lnTo>
                <a:cubicBezTo>
                  <a:pt x="5979531" y="195994"/>
                  <a:pt x="6018776" y="407065"/>
                  <a:pt x="5998569" y="603103"/>
                </a:cubicBezTo>
                <a:cubicBezTo>
                  <a:pt x="5969390" y="763043"/>
                  <a:pt x="5855722" y="897864"/>
                  <a:pt x="5706117" y="895555"/>
                </a:cubicBezTo>
                <a:cubicBezTo>
                  <a:pt x="5546022" y="869526"/>
                  <a:pt x="5381359" y="915344"/>
                  <a:pt x="5072104" y="895555"/>
                </a:cubicBezTo>
                <a:cubicBezTo>
                  <a:pt x="4762849" y="875766"/>
                  <a:pt x="4772600" y="914607"/>
                  <a:pt x="4609275" y="895555"/>
                </a:cubicBezTo>
                <a:cubicBezTo>
                  <a:pt x="4445950" y="876503"/>
                  <a:pt x="4296936" y="904146"/>
                  <a:pt x="4089384" y="895555"/>
                </a:cubicBezTo>
                <a:cubicBezTo>
                  <a:pt x="3881832" y="886964"/>
                  <a:pt x="3605743" y="869167"/>
                  <a:pt x="3455371" y="895555"/>
                </a:cubicBezTo>
                <a:cubicBezTo>
                  <a:pt x="3304999" y="921943"/>
                  <a:pt x="3015534" y="908612"/>
                  <a:pt x="2821358" y="895555"/>
                </a:cubicBezTo>
                <a:cubicBezTo>
                  <a:pt x="2627182" y="882498"/>
                  <a:pt x="2434326" y="878231"/>
                  <a:pt x="2244406" y="895555"/>
                </a:cubicBezTo>
                <a:cubicBezTo>
                  <a:pt x="2054486" y="912879"/>
                  <a:pt x="1860352" y="922533"/>
                  <a:pt x="1667454" y="895555"/>
                </a:cubicBezTo>
                <a:cubicBezTo>
                  <a:pt x="1474556" y="868577"/>
                  <a:pt x="1247140" y="892060"/>
                  <a:pt x="1090502" y="895555"/>
                </a:cubicBezTo>
                <a:cubicBezTo>
                  <a:pt x="933864" y="899050"/>
                  <a:pt x="810842" y="906892"/>
                  <a:pt x="627673" y="895555"/>
                </a:cubicBezTo>
                <a:cubicBezTo>
                  <a:pt x="444504" y="884218"/>
                  <a:pt x="230444" y="905725"/>
                  <a:pt x="0" y="895555"/>
                </a:cubicBezTo>
                <a:lnTo>
                  <a:pt x="0" y="895555"/>
                </a:lnTo>
                <a:cubicBezTo>
                  <a:pt x="26491" y="659808"/>
                  <a:pt x="-24852" y="523187"/>
                  <a:pt x="0" y="292452"/>
                </a:cubicBezTo>
                <a:cubicBezTo>
                  <a:pt x="3699" y="166322"/>
                  <a:pt x="128244" y="36547"/>
                  <a:pt x="292452" y="0"/>
                </a:cubicBezTo>
                <a:close/>
              </a:path>
            </a:pathLst>
          </a:custGeom>
          <a:solidFill>
            <a:schemeClr val="accent6">
              <a:lumMod val="40000"/>
              <a:lumOff val="60000"/>
              <a:alpha val="84000"/>
            </a:schemeClr>
          </a:solidFill>
          <a:ln w="38100" cmpd="tri">
            <a:noFill/>
            <a:prstDash val="solid"/>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6">
                    <a:lumMod val="75000"/>
                  </a:schemeClr>
                </a:solidFill>
                <a:latin typeface="#9Slide05 Lobster" panose="02000506000000020003" pitchFamily="2" charset="0"/>
                <a:ea typeface="#9Slide02 Noi dung dai" panose="02000000000000000000" pitchFamily="2" charset="0"/>
              </a:rPr>
              <a:t>Ta nói:</a:t>
            </a:r>
            <a:endParaRPr lang="en-US" sz="2800">
              <a:solidFill>
                <a:schemeClr val="accent6">
                  <a:lumMod val="75000"/>
                </a:schemeClr>
              </a:solidFill>
              <a:latin typeface="#9Slide05 Lobster" panose="02000506000000020003" pitchFamily="2" charset="0"/>
              <a:ea typeface="#9Slide02 Noi dung dai" panose="02000000000000000000" pitchFamily="2" charset="0"/>
            </a:endParaRPr>
          </a:p>
          <a:p>
            <a:pPr algn="ctr"/>
            <a:r>
              <a:rPr lang="en-US" sz="2800">
                <a:solidFill>
                  <a:srgbClr val="002060"/>
                </a:solidFill>
                <a:latin typeface="#9Slide05 Lobster" panose="02000506000000020003" pitchFamily="2" charset="0"/>
                <a:ea typeface="#9Slide02 Noi dung dai" panose="02000000000000000000" pitchFamily="2" charset="0"/>
              </a:rPr>
              <a:t>Thể tích hình </a:t>
            </a:r>
            <a:r>
              <a:rPr lang="en-US" sz="2400" b="1">
                <a:solidFill>
                  <a:srgbClr val="002060"/>
                </a:solidFill>
                <a:latin typeface="HP001 4 hàng" panose="020B0603050302020204" pitchFamily="34" charset="0"/>
                <a:ea typeface="#9Slide02 Noi dung dai" panose="02000000000000000000" pitchFamily="2" charset="0"/>
              </a:rPr>
              <a:t>C</a:t>
            </a:r>
            <a:r>
              <a:rPr lang="en-US" sz="2800">
                <a:solidFill>
                  <a:srgbClr val="002060"/>
                </a:solidFill>
                <a:latin typeface="#9Slide05 Lobster" panose="02000506000000020003" pitchFamily="2" charset="0"/>
                <a:ea typeface="#9Slide02 Noi dung dai" panose="02000000000000000000" pitchFamily="2" charset="0"/>
              </a:rPr>
              <a:t> bằng thể tích hình </a:t>
            </a:r>
            <a:r>
              <a:rPr lang="en-US" sz="2400" b="1">
                <a:solidFill>
                  <a:srgbClr val="002060"/>
                </a:solidFill>
                <a:latin typeface="HP001 4 hàng" panose="020B0603050302020204" pitchFamily="34" charset="0"/>
                <a:ea typeface="#9Slide02 Noi dung dai" panose="02000000000000000000" pitchFamily="2" charset="0"/>
              </a:rPr>
              <a:t>D</a:t>
            </a:r>
            <a:r>
              <a:rPr lang="en-US" sz="2800">
                <a:solidFill>
                  <a:srgbClr val="002060"/>
                </a:solidFill>
                <a:latin typeface="#9Slide05 Lobster" panose="02000506000000020003" pitchFamily="2" charset="0"/>
                <a:ea typeface="#9Slide02 Noi dung dai" panose="02000000000000000000" pitchFamily="2" charset="0"/>
              </a:rPr>
              <a:t>.</a:t>
            </a:r>
            <a:endParaRPr lang="en-US" sz="2800">
              <a:solidFill>
                <a:srgbClr val="002060"/>
              </a:solidFill>
              <a:latin typeface="#9Slide05 Lobster" panose="02000506000000020003" pitchFamily="2" charset="0"/>
              <a:ea typeface="#9Slide02 Noi dung dai" panose="02000000000000000000"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1000"/>
                                        <p:tgtEl>
                                          <p:spTgt spid="41"/>
                                        </p:tgtEl>
                                      </p:cBhvr>
                                    </p:animEffect>
                                    <p:anim calcmode="lin" valueType="num">
                                      <p:cBhvr>
                                        <p:cTn id="15" dur="1000" fill="hold"/>
                                        <p:tgtEl>
                                          <p:spTgt spid="41"/>
                                        </p:tgtEl>
                                        <p:attrNameLst>
                                          <p:attrName>ppt_x</p:attrName>
                                        </p:attrNameLst>
                                      </p:cBhvr>
                                      <p:tavLst>
                                        <p:tav tm="0">
                                          <p:val>
                                            <p:strVal val="#ppt_x"/>
                                          </p:val>
                                        </p:tav>
                                        <p:tav tm="100000">
                                          <p:val>
                                            <p:strVal val="#ppt_x"/>
                                          </p:val>
                                        </p:tav>
                                      </p:tavLst>
                                    </p:anim>
                                    <p:anim calcmode="lin" valueType="num">
                                      <p:cBhvr>
                                        <p:cTn id="16" dur="1000" fill="hold"/>
                                        <p:tgtEl>
                                          <p:spTgt spid="4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wipe(down)">
                                      <p:cBhvr>
                                        <p:cTn id="26" dur="500"/>
                                        <p:tgtEl>
                                          <p:spTgt spid="48"/>
                                        </p:tgtEl>
                                      </p:cBhvr>
                                    </p:animEffect>
                                  </p:childTnLst>
                                </p:cTn>
                              </p:par>
                            </p:childTnLst>
                          </p:cTn>
                        </p:par>
                        <p:par>
                          <p:cTn id="27" fill="hold">
                            <p:stCondLst>
                              <p:cond delay="500"/>
                            </p:stCondLst>
                            <p:childTnLst>
                              <p:par>
                                <p:cTn id="28" presetID="22" presetClass="entr" presetSubtype="4" fill="hold" grpId="0" nodeType="after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wipe(down)">
                                      <p:cBhvr>
                                        <p:cTn id="30" dur="500"/>
                                        <p:tgtEl>
                                          <p:spTgt spid="49"/>
                                        </p:tgtEl>
                                      </p:cBhvr>
                                    </p:animEffect>
                                  </p:childTnLst>
                                </p:cTn>
                              </p:par>
                            </p:childTnLst>
                          </p:cTn>
                        </p:par>
                        <p:par>
                          <p:cTn id="31" fill="hold">
                            <p:stCondLst>
                              <p:cond delay="1000"/>
                            </p:stCondLst>
                            <p:childTnLst>
                              <p:par>
                                <p:cTn id="32" presetID="22" presetClass="entr" presetSubtype="4" fill="hold" grpId="0" nodeType="after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wipe(down)">
                                      <p:cBhvr>
                                        <p:cTn id="34" dur="500"/>
                                        <p:tgtEl>
                                          <p:spTgt spid="50"/>
                                        </p:tgtEl>
                                      </p:cBhvr>
                                    </p:animEffect>
                                  </p:childTnLst>
                                </p:cTn>
                              </p:par>
                            </p:childTnLst>
                          </p:cTn>
                        </p:par>
                        <p:par>
                          <p:cTn id="35" fill="hold">
                            <p:stCondLst>
                              <p:cond delay="1500"/>
                            </p:stCondLst>
                            <p:childTnLst>
                              <p:par>
                                <p:cTn id="36" presetID="22" presetClass="entr" presetSubtype="4" fill="hold" grpId="0" nodeType="after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down)">
                                      <p:cBhvr>
                                        <p:cTn id="38" dur="500"/>
                                        <p:tgtEl>
                                          <p:spTgt spid="51"/>
                                        </p:tgtEl>
                                      </p:cBhvr>
                                    </p:animEffec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500"/>
                                        <p:tgtEl>
                                          <p:spTgt spid="5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wipe(down)">
                                      <p:cBhvr>
                                        <p:cTn id="47" dur="500"/>
                                        <p:tgtEl>
                                          <p:spTgt spid="5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wipe(down)">
                                      <p:cBhvr>
                                        <p:cTn id="50" dur="500"/>
                                        <p:tgtEl>
                                          <p:spTgt spid="53"/>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wipe(down)">
                                      <p:cBhvr>
                                        <p:cTn id="53" dur="500"/>
                                        <p:tgtEl>
                                          <p:spTgt spid="54"/>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wipe(down)">
                                      <p:cBhvr>
                                        <p:cTn id="56" dur="500"/>
                                        <p:tgtEl>
                                          <p:spTgt spid="55"/>
                                        </p:tgtEl>
                                      </p:cBhvr>
                                    </p:animEffec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57"/>
                                        </p:tgtEl>
                                        <p:attrNameLst>
                                          <p:attrName>style.visibility</p:attrName>
                                        </p:attrNameLst>
                                      </p:cBhvr>
                                      <p:to>
                                        <p:strVal val="visible"/>
                                      </p:to>
                                    </p:set>
                                    <p:animEffect transition="in" filter="fade">
                                      <p:cBhvr>
                                        <p:cTn id="60" dur="500"/>
                                        <p:tgtEl>
                                          <p:spTgt spid="57"/>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xit" presetSubtype="4" fill="hold" grpId="1" nodeType="clickEffect">
                                  <p:stCondLst>
                                    <p:cond delay="0"/>
                                  </p:stCondLst>
                                  <p:childTnLst>
                                    <p:anim calcmode="lin" valueType="num">
                                      <p:cBhvr additive="base">
                                        <p:cTn id="64" dur="500"/>
                                        <p:tgtEl>
                                          <p:spTgt spid="56"/>
                                        </p:tgtEl>
                                        <p:attrNameLst>
                                          <p:attrName>ppt_x</p:attrName>
                                        </p:attrNameLst>
                                      </p:cBhvr>
                                      <p:tavLst>
                                        <p:tav tm="0">
                                          <p:val>
                                            <p:strVal val="ppt_x"/>
                                          </p:val>
                                        </p:tav>
                                        <p:tav tm="100000">
                                          <p:val>
                                            <p:strVal val="ppt_x"/>
                                          </p:val>
                                        </p:tav>
                                      </p:tavLst>
                                    </p:anim>
                                    <p:anim calcmode="lin" valueType="num">
                                      <p:cBhvr additive="base">
                                        <p:cTn id="65" dur="500"/>
                                        <p:tgtEl>
                                          <p:spTgt spid="56"/>
                                        </p:tgtEl>
                                        <p:attrNameLst>
                                          <p:attrName>ppt_y</p:attrName>
                                        </p:attrNameLst>
                                      </p:cBhvr>
                                      <p:tavLst>
                                        <p:tav tm="0">
                                          <p:val>
                                            <p:strVal val="ppt_y"/>
                                          </p:val>
                                        </p:tav>
                                        <p:tav tm="100000">
                                          <p:val>
                                            <p:strVal val="1+ppt_h/2"/>
                                          </p:val>
                                        </p:tav>
                                      </p:tavLst>
                                    </p:anim>
                                    <p:set>
                                      <p:cBhvr>
                                        <p:cTn id="66" dur="1" fill="hold">
                                          <p:stCondLst>
                                            <p:cond delay="499"/>
                                          </p:stCondLst>
                                        </p:cTn>
                                        <p:tgtEl>
                                          <p:spTgt spid="56"/>
                                        </p:tgtEl>
                                        <p:attrNameLst>
                                          <p:attrName>style.visibility</p:attrName>
                                        </p:attrNameLst>
                                      </p:cBhvr>
                                      <p:to>
                                        <p:strVal val="hidden"/>
                                      </p:to>
                                    </p:set>
                                  </p:childTnLst>
                                </p:cTn>
                              </p:par>
                              <p:par>
                                <p:cTn id="67" presetID="2" presetClass="exit" presetSubtype="4" fill="hold" grpId="1" nodeType="withEffect">
                                  <p:stCondLst>
                                    <p:cond delay="0"/>
                                  </p:stCondLst>
                                  <p:childTnLst>
                                    <p:anim calcmode="lin" valueType="num">
                                      <p:cBhvr additive="base">
                                        <p:cTn id="68" dur="500"/>
                                        <p:tgtEl>
                                          <p:spTgt spid="57"/>
                                        </p:tgtEl>
                                        <p:attrNameLst>
                                          <p:attrName>ppt_x</p:attrName>
                                        </p:attrNameLst>
                                      </p:cBhvr>
                                      <p:tavLst>
                                        <p:tav tm="0">
                                          <p:val>
                                            <p:strVal val="ppt_x"/>
                                          </p:val>
                                        </p:tav>
                                        <p:tav tm="100000">
                                          <p:val>
                                            <p:strVal val="ppt_x"/>
                                          </p:val>
                                        </p:tav>
                                      </p:tavLst>
                                    </p:anim>
                                    <p:anim calcmode="lin" valueType="num">
                                      <p:cBhvr additive="base">
                                        <p:cTn id="69" dur="500"/>
                                        <p:tgtEl>
                                          <p:spTgt spid="57"/>
                                        </p:tgtEl>
                                        <p:attrNameLst>
                                          <p:attrName>ppt_y</p:attrName>
                                        </p:attrNameLst>
                                      </p:cBhvr>
                                      <p:tavLst>
                                        <p:tav tm="0">
                                          <p:val>
                                            <p:strVal val="ppt_y"/>
                                          </p:val>
                                        </p:tav>
                                        <p:tav tm="100000">
                                          <p:val>
                                            <p:strVal val="1+ppt_h/2"/>
                                          </p:val>
                                        </p:tav>
                                      </p:tavLst>
                                    </p:anim>
                                    <p:set>
                                      <p:cBhvr>
                                        <p:cTn id="70" dur="1" fill="hold">
                                          <p:stCondLst>
                                            <p:cond delay="499"/>
                                          </p:stCondLst>
                                        </p:cTn>
                                        <p:tgtEl>
                                          <p:spTgt spid="57"/>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barn(inVertical)">
                                      <p:cBhvr>
                                        <p:cTn id="7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7" grpId="0"/>
      <p:bldP spid="48" grpId="0"/>
      <p:bldP spid="49" grpId="0"/>
      <p:bldP spid="50" grpId="0"/>
      <p:bldP spid="51" grpId="0"/>
      <p:bldP spid="52" grpId="0"/>
      <p:bldP spid="53" grpId="0"/>
      <p:bldP spid="54" grpId="0"/>
      <p:bldP spid="55" grpId="0"/>
      <p:bldP spid="56" grpId="0" bldLvl="0" animBg="1"/>
      <p:bldP spid="56" grpId="1" bldLvl="0" animBg="1"/>
      <p:bldP spid="57" grpId="0" bldLvl="0" animBg="1"/>
      <p:bldP spid="57" grpId="1" bldLvl="0" animBg="1"/>
      <p:bldP spid="26"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8" name="Rectangle 7"/>
          <p:cNvSpPr/>
          <p:nvPr/>
        </p:nvSpPr>
        <p:spPr>
          <a:xfrm>
            <a:off x="-18288" y="0"/>
            <a:ext cx="12192000" cy="6858000"/>
          </a:xfrm>
          <a:prstGeom prst="rect">
            <a:avLst/>
          </a:prstGeom>
          <a:solidFill>
            <a:srgbClr val="869A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15"/>
          <p:cNvSpPr/>
          <p:nvPr/>
        </p:nvSpPr>
        <p:spPr>
          <a:xfrm>
            <a:off x="0" y="6159500"/>
            <a:ext cx="10312400" cy="3175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0" name="Picture 19"/>
          <p:cNvPicPr>
            <a:picLocks noChangeAspect="1"/>
          </p:cNvPicPr>
          <p:nvPr/>
        </p:nvPicPr>
        <p:blipFill>
          <a:blip r:embed="rId1">
            <a:extLst>
              <a:ext uri="{BEBA8EAE-BF5A-486C-A8C5-ECC9F3942E4B}">
                <a14:imgProps xmlns:a14="http://schemas.microsoft.com/office/drawing/2010/main">
                  <a14:imgLayer r:embed="rId2">
                    <a14:imgEffect>
                      <a14:backgroundRemoval t="2596" b="90576" l="7614" r="94091">
                        <a14:foregroundMark x1="43295" y1="7167" x2="63068" y2="9086"/>
                        <a14:foregroundMark x1="85795" y1="46275" x2="87273" y2="65801"/>
                        <a14:foregroundMark x1="68523" y1="35497" x2="65341" y2="82280"/>
                        <a14:foregroundMark x1="58750" y1="46670" x2="66023" y2="56433"/>
                        <a14:foregroundMark x1="66023" y1="56433" x2="67045" y2="65801"/>
                        <a14:foregroundMark x1="59886" y1="43510" x2="69886" y2="73081"/>
                        <a14:foregroundMark x1="64545" y1="41591" x2="73068" y2="67664"/>
                        <a14:foregroundMark x1="7727" y1="56095" x2="8182" y2="65914"/>
                        <a14:foregroundMark x1="25227" y1="68736" x2="40909" y2="82675"/>
                        <a14:foregroundMark x1="33523" y1="83521" x2="60909" y2="84876"/>
                        <a14:foregroundMark x1="52614" y1="90519" x2="59432" y2="90068"/>
                        <a14:foregroundMark x1="47273" y1="88600" x2="53068" y2="89334"/>
                        <a14:foregroundMark x1="69659" y1="6546" x2="71364" y2="8860"/>
                        <a14:foregroundMark x1="22045" y1="14052" x2="37727" y2="19018"/>
                        <a14:foregroundMark x1="50455" y1="3894" x2="51818" y2="5926"/>
                        <a14:foregroundMark x1="81932" y1="31659" x2="87500" y2="40745"/>
                        <a14:foregroundMark x1="73864" y1="11174" x2="73864" y2="11174"/>
                        <a14:foregroundMark x1="84091" y1="26411" x2="84091" y2="26411"/>
                        <a14:foregroundMark x1="87500" y1="31377" x2="87500" y2="31377"/>
                        <a14:foregroundMark x1="82614" y1="22912" x2="82614" y2="22912"/>
                        <a14:foregroundMark x1="32614" y1="27991" x2="46023" y2="60497"/>
                        <a14:foregroundMark x1="33295" y1="11400" x2="33864" y2="12980"/>
                        <a14:foregroundMark x1="15795" y1="35045" x2="15795" y2="35045"/>
                        <a14:foregroundMark x1="17955" y1="32788" x2="17955" y2="32788"/>
                        <a14:foregroundMark x1="19432" y1="31208" x2="19432" y2="31208"/>
                        <a14:foregroundMark x1="20909" y1="29458" x2="20909" y2="29458"/>
                        <a14:foregroundMark x1="21705" y1="28612" x2="21705" y2="28612"/>
                        <a14:foregroundMark x1="19886" y1="30418" x2="20114" y2="30418"/>
                        <a14:foregroundMark x1="13068" y1="38713" x2="13068" y2="38713"/>
                        <a14:foregroundMark x1="13409" y1="37641" x2="13409" y2="37641"/>
                        <a14:foregroundMark x1="10909" y1="41422" x2="10909" y2="41422"/>
                        <a14:foregroundMark x1="17273" y1="72856" x2="17273" y2="72856"/>
                        <a14:foregroundMark x1="13636" y1="70542" x2="13636" y2="70542"/>
                        <a14:foregroundMark x1="9773" y1="67664" x2="9773" y2="67664"/>
                        <a14:foregroundMark x1="17727" y1="76298" x2="17727" y2="76298"/>
                        <a14:foregroundMark x1="22727" y1="82731" x2="22727" y2="82731"/>
                        <a14:foregroundMark x1="17386" y1="74549" x2="17386" y2="74549"/>
                        <a14:foregroundMark x1="21250" y1="81151" x2="21250" y2="81151"/>
                        <a14:foregroundMark x1="19318" y1="79289" x2="19318" y2="79289"/>
                        <a14:foregroundMark x1="20341" y1="80135" x2="20341" y2="80135"/>
                        <a14:foregroundMark x1="22159" y1="81998" x2="22159" y2="81998"/>
                        <a14:foregroundMark x1="35114" y1="87698" x2="35114" y2="87698"/>
                        <a14:foregroundMark x1="20568" y1="86569" x2="20568" y2="86569"/>
                        <a14:foregroundMark x1="60114" y1="90632" x2="60114" y2="90632"/>
                        <a14:foregroundMark x1="65455" y1="90632" x2="65455" y2="90632"/>
                        <a14:foregroundMark x1="71932" y1="89898" x2="71932" y2="89898"/>
                        <a14:foregroundMark x1="77386" y1="88318" x2="77386" y2="88318"/>
                        <a14:foregroundMark x1="76932" y1="84255" x2="76932" y2="84255"/>
                        <a14:foregroundMark x1="76477" y1="78217" x2="76477" y2="78217"/>
                        <a14:foregroundMark x1="78409" y1="75847" x2="78409" y2="75847"/>
                        <a14:foregroundMark x1="85682" y1="72009" x2="85682" y2="72009"/>
                        <a14:foregroundMark x1="87386" y1="70260" x2="87386" y2="70260"/>
                        <a14:foregroundMark x1="89886" y1="67833" x2="89886" y2="67833"/>
                        <a14:foregroundMark x1="88182" y1="31828" x2="88182" y2="31828"/>
                        <a14:foregroundMark x1="86705" y1="29402" x2="86705" y2="29402"/>
                        <a14:foregroundMark x1="78182" y1="16591" x2="78182" y2="16591"/>
                        <a14:foregroundMark x1="76250" y1="14052" x2="76250" y2="14052"/>
                        <a14:foregroundMark x1="81136" y1="20655" x2="81136" y2="20655"/>
                        <a14:foregroundMark x1="85568" y1="27201" x2="85568" y2="27201"/>
                        <a14:foregroundMark x1="72273" y1="9086" x2="72273" y2="9086"/>
                        <a14:foregroundMark x1="68295" y1="5587" x2="68295" y2="5587"/>
                        <a14:foregroundMark x1="66705" y1="6659" x2="66705" y2="6659"/>
                        <a14:foregroundMark x1="57614" y1="4740" x2="57614" y2="4740"/>
                        <a14:foregroundMark x1="60568" y1="5023" x2="60568" y2="5023"/>
                        <a14:foregroundMark x1="42159" y1="5700" x2="42159" y2="5700"/>
                        <a14:foregroundMark x1="36818" y1="7844" x2="36818" y2="7844"/>
                        <a14:foregroundMark x1="44091" y1="5643" x2="44091" y2="5643"/>
                        <a14:foregroundMark x1="39432" y1="6603" x2="39432" y2="6603"/>
                        <a14:foregroundMark x1="33977" y1="9029" x2="33977" y2="9029"/>
                        <a14:foregroundMark x1="31818" y1="11005" x2="31818" y2="11005"/>
                        <a14:foregroundMark x1="33068" y1="9989" x2="33068" y2="9989"/>
                        <a14:foregroundMark x1="17045" y1="13600" x2="17273" y2="13600"/>
                        <a14:foregroundMark x1="20341" y1="12472" x2="19886" y2="12585"/>
                        <a14:foregroundMark x1="15795" y1="14616" x2="14886" y2="16253"/>
                        <a14:foregroundMark x1="50000" y1="2596" x2="50000" y2="2596"/>
                        <a14:foregroundMark x1="74659" y1="6828" x2="74659" y2="6828"/>
                        <a14:foregroundMark x1="91932" y1="39729" x2="91932" y2="39729"/>
                        <a14:foregroundMark x1="94091" y1="60102" x2="94091" y2="60102"/>
                      </a14:backgroundRemoval>
                    </a14:imgEffect>
                  </a14:imgLayer>
                </a14:imgProps>
              </a:ext>
              <a:ext uri="{28A0092B-C50C-407E-A947-70E740481C1C}">
                <a14:useLocalDpi xmlns:a14="http://schemas.microsoft.com/office/drawing/2010/main" val="0"/>
              </a:ext>
            </a:extLst>
          </a:blip>
          <a:stretch>
            <a:fillRect/>
          </a:stretch>
        </p:blipFill>
        <p:spPr>
          <a:xfrm>
            <a:off x="10371581" y="3455747"/>
            <a:ext cx="1829062" cy="3683065"/>
          </a:xfrm>
          <a:prstGeom prst="rect">
            <a:avLst/>
          </a:prstGeom>
        </p:spPr>
      </p:pic>
      <p:sp>
        <p:nvSpPr>
          <p:cNvPr id="2" name="TextBox 1"/>
          <p:cNvSpPr txBox="1"/>
          <p:nvPr/>
        </p:nvSpPr>
        <p:spPr>
          <a:xfrm>
            <a:off x="344821" y="556579"/>
            <a:ext cx="3018773" cy="584775"/>
          </a:xfrm>
          <a:prstGeom prst="rect">
            <a:avLst/>
          </a:prstGeom>
          <a:noFill/>
        </p:spPr>
        <p:txBody>
          <a:bodyPr wrap="square" rtlCol="0">
            <a:spAutoFit/>
          </a:bodyPr>
          <a:lstStyle/>
          <a:p>
            <a:r>
              <a:rPr lang="en-US" sz="3200">
                <a:solidFill>
                  <a:schemeClr val="bg1"/>
                </a:solidFill>
                <a:latin typeface="#9Slide05 Lobster" panose="02000506000000020003" pitchFamily="2" charset="0"/>
              </a:rPr>
              <a:t>Ví dụ 3: </a:t>
            </a:r>
            <a:endParaRPr lang="en-US" sz="3200">
              <a:solidFill>
                <a:schemeClr val="bg1"/>
              </a:solidFill>
              <a:latin typeface="#9Slide05 Lobster" panose="02000506000000020003" pitchFamily="2" charset="0"/>
            </a:endParaRPr>
          </a:p>
        </p:txBody>
      </p:sp>
      <p:sp>
        <p:nvSpPr>
          <p:cNvPr id="10" name="TextBox 9"/>
          <p:cNvSpPr txBox="1"/>
          <p:nvPr/>
        </p:nvSpPr>
        <p:spPr>
          <a:xfrm>
            <a:off x="0" y="5460109"/>
            <a:ext cx="10344649" cy="1384995"/>
          </a:xfrm>
          <a:custGeom>
            <a:avLst/>
            <a:gdLst>
              <a:gd name="connsiteX0" fmla="*/ 0 w 10344649"/>
              <a:gd name="connsiteY0" fmla="*/ 0 h 1384995"/>
              <a:gd name="connsiteX1" fmla="*/ 689643 w 10344649"/>
              <a:gd name="connsiteY1" fmla="*/ 0 h 1384995"/>
              <a:gd name="connsiteX2" fmla="*/ 1172394 w 10344649"/>
              <a:gd name="connsiteY2" fmla="*/ 0 h 1384995"/>
              <a:gd name="connsiteX3" fmla="*/ 1655144 w 10344649"/>
              <a:gd name="connsiteY3" fmla="*/ 0 h 1384995"/>
              <a:gd name="connsiteX4" fmla="*/ 2137894 w 10344649"/>
              <a:gd name="connsiteY4" fmla="*/ 0 h 1384995"/>
              <a:gd name="connsiteX5" fmla="*/ 2517198 w 10344649"/>
              <a:gd name="connsiteY5" fmla="*/ 0 h 1384995"/>
              <a:gd name="connsiteX6" fmla="*/ 3103395 w 10344649"/>
              <a:gd name="connsiteY6" fmla="*/ 0 h 1384995"/>
              <a:gd name="connsiteX7" fmla="*/ 3586145 w 10344649"/>
              <a:gd name="connsiteY7" fmla="*/ 0 h 1384995"/>
              <a:gd name="connsiteX8" fmla="*/ 4172342 w 10344649"/>
              <a:gd name="connsiteY8" fmla="*/ 0 h 1384995"/>
              <a:gd name="connsiteX9" fmla="*/ 5068878 w 10344649"/>
              <a:gd name="connsiteY9" fmla="*/ 0 h 1384995"/>
              <a:gd name="connsiteX10" fmla="*/ 5448182 w 10344649"/>
              <a:gd name="connsiteY10" fmla="*/ 0 h 1384995"/>
              <a:gd name="connsiteX11" fmla="*/ 6241272 w 10344649"/>
              <a:gd name="connsiteY11" fmla="*/ 0 h 1384995"/>
              <a:gd name="connsiteX12" fmla="*/ 7034361 w 10344649"/>
              <a:gd name="connsiteY12" fmla="*/ 0 h 1384995"/>
              <a:gd name="connsiteX13" fmla="*/ 7724005 w 10344649"/>
              <a:gd name="connsiteY13" fmla="*/ 0 h 1384995"/>
              <a:gd name="connsiteX14" fmla="*/ 8517094 w 10344649"/>
              <a:gd name="connsiteY14" fmla="*/ 0 h 1384995"/>
              <a:gd name="connsiteX15" fmla="*/ 9413631 w 10344649"/>
              <a:gd name="connsiteY15" fmla="*/ 0 h 1384995"/>
              <a:gd name="connsiteX16" fmla="*/ 10344649 w 10344649"/>
              <a:gd name="connsiteY16" fmla="*/ 0 h 1384995"/>
              <a:gd name="connsiteX17" fmla="*/ 10344649 w 10344649"/>
              <a:gd name="connsiteY17" fmla="*/ 664798 h 1384995"/>
              <a:gd name="connsiteX18" fmla="*/ 10344649 w 10344649"/>
              <a:gd name="connsiteY18" fmla="*/ 1384995 h 1384995"/>
              <a:gd name="connsiteX19" fmla="*/ 9551559 w 10344649"/>
              <a:gd name="connsiteY19" fmla="*/ 1384995 h 1384995"/>
              <a:gd name="connsiteX20" fmla="*/ 8861916 w 10344649"/>
              <a:gd name="connsiteY20" fmla="*/ 1384995 h 1384995"/>
              <a:gd name="connsiteX21" fmla="*/ 7965380 w 10344649"/>
              <a:gd name="connsiteY21" fmla="*/ 1384995 h 1384995"/>
              <a:gd name="connsiteX22" fmla="*/ 7482629 w 10344649"/>
              <a:gd name="connsiteY22" fmla="*/ 1384995 h 1384995"/>
              <a:gd name="connsiteX23" fmla="*/ 7103326 w 10344649"/>
              <a:gd name="connsiteY23" fmla="*/ 1384995 h 1384995"/>
              <a:gd name="connsiteX24" fmla="*/ 6206789 w 10344649"/>
              <a:gd name="connsiteY24" fmla="*/ 1384995 h 1384995"/>
              <a:gd name="connsiteX25" fmla="*/ 5310253 w 10344649"/>
              <a:gd name="connsiteY25" fmla="*/ 1384995 h 1384995"/>
              <a:gd name="connsiteX26" fmla="*/ 4827503 w 10344649"/>
              <a:gd name="connsiteY26" fmla="*/ 1384995 h 1384995"/>
              <a:gd name="connsiteX27" fmla="*/ 4241306 w 10344649"/>
              <a:gd name="connsiteY27" fmla="*/ 1384995 h 1384995"/>
              <a:gd name="connsiteX28" fmla="*/ 3344770 w 10344649"/>
              <a:gd name="connsiteY28" fmla="*/ 1384995 h 1384995"/>
              <a:gd name="connsiteX29" fmla="*/ 2862020 w 10344649"/>
              <a:gd name="connsiteY29" fmla="*/ 1384995 h 1384995"/>
              <a:gd name="connsiteX30" fmla="*/ 2068930 w 10344649"/>
              <a:gd name="connsiteY30" fmla="*/ 1384995 h 1384995"/>
              <a:gd name="connsiteX31" fmla="*/ 1482733 w 10344649"/>
              <a:gd name="connsiteY31" fmla="*/ 1384995 h 1384995"/>
              <a:gd name="connsiteX32" fmla="*/ 793090 w 10344649"/>
              <a:gd name="connsiteY32" fmla="*/ 1384995 h 1384995"/>
              <a:gd name="connsiteX33" fmla="*/ 0 w 10344649"/>
              <a:gd name="connsiteY33" fmla="*/ 1384995 h 1384995"/>
              <a:gd name="connsiteX34" fmla="*/ 0 w 10344649"/>
              <a:gd name="connsiteY34" fmla="*/ 734047 h 1384995"/>
              <a:gd name="connsiteX35" fmla="*/ 0 w 10344649"/>
              <a:gd name="connsiteY35"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344649" h="1384995" fill="none" extrusionOk="0">
                <a:moveTo>
                  <a:pt x="0" y="0"/>
                </a:moveTo>
                <a:cubicBezTo>
                  <a:pt x="276051" y="-4377"/>
                  <a:pt x="359183" y="-11368"/>
                  <a:pt x="689643" y="0"/>
                </a:cubicBezTo>
                <a:cubicBezTo>
                  <a:pt x="1020103" y="11368"/>
                  <a:pt x="1061816" y="-5050"/>
                  <a:pt x="1172394" y="0"/>
                </a:cubicBezTo>
                <a:cubicBezTo>
                  <a:pt x="1282972" y="5050"/>
                  <a:pt x="1424880" y="14599"/>
                  <a:pt x="1655144" y="0"/>
                </a:cubicBezTo>
                <a:cubicBezTo>
                  <a:pt x="1885408" y="-14599"/>
                  <a:pt x="1997632" y="9540"/>
                  <a:pt x="2137894" y="0"/>
                </a:cubicBezTo>
                <a:cubicBezTo>
                  <a:pt x="2278156" y="-9540"/>
                  <a:pt x="2355464" y="-4901"/>
                  <a:pt x="2517198" y="0"/>
                </a:cubicBezTo>
                <a:cubicBezTo>
                  <a:pt x="2678932" y="4901"/>
                  <a:pt x="2937588" y="24259"/>
                  <a:pt x="3103395" y="0"/>
                </a:cubicBezTo>
                <a:cubicBezTo>
                  <a:pt x="3269202" y="-24259"/>
                  <a:pt x="3419170" y="-18381"/>
                  <a:pt x="3586145" y="0"/>
                </a:cubicBezTo>
                <a:cubicBezTo>
                  <a:pt x="3753120" y="18381"/>
                  <a:pt x="3947951" y="8652"/>
                  <a:pt x="4172342" y="0"/>
                </a:cubicBezTo>
                <a:cubicBezTo>
                  <a:pt x="4396733" y="-8652"/>
                  <a:pt x="4684058" y="-40794"/>
                  <a:pt x="5068878" y="0"/>
                </a:cubicBezTo>
                <a:cubicBezTo>
                  <a:pt x="5453698" y="40794"/>
                  <a:pt x="5312279" y="1355"/>
                  <a:pt x="5448182" y="0"/>
                </a:cubicBezTo>
                <a:cubicBezTo>
                  <a:pt x="5584085" y="-1355"/>
                  <a:pt x="6022130" y="-27381"/>
                  <a:pt x="6241272" y="0"/>
                </a:cubicBezTo>
                <a:cubicBezTo>
                  <a:pt x="6460414" y="27381"/>
                  <a:pt x="6710593" y="-2398"/>
                  <a:pt x="7034361" y="0"/>
                </a:cubicBezTo>
                <a:cubicBezTo>
                  <a:pt x="7358129" y="2398"/>
                  <a:pt x="7382083" y="10091"/>
                  <a:pt x="7724005" y="0"/>
                </a:cubicBezTo>
                <a:cubicBezTo>
                  <a:pt x="8065927" y="-10091"/>
                  <a:pt x="8266881" y="6988"/>
                  <a:pt x="8517094" y="0"/>
                </a:cubicBezTo>
                <a:cubicBezTo>
                  <a:pt x="8767307" y="-6988"/>
                  <a:pt x="9208324" y="19119"/>
                  <a:pt x="9413631" y="0"/>
                </a:cubicBezTo>
                <a:cubicBezTo>
                  <a:pt x="9618938" y="-19119"/>
                  <a:pt x="9947794" y="29123"/>
                  <a:pt x="10344649" y="0"/>
                </a:cubicBezTo>
                <a:cubicBezTo>
                  <a:pt x="10357843" y="201910"/>
                  <a:pt x="10335554" y="502468"/>
                  <a:pt x="10344649" y="664798"/>
                </a:cubicBezTo>
                <a:cubicBezTo>
                  <a:pt x="10353744" y="827128"/>
                  <a:pt x="10366419" y="1112735"/>
                  <a:pt x="10344649" y="1384995"/>
                </a:cubicBezTo>
                <a:cubicBezTo>
                  <a:pt x="10067046" y="1361759"/>
                  <a:pt x="9782879" y="1405212"/>
                  <a:pt x="9551559" y="1384995"/>
                </a:cubicBezTo>
                <a:cubicBezTo>
                  <a:pt x="9320239" y="1364779"/>
                  <a:pt x="9138615" y="1377915"/>
                  <a:pt x="8861916" y="1384995"/>
                </a:cubicBezTo>
                <a:cubicBezTo>
                  <a:pt x="8585217" y="1392075"/>
                  <a:pt x="8289545" y="1341937"/>
                  <a:pt x="7965380" y="1384995"/>
                </a:cubicBezTo>
                <a:cubicBezTo>
                  <a:pt x="7641215" y="1428053"/>
                  <a:pt x="7702295" y="1365185"/>
                  <a:pt x="7482629" y="1384995"/>
                </a:cubicBezTo>
                <a:cubicBezTo>
                  <a:pt x="7262963" y="1404805"/>
                  <a:pt x="7256448" y="1378944"/>
                  <a:pt x="7103326" y="1384995"/>
                </a:cubicBezTo>
                <a:cubicBezTo>
                  <a:pt x="6950204" y="1391046"/>
                  <a:pt x="6584065" y="1409748"/>
                  <a:pt x="6206789" y="1384995"/>
                </a:cubicBezTo>
                <a:cubicBezTo>
                  <a:pt x="5829513" y="1360242"/>
                  <a:pt x="5545011" y="1416175"/>
                  <a:pt x="5310253" y="1384995"/>
                </a:cubicBezTo>
                <a:cubicBezTo>
                  <a:pt x="5075495" y="1353815"/>
                  <a:pt x="5058666" y="1367013"/>
                  <a:pt x="4827503" y="1384995"/>
                </a:cubicBezTo>
                <a:cubicBezTo>
                  <a:pt x="4596340" y="1402978"/>
                  <a:pt x="4517152" y="1412125"/>
                  <a:pt x="4241306" y="1384995"/>
                </a:cubicBezTo>
                <a:cubicBezTo>
                  <a:pt x="3965460" y="1357865"/>
                  <a:pt x="3626096" y="1416203"/>
                  <a:pt x="3344770" y="1384995"/>
                </a:cubicBezTo>
                <a:cubicBezTo>
                  <a:pt x="3063444" y="1353787"/>
                  <a:pt x="3023931" y="1364417"/>
                  <a:pt x="2862020" y="1384995"/>
                </a:cubicBezTo>
                <a:cubicBezTo>
                  <a:pt x="2700109" y="1405574"/>
                  <a:pt x="2460045" y="1405885"/>
                  <a:pt x="2068930" y="1384995"/>
                </a:cubicBezTo>
                <a:cubicBezTo>
                  <a:pt x="1677815" y="1364106"/>
                  <a:pt x="1657594" y="1371561"/>
                  <a:pt x="1482733" y="1384995"/>
                </a:cubicBezTo>
                <a:cubicBezTo>
                  <a:pt x="1307872" y="1398429"/>
                  <a:pt x="1101832" y="1393463"/>
                  <a:pt x="793090" y="1384995"/>
                </a:cubicBezTo>
                <a:cubicBezTo>
                  <a:pt x="484348" y="1376527"/>
                  <a:pt x="319224" y="1418953"/>
                  <a:pt x="0" y="1384995"/>
                </a:cubicBezTo>
                <a:cubicBezTo>
                  <a:pt x="31113" y="1079859"/>
                  <a:pt x="13933" y="869408"/>
                  <a:pt x="0" y="734047"/>
                </a:cubicBezTo>
                <a:cubicBezTo>
                  <a:pt x="-13933" y="598686"/>
                  <a:pt x="12092" y="319046"/>
                  <a:pt x="0" y="0"/>
                </a:cubicBezTo>
                <a:close/>
              </a:path>
              <a:path w="10344649" h="1384995" stroke="0" extrusionOk="0">
                <a:moveTo>
                  <a:pt x="0" y="0"/>
                </a:moveTo>
                <a:cubicBezTo>
                  <a:pt x="217562" y="-324"/>
                  <a:pt x="514273" y="27068"/>
                  <a:pt x="793090" y="0"/>
                </a:cubicBezTo>
                <a:cubicBezTo>
                  <a:pt x="1071907" y="-27068"/>
                  <a:pt x="1390241" y="16841"/>
                  <a:pt x="1689626" y="0"/>
                </a:cubicBezTo>
                <a:cubicBezTo>
                  <a:pt x="1989011" y="-16841"/>
                  <a:pt x="2037782" y="8213"/>
                  <a:pt x="2172376" y="0"/>
                </a:cubicBezTo>
                <a:cubicBezTo>
                  <a:pt x="2306970" y="-8213"/>
                  <a:pt x="2576364" y="-17444"/>
                  <a:pt x="2758573" y="0"/>
                </a:cubicBezTo>
                <a:cubicBezTo>
                  <a:pt x="2940782" y="17444"/>
                  <a:pt x="3230624" y="9487"/>
                  <a:pt x="3551663" y="0"/>
                </a:cubicBezTo>
                <a:cubicBezTo>
                  <a:pt x="3872702" y="-9487"/>
                  <a:pt x="4104416" y="-31390"/>
                  <a:pt x="4448199" y="0"/>
                </a:cubicBezTo>
                <a:cubicBezTo>
                  <a:pt x="4791982" y="31390"/>
                  <a:pt x="4915929" y="22626"/>
                  <a:pt x="5137842" y="0"/>
                </a:cubicBezTo>
                <a:cubicBezTo>
                  <a:pt x="5359755" y="-22626"/>
                  <a:pt x="5767332" y="19994"/>
                  <a:pt x="6034379" y="0"/>
                </a:cubicBezTo>
                <a:cubicBezTo>
                  <a:pt x="6301426" y="-19994"/>
                  <a:pt x="6428312" y="17918"/>
                  <a:pt x="6620575" y="0"/>
                </a:cubicBezTo>
                <a:cubicBezTo>
                  <a:pt x="6812838" y="-17918"/>
                  <a:pt x="6921737" y="13529"/>
                  <a:pt x="6999879" y="0"/>
                </a:cubicBezTo>
                <a:cubicBezTo>
                  <a:pt x="7078021" y="-13529"/>
                  <a:pt x="7317710" y="5232"/>
                  <a:pt x="7482629" y="0"/>
                </a:cubicBezTo>
                <a:cubicBezTo>
                  <a:pt x="7647548" y="-5232"/>
                  <a:pt x="7877491" y="-1279"/>
                  <a:pt x="8068826" y="0"/>
                </a:cubicBezTo>
                <a:cubicBezTo>
                  <a:pt x="8260161" y="1279"/>
                  <a:pt x="8350022" y="-12908"/>
                  <a:pt x="8551577" y="0"/>
                </a:cubicBezTo>
                <a:cubicBezTo>
                  <a:pt x="8753132" y="12908"/>
                  <a:pt x="9143673" y="40033"/>
                  <a:pt x="9448113" y="0"/>
                </a:cubicBezTo>
                <a:cubicBezTo>
                  <a:pt x="9752553" y="-40033"/>
                  <a:pt x="9968983" y="-32484"/>
                  <a:pt x="10344649" y="0"/>
                </a:cubicBezTo>
                <a:cubicBezTo>
                  <a:pt x="10319669" y="174816"/>
                  <a:pt x="10314458" y="425124"/>
                  <a:pt x="10344649" y="720197"/>
                </a:cubicBezTo>
                <a:cubicBezTo>
                  <a:pt x="10374840" y="1015270"/>
                  <a:pt x="10339199" y="1110632"/>
                  <a:pt x="10344649" y="1384995"/>
                </a:cubicBezTo>
                <a:cubicBezTo>
                  <a:pt x="10175509" y="1393531"/>
                  <a:pt x="9997482" y="1367005"/>
                  <a:pt x="9861899" y="1384995"/>
                </a:cubicBezTo>
                <a:cubicBezTo>
                  <a:pt x="9726316" y="1402986"/>
                  <a:pt x="9404014" y="1406778"/>
                  <a:pt x="9275702" y="1384995"/>
                </a:cubicBezTo>
                <a:cubicBezTo>
                  <a:pt x="9147390" y="1363212"/>
                  <a:pt x="9045875" y="1389906"/>
                  <a:pt x="8896398" y="1384995"/>
                </a:cubicBezTo>
                <a:cubicBezTo>
                  <a:pt x="8746921" y="1380084"/>
                  <a:pt x="8612089" y="1383553"/>
                  <a:pt x="8413648" y="1384995"/>
                </a:cubicBezTo>
                <a:cubicBezTo>
                  <a:pt x="8215207" y="1386438"/>
                  <a:pt x="7979425" y="1385585"/>
                  <a:pt x="7827451" y="1384995"/>
                </a:cubicBezTo>
                <a:cubicBezTo>
                  <a:pt x="7675477" y="1384405"/>
                  <a:pt x="7189582" y="1429562"/>
                  <a:pt x="6930915" y="1384995"/>
                </a:cubicBezTo>
                <a:cubicBezTo>
                  <a:pt x="6672248" y="1340428"/>
                  <a:pt x="6479422" y="1388253"/>
                  <a:pt x="6344718" y="1384995"/>
                </a:cubicBezTo>
                <a:cubicBezTo>
                  <a:pt x="6210014" y="1381737"/>
                  <a:pt x="5907661" y="1394603"/>
                  <a:pt x="5655075" y="1384995"/>
                </a:cubicBezTo>
                <a:cubicBezTo>
                  <a:pt x="5402489" y="1375387"/>
                  <a:pt x="5354614" y="1378229"/>
                  <a:pt x="5068878" y="1384995"/>
                </a:cubicBezTo>
                <a:cubicBezTo>
                  <a:pt x="4783142" y="1391761"/>
                  <a:pt x="4784183" y="1398633"/>
                  <a:pt x="4689574" y="1384995"/>
                </a:cubicBezTo>
                <a:cubicBezTo>
                  <a:pt x="4594965" y="1371357"/>
                  <a:pt x="4380838" y="1386490"/>
                  <a:pt x="4206824" y="1384995"/>
                </a:cubicBezTo>
                <a:cubicBezTo>
                  <a:pt x="4032810" y="1383501"/>
                  <a:pt x="3496857" y="1427860"/>
                  <a:pt x="3310288" y="1384995"/>
                </a:cubicBezTo>
                <a:cubicBezTo>
                  <a:pt x="3123719" y="1342130"/>
                  <a:pt x="3104629" y="1385046"/>
                  <a:pt x="2930984" y="1384995"/>
                </a:cubicBezTo>
                <a:cubicBezTo>
                  <a:pt x="2757339" y="1384944"/>
                  <a:pt x="2600839" y="1374078"/>
                  <a:pt x="2448234" y="1384995"/>
                </a:cubicBezTo>
                <a:cubicBezTo>
                  <a:pt x="2295629" y="1395913"/>
                  <a:pt x="2007829" y="1403565"/>
                  <a:pt x="1862037" y="1384995"/>
                </a:cubicBezTo>
                <a:cubicBezTo>
                  <a:pt x="1716245" y="1366425"/>
                  <a:pt x="1418734" y="1394222"/>
                  <a:pt x="1275840" y="1384995"/>
                </a:cubicBezTo>
                <a:cubicBezTo>
                  <a:pt x="1132946" y="1375768"/>
                  <a:pt x="1027828" y="1390038"/>
                  <a:pt x="896536" y="1384995"/>
                </a:cubicBezTo>
                <a:cubicBezTo>
                  <a:pt x="765244" y="1379952"/>
                  <a:pt x="309196" y="1425273"/>
                  <a:pt x="0" y="1384995"/>
                </a:cubicBezTo>
                <a:cubicBezTo>
                  <a:pt x="-5603" y="1222747"/>
                  <a:pt x="-6403" y="830535"/>
                  <a:pt x="0" y="678648"/>
                </a:cubicBezTo>
                <a:cubicBezTo>
                  <a:pt x="6403" y="526761"/>
                  <a:pt x="-5718" y="316409"/>
                  <a:pt x="0" y="0"/>
                </a:cubicBezTo>
                <a:close/>
              </a:path>
            </a:pathLst>
          </a:custGeom>
          <a:solidFill>
            <a:srgbClr val="FFFFDB"/>
          </a:solidFill>
          <a:ln w="57150">
            <a:solidFill>
              <a:srgbClr val="AC8264"/>
            </a:solidFill>
          </a:ln>
        </p:spPr>
        <p:txBody>
          <a:bodyPr wrap="square" rtlCol="0">
            <a:spAutoFit/>
          </a:bodyPr>
          <a:lstStyle/>
          <a:p>
            <a:pPr marL="234950" algn="just" defTabSz="895350">
              <a:tabLst>
                <a:tab pos="9940925" algn="l"/>
              </a:tabLst>
            </a:pPr>
            <a:r>
              <a:rPr lang="en-US" sz="2800">
                <a:latin typeface="#9Slide05 Lobster" panose="02000506000000020003" pitchFamily="2" charset="0"/>
              </a:rPr>
              <a:t>Nhận xét: </a:t>
            </a:r>
            <a:endParaRPr lang="en-US" sz="2800">
              <a:latin typeface="#9Slide05 Lobster" panose="02000506000000020003" pitchFamily="2" charset="0"/>
            </a:endParaRPr>
          </a:p>
          <a:p>
            <a:pPr marL="234950" defTabSz="895350">
              <a:tabLst>
                <a:tab pos="9940925" algn="l"/>
              </a:tabLst>
            </a:pPr>
            <a:r>
              <a:rPr lang="en-US" sz="2800">
                <a:solidFill>
                  <a:srgbClr val="002060"/>
                </a:solidFill>
                <a:latin typeface="#9Slide05 Lobster" panose="02000506000000020003" pitchFamily="2" charset="0"/>
              </a:rPr>
              <a:t>Số hình lập phương của hình </a:t>
            </a:r>
            <a:r>
              <a:rPr lang="en-US" sz="2800" b="1">
                <a:solidFill>
                  <a:srgbClr val="002060"/>
                </a:solidFill>
                <a:latin typeface="HP001 4 hàng" panose="020B0603050302020204" pitchFamily="34" charset="0"/>
              </a:rPr>
              <a:t>P</a:t>
            </a:r>
            <a:r>
              <a:rPr lang="en-US" sz="2800">
                <a:solidFill>
                  <a:srgbClr val="002060"/>
                </a:solidFill>
                <a:latin typeface="#9Slide05 Lobster" panose="02000506000000020003" pitchFamily="2" charset="0"/>
              </a:rPr>
              <a:t> bằng số hình lập phương của hình </a:t>
            </a:r>
            <a:r>
              <a:rPr lang="en-US" sz="2800" b="1">
                <a:solidFill>
                  <a:srgbClr val="002060"/>
                </a:solidFill>
                <a:latin typeface="HP001 4 hàng" panose="020B0603050302020204" pitchFamily="34" charset="0"/>
              </a:rPr>
              <a:t>M</a:t>
            </a:r>
            <a:r>
              <a:rPr lang="en-US" sz="2800">
                <a:solidFill>
                  <a:srgbClr val="002060"/>
                </a:solidFill>
                <a:latin typeface="#9Slide05 Lobster" panose="02000506000000020003" pitchFamily="2" charset="0"/>
              </a:rPr>
              <a:t> cộng với số hình lập phương của hình </a:t>
            </a:r>
            <a:r>
              <a:rPr lang="en-US" sz="2800" b="1">
                <a:solidFill>
                  <a:srgbClr val="002060"/>
                </a:solidFill>
                <a:latin typeface="HP001 4 hàng" panose="020B0603050302020204" pitchFamily="34" charset="0"/>
              </a:rPr>
              <a:t>N</a:t>
            </a:r>
            <a:r>
              <a:rPr lang="en-US" sz="2800">
                <a:solidFill>
                  <a:srgbClr val="002060"/>
                </a:solidFill>
                <a:latin typeface="#9Slide05 Lobster" panose="02000506000000020003" pitchFamily="2" charset="0"/>
              </a:rPr>
              <a:t>.</a:t>
            </a:r>
            <a:endParaRPr lang="en-US" sz="2800">
              <a:solidFill>
                <a:srgbClr val="002060"/>
              </a:solidFill>
              <a:latin typeface="#9Slide05 Lobster" panose="02000506000000020003" pitchFamily="2" charset="0"/>
            </a:endParaRPr>
          </a:p>
        </p:txBody>
      </p:sp>
      <p:grpSp>
        <p:nvGrpSpPr>
          <p:cNvPr id="4" name="Group 3"/>
          <p:cNvGrpSpPr/>
          <p:nvPr/>
        </p:nvGrpSpPr>
        <p:grpSpPr>
          <a:xfrm>
            <a:off x="2451811" y="2672094"/>
            <a:ext cx="1788166" cy="1828987"/>
            <a:chOff x="2451811" y="2672094"/>
            <a:chExt cx="1788166" cy="1828987"/>
          </a:xfrm>
        </p:grpSpPr>
        <p:grpSp>
          <p:nvGrpSpPr>
            <p:cNvPr id="19" name="Group 18"/>
            <p:cNvGrpSpPr/>
            <p:nvPr/>
          </p:nvGrpSpPr>
          <p:grpSpPr>
            <a:xfrm>
              <a:off x="2451811" y="2672094"/>
              <a:ext cx="1134668" cy="1828987"/>
              <a:chOff x="1581374" y="2818569"/>
              <a:chExt cx="1134668" cy="1828987"/>
            </a:xfrm>
            <a:solidFill>
              <a:schemeClr val="accent5">
                <a:lumMod val="20000"/>
                <a:lumOff val="80000"/>
              </a:schemeClr>
            </a:solidFill>
          </p:grpSpPr>
          <p:sp>
            <p:nvSpPr>
              <p:cNvPr id="22" name="Cube 21"/>
              <p:cNvSpPr/>
              <p:nvPr/>
            </p:nvSpPr>
            <p:spPr>
              <a:xfrm>
                <a:off x="1804369" y="3506122"/>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be 23"/>
              <p:cNvSpPr/>
              <p:nvPr/>
            </p:nvSpPr>
            <p:spPr>
              <a:xfrm>
                <a:off x="1581374" y="3735883"/>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be 24"/>
              <p:cNvSpPr/>
              <p:nvPr/>
            </p:nvSpPr>
            <p:spPr>
              <a:xfrm>
                <a:off x="1804368" y="2818569"/>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be 26"/>
              <p:cNvSpPr/>
              <p:nvPr/>
            </p:nvSpPr>
            <p:spPr>
              <a:xfrm>
                <a:off x="1581374" y="3049830"/>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Cube 28"/>
            <p:cNvSpPr/>
            <p:nvPr/>
          </p:nvSpPr>
          <p:spPr>
            <a:xfrm>
              <a:off x="3328304" y="3365288"/>
              <a:ext cx="911673" cy="911673"/>
            </a:xfrm>
            <a:prstGeom prst="cube">
              <a:avLst/>
            </a:prstGeom>
            <a:solidFill>
              <a:schemeClr val="accent5">
                <a:lumMod val="20000"/>
                <a:lumOff val="80000"/>
              </a:schemeClr>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p:cNvSpPr/>
            <p:nvPr/>
          </p:nvSpPr>
          <p:spPr>
            <a:xfrm>
              <a:off x="3114639" y="3589408"/>
              <a:ext cx="911673" cy="911673"/>
            </a:xfrm>
            <a:prstGeom prst="cube">
              <a:avLst/>
            </a:prstGeom>
            <a:solidFill>
              <a:schemeClr val="accent5">
                <a:lumMod val="20000"/>
                <a:lumOff val="80000"/>
              </a:schemeClr>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2813870" y="4768848"/>
            <a:ext cx="1689315" cy="769441"/>
          </a:xfrm>
          <a:prstGeom prst="rect">
            <a:avLst/>
          </a:prstGeom>
          <a:noFill/>
        </p:spPr>
        <p:txBody>
          <a:bodyPr wrap="square" rtlCol="0">
            <a:spAutoFit/>
          </a:bodyPr>
          <a:lstStyle/>
          <a:p>
            <a:r>
              <a:rPr lang="en-US" sz="4400" b="1">
                <a:latin typeface="HP001 4 hàng" panose="020B0603050302020204" pitchFamily="34" charset="0"/>
              </a:rPr>
              <a:t>P</a:t>
            </a:r>
            <a:endParaRPr lang="en-US" sz="4400" b="1">
              <a:latin typeface="HP001 4 hàng" panose="020B0603050302020204" pitchFamily="34" charset="0"/>
            </a:endParaRPr>
          </a:p>
        </p:txBody>
      </p:sp>
      <p:grpSp>
        <p:nvGrpSpPr>
          <p:cNvPr id="32" name="Group 31"/>
          <p:cNvGrpSpPr/>
          <p:nvPr/>
        </p:nvGrpSpPr>
        <p:grpSpPr>
          <a:xfrm>
            <a:off x="5064382" y="2672094"/>
            <a:ext cx="1134668" cy="1828987"/>
            <a:chOff x="1581374" y="2818569"/>
            <a:chExt cx="1134668" cy="1828987"/>
          </a:xfrm>
          <a:solidFill>
            <a:schemeClr val="accent5">
              <a:lumMod val="20000"/>
              <a:lumOff val="80000"/>
            </a:schemeClr>
          </a:solidFill>
        </p:grpSpPr>
        <p:sp>
          <p:nvSpPr>
            <p:cNvPr id="35" name="Cube 34"/>
            <p:cNvSpPr/>
            <p:nvPr/>
          </p:nvSpPr>
          <p:spPr>
            <a:xfrm>
              <a:off x="1804369" y="3506122"/>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ube 35"/>
            <p:cNvSpPr/>
            <p:nvPr/>
          </p:nvSpPr>
          <p:spPr>
            <a:xfrm>
              <a:off x="1581374" y="3735883"/>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p:cNvSpPr/>
            <p:nvPr/>
          </p:nvSpPr>
          <p:spPr>
            <a:xfrm>
              <a:off x="1804368" y="2818569"/>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p:cNvSpPr/>
            <p:nvPr/>
          </p:nvSpPr>
          <p:spPr>
            <a:xfrm>
              <a:off x="1581374" y="3049830"/>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5727209" y="3365288"/>
            <a:ext cx="1125338" cy="1135793"/>
            <a:chOff x="7131060" y="3365288"/>
            <a:chExt cx="1125338" cy="1135793"/>
          </a:xfrm>
        </p:grpSpPr>
        <p:sp>
          <p:nvSpPr>
            <p:cNvPr id="39" name="Cube 38"/>
            <p:cNvSpPr/>
            <p:nvPr/>
          </p:nvSpPr>
          <p:spPr>
            <a:xfrm>
              <a:off x="7344725" y="3365288"/>
              <a:ext cx="911673" cy="911673"/>
            </a:xfrm>
            <a:prstGeom prst="cube">
              <a:avLst/>
            </a:prstGeom>
            <a:solidFill>
              <a:schemeClr val="accent5">
                <a:lumMod val="20000"/>
                <a:lumOff val="80000"/>
              </a:schemeClr>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ube 39"/>
            <p:cNvSpPr/>
            <p:nvPr/>
          </p:nvSpPr>
          <p:spPr>
            <a:xfrm>
              <a:off x="7131060" y="3589408"/>
              <a:ext cx="911673" cy="911673"/>
            </a:xfrm>
            <a:prstGeom prst="cube">
              <a:avLst/>
            </a:prstGeom>
            <a:solidFill>
              <a:schemeClr val="accent5">
                <a:lumMod val="20000"/>
                <a:lumOff val="80000"/>
              </a:schemeClr>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Diagonal Corners Rounded 25"/>
          <p:cNvSpPr/>
          <p:nvPr/>
        </p:nvSpPr>
        <p:spPr>
          <a:xfrm>
            <a:off x="108784" y="5576477"/>
            <a:ext cx="10127079" cy="958443"/>
          </a:xfrm>
          <a:custGeom>
            <a:avLst/>
            <a:gdLst>
              <a:gd name="connsiteX0" fmla="*/ 312989 w 10127079"/>
              <a:gd name="connsiteY0" fmla="*/ 0 h 958443"/>
              <a:gd name="connsiteX1" fmla="*/ 1163543 w 10127079"/>
              <a:gd name="connsiteY1" fmla="*/ 0 h 958443"/>
              <a:gd name="connsiteX2" fmla="*/ 1915957 w 10127079"/>
              <a:gd name="connsiteY2" fmla="*/ 0 h 958443"/>
              <a:gd name="connsiteX3" fmla="*/ 2766512 w 10127079"/>
              <a:gd name="connsiteY3" fmla="*/ 0 h 958443"/>
              <a:gd name="connsiteX4" fmla="*/ 3126361 w 10127079"/>
              <a:gd name="connsiteY4" fmla="*/ 0 h 958443"/>
              <a:gd name="connsiteX5" fmla="*/ 3878775 w 10127079"/>
              <a:gd name="connsiteY5" fmla="*/ 0 h 958443"/>
              <a:gd name="connsiteX6" fmla="*/ 4238625 w 10127079"/>
              <a:gd name="connsiteY6" fmla="*/ 0 h 958443"/>
              <a:gd name="connsiteX7" fmla="*/ 5089179 w 10127079"/>
              <a:gd name="connsiteY7" fmla="*/ 0 h 958443"/>
              <a:gd name="connsiteX8" fmla="*/ 5547170 w 10127079"/>
              <a:gd name="connsiteY8" fmla="*/ 0 h 958443"/>
              <a:gd name="connsiteX9" fmla="*/ 6397725 w 10127079"/>
              <a:gd name="connsiteY9" fmla="*/ 0 h 958443"/>
              <a:gd name="connsiteX10" fmla="*/ 6757575 w 10127079"/>
              <a:gd name="connsiteY10" fmla="*/ 0 h 958443"/>
              <a:gd name="connsiteX11" fmla="*/ 7313707 w 10127079"/>
              <a:gd name="connsiteY11" fmla="*/ 0 h 958443"/>
              <a:gd name="connsiteX12" fmla="*/ 7673556 w 10127079"/>
              <a:gd name="connsiteY12" fmla="*/ 0 h 958443"/>
              <a:gd name="connsiteX13" fmla="*/ 8229688 w 10127079"/>
              <a:gd name="connsiteY13" fmla="*/ 0 h 958443"/>
              <a:gd name="connsiteX14" fmla="*/ 8982102 w 10127079"/>
              <a:gd name="connsiteY14" fmla="*/ 0 h 958443"/>
              <a:gd name="connsiteX15" fmla="*/ 9440093 w 10127079"/>
              <a:gd name="connsiteY15" fmla="*/ 0 h 958443"/>
              <a:gd name="connsiteX16" fmla="*/ 10127079 w 10127079"/>
              <a:gd name="connsiteY16" fmla="*/ 0 h 958443"/>
              <a:gd name="connsiteX17" fmla="*/ 10127079 w 10127079"/>
              <a:gd name="connsiteY17" fmla="*/ 0 h 958443"/>
              <a:gd name="connsiteX18" fmla="*/ 10127079 w 10127079"/>
              <a:gd name="connsiteY18" fmla="*/ 645454 h 958443"/>
              <a:gd name="connsiteX19" fmla="*/ 9814090 w 10127079"/>
              <a:gd name="connsiteY19" fmla="*/ 958443 h 958443"/>
              <a:gd name="connsiteX20" fmla="*/ 8963536 w 10127079"/>
              <a:gd name="connsiteY20" fmla="*/ 958443 h 958443"/>
              <a:gd name="connsiteX21" fmla="*/ 8211122 w 10127079"/>
              <a:gd name="connsiteY21" fmla="*/ 958443 h 958443"/>
              <a:gd name="connsiteX22" fmla="*/ 7458708 w 10127079"/>
              <a:gd name="connsiteY22" fmla="*/ 958443 h 958443"/>
              <a:gd name="connsiteX23" fmla="*/ 7000718 w 10127079"/>
              <a:gd name="connsiteY23" fmla="*/ 958443 h 958443"/>
              <a:gd name="connsiteX24" fmla="*/ 6346445 w 10127079"/>
              <a:gd name="connsiteY24" fmla="*/ 958443 h 958443"/>
              <a:gd name="connsiteX25" fmla="*/ 5495890 w 10127079"/>
              <a:gd name="connsiteY25" fmla="*/ 958443 h 958443"/>
              <a:gd name="connsiteX26" fmla="*/ 4939759 w 10127079"/>
              <a:gd name="connsiteY26" fmla="*/ 958443 h 958443"/>
              <a:gd name="connsiteX27" fmla="*/ 4579909 w 10127079"/>
              <a:gd name="connsiteY27" fmla="*/ 958443 h 958443"/>
              <a:gd name="connsiteX28" fmla="*/ 4220059 w 10127079"/>
              <a:gd name="connsiteY28" fmla="*/ 958443 h 958443"/>
              <a:gd name="connsiteX29" fmla="*/ 3860209 w 10127079"/>
              <a:gd name="connsiteY29" fmla="*/ 958443 h 958443"/>
              <a:gd name="connsiteX30" fmla="*/ 3402218 w 10127079"/>
              <a:gd name="connsiteY30" fmla="*/ 958443 h 958443"/>
              <a:gd name="connsiteX31" fmla="*/ 2747945 w 10127079"/>
              <a:gd name="connsiteY31" fmla="*/ 958443 h 958443"/>
              <a:gd name="connsiteX32" fmla="*/ 2191813 w 10127079"/>
              <a:gd name="connsiteY32" fmla="*/ 958443 h 958443"/>
              <a:gd name="connsiteX33" fmla="*/ 1733823 w 10127079"/>
              <a:gd name="connsiteY33" fmla="*/ 958443 h 958443"/>
              <a:gd name="connsiteX34" fmla="*/ 981409 w 10127079"/>
              <a:gd name="connsiteY34" fmla="*/ 958443 h 958443"/>
              <a:gd name="connsiteX35" fmla="*/ 621559 w 10127079"/>
              <a:gd name="connsiteY35" fmla="*/ 958443 h 958443"/>
              <a:gd name="connsiteX36" fmla="*/ 0 w 10127079"/>
              <a:gd name="connsiteY36" fmla="*/ 958443 h 958443"/>
              <a:gd name="connsiteX37" fmla="*/ 0 w 10127079"/>
              <a:gd name="connsiteY37" fmla="*/ 958443 h 958443"/>
              <a:gd name="connsiteX38" fmla="*/ 0 w 10127079"/>
              <a:gd name="connsiteY38" fmla="*/ 312989 h 958443"/>
              <a:gd name="connsiteX39" fmla="*/ 312989 w 10127079"/>
              <a:gd name="connsiteY39" fmla="*/ 0 h 958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127079" h="958443" fill="none" extrusionOk="0">
                <a:moveTo>
                  <a:pt x="312989" y="0"/>
                </a:moveTo>
                <a:cubicBezTo>
                  <a:pt x="602071" y="9273"/>
                  <a:pt x="873598" y="41598"/>
                  <a:pt x="1163543" y="0"/>
                </a:cubicBezTo>
                <a:cubicBezTo>
                  <a:pt x="1453488" y="-41598"/>
                  <a:pt x="1673752" y="11356"/>
                  <a:pt x="1915957" y="0"/>
                </a:cubicBezTo>
                <a:cubicBezTo>
                  <a:pt x="2158162" y="-11356"/>
                  <a:pt x="2455200" y="-17684"/>
                  <a:pt x="2766512" y="0"/>
                </a:cubicBezTo>
                <a:cubicBezTo>
                  <a:pt x="3077824" y="17684"/>
                  <a:pt x="2979094" y="-5164"/>
                  <a:pt x="3126361" y="0"/>
                </a:cubicBezTo>
                <a:cubicBezTo>
                  <a:pt x="3273628" y="5164"/>
                  <a:pt x="3604687" y="8648"/>
                  <a:pt x="3878775" y="0"/>
                </a:cubicBezTo>
                <a:cubicBezTo>
                  <a:pt x="4152863" y="-8648"/>
                  <a:pt x="4162023" y="162"/>
                  <a:pt x="4238625" y="0"/>
                </a:cubicBezTo>
                <a:cubicBezTo>
                  <a:pt x="4315227" y="-162"/>
                  <a:pt x="4751063" y="24907"/>
                  <a:pt x="5089179" y="0"/>
                </a:cubicBezTo>
                <a:cubicBezTo>
                  <a:pt x="5427295" y="-24907"/>
                  <a:pt x="5380525" y="7048"/>
                  <a:pt x="5547170" y="0"/>
                </a:cubicBezTo>
                <a:cubicBezTo>
                  <a:pt x="5713815" y="-7048"/>
                  <a:pt x="6168155" y="1432"/>
                  <a:pt x="6397725" y="0"/>
                </a:cubicBezTo>
                <a:cubicBezTo>
                  <a:pt x="6627295" y="-1432"/>
                  <a:pt x="6606185" y="1199"/>
                  <a:pt x="6757575" y="0"/>
                </a:cubicBezTo>
                <a:cubicBezTo>
                  <a:pt x="6908965" y="-1199"/>
                  <a:pt x="7038706" y="-6251"/>
                  <a:pt x="7313707" y="0"/>
                </a:cubicBezTo>
                <a:cubicBezTo>
                  <a:pt x="7588708" y="6251"/>
                  <a:pt x="7526403" y="17090"/>
                  <a:pt x="7673556" y="0"/>
                </a:cubicBezTo>
                <a:cubicBezTo>
                  <a:pt x="7820709" y="-17090"/>
                  <a:pt x="8072730" y="-13250"/>
                  <a:pt x="8229688" y="0"/>
                </a:cubicBezTo>
                <a:cubicBezTo>
                  <a:pt x="8386646" y="13250"/>
                  <a:pt x="8786825" y="-23878"/>
                  <a:pt x="8982102" y="0"/>
                </a:cubicBezTo>
                <a:cubicBezTo>
                  <a:pt x="9177379" y="23878"/>
                  <a:pt x="9339216" y="-11233"/>
                  <a:pt x="9440093" y="0"/>
                </a:cubicBezTo>
                <a:cubicBezTo>
                  <a:pt x="9540970" y="11233"/>
                  <a:pt x="9802366" y="-20834"/>
                  <a:pt x="10127079" y="0"/>
                </a:cubicBezTo>
                <a:lnTo>
                  <a:pt x="10127079" y="0"/>
                </a:lnTo>
                <a:cubicBezTo>
                  <a:pt x="10106064" y="182329"/>
                  <a:pt x="10130196" y="426940"/>
                  <a:pt x="10127079" y="645454"/>
                </a:cubicBezTo>
                <a:cubicBezTo>
                  <a:pt x="10128976" y="853698"/>
                  <a:pt x="9970349" y="933606"/>
                  <a:pt x="9814090" y="958443"/>
                </a:cubicBezTo>
                <a:cubicBezTo>
                  <a:pt x="9571595" y="940816"/>
                  <a:pt x="9154713" y="920177"/>
                  <a:pt x="8963536" y="958443"/>
                </a:cubicBezTo>
                <a:cubicBezTo>
                  <a:pt x="8772359" y="996709"/>
                  <a:pt x="8488632" y="974309"/>
                  <a:pt x="8211122" y="958443"/>
                </a:cubicBezTo>
                <a:cubicBezTo>
                  <a:pt x="7933612" y="942577"/>
                  <a:pt x="7619377" y="945082"/>
                  <a:pt x="7458708" y="958443"/>
                </a:cubicBezTo>
                <a:cubicBezTo>
                  <a:pt x="7298039" y="971804"/>
                  <a:pt x="7228048" y="973322"/>
                  <a:pt x="7000718" y="958443"/>
                </a:cubicBezTo>
                <a:cubicBezTo>
                  <a:pt x="6773388" y="943565"/>
                  <a:pt x="6487056" y="935963"/>
                  <a:pt x="6346445" y="958443"/>
                </a:cubicBezTo>
                <a:cubicBezTo>
                  <a:pt x="6205834" y="980923"/>
                  <a:pt x="5742398" y="957958"/>
                  <a:pt x="5495890" y="958443"/>
                </a:cubicBezTo>
                <a:cubicBezTo>
                  <a:pt x="5249382" y="958928"/>
                  <a:pt x="5145098" y="971313"/>
                  <a:pt x="4939759" y="958443"/>
                </a:cubicBezTo>
                <a:cubicBezTo>
                  <a:pt x="4734420" y="945573"/>
                  <a:pt x="4721189" y="944452"/>
                  <a:pt x="4579909" y="958443"/>
                </a:cubicBezTo>
                <a:cubicBezTo>
                  <a:pt x="4438629" y="972435"/>
                  <a:pt x="4324922" y="966837"/>
                  <a:pt x="4220059" y="958443"/>
                </a:cubicBezTo>
                <a:cubicBezTo>
                  <a:pt x="4115196" y="950050"/>
                  <a:pt x="3996001" y="954164"/>
                  <a:pt x="3860209" y="958443"/>
                </a:cubicBezTo>
                <a:cubicBezTo>
                  <a:pt x="3724417" y="962723"/>
                  <a:pt x="3496642" y="951016"/>
                  <a:pt x="3402218" y="958443"/>
                </a:cubicBezTo>
                <a:cubicBezTo>
                  <a:pt x="3307794" y="965870"/>
                  <a:pt x="2879650" y="937245"/>
                  <a:pt x="2747945" y="958443"/>
                </a:cubicBezTo>
                <a:cubicBezTo>
                  <a:pt x="2616240" y="979641"/>
                  <a:pt x="2347101" y="958153"/>
                  <a:pt x="2191813" y="958443"/>
                </a:cubicBezTo>
                <a:cubicBezTo>
                  <a:pt x="2036525" y="958733"/>
                  <a:pt x="1957936" y="950023"/>
                  <a:pt x="1733823" y="958443"/>
                </a:cubicBezTo>
                <a:cubicBezTo>
                  <a:pt x="1509710" y="966864"/>
                  <a:pt x="1288771" y="961435"/>
                  <a:pt x="981409" y="958443"/>
                </a:cubicBezTo>
                <a:cubicBezTo>
                  <a:pt x="674047" y="955451"/>
                  <a:pt x="737755" y="957045"/>
                  <a:pt x="621559" y="958443"/>
                </a:cubicBezTo>
                <a:cubicBezTo>
                  <a:pt x="505363" y="959842"/>
                  <a:pt x="204657" y="940089"/>
                  <a:pt x="0" y="958443"/>
                </a:cubicBezTo>
                <a:lnTo>
                  <a:pt x="0" y="958443"/>
                </a:lnTo>
                <a:cubicBezTo>
                  <a:pt x="-15509" y="651050"/>
                  <a:pt x="-3688" y="493084"/>
                  <a:pt x="0" y="312989"/>
                </a:cubicBezTo>
                <a:cubicBezTo>
                  <a:pt x="35576" y="163587"/>
                  <a:pt x="118705" y="10538"/>
                  <a:pt x="312989" y="0"/>
                </a:cubicBezTo>
                <a:close/>
              </a:path>
              <a:path w="10127079" h="958443" stroke="0" extrusionOk="0">
                <a:moveTo>
                  <a:pt x="312989" y="0"/>
                </a:moveTo>
                <a:cubicBezTo>
                  <a:pt x="491322" y="1271"/>
                  <a:pt x="682691" y="25967"/>
                  <a:pt x="869121" y="0"/>
                </a:cubicBezTo>
                <a:cubicBezTo>
                  <a:pt x="1055551" y="-25967"/>
                  <a:pt x="1177454" y="20096"/>
                  <a:pt x="1327112" y="0"/>
                </a:cubicBezTo>
                <a:cubicBezTo>
                  <a:pt x="1476770" y="-20096"/>
                  <a:pt x="1845685" y="-7883"/>
                  <a:pt x="2079525" y="0"/>
                </a:cubicBezTo>
                <a:cubicBezTo>
                  <a:pt x="2313365" y="7883"/>
                  <a:pt x="2444910" y="-3270"/>
                  <a:pt x="2733798" y="0"/>
                </a:cubicBezTo>
                <a:cubicBezTo>
                  <a:pt x="3022686" y="3270"/>
                  <a:pt x="3049462" y="-19561"/>
                  <a:pt x="3289930" y="0"/>
                </a:cubicBezTo>
                <a:cubicBezTo>
                  <a:pt x="3530398" y="19561"/>
                  <a:pt x="3624728" y="4240"/>
                  <a:pt x="3846061" y="0"/>
                </a:cubicBezTo>
                <a:cubicBezTo>
                  <a:pt x="4067394" y="-4240"/>
                  <a:pt x="4316241" y="17297"/>
                  <a:pt x="4500334" y="0"/>
                </a:cubicBezTo>
                <a:cubicBezTo>
                  <a:pt x="4684427" y="-17297"/>
                  <a:pt x="4920285" y="16315"/>
                  <a:pt x="5056466" y="0"/>
                </a:cubicBezTo>
                <a:cubicBezTo>
                  <a:pt x="5192647" y="-16315"/>
                  <a:pt x="5537914" y="27743"/>
                  <a:pt x="5808879" y="0"/>
                </a:cubicBezTo>
                <a:cubicBezTo>
                  <a:pt x="6079844" y="-27743"/>
                  <a:pt x="6272293" y="-23909"/>
                  <a:pt x="6463152" y="0"/>
                </a:cubicBezTo>
                <a:cubicBezTo>
                  <a:pt x="6654011" y="23909"/>
                  <a:pt x="7025681" y="32533"/>
                  <a:pt x="7215566" y="0"/>
                </a:cubicBezTo>
                <a:cubicBezTo>
                  <a:pt x="7405451" y="-32533"/>
                  <a:pt x="7701153" y="27788"/>
                  <a:pt x="8066120" y="0"/>
                </a:cubicBezTo>
                <a:cubicBezTo>
                  <a:pt x="8431087" y="-27788"/>
                  <a:pt x="8393994" y="24768"/>
                  <a:pt x="8720393" y="0"/>
                </a:cubicBezTo>
                <a:cubicBezTo>
                  <a:pt x="9046792" y="-24768"/>
                  <a:pt x="9128525" y="-32835"/>
                  <a:pt x="9472806" y="0"/>
                </a:cubicBezTo>
                <a:cubicBezTo>
                  <a:pt x="9817087" y="32835"/>
                  <a:pt x="9993160" y="29392"/>
                  <a:pt x="10127079" y="0"/>
                </a:cubicBezTo>
                <a:lnTo>
                  <a:pt x="10127079" y="0"/>
                </a:lnTo>
                <a:cubicBezTo>
                  <a:pt x="10121003" y="184574"/>
                  <a:pt x="10141238" y="375230"/>
                  <a:pt x="10127079" y="645454"/>
                </a:cubicBezTo>
                <a:cubicBezTo>
                  <a:pt x="10109186" y="815915"/>
                  <a:pt x="9995432" y="939593"/>
                  <a:pt x="9814090" y="958443"/>
                </a:cubicBezTo>
                <a:cubicBezTo>
                  <a:pt x="9517386" y="933590"/>
                  <a:pt x="9240706" y="964687"/>
                  <a:pt x="8963536" y="958443"/>
                </a:cubicBezTo>
                <a:cubicBezTo>
                  <a:pt x="8686366" y="952199"/>
                  <a:pt x="8594797" y="956073"/>
                  <a:pt x="8407404" y="958443"/>
                </a:cubicBezTo>
                <a:cubicBezTo>
                  <a:pt x="8220011" y="960813"/>
                  <a:pt x="8185109" y="967930"/>
                  <a:pt x="8047554" y="958443"/>
                </a:cubicBezTo>
                <a:cubicBezTo>
                  <a:pt x="7909999" y="948957"/>
                  <a:pt x="7576281" y="962824"/>
                  <a:pt x="7196999" y="958443"/>
                </a:cubicBezTo>
                <a:cubicBezTo>
                  <a:pt x="6817717" y="954062"/>
                  <a:pt x="6687337" y="965147"/>
                  <a:pt x="6444586" y="958443"/>
                </a:cubicBezTo>
                <a:cubicBezTo>
                  <a:pt x="6201835" y="951739"/>
                  <a:pt x="6258070" y="946405"/>
                  <a:pt x="6084736" y="958443"/>
                </a:cubicBezTo>
                <a:cubicBezTo>
                  <a:pt x="5911402" y="970482"/>
                  <a:pt x="5689323" y="983531"/>
                  <a:pt x="5332322" y="958443"/>
                </a:cubicBezTo>
                <a:cubicBezTo>
                  <a:pt x="4975321" y="933355"/>
                  <a:pt x="5031001" y="945338"/>
                  <a:pt x="4776190" y="958443"/>
                </a:cubicBezTo>
                <a:cubicBezTo>
                  <a:pt x="4521379" y="971548"/>
                  <a:pt x="4404155" y="937659"/>
                  <a:pt x="4220059" y="958443"/>
                </a:cubicBezTo>
                <a:cubicBezTo>
                  <a:pt x="4035963" y="979227"/>
                  <a:pt x="3912920" y="948652"/>
                  <a:pt x="3663927" y="958443"/>
                </a:cubicBezTo>
                <a:cubicBezTo>
                  <a:pt x="3414934" y="968234"/>
                  <a:pt x="3423677" y="937917"/>
                  <a:pt x="3205936" y="958443"/>
                </a:cubicBezTo>
                <a:cubicBezTo>
                  <a:pt x="2988195" y="978969"/>
                  <a:pt x="2605950" y="922067"/>
                  <a:pt x="2453523" y="958443"/>
                </a:cubicBezTo>
                <a:cubicBezTo>
                  <a:pt x="2301096" y="994819"/>
                  <a:pt x="1946661" y="986208"/>
                  <a:pt x="1799250" y="958443"/>
                </a:cubicBezTo>
                <a:cubicBezTo>
                  <a:pt x="1651839" y="930678"/>
                  <a:pt x="1443968" y="984579"/>
                  <a:pt x="1243118" y="958443"/>
                </a:cubicBezTo>
                <a:cubicBezTo>
                  <a:pt x="1042268" y="932307"/>
                  <a:pt x="988375" y="963731"/>
                  <a:pt x="883268" y="958443"/>
                </a:cubicBezTo>
                <a:cubicBezTo>
                  <a:pt x="778161" y="953156"/>
                  <a:pt x="412771" y="992710"/>
                  <a:pt x="0" y="958443"/>
                </a:cubicBezTo>
                <a:lnTo>
                  <a:pt x="0" y="958443"/>
                </a:lnTo>
                <a:cubicBezTo>
                  <a:pt x="26757" y="651051"/>
                  <a:pt x="6315" y="623849"/>
                  <a:pt x="0" y="312989"/>
                </a:cubicBezTo>
                <a:cubicBezTo>
                  <a:pt x="-3204" y="136804"/>
                  <a:pt x="147300" y="11180"/>
                  <a:pt x="312989" y="0"/>
                </a:cubicBezTo>
                <a:close/>
              </a:path>
            </a:pathLst>
          </a:custGeom>
          <a:solidFill>
            <a:srgbClr val="B35C80">
              <a:alpha val="84000"/>
            </a:srgbClr>
          </a:solidFill>
          <a:ln w="38100" cmpd="tri">
            <a:noFill/>
            <a:prstDash val="solid"/>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9Slide05 Lobster" panose="02000506000000020003" pitchFamily="2" charset="0"/>
                <a:ea typeface="#9Slide02 Noi dung dai" panose="02000000000000000000" pitchFamily="2" charset="0"/>
              </a:rPr>
              <a:t>Ta nói:</a:t>
            </a:r>
            <a:endParaRPr lang="en-US" sz="2800">
              <a:solidFill>
                <a:srgbClr val="002060"/>
              </a:solidFill>
              <a:latin typeface="#9Slide05 Lobster" panose="02000506000000020003" pitchFamily="2" charset="0"/>
              <a:ea typeface="#9Slide02 Noi dung dai" panose="02000000000000000000" pitchFamily="2" charset="0"/>
            </a:endParaRPr>
          </a:p>
          <a:p>
            <a:pPr algn="ctr"/>
            <a:r>
              <a:rPr lang="en-US" sz="2800">
                <a:solidFill>
                  <a:srgbClr val="FFF2CC"/>
                </a:solidFill>
                <a:latin typeface="#9Slide05 Lobster" panose="02000506000000020003" pitchFamily="2" charset="0"/>
                <a:ea typeface="#9Slide02 Noi dung dai" panose="02000000000000000000" pitchFamily="2" charset="0"/>
              </a:rPr>
              <a:t>Thể tích hình </a:t>
            </a:r>
            <a:r>
              <a:rPr lang="en-US" sz="2800" b="1">
                <a:solidFill>
                  <a:srgbClr val="FFF2CC"/>
                </a:solidFill>
                <a:latin typeface="HP001 4 hàng" panose="020B0603050302020204" pitchFamily="34" charset="0"/>
                <a:ea typeface="#9Slide02 Noi dung dai" panose="02000000000000000000" pitchFamily="2" charset="0"/>
              </a:rPr>
              <a:t>P</a:t>
            </a:r>
            <a:r>
              <a:rPr lang="en-US" sz="2800">
                <a:solidFill>
                  <a:srgbClr val="FFF2CC"/>
                </a:solidFill>
                <a:latin typeface="#9Slide05 Lobster" panose="02000506000000020003" pitchFamily="2" charset="0"/>
                <a:ea typeface="#9Slide02 Noi dung dai" panose="02000000000000000000" pitchFamily="2" charset="0"/>
              </a:rPr>
              <a:t> bằng </a:t>
            </a:r>
            <a:r>
              <a:rPr lang="en-US" sz="2800">
                <a:solidFill>
                  <a:srgbClr val="FFC000"/>
                </a:solidFill>
                <a:latin typeface="#9Slide05 Lobster" panose="02000506000000020003" pitchFamily="2" charset="0"/>
                <a:ea typeface="#9Slide02 Noi dung dai" panose="02000000000000000000" pitchFamily="2" charset="0"/>
              </a:rPr>
              <a:t>tổng</a:t>
            </a:r>
            <a:r>
              <a:rPr lang="en-US" sz="2800">
                <a:solidFill>
                  <a:srgbClr val="FFF2CC"/>
                </a:solidFill>
                <a:latin typeface="#9Slide05 Lobster" panose="02000506000000020003" pitchFamily="2" charset="0"/>
                <a:ea typeface="#9Slide02 Noi dung dai" panose="02000000000000000000" pitchFamily="2" charset="0"/>
              </a:rPr>
              <a:t> thể tích các hình </a:t>
            </a:r>
            <a:r>
              <a:rPr lang="en-US" sz="2800" b="1">
                <a:solidFill>
                  <a:srgbClr val="FFF2CC"/>
                </a:solidFill>
                <a:latin typeface="HP001 4 hàng" panose="020B0603050302020204" pitchFamily="34" charset="0"/>
                <a:ea typeface="#9Slide02 Noi dung dai" panose="02000000000000000000" pitchFamily="2" charset="0"/>
              </a:rPr>
              <a:t>M</a:t>
            </a:r>
            <a:r>
              <a:rPr lang="en-US" sz="2800">
                <a:solidFill>
                  <a:srgbClr val="FFF2CC"/>
                </a:solidFill>
                <a:latin typeface="#9Slide05 Lobster" panose="02000506000000020003" pitchFamily="2" charset="0"/>
                <a:ea typeface="#9Slide02 Noi dung dai" panose="02000000000000000000" pitchFamily="2" charset="0"/>
              </a:rPr>
              <a:t> và </a:t>
            </a:r>
            <a:r>
              <a:rPr lang="en-US" sz="2800" b="1">
                <a:solidFill>
                  <a:srgbClr val="FFF2CC"/>
                </a:solidFill>
                <a:latin typeface="HP001 4 hàng" panose="020B0603050302020204" pitchFamily="34" charset="0"/>
                <a:ea typeface="#9Slide02 Noi dung dai" panose="02000000000000000000" pitchFamily="2" charset="0"/>
              </a:rPr>
              <a:t>N</a:t>
            </a:r>
            <a:r>
              <a:rPr lang="en-US" sz="2800">
                <a:solidFill>
                  <a:srgbClr val="FFF2CC"/>
                </a:solidFill>
                <a:latin typeface="#9Slide05 Lobster" panose="02000506000000020003" pitchFamily="2" charset="0"/>
                <a:ea typeface="#9Slide02 Noi dung dai" panose="02000000000000000000" pitchFamily="2" charset="0"/>
              </a:rPr>
              <a:t>.</a:t>
            </a:r>
            <a:endParaRPr lang="en-US" sz="2800">
              <a:solidFill>
                <a:srgbClr val="FFF2CC"/>
              </a:solidFill>
              <a:latin typeface="#9Slide05 Lobster" panose="02000506000000020003" pitchFamily="2" charset="0"/>
              <a:ea typeface="#9Slide02 Noi dung dai" panose="02000000000000000000" pitchFamily="2" charset="0"/>
            </a:endParaRPr>
          </a:p>
        </p:txBody>
      </p:sp>
      <p:sp>
        <p:nvSpPr>
          <p:cNvPr id="41" name="TextBox 40"/>
          <p:cNvSpPr txBox="1"/>
          <p:nvPr/>
        </p:nvSpPr>
        <p:spPr>
          <a:xfrm>
            <a:off x="4903410" y="4768848"/>
            <a:ext cx="1689315" cy="769441"/>
          </a:xfrm>
          <a:prstGeom prst="rect">
            <a:avLst/>
          </a:prstGeom>
          <a:noFill/>
        </p:spPr>
        <p:txBody>
          <a:bodyPr wrap="square" rtlCol="0">
            <a:spAutoFit/>
          </a:bodyPr>
          <a:lstStyle/>
          <a:p>
            <a:r>
              <a:rPr lang="en-US" sz="4400" b="1">
                <a:latin typeface="HP001 4 hàng" panose="020B0603050302020204" pitchFamily="34" charset="0"/>
              </a:rPr>
              <a:t>M</a:t>
            </a:r>
            <a:endParaRPr lang="en-US" sz="4400" b="1">
              <a:latin typeface="HP001 4 hàng" panose="020B0603050302020204" pitchFamily="34" charset="0"/>
            </a:endParaRPr>
          </a:p>
        </p:txBody>
      </p:sp>
      <p:sp>
        <p:nvSpPr>
          <p:cNvPr id="42" name="TextBox 41"/>
          <p:cNvSpPr txBox="1"/>
          <p:nvPr/>
        </p:nvSpPr>
        <p:spPr>
          <a:xfrm>
            <a:off x="7424493" y="4768848"/>
            <a:ext cx="1689315" cy="769441"/>
          </a:xfrm>
          <a:prstGeom prst="rect">
            <a:avLst/>
          </a:prstGeom>
          <a:noFill/>
        </p:spPr>
        <p:txBody>
          <a:bodyPr wrap="square" rtlCol="0">
            <a:spAutoFit/>
          </a:bodyPr>
          <a:lstStyle/>
          <a:p>
            <a:r>
              <a:rPr lang="en-US" sz="4400" b="1">
                <a:latin typeface="HP001 4 hàng" panose="020B0603050302020204" pitchFamily="34" charset="0"/>
              </a:rPr>
              <a:t>N</a:t>
            </a:r>
            <a:endParaRPr lang="en-US" sz="4400" b="1">
              <a:latin typeface="HP001 4 hàng" panose="020B0603050302020204" pitchFamily="34" charset="0"/>
            </a:endParaRPr>
          </a:p>
        </p:txBody>
      </p:sp>
      <p:sp>
        <p:nvSpPr>
          <p:cNvPr id="43" name="Speech Bubble: Rectangle 42"/>
          <p:cNvSpPr/>
          <p:nvPr/>
        </p:nvSpPr>
        <p:spPr>
          <a:xfrm>
            <a:off x="3586478" y="5441768"/>
            <a:ext cx="2792654" cy="712092"/>
          </a:xfrm>
          <a:prstGeom prst="wedgeRectCallout">
            <a:avLst>
              <a:gd name="adj1" fmla="val -2493"/>
              <a:gd name="adj2" fmla="val -82036"/>
            </a:avLst>
          </a:prstGeom>
          <a:solidFill>
            <a:srgbClr val="FFF2CC">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latin typeface="#9Slide05 Fourth Medium" panose="00000600000000000000" pitchFamily="2" charset="0"/>
              </a:rPr>
              <a:t>Hình </a:t>
            </a:r>
            <a:r>
              <a:rPr lang="en-US" sz="2000" b="1">
                <a:solidFill>
                  <a:srgbClr val="000000"/>
                </a:solidFill>
                <a:latin typeface="HP001 4 hàng" panose="020B0603050302020204" pitchFamily="34" charset="0"/>
              </a:rPr>
              <a:t>M</a:t>
            </a:r>
            <a:r>
              <a:rPr lang="en-US" sz="2400">
                <a:solidFill>
                  <a:srgbClr val="000000"/>
                </a:solidFill>
                <a:latin typeface="#9Slide05 Fourth Medium" panose="00000600000000000000" pitchFamily="2" charset="0"/>
              </a:rPr>
              <a:t> gồm </a:t>
            </a:r>
            <a:endParaRPr lang="en-US" sz="2400">
              <a:solidFill>
                <a:srgbClr val="000000"/>
              </a:solidFill>
              <a:latin typeface="#9Slide05 Fourth Medium" panose="00000600000000000000" pitchFamily="2" charset="0"/>
            </a:endParaRPr>
          </a:p>
          <a:p>
            <a:pPr algn="ctr"/>
            <a:r>
              <a:rPr lang="en-US" sz="2400">
                <a:solidFill>
                  <a:srgbClr val="000000"/>
                </a:solidFill>
                <a:latin typeface="#9Slide05 Fourth Medium" panose="00000600000000000000" pitchFamily="2" charset="0"/>
              </a:rPr>
              <a:t>4 hình lập phương.</a:t>
            </a:r>
            <a:endParaRPr lang="en-US" sz="2400">
              <a:solidFill>
                <a:srgbClr val="000000"/>
              </a:solidFill>
              <a:latin typeface="#9Slide05 Fourth Medium" panose="00000600000000000000" pitchFamily="2" charset="0"/>
            </a:endParaRPr>
          </a:p>
        </p:txBody>
      </p:sp>
      <p:sp>
        <p:nvSpPr>
          <p:cNvPr id="45" name="Speech Bubble: Rectangle 44"/>
          <p:cNvSpPr/>
          <p:nvPr/>
        </p:nvSpPr>
        <p:spPr>
          <a:xfrm>
            <a:off x="6733665" y="5421921"/>
            <a:ext cx="2792654" cy="731940"/>
          </a:xfrm>
          <a:prstGeom prst="wedgeRectCallout">
            <a:avLst>
              <a:gd name="adj1" fmla="val 1248"/>
              <a:gd name="adj2" fmla="val -94872"/>
            </a:avLst>
          </a:prstGeom>
          <a:solidFill>
            <a:srgbClr val="FFF2CC">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latin typeface="#9Slide05 Fourth Medium" panose="00000600000000000000" pitchFamily="2" charset="0"/>
              </a:rPr>
              <a:t>Hình </a:t>
            </a:r>
            <a:r>
              <a:rPr lang="en-US" sz="2000" b="1">
                <a:solidFill>
                  <a:srgbClr val="000000"/>
                </a:solidFill>
                <a:latin typeface="HP001 4 hàng" panose="020B0603050302020204" pitchFamily="34" charset="0"/>
              </a:rPr>
              <a:t>N</a:t>
            </a:r>
            <a:r>
              <a:rPr lang="en-US" sz="2400">
                <a:solidFill>
                  <a:srgbClr val="000000"/>
                </a:solidFill>
                <a:latin typeface="#9Slide05 Fourth Medium" panose="00000600000000000000" pitchFamily="2" charset="0"/>
              </a:rPr>
              <a:t> gồm </a:t>
            </a:r>
            <a:endParaRPr lang="en-US" sz="2400">
              <a:solidFill>
                <a:srgbClr val="000000"/>
              </a:solidFill>
              <a:latin typeface="#9Slide05 Fourth Medium" panose="00000600000000000000" pitchFamily="2" charset="0"/>
            </a:endParaRPr>
          </a:p>
          <a:p>
            <a:pPr algn="ctr"/>
            <a:r>
              <a:rPr lang="en-US" sz="2400">
                <a:solidFill>
                  <a:srgbClr val="000000"/>
                </a:solidFill>
                <a:latin typeface="#9Slide05 Fourth Medium" panose="00000600000000000000" pitchFamily="2" charset="0"/>
              </a:rPr>
              <a:t>2 hình lập phương.</a:t>
            </a:r>
            <a:endParaRPr lang="en-US" sz="2400">
              <a:solidFill>
                <a:srgbClr val="000000"/>
              </a:solidFill>
              <a:latin typeface="#9Slide05 Fourth Medium" panose="00000600000000000000" pitchFamily="2" charset="0"/>
            </a:endParaRPr>
          </a:p>
        </p:txBody>
      </p:sp>
      <p:sp>
        <p:nvSpPr>
          <p:cNvPr id="6" name="TextBox 5"/>
          <p:cNvSpPr txBox="1"/>
          <p:nvPr/>
        </p:nvSpPr>
        <p:spPr>
          <a:xfrm>
            <a:off x="4378812" y="3589923"/>
            <a:ext cx="6665009" cy="646331"/>
          </a:xfrm>
          <a:prstGeom prst="rect">
            <a:avLst/>
          </a:prstGeom>
          <a:noFill/>
        </p:spPr>
        <p:txBody>
          <a:bodyPr wrap="square" rtlCol="0">
            <a:spAutoFit/>
          </a:bodyPr>
          <a:lstStyle/>
          <a:p>
            <a:r>
              <a:rPr lang="en-US" sz="3600">
                <a:solidFill>
                  <a:srgbClr val="FFFF00"/>
                </a:solidFill>
                <a:latin typeface="#9Slide01 Tieu de ngan" panose="00000800000000000000" pitchFamily="2" charset="0"/>
              </a:rPr>
              <a:t>=                + </a:t>
            </a:r>
            <a:endParaRPr lang="en-US" sz="3600">
              <a:solidFill>
                <a:srgbClr val="FFFF00"/>
              </a:solidFill>
              <a:latin typeface="#9Slide01 Tieu de ngan" panose="00000800000000000000" pitchFamily="2" charset="0"/>
            </a:endParaRPr>
          </a:p>
        </p:txBody>
      </p:sp>
      <p:sp>
        <p:nvSpPr>
          <p:cNvPr id="46" name="Speech Bubble: Rectangle 45"/>
          <p:cNvSpPr/>
          <p:nvPr/>
        </p:nvSpPr>
        <p:spPr>
          <a:xfrm>
            <a:off x="416033" y="5434070"/>
            <a:ext cx="2792654" cy="712092"/>
          </a:xfrm>
          <a:prstGeom prst="wedgeRectCallout">
            <a:avLst>
              <a:gd name="adj1" fmla="val 35560"/>
              <a:gd name="adj2" fmla="val -106330"/>
            </a:avLst>
          </a:prstGeom>
          <a:solidFill>
            <a:schemeClr val="accent5">
              <a:lumMod val="60000"/>
              <a:lumOff val="40000"/>
              <a:alpha val="6980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latin typeface="#9Slide05 Fourth Medium" panose="00000600000000000000" pitchFamily="2" charset="0"/>
              </a:rPr>
              <a:t>Hình </a:t>
            </a:r>
            <a:r>
              <a:rPr lang="en-US" sz="2000" b="1">
                <a:solidFill>
                  <a:srgbClr val="000000"/>
                </a:solidFill>
                <a:latin typeface="HP001 4 hàng" panose="020B0603050302020204" pitchFamily="34" charset="0"/>
              </a:rPr>
              <a:t>P</a:t>
            </a:r>
            <a:r>
              <a:rPr lang="en-US" sz="2400">
                <a:solidFill>
                  <a:srgbClr val="000000"/>
                </a:solidFill>
                <a:latin typeface="#9Slide05 Fourth Medium" panose="00000600000000000000" pitchFamily="2" charset="0"/>
              </a:rPr>
              <a:t> gồm </a:t>
            </a:r>
            <a:endParaRPr lang="en-US" sz="2400">
              <a:solidFill>
                <a:srgbClr val="000000"/>
              </a:solidFill>
              <a:latin typeface="#9Slide05 Fourth Medium" panose="00000600000000000000" pitchFamily="2" charset="0"/>
            </a:endParaRPr>
          </a:p>
          <a:p>
            <a:pPr algn="ctr"/>
            <a:r>
              <a:rPr lang="en-US" sz="2400">
                <a:solidFill>
                  <a:srgbClr val="000000"/>
                </a:solidFill>
                <a:latin typeface="#9Slide05 Fourth Medium" panose="00000600000000000000" pitchFamily="2" charset="0"/>
              </a:rPr>
              <a:t>6 hình lập phương.</a:t>
            </a:r>
            <a:endParaRPr lang="en-US" sz="2400">
              <a:solidFill>
                <a:srgbClr val="000000"/>
              </a:solidFill>
              <a:latin typeface="#9Slide05 Fourth Medium" panose="00000600000000000000"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63" presetClass="path" presetSubtype="0" accel="50000" decel="50000" fill="hold" nodeType="clickEffect">
                                  <p:stCondLst>
                                    <p:cond delay="0"/>
                                  </p:stCondLst>
                                  <p:childTnLst>
                                    <p:animMotion origin="layout" path="M 4.58333E-6 3.7037E-7 L 0.13554 3.7037E-7 " pathEditMode="relative" rAng="0" ptsTypes="AA">
                                      <p:cBhvr>
                                        <p:cTn id="20" dur="2000" fill="hold"/>
                                        <p:tgtEl>
                                          <p:spTgt spid="5"/>
                                        </p:tgtEl>
                                        <p:attrNameLst>
                                          <p:attrName>ppt_x</p:attrName>
                                          <p:attrName>ppt_y</p:attrName>
                                        </p:attrNameLst>
                                      </p:cBhvr>
                                      <p:rCtr x="6771" y="0"/>
                                    </p:animMotion>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1000"/>
                                        <p:tgtEl>
                                          <p:spTgt spid="41"/>
                                        </p:tgtEl>
                                      </p:cBhvr>
                                    </p:animEffect>
                                    <p:anim calcmode="lin" valueType="num">
                                      <p:cBhvr>
                                        <p:cTn id="25" dur="1000" fill="hold"/>
                                        <p:tgtEl>
                                          <p:spTgt spid="41"/>
                                        </p:tgtEl>
                                        <p:attrNameLst>
                                          <p:attrName>ppt_x</p:attrName>
                                        </p:attrNameLst>
                                      </p:cBhvr>
                                      <p:tavLst>
                                        <p:tav tm="0">
                                          <p:val>
                                            <p:strVal val="#ppt_x"/>
                                          </p:val>
                                        </p:tav>
                                        <p:tav tm="100000">
                                          <p:val>
                                            <p:strVal val="#ppt_x"/>
                                          </p:val>
                                        </p:tav>
                                      </p:tavLst>
                                    </p:anim>
                                    <p:anim calcmode="lin" valueType="num">
                                      <p:cBhvr>
                                        <p:cTn id="26" dur="1000" fill="hold"/>
                                        <p:tgtEl>
                                          <p:spTgt spid="4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1000"/>
                                        <p:tgtEl>
                                          <p:spTgt spid="42"/>
                                        </p:tgtEl>
                                      </p:cBhvr>
                                    </p:animEffect>
                                    <p:anim calcmode="lin" valueType="num">
                                      <p:cBhvr>
                                        <p:cTn id="30" dur="1000" fill="hold"/>
                                        <p:tgtEl>
                                          <p:spTgt spid="42"/>
                                        </p:tgtEl>
                                        <p:attrNameLst>
                                          <p:attrName>ppt_x</p:attrName>
                                        </p:attrNameLst>
                                      </p:cBhvr>
                                      <p:tavLst>
                                        <p:tav tm="0">
                                          <p:val>
                                            <p:strVal val="#ppt_x"/>
                                          </p:val>
                                        </p:tav>
                                        <p:tav tm="100000">
                                          <p:val>
                                            <p:strVal val="#ppt_x"/>
                                          </p:val>
                                        </p:tav>
                                      </p:tavLst>
                                    </p:anim>
                                    <p:anim calcmode="lin" valueType="num">
                                      <p:cBhvr>
                                        <p:cTn id="31"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5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xit" presetSubtype="4" fill="hold" grpId="1" nodeType="clickEffect">
                                  <p:stCondLst>
                                    <p:cond delay="0"/>
                                  </p:stCondLst>
                                  <p:childTnLst>
                                    <p:anim calcmode="lin" valueType="num">
                                      <p:cBhvr additive="base">
                                        <p:cTn id="50" dur="500"/>
                                        <p:tgtEl>
                                          <p:spTgt spid="46"/>
                                        </p:tgtEl>
                                        <p:attrNameLst>
                                          <p:attrName>ppt_x</p:attrName>
                                        </p:attrNameLst>
                                      </p:cBhvr>
                                      <p:tavLst>
                                        <p:tav tm="0">
                                          <p:val>
                                            <p:strVal val="ppt_x"/>
                                          </p:val>
                                        </p:tav>
                                        <p:tav tm="100000">
                                          <p:val>
                                            <p:strVal val="ppt_x"/>
                                          </p:val>
                                        </p:tav>
                                      </p:tavLst>
                                    </p:anim>
                                    <p:anim calcmode="lin" valueType="num">
                                      <p:cBhvr additive="base">
                                        <p:cTn id="51" dur="500"/>
                                        <p:tgtEl>
                                          <p:spTgt spid="46"/>
                                        </p:tgtEl>
                                        <p:attrNameLst>
                                          <p:attrName>ppt_y</p:attrName>
                                        </p:attrNameLst>
                                      </p:cBhvr>
                                      <p:tavLst>
                                        <p:tav tm="0">
                                          <p:val>
                                            <p:strVal val="ppt_y"/>
                                          </p:val>
                                        </p:tav>
                                        <p:tav tm="100000">
                                          <p:val>
                                            <p:strVal val="1+ppt_h/2"/>
                                          </p:val>
                                        </p:tav>
                                      </p:tavLst>
                                    </p:anim>
                                    <p:set>
                                      <p:cBhvr>
                                        <p:cTn id="52" dur="1" fill="hold">
                                          <p:stCondLst>
                                            <p:cond delay="499"/>
                                          </p:stCondLst>
                                        </p:cTn>
                                        <p:tgtEl>
                                          <p:spTgt spid="46"/>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3"/>
                                        </p:tgtEl>
                                        <p:attrNameLst>
                                          <p:attrName>ppt_x</p:attrName>
                                        </p:attrNameLst>
                                      </p:cBhvr>
                                      <p:tavLst>
                                        <p:tav tm="0">
                                          <p:val>
                                            <p:strVal val="ppt_x"/>
                                          </p:val>
                                        </p:tav>
                                        <p:tav tm="100000">
                                          <p:val>
                                            <p:strVal val="ppt_x"/>
                                          </p:val>
                                        </p:tav>
                                      </p:tavLst>
                                    </p:anim>
                                    <p:anim calcmode="lin" valueType="num">
                                      <p:cBhvr additive="base">
                                        <p:cTn id="55" dur="500"/>
                                        <p:tgtEl>
                                          <p:spTgt spid="43"/>
                                        </p:tgtEl>
                                        <p:attrNameLst>
                                          <p:attrName>ppt_y</p:attrName>
                                        </p:attrNameLst>
                                      </p:cBhvr>
                                      <p:tavLst>
                                        <p:tav tm="0">
                                          <p:val>
                                            <p:strVal val="ppt_y"/>
                                          </p:val>
                                        </p:tav>
                                        <p:tav tm="100000">
                                          <p:val>
                                            <p:strVal val="1+ppt_h/2"/>
                                          </p:val>
                                        </p:tav>
                                      </p:tavLst>
                                    </p:anim>
                                    <p:set>
                                      <p:cBhvr>
                                        <p:cTn id="56" dur="1" fill="hold">
                                          <p:stCondLst>
                                            <p:cond delay="499"/>
                                          </p:stCondLst>
                                        </p:cTn>
                                        <p:tgtEl>
                                          <p:spTgt spid="43"/>
                                        </p:tgtEl>
                                        <p:attrNameLst>
                                          <p:attrName>style.visibility</p:attrName>
                                        </p:attrNameLst>
                                      </p:cBhvr>
                                      <p:to>
                                        <p:strVal val="hidden"/>
                                      </p:to>
                                    </p:set>
                                  </p:childTnLst>
                                </p:cTn>
                              </p:par>
                              <p:par>
                                <p:cTn id="57" presetID="2" presetClass="exit" presetSubtype="4" fill="hold" grpId="1" nodeType="withEffect">
                                  <p:stCondLst>
                                    <p:cond delay="0"/>
                                  </p:stCondLst>
                                  <p:childTnLst>
                                    <p:anim calcmode="lin" valueType="num">
                                      <p:cBhvr additive="base">
                                        <p:cTn id="58" dur="500"/>
                                        <p:tgtEl>
                                          <p:spTgt spid="45"/>
                                        </p:tgtEl>
                                        <p:attrNameLst>
                                          <p:attrName>ppt_x</p:attrName>
                                        </p:attrNameLst>
                                      </p:cBhvr>
                                      <p:tavLst>
                                        <p:tav tm="0">
                                          <p:val>
                                            <p:strVal val="ppt_x"/>
                                          </p:val>
                                        </p:tav>
                                        <p:tav tm="100000">
                                          <p:val>
                                            <p:strVal val="ppt_x"/>
                                          </p:val>
                                        </p:tav>
                                      </p:tavLst>
                                    </p:anim>
                                    <p:anim calcmode="lin" valueType="num">
                                      <p:cBhvr additive="base">
                                        <p:cTn id="59" dur="500"/>
                                        <p:tgtEl>
                                          <p:spTgt spid="45"/>
                                        </p:tgtEl>
                                        <p:attrNameLst>
                                          <p:attrName>ppt_y</p:attrName>
                                        </p:attrNameLst>
                                      </p:cBhvr>
                                      <p:tavLst>
                                        <p:tav tm="0">
                                          <p:val>
                                            <p:strVal val="ppt_y"/>
                                          </p:val>
                                        </p:tav>
                                        <p:tav tm="100000">
                                          <p:val>
                                            <p:strVal val="1+ppt_h/2"/>
                                          </p:val>
                                        </p:tav>
                                      </p:tavLst>
                                    </p:anim>
                                    <p:set>
                                      <p:cBhvr>
                                        <p:cTn id="60" dur="1" fill="hold">
                                          <p:stCondLst>
                                            <p:cond delay="499"/>
                                          </p:stCondLst>
                                        </p:cTn>
                                        <p:tgtEl>
                                          <p:spTgt spid="45"/>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childTnLst>
                                </p:cTn>
                              </p:par>
                              <p:par>
                                <p:cTn id="65" presetID="42" presetClass="entr" presetSubtype="0" fill="hold" grpId="0" nodeType="with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1000"/>
                                        <p:tgtEl>
                                          <p:spTgt spid="10"/>
                                        </p:tgtEl>
                                      </p:cBhvr>
                                    </p:animEffect>
                                    <p:anim calcmode="lin" valueType="num">
                                      <p:cBhvr>
                                        <p:cTn id="68" dur="1000" fill="hold"/>
                                        <p:tgtEl>
                                          <p:spTgt spid="10"/>
                                        </p:tgtEl>
                                        <p:attrNameLst>
                                          <p:attrName>ppt_x</p:attrName>
                                        </p:attrNameLst>
                                      </p:cBhvr>
                                      <p:tavLst>
                                        <p:tav tm="0">
                                          <p:val>
                                            <p:strVal val="#ppt_x"/>
                                          </p:val>
                                        </p:tav>
                                        <p:tav tm="100000">
                                          <p:val>
                                            <p:strVal val="#ppt_x"/>
                                          </p:val>
                                        </p:tav>
                                      </p:tavLst>
                                    </p:anim>
                                    <p:anim calcmode="lin" valueType="num">
                                      <p:cBhvr>
                                        <p:cTn id="6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3" presetClass="exit" presetSubtype="10" fill="hold" grpId="1" nodeType="clickEffect">
                                  <p:stCondLst>
                                    <p:cond delay="0"/>
                                  </p:stCondLst>
                                  <p:childTnLst>
                                    <p:animEffect transition="out" filter="blinds(horizontal)">
                                      <p:cBhvr>
                                        <p:cTn id="73" dur="500"/>
                                        <p:tgtEl>
                                          <p:spTgt spid="10"/>
                                        </p:tgtEl>
                                      </p:cBhvr>
                                    </p:animEffect>
                                    <p:set>
                                      <p:cBhvr>
                                        <p:cTn id="74" dur="1" fill="hold">
                                          <p:stCondLst>
                                            <p:cond delay="499"/>
                                          </p:stCondLst>
                                        </p:cTn>
                                        <p:tgtEl>
                                          <p:spTgt spid="10"/>
                                        </p:tgtEl>
                                        <p:attrNameLst>
                                          <p:attrName>style.visibility</p:attrName>
                                        </p:attrNameLst>
                                      </p:cBhvr>
                                      <p:to>
                                        <p:strVal val="hidden"/>
                                      </p:to>
                                    </p:set>
                                  </p:childTnLst>
                                </p:cTn>
                              </p:par>
                              <p:par>
                                <p:cTn id="75" presetID="3" presetClass="exit" presetSubtype="10" fill="hold" grpId="0" nodeType="withEffect">
                                  <p:stCondLst>
                                    <p:cond delay="0"/>
                                  </p:stCondLst>
                                  <p:childTnLst>
                                    <p:animEffect transition="out" filter="blinds(horizontal)">
                                      <p:cBhvr>
                                        <p:cTn id="76" dur="500"/>
                                        <p:tgtEl>
                                          <p:spTgt spid="16"/>
                                        </p:tgtEl>
                                      </p:cBhvr>
                                    </p:animEffect>
                                    <p:set>
                                      <p:cBhvr>
                                        <p:cTn id="77" dur="1" fill="hold">
                                          <p:stCondLst>
                                            <p:cond delay="499"/>
                                          </p:stCondLst>
                                        </p:cTn>
                                        <p:tgtEl>
                                          <p:spTgt spid="16"/>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wipe(left)">
                                      <p:cBhvr>
                                        <p:cTn id="8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0" grpId="0" animBg="1"/>
      <p:bldP spid="10" grpId="1" animBg="1"/>
      <p:bldP spid="30" grpId="0"/>
      <p:bldP spid="26" grpId="0" animBg="1"/>
      <p:bldP spid="41" grpId="0"/>
      <p:bldP spid="42" grpId="0"/>
      <p:bldP spid="43" grpId="0" animBg="1"/>
      <p:bldP spid="43" grpId="1" animBg="1"/>
      <p:bldP spid="45" grpId="0" animBg="1"/>
      <p:bldP spid="45" grpId="1" animBg="1"/>
      <p:bldP spid="6" grpId="0"/>
      <p:bldP spid="46" grpId="0" animBg="1"/>
      <p:bldP spid="4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5" name="Rounded Rectangle 14"/>
          <p:cNvSpPr/>
          <p:nvPr/>
        </p:nvSpPr>
        <p:spPr>
          <a:xfrm>
            <a:off x="333771" y="5115656"/>
            <a:ext cx="11505851" cy="1742344"/>
          </a:xfrm>
          <a:prstGeom prst="roundRect">
            <a:avLst>
              <a:gd name="adj" fmla="val 50000"/>
            </a:avLst>
          </a:prstGeom>
          <a:solidFill>
            <a:srgbClr val="EFEEDE"/>
          </a:solidFill>
          <a:ln>
            <a:solidFill>
              <a:srgbClr val="3F33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81505"/>
            <a:r>
              <a:rPr lang="en-US" sz="2400">
                <a:solidFill>
                  <a:srgbClr val="51347B"/>
                </a:solidFill>
                <a:latin typeface="#9Slide05 Lobster" panose="02000506000000020003" pitchFamily="2" charset="0"/>
                <a:ea typeface="#9Slide02 Noi dung dai" panose="02000000000000000000" pitchFamily="2" charset="0"/>
              </a:rPr>
              <a:t>Thể tích hình </a:t>
            </a:r>
            <a:r>
              <a:rPr lang="en-US" sz="2400" b="1">
                <a:solidFill>
                  <a:srgbClr val="51347B"/>
                </a:solidFill>
                <a:latin typeface="HP001 4 hàng" panose="020B0603050302020204" pitchFamily="34" charset="0"/>
                <a:ea typeface="#9Slide02 Noi dung dai" panose="02000000000000000000" pitchFamily="2" charset="0"/>
              </a:rPr>
              <a:t>P</a:t>
            </a:r>
            <a:r>
              <a:rPr lang="en-US" sz="2400">
                <a:solidFill>
                  <a:srgbClr val="51347B"/>
                </a:solidFill>
                <a:latin typeface="#9Slide05 Lobster" panose="02000506000000020003" pitchFamily="2" charset="0"/>
                <a:ea typeface="#9Slide02 Noi dung dai" panose="02000000000000000000" pitchFamily="2" charset="0"/>
              </a:rPr>
              <a:t> bằng </a:t>
            </a:r>
            <a:r>
              <a:rPr lang="en-US" sz="2400">
                <a:solidFill>
                  <a:srgbClr val="DA5C45"/>
                </a:solidFill>
                <a:latin typeface="#9Slide05 Lobster" panose="02000506000000020003" pitchFamily="2" charset="0"/>
                <a:ea typeface="#9Slide02 Noi dung dai" panose="02000000000000000000" pitchFamily="2" charset="0"/>
              </a:rPr>
              <a:t>tổng </a:t>
            </a:r>
            <a:r>
              <a:rPr lang="en-US" sz="2400">
                <a:solidFill>
                  <a:srgbClr val="51347B"/>
                </a:solidFill>
                <a:latin typeface="#9Slide05 Lobster" panose="02000506000000020003" pitchFamily="2" charset="0"/>
                <a:ea typeface="#9Slide02 Noi dung dai" panose="02000000000000000000" pitchFamily="2" charset="0"/>
              </a:rPr>
              <a:t>thể tích các hình </a:t>
            </a:r>
            <a:r>
              <a:rPr lang="en-US" sz="2400" b="1">
                <a:solidFill>
                  <a:srgbClr val="51347B"/>
                </a:solidFill>
                <a:latin typeface="HP001 4 hàng" panose="020B0603050302020204" pitchFamily="34" charset="0"/>
                <a:ea typeface="#9Slide02 Noi dung dai" panose="02000000000000000000" pitchFamily="2" charset="0"/>
              </a:rPr>
              <a:t>M</a:t>
            </a:r>
            <a:r>
              <a:rPr lang="en-US" sz="2400">
                <a:solidFill>
                  <a:srgbClr val="51347B"/>
                </a:solidFill>
                <a:latin typeface="#9Slide05 Lobster" panose="02000506000000020003" pitchFamily="2" charset="0"/>
                <a:ea typeface="#9Slide02 Noi dung dai" panose="02000000000000000000" pitchFamily="2" charset="0"/>
              </a:rPr>
              <a:t> và </a:t>
            </a:r>
            <a:r>
              <a:rPr lang="en-US" sz="2400" b="1">
                <a:solidFill>
                  <a:srgbClr val="51347B"/>
                </a:solidFill>
                <a:latin typeface="HP001 4 hàng" panose="020B0603050302020204" pitchFamily="34" charset="0"/>
                <a:ea typeface="#9Slide02 Noi dung dai" panose="02000000000000000000" pitchFamily="2" charset="0"/>
              </a:rPr>
              <a:t>N</a:t>
            </a:r>
            <a:r>
              <a:rPr lang="en-US" sz="2400">
                <a:solidFill>
                  <a:srgbClr val="51347B"/>
                </a:solidFill>
                <a:latin typeface="#9Slide05 Lobster" panose="02000506000000020003" pitchFamily="2" charset="0"/>
                <a:ea typeface="#9Slide02 Noi dung dai" panose="02000000000000000000" pitchFamily="2" charset="0"/>
              </a:rPr>
              <a:t>.</a:t>
            </a:r>
            <a:endParaRPr lang="en-US" sz="2400">
              <a:solidFill>
                <a:srgbClr val="51347B"/>
              </a:solidFill>
              <a:latin typeface="#9Slide05 Lobster" panose="02000506000000020003" pitchFamily="2" charset="0"/>
              <a:ea typeface="#9Slide02 Noi dung dai" panose="02000000000000000000" pitchFamily="2" charset="0"/>
            </a:endParaRPr>
          </a:p>
        </p:txBody>
      </p:sp>
      <p:sp>
        <p:nvSpPr>
          <p:cNvPr id="14" name="Rounded Rectangle 13"/>
          <p:cNvSpPr/>
          <p:nvPr/>
        </p:nvSpPr>
        <p:spPr>
          <a:xfrm>
            <a:off x="333772" y="3162396"/>
            <a:ext cx="11505851" cy="1742344"/>
          </a:xfrm>
          <a:prstGeom prst="roundRect">
            <a:avLst>
              <a:gd name="adj" fmla="val 50000"/>
            </a:avLst>
          </a:prstGeom>
          <a:solidFill>
            <a:srgbClr val="EFEEDE"/>
          </a:solidFill>
          <a:ln>
            <a:solidFill>
              <a:srgbClr val="3F33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9Slide05 Lobster" panose="02000506000000020003" pitchFamily="2" charset="0"/>
                <a:ea typeface="#9Slide02 Noi dung dai" panose="02000000000000000000" pitchFamily="2" charset="0"/>
              </a:rPr>
              <a:t>Thể tích hình </a:t>
            </a:r>
            <a:r>
              <a:rPr lang="en-US" sz="2400" b="1">
                <a:solidFill>
                  <a:srgbClr val="002060"/>
                </a:solidFill>
                <a:latin typeface="HP001 4 hàng" panose="020B0603050302020204" pitchFamily="34" charset="0"/>
                <a:ea typeface="#9Slide02 Noi dung dai" panose="02000000000000000000" pitchFamily="2" charset="0"/>
              </a:rPr>
              <a:t>C</a:t>
            </a:r>
            <a:r>
              <a:rPr lang="en-US" sz="2400">
                <a:solidFill>
                  <a:srgbClr val="002060"/>
                </a:solidFill>
                <a:latin typeface="#9Slide05 Lobster" panose="02000506000000020003" pitchFamily="2" charset="0"/>
                <a:ea typeface="#9Slide02 Noi dung dai" panose="02000000000000000000" pitchFamily="2" charset="0"/>
              </a:rPr>
              <a:t> </a:t>
            </a:r>
            <a:r>
              <a:rPr lang="en-US" sz="2400">
                <a:solidFill>
                  <a:srgbClr val="00B050"/>
                </a:solidFill>
                <a:latin typeface="#9Slide05 Lobster" panose="02000506000000020003" pitchFamily="2" charset="0"/>
                <a:ea typeface="#9Slide02 Noi dung dai" panose="02000000000000000000" pitchFamily="2" charset="0"/>
              </a:rPr>
              <a:t>bằng</a:t>
            </a:r>
            <a:r>
              <a:rPr lang="en-US" sz="2400">
                <a:solidFill>
                  <a:srgbClr val="002060"/>
                </a:solidFill>
                <a:latin typeface="#9Slide05 Lobster" panose="02000506000000020003" pitchFamily="2" charset="0"/>
                <a:ea typeface="#9Slide02 Noi dung dai" panose="02000000000000000000" pitchFamily="2" charset="0"/>
              </a:rPr>
              <a:t> thể tích hình </a:t>
            </a:r>
            <a:r>
              <a:rPr lang="en-US" sz="2400" b="1">
                <a:solidFill>
                  <a:srgbClr val="002060"/>
                </a:solidFill>
                <a:latin typeface="HP001 4 hàng" panose="020B0603050302020204" pitchFamily="34" charset="0"/>
                <a:ea typeface="#9Slide02 Noi dung dai" panose="02000000000000000000" pitchFamily="2" charset="0"/>
              </a:rPr>
              <a:t>D</a:t>
            </a:r>
            <a:r>
              <a:rPr lang="en-US" sz="2400">
                <a:solidFill>
                  <a:srgbClr val="002060"/>
                </a:solidFill>
                <a:latin typeface="#9Slide05 Lobster" panose="02000506000000020003" pitchFamily="2" charset="0"/>
                <a:ea typeface="#9Slide02 Noi dung dai" panose="02000000000000000000" pitchFamily="2" charset="0"/>
              </a:rPr>
              <a:t>.</a:t>
            </a:r>
            <a:endParaRPr lang="en-US" sz="2400">
              <a:solidFill>
                <a:srgbClr val="002060"/>
              </a:solidFill>
              <a:latin typeface="#9Slide05 Lobster" panose="02000506000000020003" pitchFamily="2" charset="0"/>
              <a:ea typeface="#9Slide02 Noi dung dai" panose="02000000000000000000" pitchFamily="2" charset="0"/>
            </a:endParaRPr>
          </a:p>
        </p:txBody>
      </p:sp>
      <p:sp>
        <p:nvSpPr>
          <p:cNvPr id="13" name="Rounded Rectangle 12"/>
          <p:cNvSpPr/>
          <p:nvPr/>
        </p:nvSpPr>
        <p:spPr>
          <a:xfrm>
            <a:off x="333772" y="1209137"/>
            <a:ext cx="11505851" cy="1742344"/>
          </a:xfrm>
          <a:prstGeom prst="roundRect">
            <a:avLst>
              <a:gd name="adj" fmla="val 50000"/>
            </a:avLst>
          </a:prstGeom>
          <a:solidFill>
            <a:srgbClr val="EFEEDE"/>
          </a:solidFill>
          <a:ln>
            <a:solidFill>
              <a:srgbClr val="3F33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2">
                    <a:lumMod val="50000"/>
                  </a:schemeClr>
                </a:solidFill>
                <a:latin typeface="#9Slide05 Lobster" panose="02000506000000020003" pitchFamily="2" charset="0"/>
                <a:ea typeface="#9Slide02 Noi dung dai" panose="02000000000000000000" pitchFamily="2" charset="0"/>
              </a:rPr>
              <a:t>Thể tích hình lập phương </a:t>
            </a:r>
            <a:r>
              <a:rPr lang="en-US" sz="2400">
                <a:solidFill>
                  <a:schemeClr val="accent6"/>
                </a:solidFill>
                <a:latin typeface="#9Slide05 Lobster" panose="02000506000000020003" pitchFamily="2" charset="0"/>
                <a:ea typeface="#9Slide02 Noi dung dai" panose="02000000000000000000" pitchFamily="2" charset="0"/>
              </a:rPr>
              <a:t>bé hơn</a:t>
            </a:r>
            <a:r>
              <a:rPr lang="en-US" sz="2400">
                <a:solidFill>
                  <a:schemeClr val="accent2">
                    <a:lumMod val="50000"/>
                  </a:schemeClr>
                </a:solidFill>
                <a:latin typeface="#9Slide05 Lobster" panose="02000506000000020003" pitchFamily="2" charset="0"/>
                <a:ea typeface="#9Slide02 Noi dung dai" panose="02000000000000000000" pitchFamily="2" charset="0"/>
              </a:rPr>
              <a:t> thể tích hình hộp chữ nhật</a:t>
            </a:r>
            <a:endParaRPr lang="en-US" sz="2400">
              <a:solidFill>
                <a:schemeClr val="accent2">
                  <a:lumMod val="50000"/>
                </a:schemeClr>
              </a:solidFill>
              <a:latin typeface="#9Slide05 Lobster" panose="02000506000000020003" pitchFamily="2" charset="0"/>
              <a:ea typeface="#9Slide02 Noi dung dai" panose="02000000000000000000" pitchFamily="2" charset="0"/>
            </a:endParaRPr>
          </a:p>
          <a:p>
            <a:pPr algn="ctr"/>
            <a:r>
              <a:rPr lang="en-US" sz="2400">
                <a:solidFill>
                  <a:schemeClr val="accent2">
                    <a:lumMod val="50000"/>
                  </a:schemeClr>
                </a:solidFill>
                <a:latin typeface="#9Slide05 Lobster" panose="02000506000000020003" pitchFamily="2" charset="0"/>
                <a:ea typeface="#9Slide02 Noi dung dai" panose="02000000000000000000" pitchFamily="2" charset="0"/>
              </a:rPr>
              <a:t>hay thể tích hình hộp chữ nhật </a:t>
            </a:r>
            <a:r>
              <a:rPr lang="en-US" sz="2400">
                <a:solidFill>
                  <a:srgbClr val="0070C0"/>
                </a:solidFill>
                <a:latin typeface="#9Slide05 Lobster" panose="02000506000000020003" pitchFamily="2" charset="0"/>
                <a:ea typeface="#9Slide02 Noi dung dai" panose="02000000000000000000" pitchFamily="2" charset="0"/>
              </a:rPr>
              <a:t>lớn hơn</a:t>
            </a:r>
            <a:r>
              <a:rPr lang="en-US" sz="2400">
                <a:solidFill>
                  <a:schemeClr val="accent2">
                    <a:lumMod val="50000"/>
                  </a:schemeClr>
                </a:solidFill>
                <a:latin typeface="#9Slide05 Lobster" panose="02000506000000020003" pitchFamily="2" charset="0"/>
                <a:ea typeface="#9Slide02 Noi dung dai" panose="02000000000000000000" pitchFamily="2" charset="0"/>
              </a:rPr>
              <a:t> thể tích hình lập phương.</a:t>
            </a:r>
            <a:endParaRPr lang="en-US" sz="2400">
              <a:solidFill>
                <a:schemeClr val="accent2">
                  <a:lumMod val="50000"/>
                </a:schemeClr>
              </a:solidFill>
              <a:latin typeface="#9Slide05 Lobster" panose="02000506000000020003" pitchFamily="2" charset="0"/>
              <a:ea typeface="#9Slide02 Noi dung dai" panose="02000000000000000000" pitchFamily="2" charset="0"/>
            </a:endParaRPr>
          </a:p>
        </p:txBody>
      </p:sp>
      <p:sp>
        <p:nvSpPr>
          <p:cNvPr id="9" name="Oval 8"/>
          <p:cNvSpPr/>
          <p:nvPr/>
        </p:nvSpPr>
        <p:spPr>
          <a:xfrm>
            <a:off x="251415" y="3222352"/>
            <a:ext cx="1882727" cy="1569720"/>
          </a:xfrm>
          <a:prstGeom prst="ellipse">
            <a:avLst/>
          </a:prstGeom>
          <a:solidFill>
            <a:schemeClr val="accent6">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9Slide02 Tieu de rat dai 02" panose="020B0606020202050201" pitchFamily="34" charset="0"/>
              </a:rPr>
              <a:t>VÍ DỤ 2</a:t>
            </a:r>
            <a:endParaRPr lang="en-US" sz="4000">
              <a:solidFill>
                <a:schemeClr val="bg1"/>
              </a:solidFill>
              <a:latin typeface="#9Slide02 Tieu de rat dai 02" panose="020B0606020202050201" pitchFamily="34" charset="0"/>
            </a:endParaRPr>
          </a:p>
        </p:txBody>
      </p:sp>
      <p:sp>
        <p:nvSpPr>
          <p:cNvPr id="10" name="Oval 9"/>
          <p:cNvSpPr/>
          <p:nvPr/>
        </p:nvSpPr>
        <p:spPr>
          <a:xfrm>
            <a:off x="251415" y="1274688"/>
            <a:ext cx="1882727" cy="1569720"/>
          </a:xfrm>
          <a:prstGeom prst="ellipse">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9Slide02 Tieu de rat dai 02" panose="020B0606020202050201" pitchFamily="34" charset="0"/>
              </a:rPr>
              <a:t>VÍ DỤ1</a:t>
            </a:r>
            <a:endParaRPr lang="en-US" sz="4000">
              <a:solidFill>
                <a:schemeClr val="bg1"/>
              </a:solidFill>
              <a:latin typeface="#9Slide02 Tieu de rat dai 02" panose="020B0606020202050201" pitchFamily="34" charset="0"/>
            </a:endParaRPr>
          </a:p>
        </p:txBody>
      </p:sp>
      <p:sp>
        <p:nvSpPr>
          <p:cNvPr id="11" name="Oval 10"/>
          <p:cNvSpPr/>
          <p:nvPr/>
        </p:nvSpPr>
        <p:spPr>
          <a:xfrm>
            <a:off x="251415" y="5170016"/>
            <a:ext cx="1882727" cy="1569720"/>
          </a:xfrm>
          <a:prstGeom prst="ellipse">
            <a:avLst/>
          </a:prstGeom>
          <a:solidFill>
            <a:srgbClr val="B35C8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9Slide02 Tieu de rat dai 02" panose="020B0606020202050201" pitchFamily="34" charset="0"/>
              </a:rPr>
              <a:t>VÍ DỤ 3</a:t>
            </a:r>
            <a:endParaRPr lang="en-US" sz="4000">
              <a:solidFill>
                <a:schemeClr val="bg1"/>
              </a:solidFill>
              <a:latin typeface="#9Slide02 Tieu de rat dai 02" panose="020B0606020202050201" pitchFamily="34" charset="0"/>
            </a:endParaRPr>
          </a:p>
        </p:txBody>
      </p:sp>
      <p:sp>
        <p:nvSpPr>
          <p:cNvPr id="16" name="TextBox 15"/>
          <p:cNvSpPr txBox="1">
            <a:spLocks noChangeAspect="1"/>
          </p:cNvSpPr>
          <p:nvPr>
            <p:custDataLst>
              <p:tags r:id="rId2"/>
            </p:custDataLst>
          </p:nvPr>
        </p:nvSpPr>
        <p:spPr>
          <a:xfrm>
            <a:off x="3563492" y="146292"/>
            <a:ext cx="5644938" cy="940815"/>
          </a:xfrm>
          <a:custGeom>
            <a:avLst/>
            <a:gdLst>
              <a:gd name="connsiteX0" fmla="*/ 4965069 w 6888907"/>
              <a:gd name="connsiteY0" fmla="*/ 64 h 1148141"/>
              <a:gd name="connsiteX1" fmla="*/ 5055193 w 6888907"/>
              <a:gd name="connsiteY1" fmla="*/ 5499 h 1148141"/>
              <a:gd name="connsiteX2" fmla="*/ 5121333 w 6888907"/>
              <a:gd name="connsiteY2" fmla="*/ 13864 h 1148141"/>
              <a:gd name="connsiteX3" fmla="*/ 5198380 w 6888907"/>
              <a:gd name="connsiteY3" fmla="*/ 11432 h 1148141"/>
              <a:gd name="connsiteX4" fmla="*/ 5366014 w 6888907"/>
              <a:gd name="connsiteY4" fmla="*/ 19727 h 1148141"/>
              <a:gd name="connsiteX5" fmla="*/ 5465176 w 6888907"/>
              <a:gd name="connsiteY5" fmla="*/ 25955 h 1148141"/>
              <a:gd name="connsiteX6" fmla="*/ 5477982 w 6888907"/>
              <a:gd name="connsiteY6" fmla="*/ 24044 h 1148141"/>
              <a:gd name="connsiteX7" fmla="*/ 5761248 w 6888907"/>
              <a:gd name="connsiteY7" fmla="*/ 8347 h 1148141"/>
              <a:gd name="connsiteX8" fmla="*/ 5829124 w 6888907"/>
              <a:gd name="connsiteY8" fmla="*/ 16496 h 1148141"/>
              <a:gd name="connsiteX9" fmla="*/ 5875276 w 6888907"/>
              <a:gd name="connsiteY9" fmla="*/ 19289 h 1148141"/>
              <a:gd name="connsiteX10" fmla="*/ 5937454 w 6888907"/>
              <a:gd name="connsiteY10" fmla="*/ 25249 h 1148141"/>
              <a:gd name="connsiteX11" fmla="*/ 5980902 w 6888907"/>
              <a:gd name="connsiteY11" fmla="*/ 24044 h 1148141"/>
              <a:gd name="connsiteX12" fmla="*/ 6082246 w 6888907"/>
              <a:gd name="connsiteY12" fmla="*/ 23557 h 1148141"/>
              <a:gd name="connsiteX13" fmla="*/ 6118015 w 6888907"/>
              <a:gd name="connsiteY13" fmla="*/ 23025 h 1148141"/>
              <a:gd name="connsiteX14" fmla="*/ 6200608 w 6888907"/>
              <a:gd name="connsiteY14" fmla="*/ 28929 h 1148141"/>
              <a:gd name="connsiteX15" fmla="*/ 6279140 w 6888907"/>
              <a:gd name="connsiteY15" fmla="*/ 36557 h 1148141"/>
              <a:gd name="connsiteX16" fmla="*/ 6311150 w 6888907"/>
              <a:gd name="connsiteY16" fmla="*/ 33702 h 1148141"/>
              <a:gd name="connsiteX17" fmla="*/ 6346662 w 6888907"/>
              <a:gd name="connsiteY17" fmla="*/ 24044 h 1148141"/>
              <a:gd name="connsiteX18" fmla="*/ 6872442 w 6888907"/>
              <a:gd name="connsiteY18" fmla="*/ 24044 h 1148141"/>
              <a:gd name="connsiteX19" fmla="*/ 6872442 w 6888907"/>
              <a:gd name="connsiteY19" fmla="*/ 539766 h 1148141"/>
              <a:gd name="connsiteX20" fmla="*/ 6878437 w 6888907"/>
              <a:gd name="connsiteY20" fmla="*/ 595095 h 1148141"/>
              <a:gd name="connsiteX21" fmla="*/ 6885474 w 6888907"/>
              <a:gd name="connsiteY21" fmla="*/ 634283 h 1148141"/>
              <a:gd name="connsiteX22" fmla="*/ 6878684 w 6888907"/>
              <a:gd name="connsiteY22" fmla="*/ 825581 h 1148141"/>
              <a:gd name="connsiteX23" fmla="*/ 6874982 w 6888907"/>
              <a:gd name="connsiteY23" fmla="*/ 862484 h 1148141"/>
              <a:gd name="connsiteX24" fmla="*/ 6873386 w 6888907"/>
              <a:gd name="connsiteY24" fmla="*/ 882992 h 1148141"/>
              <a:gd name="connsiteX25" fmla="*/ 6872442 w 6888907"/>
              <a:gd name="connsiteY25" fmla="*/ 1121324 h 1148141"/>
              <a:gd name="connsiteX26" fmla="*/ 6637988 w 6888907"/>
              <a:gd name="connsiteY26" fmla="*/ 1126649 h 1148141"/>
              <a:gd name="connsiteX27" fmla="*/ 6529461 w 6888907"/>
              <a:gd name="connsiteY27" fmla="*/ 1120580 h 1148141"/>
              <a:gd name="connsiteX28" fmla="*/ 6506682 w 6888907"/>
              <a:gd name="connsiteY28" fmla="*/ 1121324 h 1148141"/>
              <a:gd name="connsiteX29" fmla="*/ 6465847 w 6888907"/>
              <a:gd name="connsiteY29" fmla="*/ 1121524 h 1148141"/>
              <a:gd name="connsiteX30" fmla="*/ 6460986 w 6888907"/>
              <a:gd name="connsiteY30" fmla="*/ 1121093 h 1148141"/>
              <a:gd name="connsiteX31" fmla="*/ 6438102 w 6888907"/>
              <a:gd name="connsiteY31" fmla="*/ 1121324 h 1148141"/>
              <a:gd name="connsiteX32" fmla="*/ 6003762 w 6888907"/>
              <a:gd name="connsiteY32" fmla="*/ 1121324 h 1148141"/>
              <a:gd name="connsiteX33" fmla="*/ 5929252 w 6888907"/>
              <a:gd name="connsiteY33" fmla="*/ 1122890 h 1148141"/>
              <a:gd name="connsiteX34" fmla="*/ 5866718 w 6888907"/>
              <a:gd name="connsiteY34" fmla="*/ 1139404 h 1148141"/>
              <a:gd name="connsiteX35" fmla="*/ 5432262 w 6888907"/>
              <a:gd name="connsiteY35" fmla="*/ 1121324 h 1148141"/>
              <a:gd name="connsiteX36" fmla="*/ 4997922 w 6888907"/>
              <a:gd name="connsiteY36" fmla="*/ 1121324 h 1148141"/>
              <a:gd name="connsiteX37" fmla="*/ 4538569 w 6888907"/>
              <a:gd name="connsiteY37" fmla="*/ 1126411 h 1148141"/>
              <a:gd name="connsiteX38" fmla="*/ 4508571 w 6888907"/>
              <a:gd name="connsiteY38" fmla="*/ 1123681 h 1148141"/>
              <a:gd name="connsiteX39" fmla="*/ 4485195 w 6888907"/>
              <a:gd name="connsiteY39" fmla="*/ 1123108 h 1148141"/>
              <a:gd name="connsiteX40" fmla="*/ 4455044 w 6888907"/>
              <a:gd name="connsiteY40" fmla="*/ 1121280 h 1148141"/>
              <a:gd name="connsiteX41" fmla="*/ 4426422 w 6888907"/>
              <a:gd name="connsiteY41" fmla="*/ 1121324 h 1148141"/>
              <a:gd name="connsiteX42" fmla="*/ 4332053 w 6888907"/>
              <a:gd name="connsiteY42" fmla="*/ 1119520 h 1148141"/>
              <a:gd name="connsiteX43" fmla="*/ 4260590 w 6888907"/>
              <a:gd name="connsiteY43" fmla="*/ 1110149 h 1148141"/>
              <a:gd name="connsiteX44" fmla="*/ 4155878 w 6888907"/>
              <a:gd name="connsiteY44" fmla="*/ 1106575 h 1148141"/>
              <a:gd name="connsiteX45" fmla="*/ 4120846 w 6888907"/>
              <a:gd name="connsiteY45" fmla="*/ 1109796 h 1148141"/>
              <a:gd name="connsiteX46" fmla="*/ 4060662 w 6888907"/>
              <a:gd name="connsiteY46" fmla="*/ 1121324 h 1148141"/>
              <a:gd name="connsiteX47" fmla="*/ 3844211 w 6888907"/>
              <a:gd name="connsiteY47" fmla="*/ 1132954 h 1148141"/>
              <a:gd name="connsiteX48" fmla="*/ 3837307 w 6888907"/>
              <a:gd name="connsiteY48" fmla="*/ 1132077 h 1148141"/>
              <a:gd name="connsiteX49" fmla="*/ 3767201 w 6888907"/>
              <a:gd name="connsiteY49" fmla="*/ 1131698 h 1148141"/>
              <a:gd name="connsiteX50" fmla="*/ 3629629 w 6888907"/>
              <a:gd name="connsiteY50" fmla="*/ 1118997 h 1148141"/>
              <a:gd name="connsiteX51" fmla="*/ 3615723 w 6888907"/>
              <a:gd name="connsiteY51" fmla="*/ 1118501 h 1148141"/>
              <a:gd name="connsiteX52" fmla="*/ 3588899 w 6888907"/>
              <a:gd name="connsiteY52" fmla="*/ 1115237 h 1148141"/>
              <a:gd name="connsiteX53" fmla="*/ 3567532 w 6888907"/>
              <a:gd name="connsiteY53" fmla="*/ 1113264 h 1148141"/>
              <a:gd name="connsiteX54" fmla="*/ 3474461 w 6888907"/>
              <a:gd name="connsiteY54" fmla="*/ 1104385 h 1148141"/>
              <a:gd name="connsiteX55" fmla="*/ 3391613 w 6888907"/>
              <a:gd name="connsiteY55" fmla="*/ 1101035 h 1148141"/>
              <a:gd name="connsiteX56" fmla="*/ 3260562 w 6888907"/>
              <a:gd name="connsiteY56" fmla="*/ 1121324 h 1148141"/>
              <a:gd name="connsiteX57" fmla="*/ 3199077 w 6888907"/>
              <a:gd name="connsiteY57" fmla="*/ 1134154 h 1148141"/>
              <a:gd name="connsiteX58" fmla="*/ 3168927 w 6888907"/>
              <a:gd name="connsiteY58" fmla="*/ 1135376 h 1148141"/>
              <a:gd name="connsiteX59" fmla="*/ 3156841 w 6888907"/>
              <a:gd name="connsiteY59" fmla="*/ 1139074 h 1148141"/>
              <a:gd name="connsiteX60" fmla="*/ 2918431 w 6888907"/>
              <a:gd name="connsiteY60" fmla="*/ 1117086 h 1148141"/>
              <a:gd name="connsiteX61" fmla="*/ 2879138 w 6888907"/>
              <a:gd name="connsiteY61" fmla="*/ 1112484 h 1148141"/>
              <a:gd name="connsiteX62" fmla="*/ 2826222 w 6888907"/>
              <a:gd name="connsiteY62" fmla="*/ 1121324 h 1148141"/>
              <a:gd name="connsiteX63" fmla="*/ 2668230 w 6888907"/>
              <a:gd name="connsiteY63" fmla="*/ 1135359 h 1148141"/>
              <a:gd name="connsiteX64" fmla="*/ 2647977 w 6888907"/>
              <a:gd name="connsiteY64" fmla="*/ 1133694 h 1148141"/>
              <a:gd name="connsiteX65" fmla="*/ 2640301 w 6888907"/>
              <a:gd name="connsiteY65" fmla="*/ 1135178 h 1148141"/>
              <a:gd name="connsiteX66" fmla="*/ 2311240 w 6888907"/>
              <a:gd name="connsiteY66" fmla="*/ 1120050 h 1148141"/>
              <a:gd name="connsiteX67" fmla="*/ 2267228 w 6888907"/>
              <a:gd name="connsiteY67" fmla="*/ 1118733 h 1148141"/>
              <a:gd name="connsiteX68" fmla="*/ 2254722 w 6888907"/>
              <a:gd name="connsiteY68" fmla="*/ 1121324 h 1148141"/>
              <a:gd name="connsiteX69" fmla="*/ 2069753 w 6888907"/>
              <a:gd name="connsiteY69" fmla="*/ 1125032 h 1148141"/>
              <a:gd name="connsiteX70" fmla="*/ 2054772 w 6888907"/>
              <a:gd name="connsiteY70" fmla="*/ 1123346 h 1148141"/>
              <a:gd name="connsiteX71" fmla="*/ 1974298 w 6888907"/>
              <a:gd name="connsiteY71" fmla="*/ 1125246 h 1148141"/>
              <a:gd name="connsiteX72" fmla="*/ 1857583 w 6888907"/>
              <a:gd name="connsiteY72" fmla="*/ 1117210 h 1148141"/>
              <a:gd name="connsiteX73" fmla="*/ 1820382 w 6888907"/>
              <a:gd name="connsiteY73" fmla="*/ 1121324 h 1148141"/>
              <a:gd name="connsiteX74" fmla="*/ 1673436 w 6888907"/>
              <a:gd name="connsiteY74" fmla="*/ 1127712 h 1148141"/>
              <a:gd name="connsiteX75" fmla="*/ 1628827 w 6888907"/>
              <a:gd name="connsiteY75" fmla="*/ 1122321 h 1148141"/>
              <a:gd name="connsiteX76" fmla="*/ 1522691 w 6888907"/>
              <a:gd name="connsiteY76" fmla="*/ 1134518 h 1148141"/>
              <a:gd name="connsiteX77" fmla="*/ 1282541 w 6888907"/>
              <a:gd name="connsiteY77" fmla="*/ 1124581 h 1148141"/>
              <a:gd name="connsiteX78" fmla="*/ 1236351 w 6888907"/>
              <a:gd name="connsiteY78" fmla="*/ 1123564 h 1148141"/>
              <a:gd name="connsiteX79" fmla="*/ 1161049 w 6888907"/>
              <a:gd name="connsiteY79" fmla="*/ 1137024 h 1148141"/>
              <a:gd name="connsiteX80" fmla="*/ 897548 w 6888907"/>
              <a:gd name="connsiteY80" fmla="*/ 1128311 h 1148141"/>
              <a:gd name="connsiteX81" fmla="*/ 797144 w 6888907"/>
              <a:gd name="connsiteY81" fmla="*/ 1119138 h 1148141"/>
              <a:gd name="connsiteX82" fmla="*/ 768822 w 6888907"/>
              <a:gd name="connsiteY82" fmla="*/ 1121324 h 1148141"/>
              <a:gd name="connsiteX83" fmla="*/ 650650 w 6888907"/>
              <a:gd name="connsiteY83" fmla="*/ 1120779 h 1148141"/>
              <a:gd name="connsiteX84" fmla="*/ 586587 w 6888907"/>
              <a:gd name="connsiteY84" fmla="*/ 1116410 h 1148141"/>
              <a:gd name="connsiteX85" fmla="*/ 540222 w 6888907"/>
              <a:gd name="connsiteY85" fmla="*/ 1121324 h 1148141"/>
              <a:gd name="connsiteX86" fmla="*/ 133186 w 6888907"/>
              <a:gd name="connsiteY86" fmla="*/ 1109134 h 1148141"/>
              <a:gd name="connsiteX87" fmla="*/ 129555 w 6888907"/>
              <a:gd name="connsiteY87" fmla="*/ 1109234 h 1148141"/>
              <a:gd name="connsiteX88" fmla="*/ 14442 w 6888907"/>
              <a:gd name="connsiteY88" fmla="*/ 1121324 h 1148141"/>
              <a:gd name="connsiteX89" fmla="*/ 14442 w 6888907"/>
              <a:gd name="connsiteY89" fmla="*/ 594630 h 1148141"/>
              <a:gd name="connsiteX90" fmla="*/ 14427 w 6888907"/>
              <a:gd name="connsiteY90" fmla="*/ 572611 h 1148141"/>
              <a:gd name="connsiteX91" fmla="*/ 3241 w 6888907"/>
              <a:gd name="connsiteY91" fmla="*/ 519120 h 1148141"/>
              <a:gd name="connsiteX92" fmla="*/ 7881 w 6888907"/>
              <a:gd name="connsiteY92" fmla="*/ 318804 h 1148141"/>
              <a:gd name="connsiteX93" fmla="*/ 14885 w 6888907"/>
              <a:gd name="connsiteY93" fmla="*/ 225171 h 1148141"/>
              <a:gd name="connsiteX94" fmla="*/ 15044 w 6888907"/>
              <a:gd name="connsiteY94" fmla="*/ 142971 h 1148141"/>
              <a:gd name="connsiteX95" fmla="*/ 14442 w 6888907"/>
              <a:gd name="connsiteY95" fmla="*/ 24044 h 1148141"/>
              <a:gd name="connsiteX96" fmla="*/ 76937 w 6888907"/>
              <a:gd name="connsiteY96" fmla="*/ 17517 h 1148141"/>
              <a:gd name="connsiteX97" fmla="*/ 77872 w 6888907"/>
              <a:gd name="connsiteY97" fmla="*/ 17508 h 1148141"/>
              <a:gd name="connsiteX98" fmla="*/ 87525 w 6888907"/>
              <a:gd name="connsiteY98" fmla="*/ 16514 h 1148141"/>
              <a:gd name="connsiteX99" fmla="*/ 122344 w 6888907"/>
              <a:gd name="connsiteY99" fmla="*/ 17120 h 1148141"/>
              <a:gd name="connsiteX100" fmla="*/ 136750 w 6888907"/>
              <a:gd name="connsiteY100" fmla="*/ 16994 h 1148141"/>
              <a:gd name="connsiteX101" fmla="*/ 143027 w 6888907"/>
              <a:gd name="connsiteY101" fmla="*/ 17480 h 1148141"/>
              <a:gd name="connsiteX102" fmla="*/ 151848 w 6888907"/>
              <a:gd name="connsiteY102" fmla="*/ 17633 h 1148141"/>
              <a:gd name="connsiteX103" fmla="*/ 161335 w 6888907"/>
              <a:gd name="connsiteY103" fmla="*/ 18897 h 1148141"/>
              <a:gd name="connsiteX104" fmla="*/ 249007 w 6888907"/>
              <a:gd name="connsiteY104" fmla="*/ 25684 h 1148141"/>
              <a:gd name="connsiteX105" fmla="*/ 448783 w 6888907"/>
              <a:gd name="connsiteY105" fmla="*/ 24044 h 1148141"/>
              <a:gd name="connsiteX106" fmla="*/ 534018 w 6888907"/>
              <a:gd name="connsiteY106" fmla="*/ 15170 h 1148141"/>
              <a:gd name="connsiteX107" fmla="*/ 551656 w 6888907"/>
              <a:gd name="connsiteY107" fmla="*/ 17149 h 1148141"/>
              <a:gd name="connsiteX108" fmla="*/ 589052 w 6888907"/>
              <a:gd name="connsiteY108" fmla="*/ 9631 h 1148141"/>
              <a:gd name="connsiteX109" fmla="*/ 756071 w 6888907"/>
              <a:gd name="connsiteY109" fmla="*/ 22589 h 1148141"/>
              <a:gd name="connsiteX110" fmla="*/ 784744 w 6888907"/>
              <a:gd name="connsiteY110" fmla="*/ 27924 h 1148141"/>
              <a:gd name="connsiteX111" fmla="*/ 814542 w 6888907"/>
              <a:gd name="connsiteY111" fmla="*/ 24044 h 1148141"/>
              <a:gd name="connsiteX112" fmla="*/ 1049409 w 6888907"/>
              <a:gd name="connsiteY112" fmla="*/ 12679 h 1148141"/>
              <a:gd name="connsiteX113" fmla="*/ 1071299 w 6888907"/>
              <a:gd name="connsiteY113" fmla="*/ 14023 h 1148141"/>
              <a:gd name="connsiteX114" fmla="*/ 1099036 w 6888907"/>
              <a:gd name="connsiteY114" fmla="*/ 8575 h 1148141"/>
              <a:gd name="connsiteX115" fmla="*/ 1386042 w 6888907"/>
              <a:gd name="connsiteY115" fmla="*/ 24044 h 1148141"/>
              <a:gd name="connsiteX116" fmla="*/ 1751802 w 6888907"/>
              <a:gd name="connsiteY116" fmla="*/ 24044 h 1148141"/>
              <a:gd name="connsiteX117" fmla="*/ 1947461 w 6888907"/>
              <a:gd name="connsiteY117" fmla="*/ 27218 h 1148141"/>
              <a:gd name="connsiteX118" fmla="*/ 1979539 w 6888907"/>
              <a:gd name="connsiteY118" fmla="*/ 27480 h 1148141"/>
              <a:gd name="connsiteX119" fmla="*/ 2026122 w 6888907"/>
              <a:gd name="connsiteY119" fmla="*/ 24044 h 1148141"/>
              <a:gd name="connsiteX120" fmla="*/ 2529042 w 6888907"/>
              <a:gd name="connsiteY120" fmla="*/ 24044 h 1148141"/>
              <a:gd name="connsiteX121" fmla="*/ 2644663 w 6888907"/>
              <a:gd name="connsiteY121" fmla="*/ 22190 h 1148141"/>
              <a:gd name="connsiteX122" fmla="*/ 2679032 w 6888907"/>
              <a:gd name="connsiteY122" fmla="*/ 25505 h 1148141"/>
              <a:gd name="connsiteX123" fmla="*/ 2689062 w 6888907"/>
              <a:gd name="connsiteY123" fmla="*/ 24044 h 1148141"/>
              <a:gd name="connsiteX124" fmla="*/ 2996370 w 6888907"/>
              <a:gd name="connsiteY124" fmla="*/ 9558 h 1148141"/>
              <a:gd name="connsiteX125" fmla="*/ 3069000 w 6888907"/>
              <a:gd name="connsiteY125" fmla="*/ 14225 h 1148141"/>
              <a:gd name="connsiteX126" fmla="*/ 3080167 w 6888907"/>
              <a:gd name="connsiteY126" fmla="*/ 11264 h 1148141"/>
              <a:gd name="connsiteX127" fmla="*/ 3131833 w 6888907"/>
              <a:gd name="connsiteY127" fmla="*/ 9645 h 1148141"/>
              <a:gd name="connsiteX128" fmla="*/ 3219573 w 6888907"/>
              <a:gd name="connsiteY128" fmla="*/ 21244 h 1148141"/>
              <a:gd name="connsiteX129" fmla="*/ 3329142 w 6888907"/>
              <a:gd name="connsiteY129" fmla="*/ 24044 h 1148141"/>
              <a:gd name="connsiteX130" fmla="*/ 3482551 w 6888907"/>
              <a:gd name="connsiteY130" fmla="*/ 26745 h 1148141"/>
              <a:gd name="connsiteX131" fmla="*/ 3507616 w 6888907"/>
              <a:gd name="connsiteY131" fmla="*/ 28642 h 1148141"/>
              <a:gd name="connsiteX132" fmla="*/ 3534882 w 6888907"/>
              <a:gd name="connsiteY132" fmla="*/ 24044 h 1148141"/>
              <a:gd name="connsiteX133" fmla="*/ 3723338 w 6888907"/>
              <a:gd name="connsiteY133" fmla="*/ 13047 h 1148141"/>
              <a:gd name="connsiteX134" fmla="*/ 3748270 w 6888907"/>
              <a:gd name="connsiteY134" fmla="*/ 17922 h 1148141"/>
              <a:gd name="connsiteX135" fmla="*/ 3783783 w 6888907"/>
              <a:gd name="connsiteY135" fmla="*/ 18473 h 1148141"/>
              <a:gd name="connsiteX136" fmla="*/ 3894361 w 6888907"/>
              <a:gd name="connsiteY136" fmla="*/ 30626 h 1148141"/>
              <a:gd name="connsiteX137" fmla="*/ 3924637 w 6888907"/>
              <a:gd name="connsiteY137" fmla="*/ 32873 h 1148141"/>
              <a:gd name="connsiteX138" fmla="*/ 3969222 w 6888907"/>
              <a:gd name="connsiteY138" fmla="*/ 24044 h 1148141"/>
              <a:gd name="connsiteX139" fmla="*/ 4472142 w 6888907"/>
              <a:gd name="connsiteY139" fmla="*/ 24044 h 1148141"/>
              <a:gd name="connsiteX140" fmla="*/ 4724618 w 6888907"/>
              <a:gd name="connsiteY140" fmla="*/ 29967 h 1148141"/>
              <a:gd name="connsiteX141" fmla="*/ 4736160 w 6888907"/>
              <a:gd name="connsiteY141" fmla="*/ 30482 h 1148141"/>
              <a:gd name="connsiteX142" fmla="*/ 4769322 w 6888907"/>
              <a:gd name="connsiteY142" fmla="*/ 24044 h 1148141"/>
              <a:gd name="connsiteX143" fmla="*/ 4965069 w 6888907"/>
              <a:gd name="connsiteY143" fmla="*/ 64 h 114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888907" h="1148141">
                <a:moveTo>
                  <a:pt x="4965069" y="64"/>
                </a:moveTo>
                <a:cubicBezTo>
                  <a:pt x="4995834" y="448"/>
                  <a:pt x="5025806" y="2513"/>
                  <a:pt x="5055193" y="5499"/>
                </a:cubicBezTo>
                <a:lnTo>
                  <a:pt x="5121333" y="13864"/>
                </a:lnTo>
                <a:lnTo>
                  <a:pt x="5198380" y="11432"/>
                </a:lnTo>
                <a:cubicBezTo>
                  <a:pt x="5252890" y="11754"/>
                  <a:pt x="5309550" y="15561"/>
                  <a:pt x="5366014" y="19727"/>
                </a:cubicBezTo>
                <a:lnTo>
                  <a:pt x="5465176" y="25955"/>
                </a:lnTo>
                <a:lnTo>
                  <a:pt x="5477982" y="24044"/>
                </a:lnTo>
                <a:cubicBezTo>
                  <a:pt x="5592818" y="-3405"/>
                  <a:pt x="5682334" y="-145"/>
                  <a:pt x="5761248" y="8347"/>
                </a:cubicBezTo>
                <a:lnTo>
                  <a:pt x="5829124" y="16496"/>
                </a:lnTo>
                <a:lnTo>
                  <a:pt x="5875276" y="19289"/>
                </a:lnTo>
                <a:lnTo>
                  <a:pt x="5937454" y="25249"/>
                </a:lnTo>
                <a:lnTo>
                  <a:pt x="5980902" y="24044"/>
                </a:lnTo>
                <a:lnTo>
                  <a:pt x="6082246" y="23557"/>
                </a:lnTo>
                <a:lnTo>
                  <a:pt x="6118015" y="23025"/>
                </a:lnTo>
                <a:cubicBezTo>
                  <a:pt x="6143320" y="24023"/>
                  <a:pt x="6170970" y="26176"/>
                  <a:pt x="6200608" y="28929"/>
                </a:cubicBezTo>
                <a:lnTo>
                  <a:pt x="6279140" y="36557"/>
                </a:lnTo>
                <a:lnTo>
                  <a:pt x="6311150" y="33702"/>
                </a:lnTo>
                <a:cubicBezTo>
                  <a:pt x="6323601" y="31606"/>
                  <a:pt x="6335456" y="28482"/>
                  <a:pt x="6346662" y="24044"/>
                </a:cubicBezTo>
                <a:cubicBezTo>
                  <a:pt x="6436304" y="-11458"/>
                  <a:pt x="6649193" y="28415"/>
                  <a:pt x="6872442" y="24044"/>
                </a:cubicBezTo>
                <a:cubicBezTo>
                  <a:pt x="6914922" y="189348"/>
                  <a:pt x="6838773" y="301801"/>
                  <a:pt x="6872442" y="539766"/>
                </a:cubicBezTo>
                <a:lnTo>
                  <a:pt x="6878437" y="595095"/>
                </a:lnTo>
                <a:lnTo>
                  <a:pt x="6885474" y="634283"/>
                </a:lnTo>
                <a:cubicBezTo>
                  <a:pt x="6893210" y="703284"/>
                  <a:pt x="6886532" y="762938"/>
                  <a:pt x="6878684" y="825581"/>
                </a:cubicBezTo>
                <a:lnTo>
                  <a:pt x="6874982" y="862484"/>
                </a:lnTo>
                <a:lnTo>
                  <a:pt x="6873386" y="882992"/>
                </a:lnTo>
                <a:cubicBezTo>
                  <a:pt x="6868715" y="948133"/>
                  <a:pt x="6865672" y="1021426"/>
                  <a:pt x="6872442" y="1121324"/>
                </a:cubicBezTo>
                <a:cubicBezTo>
                  <a:pt x="6800917" y="1133565"/>
                  <a:pt x="6716572" y="1130995"/>
                  <a:pt x="6637988" y="1126649"/>
                </a:cubicBezTo>
                <a:lnTo>
                  <a:pt x="6529461" y="1120580"/>
                </a:lnTo>
                <a:lnTo>
                  <a:pt x="6506682" y="1121324"/>
                </a:lnTo>
                <a:cubicBezTo>
                  <a:pt x="6496394" y="1122575"/>
                  <a:pt x="6482550" y="1122495"/>
                  <a:pt x="6465847" y="1121524"/>
                </a:cubicBezTo>
                <a:lnTo>
                  <a:pt x="6460986" y="1121093"/>
                </a:lnTo>
                <a:lnTo>
                  <a:pt x="6438102" y="1121324"/>
                </a:lnTo>
                <a:cubicBezTo>
                  <a:pt x="6341144" y="1131606"/>
                  <a:pt x="6139036" y="1112130"/>
                  <a:pt x="6003762" y="1121324"/>
                </a:cubicBezTo>
                <a:lnTo>
                  <a:pt x="5929252" y="1122890"/>
                </a:lnTo>
                <a:lnTo>
                  <a:pt x="5866718" y="1139404"/>
                </a:lnTo>
                <a:cubicBezTo>
                  <a:pt x="5704638" y="1167838"/>
                  <a:pt x="5530446" y="1107727"/>
                  <a:pt x="5432262" y="1121324"/>
                </a:cubicBezTo>
                <a:cubicBezTo>
                  <a:pt x="5320052" y="1136864"/>
                  <a:pt x="5095714" y="1114530"/>
                  <a:pt x="4997922" y="1121324"/>
                </a:cubicBezTo>
                <a:cubicBezTo>
                  <a:pt x="4789393" y="1169972"/>
                  <a:pt x="4654787" y="1140268"/>
                  <a:pt x="4538569" y="1126411"/>
                </a:cubicBezTo>
                <a:lnTo>
                  <a:pt x="4508571" y="1123681"/>
                </a:lnTo>
                <a:lnTo>
                  <a:pt x="4485195" y="1123108"/>
                </a:lnTo>
                <a:lnTo>
                  <a:pt x="4455044" y="1121280"/>
                </a:lnTo>
                <a:lnTo>
                  <a:pt x="4426422" y="1121324"/>
                </a:lnTo>
                <a:cubicBezTo>
                  <a:pt x="4389712" y="1123715"/>
                  <a:pt x="4359488" y="1122316"/>
                  <a:pt x="4332053" y="1119520"/>
                </a:cubicBezTo>
                <a:lnTo>
                  <a:pt x="4260590" y="1110149"/>
                </a:lnTo>
                <a:lnTo>
                  <a:pt x="4155878" y="1106575"/>
                </a:lnTo>
                <a:lnTo>
                  <a:pt x="4120846" y="1109796"/>
                </a:lnTo>
                <a:cubicBezTo>
                  <a:pt x="4102552" y="1112391"/>
                  <a:pt x="4082644" y="1116134"/>
                  <a:pt x="4060662" y="1121324"/>
                </a:cubicBezTo>
                <a:cubicBezTo>
                  <a:pt x="3972733" y="1142084"/>
                  <a:pt x="3902877" y="1139457"/>
                  <a:pt x="3844211" y="1132954"/>
                </a:cubicBezTo>
                <a:lnTo>
                  <a:pt x="3837307" y="1132077"/>
                </a:lnTo>
                <a:lnTo>
                  <a:pt x="3767201" y="1131698"/>
                </a:lnTo>
                <a:lnTo>
                  <a:pt x="3629629" y="1118997"/>
                </a:lnTo>
                <a:lnTo>
                  <a:pt x="3615723" y="1118501"/>
                </a:lnTo>
                <a:lnTo>
                  <a:pt x="3588899" y="1115237"/>
                </a:lnTo>
                <a:lnTo>
                  <a:pt x="3567532" y="1113264"/>
                </a:lnTo>
                <a:lnTo>
                  <a:pt x="3474461" y="1104385"/>
                </a:lnTo>
                <a:lnTo>
                  <a:pt x="3391613" y="1101035"/>
                </a:lnTo>
                <a:cubicBezTo>
                  <a:pt x="3349269" y="1102632"/>
                  <a:pt x="3305200" y="1108425"/>
                  <a:pt x="3260562" y="1121324"/>
                </a:cubicBezTo>
                <a:cubicBezTo>
                  <a:pt x="3238243" y="1127774"/>
                  <a:pt x="3217934" y="1131855"/>
                  <a:pt x="3199077" y="1134154"/>
                </a:cubicBezTo>
                <a:lnTo>
                  <a:pt x="3168927" y="1135376"/>
                </a:lnTo>
                <a:lnTo>
                  <a:pt x="3156841" y="1139074"/>
                </a:lnTo>
                <a:cubicBezTo>
                  <a:pt x="3079746" y="1152784"/>
                  <a:pt x="3002939" y="1130424"/>
                  <a:pt x="2918431" y="1117086"/>
                </a:cubicBezTo>
                <a:lnTo>
                  <a:pt x="2879138" y="1112484"/>
                </a:lnTo>
                <a:lnTo>
                  <a:pt x="2826222" y="1121324"/>
                </a:lnTo>
                <a:cubicBezTo>
                  <a:pt x="2774768" y="1133413"/>
                  <a:pt x="2721381" y="1136628"/>
                  <a:pt x="2668230" y="1135359"/>
                </a:cubicBezTo>
                <a:lnTo>
                  <a:pt x="2647977" y="1133694"/>
                </a:lnTo>
                <a:lnTo>
                  <a:pt x="2640301" y="1135178"/>
                </a:lnTo>
                <a:cubicBezTo>
                  <a:pt x="2526471" y="1150104"/>
                  <a:pt x="2436407" y="1127684"/>
                  <a:pt x="2311240" y="1120050"/>
                </a:cubicBezTo>
                <a:lnTo>
                  <a:pt x="2267228" y="1118733"/>
                </a:lnTo>
                <a:lnTo>
                  <a:pt x="2254722" y="1121324"/>
                </a:lnTo>
                <a:cubicBezTo>
                  <a:pt x="2190247" y="1143954"/>
                  <a:pt x="2135367" y="1135111"/>
                  <a:pt x="2069753" y="1125032"/>
                </a:cubicBezTo>
                <a:lnTo>
                  <a:pt x="2054772" y="1123346"/>
                </a:lnTo>
                <a:lnTo>
                  <a:pt x="1974298" y="1125246"/>
                </a:lnTo>
                <a:lnTo>
                  <a:pt x="1857583" y="1117210"/>
                </a:lnTo>
                <a:lnTo>
                  <a:pt x="1820382" y="1121324"/>
                </a:lnTo>
                <a:cubicBezTo>
                  <a:pt x="1766677" y="1130167"/>
                  <a:pt x="1718763" y="1130796"/>
                  <a:pt x="1673436" y="1127712"/>
                </a:cubicBezTo>
                <a:lnTo>
                  <a:pt x="1628827" y="1122321"/>
                </a:lnTo>
                <a:lnTo>
                  <a:pt x="1522691" y="1134518"/>
                </a:lnTo>
                <a:cubicBezTo>
                  <a:pt x="1447494" y="1137070"/>
                  <a:pt x="1372471" y="1129341"/>
                  <a:pt x="1282541" y="1124581"/>
                </a:cubicBezTo>
                <a:lnTo>
                  <a:pt x="1236351" y="1123564"/>
                </a:lnTo>
                <a:lnTo>
                  <a:pt x="1161049" y="1137024"/>
                </a:lnTo>
                <a:cubicBezTo>
                  <a:pt x="1073295" y="1146267"/>
                  <a:pt x="985702" y="1137944"/>
                  <a:pt x="897548" y="1128311"/>
                </a:cubicBezTo>
                <a:lnTo>
                  <a:pt x="797144" y="1119138"/>
                </a:lnTo>
                <a:lnTo>
                  <a:pt x="768822" y="1121324"/>
                </a:lnTo>
                <a:cubicBezTo>
                  <a:pt x="740395" y="1124989"/>
                  <a:pt x="700220" y="1123830"/>
                  <a:pt x="650650" y="1120779"/>
                </a:cubicBezTo>
                <a:lnTo>
                  <a:pt x="586587" y="1116410"/>
                </a:lnTo>
                <a:lnTo>
                  <a:pt x="540222" y="1121324"/>
                </a:lnTo>
                <a:cubicBezTo>
                  <a:pt x="358351" y="1152868"/>
                  <a:pt x="247790" y="1112956"/>
                  <a:pt x="133186" y="1109134"/>
                </a:cubicBezTo>
                <a:lnTo>
                  <a:pt x="129555" y="1109234"/>
                </a:lnTo>
                <a:lnTo>
                  <a:pt x="14442" y="1121324"/>
                </a:lnTo>
                <a:cubicBezTo>
                  <a:pt x="6223" y="938972"/>
                  <a:pt x="15267" y="799627"/>
                  <a:pt x="14442" y="594630"/>
                </a:cubicBezTo>
                <a:lnTo>
                  <a:pt x="14427" y="572611"/>
                </a:lnTo>
                <a:lnTo>
                  <a:pt x="3241" y="519120"/>
                </a:lnTo>
                <a:cubicBezTo>
                  <a:pt x="-3584" y="461386"/>
                  <a:pt x="1533" y="392011"/>
                  <a:pt x="7881" y="318804"/>
                </a:cubicBezTo>
                <a:lnTo>
                  <a:pt x="14885" y="225171"/>
                </a:lnTo>
                <a:lnTo>
                  <a:pt x="15044" y="142971"/>
                </a:lnTo>
                <a:cubicBezTo>
                  <a:pt x="15028" y="98983"/>
                  <a:pt x="14867" y="58770"/>
                  <a:pt x="14442" y="24044"/>
                </a:cubicBezTo>
                <a:cubicBezTo>
                  <a:pt x="35740" y="20637"/>
                  <a:pt x="56562" y="18577"/>
                  <a:pt x="76937" y="17517"/>
                </a:cubicBezTo>
                <a:lnTo>
                  <a:pt x="77872" y="17508"/>
                </a:lnTo>
                <a:lnTo>
                  <a:pt x="87525" y="16514"/>
                </a:lnTo>
                <a:lnTo>
                  <a:pt x="122344" y="17120"/>
                </a:lnTo>
                <a:lnTo>
                  <a:pt x="136750" y="16994"/>
                </a:lnTo>
                <a:lnTo>
                  <a:pt x="143027" y="17480"/>
                </a:lnTo>
                <a:lnTo>
                  <a:pt x="151848" y="17633"/>
                </a:lnTo>
                <a:lnTo>
                  <a:pt x="161335" y="18897"/>
                </a:lnTo>
                <a:lnTo>
                  <a:pt x="249007" y="25684"/>
                </a:lnTo>
                <a:cubicBezTo>
                  <a:pt x="320795" y="33043"/>
                  <a:pt x="386785" y="39857"/>
                  <a:pt x="448783" y="24044"/>
                </a:cubicBezTo>
                <a:cubicBezTo>
                  <a:pt x="479781" y="16138"/>
                  <a:pt x="507374" y="14170"/>
                  <a:pt x="534018" y="15170"/>
                </a:cubicBezTo>
                <a:lnTo>
                  <a:pt x="551656" y="17149"/>
                </a:lnTo>
                <a:lnTo>
                  <a:pt x="589052" y="9631"/>
                </a:lnTo>
                <a:cubicBezTo>
                  <a:pt x="654679" y="1870"/>
                  <a:pt x="704179" y="12093"/>
                  <a:pt x="756071" y="22589"/>
                </a:cubicBezTo>
                <a:lnTo>
                  <a:pt x="784744" y="27924"/>
                </a:lnTo>
                <a:lnTo>
                  <a:pt x="814542" y="24044"/>
                </a:lnTo>
                <a:cubicBezTo>
                  <a:pt x="900672" y="8160"/>
                  <a:pt x="972275" y="8525"/>
                  <a:pt x="1049409" y="12679"/>
                </a:cubicBezTo>
                <a:lnTo>
                  <a:pt x="1071299" y="14023"/>
                </a:lnTo>
                <a:lnTo>
                  <a:pt x="1099036" y="8575"/>
                </a:lnTo>
                <a:cubicBezTo>
                  <a:pt x="1256032" y="-17083"/>
                  <a:pt x="1241433" y="25028"/>
                  <a:pt x="1386042" y="24044"/>
                </a:cubicBezTo>
                <a:cubicBezTo>
                  <a:pt x="1551310" y="22919"/>
                  <a:pt x="1629022" y="25877"/>
                  <a:pt x="1751802" y="24044"/>
                </a:cubicBezTo>
                <a:cubicBezTo>
                  <a:pt x="1813192" y="23127"/>
                  <a:pt x="1876742" y="25702"/>
                  <a:pt x="1947461" y="27218"/>
                </a:cubicBezTo>
                <a:lnTo>
                  <a:pt x="1979539" y="27480"/>
                </a:lnTo>
                <a:lnTo>
                  <a:pt x="2026122" y="24044"/>
                </a:lnTo>
                <a:cubicBezTo>
                  <a:pt x="2306499" y="-11155"/>
                  <a:pt x="2399826" y="45871"/>
                  <a:pt x="2529042" y="24044"/>
                </a:cubicBezTo>
                <a:cubicBezTo>
                  <a:pt x="2561346" y="18587"/>
                  <a:pt x="2601165" y="19128"/>
                  <a:pt x="2644663" y="22190"/>
                </a:cubicBezTo>
                <a:lnTo>
                  <a:pt x="2679032" y="25505"/>
                </a:lnTo>
                <a:lnTo>
                  <a:pt x="2689062" y="24044"/>
                </a:lnTo>
                <a:cubicBezTo>
                  <a:pt x="2802560" y="3167"/>
                  <a:pt x="2897343" y="3948"/>
                  <a:pt x="2996370" y="9558"/>
                </a:cubicBezTo>
                <a:lnTo>
                  <a:pt x="3069000" y="14225"/>
                </a:lnTo>
                <a:lnTo>
                  <a:pt x="3080167" y="11264"/>
                </a:lnTo>
                <a:cubicBezTo>
                  <a:pt x="3096792" y="9073"/>
                  <a:pt x="3113994" y="8742"/>
                  <a:pt x="3131833" y="9645"/>
                </a:cubicBezTo>
                <a:lnTo>
                  <a:pt x="3219573" y="21244"/>
                </a:lnTo>
                <a:lnTo>
                  <a:pt x="3329142" y="24044"/>
                </a:lnTo>
                <a:cubicBezTo>
                  <a:pt x="3394379" y="23263"/>
                  <a:pt x="3443711" y="24658"/>
                  <a:pt x="3482551" y="26745"/>
                </a:cubicBezTo>
                <a:lnTo>
                  <a:pt x="3507616" y="28642"/>
                </a:lnTo>
                <a:lnTo>
                  <a:pt x="3534882" y="24044"/>
                </a:lnTo>
                <a:cubicBezTo>
                  <a:pt x="3617897" y="3605"/>
                  <a:pt x="3675060" y="5405"/>
                  <a:pt x="3723338" y="13047"/>
                </a:cubicBezTo>
                <a:lnTo>
                  <a:pt x="3748270" y="17922"/>
                </a:lnTo>
                <a:lnTo>
                  <a:pt x="3783783" y="18473"/>
                </a:lnTo>
                <a:cubicBezTo>
                  <a:pt x="3817739" y="20737"/>
                  <a:pt x="3855312" y="25956"/>
                  <a:pt x="3894361" y="30626"/>
                </a:cubicBezTo>
                <a:lnTo>
                  <a:pt x="3924637" y="32873"/>
                </a:lnTo>
                <a:lnTo>
                  <a:pt x="3969222" y="24044"/>
                </a:lnTo>
                <a:cubicBezTo>
                  <a:pt x="4144650" y="-25089"/>
                  <a:pt x="4369402" y="47337"/>
                  <a:pt x="4472142" y="24044"/>
                </a:cubicBezTo>
                <a:cubicBezTo>
                  <a:pt x="4523512" y="12397"/>
                  <a:pt x="4618519" y="22169"/>
                  <a:pt x="4724618" y="29967"/>
                </a:cubicBezTo>
                <a:lnTo>
                  <a:pt x="4736160" y="30482"/>
                </a:lnTo>
                <a:lnTo>
                  <a:pt x="4769322" y="24044"/>
                </a:lnTo>
                <a:cubicBezTo>
                  <a:pt x="4838843" y="5259"/>
                  <a:pt x="4903540" y="-702"/>
                  <a:pt x="4965069" y="64"/>
                </a:cubicBezTo>
                <a:close/>
              </a:path>
            </a:pathLst>
          </a:custGeom>
          <a:solidFill>
            <a:srgbClr val="FFFFDB"/>
          </a:solidFill>
          <a:ln w="76200">
            <a:solidFill>
              <a:srgbClr val="869A81"/>
            </a:solidFill>
          </a:ln>
          <a:effectLst>
            <a:glow rad="228600">
              <a:schemeClr val="accent6">
                <a:satMod val="175000"/>
                <a:alpha val="40000"/>
              </a:schemeClr>
            </a:glow>
          </a:effectLst>
        </p:spPr>
        <p:txBody>
          <a:bodyPr wrap="square" rtlCol="0" anchor="ctr">
            <a:noAutofit/>
          </a:bodyPr>
          <a:lstStyle/>
          <a:p>
            <a:pPr algn="ctr"/>
            <a:r>
              <a:rPr lang="en-US" sz="4400">
                <a:ln>
                  <a:solidFill>
                    <a:schemeClr val="tx1">
                      <a:lumMod val="75000"/>
                      <a:lumOff val="25000"/>
                    </a:schemeClr>
                  </a:solidFill>
                </a:ln>
                <a:solidFill>
                  <a:srgbClr val="E05F47"/>
                </a:solidFill>
                <a:latin typeface="#9Slide07 IcielKoni" pitchFamily="2" charset="0"/>
              </a:rPr>
              <a:t>Kết </a:t>
            </a:r>
            <a:r>
              <a:rPr lang="en-US" sz="4400">
                <a:ln>
                  <a:solidFill>
                    <a:schemeClr val="tx1">
                      <a:lumMod val="75000"/>
                      <a:lumOff val="25000"/>
                    </a:schemeClr>
                  </a:solidFill>
                </a:ln>
                <a:solidFill>
                  <a:srgbClr val="EFEEDE"/>
                </a:solidFill>
                <a:latin typeface="#9Slide07 IcielKoni" pitchFamily="2" charset="0"/>
              </a:rPr>
              <a:t>Luận</a:t>
            </a:r>
            <a:endParaRPr lang="en-US" sz="4400" dirty="0">
              <a:ln>
                <a:solidFill>
                  <a:schemeClr val="tx1">
                    <a:lumMod val="75000"/>
                    <a:lumOff val="25000"/>
                  </a:schemeClr>
                </a:solidFill>
              </a:ln>
              <a:solidFill>
                <a:srgbClr val="EFEEDE"/>
              </a:solidFill>
              <a:latin typeface="#9Slide07 IcielKoni" pitchFamily="2" charset="0"/>
            </a:endParaRPr>
          </a:p>
        </p:txBody>
      </p:sp>
      <p:grpSp>
        <p:nvGrpSpPr>
          <p:cNvPr id="24" name="Group 23"/>
          <p:cNvGrpSpPr/>
          <p:nvPr/>
        </p:nvGrpSpPr>
        <p:grpSpPr>
          <a:xfrm>
            <a:off x="9995716" y="1543818"/>
            <a:ext cx="1577977" cy="1049672"/>
            <a:chOff x="1245617" y="3167735"/>
            <a:chExt cx="4483782" cy="2546576"/>
          </a:xfrm>
        </p:grpSpPr>
        <p:grpSp>
          <p:nvGrpSpPr>
            <p:cNvPr id="25" name="Group 24"/>
            <p:cNvGrpSpPr/>
            <p:nvPr/>
          </p:nvGrpSpPr>
          <p:grpSpPr>
            <a:xfrm>
              <a:off x="1245617" y="3167735"/>
              <a:ext cx="4483782" cy="2546576"/>
              <a:chOff x="3693830" y="2527592"/>
              <a:chExt cx="4483782" cy="2546576"/>
            </a:xfrm>
          </p:grpSpPr>
          <p:sp>
            <p:nvSpPr>
              <p:cNvPr id="27" name="Cube 26"/>
              <p:cNvSpPr/>
              <p:nvPr/>
            </p:nvSpPr>
            <p:spPr>
              <a:xfrm>
                <a:off x="3693830" y="2527592"/>
                <a:ext cx="4483779" cy="2528888"/>
              </a:xfrm>
              <a:prstGeom prst="cube">
                <a:avLst/>
              </a:prstGeom>
              <a:solidFill>
                <a:srgbClr val="FFFFFF">
                  <a:alpha val="94118"/>
                </a:srgbClr>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a:off x="4432775" y="2534356"/>
                <a:ext cx="0" cy="1890887"/>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4505071" y="4425243"/>
                <a:ext cx="3672541" cy="0"/>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3702474" y="4425243"/>
                <a:ext cx="802597" cy="648925"/>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grpSp>
        <p:sp>
          <p:nvSpPr>
            <p:cNvPr id="26" name="Cube 25"/>
            <p:cNvSpPr/>
            <p:nvPr/>
          </p:nvSpPr>
          <p:spPr>
            <a:xfrm>
              <a:off x="2787160" y="4433776"/>
              <a:ext cx="1229199" cy="1120028"/>
            </a:xfrm>
            <a:prstGeom prst="cube">
              <a:avLst/>
            </a:prstGeom>
            <a:solidFill>
              <a:srgbClr val="9DC8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8964604" y="3207943"/>
            <a:ext cx="2507007" cy="1899327"/>
            <a:chOff x="5854916" y="6714273"/>
            <a:chExt cx="3938819" cy="2705608"/>
          </a:xfrm>
        </p:grpSpPr>
        <p:grpSp>
          <p:nvGrpSpPr>
            <p:cNvPr id="31" name="Group 30"/>
            <p:cNvGrpSpPr/>
            <p:nvPr/>
          </p:nvGrpSpPr>
          <p:grpSpPr>
            <a:xfrm>
              <a:off x="5854916" y="6714273"/>
              <a:ext cx="1125512" cy="1814086"/>
              <a:chOff x="1581374" y="2833470"/>
              <a:chExt cx="1125512" cy="1814086"/>
            </a:xfrm>
          </p:grpSpPr>
          <p:sp>
            <p:nvSpPr>
              <p:cNvPr id="32" name="Cube 31"/>
              <p:cNvSpPr/>
              <p:nvPr/>
            </p:nvSpPr>
            <p:spPr>
              <a:xfrm>
                <a:off x="1795212" y="3505083"/>
                <a:ext cx="911674"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p:cNvSpPr/>
              <p:nvPr/>
            </p:nvSpPr>
            <p:spPr>
              <a:xfrm>
                <a:off x="1581374" y="3735883"/>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p:cNvSpPr/>
              <p:nvPr/>
            </p:nvSpPr>
            <p:spPr>
              <a:xfrm>
                <a:off x="1795212" y="2833470"/>
                <a:ext cx="911672"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ube 34"/>
              <p:cNvSpPr/>
              <p:nvPr/>
            </p:nvSpPr>
            <p:spPr>
              <a:xfrm>
                <a:off x="1581374" y="3049830"/>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7226541" y="6930633"/>
              <a:ext cx="2275335" cy="1584076"/>
              <a:chOff x="4215287" y="3061739"/>
              <a:chExt cx="2275335" cy="1584076"/>
            </a:xfrm>
          </p:grpSpPr>
          <p:sp>
            <p:nvSpPr>
              <p:cNvPr id="37" name="Cube 36"/>
              <p:cNvSpPr/>
              <p:nvPr/>
            </p:nvSpPr>
            <p:spPr>
              <a:xfrm>
                <a:off x="4215287" y="3734142"/>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p:cNvSpPr/>
              <p:nvPr/>
            </p:nvSpPr>
            <p:spPr>
              <a:xfrm>
                <a:off x="4215287" y="3061739"/>
                <a:ext cx="911673" cy="910506"/>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p:cNvSpPr/>
              <p:nvPr/>
            </p:nvSpPr>
            <p:spPr>
              <a:xfrm>
                <a:off x="4897117" y="3747793"/>
                <a:ext cx="911673" cy="897450"/>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ube 39"/>
              <p:cNvSpPr/>
              <p:nvPr/>
            </p:nvSpPr>
            <p:spPr>
              <a:xfrm>
                <a:off x="5586910" y="3747791"/>
                <a:ext cx="903712" cy="897449"/>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40"/>
            <p:cNvSpPr txBox="1"/>
            <p:nvPr/>
          </p:nvSpPr>
          <p:spPr>
            <a:xfrm>
              <a:off x="5854916" y="8674536"/>
              <a:ext cx="1689315" cy="745345"/>
            </a:xfrm>
            <a:prstGeom prst="rect">
              <a:avLst/>
            </a:prstGeom>
            <a:noFill/>
          </p:spPr>
          <p:txBody>
            <a:bodyPr wrap="square" rtlCol="0">
              <a:spAutoFit/>
            </a:bodyPr>
            <a:lstStyle/>
            <a:p>
              <a:r>
                <a:rPr lang="en-US" sz="2400" b="1">
                  <a:latin typeface="HP001 4 hàng" panose="020B0603050302020204" pitchFamily="34" charset="0"/>
                </a:rPr>
                <a:t>C</a:t>
              </a:r>
              <a:endParaRPr lang="en-US" sz="2400" b="1">
                <a:latin typeface="HP001 4 hàng" panose="020B0603050302020204" pitchFamily="34" charset="0"/>
              </a:endParaRPr>
            </a:p>
          </p:txBody>
        </p:sp>
        <p:sp>
          <p:nvSpPr>
            <p:cNvPr id="42" name="TextBox 41"/>
            <p:cNvSpPr txBox="1"/>
            <p:nvPr/>
          </p:nvSpPr>
          <p:spPr>
            <a:xfrm>
              <a:off x="8104420" y="8674536"/>
              <a:ext cx="1689315" cy="745345"/>
            </a:xfrm>
            <a:prstGeom prst="rect">
              <a:avLst/>
            </a:prstGeom>
            <a:noFill/>
          </p:spPr>
          <p:txBody>
            <a:bodyPr wrap="square" rtlCol="0">
              <a:spAutoFit/>
            </a:bodyPr>
            <a:lstStyle/>
            <a:p>
              <a:r>
                <a:rPr lang="en-US" sz="2400" b="1">
                  <a:latin typeface="HP001 4 hàng" panose="020B0603050302020204" pitchFamily="34" charset="0"/>
                </a:rPr>
                <a:t>D</a:t>
              </a:r>
              <a:endParaRPr lang="en-US" sz="2400" b="1">
                <a:latin typeface="HP001 4 hàng" panose="020B0603050302020204" pitchFamily="34" charset="0"/>
              </a:endParaRPr>
            </a:p>
          </p:txBody>
        </p:sp>
      </p:grpSp>
      <p:grpSp>
        <p:nvGrpSpPr>
          <p:cNvPr id="4" name="Group 3"/>
          <p:cNvGrpSpPr/>
          <p:nvPr/>
        </p:nvGrpSpPr>
        <p:grpSpPr>
          <a:xfrm>
            <a:off x="8937005" y="5272925"/>
            <a:ext cx="3755996" cy="1742344"/>
            <a:chOff x="6942741" y="7711454"/>
            <a:chExt cx="3338475" cy="1548663"/>
          </a:xfrm>
        </p:grpSpPr>
        <p:grpSp>
          <p:nvGrpSpPr>
            <p:cNvPr id="43" name="Group 42"/>
            <p:cNvGrpSpPr/>
            <p:nvPr/>
          </p:nvGrpSpPr>
          <p:grpSpPr>
            <a:xfrm>
              <a:off x="6942741" y="7711454"/>
              <a:ext cx="888062" cy="908335"/>
              <a:chOff x="2451811" y="2672094"/>
              <a:chExt cx="1788166" cy="1828987"/>
            </a:xfrm>
          </p:grpSpPr>
          <p:grpSp>
            <p:nvGrpSpPr>
              <p:cNvPr id="44" name="Group 43"/>
              <p:cNvGrpSpPr/>
              <p:nvPr/>
            </p:nvGrpSpPr>
            <p:grpSpPr>
              <a:xfrm>
                <a:off x="2451811" y="2672094"/>
                <a:ext cx="1134668" cy="1828987"/>
                <a:chOff x="1581374" y="2818569"/>
                <a:chExt cx="1134668" cy="1828987"/>
              </a:xfrm>
              <a:solidFill>
                <a:schemeClr val="accent5">
                  <a:lumMod val="20000"/>
                  <a:lumOff val="80000"/>
                </a:schemeClr>
              </a:solidFill>
            </p:grpSpPr>
            <p:sp>
              <p:nvSpPr>
                <p:cNvPr id="47" name="Cube 46"/>
                <p:cNvSpPr/>
                <p:nvPr/>
              </p:nvSpPr>
              <p:spPr>
                <a:xfrm>
                  <a:off x="1804369" y="3506122"/>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ube 47"/>
                <p:cNvSpPr/>
                <p:nvPr/>
              </p:nvSpPr>
              <p:spPr>
                <a:xfrm>
                  <a:off x="1581374" y="3735883"/>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ube 48"/>
                <p:cNvSpPr/>
                <p:nvPr/>
              </p:nvSpPr>
              <p:spPr>
                <a:xfrm>
                  <a:off x="1804368" y="2818569"/>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ube 49"/>
                <p:cNvSpPr/>
                <p:nvPr/>
              </p:nvSpPr>
              <p:spPr>
                <a:xfrm>
                  <a:off x="1581374" y="3049830"/>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Cube 44"/>
              <p:cNvSpPr/>
              <p:nvPr/>
            </p:nvSpPr>
            <p:spPr>
              <a:xfrm>
                <a:off x="3328304" y="3365288"/>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ube 45"/>
              <p:cNvSpPr/>
              <p:nvPr/>
            </p:nvSpPr>
            <p:spPr>
              <a:xfrm>
                <a:off x="3114639" y="3589408"/>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p:cNvGrpSpPr/>
            <p:nvPr/>
          </p:nvGrpSpPr>
          <p:grpSpPr>
            <a:xfrm>
              <a:off x="8049238" y="7711454"/>
              <a:ext cx="563514" cy="908336"/>
              <a:chOff x="1581374" y="2818569"/>
              <a:chExt cx="1134668" cy="1828987"/>
            </a:xfrm>
            <a:solidFill>
              <a:schemeClr val="accent5">
                <a:lumMod val="20000"/>
                <a:lumOff val="80000"/>
              </a:schemeClr>
            </a:solidFill>
          </p:grpSpPr>
          <p:sp>
            <p:nvSpPr>
              <p:cNvPr id="52" name="Cube 51"/>
              <p:cNvSpPr/>
              <p:nvPr/>
            </p:nvSpPr>
            <p:spPr>
              <a:xfrm>
                <a:off x="1804369" y="3506122"/>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ube 52"/>
              <p:cNvSpPr/>
              <p:nvPr/>
            </p:nvSpPr>
            <p:spPr>
              <a:xfrm>
                <a:off x="1581374" y="3735883"/>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ube 53"/>
              <p:cNvSpPr/>
              <p:nvPr/>
            </p:nvSpPr>
            <p:spPr>
              <a:xfrm>
                <a:off x="1804368" y="2818569"/>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ube 54"/>
              <p:cNvSpPr/>
              <p:nvPr/>
            </p:nvSpPr>
            <p:spPr>
              <a:xfrm>
                <a:off x="1581374" y="3049830"/>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8876296" y="8055717"/>
              <a:ext cx="558880" cy="564072"/>
              <a:chOff x="7131060" y="3365288"/>
              <a:chExt cx="1125338" cy="1135793"/>
            </a:xfrm>
          </p:grpSpPr>
          <p:sp>
            <p:nvSpPr>
              <p:cNvPr id="57" name="Cube 56"/>
              <p:cNvSpPr/>
              <p:nvPr/>
            </p:nvSpPr>
            <p:spPr>
              <a:xfrm>
                <a:off x="7344725" y="3365288"/>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ube 57"/>
              <p:cNvSpPr/>
              <p:nvPr/>
            </p:nvSpPr>
            <p:spPr>
              <a:xfrm>
                <a:off x="7131060" y="3589408"/>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extBox 58"/>
            <p:cNvSpPr txBox="1"/>
            <p:nvPr/>
          </p:nvSpPr>
          <p:spPr>
            <a:xfrm>
              <a:off x="7124446" y="8798452"/>
              <a:ext cx="3156770" cy="461665"/>
            </a:xfrm>
            <a:prstGeom prst="rect">
              <a:avLst/>
            </a:prstGeom>
            <a:noFill/>
          </p:spPr>
          <p:txBody>
            <a:bodyPr wrap="square" rtlCol="0">
              <a:spAutoFit/>
            </a:bodyPr>
            <a:lstStyle/>
            <a:p>
              <a:r>
                <a:rPr lang="en-US" sz="2400" b="1">
                  <a:latin typeface="HP001 4 hàng" panose="020B0603050302020204" pitchFamily="34" charset="0"/>
                </a:rPr>
                <a:t>P     M    N</a:t>
              </a:r>
              <a:endParaRPr lang="en-US" sz="2400" b="1">
                <a:latin typeface="HP001 4 hàng" panose="020B0603050302020204" pitchFamily="34"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l="5419" t="13543" r="865" b="7384"/>
          <a:stretch>
            <a:fillRect/>
          </a:stretch>
        </p:blipFill>
        <p:spPr>
          <a:xfrm>
            <a:off x="-27131" y="19610"/>
            <a:ext cx="12192000" cy="6858000"/>
          </a:xfrm>
          <a:prstGeom prst="rect">
            <a:avLst/>
          </a:prstGeom>
        </p:spPr>
      </p:pic>
      <p:pic>
        <p:nvPicPr>
          <p:cNvPr id="3" name="Picture 3"/>
          <p:cNvPicPr>
            <a:picLocks noChangeAspect="1"/>
          </p:cNvPicPr>
          <p:nvPr/>
        </p:nvPicPr>
        <p:blipFill>
          <a:blip r:embed="rId2"/>
          <a:srcRect l="3442"/>
          <a:stretch>
            <a:fillRect/>
          </a:stretch>
        </p:blipFill>
        <p:spPr>
          <a:xfrm>
            <a:off x="836479" y="1816958"/>
            <a:ext cx="10609883" cy="4491418"/>
          </a:xfrm>
          <a:prstGeom prst="rect">
            <a:avLst/>
          </a:prstGeom>
        </p:spPr>
      </p:pic>
      <p:sp>
        <p:nvSpPr>
          <p:cNvPr id="4" name="TextBox 4"/>
          <p:cNvSpPr txBox="1"/>
          <p:nvPr/>
        </p:nvSpPr>
        <p:spPr>
          <a:xfrm>
            <a:off x="2850515" y="1707092"/>
            <a:ext cx="7377614" cy="2585085"/>
          </a:xfrm>
          <a:prstGeom prst="rect">
            <a:avLst/>
          </a:prstGeom>
        </p:spPr>
        <p:txBody>
          <a:bodyPr wrap="square" lIns="0" tIns="0" rIns="0" bIns="0" rtlCol="0" anchor="t">
            <a:spAutoFit/>
          </a:bodyPr>
          <a:lstStyle/>
          <a:p>
            <a:pPr marL="0" lvl="0" indent="0" algn="ctr">
              <a:lnSpc>
                <a:spcPts val="20160"/>
              </a:lnSpc>
              <a:spcBef>
                <a:spcPct val="0"/>
              </a:spcBef>
            </a:pPr>
            <a:r>
              <a:rPr lang="en-US" sz="8800" u="none" spc="419">
                <a:solidFill>
                  <a:srgbClr val="563D28"/>
                </a:solidFill>
                <a:latin typeface="Baloo" panose="020B0704020202020204" charset="0"/>
                <a:cs typeface="Baloo" panose="020B0704020202020204" charset="0"/>
              </a:rPr>
              <a:t>THỰC HÀNH</a:t>
            </a:r>
            <a:endParaRPr lang="en-US" sz="8800" u="none" spc="419">
              <a:solidFill>
                <a:srgbClr val="563D28"/>
              </a:solidFill>
              <a:latin typeface="Baloo" panose="020B0704020202020204" charset="0"/>
              <a:cs typeface="Baloo" panose="020B0704020202020204" charset="0"/>
            </a:endParaRPr>
          </a:p>
        </p:txBody>
      </p:sp>
      <p:pic>
        <p:nvPicPr>
          <p:cNvPr id="5" name="Picture 5"/>
          <p:cNvPicPr>
            <a:picLocks noChangeAspect="1"/>
          </p:cNvPicPr>
          <p:nvPr/>
        </p:nvPicPr>
        <p:blipFill>
          <a:blip r:embed="rId3"/>
          <a:srcRect r="43356" b="34694"/>
          <a:stretch>
            <a:fillRect/>
          </a:stretch>
        </p:blipFill>
        <p:spPr>
          <a:xfrm rot="16200000">
            <a:off x="11114340" y="1194929"/>
            <a:ext cx="1191777" cy="923461"/>
          </a:xfrm>
          <a:prstGeom prst="rect">
            <a:avLst/>
          </a:prstGeom>
        </p:spPr>
      </p:pic>
      <p:pic>
        <p:nvPicPr>
          <p:cNvPr id="6" name="Picture 6"/>
          <p:cNvPicPr>
            <a:picLocks noChangeAspect="1"/>
          </p:cNvPicPr>
          <p:nvPr/>
        </p:nvPicPr>
        <p:blipFill>
          <a:blip r:embed="rId4"/>
          <a:srcRect l="41394" b="50000"/>
          <a:stretch>
            <a:fillRect/>
          </a:stretch>
        </p:blipFill>
        <p:spPr>
          <a:xfrm>
            <a:off x="-60593" y="4073183"/>
            <a:ext cx="3776110" cy="2859178"/>
          </a:xfrm>
          <a:prstGeom prst="rect">
            <a:avLst/>
          </a:prstGeom>
        </p:spPr>
      </p:pic>
      <p:pic>
        <p:nvPicPr>
          <p:cNvPr id="7" name="Picture 7"/>
          <p:cNvPicPr>
            <a:picLocks noChangeAspect="1"/>
          </p:cNvPicPr>
          <p:nvPr/>
        </p:nvPicPr>
        <p:blipFill>
          <a:blip r:embed="rId4"/>
          <a:srcRect r="47589" b="78476"/>
          <a:stretch>
            <a:fillRect/>
          </a:stretch>
        </p:blipFill>
        <p:spPr>
          <a:xfrm rot="10800000" flipH="1">
            <a:off x="8393537" y="-22388"/>
            <a:ext cx="3798463" cy="1384443"/>
          </a:xfrm>
          <a:prstGeom prst="rect">
            <a:avLst/>
          </a:prstGeom>
        </p:spPr>
      </p:pic>
      <p:pic>
        <p:nvPicPr>
          <p:cNvPr id="8" name="Picture 8"/>
          <p:cNvPicPr>
            <a:picLocks noChangeAspect="1"/>
          </p:cNvPicPr>
          <p:nvPr/>
        </p:nvPicPr>
        <p:blipFill>
          <a:blip r:embed="rId3"/>
          <a:srcRect l="38353" t="42657"/>
          <a:stretch>
            <a:fillRect/>
          </a:stretch>
        </p:blipFill>
        <p:spPr>
          <a:xfrm>
            <a:off x="-34221" y="-3830"/>
            <a:ext cx="1208751" cy="755657"/>
          </a:xfrm>
          <a:prstGeom prst="rect">
            <a:avLst/>
          </a:prstGeom>
        </p:spPr>
      </p:pic>
      <p:pic>
        <p:nvPicPr>
          <p:cNvPr id="9" name="Picture 9"/>
          <p:cNvPicPr>
            <a:picLocks noChangeAspect="1"/>
          </p:cNvPicPr>
          <p:nvPr/>
        </p:nvPicPr>
        <p:blipFill>
          <a:blip r:embed="rId4"/>
          <a:srcRect r="47589" b="31367"/>
          <a:stretch>
            <a:fillRect/>
          </a:stretch>
        </p:blipFill>
        <p:spPr>
          <a:xfrm>
            <a:off x="8741675" y="2860157"/>
            <a:ext cx="3423193" cy="3978405"/>
          </a:xfrm>
          <a:prstGeom prst="rect">
            <a:avLst/>
          </a:prstGeom>
        </p:spPr>
      </p:pic>
      <p:pic>
        <p:nvPicPr>
          <p:cNvPr id="10" name="Picture 10"/>
          <p:cNvPicPr>
            <a:picLocks noChangeAspect="1"/>
          </p:cNvPicPr>
          <p:nvPr/>
        </p:nvPicPr>
        <p:blipFill>
          <a:blip r:embed="rId5"/>
          <a:srcRect/>
          <a:stretch>
            <a:fillRect/>
          </a:stretch>
        </p:blipFill>
        <p:spPr>
          <a:xfrm rot="857018">
            <a:off x="134649" y="286287"/>
            <a:ext cx="1531134" cy="1531134"/>
          </a:xfrm>
          <a:prstGeom prst="rect">
            <a:avLst/>
          </a:prstGeom>
        </p:spPr>
      </p:pic>
      <p:pic>
        <p:nvPicPr>
          <p:cNvPr id="11" name="Picture 11"/>
          <p:cNvPicPr>
            <a:picLocks noChangeAspect="1"/>
          </p:cNvPicPr>
          <p:nvPr/>
        </p:nvPicPr>
        <p:blipFill>
          <a:blip r:embed="rId6"/>
          <a:srcRect r="47589" b="78476"/>
          <a:stretch>
            <a:fillRect/>
          </a:stretch>
        </p:blipFill>
        <p:spPr>
          <a:xfrm>
            <a:off x="1325797" y="868485"/>
            <a:ext cx="2987184" cy="1088752"/>
          </a:xfrm>
          <a:prstGeom prst="rect">
            <a:avLst/>
          </a:prstGeom>
        </p:spPr>
      </p:pic>
      <p:pic>
        <p:nvPicPr>
          <p:cNvPr id="12" name="Picture 12"/>
          <p:cNvPicPr>
            <a:picLocks noChangeAspect="1"/>
          </p:cNvPicPr>
          <p:nvPr/>
        </p:nvPicPr>
        <p:blipFill>
          <a:blip r:embed="rId7">
            <a:alphaModFix amt="79000"/>
          </a:blip>
          <a:srcRect t="27510"/>
          <a:stretch>
            <a:fillRect/>
          </a:stretch>
        </p:blipFill>
        <p:spPr>
          <a:xfrm>
            <a:off x="1339789" y="555374"/>
            <a:ext cx="9734611" cy="725820"/>
          </a:xfrm>
          <a:prstGeom prst="rect">
            <a:avLst/>
          </a:prstGeom>
        </p:spPr>
      </p:pic>
      <p:sp>
        <p:nvSpPr>
          <p:cNvPr id="13" name="TextBox 13"/>
          <p:cNvSpPr txBox="1"/>
          <p:nvPr/>
        </p:nvSpPr>
        <p:spPr>
          <a:xfrm>
            <a:off x="4727751" y="4161812"/>
            <a:ext cx="2736497" cy="576580"/>
          </a:xfrm>
          <a:prstGeom prst="rect">
            <a:avLst/>
          </a:prstGeom>
        </p:spPr>
        <p:txBody>
          <a:bodyPr lIns="0" tIns="0" rIns="0" bIns="0" rtlCol="0" anchor="t">
            <a:spAutoFit/>
          </a:bodyPr>
          <a:lstStyle/>
          <a:p>
            <a:pPr marL="0" lvl="0" indent="0" algn="ctr">
              <a:lnSpc>
                <a:spcPts val="4500"/>
              </a:lnSpc>
              <a:spcBef>
                <a:spcPct val="0"/>
              </a:spcBef>
            </a:pPr>
            <a:endParaRPr lang="en-US" sz="3335" u="none" spc="499">
              <a:solidFill>
                <a:srgbClr val="866608"/>
              </a:solidFill>
              <a:latin typeface="Caveat Bold"/>
            </a:endParaRPr>
          </a:p>
        </p:txBody>
      </p:sp>
      <p:pic>
        <p:nvPicPr>
          <p:cNvPr id="14" name="Picture 14"/>
          <p:cNvPicPr>
            <a:picLocks noChangeAspect="1"/>
          </p:cNvPicPr>
          <p:nvPr/>
        </p:nvPicPr>
        <p:blipFill>
          <a:blip r:embed="rId8">
            <a:alphaModFix amt="40000"/>
            <a:extLst>
              <a:ext uri="{28A0092B-C50C-407E-A947-70E740481C1C}">
                <a14:useLocalDpi xmlns:a14="http://schemas.microsoft.com/office/drawing/2010/main" val="0"/>
              </a:ext>
            </a:extLst>
          </a:blip>
          <a:srcRect/>
          <a:stretch>
            <a:fillRect/>
          </a:stretch>
        </p:blipFill>
        <p:spPr>
          <a:xfrm rot="7848541">
            <a:off x="2273359" y="1385345"/>
            <a:ext cx="401447" cy="792982"/>
          </a:xfrm>
          <a:prstGeom prst="rect">
            <a:avLst/>
          </a:prstGeom>
        </p:spPr>
      </p:pic>
      <p:pic>
        <p:nvPicPr>
          <p:cNvPr id="15" name="Picture 15"/>
          <p:cNvPicPr>
            <a:picLocks noChangeAspect="1"/>
          </p:cNvPicPr>
          <p:nvPr/>
        </p:nvPicPr>
        <p:blipFill>
          <a:blip r:embed="rId8" cstate="print">
            <a:alphaModFix amt="60000"/>
            <a:extLst>
              <a:ext uri="{28A0092B-C50C-407E-A947-70E740481C1C}">
                <a14:useLocalDpi xmlns:a14="http://schemas.microsoft.com/office/drawing/2010/main" val="0"/>
              </a:ext>
            </a:extLst>
          </a:blip>
          <a:srcRect/>
          <a:stretch>
            <a:fillRect/>
          </a:stretch>
        </p:blipFill>
        <p:spPr>
          <a:xfrm rot="821106">
            <a:off x="5785348" y="6280535"/>
            <a:ext cx="309027" cy="610423"/>
          </a:xfrm>
          <a:prstGeom prst="rect">
            <a:avLst/>
          </a:prstGeom>
        </p:spPr>
      </p:pic>
      <p:pic>
        <p:nvPicPr>
          <p:cNvPr id="16" name="Picture 1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rot="5715028">
            <a:off x="39355" y="2147341"/>
            <a:ext cx="692963" cy="673907"/>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rot="-3900268">
            <a:off x="8282545" y="5414429"/>
            <a:ext cx="469212" cy="456309"/>
          </a:xfrm>
          <a:prstGeom prst="rect">
            <a:avLst/>
          </a:prstGeom>
        </p:spPr>
      </p:pic>
      <p:pic>
        <p:nvPicPr>
          <p:cNvPr id="18" name="Picture 18"/>
          <p:cNvPicPr>
            <a:picLocks noChangeAspect="1"/>
          </p:cNvPicPr>
          <p:nvPr/>
        </p:nvPicPr>
        <p:blipFill>
          <a:blip r:embed="rId8">
            <a:alphaModFix amt="60000"/>
            <a:extLst>
              <a:ext uri="{28A0092B-C50C-407E-A947-70E740481C1C}">
                <a14:useLocalDpi xmlns:a14="http://schemas.microsoft.com/office/drawing/2010/main" val="0"/>
              </a:ext>
            </a:extLst>
          </a:blip>
          <a:srcRect/>
          <a:stretch>
            <a:fillRect/>
          </a:stretch>
        </p:blipFill>
        <p:spPr>
          <a:xfrm rot="3201473">
            <a:off x="5937897" y="6257417"/>
            <a:ext cx="407045" cy="8040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3133833" y="541469"/>
            <a:ext cx="4422912" cy="769441"/>
          </a:xfrm>
          <a:prstGeom prst="rect">
            <a:avLst/>
          </a:prstGeom>
          <a:noFill/>
        </p:spPr>
        <p:txBody>
          <a:bodyPr wrap="square" rtlCol="0">
            <a:spAutoFit/>
          </a:bodyPr>
          <a:lstStyle/>
          <a:p>
            <a:pPr algn="ctr"/>
            <a:r>
              <a:rPr lang="en-US" sz="4400" b="1">
                <a:ln w="12700">
                  <a:solidFill>
                    <a:schemeClr val="tx1"/>
                  </a:solidFill>
                </a:ln>
                <a:solidFill>
                  <a:srgbClr val="DA5C45"/>
                </a:solidFill>
                <a:latin typeface="#9Slide07 IcielCadena" panose="02000503000000020004" pitchFamily="2" charset="0"/>
              </a:rPr>
              <a:t>Bài tập 1</a:t>
            </a:r>
            <a:endParaRPr lang="vi-VN" sz="4400" b="1">
              <a:ln w="12700">
                <a:solidFill>
                  <a:schemeClr val="tx1"/>
                </a:solidFill>
              </a:ln>
              <a:solidFill>
                <a:srgbClr val="DA5C45"/>
              </a:solidFill>
              <a:latin typeface="#9Slide07 IcielCadena" panose="02000503000000020004" pitchFamily="2" charset="0"/>
            </a:endParaRPr>
          </a:p>
        </p:txBody>
      </p:sp>
      <p:sp>
        <p:nvSpPr>
          <p:cNvPr id="2" name="TextBox 1"/>
          <p:cNvSpPr txBox="1"/>
          <p:nvPr/>
        </p:nvSpPr>
        <p:spPr>
          <a:xfrm>
            <a:off x="876300" y="1310831"/>
            <a:ext cx="8937171" cy="461665"/>
          </a:xfrm>
          <a:prstGeom prst="rect">
            <a:avLst/>
          </a:prstGeom>
          <a:noFill/>
        </p:spPr>
        <p:txBody>
          <a:bodyPr wrap="square" rtlCol="0">
            <a:spAutoFit/>
          </a:bodyPr>
          <a:lstStyle/>
          <a:p>
            <a:r>
              <a:rPr lang="en-US" sz="2400">
                <a:latin typeface="#9Slide01 Tieu de ngan" panose="00000800000000000000" pitchFamily="2" charset="0"/>
              </a:rPr>
              <a:t>Trong hai hình dưới đây:</a:t>
            </a:r>
            <a:endParaRPr lang="en-US" sz="2400">
              <a:latin typeface="#9Slide01 Tieu de ngan" panose="00000800000000000000" pitchFamily="2" charset="0"/>
            </a:endParaRPr>
          </a:p>
        </p:txBody>
      </p:sp>
      <p:grpSp>
        <p:nvGrpSpPr>
          <p:cNvPr id="6" name="Group 5"/>
          <p:cNvGrpSpPr/>
          <p:nvPr/>
        </p:nvGrpSpPr>
        <p:grpSpPr>
          <a:xfrm>
            <a:off x="2303704" y="2087579"/>
            <a:ext cx="2161993" cy="1189834"/>
            <a:chOff x="1366157" y="2105222"/>
            <a:chExt cx="2161993" cy="1189834"/>
          </a:xfrm>
        </p:grpSpPr>
        <p:sp>
          <p:nvSpPr>
            <p:cNvPr id="14" name="Cube 13"/>
            <p:cNvSpPr/>
            <p:nvPr/>
          </p:nvSpPr>
          <p:spPr>
            <a:xfrm>
              <a:off x="1513115" y="2548568"/>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be 15"/>
            <p:cNvSpPr/>
            <p:nvPr/>
          </p:nvSpPr>
          <p:spPr>
            <a:xfrm>
              <a:off x="1509939"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p:cNvSpPr/>
            <p:nvPr/>
          </p:nvSpPr>
          <p:spPr>
            <a:xfrm>
              <a:off x="1366157"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be 2"/>
            <p:cNvSpPr/>
            <p:nvPr/>
          </p:nvSpPr>
          <p:spPr>
            <a:xfrm>
              <a:off x="1366157"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1833523" y="2105222"/>
              <a:ext cx="759503" cy="1189834"/>
              <a:chOff x="1366157" y="2108055"/>
              <a:chExt cx="759503" cy="1189834"/>
            </a:xfrm>
          </p:grpSpPr>
          <p:sp>
            <p:nvSpPr>
              <p:cNvPr id="17" name="Cube 16"/>
              <p:cNvSpPr/>
              <p:nvPr/>
            </p:nvSpPr>
            <p:spPr>
              <a:xfrm>
                <a:off x="1505175"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p:cNvSpPr/>
              <p:nvPr/>
            </p:nvSpPr>
            <p:spPr>
              <a:xfrm>
                <a:off x="1505175"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ube 22"/>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2298265" y="2105222"/>
              <a:ext cx="761091" cy="1189834"/>
              <a:chOff x="1366157" y="2108055"/>
              <a:chExt cx="761091" cy="1189834"/>
            </a:xfrm>
          </p:grpSpPr>
          <p:sp>
            <p:nvSpPr>
              <p:cNvPr id="26" name="Cube 25"/>
              <p:cNvSpPr/>
              <p:nvPr/>
            </p:nvSpPr>
            <p:spPr>
              <a:xfrm>
                <a:off x="1506763"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be 26"/>
              <p:cNvSpPr/>
              <p:nvPr/>
            </p:nvSpPr>
            <p:spPr>
              <a:xfrm>
                <a:off x="1506763"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2767059" y="2105222"/>
              <a:ext cx="761091" cy="1189834"/>
              <a:chOff x="1366157" y="2108055"/>
              <a:chExt cx="761091" cy="1189834"/>
            </a:xfrm>
          </p:grpSpPr>
          <p:sp>
            <p:nvSpPr>
              <p:cNvPr id="31" name="Cube 30"/>
              <p:cNvSpPr/>
              <p:nvPr/>
            </p:nvSpPr>
            <p:spPr>
              <a:xfrm>
                <a:off x="1506763"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p:cNvSpPr/>
              <p:nvPr/>
            </p:nvSpPr>
            <p:spPr>
              <a:xfrm>
                <a:off x="1506763"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 name="Group 8"/>
          <p:cNvGrpSpPr/>
          <p:nvPr/>
        </p:nvGrpSpPr>
        <p:grpSpPr>
          <a:xfrm>
            <a:off x="6662966" y="1941321"/>
            <a:ext cx="1854500" cy="1340173"/>
            <a:chOff x="5543291" y="1954883"/>
            <a:chExt cx="1854500" cy="1340173"/>
          </a:xfrm>
        </p:grpSpPr>
        <p:grpSp>
          <p:nvGrpSpPr>
            <p:cNvPr id="8" name="Group 7"/>
            <p:cNvGrpSpPr/>
            <p:nvPr/>
          </p:nvGrpSpPr>
          <p:grpSpPr>
            <a:xfrm>
              <a:off x="5543291" y="1955803"/>
              <a:ext cx="912290" cy="1339253"/>
              <a:chOff x="5543291" y="1955803"/>
              <a:chExt cx="912290" cy="1339253"/>
            </a:xfrm>
          </p:grpSpPr>
          <p:sp>
            <p:nvSpPr>
              <p:cNvPr id="45" name="Cube 44"/>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ube 35"/>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ube 45"/>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p:cNvGrpSpPr/>
            <p:nvPr/>
          </p:nvGrpSpPr>
          <p:grpSpPr>
            <a:xfrm>
              <a:off x="6013039" y="1955803"/>
              <a:ext cx="912290" cy="1339253"/>
              <a:chOff x="5543291" y="1955803"/>
              <a:chExt cx="912290" cy="1339253"/>
            </a:xfrm>
          </p:grpSpPr>
          <p:sp>
            <p:nvSpPr>
              <p:cNvPr id="56" name="Cube 55"/>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ube 56"/>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ube 57"/>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ube 58"/>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ube 59"/>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ube 60"/>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p:cNvGrpSpPr/>
            <p:nvPr/>
          </p:nvGrpSpPr>
          <p:grpSpPr>
            <a:xfrm>
              <a:off x="6485501" y="1954883"/>
              <a:ext cx="912290" cy="1339253"/>
              <a:chOff x="5543291" y="1955803"/>
              <a:chExt cx="912290" cy="1339253"/>
            </a:xfrm>
          </p:grpSpPr>
          <p:sp>
            <p:nvSpPr>
              <p:cNvPr id="63" name="Cube 62"/>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ube 63"/>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ube 64"/>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ube 65"/>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ube 66"/>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ube 67"/>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4" name="TextBox 113"/>
          <p:cNvSpPr txBox="1"/>
          <p:nvPr/>
        </p:nvSpPr>
        <p:spPr>
          <a:xfrm>
            <a:off x="2951600" y="3487536"/>
            <a:ext cx="8937171" cy="461665"/>
          </a:xfrm>
          <a:prstGeom prst="rect">
            <a:avLst/>
          </a:prstGeom>
          <a:noFill/>
        </p:spPr>
        <p:txBody>
          <a:bodyPr wrap="square" rtlCol="0">
            <a:spAutoFit/>
          </a:bodyPr>
          <a:lstStyle/>
          <a:p>
            <a:r>
              <a:rPr lang="en-US" sz="2400" b="1">
                <a:latin typeface="HP001 4 hàng" panose="020B0603050302020204" pitchFamily="34" charset="0"/>
              </a:rPr>
              <a:t>A				    B</a:t>
            </a:r>
            <a:endParaRPr lang="en-US" sz="2400" b="1">
              <a:latin typeface="HP001 4 hàng" panose="020B0603050302020204" pitchFamily="34" charset="0"/>
            </a:endParaRPr>
          </a:p>
        </p:txBody>
      </p:sp>
      <p:sp>
        <p:nvSpPr>
          <p:cNvPr id="115" name="TextBox 114"/>
          <p:cNvSpPr txBox="1"/>
          <p:nvPr/>
        </p:nvSpPr>
        <p:spPr>
          <a:xfrm>
            <a:off x="876703" y="3840253"/>
            <a:ext cx="8937171" cy="461665"/>
          </a:xfrm>
          <a:prstGeom prst="rect">
            <a:avLst/>
          </a:prstGeom>
          <a:noFill/>
        </p:spPr>
        <p:txBody>
          <a:bodyPr wrap="square" rtlCol="0">
            <a:spAutoFit/>
          </a:bodyPr>
          <a:lstStyle/>
          <a:p>
            <a:r>
              <a:rPr lang="en-US" sz="2400">
                <a:latin typeface="#9Slide01 Tieu de ngan" panose="00000800000000000000" pitchFamily="2" charset="0"/>
              </a:rPr>
              <a:t>Hình hộp chữ nhật </a:t>
            </a:r>
            <a:r>
              <a:rPr lang="en-US" sz="2400" b="1">
                <a:latin typeface="HP001 4 hàng" panose="020B0603050302020204" pitchFamily="34" charset="0"/>
              </a:rPr>
              <a:t>A</a:t>
            </a:r>
            <a:r>
              <a:rPr lang="en-US" sz="2400">
                <a:latin typeface="#9Slide01 Tieu de ngan" panose="00000800000000000000" pitchFamily="2" charset="0"/>
              </a:rPr>
              <a:t> gồm mấy hình lập phương nhỏ?</a:t>
            </a:r>
            <a:endParaRPr lang="en-US" sz="2400">
              <a:latin typeface="#9Slide01 Tieu de ngan" panose="00000800000000000000" pitchFamily="2" charset="0"/>
            </a:endParaRPr>
          </a:p>
        </p:txBody>
      </p:sp>
      <p:sp>
        <p:nvSpPr>
          <p:cNvPr id="116" name="TextBox 115"/>
          <p:cNvSpPr txBox="1"/>
          <p:nvPr/>
        </p:nvSpPr>
        <p:spPr>
          <a:xfrm>
            <a:off x="876703" y="4420110"/>
            <a:ext cx="8937171" cy="461665"/>
          </a:xfrm>
          <a:prstGeom prst="rect">
            <a:avLst/>
          </a:prstGeom>
          <a:noFill/>
        </p:spPr>
        <p:txBody>
          <a:bodyPr wrap="square" rtlCol="0">
            <a:spAutoFit/>
          </a:bodyPr>
          <a:lstStyle/>
          <a:p>
            <a:r>
              <a:rPr lang="en-US" sz="2400">
                <a:latin typeface="#9Slide01 Tieu de ngan" panose="00000800000000000000" pitchFamily="2" charset="0"/>
              </a:rPr>
              <a:t>Hình hộp chữ nhật </a:t>
            </a:r>
            <a:r>
              <a:rPr lang="en-US" sz="2400" b="1">
                <a:latin typeface="HP001 4 hàng" panose="020B0603050302020204" pitchFamily="34" charset="0"/>
              </a:rPr>
              <a:t>B</a:t>
            </a:r>
            <a:r>
              <a:rPr lang="en-US" sz="2400">
                <a:latin typeface="#9Slide01 Tieu de ngan" panose="00000800000000000000" pitchFamily="2" charset="0"/>
              </a:rPr>
              <a:t> gồm mấy hình lập phương nhỏ?</a:t>
            </a:r>
            <a:endParaRPr lang="en-US" sz="2400">
              <a:latin typeface="#9Slide01 Tieu de ngan" panose="00000800000000000000" pitchFamily="2" charset="0"/>
            </a:endParaRPr>
          </a:p>
        </p:txBody>
      </p:sp>
      <p:sp>
        <p:nvSpPr>
          <p:cNvPr id="117" name="TextBox 116"/>
          <p:cNvSpPr txBox="1"/>
          <p:nvPr/>
        </p:nvSpPr>
        <p:spPr>
          <a:xfrm>
            <a:off x="876702" y="5010918"/>
            <a:ext cx="8937171" cy="461665"/>
          </a:xfrm>
          <a:prstGeom prst="rect">
            <a:avLst/>
          </a:prstGeom>
          <a:noFill/>
        </p:spPr>
        <p:txBody>
          <a:bodyPr wrap="square" rtlCol="0">
            <a:spAutoFit/>
          </a:bodyPr>
          <a:lstStyle/>
          <a:p>
            <a:r>
              <a:rPr lang="en-US" sz="2400">
                <a:latin typeface="#9Slide01 Tieu de ngan" panose="00000800000000000000" pitchFamily="2" charset="0"/>
              </a:rPr>
              <a:t>Hình nào có thể tích lớn hơn?</a:t>
            </a:r>
            <a:endParaRPr lang="en-US" sz="2400">
              <a:latin typeface="#9Slide01 Tieu de ngan" panose="00000800000000000000" pitchFamily="2" charset="0"/>
            </a:endParaRPr>
          </a:p>
        </p:txBody>
      </p:sp>
      <p:sp>
        <p:nvSpPr>
          <p:cNvPr id="11" name="Left Bracket 10"/>
          <p:cNvSpPr/>
          <p:nvPr/>
        </p:nvSpPr>
        <p:spPr>
          <a:xfrm>
            <a:off x="2140944" y="2383396"/>
            <a:ext cx="136840" cy="442663"/>
          </a:xfrm>
          <a:prstGeom prst="leftBracket">
            <a:avLst>
              <a:gd name="adj" fmla="val 161745"/>
            </a:avLst>
          </a:prstGeom>
          <a:ln w="12700">
            <a:solidFill>
              <a:schemeClr val="accent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1614733" y="2450838"/>
            <a:ext cx="618437" cy="307777"/>
          </a:xfrm>
          <a:prstGeom prst="rect">
            <a:avLst/>
          </a:prstGeom>
          <a:noFill/>
        </p:spPr>
        <p:txBody>
          <a:bodyPr wrap="square" rtlCol="0">
            <a:spAutoFit/>
          </a:bodyPr>
          <a:lstStyle/>
          <a:p>
            <a:r>
              <a:rPr lang="en-US" sz="1400">
                <a:latin typeface="#9Slide01 Noi dung ngan" panose="00000600000000000000" pitchFamily="2" charset="0"/>
              </a:rPr>
              <a:t>1 cm</a:t>
            </a:r>
            <a:endParaRPr lang="en-US" sz="1400">
              <a:latin typeface="#9Slide01 Noi dung ngan" panose="00000600000000000000"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4"/>
                                        </p:tgtEl>
                                        <p:attrNameLst>
                                          <p:attrName>style.visibility</p:attrName>
                                        </p:attrNameLst>
                                      </p:cBhvr>
                                      <p:to>
                                        <p:strVal val="visible"/>
                                      </p:to>
                                    </p:set>
                                    <p:animEffect transition="in" filter="fade">
                                      <p:cBhvr>
                                        <p:cTn id="22" dur="500"/>
                                        <p:tgtEl>
                                          <p:spTgt spid="1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5"/>
                                        </p:tgtEl>
                                        <p:attrNameLst>
                                          <p:attrName>style.visibility</p:attrName>
                                        </p:attrNameLst>
                                      </p:cBhvr>
                                      <p:to>
                                        <p:strVal val="visible"/>
                                      </p:to>
                                    </p:set>
                                    <p:animEffect transition="in" filter="wipe(left)">
                                      <p:cBhvr>
                                        <p:cTn id="27" dur="500"/>
                                        <p:tgtEl>
                                          <p:spTgt spid="1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6"/>
                                        </p:tgtEl>
                                        <p:attrNameLst>
                                          <p:attrName>style.visibility</p:attrName>
                                        </p:attrNameLst>
                                      </p:cBhvr>
                                      <p:to>
                                        <p:strVal val="visible"/>
                                      </p:to>
                                    </p:set>
                                    <p:animEffect transition="in" filter="wipe(left)">
                                      <p:cBhvr>
                                        <p:cTn id="32" dur="500"/>
                                        <p:tgtEl>
                                          <p:spTgt spid="1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7"/>
                                        </p:tgtEl>
                                        <p:attrNameLst>
                                          <p:attrName>style.visibility</p:attrName>
                                        </p:attrNameLst>
                                      </p:cBhvr>
                                      <p:to>
                                        <p:strVal val="visible"/>
                                      </p:to>
                                    </p:set>
                                    <p:animEffect transition="in" filter="wipe(left)">
                                      <p:cBhvr>
                                        <p:cTn id="37"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4" grpId="0"/>
      <p:bldP spid="115" grpId="0"/>
      <p:bldP spid="116" grpId="0"/>
      <p:bldP spid="117" grpId="0"/>
      <p:bldP spid="11"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122311" y="5375842"/>
            <a:ext cx="1919111" cy="2398889"/>
          </a:xfrm>
          <a:prstGeom prst="rect">
            <a:avLst/>
          </a:prstGeom>
        </p:spPr>
      </p:pic>
      <p:sp>
        <p:nvSpPr>
          <p:cNvPr id="24" name="TextBox 23"/>
          <p:cNvSpPr txBox="1"/>
          <p:nvPr/>
        </p:nvSpPr>
        <p:spPr>
          <a:xfrm>
            <a:off x="3845212" y="441125"/>
            <a:ext cx="4422912" cy="769441"/>
          </a:xfrm>
          <a:prstGeom prst="rect">
            <a:avLst/>
          </a:prstGeom>
          <a:noFill/>
        </p:spPr>
        <p:txBody>
          <a:bodyPr wrap="square" rtlCol="0">
            <a:spAutoFit/>
          </a:bodyPr>
          <a:lstStyle/>
          <a:p>
            <a:pPr algn="ctr"/>
            <a:r>
              <a:rPr lang="en-US" sz="4400" b="1">
                <a:ln w="12700">
                  <a:solidFill>
                    <a:schemeClr val="tx1"/>
                  </a:solidFill>
                </a:ln>
                <a:solidFill>
                  <a:srgbClr val="DA5C45"/>
                </a:solidFill>
                <a:latin typeface="#9Slide07 IcielCadena" panose="02000503000000020004" pitchFamily="2" charset="0"/>
              </a:rPr>
              <a:t>Bài tập 1</a:t>
            </a:r>
            <a:endParaRPr lang="vi-VN" sz="4400" b="1">
              <a:ln w="12700">
                <a:solidFill>
                  <a:schemeClr val="tx1"/>
                </a:solidFill>
              </a:ln>
              <a:solidFill>
                <a:srgbClr val="DA5C45"/>
              </a:solidFill>
              <a:latin typeface="#9Slide07 IcielCadena" panose="02000503000000020004" pitchFamily="2" charset="0"/>
            </a:endParaRPr>
          </a:p>
        </p:txBody>
      </p:sp>
      <p:grpSp>
        <p:nvGrpSpPr>
          <p:cNvPr id="6" name="Group 5"/>
          <p:cNvGrpSpPr/>
          <p:nvPr/>
        </p:nvGrpSpPr>
        <p:grpSpPr>
          <a:xfrm>
            <a:off x="2303704" y="2087579"/>
            <a:ext cx="2161993" cy="1189834"/>
            <a:chOff x="1366157" y="2105222"/>
            <a:chExt cx="2161993" cy="1189834"/>
          </a:xfrm>
        </p:grpSpPr>
        <p:sp>
          <p:nvSpPr>
            <p:cNvPr id="14" name="Cube 13"/>
            <p:cNvSpPr/>
            <p:nvPr/>
          </p:nvSpPr>
          <p:spPr>
            <a:xfrm>
              <a:off x="1513115" y="2548568"/>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be 15"/>
            <p:cNvSpPr/>
            <p:nvPr/>
          </p:nvSpPr>
          <p:spPr>
            <a:xfrm>
              <a:off x="1509939"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p:cNvSpPr/>
            <p:nvPr/>
          </p:nvSpPr>
          <p:spPr>
            <a:xfrm>
              <a:off x="1366157"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be 2"/>
            <p:cNvSpPr/>
            <p:nvPr/>
          </p:nvSpPr>
          <p:spPr>
            <a:xfrm>
              <a:off x="1366157"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1833523" y="2105222"/>
              <a:ext cx="759503" cy="1189834"/>
              <a:chOff x="1366157" y="2108055"/>
              <a:chExt cx="759503" cy="1189834"/>
            </a:xfrm>
          </p:grpSpPr>
          <p:sp>
            <p:nvSpPr>
              <p:cNvPr id="17" name="Cube 16"/>
              <p:cNvSpPr/>
              <p:nvPr/>
            </p:nvSpPr>
            <p:spPr>
              <a:xfrm>
                <a:off x="1505175"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p:cNvSpPr/>
              <p:nvPr/>
            </p:nvSpPr>
            <p:spPr>
              <a:xfrm>
                <a:off x="1505175"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ube 22"/>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2298265" y="2105222"/>
              <a:ext cx="761091" cy="1189834"/>
              <a:chOff x="1366157" y="2108055"/>
              <a:chExt cx="761091" cy="1189834"/>
            </a:xfrm>
          </p:grpSpPr>
          <p:sp>
            <p:nvSpPr>
              <p:cNvPr id="26" name="Cube 25"/>
              <p:cNvSpPr/>
              <p:nvPr/>
            </p:nvSpPr>
            <p:spPr>
              <a:xfrm>
                <a:off x="1506763"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be 26"/>
              <p:cNvSpPr/>
              <p:nvPr/>
            </p:nvSpPr>
            <p:spPr>
              <a:xfrm>
                <a:off x="1506763"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2767059" y="2105222"/>
              <a:ext cx="761091" cy="1189834"/>
              <a:chOff x="1366157" y="2108055"/>
              <a:chExt cx="761091" cy="1189834"/>
            </a:xfrm>
          </p:grpSpPr>
          <p:sp>
            <p:nvSpPr>
              <p:cNvPr id="31" name="Cube 30"/>
              <p:cNvSpPr/>
              <p:nvPr/>
            </p:nvSpPr>
            <p:spPr>
              <a:xfrm>
                <a:off x="1506763"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p:cNvSpPr/>
              <p:nvPr/>
            </p:nvSpPr>
            <p:spPr>
              <a:xfrm>
                <a:off x="1506763"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4" name="TextBox 113"/>
          <p:cNvSpPr txBox="1"/>
          <p:nvPr/>
        </p:nvSpPr>
        <p:spPr>
          <a:xfrm>
            <a:off x="2951600" y="3487536"/>
            <a:ext cx="1514097" cy="1569660"/>
          </a:xfrm>
          <a:prstGeom prst="rect">
            <a:avLst/>
          </a:prstGeom>
          <a:noFill/>
        </p:spPr>
        <p:txBody>
          <a:bodyPr wrap="square" rtlCol="0">
            <a:spAutoFit/>
          </a:bodyPr>
          <a:lstStyle/>
          <a:p>
            <a:r>
              <a:rPr lang="en-US" sz="2400" b="1">
                <a:latin typeface="HP001 4 hàng" panose="020B0603050302020204" pitchFamily="34" charset="0"/>
              </a:rPr>
              <a:t>A				</a:t>
            </a:r>
            <a:endParaRPr lang="en-US" sz="2400" b="1">
              <a:latin typeface="HP001 4 hàng" panose="020B0603050302020204" pitchFamily="34" charset="0"/>
            </a:endParaRPr>
          </a:p>
        </p:txBody>
      </p:sp>
      <p:sp>
        <p:nvSpPr>
          <p:cNvPr id="115" name="TextBox 114"/>
          <p:cNvSpPr txBox="1"/>
          <p:nvPr/>
        </p:nvSpPr>
        <p:spPr>
          <a:xfrm>
            <a:off x="876703" y="3840253"/>
            <a:ext cx="8937171" cy="461665"/>
          </a:xfrm>
          <a:prstGeom prst="rect">
            <a:avLst/>
          </a:prstGeom>
          <a:noFill/>
        </p:spPr>
        <p:txBody>
          <a:bodyPr wrap="square" rtlCol="0">
            <a:spAutoFit/>
          </a:bodyPr>
          <a:lstStyle/>
          <a:p>
            <a:r>
              <a:rPr lang="en-US" sz="2400">
                <a:latin typeface="#9Slide01 Tieu de ngan" panose="00000800000000000000" pitchFamily="2" charset="0"/>
              </a:rPr>
              <a:t>Hình hộp chữ nhật </a:t>
            </a:r>
            <a:r>
              <a:rPr lang="en-US" sz="2400" b="1">
                <a:latin typeface="HP001 4 hàng" panose="020B0603050302020204" pitchFamily="34" charset="0"/>
              </a:rPr>
              <a:t>A</a:t>
            </a:r>
            <a:r>
              <a:rPr lang="en-US" sz="2400">
                <a:latin typeface="#9Slide01 Tieu de ngan" panose="00000800000000000000" pitchFamily="2" charset="0"/>
              </a:rPr>
              <a:t> gồm mấy hình lập phương nhỏ?</a:t>
            </a:r>
            <a:endParaRPr lang="en-US" sz="2400">
              <a:latin typeface="#9Slide01 Tieu de ngan" panose="00000800000000000000" pitchFamily="2" charset="0"/>
            </a:endParaRPr>
          </a:p>
        </p:txBody>
      </p:sp>
      <p:sp>
        <p:nvSpPr>
          <p:cNvPr id="70" name="Cube 69"/>
          <p:cNvSpPr/>
          <p:nvPr/>
        </p:nvSpPr>
        <p:spPr>
          <a:xfrm>
            <a:off x="5102189" y="2519558"/>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ube 70"/>
          <p:cNvSpPr/>
          <p:nvPr/>
        </p:nvSpPr>
        <p:spPr>
          <a:xfrm>
            <a:off x="5101663" y="207621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Cube 71"/>
          <p:cNvSpPr/>
          <p:nvPr/>
        </p:nvSpPr>
        <p:spPr>
          <a:xfrm>
            <a:off x="4959311" y="265976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ube 72"/>
          <p:cNvSpPr/>
          <p:nvPr/>
        </p:nvSpPr>
        <p:spPr>
          <a:xfrm>
            <a:off x="4959311" y="221880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p:cNvGrpSpPr/>
          <p:nvPr/>
        </p:nvGrpSpPr>
        <p:grpSpPr>
          <a:xfrm>
            <a:off x="5425247" y="2076212"/>
            <a:ext cx="759503" cy="1189834"/>
            <a:chOff x="1366157" y="2108055"/>
            <a:chExt cx="759503" cy="1189834"/>
          </a:xfrm>
        </p:grpSpPr>
        <p:sp>
          <p:nvSpPr>
            <p:cNvPr id="85" name="Cube 84"/>
            <p:cNvSpPr/>
            <p:nvPr/>
          </p:nvSpPr>
          <p:spPr>
            <a:xfrm>
              <a:off x="1505175"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ube 85"/>
            <p:cNvSpPr/>
            <p:nvPr/>
          </p:nvSpPr>
          <p:spPr>
            <a:xfrm>
              <a:off x="1505175"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ube 86"/>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ube 87"/>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p:cNvGrpSpPr/>
          <p:nvPr/>
        </p:nvGrpSpPr>
        <p:grpSpPr>
          <a:xfrm>
            <a:off x="5889989" y="2076212"/>
            <a:ext cx="761091" cy="1189834"/>
            <a:chOff x="1366157" y="2108055"/>
            <a:chExt cx="761091" cy="1189834"/>
          </a:xfrm>
        </p:grpSpPr>
        <p:sp>
          <p:nvSpPr>
            <p:cNvPr id="81" name="Cube 80"/>
            <p:cNvSpPr/>
            <p:nvPr/>
          </p:nvSpPr>
          <p:spPr>
            <a:xfrm>
              <a:off x="1506763"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ube 81"/>
            <p:cNvSpPr/>
            <p:nvPr/>
          </p:nvSpPr>
          <p:spPr>
            <a:xfrm>
              <a:off x="1506763"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Cube 82"/>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ube 83"/>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75"/>
          <p:cNvGrpSpPr/>
          <p:nvPr/>
        </p:nvGrpSpPr>
        <p:grpSpPr>
          <a:xfrm>
            <a:off x="6358783" y="2076212"/>
            <a:ext cx="761091" cy="1189834"/>
            <a:chOff x="1366157" y="2108055"/>
            <a:chExt cx="761091" cy="1189834"/>
          </a:xfrm>
        </p:grpSpPr>
        <p:sp>
          <p:nvSpPr>
            <p:cNvPr id="77" name="Cube 76"/>
            <p:cNvSpPr/>
            <p:nvPr/>
          </p:nvSpPr>
          <p:spPr>
            <a:xfrm>
              <a:off x="1506763"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ube 77"/>
            <p:cNvSpPr/>
            <p:nvPr/>
          </p:nvSpPr>
          <p:spPr>
            <a:xfrm>
              <a:off x="1506763"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ube 78"/>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ube 79"/>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5357521" y="2144917"/>
            <a:ext cx="1359584" cy="953300"/>
            <a:chOff x="4667091" y="2607388"/>
            <a:chExt cx="1359584" cy="953300"/>
          </a:xfrm>
        </p:grpSpPr>
        <p:sp>
          <p:nvSpPr>
            <p:cNvPr id="89" name="TextBox 88"/>
            <p:cNvSpPr txBox="1"/>
            <p:nvPr/>
          </p:nvSpPr>
          <p:spPr>
            <a:xfrm>
              <a:off x="4667091" y="276656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1</a:t>
              </a:r>
              <a:endParaRPr lang="en-US">
                <a:solidFill>
                  <a:srgbClr val="FFF2CC"/>
                </a:solidFill>
                <a:latin typeface="#9Slide02 Noi dung rat dai" panose="02000000000000000000" pitchFamily="2" charset="0"/>
                <a:ea typeface="#9Slide02 Noi dung rat dai" panose="02000000000000000000" pitchFamily="2" charset="0"/>
              </a:endParaRPr>
            </a:p>
          </p:txBody>
        </p:sp>
        <p:sp>
          <p:nvSpPr>
            <p:cNvPr id="90" name="TextBox 89"/>
            <p:cNvSpPr txBox="1"/>
            <p:nvPr/>
          </p:nvSpPr>
          <p:spPr>
            <a:xfrm>
              <a:off x="4673642" y="319135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2</a:t>
              </a:r>
              <a:endParaRPr lang="en-US">
                <a:solidFill>
                  <a:srgbClr val="FFF2CC"/>
                </a:solidFill>
                <a:latin typeface="#9Slide02 Noi dung rat dai" panose="02000000000000000000" pitchFamily="2" charset="0"/>
                <a:ea typeface="#9Slide02 Noi dung rat dai" panose="02000000000000000000" pitchFamily="2" charset="0"/>
              </a:endParaRPr>
            </a:p>
          </p:txBody>
        </p:sp>
        <p:sp>
          <p:nvSpPr>
            <p:cNvPr id="91" name="TextBox 90"/>
            <p:cNvSpPr txBox="1"/>
            <p:nvPr/>
          </p:nvSpPr>
          <p:spPr>
            <a:xfrm>
              <a:off x="4829000" y="2607388"/>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3</a:t>
              </a:r>
              <a:endParaRPr lang="en-US">
                <a:solidFill>
                  <a:srgbClr val="FFF2CC"/>
                </a:solidFill>
                <a:latin typeface="#9Slide02 Noi dung rat dai" panose="02000000000000000000" pitchFamily="2" charset="0"/>
                <a:ea typeface="#9Slide02 Noi dung rat dai" panose="02000000000000000000" pitchFamily="2" charset="0"/>
              </a:endParaRPr>
            </a:p>
          </p:txBody>
        </p:sp>
        <p:sp>
          <p:nvSpPr>
            <p:cNvPr id="92" name="TextBox 91"/>
            <p:cNvSpPr txBox="1"/>
            <p:nvPr/>
          </p:nvSpPr>
          <p:spPr>
            <a:xfrm>
              <a:off x="4808413" y="302400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4</a:t>
              </a:r>
              <a:endParaRPr lang="en-US">
                <a:solidFill>
                  <a:srgbClr val="FFF2CC"/>
                </a:solidFill>
                <a:latin typeface="#9Slide02 Noi dung rat dai" panose="02000000000000000000" pitchFamily="2" charset="0"/>
                <a:ea typeface="#9Slide02 Noi dung rat dai" panose="02000000000000000000" pitchFamily="2" charset="0"/>
              </a:endParaRPr>
            </a:p>
          </p:txBody>
        </p:sp>
      </p:grpSp>
      <p:grpSp>
        <p:nvGrpSpPr>
          <p:cNvPr id="93" name="Group 92"/>
          <p:cNvGrpSpPr/>
          <p:nvPr/>
        </p:nvGrpSpPr>
        <p:grpSpPr>
          <a:xfrm>
            <a:off x="6279704" y="2121362"/>
            <a:ext cx="1359584" cy="976045"/>
            <a:chOff x="4667091" y="2607388"/>
            <a:chExt cx="1359584" cy="976045"/>
          </a:xfrm>
        </p:grpSpPr>
        <p:sp>
          <p:nvSpPr>
            <p:cNvPr id="94" name="TextBox 93"/>
            <p:cNvSpPr txBox="1"/>
            <p:nvPr/>
          </p:nvSpPr>
          <p:spPr>
            <a:xfrm>
              <a:off x="4667091" y="276656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1</a:t>
              </a:r>
              <a:endParaRPr lang="en-US">
                <a:solidFill>
                  <a:srgbClr val="FFF2CC"/>
                </a:solidFill>
                <a:latin typeface="#9Slide02 Noi dung rat dai" panose="02000000000000000000" pitchFamily="2" charset="0"/>
                <a:ea typeface="#9Slide02 Noi dung rat dai" panose="02000000000000000000" pitchFamily="2" charset="0"/>
              </a:endParaRPr>
            </a:p>
          </p:txBody>
        </p:sp>
        <p:sp>
          <p:nvSpPr>
            <p:cNvPr id="95" name="TextBox 94"/>
            <p:cNvSpPr txBox="1"/>
            <p:nvPr/>
          </p:nvSpPr>
          <p:spPr>
            <a:xfrm>
              <a:off x="4673642" y="3214101"/>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2</a:t>
              </a:r>
              <a:endParaRPr lang="en-US">
                <a:solidFill>
                  <a:srgbClr val="FFF2CC"/>
                </a:solidFill>
                <a:latin typeface="#9Slide02 Noi dung rat dai" panose="02000000000000000000" pitchFamily="2" charset="0"/>
                <a:ea typeface="#9Slide02 Noi dung rat dai" panose="02000000000000000000" pitchFamily="2" charset="0"/>
              </a:endParaRPr>
            </a:p>
          </p:txBody>
        </p:sp>
        <p:sp>
          <p:nvSpPr>
            <p:cNvPr id="96" name="TextBox 95"/>
            <p:cNvSpPr txBox="1"/>
            <p:nvPr/>
          </p:nvSpPr>
          <p:spPr>
            <a:xfrm>
              <a:off x="4829000" y="2607388"/>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3</a:t>
              </a:r>
              <a:endParaRPr lang="en-US">
                <a:solidFill>
                  <a:srgbClr val="FFF2CC"/>
                </a:solidFill>
                <a:latin typeface="#9Slide02 Noi dung rat dai" panose="02000000000000000000" pitchFamily="2" charset="0"/>
                <a:ea typeface="#9Slide02 Noi dung rat dai" panose="02000000000000000000" pitchFamily="2" charset="0"/>
              </a:endParaRPr>
            </a:p>
          </p:txBody>
        </p:sp>
        <p:sp>
          <p:nvSpPr>
            <p:cNvPr id="97" name="TextBox 96"/>
            <p:cNvSpPr txBox="1"/>
            <p:nvPr/>
          </p:nvSpPr>
          <p:spPr>
            <a:xfrm>
              <a:off x="4808413" y="3046751"/>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4</a:t>
              </a:r>
              <a:endParaRPr lang="en-US">
                <a:solidFill>
                  <a:srgbClr val="FFF2CC"/>
                </a:solidFill>
                <a:latin typeface="#9Slide02 Noi dung rat dai" panose="02000000000000000000" pitchFamily="2" charset="0"/>
                <a:ea typeface="#9Slide02 Noi dung rat dai" panose="02000000000000000000" pitchFamily="2" charset="0"/>
              </a:endParaRPr>
            </a:p>
          </p:txBody>
        </p:sp>
      </p:grpSp>
      <p:grpSp>
        <p:nvGrpSpPr>
          <p:cNvPr id="98" name="Group 97"/>
          <p:cNvGrpSpPr/>
          <p:nvPr/>
        </p:nvGrpSpPr>
        <p:grpSpPr>
          <a:xfrm>
            <a:off x="7235843" y="2147653"/>
            <a:ext cx="1359584" cy="953300"/>
            <a:chOff x="4667091" y="2607388"/>
            <a:chExt cx="1359584" cy="953300"/>
          </a:xfrm>
        </p:grpSpPr>
        <p:sp>
          <p:nvSpPr>
            <p:cNvPr id="99" name="TextBox 98"/>
            <p:cNvSpPr txBox="1"/>
            <p:nvPr/>
          </p:nvSpPr>
          <p:spPr>
            <a:xfrm>
              <a:off x="4667091" y="276656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1</a:t>
              </a:r>
              <a:endParaRPr lang="en-US">
                <a:solidFill>
                  <a:srgbClr val="FFF2CC"/>
                </a:solidFill>
                <a:latin typeface="#9Slide02 Noi dung rat dai" panose="02000000000000000000" pitchFamily="2" charset="0"/>
                <a:ea typeface="#9Slide02 Noi dung rat dai" panose="02000000000000000000" pitchFamily="2" charset="0"/>
              </a:endParaRPr>
            </a:p>
          </p:txBody>
        </p:sp>
        <p:sp>
          <p:nvSpPr>
            <p:cNvPr id="100" name="TextBox 99"/>
            <p:cNvSpPr txBox="1"/>
            <p:nvPr/>
          </p:nvSpPr>
          <p:spPr>
            <a:xfrm>
              <a:off x="4673642" y="319135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2</a:t>
              </a:r>
              <a:endParaRPr lang="en-US">
                <a:solidFill>
                  <a:srgbClr val="FFF2CC"/>
                </a:solidFill>
                <a:latin typeface="#9Slide02 Noi dung rat dai" panose="02000000000000000000" pitchFamily="2" charset="0"/>
                <a:ea typeface="#9Slide02 Noi dung rat dai" panose="02000000000000000000" pitchFamily="2" charset="0"/>
              </a:endParaRPr>
            </a:p>
          </p:txBody>
        </p:sp>
        <p:sp>
          <p:nvSpPr>
            <p:cNvPr id="101" name="TextBox 100"/>
            <p:cNvSpPr txBox="1"/>
            <p:nvPr/>
          </p:nvSpPr>
          <p:spPr>
            <a:xfrm>
              <a:off x="4829000" y="2607388"/>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3</a:t>
              </a:r>
              <a:endParaRPr lang="en-US">
                <a:solidFill>
                  <a:srgbClr val="FFF2CC"/>
                </a:solidFill>
                <a:latin typeface="#9Slide02 Noi dung rat dai" panose="02000000000000000000" pitchFamily="2" charset="0"/>
                <a:ea typeface="#9Slide02 Noi dung rat dai" panose="02000000000000000000" pitchFamily="2" charset="0"/>
              </a:endParaRPr>
            </a:p>
          </p:txBody>
        </p:sp>
        <p:sp>
          <p:nvSpPr>
            <p:cNvPr id="102" name="TextBox 101"/>
            <p:cNvSpPr txBox="1"/>
            <p:nvPr/>
          </p:nvSpPr>
          <p:spPr>
            <a:xfrm>
              <a:off x="4808413" y="302400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4</a:t>
              </a:r>
              <a:endParaRPr lang="en-US">
                <a:solidFill>
                  <a:srgbClr val="FFF2CC"/>
                </a:solidFill>
                <a:latin typeface="#9Slide02 Noi dung rat dai" panose="02000000000000000000" pitchFamily="2" charset="0"/>
                <a:ea typeface="#9Slide02 Noi dung rat dai" panose="02000000000000000000" pitchFamily="2" charset="0"/>
              </a:endParaRPr>
            </a:p>
          </p:txBody>
        </p:sp>
      </p:grpSp>
      <p:grpSp>
        <p:nvGrpSpPr>
          <p:cNvPr id="103" name="Group 102"/>
          <p:cNvGrpSpPr/>
          <p:nvPr/>
        </p:nvGrpSpPr>
        <p:grpSpPr>
          <a:xfrm>
            <a:off x="8115757" y="2172927"/>
            <a:ext cx="1359584" cy="953300"/>
            <a:chOff x="4667091" y="2607388"/>
            <a:chExt cx="1359584" cy="953300"/>
          </a:xfrm>
        </p:grpSpPr>
        <p:sp>
          <p:nvSpPr>
            <p:cNvPr id="104" name="TextBox 103"/>
            <p:cNvSpPr txBox="1"/>
            <p:nvPr/>
          </p:nvSpPr>
          <p:spPr>
            <a:xfrm>
              <a:off x="4667091" y="276656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1</a:t>
              </a:r>
              <a:endParaRPr lang="en-US">
                <a:solidFill>
                  <a:srgbClr val="FFF2CC"/>
                </a:solidFill>
                <a:latin typeface="#9Slide02 Noi dung rat dai" panose="02000000000000000000" pitchFamily="2" charset="0"/>
                <a:ea typeface="#9Slide02 Noi dung rat dai" panose="02000000000000000000" pitchFamily="2" charset="0"/>
              </a:endParaRPr>
            </a:p>
          </p:txBody>
        </p:sp>
        <p:sp>
          <p:nvSpPr>
            <p:cNvPr id="105" name="TextBox 104"/>
            <p:cNvSpPr txBox="1"/>
            <p:nvPr/>
          </p:nvSpPr>
          <p:spPr>
            <a:xfrm>
              <a:off x="4673642" y="319135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2</a:t>
              </a:r>
              <a:endParaRPr lang="en-US">
                <a:solidFill>
                  <a:srgbClr val="FFF2CC"/>
                </a:solidFill>
                <a:latin typeface="#9Slide02 Noi dung rat dai" panose="02000000000000000000" pitchFamily="2" charset="0"/>
                <a:ea typeface="#9Slide02 Noi dung rat dai" panose="02000000000000000000" pitchFamily="2" charset="0"/>
              </a:endParaRPr>
            </a:p>
          </p:txBody>
        </p:sp>
        <p:sp>
          <p:nvSpPr>
            <p:cNvPr id="106" name="TextBox 105"/>
            <p:cNvSpPr txBox="1"/>
            <p:nvPr/>
          </p:nvSpPr>
          <p:spPr>
            <a:xfrm>
              <a:off x="4829000" y="2607388"/>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3</a:t>
              </a:r>
              <a:endParaRPr lang="en-US">
                <a:solidFill>
                  <a:srgbClr val="FFF2CC"/>
                </a:solidFill>
                <a:latin typeface="#9Slide02 Noi dung rat dai" panose="02000000000000000000" pitchFamily="2" charset="0"/>
                <a:ea typeface="#9Slide02 Noi dung rat dai" panose="02000000000000000000" pitchFamily="2" charset="0"/>
              </a:endParaRPr>
            </a:p>
          </p:txBody>
        </p:sp>
        <p:sp>
          <p:nvSpPr>
            <p:cNvPr id="107" name="TextBox 106"/>
            <p:cNvSpPr txBox="1"/>
            <p:nvPr/>
          </p:nvSpPr>
          <p:spPr>
            <a:xfrm>
              <a:off x="4808413" y="302400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4</a:t>
              </a:r>
              <a:endParaRPr lang="en-US">
                <a:solidFill>
                  <a:srgbClr val="FFF2CC"/>
                </a:solidFill>
                <a:latin typeface="#9Slide02 Noi dung rat dai" panose="02000000000000000000" pitchFamily="2" charset="0"/>
                <a:ea typeface="#9Slide02 Noi dung rat dai" panose="02000000000000000000" pitchFamily="2" charset="0"/>
              </a:endParaRPr>
            </a:p>
          </p:txBody>
        </p:sp>
      </p:grpSp>
      <p:sp>
        <p:nvSpPr>
          <p:cNvPr id="108" name="TextBox 107"/>
          <p:cNvSpPr txBox="1"/>
          <p:nvPr/>
        </p:nvSpPr>
        <p:spPr>
          <a:xfrm>
            <a:off x="598708" y="4221865"/>
            <a:ext cx="9530728" cy="1154162"/>
          </a:xfrm>
          <a:prstGeom prst="rect">
            <a:avLst/>
          </a:prstGeom>
          <a:noFill/>
        </p:spPr>
        <p:txBody>
          <a:bodyPr wrap="square" rtlCol="0">
            <a:spAutoFit/>
          </a:bodyPr>
          <a:lstStyle/>
          <a:p>
            <a:pPr algn="ctr">
              <a:lnSpc>
                <a:spcPct val="150000"/>
              </a:lnSpc>
            </a:pPr>
            <a:r>
              <a:rPr lang="en-US" sz="2400">
                <a:solidFill>
                  <a:srgbClr val="51347B"/>
                </a:solidFill>
                <a:latin typeface="#9Slide01 Tieu de ngan" panose="00000800000000000000" pitchFamily="2" charset="0"/>
              </a:rPr>
              <a:t>Ta lấy: </a:t>
            </a:r>
            <a:r>
              <a:rPr lang="en-US" sz="2400">
                <a:solidFill>
                  <a:srgbClr val="0070C0"/>
                </a:solidFill>
                <a:latin typeface="#9Slide01 Tieu de ngan" panose="00000800000000000000" pitchFamily="2" charset="0"/>
              </a:rPr>
              <a:t>4 x 4 = 16 (hình)</a:t>
            </a:r>
            <a:endParaRPr lang="en-US" sz="2400">
              <a:solidFill>
                <a:srgbClr val="0070C0"/>
              </a:solidFill>
              <a:latin typeface="#9Slide01 Tieu de ngan" panose="00000800000000000000" pitchFamily="2" charset="0"/>
            </a:endParaRPr>
          </a:p>
          <a:p>
            <a:pPr algn="ctr">
              <a:lnSpc>
                <a:spcPct val="150000"/>
              </a:lnSpc>
            </a:pPr>
            <a:r>
              <a:rPr lang="en-US" sz="2400">
                <a:solidFill>
                  <a:srgbClr val="51347B"/>
                </a:solidFill>
                <a:latin typeface="#9Slide01 Tieu de ngan" panose="00000800000000000000" pitchFamily="2" charset="0"/>
              </a:rPr>
              <a:t>Vậy hình hộp chữ nhật </a:t>
            </a:r>
            <a:r>
              <a:rPr lang="en-US" sz="2400" b="1">
                <a:solidFill>
                  <a:srgbClr val="51347B"/>
                </a:solidFill>
                <a:latin typeface="HP001 4 hàng" panose="020B0603050302020204" pitchFamily="34" charset="0"/>
              </a:rPr>
              <a:t>A</a:t>
            </a:r>
            <a:r>
              <a:rPr lang="en-US" sz="2400">
                <a:solidFill>
                  <a:srgbClr val="51347B"/>
                </a:solidFill>
                <a:latin typeface="#9Slide01 Tieu de ngan" panose="00000800000000000000" pitchFamily="2" charset="0"/>
              </a:rPr>
              <a:t> gồm 16 hình lập phương nhỏ.</a:t>
            </a:r>
            <a:endParaRPr lang="en-US" sz="2400">
              <a:solidFill>
                <a:srgbClr val="51347B"/>
              </a:solidFill>
              <a:latin typeface="#9Slide01 Tieu de ngan" panose="00000800000000000000" pitchFamily="2" charset="0"/>
            </a:endParaRPr>
          </a:p>
        </p:txBody>
      </p:sp>
      <p:sp>
        <p:nvSpPr>
          <p:cNvPr id="109" name="TextBox 108"/>
          <p:cNvSpPr txBox="1"/>
          <p:nvPr/>
        </p:nvSpPr>
        <p:spPr>
          <a:xfrm>
            <a:off x="876703" y="5298575"/>
            <a:ext cx="8937171" cy="461665"/>
          </a:xfrm>
          <a:prstGeom prst="rect">
            <a:avLst/>
          </a:prstGeom>
          <a:noFill/>
        </p:spPr>
        <p:txBody>
          <a:bodyPr wrap="square" rtlCol="0">
            <a:spAutoFit/>
          </a:bodyPr>
          <a:lstStyle/>
          <a:p>
            <a:r>
              <a:rPr lang="en-US" sz="2400">
                <a:solidFill>
                  <a:srgbClr val="B35C80"/>
                </a:solidFill>
                <a:latin typeface="#9Slide01 Tieu de ngan" panose="00000800000000000000" pitchFamily="2" charset="0"/>
              </a:rPr>
              <a:t>Hoặc</a:t>
            </a:r>
            <a:endParaRPr lang="en-US" sz="2400">
              <a:solidFill>
                <a:srgbClr val="B35C80"/>
              </a:solidFill>
              <a:latin typeface="#9Slide01 Tieu de ngan" panose="00000800000000000000" pitchFamily="2" charset="0"/>
            </a:endParaRPr>
          </a:p>
        </p:txBody>
      </p:sp>
      <p:sp>
        <p:nvSpPr>
          <p:cNvPr id="111" name="Cube 110"/>
          <p:cNvSpPr/>
          <p:nvPr/>
        </p:nvSpPr>
        <p:spPr>
          <a:xfrm>
            <a:off x="5092816" y="25329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Cube 112"/>
          <p:cNvSpPr/>
          <p:nvPr/>
        </p:nvSpPr>
        <p:spPr>
          <a:xfrm>
            <a:off x="4945858" y="26731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Cube 129"/>
          <p:cNvSpPr/>
          <p:nvPr/>
        </p:nvSpPr>
        <p:spPr>
          <a:xfrm>
            <a:off x="5552242" y="25329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Cube 131"/>
          <p:cNvSpPr/>
          <p:nvPr/>
        </p:nvSpPr>
        <p:spPr>
          <a:xfrm>
            <a:off x="5413224" y="26731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Cube 125"/>
          <p:cNvSpPr/>
          <p:nvPr/>
        </p:nvSpPr>
        <p:spPr>
          <a:xfrm>
            <a:off x="6018572" y="25329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Cube 127"/>
          <p:cNvSpPr/>
          <p:nvPr/>
        </p:nvSpPr>
        <p:spPr>
          <a:xfrm>
            <a:off x="5877966" y="26731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Cube 121"/>
          <p:cNvSpPr/>
          <p:nvPr/>
        </p:nvSpPr>
        <p:spPr>
          <a:xfrm>
            <a:off x="6487366" y="25329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Cube 123"/>
          <p:cNvSpPr/>
          <p:nvPr/>
        </p:nvSpPr>
        <p:spPr>
          <a:xfrm>
            <a:off x="6346760" y="26731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4945858" y="2089609"/>
            <a:ext cx="2161993" cy="748878"/>
            <a:chOff x="10443249" y="2468010"/>
            <a:chExt cx="2161993" cy="748878"/>
          </a:xfrm>
        </p:grpSpPr>
        <p:sp>
          <p:nvSpPr>
            <p:cNvPr id="112" name="Cube 111"/>
            <p:cNvSpPr/>
            <p:nvPr/>
          </p:nvSpPr>
          <p:spPr>
            <a:xfrm>
              <a:off x="10587031" y="2468010"/>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Cube 117"/>
            <p:cNvSpPr/>
            <p:nvPr/>
          </p:nvSpPr>
          <p:spPr>
            <a:xfrm>
              <a:off x="10443249" y="26106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Cube 130"/>
            <p:cNvSpPr/>
            <p:nvPr/>
          </p:nvSpPr>
          <p:spPr>
            <a:xfrm>
              <a:off x="11049633" y="2468010"/>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Cube 132"/>
            <p:cNvSpPr/>
            <p:nvPr/>
          </p:nvSpPr>
          <p:spPr>
            <a:xfrm>
              <a:off x="10910615" y="260821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Cube 126"/>
            <p:cNvSpPr/>
            <p:nvPr/>
          </p:nvSpPr>
          <p:spPr>
            <a:xfrm>
              <a:off x="11515963" y="2468010"/>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Cube 128"/>
            <p:cNvSpPr/>
            <p:nvPr/>
          </p:nvSpPr>
          <p:spPr>
            <a:xfrm>
              <a:off x="11375357" y="260821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Cube 122"/>
            <p:cNvSpPr/>
            <p:nvPr/>
          </p:nvSpPr>
          <p:spPr>
            <a:xfrm>
              <a:off x="11984757" y="2468010"/>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Cube 124"/>
            <p:cNvSpPr/>
            <p:nvPr/>
          </p:nvSpPr>
          <p:spPr>
            <a:xfrm>
              <a:off x="11844151" y="260821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5139943" y="2304095"/>
            <a:ext cx="3821157" cy="541247"/>
            <a:chOff x="10644433" y="2269303"/>
            <a:chExt cx="3821157" cy="541247"/>
          </a:xfrm>
        </p:grpSpPr>
        <p:sp>
          <p:nvSpPr>
            <p:cNvPr id="21" name="TextBox 20"/>
            <p:cNvSpPr txBox="1"/>
            <p:nvPr/>
          </p:nvSpPr>
          <p:spPr>
            <a:xfrm>
              <a:off x="10771474" y="2269303"/>
              <a:ext cx="3694116" cy="369332"/>
            </a:xfrm>
            <a:prstGeom prst="rect">
              <a:avLst/>
            </a:prstGeom>
            <a:noFill/>
          </p:spPr>
          <p:txBody>
            <a:bodyPr wrap="square" rtlCol="0">
              <a:spAutoFit/>
            </a:bodyPr>
            <a:lstStyle/>
            <a:p>
              <a:r>
                <a:rPr lang="en-US">
                  <a:solidFill>
                    <a:srgbClr val="B35C80"/>
                  </a:solidFill>
                  <a:latin typeface="#9Slide03 Aturdida" pitchFamily="2" charset="0"/>
                  <a:ea typeface="#9Slide02 Noi dung rat dai" panose="02000000000000000000" pitchFamily="2" charset="0"/>
                </a:rPr>
                <a:t>1               2               3             4</a:t>
              </a:r>
              <a:endParaRPr lang="en-US">
                <a:solidFill>
                  <a:srgbClr val="B35C80"/>
                </a:solidFill>
                <a:latin typeface="#9Slide03 Aturdida" pitchFamily="2" charset="0"/>
                <a:ea typeface="#9Slide02 Noi dung rat dai" panose="02000000000000000000" pitchFamily="2" charset="0"/>
              </a:endParaRPr>
            </a:p>
          </p:txBody>
        </p:sp>
        <p:sp>
          <p:nvSpPr>
            <p:cNvPr id="134" name="TextBox 133"/>
            <p:cNvSpPr txBox="1"/>
            <p:nvPr/>
          </p:nvSpPr>
          <p:spPr>
            <a:xfrm>
              <a:off x="10644433" y="2441218"/>
              <a:ext cx="3694116" cy="369332"/>
            </a:xfrm>
            <a:prstGeom prst="rect">
              <a:avLst/>
            </a:prstGeom>
            <a:noFill/>
          </p:spPr>
          <p:txBody>
            <a:bodyPr wrap="square" rtlCol="0">
              <a:spAutoFit/>
            </a:bodyPr>
            <a:lstStyle/>
            <a:p>
              <a:r>
                <a:rPr lang="en-US">
                  <a:solidFill>
                    <a:srgbClr val="B35C80"/>
                  </a:solidFill>
                  <a:latin typeface="#9Slide03 Aturdida" pitchFamily="2" charset="0"/>
                  <a:ea typeface="#9Slide02 Noi dung rat dai" panose="02000000000000000000" pitchFamily="2" charset="0"/>
                </a:rPr>
                <a:t>5              6             7              8</a:t>
              </a:r>
              <a:endParaRPr lang="en-US">
                <a:solidFill>
                  <a:srgbClr val="B35C80"/>
                </a:solidFill>
                <a:latin typeface="#9Slide03 Aturdida" pitchFamily="2" charset="0"/>
                <a:ea typeface="#9Slide02 Noi dung rat dai" panose="02000000000000000000" pitchFamily="2" charset="0"/>
              </a:endParaRPr>
            </a:p>
          </p:txBody>
        </p:sp>
      </p:grpSp>
      <p:grpSp>
        <p:nvGrpSpPr>
          <p:cNvPr id="135" name="Group 134"/>
          <p:cNvGrpSpPr/>
          <p:nvPr/>
        </p:nvGrpSpPr>
        <p:grpSpPr>
          <a:xfrm>
            <a:off x="5183600" y="1175882"/>
            <a:ext cx="3821157" cy="541247"/>
            <a:chOff x="10644433" y="2269303"/>
            <a:chExt cx="3821157" cy="541247"/>
          </a:xfrm>
        </p:grpSpPr>
        <p:sp>
          <p:nvSpPr>
            <p:cNvPr id="136" name="TextBox 135"/>
            <p:cNvSpPr txBox="1"/>
            <p:nvPr/>
          </p:nvSpPr>
          <p:spPr>
            <a:xfrm>
              <a:off x="10771474" y="2269303"/>
              <a:ext cx="3694116" cy="369332"/>
            </a:xfrm>
            <a:prstGeom prst="rect">
              <a:avLst/>
            </a:prstGeom>
            <a:noFill/>
          </p:spPr>
          <p:txBody>
            <a:bodyPr wrap="square" rtlCol="0">
              <a:spAutoFit/>
            </a:bodyPr>
            <a:lstStyle/>
            <a:p>
              <a:r>
                <a:rPr lang="en-US">
                  <a:solidFill>
                    <a:srgbClr val="B35C80"/>
                  </a:solidFill>
                  <a:latin typeface="#9Slide03 Aturdida" pitchFamily="2" charset="0"/>
                  <a:ea typeface="#9Slide02 Noi dung rat dai" panose="02000000000000000000" pitchFamily="2" charset="0"/>
                </a:rPr>
                <a:t>1               2               3             4</a:t>
              </a:r>
              <a:endParaRPr lang="en-US">
                <a:solidFill>
                  <a:srgbClr val="B35C80"/>
                </a:solidFill>
                <a:latin typeface="#9Slide03 Aturdida" pitchFamily="2" charset="0"/>
                <a:ea typeface="#9Slide02 Noi dung rat dai" panose="02000000000000000000" pitchFamily="2" charset="0"/>
              </a:endParaRPr>
            </a:p>
          </p:txBody>
        </p:sp>
        <p:sp>
          <p:nvSpPr>
            <p:cNvPr id="137" name="TextBox 136"/>
            <p:cNvSpPr txBox="1"/>
            <p:nvPr/>
          </p:nvSpPr>
          <p:spPr>
            <a:xfrm>
              <a:off x="10644433" y="2441218"/>
              <a:ext cx="3694116" cy="369332"/>
            </a:xfrm>
            <a:prstGeom prst="rect">
              <a:avLst/>
            </a:prstGeom>
            <a:noFill/>
          </p:spPr>
          <p:txBody>
            <a:bodyPr wrap="square" rtlCol="0">
              <a:spAutoFit/>
            </a:bodyPr>
            <a:lstStyle/>
            <a:p>
              <a:r>
                <a:rPr lang="en-US">
                  <a:solidFill>
                    <a:srgbClr val="B35C80"/>
                  </a:solidFill>
                  <a:latin typeface="#9Slide03 Aturdida" pitchFamily="2" charset="0"/>
                  <a:ea typeface="#9Slide02 Noi dung rat dai" panose="02000000000000000000" pitchFamily="2" charset="0"/>
                </a:rPr>
                <a:t>5              6             7              8</a:t>
              </a:r>
              <a:endParaRPr lang="en-US">
                <a:solidFill>
                  <a:srgbClr val="B35C80"/>
                </a:solidFill>
                <a:latin typeface="#9Slide03 Aturdida" pitchFamily="2" charset="0"/>
                <a:ea typeface="#9Slide02 Noi dung rat dai" panose="02000000000000000000" pitchFamily="2" charset="0"/>
              </a:endParaRPr>
            </a:p>
          </p:txBody>
        </p:sp>
      </p:grpSp>
      <p:sp>
        <p:nvSpPr>
          <p:cNvPr id="138" name="TextBox 137"/>
          <p:cNvSpPr txBox="1"/>
          <p:nvPr/>
        </p:nvSpPr>
        <p:spPr>
          <a:xfrm>
            <a:off x="605539" y="5326599"/>
            <a:ext cx="9530728" cy="1154162"/>
          </a:xfrm>
          <a:prstGeom prst="rect">
            <a:avLst/>
          </a:prstGeom>
          <a:noFill/>
        </p:spPr>
        <p:txBody>
          <a:bodyPr wrap="square" rtlCol="0">
            <a:spAutoFit/>
          </a:bodyPr>
          <a:lstStyle/>
          <a:p>
            <a:pPr algn="ctr">
              <a:lnSpc>
                <a:spcPct val="150000"/>
              </a:lnSpc>
            </a:pPr>
            <a:r>
              <a:rPr lang="en-US" sz="2400">
                <a:solidFill>
                  <a:srgbClr val="51347B"/>
                </a:solidFill>
                <a:latin typeface="#9Slide01 Tieu de ngan" panose="00000800000000000000" pitchFamily="2" charset="0"/>
              </a:rPr>
              <a:t>Ta lấy: </a:t>
            </a:r>
            <a:r>
              <a:rPr lang="en-US" sz="2400">
                <a:solidFill>
                  <a:srgbClr val="2CA349"/>
                </a:solidFill>
                <a:latin typeface="#9Slide01 Tieu de ngan" panose="00000800000000000000" pitchFamily="2" charset="0"/>
              </a:rPr>
              <a:t>8 x 2 = 16 (hình)</a:t>
            </a:r>
            <a:endParaRPr lang="en-US" sz="2400">
              <a:solidFill>
                <a:srgbClr val="2CA349"/>
              </a:solidFill>
              <a:latin typeface="#9Slide01 Tieu de ngan" panose="00000800000000000000" pitchFamily="2" charset="0"/>
            </a:endParaRPr>
          </a:p>
          <a:p>
            <a:pPr algn="ctr">
              <a:lnSpc>
                <a:spcPct val="150000"/>
              </a:lnSpc>
            </a:pPr>
            <a:r>
              <a:rPr lang="en-US" sz="2400">
                <a:solidFill>
                  <a:srgbClr val="51347B"/>
                </a:solidFill>
                <a:latin typeface="#9Slide01 Tieu de ngan" panose="00000800000000000000" pitchFamily="2" charset="0"/>
              </a:rPr>
              <a:t>Vậy hình hộp chữ nhật </a:t>
            </a:r>
            <a:r>
              <a:rPr lang="en-US" sz="2400" b="1">
                <a:solidFill>
                  <a:srgbClr val="51347B"/>
                </a:solidFill>
                <a:latin typeface="HP001 4 hàng" panose="020B0603050302020204" pitchFamily="34" charset="0"/>
              </a:rPr>
              <a:t>A</a:t>
            </a:r>
            <a:r>
              <a:rPr lang="en-US" sz="2400">
                <a:solidFill>
                  <a:srgbClr val="51347B"/>
                </a:solidFill>
                <a:latin typeface="#9Slide01 Tieu de ngan" panose="00000800000000000000" pitchFamily="2" charset="0"/>
              </a:rPr>
              <a:t> gồm 16 hình lập phương nhỏ.</a:t>
            </a:r>
            <a:endParaRPr lang="en-US" sz="2400">
              <a:solidFill>
                <a:srgbClr val="51347B"/>
              </a:solidFill>
              <a:latin typeface="#9Slide01 Tieu de ngan" panose="00000800000000000000"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fade">
                                      <p:cBhvr>
                                        <p:cTn id="10" dur="500"/>
                                        <p:tgtEl>
                                          <p:spTgt spid="7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500"/>
                                        <p:tgtEl>
                                          <p:spTgt spid="7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3"/>
                                        </p:tgtEl>
                                        <p:attrNameLst>
                                          <p:attrName>style.visibility</p:attrName>
                                        </p:attrNameLst>
                                      </p:cBhvr>
                                      <p:to>
                                        <p:strVal val="visible"/>
                                      </p:to>
                                    </p:set>
                                    <p:animEffect transition="in" filter="fade">
                                      <p:cBhvr>
                                        <p:cTn id="16" dur="500"/>
                                        <p:tgtEl>
                                          <p:spTgt spid="73"/>
                                        </p:tgtEl>
                                      </p:cBhvr>
                                    </p:animEffect>
                                  </p:childTnLst>
                                </p:cTn>
                              </p:par>
                              <p:par>
                                <p:cTn id="17" presetID="10" presetClass="entr" presetSubtype="0"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par>
                                <p:cTn id="20" presetID="10" presetClass="entr" presetSubtype="0" fill="hold" nodeType="with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fade">
                                      <p:cBhvr>
                                        <p:cTn id="22" dur="500"/>
                                        <p:tgtEl>
                                          <p:spTgt spid="75"/>
                                        </p:tgtEl>
                                      </p:cBhvr>
                                    </p:animEffect>
                                  </p:childTnLst>
                                </p:cTn>
                              </p:par>
                              <p:par>
                                <p:cTn id="23" presetID="10" presetClass="entr" presetSubtype="0" fill="hold" nodeType="with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4.375E-6 -1.85185E-6 L 0.10964 -1.85185E-6 " pathEditMode="relative" rAng="0" ptsTypes="AA">
                                      <p:cBhvr>
                                        <p:cTn id="29" dur="1250" fill="hold"/>
                                        <p:tgtEl>
                                          <p:spTgt spid="76"/>
                                        </p:tgtEl>
                                        <p:attrNameLst>
                                          <p:attrName>ppt_x</p:attrName>
                                          <p:attrName>ppt_y</p:attrName>
                                        </p:attrNameLst>
                                      </p:cBhvr>
                                      <p:rCtr x="5482" y="0"/>
                                    </p:animMotion>
                                  </p:childTnLst>
                                </p:cTn>
                              </p:par>
                            </p:childTnLst>
                          </p:cTn>
                        </p:par>
                        <p:par>
                          <p:cTn id="30" fill="hold">
                            <p:stCondLst>
                              <p:cond delay="1500"/>
                            </p:stCondLst>
                            <p:childTnLst>
                              <p:par>
                                <p:cTn id="31" presetID="63" presetClass="path" presetSubtype="0" accel="50000" decel="50000" fill="hold" nodeType="afterEffect">
                                  <p:stCondLst>
                                    <p:cond delay="0"/>
                                  </p:stCondLst>
                                  <p:childTnLst>
                                    <p:animMotion origin="layout" path="M -2.91667E-6 -1.85185E-6 L 0.07787 -1.85185E-6 " pathEditMode="relative" rAng="0" ptsTypes="AA">
                                      <p:cBhvr>
                                        <p:cTn id="32" dur="1250" fill="hold"/>
                                        <p:tgtEl>
                                          <p:spTgt spid="75"/>
                                        </p:tgtEl>
                                        <p:attrNameLst>
                                          <p:attrName>ppt_x</p:attrName>
                                          <p:attrName>ppt_y</p:attrName>
                                        </p:attrNameLst>
                                      </p:cBhvr>
                                      <p:rCtr x="3893" y="0"/>
                                    </p:animMotion>
                                  </p:childTnLst>
                                </p:cTn>
                              </p:par>
                            </p:childTnLst>
                          </p:cTn>
                        </p:par>
                        <p:par>
                          <p:cTn id="33" fill="hold">
                            <p:stCondLst>
                              <p:cond delay="3000"/>
                            </p:stCondLst>
                            <p:childTnLst>
                              <p:par>
                                <p:cTn id="34" presetID="63" presetClass="path" presetSubtype="0" accel="50000" decel="50000" fill="hold" nodeType="afterEffect">
                                  <p:stCondLst>
                                    <p:cond delay="0"/>
                                  </p:stCondLst>
                                  <p:childTnLst>
                                    <p:animMotion origin="layout" path="M -1.66667E-6 -1.85185E-6 L 0.03828 -1.85185E-6 " pathEditMode="relative" rAng="0" ptsTypes="AA">
                                      <p:cBhvr>
                                        <p:cTn id="35" dur="1250" fill="hold"/>
                                        <p:tgtEl>
                                          <p:spTgt spid="74"/>
                                        </p:tgtEl>
                                        <p:attrNameLst>
                                          <p:attrName>ppt_x</p:attrName>
                                          <p:attrName>ppt_y</p:attrName>
                                        </p:attrNameLst>
                                      </p:cBhvr>
                                      <p:rCtr x="2539" y="0"/>
                                    </p:animMotion>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circle(in)">
                                      <p:cBhvr>
                                        <p:cTn id="40" dur="2000"/>
                                        <p:tgtEl>
                                          <p:spTgt spid="10"/>
                                        </p:tgtEl>
                                      </p:cBhvr>
                                    </p:animEffect>
                                  </p:childTnLst>
                                </p:cTn>
                              </p:par>
                              <p:par>
                                <p:cTn id="41" presetID="6" presetClass="entr" presetSubtype="16" fill="hold" nodeType="withEffect">
                                  <p:stCondLst>
                                    <p:cond delay="0"/>
                                  </p:stCondLst>
                                  <p:childTnLst>
                                    <p:set>
                                      <p:cBhvr>
                                        <p:cTn id="42" dur="1" fill="hold">
                                          <p:stCondLst>
                                            <p:cond delay="0"/>
                                          </p:stCondLst>
                                        </p:cTn>
                                        <p:tgtEl>
                                          <p:spTgt spid="93"/>
                                        </p:tgtEl>
                                        <p:attrNameLst>
                                          <p:attrName>style.visibility</p:attrName>
                                        </p:attrNameLst>
                                      </p:cBhvr>
                                      <p:to>
                                        <p:strVal val="visible"/>
                                      </p:to>
                                    </p:set>
                                    <p:animEffect transition="in" filter="circle(in)">
                                      <p:cBhvr>
                                        <p:cTn id="43" dur="2000"/>
                                        <p:tgtEl>
                                          <p:spTgt spid="93"/>
                                        </p:tgtEl>
                                      </p:cBhvr>
                                    </p:animEffect>
                                  </p:childTnLst>
                                </p:cTn>
                              </p:par>
                              <p:par>
                                <p:cTn id="44" presetID="6" presetClass="entr" presetSubtype="16" fill="hold" nodeType="withEffect">
                                  <p:stCondLst>
                                    <p:cond delay="0"/>
                                  </p:stCondLst>
                                  <p:childTnLst>
                                    <p:set>
                                      <p:cBhvr>
                                        <p:cTn id="45" dur="1" fill="hold">
                                          <p:stCondLst>
                                            <p:cond delay="0"/>
                                          </p:stCondLst>
                                        </p:cTn>
                                        <p:tgtEl>
                                          <p:spTgt spid="98"/>
                                        </p:tgtEl>
                                        <p:attrNameLst>
                                          <p:attrName>style.visibility</p:attrName>
                                        </p:attrNameLst>
                                      </p:cBhvr>
                                      <p:to>
                                        <p:strVal val="visible"/>
                                      </p:to>
                                    </p:set>
                                    <p:animEffect transition="in" filter="circle(in)">
                                      <p:cBhvr>
                                        <p:cTn id="46" dur="2000"/>
                                        <p:tgtEl>
                                          <p:spTgt spid="98"/>
                                        </p:tgtEl>
                                      </p:cBhvr>
                                    </p:animEffect>
                                  </p:childTnLst>
                                </p:cTn>
                              </p:par>
                              <p:par>
                                <p:cTn id="47" presetID="6" presetClass="entr" presetSubtype="16" fill="hold" nodeType="withEffect">
                                  <p:stCondLst>
                                    <p:cond delay="0"/>
                                  </p:stCondLst>
                                  <p:childTnLst>
                                    <p:set>
                                      <p:cBhvr>
                                        <p:cTn id="48" dur="1" fill="hold">
                                          <p:stCondLst>
                                            <p:cond delay="0"/>
                                          </p:stCondLst>
                                        </p:cTn>
                                        <p:tgtEl>
                                          <p:spTgt spid="103"/>
                                        </p:tgtEl>
                                        <p:attrNameLst>
                                          <p:attrName>style.visibility</p:attrName>
                                        </p:attrNameLst>
                                      </p:cBhvr>
                                      <p:to>
                                        <p:strVal val="visible"/>
                                      </p:to>
                                    </p:set>
                                    <p:animEffect transition="in" filter="circle(in)">
                                      <p:cBhvr>
                                        <p:cTn id="49" dur="2000"/>
                                        <p:tgtEl>
                                          <p:spTgt spid="10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08"/>
                                        </p:tgtEl>
                                        <p:attrNameLst>
                                          <p:attrName>style.visibility</p:attrName>
                                        </p:attrNameLst>
                                      </p:cBhvr>
                                      <p:to>
                                        <p:strVal val="visible"/>
                                      </p:to>
                                    </p:set>
                                    <p:animEffect transition="in" filter="wipe(left)">
                                      <p:cBhvr>
                                        <p:cTn id="54" dur="500"/>
                                        <p:tgtEl>
                                          <p:spTgt spid="10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09"/>
                                        </p:tgtEl>
                                        <p:attrNameLst>
                                          <p:attrName>style.visibility</p:attrName>
                                        </p:attrNameLst>
                                      </p:cBhvr>
                                      <p:to>
                                        <p:strVal val="visible"/>
                                      </p:to>
                                    </p:set>
                                    <p:animEffect transition="in" filter="wipe(left)">
                                      <p:cBhvr>
                                        <p:cTn id="59" dur="500"/>
                                        <p:tgtEl>
                                          <p:spTgt spid="109"/>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grpId="1" nodeType="clickEffect">
                                  <p:stCondLst>
                                    <p:cond delay="0"/>
                                  </p:stCondLst>
                                  <p:childTnLst>
                                    <p:set>
                                      <p:cBhvr>
                                        <p:cTn id="63" dur="1" fill="hold">
                                          <p:stCondLst>
                                            <p:cond delay="0"/>
                                          </p:stCondLst>
                                        </p:cTn>
                                        <p:tgtEl>
                                          <p:spTgt spid="70"/>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71"/>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72"/>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73"/>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74"/>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75"/>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76"/>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10"/>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93"/>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98"/>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103"/>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111"/>
                                        </p:tgtEl>
                                        <p:attrNameLst>
                                          <p:attrName>style.visibility</p:attrName>
                                        </p:attrNameLst>
                                      </p:cBhvr>
                                      <p:to>
                                        <p:strVal val="visible"/>
                                      </p:to>
                                    </p:set>
                                    <p:animEffect transition="in" filter="fade">
                                      <p:cBhvr>
                                        <p:cTn id="88" dur="500"/>
                                        <p:tgtEl>
                                          <p:spTgt spid="111"/>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13"/>
                                        </p:tgtEl>
                                        <p:attrNameLst>
                                          <p:attrName>style.visibility</p:attrName>
                                        </p:attrNameLst>
                                      </p:cBhvr>
                                      <p:to>
                                        <p:strVal val="visible"/>
                                      </p:to>
                                    </p:set>
                                    <p:animEffect transition="in" filter="fade">
                                      <p:cBhvr>
                                        <p:cTn id="91" dur="500"/>
                                        <p:tgtEl>
                                          <p:spTgt spid="113"/>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30"/>
                                        </p:tgtEl>
                                        <p:attrNameLst>
                                          <p:attrName>style.visibility</p:attrName>
                                        </p:attrNameLst>
                                      </p:cBhvr>
                                      <p:to>
                                        <p:strVal val="visible"/>
                                      </p:to>
                                    </p:set>
                                    <p:animEffect transition="in" filter="fade">
                                      <p:cBhvr>
                                        <p:cTn id="94" dur="500"/>
                                        <p:tgtEl>
                                          <p:spTgt spid="130"/>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32"/>
                                        </p:tgtEl>
                                        <p:attrNameLst>
                                          <p:attrName>style.visibility</p:attrName>
                                        </p:attrNameLst>
                                      </p:cBhvr>
                                      <p:to>
                                        <p:strVal val="visible"/>
                                      </p:to>
                                    </p:set>
                                    <p:animEffect transition="in" filter="fade">
                                      <p:cBhvr>
                                        <p:cTn id="97" dur="500"/>
                                        <p:tgtEl>
                                          <p:spTgt spid="132"/>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26"/>
                                        </p:tgtEl>
                                        <p:attrNameLst>
                                          <p:attrName>style.visibility</p:attrName>
                                        </p:attrNameLst>
                                      </p:cBhvr>
                                      <p:to>
                                        <p:strVal val="visible"/>
                                      </p:to>
                                    </p:set>
                                    <p:animEffect transition="in" filter="fade">
                                      <p:cBhvr>
                                        <p:cTn id="100" dur="500"/>
                                        <p:tgtEl>
                                          <p:spTgt spid="126"/>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28"/>
                                        </p:tgtEl>
                                        <p:attrNameLst>
                                          <p:attrName>style.visibility</p:attrName>
                                        </p:attrNameLst>
                                      </p:cBhvr>
                                      <p:to>
                                        <p:strVal val="visible"/>
                                      </p:to>
                                    </p:set>
                                    <p:animEffect transition="in" filter="fade">
                                      <p:cBhvr>
                                        <p:cTn id="103" dur="500"/>
                                        <p:tgtEl>
                                          <p:spTgt spid="128"/>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22"/>
                                        </p:tgtEl>
                                        <p:attrNameLst>
                                          <p:attrName>style.visibility</p:attrName>
                                        </p:attrNameLst>
                                      </p:cBhvr>
                                      <p:to>
                                        <p:strVal val="visible"/>
                                      </p:to>
                                    </p:set>
                                    <p:animEffect transition="in" filter="fade">
                                      <p:cBhvr>
                                        <p:cTn id="106" dur="500"/>
                                        <p:tgtEl>
                                          <p:spTgt spid="122"/>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24"/>
                                        </p:tgtEl>
                                        <p:attrNameLst>
                                          <p:attrName>style.visibility</p:attrName>
                                        </p:attrNameLst>
                                      </p:cBhvr>
                                      <p:to>
                                        <p:strVal val="visible"/>
                                      </p:to>
                                    </p:set>
                                    <p:animEffect transition="in" filter="fade">
                                      <p:cBhvr>
                                        <p:cTn id="109" dur="500"/>
                                        <p:tgtEl>
                                          <p:spTgt spid="124"/>
                                        </p:tgtEl>
                                      </p:cBhvr>
                                    </p:animEffect>
                                  </p:childTnLst>
                                </p:cTn>
                              </p:par>
                              <p:par>
                                <p:cTn id="110" presetID="10" presetClass="entr" presetSubtype="0" fill="hold" nodeType="withEffect">
                                  <p:stCondLst>
                                    <p:cond delay="0"/>
                                  </p:stCondLst>
                                  <p:childTnLst>
                                    <p:set>
                                      <p:cBhvr>
                                        <p:cTn id="111" dur="1" fill="hold">
                                          <p:stCondLst>
                                            <p:cond delay="0"/>
                                          </p:stCondLst>
                                        </p:cTn>
                                        <p:tgtEl>
                                          <p:spTgt spid="11"/>
                                        </p:tgtEl>
                                        <p:attrNameLst>
                                          <p:attrName>style.visibility</p:attrName>
                                        </p:attrNameLst>
                                      </p:cBhvr>
                                      <p:to>
                                        <p:strVal val="visible"/>
                                      </p:to>
                                    </p:set>
                                    <p:animEffect transition="in" filter="fade">
                                      <p:cBhvr>
                                        <p:cTn id="112" dur="500"/>
                                        <p:tgtEl>
                                          <p:spTgt spid="11"/>
                                        </p:tgtEl>
                                      </p:cBhvr>
                                    </p:animEffect>
                                  </p:childTnLst>
                                </p:cTn>
                              </p:par>
                            </p:childTnLst>
                          </p:cTn>
                        </p:par>
                      </p:childTnLst>
                    </p:cTn>
                  </p:par>
                  <p:par>
                    <p:cTn id="113" fill="hold">
                      <p:stCondLst>
                        <p:cond delay="indefinite"/>
                      </p:stCondLst>
                      <p:childTnLst>
                        <p:par>
                          <p:cTn id="114" fill="hold">
                            <p:stCondLst>
                              <p:cond delay="0"/>
                            </p:stCondLst>
                            <p:childTnLst>
                              <p:par>
                                <p:cTn id="115" presetID="64" presetClass="path" presetSubtype="0" accel="50000" decel="50000" fill="hold" nodeType="clickEffect">
                                  <p:stCondLst>
                                    <p:cond delay="0"/>
                                  </p:stCondLst>
                                  <p:childTnLst>
                                    <p:animMotion origin="layout" path="M -8.33333E-7 7.40741E-7 L -8.33333E-7 -0.10532 " pathEditMode="relative" rAng="0" ptsTypes="AA">
                                      <p:cBhvr>
                                        <p:cTn id="116" dur="2000" fill="hold"/>
                                        <p:tgtEl>
                                          <p:spTgt spid="11"/>
                                        </p:tgtEl>
                                        <p:attrNameLst>
                                          <p:attrName>ppt_x</p:attrName>
                                          <p:attrName>ppt_y</p:attrName>
                                        </p:attrNameLst>
                                      </p:cBhvr>
                                      <p:rCtr x="0" y="-5278"/>
                                    </p:animMotion>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nodeType="clickEffect">
                                  <p:stCondLst>
                                    <p:cond delay="0"/>
                                  </p:stCondLst>
                                  <p:childTnLst>
                                    <p:set>
                                      <p:cBhvr>
                                        <p:cTn id="120" dur="1" fill="hold">
                                          <p:stCondLst>
                                            <p:cond delay="0"/>
                                          </p:stCondLst>
                                        </p:cTn>
                                        <p:tgtEl>
                                          <p:spTgt spid="135"/>
                                        </p:tgtEl>
                                        <p:attrNameLst>
                                          <p:attrName>style.visibility</p:attrName>
                                        </p:attrNameLst>
                                      </p:cBhvr>
                                      <p:to>
                                        <p:strVal val="visible"/>
                                      </p:to>
                                    </p:set>
                                    <p:animEffect transition="in" filter="wipe(down)">
                                      <p:cBhvr>
                                        <p:cTn id="121" dur="500"/>
                                        <p:tgtEl>
                                          <p:spTgt spid="135"/>
                                        </p:tgtEl>
                                      </p:cBhvr>
                                    </p:animEffect>
                                  </p:childTnLst>
                                </p:cTn>
                              </p:par>
                              <p:par>
                                <p:cTn id="122" presetID="22" presetClass="entr" presetSubtype="4" fill="hold" nodeType="withEffect">
                                  <p:stCondLst>
                                    <p:cond delay="0"/>
                                  </p:stCondLst>
                                  <p:childTnLst>
                                    <p:set>
                                      <p:cBhvr>
                                        <p:cTn id="123" dur="1" fill="hold">
                                          <p:stCondLst>
                                            <p:cond delay="0"/>
                                          </p:stCondLst>
                                        </p:cTn>
                                        <p:tgtEl>
                                          <p:spTgt spid="35"/>
                                        </p:tgtEl>
                                        <p:attrNameLst>
                                          <p:attrName>style.visibility</p:attrName>
                                        </p:attrNameLst>
                                      </p:cBhvr>
                                      <p:to>
                                        <p:strVal val="visible"/>
                                      </p:to>
                                    </p:set>
                                    <p:animEffect transition="in" filter="wipe(down)">
                                      <p:cBhvr>
                                        <p:cTn id="124" dur="500"/>
                                        <p:tgtEl>
                                          <p:spTgt spid="35"/>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8" fill="hold" grpId="0" nodeType="clickEffect">
                                  <p:stCondLst>
                                    <p:cond delay="0"/>
                                  </p:stCondLst>
                                  <p:childTnLst>
                                    <p:set>
                                      <p:cBhvr>
                                        <p:cTn id="128" dur="1" fill="hold">
                                          <p:stCondLst>
                                            <p:cond delay="0"/>
                                          </p:stCondLst>
                                        </p:cTn>
                                        <p:tgtEl>
                                          <p:spTgt spid="138"/>
                                        </p:tgtEl>
                                        <p:attrNameLst>
                                          <p:attrName>style.visibility</p:attrName>
                                        </p:attrNameLst>
                                      </p:cBhvr>
                                      <p:to>
                                        <p:strVal val="visible"/>
                                      </p:to>
                                    </p:set>
                                    <p:animEffect transition="in" filter="wipe(left)">
                                      <p:cBhvr>
                                        <p:cTn id="129"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0" grpId="1" animBg="1"/>
      <p:bldP spid="71" grpId="0" animBg="1"/>
      <p:bldP spid="71" grpId="1" animBg="1"/>
      <p:bldP spid="72" grpId="0" animBg="1"/>
      <p:bldP spid="72" grpId="1" animBg="1"/>
      <p:bldP spid="73" grpId="0" animBg="1"/>
      <p:bldP spid="73" grpId="1" animBg="1"/>
      <p:bldP spid="108" grpId="0"/>
      <p:bldP spid="109" grpId="0"/>
      <p:bldP spid="111" grpId="0" animBg="1"/>
      <p:bldP spid="113" grpId="0" animBg="1"/>
      <p:bldP spid="130" grpId="0" animBg="1"/>
      <p:bldP spid="132" grpId="0" animBg="1"/>
      <p:bldP spid="126" grpId="0" animBg="1"/>
      <p:bldP spid="128" grpId="0" animBg="1"/>
      <p:bldP spid="122" grpId="0" animBg="1"/>
      <p:bldP spid="124" grpId="0" animBg="1"/>
      <p:bldP spid="1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 146"/>
          <p:cNvGrpSpPr/>
          <p:nvPr/>
        </p:nvGrpSpPr>
        <p:grpSpPr bwMode="auto">
          <a:xfrm>
            <a:off x="6491289" y="3871918"/>
            <a:ext cx="1585912" cy="809625"/>
            <a:chOff x="3081" y="2016"/>
            <a:chExt cx="999" cy="510"/>
          </a:xfrm>
        </p:grpSpPr>
        <p:sp>
          <p:nvSpPr>
            <p:cNvPr id="29794" name="AutoShape 27"/>
            <p:cNvSpPr>
              <a:spLocks noChangeArrowheads="1"/>
            </p:cNvSpPr>
            <p:nvPr/>
          </p:nvSpPr>
          <p:spPr bwMode="auto">
            <a:xfrm>
              <a:off x="3264" y="2016"/>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95" name="AutoShape 28"/>
            <p:cNvSpPr>
              <a:spLocks noChangeArrowheads="1"/>
            </p:cNvSpPr>
            <p:nvPr/>
          </p:nvSpPr>
          <p:spPr bwMode="auto">
            <a:xfrm>
              <a:off x="3504" y="2016"/>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96" name="AutoShape 29"/>
            <p:cNvSpPr>
              <a:spLocks noChangeArrowheads="1"/>
            </p:cNvSpPr>
            <p:nvPr/>
          </p:nvSpPr>
          <p:spPr bwMode="auto">
            <a:xfrm>
              <a:off x="3744" y="2016"/>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97" name="AutoShape 30"/>
            <p:cNvSpPr>
              <a:spLocks noChangeArrowheads="1"/>
            </p:cNvSpPr>
            <p:nvPr/>
          </p:nvSpPr>
          <p:spPr bwMode="auto">
            <a:xfrm>
              <a:off x="3168" y="2112"/>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98" name="AutoShape 31"/>
            <p:cNvSpPr>
              <a:spLocks noChangeArrowheads="1"/>
            </p:cNvSpPr>
            <p:nvPr/>
          </p:nvSpPr>
          <p:spPr bwMode="auto">
            <a:xfrm>
              <a:off x="3177" y="2103"/>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99" name="AutoShape 32"/>
            <p:cNvSpPr>
              <a:spLocks noChangeArrowheads="1"/>
            </p:cNvSpPr>
            <p:nvPr/>
          </p:nvSpPr>
          <p:spPr bwMode="auto">
            <a:xfrm>
              <a:off x="3417" y="2103"/>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800" name="AutoShape 33"/>
            <p:cNvSpPr>
              <a:spLocks noChangeArrowheads="1"/>
            </p:cNvSpPr>
            <p:nvPr/>
          </p:nvSpPr>
          <p:spPr bwMode="auto">
            <a:xfrm>
              <a:off x="3657" y="2103"/>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801" name="AutoShape 34"/>
            <p:cNvSpPr>
              <a:spLocks noChangeArrowheads="1"/>
            </p:cNvSpPr>
            <p:nvPr/>
          </p:nvSpPr>
          <p:spPr bwMode="auto">
            <a:xfrm>
              <a:off x="3081" y="219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802" name="AutoShape 43"/>
            <p:cNvSpPr>
              <a:spLocks noChangeArrowheads="1"/>
            </p:cNvSpPr>
            <p:nvPr/>
          </p:nvSpPr>
          <p:spPr bwMode="auto">
            <a:xfrm>
              <a:off x="3330" y="219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803" name="AutoShape 45"/>
            <p:cNvSpPr>
              <a:spLocks noChangeArrowheads="1"/>
            </p:cNvSpPr>
            <p:nvPr/>
          </p:nvSpPr>
          <p:spPr bwMode="auto">
            <a:xfrm>
              <a:off x="3570" y="2187"/>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grpSp>
      <p:grpSp>
        <p:nvGrpSpPr>
          <p:cNvPr id="3" name="Group 111"/>
          <p:cNvGrpSpPr/>
          <p:nvPr/>
        </p:nvGrpSpPr>
        <p:grpSpPr bwMode="auto">
          <a:xfrm>
            <a:off x="3061971" y="3881755"/>
            <a:ext cx="2357438" cy="795337"/>
            <a:chOff x="894" y="1140"/>
            <a:chExt cx="1485" cy="501"/>
          </a:xfrm>
        </p:grpSpPr>
        <p:sp>
          <p:nvSpPr>
            <p:cNvPr id="29778" name="AutoShape 48"/>
            <p:cNvSpPr>
              <a:spLocks noChangeArrowheads="1"/>
            </p:cNvSpPr>
            <p:nvPr/>
          </p:nvSpPr>
          <p:spPr bwMode="auto">
            <a:xfrm>
              <a:off x="1056"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79" name="AutoShape 49"/>
            <p:cNvSpPr>
              <a:spLocks noChangeArrowheads="1"/>
            </p:cNvSpPr>
            <p:nvPr/>
          </p:nvSpPr>
          <p:spPr bwMode="auto">
            <a:xfrm>
              <a:off x="1296"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80" name="AutoShape 50"/>
            <p:cNvSpPr>
              <a:spLocks noChangeArrowheads="1"/>
            </p:cNvSpPr>
            <p:nvPr/>
          </p:nvSpPr>
          <p:spPr bwMode="auto">
            <a:xfrm>
              <a:off x="1545"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81" name="AutoShape 51"/>
            <p:cNvSpPr>
              <a:spLocks noChangeArrowheads="1"/>
            </p:cNvSpPr>
            <p:nvPr/>
          </p:nvSpPr>
          <p:spPr bwMode="auto">
            <a:xfrm>
              <a:off x="1794"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82" name="AutoShape 73"/>
            <p:cNvSpPr>
              <a:spLocks noChangeArrowheads="1"/>
            </p:cNvSpPr>
            <p:nvPr/>
          </p:nvSpPr>
          <p:spPr bwMode="auto">
            <a:xfrm>
              <a:off x="2043"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83" name="AutoShape 99"/>
            <p:cNvSpPr>
              <a:spLocks noChangeArrowheads="1"/>
            </p:cNvSpPr>
            <p:nvPr/>
          </p:nvSpPr>
          <p:spPr bwMode="auto">
            <a:xfrm>
              <a:off x="978"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84" name="AutoShape 100"/>
            <p:cNvSpPr>
              <a:spLocks noChangeArrowheads="1"/>
            </p:cNvSpPr>
            <p:nvPr/>
          </p:nvSpPr>
          <p:spPr bwMode="auto">
            <a:xfrm>
              <a:off x="1218"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85" name="AutoShape 101"/>
            <p:cNvSpPr>
              <a:spLocks noChangeArrowheads="1"/>
            </p:cNvSpPr>
            <p:nvPr/>
          </p:nvSpPr>
          <p:spPr bwMode="auto">
            <a:xfrm>
              <a:off x="1467"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86" name="AutoShape 102"/>
            <p:cNvSpPr>
              <a:spLocks noChangeArrowheads="1"/>
            </p:cNvSpPr>
            <p:nvPr/>
          </p:nvSpPr>
          <p:spPr bwMode="auto">
            <a:xfrm>
              <a:off x="1716"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87" name="AutoShape 103"/>
            <p:cNvSpPr>
              <a:spLocks noChangeArrowheads="1"/>
            </p:cNvSpPr>
            <p:nvPr/>
          </p:nvSpPr>
          <p:spPr bwMode="auto">
            <a:xfrm>
              <a:off x="1965"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grpSp>
          <p:nvGrpSpPr>
            <p:cNvPr id="29788" name="Group 110"/>
            <p:cNvGrpSpPr/>
            <p:nvPr/>
          </p:nvGrpSpPr>
          <p:grpSpPr bwMode="auto">
            <a:xfrm>
              <a:off x="894" y="1305"/>
              <a:ext cx="1323" cy="336"/>
              <a:chOff x="1074" y="1314"/>
              <a:chExt cx="1323" cy="336"/>
            </a:xfrm>
          </p:grpSpPr>
          <p:sp>
            <p:nvSpPr>
              <p:cNvPr id="29789" name="AutoShape 105"/>
              <p:cNvSpPr>
                <a:spLocks noChangeArrowheads="1"/>
              </p:cNvSpPr>
              <p:nvPr/>
            </p:nvSpPr>
            <p:spPr bwMode="auto">
              <a:xfrm>
                <a:off x="1074"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90" name="AutoShape 106"/>
              <p:cNvSpPr>
                <a:spLocks noChangeArrowheads="1"/>
              </p:cNvSpPr>
              <p:nvPr/>
            </p:nvSpPr>
            <p:spPr bwMode="auto">
              <a:xfrm>
                <a:off x="1314"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91" name="AutoShape 107"/>
              <p:cNvSpPr>
                <a:spLocks noChangeArrowheads="1"/>
              </p:cNvSpPr>
              <p:nvPr/>
            </p:nvSpPr>
            <p:spPr bwMode="auto">
              <a:xfrm>
                <a:off x="1563"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92" name="AutoShape 108"/>
              <p:cNvSpPr>
                <a:spLocks noChangeArrowheads="1"/>
              </p:cNvSpPr>
              <p:nvPr/>
            </p:nvSpPr>
            <p:spPr bwMode="auto">
              <a:xfrm>
                <a:off x="1812"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93" name="AutoShape 109"/>
              <p:cNvSpPr>
                <a:spLocks noChangeArrowheads="1"/>
              </p:cNvSpPr>
              <p:nvPr/>
            </p:nvSpPr>
            <p:spPr bwMode="auto">
              <a:xfrm>
                <a:off x="2061"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grpSp>
      </p:grpSp>
      <p:grpSp>
        <p:nvGrpSpPr>
          <p:cNvPr id="29705" name="Group 112"/>
          <p:cNvGrpSpPr/>
          <p:nvPr/>
        </p:nvGrpSpPr>
        <p:grpSpPr bwMode="auto">
          <a:xfrm>
            <a:off x="3057213" y="3519173"/>
            <a:ext cx="2357437" cy="795339"/>
            <a:chOff x="894" y="1140"/>
            <a:chExt cx="1485" cy="501"/>
          </a:xfrm>
        </p:grpSpPr>
        <p:sp>
          <p:nvSpPr>
            <p:cNvPr id="29762" name="AutoShape 113"/>
            <p:cNvSpPr>
              <a:spLocks noChangeArrowheads="1"/>
            </p:cNvSpPr>
            <p:nvPr/>
          </p:nvSpPr>
          <p:spPr bwMode="auto">
            <a:xfrm>
              <a:off x="1056"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63" name="AutoShape 114"/>
            <p:cNvSpPr>
              <a:spLocks noChangeArrowheads="1"/>
            </p:cNvSpPr>
            <p:nvPr/>
          </p:nvSpPr>
          <p:spPr bwMode="auto">
            <a:xfrm>
              <a:off x="1296"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64" name="AutoShape 115"/>
            <p:cNvSpPr>
              <a:spLocks noChangeArrowheads="1"/>
            </p:cNvSpPr>
            <p:nvPr/>
          </p:nvSpPr>
          <p:spPr bwMode="auto">
            <a:xfrm>
              <a:off x="1545"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65" name="AutoShape 116"/>
            <p:cNvSpPr>
              <a:spLocks noChangeArrowheads="1"/>
            </p:cNvSpPr>
            <p:nvPr/>
          </p:nvSpPr>
          <p:spPr bwMode="auto">
            <a:xfrm>
              <a:off x="1794"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66" name="AutoShape 117"/>
            <p:cNvSpPr>
              <a:spLocks noChangeArrowheads="1"/>
            </p:cNvSpPr>
            <p:nvPr/>
          </p:nvSpPr>
          <p:spPr bwMode="auto">
            <a:xfrm>
              <a:off x="2043"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67" name="AutoShape 118"/>
            <p:cNvSpPr>
              <a:spLocks noChangeArrowheads="1"/>
            </p:cNvSpPr>
            <p:nvPr/>
          </p:nvSpPr>
          <p:spPr bwMode="auto">
            <a:xfrm>
              <a:off x="978"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68" name="AutoShape 119"/>
            <p:cNvSpPr>
              <a:spLocks noChangeArrowheads="1"/>
            </p:cNvSpPr>
            <p:nvPr/>
          </p:nvSpPr>
          <p:spPr bwMode="auto">
            <a:xfrm>
              <a:off x="1218"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69" name="AutoShape 120"/>
            <p:cNvSpPr>
              <a:spLocks noChangeArrowheads="1"/>
            </p:cNvSpPr>
            <p:nvPr/>
          </p:nvSpPr>
          <p:spPr bwMode="auto">
            <a:xfrm>
              <a:off x="1467"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70" name="AutoShape 121"/>
            <p:cNvSpPr>
              <a:spLocks noChangeArrowheads="1"/>
            </p:cNvSpPr>
            <p:nvPr/>
          </p:nvSpPr>
          <p:spPr bwMode="auto">
            <a:xfrm>
              <a:off x="1716"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71" name="AutoShape 122"/>
            <p:cNvSpPr>
              <a:spLocks noChangeArrowheads="1"/>
            </p:cNvSpPr>
            <p:nvPr/>
          </p:nvSpPr>
          <p:spPr bwMode="auto">
            <a:xfrm>
              <a:off x="1965"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grpSp>
          <p:nvGrpSpPr>
            <p:cNvPr id="29772" name="Group 123"/>
            <p:cNvGrpSpPr/>
            <p:nvPr/>
          </p:nvGrpSpPr>
          <p:grpSpPr bwMode="auto">
            <a:xfrm>
              <a:off x="894" y="1305"/>
              <a:ext cx="1323" cy="336"/>
              <a:chOff x="1074" y="1314"/>
              <a:chExt cx="1323" cy="336"/>
            </a:xfrm>
          </p:grpSpPr>
          <p:sp>
            <p:nvSpPr>
              <p:cNvPr id="29773" name="AutoShape 124"/>
              <p:cNvSpPr>
                <a:spLocks noChangeArrowheads="1"/>
              </p:cNvSpPr>
              <p:nvPr/>
            </p:nvSpPr>
            <p:spPr bwMode="auto">
              <a:xfrm>
                <a:off x="1074"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74" name="AutoShape 125"/>
              <p:cNvSpPr>
                <a:spLocks noChangeArrowheads="1"/>
              </p:cNvSpPr>
              <p:nvPr/>
            </p:nvSpPr>
            <p:spPr bwMode="auto">
              <a:xfrm>
                <a:off x="1314"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75" name="AutoShape 126"/>
              <p:cNvSpPr>
                <a:spLocks noChangeArrowheads="1"/>
              </p:cNvSpPr>
              <p:nvPr/>
            </p:nvSpPr>
            <p:spPr bwMode="auto">
              <a:xfrm>
                <a:off x="1563"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76" name="AutoShape 127"/>
              <p:cNvSpPr>
                <a:spLocks noChangeArrowheads="1"/>
              </p:cNvSpPr>
              <p:nvPr/>
            </p:nvSpPr>
            <p:spPr bwMode="auto">
              <a:xfrm>
                <a:off x="1812"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77" name="AutoShape 128"/>
              <p:cNvSpPr>
                <a:spLocks noChangeArrowheads="1"/>
              </p:cNvSpPr>
              <p:nvPr/>
            </p:nvSpPr>
            <p:spPr bwMode="auto">
              <a:xfrm>
                <a:off x="2061"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grpSp>
      </p:grpSp>
      <p:grpSp>
        <p:nvGrpSpPr>
          <p:cNvPr id="7" name="Group 129"/>
          <p:cNvGrpSpPr/>
          <p:nvPr/>
        </p:nvGrpSpPr>
        <p:grpSpPr bwMode="auto">
          <a:xfrm>
            <a:off x="3062293" y="3138176"/>
            <a:ext cx="2357437" cy="795339"/>
            <a:chOff x="894" y="1140"/>
            <a:chExt cx="1485" cy="501"/>
          </a:xfrm>
        </p:grpSpPr>
        <p:sp>
          <p:nvSpPr>
            <p:cNvPr id="29746" name="AutoShape 130"/>
            <p:cNvSpPr>
              <a:spLocks noChangeArrowheads="1"/>
            </p:cNvSpPr>
            <p:nvPr/>
          </p:nvSpPr>
          <p:spPr bwMode="auto">
            <a:xfrm>
              <a:off x="1056"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47" name="AutoShape 131"/>
            <p:cNvSpPr>
              <a:spLocks noChangeArrowheads="1"/>
            </p:cNvSpPr>
            <p:nvPr/>
          </p:nvSpPr>
          <p:spPr bwMode="auto">
            <a:xfrm>
              <a:off x="1296"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48" name="AutoShape 132"/>
            <p:cNvSpPr>
              <a:spLocks noChangeArrowheads="1"/>
            </p:cNvSpPr>
            <p:nvPr/>
          </p:nvSpPr>
          <p:spPr bwMode="auto">
            <a:xfrm>
              <a:off x="1545"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49" name="AutoShape 133"/>
            <p:cNvSpPr>
              <a:spLocks noChangeArrowheads="1"/>
            </p:cNvSpPr>
            <p:nvPr/>
          </p:nvSpPr>
          <p:spPr bwMode="auto">
            <a:xfrm>
              <a:off x="1794"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50" name="AutoShape 134"/>
            <p:cNvSpPr>
              <a:spLocks noChangeArrowheads="1"/>
            </p:cNvSpPr>
            <p:nvPr/>
          </p:nvSpPr>
          <p:spPr bwMode="auto">
            <a:xfrm>
              <a:off x="2043"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51" name="AutoShape 135"/>
            <p:cNvSpPr>
              <a:spLocks noChangeArrowheads="1"/>
            </p:cNvSpPr>
            <p:nvPr/>
          </p:nvSpPr>
          <p:spPr bwMode="auto">
            <a:xfrm>
              <a:off x="978"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52" name="AutoShape 136"/>
            <p:cNvSpPr>
              <a:spLocks noChangeArrowheads="1"/>
            </p:cNvSpPr>
            <p:nvPr/>
          </p:nvSpPr>
          <p:spPr bwMode="auto">
            <a:xfrm>
              <a:off x="1218"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53" name="AutoShape 137"/>
            <p:cNvSpPr>
              <a:spLocks noChangeArrowheads="1"/>
            </p:cNvSpPr>
            <p:nvPr/>
          </p:nvSpPr>
          <p:spPr bwMode="auto">
            <a:xfrm>
              <a:off x="1467"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54" name="AutoShape 138"/>
            <p:cNvSpPr>
              <a:spLocks noChangeArrowheads="1"/>
            </p:cNvSpPr>
            <p:nvPr/>
          </p:nvSpPr>
          <p:spPr bwMode="auto">
            <a:xfrm>
              <a:off x="1716"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55" name="AutoShape 139"/>
            <p:cNvSpPr>
              <a:spLocks noChangeArrowheads="1"/>
            </p:cNvSpPr>
            <p:nvPr/>
          </p:nvSpPr>
          <p:spPr bwMode="auto">
            <a:xfrm>
              <a:off x="1965"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grpSp>
          <p:nvGrpSpPr>
            <p:cNvPr id="29756" name="Group 140"/>
            <p:cNvGrpSpPr/>
            <p:nvPr/>
          </p:nvGrpSpPr>
          <p:grpSpPr bwMode="auto">
            <a:xfrm>
              <a:off x="894" y="1305"/>
              <a:ext cx="1323" cy="336"/>
              <a:chOff x="1074" y="1314"/>
              <a:chExt cx="1323" cy="336"/>
            </a:xfrm>
          </p:grpSpPr>
          <p:sp>
            <p:nvSpPr>
              <p:cNvPr id="29757" name="AutoShape 141"/>
              <p:cNvSpPr>
                <a:spLocks noChangeArrowheads="1"/>
              </p:cNvSpPr>
              <p:nvPr/>
            </p:nvSpPr>
            <p:spPr bwMode="auto">
              <a:xfrm>
                <a:off x="1074"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58" name="AutoShape 142"/>
              <p:cNvSpPr>
                <a:spLocks noChangeArrowheads="1"/>
              </p:cNvSpPr>
              <p:nvPr/>
            </p:nvSpPr>
            <p:spPr bwMode="auto">
              <a:xfrm>
                <a:off x="1314"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59" name="AutoShape 143"/>
              <p:cNvSpPr>
                <a:spLocks noChangeArrowheads="1"/>
              </p:cNvSpPr>
              <p:nvPr/>
            </p:nvSpPr>
            <p:spPr bwMode="auto">
              <a:xfrm>
                <a:off x="1563"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60" name="AutoShape 144"/>
              <p:cNvSpPr>
                <a:spLocks noChangeArrowheads="1"/>
              </p:cNvSpPr>
              <p:nvPr/>
            </p:nvSpPr>
            <p:spPr bwMode="auto">
              <a:xfrm>
                <a:off x="1812"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61" name="AutoShape 145"/>
              <p:cNvSpPr>
                <a:spLocks noChangeArrowheads="1"/>
              </p:cNvSpPr>
              <p:nvPr/>
            </p:nvSpPr>
            <p:spPr bwMode="auto">
              <a:xfrm>
                <a:off x="2061"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grpSp>
      </p:grpSp>
      <p:grpSp>
        <p:nvGrpSpPr>
          <p:cNvPr id="29707" name="Group 147"/>
          <p:cNvGrpSpPr/>
          <p:nvPr/>
        </p:nvGrpSpPr>
        <p:grpSpPr bwMode="auto">
          <a:xfrm>
            <a:off x="6491289" y="3505202"/>
            <a:ext cx="1585912" cy="809625"/>
            <a:chOff x="3081" y="2016"/>
            <a:chExt cx="999" cy="510"/>
          </a:xfrm>
        </p:grpSpPr>
        <p:sp>
          <p:nvSpPr>
            <p:cNvPr id="29736" name="AutoShape 148"/>
            <p:cNvSpPr>
              <a:spLocks noChangeArrowheads="1"/>
            </p:cNvSpPr>
            <p:nvPr/>
          </p:nvSpPr>
          <p:spPr bwMode="auto">
            <a:xfrm>
              <a:off x="3264" y="2016"/>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37" name="AutoShape 149"/>
            <p:cNvSpPr>
              <a:spLocks noChangeArrowheads="1"/>
            </p:cNvSpPr>
            <p:nvPr/>
          </p:nvSpPr>
          <p:spPr bwMode="auto">
            <a:xfrm>
              <a:off x="3504" y="2016"/>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38" name="AutoShape 150"/>
            <p:cNvSpPr>
              <a:spLocks noChangeArrowheads="1"/>
            </p:cNvSpPr>
            <p:nvPr/>
          </p:nvSpPr>
          <p:spPr bwMode="auto">
            <a:xfrm>
              <a:off x="3744" y="2016"/>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39" name="AutoShape 151"/>
            <p:cNvSpPr>
              <a:spLocks noChangeArrowheads="1"/>
            </p:cNvSpPr>
            <p:nvPr/>
          </p:nvSpPr>
          <p:spPr bwMode="auto">
            <a:xfrm>
              <a:off x="3168" y="2112"/>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40" name="AutoShape 152"/>
            <p:cNvSpPr>
              <a:spLocks noChangeArrowheads="1"/>
            </p:cNvSpPr>
            <p:nvPr/>
          </p:nvSpPr>
          <p:spPr bwMode="auto">
            <a:xfrm>
              <a:off x="3177" y="2103"/>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41" name="AutoShape 153"/>
            <p:cNvSpPr>
              <a:spLocks noChangeArrowheads="1"/>
            </p:cNvSpPr>
            <p:nvPr/>
          </p:nvSpPr>
          <p:spPr bwMode="auto">
            <a:xfrm>
              <a:off x="3417" y="2103"/>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42" name="AutoShape 154"/>
            <p:cNvSpPr>
              <a:spLocks noChangeArrowheads="1"/>
            </p:cNvSpPr>
            <p:nvPr/>
          </p:nvSpPr>
          <p:spPr bwMode="auto">
            <a:xfrm>
              <a:off x="3657" y="2103"/>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43" name="AutoShape 155"/>
            <p:cNvSpPr>
              <a:spLocks noChangeArrowheads="1"/>
            </p:cNvSpPr>
            <p:nvPr/>
          </p:nvSpPr>
          <p:spPr bwMode="auto">
            <a:xfrm>
              <a:off x="3081" y="219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44" name="AutoShape 156"/>
            <p:cNvSpPr>
              <a:spLocks noChangeArrowheads="1"/>
            </p:cNvSpPr>
            <p:nvPr/>
          </p:nvSpPr>
          <p:spPr bwMode="auto">
            <a:xfrm>
              <a:off x="3330" y="219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45" name="AutoShape 157"/>
            <p:cNvSpPr>
              <a:spLocks noChangeArrowheads="1"/>
            </p:cNvSpPr>
            <p:nvPr/>
          </p:nvSpPr>
          <p:spPr bwMode="auto">
            <a:xfrm>
              <a:off x="3570" y="2187"/>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grpSp>
      <p:grpSp>
        <p:nvGrpSpPr>
          <p:cNvPr id="29708" name="Group 92"/>
          <p:cNvGrpSpPr/>
          <p:nvPr/>
        </p:nvGrpSpPr>
        <p:grpSpPr bwMode="auto">
          <a:xfrm>
            <a:off x="6489705" y="3124206"/>
            <a:ext cx="1585913" cy="809625"/>
            <a:chOff x="3177" y="2850"/>
            <a:chExt cx="999" cy="510"/>
          </a:xfrm>
        </p:grpSpPr>
        <p:sp>
          <p:nvSpPr>
            <p:cNvPr id="29727" name="AutoShape 81"/>
            <p:cNvSpPr>
              <a:spLocks noChangeArrowheads="1"/>
            </p:cNvSpPr>
            <p:nvPr/>
          </p:nvSpPr>
          <p:spPr bwMode="auto">
            <a:xfrm>
              <a:off x="3360" y="285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28" name="AutoShape 82"/>
            <p:cNvSpPr>
              <a:spLocks noChangeArrowheads="1"/>
            </p:cNvSpPr>
            <p:nvPr/>
          </p:nvSpPr>
          <p:spPr bwMode="auto">
            <a:xfrm>
              <a:off x="3600" y="285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29" name="AutoShape 83"/>
            <p:cNvSpPr>
              <a:spLocks noChangeArrowheads="1"/>
            </p:cNvSpPr>
            <p:nvPr/>
          </p:nvSpPr>
          <p:spPr bwMode="auto">
            <a:xfrm>
              <a:off x="3840" y="285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30" name="AutoShape 84"/>
            <p:cNvSpPr>
              <a:spLocks noChangeArrowheads="1"/>
            </p:cNvSpPr>
            <p:nvPr/>
          </p:nvSpPr>
          <p:spPr bwMode="auto">
            <a:xfrm>
              <a:off x="3264" y="2946"/>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31" name="AutoShape 85"/>
            <p:cNvSpPr>
              <a:spLocks noChangeArrowheads="1"/>
            </p:cNvSpPr>
            <p:nvPr/>
          </p:nvSpPr>
          <p:spPr bwMode="auto">
            <a:xfrm>
              <a:off x="3273" y="2937"/>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32" name="AutoShape 86"/>
            <p:cNvSpPr>
              <a:spLocks noChangeArrowheads="1"/>
            </p:cNvSpPr>
            <p:nvPr/>
          </p:nvSpPr>
          <p:spPr bwMode="auto">
            <a:xfrm>
              <a:off x="3513" y="2937"/>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33" name="AutoShape 87"/>
            <p:cNvSpPr>
              <a:spLocks noChangeArrowheads="1"/>
            </p:cNvSpPr>
            <p:nvPr/>
          </p:nvSpPr>
          <p:spPr bwMode="auto">
            <a:xfrm>
              <a:off x="3753" y="2937"/>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34" name="AutoShape 88"/>
            <p:cNvSpPr>
              <a:spLocks noChangeArrowheads="1"/>
            </p:cNvSpPr>
            <p:nvPr/>
          </p:nvSpPr>
          <p:spPr bwMode="auto">
            <a:xfrm>
              <a:off x="3177" y="302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35" name="AutoShape 89"/>
            <p:cNvSpPr>
              <a:spLocks noChangeArrowheads="1"/>
            </p:cNvSpPr>
            <p:nvPr/>
          </p:nvSpPr>
          <p:spPr bwMode="auto">
            <a:xfrm>
              <a:off x="3426" y="302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grpSp>
      <p:sp>
        <p:nvSpPr>
          <p:cNvPr id="2" name="TextBox 1"/>
          <p:cNvSpPr txBox="1"/>
          <p:nvPr/>
        </p:nvSpPr>
        <p:spPr>
          <a:xfrm>
            <a:off x="2361674" y="1023620"/>
            <a:ext cx="7138985" cy="521970"/>
          </a:xfrm>
          <a:prstGeom prst="rect">
            <a:avLst/>
          </a:prstGeom>
          <a:noFill/>
        </p:spPr>
        <p:txBody>
          <a:bodyPr wrap="square" rtlCol="0">
            <a:spAutoFit/>
          </a:bodyPr>
          <a:lstStyle/>
          <a:p>
            <a:r>
              <a:rPr lang="en-US" sz="2800" b="1" smtClean="0">
                <a:solidFill>
                  <a:srgbClr val="500050"/>
                </a:solidFill>
                <a:latin typeface="Times New Roman" panose="02020603050405020304" charset="0"/>
                <a:cs typeface="Times New Roman" panose="02020603050405020304" charset="0"/>
              </a:rPr>
              <a:t>Hình </a:t>
            </a:r>
            <a:r>
              <a:rPr lang="en-US" sz="2800" b="1">
                <a:latin typeface="HP001 4 hàng" panose="020B0603050302020204" pitchFamily="34" charset="0"/>
                <a:sym typeface="+mn-ea"/>
              </a:rPr>
              <a:t>A</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gồm</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mấy</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hình</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lập</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phương</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nhỏ</a:t>
            </a:r>
            <a:r>
              <a:rPr lang="en-US" sz="2800" b="1" dirty="0">
                <a:solidFill>
                  <a:srgbClr val="500050"/>
                </a:solidFill>
                <a:latin typeface="Times New Roman" panose="02020603050405020304" charset="0"/>
                <a:cs typeface="Times New Roman" panose="02020603050405020304" charset="0"/>
              </a:rPr>
              <a:t>?</a:t>
            </a:r>
            <a:endParaRPr lang="en-US" sz="2800" b="1" dirty="0">
              <a:solidFill>
                <a:srgbClr val="500050"/>
              </a:solidFill>
              <a:latin typeface="Times New Roman" panose="02020603050405020304" charset="0"/>
              <a:cs typeface="Times New Roman" panose="02020603050405020304" charset="0"/>
            </a:endParaRPr>
          </a:p>
        </p:txBody>
      </p:sp>
      <p:sp>
        <p:nvSpPr>
          <p:cNvPr id="4" name="TextBox 3"/>
          <p:cNvSpPr txBox="1"/>
          <p:nvPr/>
        </p:nvSpPr>
        <p:spPr>
          <a:xfrm>
            <a:off x="1587500" y="1545501"/>
            <a:ext cx="9143999" cy="521970"/>
          </a:xfrm>
          <a:prstGeom prst="rect">
            <a:avLst/>
          </a:prstGeom>
          <a:noFill/>
        </p:spPr>
        <p:txBody>
          <a:bodyPr wrap="square" rtlCol="0">
            <a:spAutoFit/>
          </a:bodyPr>
          <a:lstStyle/>
          <a:p>
            <a:pPr indent="725805"/>
            <a:r>
              <a:rPr lang="en-US" sz="2800" b="1" dirty="0" err="1">
                <a:solidFill>
                  <a:srgbClr val="500050"/>
                </a:solidFill>
                <a:latin typeface="Times New Roman" panose="02020603050405020304" charset="0"/>
                <a:cs typeface="Times New Roman" panose="02020603050405020304" charset="0"/>
              </a:rPr>
              <a:t>Hình</a:t>
            </a:r>
            <a:r>
              <a:rPr lang="en-US" sz="2800" b="1" dirty="0">
                <a:solidFill>
                  <a:srgbClr val="500050"/>
                </a:solidFill>
                <a:latin typeface="Times New Roman" panose="02020603050405020304" charset="0"/>
                <a:cs typeface="Times New Roman" panose="02020603050405020304" charset="0"/>
              </a:rPr>
              <a:t> </a:t>
            </a:r>
            <a:r>
              <a:rPr lang="en-US" sz="2800" b="1">
                <a:latin typeface="HP001 4 hàng" panose="020B0603050302020204" pitchFamily="34" charset="0"/>
                <a:sym typeface="+mn-ea"/>
              </a:rPr>
              <a:t>B</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gồm</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mấy</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hình</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lập</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phương</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nhỏ</a:t>
            </a:r>
            <a:r>
              <a:rPr lang="en-US" sz="2800" b="1" dirty="0">
                <a:solidFill>
                  <a:srgbClr val="500050"/>
                </a:solidFill>
                <a:latin typeface="Times New Roman" panose="02020603050405020304" charset="0"/>
                <a:cs typeface="Times New Roman" panose="02020603050405020304" charset="0"/>
              </a:rPr>
              <a:t>?</a:t>
            </a:r>
            <a:endParaRPr lang="en-US" sz="2800" b="1" dirty="0">
              <a:solidFill>
                <a:srgbClr val="500050"/>
              </a:solidFill>
              <a:latin typeface="Times New Roman" panose="02020603050405020304" charset="0"/>
              <a:cs typeface="Times New Roman" panose="02020603050405020304" charset="0"/>
            </a:endParaRPr>
          </a:p>
        </p:txBody>
      </p:sp>
      <p:sp>
        <p:nvSpPr>
          <p:cNvPr id="5" name="TextBox 4"/>
          <p:cNvSpPr txBox="1"/>
          <p:nvPr/>
        </p:nvSpPr>
        <p:spPr>
          <a:xfrm>
            <a:off x="1587590" y="2067560"/>
            <a:ext cx="9143999" cy="521970"/>
          </a:xfrm>
          <a:prstGeom prst="rect">
            <a:avLst/>
          </a:prstGeom>
          <a:noFill/>
        </p:spPr>
        <p:txBody>
          <a:bodyPr wrap="square" rtlCol="0">
            <a:spAutoFit/>
          </a:bodyPr>
          <a:lstStyle/>
          <a:p>
            <a:pPr indent="725805"/>
            <a:r>
              <a:rPr lang="en-US" sz="2800" b="1" dirty="0">
                <a:solidFill>
                  <a:srgbClr val="500050"/>
                </a:solidFill>
                <a:latin typeface="Times New Roman" panose="02020603050405020304" charset="0"/>
                <a:cs typeface="Times New Roman" panose="02020603050405020304" charset="0"/>
              </a:rPr>
              <a:t>So </a:t>
            </a:r>
            <a:r>
              <a:rPr lang="en-US" sz="2800" b="1" dirty="0" err="1">
                <a:solidFill>
                  <a:srgbClr val="500050"/>
                </a:solidFill>
                <a:latin typeface="Times New Roman" panose="02020603050405020304" charset="0"/>
                <a:cs typeface="Times New Roman" panose="02020603050405020304" charset="0"/>
              </a:rPr>
              <a:t>sánh</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thể</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tích</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của</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hình</a:t>
            </a:r>
            <a:r>
              <a:rPr lang="en-US" sz="2800" b="1" dirty="0">
                <a:solidFill>
                  <a:srgbClr val="500050"/>
                </a:solidFill>
                <a:latin typeface="Times New Roman" panose="02020603050405020304" charset="0"/>
                <a:cs typeface="Times New Roman" panose="02020603050405020304" charset="0"/>
              </a:rPr>
              <a:t> </a:t>
            </a:r>
            <a:r>
              <a:rPr lang="en-US" sz="2800" b="1">
                <a:latin typeface="HP001 4 hàng" panose="020B0603050302020204" pitchFamily="34" charset="0"/>
                <a:sym typeface="+mn-ea"/>
              </a:rPr>
              <a:t>A</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và</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hình</a:t>
            </a:r>
            <a:r>
              <a:rPr lang="en-US" sz="2800" b="1" dirty="0">
                <a:solidFill>
                  <a:srgbClr val="500050"/>
                </a:solidFill>
                <a:latin typeface="Times New Roman" panose="02020603050405020304" charset="0"/>
                <a:cs typeface="Times New Roman" panose="02020603050405020304" charset="0"/>
              </a:rPr>
              <a:t> </a:t>
            </a:r>
            <a:r>
              <a:rPr lang="en-US" sz="2800" b="1">
                <a:latin typeface="HP001 4 hàng" panose="020B0603050302020204" pitchFamily="34" charset="0"/>
                <a:sym typeface="+mn-ea"/>
              </a:rPr>
              <a:t>B</a:t>
            </a:r>
            <a:r>
              <a:rPr lang="en-US" sz="2800" b="1" dirty="0">
                <a:solidFill>
                  <a:srgbClr val="500050"/>
                </a:solidFill>
                <a:latin typeface="Times New Roman" panose="02020603050405020304" charset="0"/>
                <a:cs typeface="Times New Roman" panose="02020603050405020304" charset="0"/>
              </a:rPr>
              <a:t>.</a:t>
            </a:r>
            <a:endParaRPr lang="en-US" sz="2800" b="1" dirty="0">
              <a:solidFill>
                <a:srgbClr val="500050"/>
              </a:solidFill>
              <a:latin typeface="Times New Roman" panose="02020603050405020304" charset="0"/>
              <a:cs typeface="Times New Roman" panose="02020603050405020304" charset="0"/>
            </a:endParaRPr>
          </a:p>
        </p:txBody>
      </p:sp>
      <p:sp>
        <p:nvSpPr>
          <p:cNvPr id="115" name="Text Box 53"/>
          <p:cNvSpPr txBox="1">
            <a:spLocks noChangeArrowheads="1"/>
          </p:cNvSpPr>
          <p:nvPr/>
        </p:nvSpPr>
        <p:spPr bwMode="auto">
          <a:xfrm>
            <a:off x="3729355" y="4977765"/>
            <a:ext cx="30480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3200" b="1">
                <a:latin typeface="HP001 4 hàng" panose="020B0603050302020204" pitchFamily="34" charset="0"/>
                <a:sym typeface="+mn-ea"/>
              </a:rPr>
              <a:t>A</a:t>
            </a:r>
            <a:endParaRPr lang="en-US" sz="3200" b="1" dirty="0">
              <a:latin typeface="Times New Roman" panose="02020603050405020304" charset="0"/>
              <a:cs typeface="Times New Roman" panose="02020603050405020304" charset="0"/>
            </a:endParaRPr>
          </a:p>
        </p:txBody>
      </p:sp>
      <p:sp>
        <p:nvSpPr>
          <p:cNvPr id="116" name="Text Box 53"/>
          <p:cNvSpPr txBox="1">
            <a:spLocks noChangeArrowheads="1"/>
          </p:cNvSpPr>
          <p:nvPr/>
        </p:nvSpPr>
        <p:spPr bwMode="auto">
          <a:xfrm>
            <a:off x="6858000" y="4977825"/>
            <a:ext cx="381000" cy="132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3200" b="1">
                <a:latin typeface="HP001 4 hàng" panose="020B0603050302020204" pitchFamily="34" charset="0"/>
                <a:sym typeface="+mn-ea"/>
              </a:rPr>
              <a:t>B</a:t>
            </a:r>
            <a:endParaRPr lang="en-US" sz="3200" b="1">
              <a:latin typeface="HP001 4 hàng" panose="020B0603050302020204" pitchFamily="34" charset="0"/>
            </a:endParaRPr>
          </a:p>
          <a:p>
            <a:pPr eaLnBrk="1" hangingPunct="1">
              <a:spcBef>
                <a:spcPct val="50000"/>
              </a:spcBef>
            </a:pPr>
            <a:endParaRPr lang="en-US" sz="3200" b="1" dirty="0">
              <a:latin typeface="Times New Roman" panose="02020603050405020304" charset="0"/>
              <a:cs typeface="Times New Roman" panose="02020603050405020304" charset="0"/>
            </a:endParaRPr>
          </a:p>
        </p:txBody>
      </p:sp>
      <p:sp>
        <p:nvSpPr>
          <p:cNvPr id="13" name="TextBox 12"/>
          <p:cNvSpPr txBox="1"/>
          <p:nvPr/>
        </p:nvSpPr>
        <p:spPr>
          <a:xfrm>
            <a:off x="3853114" y="287793"/>
            <a:ext cx="3774275" cy="583565"/>
          </a:xfrm>
          <a:prstGeom prst="rect">
            <a:avLst/>
          </a:prstGeom>
          <a:noFill/>
        </p:spPr>
        <p:txBody>
          <a:bodyPr wrap="square" rtlCol="0">
            <a:spAutoFit/>
          </a:bodyPr>
          <a:p>
            <a:pPr algn="ctr"/>
            <a:r>
              <a:rPr lang="en-US" sz="3200" b="1">
                <a:ln w="12700">
                  <a:solidFill>
                    <a:schemeClr val="tx1"/>
                  </a:solidFill>
                </a:ln>
                <a:solidFill>
                  <a:srgbClr val="EFEEDE"/>
                </a:solidFill>
                <a:latin typeface="#9Slide07 IcielCadena" panose="02000503000000020004" pitchFamily="2" charset="0"/>
              </a:rPr>
              <a:t>Bài tập 2</a:t>
            </a:r>
            <a:endParaRPr lang="en-US" sz="3200" b="1">
              <a:ln w="12700">
                <a:solidFill>
                  <a:schemeClr val="tx1"/>
                </a:solidFill>
              </a:ln>
              <a:solidFill>
                <a:srgbClr val="EFEEDE"/>
              </a:solidFill>
              <a:latin typeface="#9Slide07 IcielCadena" panose="02000503000000020004" pitchFamily="2" charset="0"/>
            </a:endParaRPr>
          </a:p>
        </p:txBody>
      </p:sp>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 146"/>
          <p:cNvGrpSpPr/>
          <p:nvPr/>
        </p:nvGrpSpPr>
        <p:grpSpPr bwMode="auto">
          <a:xfrm>
            <a:off x="6491289" y="3871918"/>
            <a:ext cx="1585912" cy="809625"/>
            <a:chOff x="3081" y="2016"/>
            <a:chExt cx="999" cy="510"/>
          </a:xfrm>
        </p:grpSpPr>
        <p:sp>
          <p:nvSpPr>
            <p:cNvPr id="29794" name="AutoShape 27"/>
            <p:cNvSpPr>
              <a:spLocks noChangeArrowheads="1"/>
            </p:cNvSpPr>
            <p:nvPr/>
          </p:nvSpPr>
          <p:spPr bwMode="auto">
            <a:xfrm>
              <a:off x="3264" y="2016"/>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95" name="AutoShape 28"/>
            <p:cNvSpPr>
              <a:spLocks noChangeArrowheads="1"/>
            </p:cNvSpPr>
            <p:nvPr/>
          </p:nvSpPr>
          <p:spPr bwMode="auto">
            <a:xfrm>
              <a:off x="3504" y="2016"/>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96" name="AutoShape 29"/>
            <p:cNvSpPr>
              <a:spLocks noChangeArrowheads="1"/>
            </p:cNvSpPr>
            <p:nvPr/>
          </p:nvSpPr>
          <p:spPr bwMode="auto">
            <a:xfrm>
              <a:off x="3744" y="2016"/>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97" name="AutoShape 30"/>
            <p:cNvSpPr>
              <a:spLocks noChangeArrowheads="1"/>
            </p:cNvSpPr>
            <p:nvPr/>
          </p:nvSpPr>
          <p:spPr bwMode="auto">
            <a:xfrm>
              <a:off x="3168" y="2112"/>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98" name="AutoShape 31"/>
            <p:cNvSpPr>
              <a:spLocks noChangeArrowheads="1"/>
            </p:cNvSpPr>
            <p:nvPr/>
          </p:nvSpPr>
          <p:spPr bwMode="auto">
            <a:xfrm>
              <a:off x="3177" y="2103"/>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99" name="AutoShape 32"/>
            <p:cNvSpPr>
              <a:spLocks noChangeArrowheads="1"/>
            </p:cNvSpPr>
            <p:nvPr/>
          </p:nvSpPr>
          <p:spPr bwMode="auto">
            <a:xfrm>
              <a:off x="3417" y="2103"/>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800" name="AutoShape 33"/>
            <p:cNvSpPr>
              <a:spLocks noChangeArrowheads="1"/>
            </p:cNvSpPr>
            <p:nvPr/>
          </p:nvSpPr>
          <p:spPr bwMode="auto">
            <a:xfrm>
              <a:off x="3657" y="2103"/>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801" name="AutoShape 34"/>
            <p:cNvSpPr>
              <a:spLocks noChangeArrowheads="1"/>
            </p:cNvSpPr>
            <p:nvPr/>
          </p:nvSpPr>
          <p:spPr bwMode="auto">
            <a:xfrm>
              <a:off x="3081" y="219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802" name="AutoShape 43"/>
            <p:cNvSpPr>
              <a:spLocks noChangeArrowheads="1"/>
            </p:cNvSpPr>
            <p:nvPr/>
          </p:nvSpPr>
          <p:spPr bwMode="auto">
            <a:xfrm>
              <a:off x="3330" y="219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803" name="AutoShape 45"/>
            <p:cNvSpPr>
              <a:spLocks noChangeArrowheads="1"/>
            </p:cNvSpPr>
            <p:nvPr/>
          </p:nvSpPr>
          <p:spPr bwMode="auto">
            <a:xfrm>
              <a:off x="3570" y="2187"/>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grpSp>
      <p:grpSp>
        <p:nvGrpSpPr>
          <p:cNvPr id="3" name="Group 111"/>
          <p:cNvGrpSpPr/>
          <p:nvPr/>
        </p:nvGrpSpPr>
        <p:grpSpPr bwMode="auto">
          <a:xfrm>
            <a:off x="2967991" y="3515360"/>
            <a:ext cx="2357438" cy="795337"/>
            <a:chOff x="894" y="1140"/>
            <a:chExt cx="1485" cy="501"/>
          </a:xfrm>
        </p:grpSpPr>
        <p:sp>
          <p:nvSpPr>
            <p:cNvPr id="29778" name="AutoShape 48"/>
            <p:cNvSpPr>
              <a:spLocks noChangeArrowheads="1"/>
            </p:cNvSpPr>
            <p:nvPr/>
          </p:nvSpPr>
          <p:spPr bwMode="auto">
            <a:xfrm>
              <a:off x="1056"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79" name="AutoShape 49"/>
            <p:cNvSpPr>
              <a:spLocks noChangeArrowheads="1"/>
            </p:cNvSpPr>
            <p:nvPr/>
          </p:nvSpPr>
          <p:spPr bwMode="auto">
            <a:xfrm>
              <a:off x="1296"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80" name="AutoShape 50"/>
            <p:cNvSpPr>
              <a:spLocks noChangeArrowheads="1"/>
            </p:cNvSpPr>
            <p:nvPr/>
          </p:nvSpPr>
          <p:spPr bwMode="auto">
            <a:xfrm>
              <a:off x="1545"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81" name="AutoShape 51"/>
            <p:cNvSpPr>
              <a:spLocks noChangeArrowheads="1"/>
            </p:cNvSpPr>
            <p:nvPr/>
          </p:nvSpPr>
          <p:spPr bwMode="auto">
            <a:xfrm>
              <a:off x="1794"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82" name="AutoShape 73"/>
            <p:cNvSpPr>
              <a:spLocks noChangeArrowheads="1"/>
            </p:cNvSpPr>
            <p:nvPr/>
          </p:nvSpPr>
          <p:spPr bwMode="auto">
            <a:xfrm>
              <a:off x="2043"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83" name="AutoShape 99"/>
            <p:cNvSpPr>
              <a:spLocks noChangeArrowheads="1"/>
            </p:cNvSpPr>
            <p:nvPr/>
          </p:nvSpPr>
          <p:spPr bwMode="auto">
            <a:xfrm>
              <a:off x="978"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84" name="AutoShape 100"/>
            <p:cNvSpPr>
              <a:spLocks noChangeArrowheads="1"/>
            </p:cNvSpPr>
            <p:nvPr/>
          </p:nvSpPr>
          <p:spPr bwMode="auto">
            <a:xfrm>
              <a:off x="1218"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85" name="AutoShape 101"/>
            <p:cNvSpPr>
              <a:spLocks noChangeArrowheads="1"/>
            </p:cNvSpPr>
            <p:nvPr/>
          </p:nvSpPr>
          <p:spPr bwMode="auto">
            <a:xfrm>
              <a:off x="1467"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86" name="AutoShape 102"/>
            <p:cNvSpPr>
              <a:spLocks noChangeArrowheads="1"/>
            </p:cNvSpPr>
            <p:nvPr/>
          </p:nvSpPr>
          <p:spPr bwMode="auto">
            <a:xfrm>
              <a:off x="1716"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87" name="AutoShape 103"/>
            <p:cNvSpPr>
              <a:spLocks noChangeArrowheads="1"/>
            </p:cNvSpPr>
            <p:nvPr/>
          </p:nvSpPr>
          <p:spPr bwMode="auto">
            <a:xfrm>
              <a:off x="1965"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grpSp>
          <p:nvGrpSpPr>
            <p:cNvPr id="29788" name="Group 110"/>
            <p:cNvGrpSpPr/>
            <p:nvPr/>
          </p:nvGrpSpPr>
          <p:grpSpPr bwMode="auto">
            <a:xfrm>
              <a:off x="894" y="1305"/>
              <a:ext cx="1323" cy="336"/>
              <a:chOff x="1074" y="1314"/>
              <a:chExt cx="1323" cy="336"/>
            </a:xfrm>
          </p:grpSpPr>
          <p:sp>
            <p:nvSpPr>
              <p:cNvPr id="29789" name="AutoShape 105"/>
              <p:cNvSpPr>
                <a:spLocks noChangeArrowheads="1"/>
              </p:cNvSpPr>
              <p:nvPr/>
            </p:nvSpPr>
            <p:spPr bwMode="auto">
              <a:xfrm>
                <a:off x="1074"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90" name="AutoShape 106"/>
              <p:cNvSpPr>
                <a:spLocks noChangeArrowheads="1"/>
              </p:cNvSpPr>
              <p:nvPr/>
            </p:nvSpPr>
            <p:spPr bwMode="auto">
              <a:xfrm>
                <a:off x="1314"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91" name="AutoShape 107"/>
              <p:cNvSpPr>
                <a:spLocks noChangeArrowheads="1"/>
              </p:cNvSpPr>
              <p:nvPr/>
            </p:nvSpPr>
            <p:spPr bwMode="auto">
              <a:xfrm>
                <a:off x="1563"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92" name="AutoShape 108"/>
              <p:cNvSpPr>
                <a:spLocks noChangeArrowheads="1"/>
              </p:cNvSpPr>
              <p:nvPr/>
            </p:nvSpPr>
            <p:spPr bwMode="auto">
              <a:xfrm>
                <a:off x="1812"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93" name="AutoShape 109"/>
              <p:cNvSpPr>
                <a:spLocks noChangeArrowheads="1"/>
              </p:cNvSpPr>
              <p:nvPr/>
            </p:nvSpPr>
            <p:spPr bwMode="auto">
              <a:xfrm>
                <a:off x="2061"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grpSp>
      </p:grpSp>
      <p:grpSp>
        <p:nvGrpSpPr>
          <p:cNvPr id="29705" name="Group 112"/>
          <p:cNvGrpSpPr/>
          <p:nvPr/>
        </p:nvGrpSpPr>
        <p:grpSpPr bwMode="auto">
          <a:xfrm>
            <a:off x="2963233" y="3138173"/>
            <a:ext cx="2357437" cy="795339"/>
            <a:chOff x="894" y="1140"/>
            <a:chExt cx="1485" cy="501"/>
          </a:xfrm>
        </p:grpSpPr>
        <p:sp>
          <p:nvSpPr>
            <p:cNvPr id="29762" name="AutoShape 113"/>
            <p:cNvSpPr>
              <a:spLocks noChangeArrowheads="1"/>
            </p:cNvSpPr>
            <p:nvPr/>
          </p:nvSpPr>
          <p:spPr bwMode="auto">
            <a:xfrm>
              <a:off x="1056"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63" name="AutoShape 114"/>
            <p:cNvSpPr>
              <a:spLocks noChangeArrowheads="1"/>
            </p:cNvSpPr>
            <p:nvPr/>
          </p:nvSpPr>
          <p:spPr bwMode="auto">
            <a:xfrm>
              <a:off x="1296"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64" name="AutoShape 115"/>
            <p:cNvSpPr>
              <a:spLocks noChangeArrowheads="1"/>
            </p:cNvSpPr>
            <p:nvPr/>
          </p:nvSpPr>
          <p:spPr bwMode="auto">
            <a:xfrm>
              <a:off x="1545"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65" name="AutoShape 116"/>
            <p:cNvSpPr>
              <a:spLocks noChangeArrowheads="1"/>
            </p:cNvSpPr>
            <p:nvPr/>
          </p:nvSpPr>
          <p:spPr bwMode="auto">
            <a:xfrm>
              <a:off x="1794"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66" name="AutoShape 117"/>
            <p:cNvSpPr>
              <a:spLocks noChangeArrowheads="1"/>
            </p:cNvSpPr>
            <p:nvPr/>
          </p:nvSpPr>
          <p:spPr bwMode="auto">
            <a:xfrm>
              <a:off x="2043"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67" name="AutoShape 118"/>
            <p:cNvSpPr>
              <a:spLocks noChangeArrowheads="1"/>
            </p:cNvSpPr>
            <p:nvPr/>
          </p:nvSpPr>
          <p:spPr bwMode="auto">
            <a:xfrm>
              <a:off x="978"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68" name="AutoShape 119"/>
            <p:cNvSpPr>
              <a:spLocks noChangeArrowheads="1"/>
            </p:cNvSpPr>
            <p:nvPr/>
          </p:nvSpPr>
          <p:spPr bwMode="auto">
            <a:xfrm>
              <a:off x="1218"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69" name="AutoShape 120"/>
            <p:cNvSpPr>
              <a:spLocks noChangeArrowheads="1"/>
            </p:cNvSpPr>
            <p:nvPr/>
          </p:nvSpPr>
          <p:spPr bwMode="auto">
            <a:xfrm>
              <a:off x="1467"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70" name="AutoShape 121"/>
            <p:cNvSpPr>
              <a:spLocks noChangeArrowheads="1"/>
            </p:cNvSpPr>
            <p:nvPr/>
          </p:nvSpPr>
          <p:spPr bwMode="auto">
            <a:xfrm>
              <a:off x="1716"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71" name="AutoShape 122"/>
            <p:cNvSpPr>
              <a:spLocks noChangeArrowheads="1"/>
            </p:cNvSpPr>
            <p:nvPr/>
          </p:nvSpPr>
          <p:spPr bwMode="auto">
            <a:xfrm>
              <a:off x="1965"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grpSp>
          <p:nvGrpSpPr>
            <p:cNvPr id="29772" name="Group 123"/>
            <p:cNvGrpSpPr/>
            <p:nvPr/>
          </p:nvGrpSpPr>
          <p:grpSpPr bwMode="auto">
            <a:xfrm>
              <a:off x="894" y="1305"/>
              <a:ext cx="1323" cy="336"/>
              <a:chOff x="1074" y="1314"/>
              <a:chExt cx="1323" cy="336"/>
            </a:xfrm>
          </p:grpSpPr>
          <p:sp>
            <p:nvSpPr>
              <p:cNvPr id="29773" name="AutoShape 124"/>
              <p:cNvSpPr>
                <a:spLocks noChangeArrowheads="1"/>
              </p:cNvSpPr>
              <p:nvPr/>
            </p:nvSpPr>
            <p:spPr bwMode="auto">
              <a:xfrm>
                <a:off x="1074"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74" name="AutoShape 125"/>
              <p:cNvSpPr>
                <a:spLocks noChangeArrowheads="1"/>
              </p:cNvSpPr>
              <p:nvPr/>
            </p:nvSpPr>
            <p:spPr bwMode="auto">
              <a:xfrm>
                <a:off x="1314"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75" name="AutoShape 126"/>
              <p:cNvSpPr>
                <a:spLocks noChangeArrowheads="1"/>
              </p:cNvSpPr>
              <p:nvPr/>
            </p:nvSpPr>
            <p:spPr bwMode="auto">
              <a:xfrm>
                <a:off x="1563"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76" name="AutoShape 127"/>
              <p:cNvSpPr>
                <a:spLocks noChangeArrowheads="1"/>
              </p:cNvSpPr>
              <p:nvPr/>
            </p:nvSpPr>
            <p:spPr bwMode="auto">
              <a:xfrm>
                <a:off x="1812"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77" name="AutoShape 128"/>
              <p:cNvSpPr>
                <a:spLocks noChangeArrowheads="1"/>
              </p:cNvSpPr>
              <p:nvPr/>
            </p:nvSpPr>
            <p:spPr bwMode="auto">
              <a:xfrm>
                <a:off x="2061"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grpSp>
      </p:grpSp>
      <p:grpSp>
        <p:nvGrpSpPr>
          <p:cNvPr id="7" name="Group 129"/>
          <p:cNvGrpSpPr/>
          <p:nvPr/>
        </p:nvGrpSpPr>
        <p:grpSpPr bwMode="auto">
          <a:xfrm>
            <a:off x="2968313" y="2780671"/>
            <a:ext cx="2357437" cy="795339"/>
            <a:chOff x="894" y="1140"/>
            <a:chExt cx="1485" cy="501"/>
          </a:xfrm>
        </p:grpSpPr>
        <p:sp>
          <p:nvSpPr>
            <p:cNvPr id="29746" name="AutoShape 130"/>
            <p:cNvSpPr>
              <a:spLocks noChangeArrowheads="1"/>
            </p:cNvSpPr>
            <p:nvPr/>
          </p:nvSpPr>
          <p:spPr bwMode="auto">
            <a:xfrm>
              <a:off x="1056"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47" name="AutoShape 131"/>
            <p:cNvSpPr>
              <a:spLocks noChangeArrowheads="1"/>
            </p:cNvSpPr>
            <p:nvPr/>
          </p:nvSpPr>
          <p:spPr bwMode="auto">
            <a:xfrm>
              <a:off x="1296"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48" name="AutoShape 132"/>
            <p:cNvSpPr>
              <a:spLocks noChangeArrowheads="1"/>
            </p:cNvSpPr>
            <p:nvPr/>
          </p:nvSpPr>
          <p:spPr bwMode="auto">
            <a:xfrm>
              <a:off x="1545"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49" name="AutoShape 133"/>
            <p:cNvSpPr>
              <a:spLocks noChangeArrowheads="1"/>
            </p:cNvSpPr>
            <p:nvPr/>
          </p:nvSpPr>
          <p:spPr bwMode="auto">
            <a:xfrm>
              <a:off x="1794"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50" name="AutoShape 134"/>
            <p:cNvSpPr>
              <a:spLocks noChangeArrowheads="1"/>
            </p:cNvSpPr>
            <p:nvPr/>
          </p:nvSpPr>
          <p:spPr bwMode="auto">
            <a:xfrm>
              <a:off x="2043"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51" name="AutoShape 135"/>
            <p:cNvSpPr>
              <a:spLocks noChangeArrowheads="1"/>
            </p:cNvSpPr>
            <p:nvPr/>
          </p:nvSpPr>
          <p:spPr bwMode="auto">
            <a:xfrm>
              <a:off x="978"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52" name="AutoShape 136"/>
            <p:cNvSpPr>
              <a:spLocks noChangeArrowheads="1"/>
            </p:cNvSpPr>
            <p:nvPr/>
          </p:nvSpPr>
          <p:spPr bwMode="auto">
            <a:xfrm>
              <a:off x="1218"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53" name="AutoShape 137"/>
            <p:cNvSpPr>
              <a:spLocks noChangeArrowheads="1"/>
            </p:cNvSpPr>
            <p:nvPr/>
          </p:nvSpPr>
          <p:spPr bwMode="auto">
            <a:xfrm>
              <a:off x="1467"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54" name="AutoShape 138"/>
            <p:cNvSpPr>
              <a:spLocks noChangeArrowheads="1"/>
            </p:cNvSpPr>
            <p:nvPr/>
          </p:nvSpPr>
          <p:spPr bwMode="auto">
            <a:xfrm>
              <a:off x="1716"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55" name="AutoShape 139"/>
            <p:cNvSpPr>
              <a:spLocks noChangeArrowheads="1"/>
            </p:cNvSpPr>
            <p:nvPr/>
          </p:nvSpPr>
          <p:spPr bwMode="auto">
            <a:xfrm>
              <a:off x="1965"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grpSp>
          <p:nvGrpSpPr>
            <p:cNvPr id="29756" name="Group 140"/>
            <p:cNvGrpSpPr/>
            <p:nvPr/>
          </p:nvGrpSpPr>
          <p:grpSpPr bwMode="auto">
            <a:xfrm>
              <a:off x="894" y="1305"/>
              <a:ext cx="1323" cy="336"/>
              <a:chOff x="1074" y="1314"/>
              <a:chExt cx="1323" cy="336"/>
            </a:xfrm>
          </p:grpSpPr>
          <p:sp>
            <p:nvSpPr>
              <p:cNvPr id="29757" name="AutoShape 141"/>
              <p:cNvSpPr>
                <a:spLocks noChangeArrowheads="1"/>
              </p:cNvSpPr>
              <p:nvPr/>
            </p:nvSpPr>
            <p:spPr bwMode="auto">
              <a:xfrm>
                <a:off x="1074"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58" name="AutoShape 142"/>
              <p:cNvSpPr>
                <a:spLocks noChangeArrowheads="1"/>
              </p:cNvSpPr>
              <p:nvPr/>
            </p:nvSpPr>
            <p:spPr bwMode="auto">
              <a:xfrm>
                <a:off x="1314"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59" name="AutoShape 143"/>
              <p:cNvSpPr>
                <a:spLocks noChangeArrowheads="1"/>
              </p:cNvSpPr>
              <p:nvPr/>
            </p:nvSpPr>
            <p:spPr bwMode="auto">
              <a:xfrm>
                <a:off x="1563"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60" name="AutoShape 144"/>
              <p:cNvSpPr>
                <a:spLocks noChangeArrowheads="1"/>
              </p:cNvSpPr>
              <p:nvPr/>
            </p:nvSpPr>
            <p:spPr bwMode="auto">
              <a:xfrm>
                <a:off x="1812"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61" name="AutoShape 145"/>
              <p:cNvSpPr>
                <a:spLocks noChangeArrowheads="1"/>
              </p:cNvSpPr>
              <p:nvPr/>
            </p:nvSpPr>
            <p:spPr bwMode="auto">
              <a:xfrm>
                <a:off x="2061"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grpSp>
      </p:grpSp>
      <p:grpSp>
        <p:nvGrpSpPr>
          <p:cNvPr id="29707" name="Group 147"/>
          <p:cNvGrpSpPr/>
          <p:nvPr/>
        </p:nvGrpSpPr>
        <p:grpSpPr bwMode="auto">
          <a:xfrm>
            <a:off x="6491289" y="3505202"/>
            <a:ext cx="1585912" cy="809625"/>
            <a:chOff x="3081" y="2016"/>
            <a:chExt cx="999" cy="510"/>
          </a:xfrm>
        </p:grpSpPr>
        <p:sp>
          <p:nvSpPr>
            <p:cNvPr id="29736" name="AutoShape 148"/>
            <p:cNvSpPr>
              <a:spLocks noChangeArrowheads="1"/>
            </p:cNvSpPr>
            <p:nvPr/>
          </p:nvSpPr>
          <p:spPr bwMode="auto">
            <a:xfrm>
              <a:off x="3264" y="2016"/>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37" name="AutoShape 149"/>
            <p:cNvSpPr>
              <a:spLocks noChangeArrowheads="1"/>
            </p:cNvSpPr>
            <p:nvPr/>
          </p:nvSpPr>
          <p:spPr bwMode="auto">
            <a:xfrm>
              <a:off x="3504" y="2016"/>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38" name="AutoShape 150"/>
            <p:cNvSpPr>
              <a:spLocks noChangeArrowheads="1"/>
            </p:cNvSpPr>
            <p:nvPr/>
          </p:nvSpPr>
          <p:spPr bwMode="auto">
            <a:xfrm>
              <a:off x="3744" y="2016"/>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39" name="AutoShape 151"/>
            <p:cNvSpPr>
              <a:spLocks noChangeArrowheads="1"/>
            </p:cNvSpPr>
            <p:nvPr/>
          </p:nvSpPr>
          <p:spPr bwMode="auto">
            <a:xfrm>
              <a:off x="3168" y="2112"/>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40" name="AutoShape 152"/>
            <p:cNvSpPr>
              <a:spLocks noChangeArrowheads="1"/>
            </p:cNvSpPr>
            <p:nvPr/>
          </p:nvSpPr>
          <p:spPr bwMode="auto">
            <a:xfrm>
              <a:off x="3177" y="2103"/>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41" name="AutoShape 153"/>
            <p:cNvSpPr>
              <a:spLocks noChangeArrowheads="1"/>
            </p:cNvSpPr>
            <p:nvPr/>
          </p:nvSpPr>
          <p:spPr bwMode="auto">
            <a:xfrm>
              <a:off x="3417" y="2103"/>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42" name="AutoShape 154"/>
            <p:cNvSpPr>
              <a:spLocks noChangeArrowheads="1"/>
            </p:cNvSpPr>
            <p:nvPr/>
          </p:nvSpPr>
          <p:spPr bwMode="auto">
            <a:xfrm>
              <a:off x="3657" y="2103"/>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43" name="AutoShape 155"/>
            <p:cNvSpPr>
              <a:spLocks noChangeArrowheads="1"/>
            </p:cNvSpPr>
            <p:nvPr/>
          </p:nvSpPr>
          <p:spPr bwMode="auto">
            <a:xfrm>
              <a:off x="3081" y="219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44" name="AutoShape 156"/>
            <p:cNvSpPr>
              <a:spLocks noChangeArrowheads="1"/>
            </p:cNvSpPr>
            <p:nvPr/>
          </p:nvSpPr>
          <p:spPr bwMode="auto">
            <a:xfrm>
              <a:off x="3330" y="219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45" name="AutoShape 157"/>
            <p:cNvSpPr>
              <a:spLocks noChangeArrowheads="1"/>
            </p:cNvSpPr>
            <p:nvPr/>
          </p:nvSpPr>
          <p:spPr bwMode="auto">
            <a:xfrm>
              <a:off x="3570" y="2187"/>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grpSp>
      <p:grpSp>
        <p:nvGrpSpPr>
          <p:cNvPr id="29708" name="Group 92"/>
          <p:cNvGrpSpPr/>
          <p:nvPr/>
        </p:nvGrpSpPr>
        <p:grpSpPr bwMode="auto">
          <a:xfrm>
            <a:off x="6489705" y="3124206"/>
            <a:ext cx="1585913" cy="809625"/>
            <a:chOff x="3177" y="2850"/>
            <a:chExt cx="999" cy="510"/>
          </a:xfrm>
        </p:grpSpPr>
        <p:sp>
          <p:nvSpPr>
            <p:cNvPr id="29727" name="AutoShape 81"/>
            <p:cNvSpPr>
              <a:spLocks noChangeArrowheads="1"/>
            </p:cNvSpPr>
            <p:nvPr/>
          </p:nvSpPr>
          <p:spPr bwMode="auto">
            <a:xfrm>
              <a:off x="3360" y="285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28" name="AutoShape 82"/>
            <p:cNvSpPr>
              <a:spLocks noChangeArrowheads="1"/>
            </p:cNvSpPr>
            <p:nvPr/>
          </p:nvSpPr>
          <p:spPr bwMode="auto">
            <a:xfrm>
              <a:off x="3600" y="285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29" name="AutoShape 83"/>
            <p:cNvSpPr>
              <a:spLocks noChangeArrowheads="1"/>
            </p:cNvSpPr>
            <p:nvPr/>
          </p:nvSpPr>
          <p:spPr bwMode="auto">
            <a:xfrm>
              <a:off x="3840" y="285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30" name="AutoShape 84"/>
            <p:cNvSpPr>
              <a:spLocks noChangeArrowheads="1"/>
            </p:cNvSpPr>
            <p:nvPr/>
          </p:nvSpPr>
          <p:spPr bwMode="auto">
            <a:xfrm>
              <a:off x="3264" y="2946"/>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31" name="AutoShape 85"/>
            <p:cNvSpPr>
              <a:spLocks noChangeArrowheads="1"/>
            </p:cNvSpPr>
            <p:nvPr/>
          </p:nvSpPr>
          <p:spPr bwMode="auto">
            <a:xfrm>
              <a:off x="3273" y="2937"/>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32" name="AutoShape 86"/>
            <p:cNvSpPr>
              <a:spLocks noChangeArrowheads="1"/>
            </p:cNvSpPr>
            <p:nvPr/>
          </p:nvSpPr>
          <p:spPr bwMode="auto">
            <a:xfrm>
              <a:off x="3513" y="2937"/>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33" name="AutoShape 87"/>
            <p:cNvSpPr>
              <a:spLocks noChangeArrowheads="1"/>
            </p:cNvSpPr>
            <p:nvPr/>
          </p:nvSpPr>
          <p:spPr bwMode="auto">
            <a:xfrm>
              <a:off x="3753" y="2937"/>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34" name="AutoShape 88"/>
            <p:cNvSpPr>
              <a:spLocks noChangeArrowheads="1"/>
            </p:cNvSpPr>
            <p:nvPr/>
          </p:nvSpPr>
          <p:spPr bwMode="auto">
            <a:xfrm>
              <a:off x="3177" y="302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35" name="AutoShape 89"/>
            <p:cNvSpPr>
              <a:spLocks noChangeArrowheads="1"/>
            </p:cNvSpPr>
            <p:nvPr/>
          </p:nvSpPr>
          <p:spPr bwMode="auto">
            <a:xfrm>
              <a:off x="3426" y="302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grpSp>
      <p:sp>
        <p:nvSpPr>
          <p:cNvPr id="2" name="TextBox 1"/>
          <p:cNvSpPr txBox="1"/>
          <p:nvPr/>
        </p:nvSpPr>
        <p:spPr>
          <a:xfrm>
            <a:off x="2260074" y="791210"/>
            <a:ext cx="7138985" cy="521970"/>
          </a:xfrm>
          <a:prstGeom prst="rect">
            <a:avLst/>
          </a:prstGeom>
          <a:noFill/>
        </p:spPr>
        <p:txBody>
          <a:bodyPr wrap="square" rtlCol="0">
            <a:spAutoFit/>
          </a:bodyPr>
          <a:lstStyle/>
          <a:p>
            <a:r>
              <a:rPr lang="en-US" sz="2800" b="1" smtClean="0">
                <a:solidFill>
                  <a:srgbClr val="500050"/>
                </a:solidFill>
                <a:latin typeface="Times New Roman" panose="02020603050405020304" charset="0"/>
                <a:cs typeface="Times New Roman" panose="02020603050405020304" charset="0"/>
              </a:rPr>
              <a:t>Hình </a:t>
            </a:r>
            <a:r>
              <a:rPr lang="en-US" sz="2800" b="1">
                <a:latin typeface="HP001 4 hàng" panose="020B0603050302020204" pitchFamily="34" charset="0"/>
                <a:sym typeface="+mn-ea"/>
              </a:rPr>
              <a:t>A</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gồm</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mấy</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hình</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lập</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phương</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nhỏ</a:t>
            </a:r>
            <a:r>
              <a:rPr lang="en-US" sz="2800" b="1" dirty="0">
                <a:solidFill>
                  <a:srgbClr val="500050"/>
                </a:solidFill>
                <a:latin typeface="Times New Roman" panose="02020603050405020304" charset="0"/>
                <a:cs typeface="Times New Roman" panose="02020603050405020304" charset="0"/>
              </a:rPr>
              <a:t>?</a:t>
            </a:r>
            <a:endParaRPr lang="en-US" sz="2800" b="1" dirty="0">
              <a:solidFill>
                <a:srgbClr val="500050"/>
              </a:solidFill>
              <a:latin typeface="Times New Roman" panose="02020603050405020304" charset="0"/>
              <a:cs typeface="Times New Roman" panose="02020603050405020304" charset="0"/>
            </a:endParaRPr>
          </a:p>
        </p:txBody>
      </p:sp>
      <p:sp>
        <p:nvSpPr>
          <p:cNvPr id="4" name="TextBox 3"/>
          <p:cNvSpPr txBox="1"/>
          <p:nvPr/>
        </p:nvSpPr>
        <p:spPr>
          <a:xfrm>
            <a:off x="1524000" y="1271905"/>
            <a:ext cx="10982960" cy="521970"/>
          </a:xfrm>
          <a:prstGeom prst="rect">
            <a:avLst/>
          </a:prstGeom>
          <a:noFill/>
        </p:spPr>
        <p:txBody>
          <a:bodyPr wrap="square" rtlCol="0">
            <a:spAutoFit/>
          </a:bodyPr>
          <a:lstStyle/>
          <a:p>
            <a:pPr indent="725805"/>
            <a:r>
              <a:rPr lang="en-US" sz="2800" b="1" dirty="0" err="1">
                <a:solidFill>
                  <a:srgbClr val="500050"/>
                </a:solidFill>
                <a:latin typeface="Times New Roman" panose="02020603050405020304" charset="0"/>
                <a:cs typeface="Times New Roman" panose="02020603050405020304" charset="0"/>
              </a:rPr>
              <a:t>Hình</a:t>
            </a:r>
            <a:r>
              <a:rPr lang="en-US" sz="2800" b="1" dirty="0">
                <a:solidFill>
                  <a:srgbClr val="500050"/>
                </a:solidFill>
                <a:latin typeface="Times New Roman" panose="02020603050405020304" charset="0"/>
                <a:cs typeface="Times New Roman" panose="02020603050405020304" charset="0"/>
              </a:rPr>
              <a:t> </a:t>
            </a:r>
            <a:r>
              <a:rPr lang="en-US" sz="2800" b="1">
                <a:latin typeface="HP001 4 hàng" panose="020B0603050302020204" pitchFamily="34" charset="0"/>
                <a:sym typeface="+mn-ea"/>
              </a:rPr>
              <a:t>B</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gồm</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mấy</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hình</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lập</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phương</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nhỏ</a:t>
            </a:r>
            <a:r>
              <a:rPr lang="en-US" sz="2800" b="1" dirty="0">
                <a:solidFill>
                  <a:srgbClr val="500050"/>
                </a:solidFill>
                <a:latin typeface="Times New Roman" panose="02020603050405020304" charset="0"/>
                <a:cs typeface="Times New Roman" panose="02020603050405020304" charset="0"/>
              </a:rPr>
              <a:t>?</a:t>
            </a:r>
            <a:endParaRPr lang="en-US" sz="2800" b="1" dirty="0">
              <a:solidFill>
                <a:srgbClr val="500050"/>
              </a:solidFill>
              <a:latin typeface="Times New Roman" panose="02020603050405020304" charset="0"/>
              <a:cs typeface="Times New Roman" panose="02020603050405020304" charset="0"/>
            </a:endParaRPr>
          </a:p>
        </p:txBody>
      </p:sp>
      <p:sp>
        <p:nvSpPr>
          <p:cNvPr id="5" name="TextBox 4"/>
          <p:cNvSpPr txBox="1"/>
          <p:nvPr/>
        </p:nvSpPr>
        <p:spPr>
          <a:xfrm>
            <a:off x="1524090" y="1793875"/>
            <a:ext cx="9143999" cy="521970"/>
          </a:xfrm>
          <a:prstGeom prst="rect">
            <a:avLst/>
          </a:prstGeom>
          <a:noFill/>
        </p:spPr>
        <p:txBody>
          <a:bodyPr wrap="square" rtlCol="0">
            <a:spAutoFit/>
          </a:bodyPr>
          <a:lstStyle/>
          <a:p>
            <a:pPr indent="725805"/>
            <a:r>
              <a:rPr lang="en-US" sz="2800" b="1" dirty="0">
                <a:solidFill>
                  <a:srgbClr val="500050"/>
                </a:solidFill>
                <a:latin typeface="Times New Roman" panose="02020603050405020304" charset="0"/>
                <a:cs typeface="Times New Roman" panose="02020603050405020304" charset="0"/>
              </a:rPr>
              <a:t>So </a:t>
            </a:r>
            <a:r>
              <a:rPr lang="en-US" sz="2800" b="1" dirty="0" err="1">
                <a:solidFill>
                  <a:srgbClr val="500050"/>
                </a:solidFill>
                <a:latin typeface="Times New Roman" panose="02020603050405020304" charset="0"/>
                <a:cs typeface="Times New Roman" panose="02020603050405020304" charset="0"/>
              </a:rPr>
              <a:t>sánh</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thể</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tích</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của</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hình</a:t>
            </a:r>
            <a:r>
              <a:rPr lang="en-US" sz="2800" b="1">
                <a:latin typeface="HP001 4 hàng" panose="020B0603050302020204" pitchFamily="34" charset="0"/>
                <a:sym typeface="+mn-ea"/>
              </a:rPr>
              <a:t>A</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và</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hình</a:t>
            </a:r>
            <a:r>
              <a:rPr lang="en-US" sz="2800" b="1" dirty="0">
                <a:solidFill>
                  <a:srgbClr val="500050"/>
                </a:solidFill>
                <a:latin typeface="Times New Roman" panose="02020603050405020304" charset="0"/>
                <a:cs typeface="Times New Roman" panose="02020603050405020304" charset="0"/>
              </a:rPr>
              <a:t> </a:t>
            </a:r>
            <a:r>
              <a:rPr lang="en-US" sz="2800" b="1">
                <a:latin typeface="HP001 4 hàng" panose="020B0603050302020204" pitchFamily="34" charset="0"/>
                <a:sym typeface="+mn-ea"/>
              </a:rPr>
              <a:t>B</a:t>
            </a:r>
            <a:r>
              <a:rPr lang="en-US" sz="2800" b="1" dirty="0">
                <a:solidFill>
                  <a:srgbClr val="500050"/>
                </a:solidFill>
                <a:latin typeface="Times New Roman" panose="02020603050405020304" charset="0"/>
                <a:cs typeface="Times New Roman" panose="02020603050405020304" charset="0"/>
              </a:rPr>
              <a:t>.</a:t>
            </a:r>
            <a:endParaRPr lang="en-US" sz="2800" b="1" dirty="0">
              <a:solidFill>
                <a:srgbClr val="500050"/>
              </a:solidFill>
              <a:latin typeface="Times New Roman" panose="02020603050405020304" charset="0"/>
              <a:cs typeface="Times New Roman" panose="02020603050405020304" charset="0"/>
            </a:endParaRPr>
          </a:p>
        </p:txBody>
      </p:sp>
      <p:sp>
        <p:nvSpPr>
          <p:cNvPr id="115" name="Text Box 53"/>
          <p:cNvSpPr txBox="1">
            <a:spLocks noChangeArrowheads="1"/>
          </p:cNvSpPr>
          <p:nvPr/>
        </p:nvSpPr>
        <p:spPr bwMode="auto">
          <a:xfrm>
            <a:off x="3786505" y="5097205"/>
            <a:ext cx="38100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3200" b="1">
                <a:latin typeface="HP001 4 hàng" panose="020B0603050302020204" pitchFamily="34" charset="0"/>
                <a:sym typeface="+mn-ea"/>
              </a:rPr>
              <a:t>A</a:t>
            </a:r>
            <a:endParaRPr lang="en-US" sz="3200" b="1" dirty="0">
              <a:latin typeface="Times New Roman" panose="02020603050405020304" charset="0"/>
              <a:cs typeface="Times New Roman" panose="02020603050405020304" charset="0"/>
            </a:endParaRPr>
          </a:p>
        </p:txBody>
      </p:sp>
      <p:sp>
        <p:nvSpPr>
          <p:cNvPr id="116" name="Text Box 53"/>
          <p:cNvSpPr txBox="1">
            <a:spLocks noChangeArrowheads="1"/>
          </p:cNvSpPr>
          <p:nvPr/>
        </p:nvSpPr>
        <p:spPr bwMode="auto">
          <a:xfrm>
            <a:off x="6858000" y="4977825"/>
            <a:ext cx="381000" cy="132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3200" b="1">
                <a:latin typeface="HP001 4 hàng" panose="020B0603050302020204" pitchFamily="34" charset="0"/>
                <a:sym typeface="+mn-ea"/>
              </a:rPr>
              <a:t>B</a:t>
            </a:r>
            <a:endParaRPr lang="en-US" sz="3200" b="1">
              <a:latin typeface="HP001 4 hàng" panose="020B0603050302020204" pitchFamily="34" charset="0"/>
            </a:endParaRPr>
          </a:p>
          <a:p>
            <a:pPr eaLnBrk="1" hangingPunct="1">
              <a:spcBef>
                <a:spcPct val="50000"/>
              </a:spcBef>
            </a:pPr>
            <a:endParaRPr lang="en-US" sz="3200" b="1" dirty="0">
              <a:latin typeface="Times New Roman" panose="02020603050405020304" charset="0"/>
              <a:cs typeface="Times New Roman" panose="02020603050405020304" charset="0"/>
            </a:endParaRPr>
          </a:p>
        </p:txBody>
      </p:sp>
      <p:sp>
        <p:nvSpPr>
          <p:cNvPr id="117" name="TextBox 116"/>
          <p:cNvSpPr txBox="1"/>
          <p:nvPr/>
        </p:nvSpPr>
        <p:spPr>
          <a:xfrm>
            <a:off x="2260254" y="790953"/>
            <a:ext cx="7672381" cy="521970"/>
          </a:xfrm>
          <a:prstGeom prst="rect">
            <a:avLst/>
          </a:prstGeom>
          <a:noFill/>
        </p:spPr>
        <p:txBody>
          <a:bodyPr wrap="square" rtlCol="0">
            <a:spAutoFit/>
          </a:bodyPr>
          <a:lstStyle/>
          <a:p>
            <a:r>
              <a:rPr lang="en-US" sz="2800" b="1" dirty="0" err="1">
                <a:latin typeface="Times New Roman" panose="02020603050405020304" charset="0"/>
                <a:cs typeface="Times New Roman" panose="02020603050405020304" charset="0"/>
              </a:rPr>
              <a:t>Hình</a:t>
            </a:r>
            <a:r>
              <a:rPr lang="en-US" sz="2800" b="1" dirty="0">
                <a:latin typeface="Times New Roman" panose="02020603050405020304" charset="0"/>
                <a:cs typeface="Times New Roman" panose="02020603050405020304" charset="0"/>
              </a:rPr>
              <a:t> </a:t>
            </a:r>
            <a:r>
              <a:rPr lang="en-US" sz="2800" b="1">
                <a:latin typeface="HP001 4 hàng" panose="020B0603050302020204" pitchFamily="34" charset="0"/>
                <a:sym typeface="+mn-ea"/>
              </a:rPr>
              <a:t>A</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gồm</a:t>
            </a:r>
            <a:r>
              <a:rPr lang="en-US" sz="2800" b="1" dirty="0">
                <a:latin typeface="Times New Roman" panose="02020603050405020304" charset="0"/>
                <a:cs typeface="Times New Roman" panose="02020603050405020304" charset="0"/>
              </a:rPr>
              <a:t> </a:t>
            </a:r>
            <a:r>
              <a:rPr lang="en-US" sz="2800" b="1" dirty="0">
                <a:solidFill>
                  <a:srgbClr val="FF0000"/>
                </a:solidFill>
                <a:latin typeface="Times New Roman" panose="02020603050405020304" charset="0"/>
                <a:cs typeface="Times New Roman" panose="02020603050405020304" charset="0"/>
              </a:rPr>
              <a:t>45</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hình</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lập</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phương</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nhỏ</a:t>
            </a:r>
            <a:r>
              <a:rPr lang="en-US" sz="2800" b="1" dirty="0">
                <a:latin typeface="Times New Roman" panose="02020603050405020304" charset="0"/>
                <a:cs typeface="Times New Roman" panose="02020603050405020304" charset="0"/>
              </a:rPr>
              <a:t>.</a:t>
            </a:r>
            <a:endParaRPr lang="en-US" sz="2800" b="1" dirty="0">
              <a:latin typeface="Times New Roman" panose="02020603050405020304" charset="0"/>
              <a:cs typeface="Times New Roman" panose="02020603050405020304" charset="0"/>
            </a:endParaRPr>
          </a:p>
        </p:txBody>
      </p:sp>
      <mc:AlternateContent xmlns:mc="http://schemas.openxmlformats.org/markup-compatibility/2006">
        <mc:Choice xmlns:a14="http://schemas.microsoft.com/office/drawing/2010/main" Requires="a14">
          <p:sp>
            <p:nvSpPr>
              <p:cNvPr id="118" name="Rectangle 117"/>
              <p:cNvSpPr/>
              <p:nvPr/>
            </p:nvSpPr>
            <p:spPr>
              <a:xfrm>
                <a:off x="1600835" y="5680652"/>
                <a:ext cx="8991599" cy="1024948"/>
              </a:xfrm>
              <a:prstGeom prst="rect">
                <a:avLst/>
              </a:prstGeom>
              <a:solidFill>
                <a:srgbClr val="FFCC9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err="1">
                    <a:solidFill>
                      <a:schemeClr val="tx1"/>
                    </a:solidFill>
                    <a:latin typeface="Times New Roman" panose="02020603050405020304" charset="0"/>
                    <a:cs typeface="Times New Roman" panose="02020603050405020304" charset="0"/>
                  </a:rPr>
                  <a:t>Hình</a:t>
                </a:r>
                <a:r>
                  <a:rPr lang="en-US" sz="2600" b="1" dirty="0">
                    <a:solidFill>
                      <a:schemeClr val="tx1"/>
                    </a:solidFill>
                    <a:latin typeface="Times New Roman" panose="02020603050405020304" charset="0"/>
                    <a:cs typeface="Times New Roman" panose="02020603050405020304" charset="0"/>
                  </a:rPr>
                  <a:t> </a:t>
                </a:r>
                <a:r>
                  <a:rPr lang="en-US" sz="2600" b="1" dirty="0">
                    <a:solidFill>
                      <a:schemeClr val="tx1"/>
                    </a:solidFill>
                    <a:latin typeface="Times New Roman" panose="02020603050405020304" charset="0"/>
                    <a:cs typeface="Times New Roman" panose="02020603050405020304" charset="0"/>
                  </a:rPr>
                  <a:t>A </a:t>
                </a:r>
                <a:r>
                  <a:rPr lang="en-US" sz="2600" b="1" dirty="0" err="1">
                    <a:solidFill>
                      <a:schemeClr val="tx1"/>
                    </a:solidFill>
                    <a:latin typeface="Times New Roman" panose="02020603050405020304" charset="0"/>
                    <a:cs typeface="Times New Roman" panose="02020603050405020304" charset="0"/>
                  </a:rPr>
                  <a:t>gồm</a:t>
                </a:r>
                <a:r>
                  <a:rPr lang="en-US" sz="2600" b="1" dirty="0">
                    <a:solidFill>
                      <a:schemeClr val="tx1"/>
                    </a:solidFill>
                    <a:latin typeface="Times New Roman" panose="02020603050405020304" charset="0"/>
                    <a:cs typeface="Times New Roman" panose="02020603050405020304" charset="0"/>
                  </a:rPr>
                  <a:t> 3 </a:t>
                </a:r>
                <a:r>
                  <a:rPr lang="en-US" sz="2600" b="1" dirty="0" err="1">
                    <a:solidFill>
                      <a:schemeClr val="tx1"/>
                    </a:solidFill>
                    <a:latin typeface="Times New Roman" panose="02020603050405020304" charset="0"/>
                    <a:cs typeface="Times New Roman" panose="02020603050405020304" charset="0"/>
                  </a:rPr>
                  <a:t>lớp</a:t>
                </a:r>
                <a:r>
                  <a:rPr lang="en-US" sz="2600" b="1" dirty="0">
                    <a:solidFill>
                      <a:schemeClr val="tx1"/>
                    </a:solidFill>
                    <a:latin typeface="Times New Roman" panose="02020603050405020304" charset="0"/>
                    <a:cs typeface="Times New Roman" panose="02020603050405020304" charset="0"/>
                  </a:rPr>
                  <a:t>, </a:t>
                </a:r>
                <a:r>
                  <a:rPr lang="en-US" sz="2600" b="1" dirty="0" err="1">
                    <a:solidFill>
                      <a:schemeClr val="tx1"/>
                    </a:solidFill>
                    <a:latin typeface="Times New Roman" panose="02020603050405020304" charset="0"/>
                    <a:cs typeface="Times New Roman" panose="02020603050405020304" charset="0"/>
                  </a:rPr>
                  <a:t>mỗi</a:t>
                </a:r>
                <a:r>
                  <a:rPr lang="en-US" sz="2600" b="1" dirty="0">
                    <a:solidFill>
                      <a:schemeClr val="tx1"/>
                    </a:solidFill>
                    <a:latin typeface="Times New Roman" panose="02020603050405020304" charset="0"/>
                    <a:cs typeface="Times New Roman" panose="02020603050405020304" charset="0"/>
                  </a:rPr>
                  <a:t> </a:t>
                </a:r>
                <a:r>
                  <a:rPr lang="en-US" sz="2600" b="1" dirty="0" err="1">
                    <a:solidFill>
                      <a:schemeClr val="tx1"/>
                    </a:solidFill>
                    <a:latin typeface="Times New Roman" panose="02020603050405020304" charset="0"/>
                    <a:cs typeface="Times New Roman" panose="02020603050405020304" charset="0"/>
                  </a:rPr>
                  <a:t>lớp</a:t>
                </a:r>
                <a:r>
                  <a:rPr lang="en-US" sz="2600" b="1" dirty="0">
                    <a:solidFill>
                      <a:schemeClr val="tx1"/>
                    </a:solidFill>
                    <a:latin typeface="Times New Roman" panose="02020603050405020304" charset="0"/>
                    <a:cs typeface="Times New Roman" panose="02020603050405020304" charset="0"/>
                  </a:rPr>
                  <a:t> </a:t>
                </a:r>
                <a:r>
                  <a:rPr lang="en-US" sz="2600" b="1" dirty="0" err="1">
                    <a:solidFill>
                      <a:schemeClr val="tx1"/>
                    </a:solidFill>
                    <a:latin typeface="Times New Roman" panose="02020603050405020304" charset="0"/>
                    <a:cs typeface="Times New Roman" panose="02020603050405020304" charset="0"/>
                  </a:rPr>
                  <a:t>có</a:t>
                </a:r>
                <a:r>
                  <a:rPr lang="en-US" sz="2600" b="1" dirty="0">
                    <a:solidFill>
                      <a:schemeClr val="tx1"/>
                    </a:solidFill>
                    <a:latin typeface="Times New Roman" panose="02020603050405020304" charset="0"/>
                    <a:cs typeface="Times New Roman" panose="02020603050405020304" charset="0"/>
                  </a:rPr>
                  <a:t> 15 </a:t>
                </a:r>
                <a:r>
                  <a:rPr lang="en-US" sz="2600" b="1" dirty="0" err="1">
                    <a:solidFill>
                      <a:schemeClr val="tx1"/>
                    </a:solidFill>
                    <a:latin typeface="Times New Roman" panose="02020603050405020304" charset="0"/>
                    <a:cs typeface="Times New Roman" panose="02020603050405020304" charset="0"/>
                  </a:rPr>
                  <a:t>hình</a:t>
                </a:r>
                <a:r>
                  <a:rPr lang="en-US" sz="2600" b="1" dirty="0">
                    <a:solidFill>
                      <a:schemeClr val="tx1"/>
                    </a:solidFill>
                    <a:latin typeface="Times New Roman" panose="02020603050405020304" charset="0"/>
                    <a:cs typeface="Times New Roman" panose="02020603050405020304" charset="0"/>
                  </a:rPr>
                  <a:t> </a:t>
                </a:r>
                <a:r>
                  <a:rPr lang="en-US" sz="2600" b="1" dirty="0" err="1">
                    <a:solidFill>
                      <a:schemeClr val="tx1"/>
                    </a:solidFill>
                    <a:latin typeface="Times New Roman" panose="02020603050405020304" charset="0"/>
                    <a:cs typeface="Times New Roman" panose="02020603050405020304" charset="0"/>
                  </a:rPr>
                  <a:t>lập</a:t>
                </a:r>
                <a:r>
                  <a:rPr lang="en-US" sz="2600" b="1" dirty="0">
                    <a:solidFill>
                      <a:schemeClr val="tx1"/>
                    </a:solidFill>
                    <a:latin typeface="Times New Roman" panose="02020603050405020304" charset="0"/>
                    <a:cs typeface="Times New Roman" panose="02020603050405020304" charset="0"/>
                  </a:rPr>
                  <a:t> </a:t>
                </a:r>
                <a:r>
                  <a:rPr lang="en-US" sz="2600" b="1" dirty="0" err="1">
                    <a:solidFill>
                      <a:schemeClr val="tx1"/>
                    </a:solidFill>
                    <a:latin typeface="Times New Roman" panose="02020603050405020304" charset="0"/>
                    <a:cs typeface="Times New Roman" panose="02020603050405020304" charset="0"/>
                  </a:rPr>
                  <a:t>phương</a:t>
                </a:r>
                <a:r>
                  <a:rPr lang="en-US" sz="2600" b="1" dirty="0">
                    <a:solidFill>
                      <a:schemeClr val="tx1"/>
                    </a:solidFill>
                    <a:latin typeface="Times New Roman" panose="02020603050405020304" charset="0"/>
                    <a:cs typeface="Times New Roman" panose="02020603050405020304" charset="0"/>
                  </a:rPr>
                  <a:t> </a:t>
                </a:r>
                <a:r>
                  <a:rPr lang="en-US" sz="2600" b="1" dirty="0" err="1">
                    <a:solidFill>
                      <a:schemeClr val="tx1"/>
                    </a:solidFill>
                    <a:latin typeface="Times New Roman" panose="02020603050405020304" charset="0"/>
                    <a:cs typeface="Times New Roman" panose="02020603050405020304" charset="0"/>
                  </a:rPr>
                  <a:t>nhỏ</a:t>
                </a:r>
                <a:endParaRPr lang="en-US" sz="2600" b="1" dirty="0">
                  <a:solidFill>
                    <a:schemeClr val="tx1"/>
                  </a:solidFill>
                  <a:latin typeface="Times New Roman" panose="02020603050405020304" charset="0"/>
                  <a:cs typeface="Times New Roman" panose="02020603050405020304" charset="0"/>
                </a:endParaRPr>
              </a:p>
              <a:p>
                <a:pPr algn="just"/>
                <a:r>
                  <a:rPr lang="en-US" sz="2600" b="1" dirty="0" err="1">
                    <a:solidFill>
                      <a:schemeClr val="tx1"/>
                    </a:solidFill>
                    <a:latin typeface="Times New Roman" panose="02020603050405020304" charset="0"/>
                    <a:cs typeface="Times New Roman" panose="02020603050405020304" charset="0"/>
                  </a:rPr>
                  <a:t>Vậy</a:t>
                </a:r>
                <a:r>
                  <a:rPr lang="en-US" sz="2600" b="1" dirty="0">
                    <a:solidFill>
                      <a:schemeClr val="tx1"/>
                    </a:solidFill>
                    <a:latin typeface="Times New Roman" panose="02020603050405020304" charset="0"/>
                    <a:cs typeface="Times New Roman" panose="02020603050405020304" charset="0"/>
                  </a:rPr>
                  <a:t> </a:t>
                </a:r>
                <a:r>
                  <a:rPr lang="en-US" sz="2600" b="1" dirty="0" err="1">
                    <a:solidFill>
                      <a:schemeClr val="tx1"/>
                    </a:solidFill>
                    <a:latin typeface="Times New Roman" panose="02020603050405020304" charset="0"/>
                    <a:cs typeface="Times New Roman" panose="02020603050405020304" charset="0"/>
                  </a:rPr>
                  <a:t>hình</a:t>
                </a:r>
                <a:r>
                  <a:rPr lang="en-US" sz="2600" b="1" dirty="0">
                    <a:solidFill>
                      <a:schemeClr val="tx1"/>
                    </a:solidFill>
                    <a:latin typeface="Times New Roman" panose="02020603050405020304" charset="0"/>
                    <a:cs typeface="Times New Roman" panose="02020603050405020304" charset="0"/>
                  </a:rPr>
                  <a:t> A </a:t>
                </a:r>
                <a:r>
                  <a:rPr lang="en-US" sz="2600" b="1" dirty="0" err="1">
                    <a:solidFill>
                      <a:schemeClr val="tx1"/>
                    </a:solidFill>
                    <a:latin typeface="Times New Roman" panose="02020603050405020304" charset="0"/>
                    <a:cs typeface="Times New Roman" panose="02020603050405020304" charset="0"/>
                  </a:rPr>
                  <a:t>có</a:t>
                </a:r>
                <a:r>
                  <a:rPr lang="en-US" sz="2600" b="1" dirty="0">
                    <a:solidFill>
                      <a:schemeClr val="tx1"/>
                    </a:solidFill>
                    <a:latin typeface="Times New Roman" panose="02020603050405020304" charset="0"/>
                    <a:cs typeface="Times New Roman" panose="02020603050405020304" charset="0"/>
                  </a:rPr>
                  <a:t>: 15 </a:t>
                </a:r>
                <a14:m>
                  <m:oMath xmlns:m="http://schemas.openxmlformats.org/officeDocument/2006/math">
                    <m:r>
                      <a:rPr lang="en-US" sz="2600" b="1" i="1" smtClean="0">
                        <a:solidFill>
                          <a:schemeClr val="tx1"/>
                        </a:solidFill>
                        <a:latin typeface="Cambria Math" panose="02040503050406030204" charset="0"/>
                        <a:ea typeface="MS Mincho" charset="0"/>
                        <a:cs typeface="Cambria Math" panose="02040503050406030204" charset="0"/>
                      </a:rPr>
                      <m:t>×</m:t>
                    </m:r>
                  </m:oMath>
                </a14:m>
                <a:r>
                  <a:rPr lang="en-US" sz="2600" b="1" dirty="0">
                    <a:solidFill>
                      <a:schemeClr val="tx1"/>
                    </a:solidFill>
                    <a:latin typeface="Times New Roman" panose="02020603050405020304" charset="0"/>
                    <a:cs typeface="Times New Roman" panose="02020603050405020304" charset="0"/>
                  </a:rPr>
                  <a:t> 3 = 45 (</a:t>
                </a:r>
                <a:r>
                  <a:rPr lang="en-US" sz="2600" b="1" dirty="0" err="1">
                    <a:solidFill>
                      <a:schemeClr val="tx1"/>
                    </a:solidFill>
                    <a:latin typeface="Times New Roman" panose="02020603050405020304" charset="0"/>
                    <a:cs typeface="Times New Roman" panose="02020603050405020304" charset="0"/>
                  </a:rPr>
                  <a:t>hình</a:t>
                </a:r>
                <a:r>
                  <a:rPr lang="en-US" sz="2600" b="1" dirty="0">
                    <a:solidFill>
                      <a:schemeClr val="tx1"/>
                    </a:solidFill>
                    <a:latin typeface="Times New Roman" panose="02020603050405020304" charset="0"/>
                    <a:cs typeface="Times New Roman" panose="02020603050405020304" charset="0"/>
                  </a:rPr>
                  <a:t> </a:t>
                </a:r>
                <a:r>
                  <a:rPr lang="en-US" sz="2600" b="1" dirty="0" err="1">
                    <a:solidFill>
                      <a:schemeClr val="tx1"/>
                    </a:solidFill>
                    <a:latin typeface="Times New Roman" panose="02020603050405020304" charset="0"/>
                    <a:cs typeface="Times New Roman" panose="02020603050405020304" charset="0"/>
                  </a:rPr>
                  <a:t>lập</a:t>
                </a:r>
                <a:r>
                  <a:rPr lang="en-US" sz="2600" b="1" dirty="0">
                    <a:solidFill>
                      <a:schemeClr val="tx1"/>
                    </a:solidFill>
                    <a:latin typeface="Times New Roman" panose="02020603050405020304" charset="0"/>
                    <a:cs typeface="Times New Roman" panose="02020603050405020304" charset="0"/>
                  </a:rPr>
                  <a:t> </a:t>
                </a:r>
                <a:r>
                  <a:rPr lang="en-US" sz="2600" b="1" dirty="0" err="1">
                    <a:solidFill>
                      <a:schemeClr val="tx1"/>
                    </a:solidFill>
                    <a:latin typeface="Times New Roman" panose="02020603050405020304" charset="0"/>
                    <a:cs typeface="Times New Roman" panose="02020603050405020304" charset="0"/>
                  </a:rPr>
                  <a:t>phương</a:t>
                </a:r>
                <a:r>
                  <a:rPr lang="en-US" sz="2600" b="1" dirty="0">
                    <a:solidFill>
                      <a:schemeClr val="tx1"/>
                    </a:solidFill>
                    <a:latin typeface="Times New Roman" panose="02020603050405020304" charset="0"/>
                    <a:cs typeface="Times New Roman" panose="02020603050405020304" charset="0"/>
                  </a:rPr>
                  <a:t> </a:t>
                </a:r>
                <a:r>
                  <a:rPr lang="en-US" sz="2600" b="1" dirty="0" err="1">
                    <a:solidFill>
                      <a:schemeClr val="tx1"/>
                    </a:solidFill>
                    <a:latin typeface="Times New Roman" panose="02020603050405020304" charset="0"/>
                    <a:cs typeface="Times New Roman" panose="02020603050405020304" charset="0"/>
                  </a:rPr>
                  <a:t>nhỏ</a:t>
                </a:r>
                <a:r>
                  <a:rPr lang="en-US" sz="2600" b="1" dirty="0">
                    <a:solidFill>
                      <a:schemeClr val="tx1"/>
                    </a:solidFill>
                    <a:latin typeface="Times New Roman" panose="02020603050405020304" charset="0"/>
                    <a:cs typeface="Times New Roman" panose="02020603050405020304" charset="0"/>
                  </a:rPr>
                  <a:t>)</a:t>
                </a:r>
                <a:endParaRPr lang="en-US" sz="2600" b="1" dirty="0">
                  <a:solidFill>
                    <a:schemeClr val="tx1"/>
                  </a:solidFill>
                  <a:latin typeface="Times New Roman" panose="02020603050405020304" charset="0"/>
                  <a:cs typeface="Times New Roman" panose="02020603050405020304" charset="0"/>
                </a:endParaRPr>
              </a:p>
            </p:txBody>
          </p:sp>
        </mc:Choice>
        <mc:Fallback>
          <p:sp>
            <p:nvSpPr>
              <p:cNvPr id="118" name="Rectangle 117"/>
              <p:cNvSpPr>
                <a:spLocks noRot="1" noChangeAspect="1" noMove="1" noResize="1" noEditPoints="1" noAdjustHandles="1" noChangeArrowheads="1" noChangeShapeType="1" noTextEdit="1"/>
              </p:cNvSpPr>
              <p:nvPr/>
            </p:nvSpPr>
            <p:spPr>
              <a:xfrm>
                <a:off x="1600835" y="5680652"/>
                <a:ext cx="8991599" cy="1024948"/>
              </a:xfrm>
              <a:prstGeom prst="rect">
                <a:avLst/>
              </a:prstGeom>
              <a:blipFill rotWithShape="1">
                <a:blip r:embed="rId1"/>
                <a:stretch>
                  <a:fillRect l="-78" t="-3030" r="-64" b="-2974"/>
                </a:stretch>
              </a:bli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altLang="en-US">
                    <a:noFill/>
                  </a:rPr>
                  <a:t> </a:t>
                </a:r>
              </a:p>
            </p:txBody>
          </p:sp>
        </mc:Fallback>
      </mc:AlternateContent>
      <p:sp>
        <p:nvSpPr>
          <p:cNvPr id="13" name="TextBox 12"/>
          <p:cNvSpPr txBox="1"/>
          <p:nvPr/>
        </p:nvSpPr>
        <p:spPr>
          <a:xfrm>
            <a:off x="64704" y="207783"/>
            <a:ext cx="3774275" cy="583565"/>
          </a:xfrm>
          <a:prstGeom prst="rect">
            <a:avLst/>
          </a:prstGeom>
          <a:noFill/>
        </p:spPr>
        <p:txBody>
          <a:bodyPr wrap="square" rtlCol="0">
            <a:spAutoFit/>
          </a:bodyPr>
          <a:p>
            <a:pPr algn="ctr"/>
            <a:r>
              <a:rPr lang="en-US" sz="3200" b="1">
                <a:ln w="12700">
                  <a:solidFill>
                    <a:schemeClr val="tx1"/>
                  </a:solidFill>
                </a:ln>
                <a:solidFill>
                  <a:srgbClr val="EFEEDE"/>
                </a:solidFill>
                <a:latin typeface="#9Slide07 IcielCadena" panose="02000503000000020004" pitchFamily="2" charset="0"/>
              </a:rPr>
              <a:t>Bài tập 2</a:t>
            </a:r>
            <a:endParaRPr lang="en-US" sz="3200" b="1">
              <a:ln w="12700">
                <a:solidFill>
                  <a:schemeClr val="tx1"/>
                </a:solidFill>
              </a:ln>
              <a:solidFill>
                <a:srgbClr val="EFEEDE"/>
              </a:solidFill>
              <a:latin typeface="#9Slide07 IcielCadena" panose="02000503000000020004" pitchFamily="2"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05556E-6 4.73988E-6 L 3.05556E-6 -0.08139 " pathEditMode="relative" rAng="0" ptsTypes="AA">
                                      <p:cBhvr>
                                        <p:cTn id="6" dur="2000" fill="hold"/>
                                        <p:tgtEl>
                                          <p:spTgt spid="7"/>
                                        </p:tgtEl>
                                        <p:attrNameLst>
                                          <p:attrName>ppt_x</p:attrName>
                                          <p:attrName>ppt_y</p:attrName>
                                        </p:attrNameLst>
                                      </p:cBhvr>
                                      <p:rCtr x="0" y="-4069"/>
                                    </p:animMotion>
                                  </p:childTnLst>
                                </p:cTn>
                              </p:par>
                              <p:par>
                                <p:cTn id="7" presetID="42" presetClass="path" presetSubtype="0" accel="50000" decel="50000" fill="hold" nodeType="withEffect">
                                  <p:stCondLst>
                                    <p:cond delay="0"/>
                                  </p:stCondLst>
                                  <p:childTnLst>
                                    <p:animMotion origin="layout" path="M 2.22222E-6 -3.4104E-6 L 2.22222E-6 0.09133 " pathEditMode="relative" rAng="0" ptsTypes="AA">
                                      <p:cBhvr>
                                        <p:cTn id="8" dur="2000" fill="hold"/>
                                        <p:tgtEl>
                                          <p:spTgt spid="3"/>
                                        </p:tgtEl>
                                        <p:attrNameLst>
                                          <p:attrName>ppt_x</p:attrName>
                                          <p:attrName>ppt_y</p:attrName>
                                        </p:attrNameLst>
                                      </p:cBhvr>
                                      <p:rCtr x="0" y="4555"/>
                                    </p:animMotion>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barn(inVertical)">
                                      <p:cBhvr>
                                        <p:cTn id="17" dur="500"/>
                                        <p:tgtEl>
                                          <p:spTgt spid="11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18"/>
                                        </p:tgtEl>
                                        <p:attrNameLst>
                                          <p:attrName>style.visibility</p:attrName>
                                        </p:attrNameLst>
                                      </p:cBhvr>
                                      <p:to>
                                        <p:strVal val="visible"/>
                                      </p:to>
                                    </p:set>
                                    <p:animEffect transition="in" filter="wheel(1)">
                                      <p:cBhvr>
                                        <p:cTn id="22" dur="20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7" grpId="0"/>
      <p:bldP spid="118" grpId="0" animBg="1"/>
      <p:bldP spid="11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bwMode="auto">
          <a:xfrm>
            <a:off x="6415089" y="3457578"/>
            <a:ext cx="1585912" cy="809625"/>
            <a:chOff x="3081" y="2016"/>
            <a:chExt cx="999" cy="510"/>
          </a:xfrm>
        </p:grpSpPr>
        <p:sp>
          <p:nvSpPr>
            <p:cNvPr id="30818" name="AutoShape 3"/>
            <p:cNvSpPr>
              <a:spLocks noChangeArrowheads="1"/>
            </p:cNvSpPr>
            <p:nvPr/>
          </p:nvSpPr>
          <p:spPr bwMode="auto">
            <a:xfrm>
              <a:off x="3264" y="2016"/>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819" name="AutoShape 4"/>
            <p:cNvSpPr>
              <a:spLocks noChangeArrowheads="1"/>
            </p:cNvSpPr>
            <p:nvPr/>
          </p:nvSpPr>
          <p:spPr bwMode="auto">
            <a:xfrm>
              <a:off x="3504" y="2016"/>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820" name="AutoShape 5"/>
            <p:cNvSpPr>
              <a:spLocks noChangeArrowheads="1"/>
            </p:cNvSpPr>
            <p:nvPr/>
          </p:nvSpPr>
          <p:spPr bwMode="auto">
            <a:xfrm>
              <a:off x="3744" y="2016"/>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821" name="AutoShape 6"/>
            <p:cNvSpPr>
              <a:spLocks noChangeArrowheads="1"/>
            </p:cNvSpPr>
            <p:nvPr/>
          </p:nvSpPr>
          <p:spPr bwMode="auto">
            <a:xfrm>
              <a:off x="3168" y="2112"/>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822" name="AutoShape 7"/>
            <p:cNvSpPr>
              <a:spLocks noChangeArrowheads="1"/>
            </p:cNvSpPr>
            <p:nvPr/>
          </p:nvSpPr>
          <p:spPr bwMode="auto">
            <a:xfrm>
              <a:off x="3177" y="2103"/>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823" name="AutoShape 8"/>
            <p:cNvSpPr>
              <a:spLocks noChangeArrowheads="1"/>
            </p:cNvSpPr>
            <p:nvPr/>
          </p:nvSpPr>
          <p:spPr bwMode="auto">
            <a:xfrm>
              <a:off x="3417" y="2103"/>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824" name="AutoShape 9"/>
            <p:cNvSpPr>
              <a:spLocks noChangeArrowheads="1"/>
            </p:cNvSpPr>
            <p:nvPr/>
          </p:nvSpPr>
          <p:spPr bwMode="auto">
            <a:xfrm>
              <a:off x="3657" y="2103"/>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825" name="AutoShape 10"/>
            <p:cNvSpPr>
              <a:spLocks noChangeArrowheads="1"/>
            </p:cNvSpPr>
            <p:nvPr/>
          </p:nvSpPr>
          <p:spPr bwMode="auto">
            <a:xfrm>
              <a:off x="3081" y="219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826" name="AutoShape 11"/>
            <p:cNvSpPr>
              <a:spLocks noChangeArrowheads="1"/>
            </p:cNvSpPr>
            <p:nvPr/>
          </p:nvSpPr>
          <p:spPr bwMode="auto">
            <a:xfrm>
              <a:off x="3330" y="219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827" name="AutoShape 12"/>
            <p:cNvSpPr>
              <a:spLocks noChangeArrowheads="1"/>
            </p:cNvSpPr>
            <p:nvPr/>
          </p:nvSpPr>
          <p:spPr bwMode="auto">
            <a:xfrm>
              <a:off x="3570" y="2187"/>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grpSp>
      <p:grpSp>
        <p:nvGrpSpPr>
          <p:cNvPr id="30726" name="Group 21"/>
          <p:cNvGrpSpPr/>
          <p:nvPr/>
        </p:nvGrpSpPr>
        <p:grpSpPr bwMode="auto">
          <a:xfrm>
            <a:off x="2943226" y="3462335"/>
            <a:ext cx="2357438" cy="795337"/>
            <a:chOff x="894" y="1140"/>
            <a:chExt cx="1485" cy="501"/>
          </a:xfrm>
        </p:grpSpPr>
        <p:sp>
          <p:nvSpPr>
            <p:cNvPr id="30802" name="AutoShape 22"/>
            <p:cNvSpPr>
              <a:spLocks noChangeArrowheads="1"/>
            </p:cNvSpPr>
            <p:nvPr/>
          </p:nvSpPr>
          <p:spPr bwMode="auto">
            <a:xfrm>
              <a:off x="1056"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803" name="AutoShape 23"/>
            <p:cNvSpPr>
              <a:spLocks noChangeArrowheads="1"/>
            </p:cNvSpPr>
            <p:nvPr/>
          </p:nvSpPr>
          <p:spPr bwMode="auto">
            <a:xfrm>
              <a:off x="1296"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804" name="AutoShape 24"/>
            <p:cNvSpPr>
              <a:spLocks noChangeArrowheads="1"/>
            </p:cNvSpPr>
            <p:nvPr/>
          </p:nvSpPr>
          <p:spPr bwMode="auto">
            <a:xfrm>
              <a:off x="1545"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805" name="AutoShape 25"/>
            <p:cNvSpPr>
              <a:spLocks noChangeArrowheads="1"/>
            </p:cNvSpPr>
            <p:nvPr/>
          </p:nvSpPr>
          <p:spPr bwMode="auto">
            <a:xfrm>
              <a:off x="1794"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806" name="AutoShape 26"/>
            <p:cNvSpPr>
              <a:spLocks noChangeArrowheads="1"/>
            </p:cNvSpPr>
            <p:nvPr/>
          </p:nvSpPr>
          <p:spPr bwMode="auto">
            <a:xfrm>
              <a:off x="2043"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807" name="AutoShape 27"/>
            <p:cNvSpPr>
              <a:spLocks noChangeArrowheads="1"/>
            </p:cNvSpPr>
            <p:nvPr/>
          </p:nvSpPr>
          <p:spPr bwMode="auto">
            <a:xfrm>
              <a:off x="978"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808" name="AutoShape 28"/>
            <p:cNvSpPr>
              <a:spLocks noChangeArrowheads="1"/>
            </p:cNvSpPr>
            <p:nvPr/>
          </p:nvSpPr>
          <p:spPr bwMode="auto">
            <a:xfrm>
              <a:off x="1218"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809" name="AutoShape 29"/>
            <p:cNvSpPr>
              <a:spLocks noChangeArrowheads="1"/>
            </p:cNvSpPr>
            <p:nvPr/>
          </p:nvSpPr>
          <p:spPr bwMode="auto">
            <a:xfrm>
              <a:off x="1467"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810" name="AutoShape 30"/>
            <p:cNvSpPr>
              <a:spLocks noChangeArrowheads="1"/>
            </p:cNvSpPr>
            <p:nvPr/>
          </p:nvSpPr>
          <p:spPr bwMode="auto">
            <a:xfrm>
              <a:off x="1716"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811" name="AutoShape 31"/>
            <p:cNvSpPr>
              <a:spLocks noChangeArrowheads="1"/>
            </p:cNvSpPr>
            <p:nvPr/>
          </p:nvSpPr>
          <p:spPr bwMode="auto">
            <a:xfrm>
              <a:off x="1965"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grpSp>
          <p:nvGrpSpPr>
            <p:cNvPr id="30812" name="Group 32"/>
            <p:cNvGrpSpPr/>
            <p:nvPr/>
          </p:nvGrpSpPr>
          <p:grpSpPr bwMode="auto">
            <a:xfrm>
              <a:off x="894" y="1305"/>
              <a:ext cx="1323" cy="336"/>
              <a:chOff x="1074" y="1314"/>
              <a:chExt cx="1323" cy="336"/>
            </a:xfrm>
          </p:grpSpPr>
          <p:sp>
            <p:nvSpPr>
              <p:cNvPr id="30813" name="AutoShape 33"/>
              <p:cNvSpPr>
                <a:spLocks noChangeArrowheads="1"/>
              </p:cNvSpPr>
              <p:nvPr/>
            </p:nvSpPr>
            <p:spPr bwMode="auto">
              <a:xfrm>
                <a:off x="1074"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814" name="AutoShape 34"/>
              <p:cNvSpPr>
                <a:spLocks noChangeArrowheads="1"/>
              </p:cNvSpPr>
              <p:nvPr/>
            </p:nvSpPr>
            <p:spPr bwMode="auto">
              <a:xfrm>
                <a:off x="1314"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815" name="AutoShape 35"/>
              <p:cNvSpPr>
                <a:spLocks noChangeArrowheads="1"/>
              </p:cNvSpPr>
              <p:nvPr/>
            </p:nvSpPr>
            <p:spPr bwMode="auto">
              <a:xfrm>
                <a:off x="1563"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816" name="AutoShape 36"/>
              <p:cNvSpPr>
                <a:spLocks noChangeArrowheads="1"/>
              </p:cNvSpPr>
              <p:nvPr/>
            </p:nvSpPr>
            <p:spPr bwMode="auto">
              <a:xfrm>
                <a:off x="1812"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817" name="AutoShape 37"/>
              <p:cNvSpPr>
                <a:spLocks noChangeArrowheads="1"/>
              </p:cNvSpPr>
              <p:nvPr/>
            </p:nvSpPr>
            <p:spPr bwMode="auto">
              <a:xfrm>
                <a:off x="2061"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grpSp>
      </p:grpSp>
      <p:grpSp>
        <p:nvGrpSpPr>
          <p:cNvPr id="30727" name="Group 38"/>
          <p:cNvGrpSpPr/>
          <p:nvPr/>
        </p:nvGrpSpPr>
        <p:grpSpPr bwMode="auto">
          <a:xfrm>
            <a:off x="2938468" y="3067050"/>
            <a:ext cx="2357437" cy="795339"/>
            <a:chOff x="894" y="1140"/>
            <a:chExt cx="1485" cy="501"/>
          </a:xfrm>
        </p:grpSpPr>
        <p:sp>
          <p:nvSpPr>
            <p:cNvPr id="30786" name="AutoShape 39"/>
            <p:cNvSpPr>
              <a:spLocks noChangeArrowheads="1"/>
            </p:cNvSpPr>
            <p:nvPr/>
          </p:nvSpPr>
          <p:spPr bwMode="auto">
            <a:xfrm>
              <a:off x="1056"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87" name="AutoShape 40"/>
            <p:cNvSpPr>
              <a:spLocks noChangeArrowheads="1"/>
            </p:cNvSpPr>
            <p:nvPr/>
          </p:nvSpPr>
          <p:spPr bwMode="auto">
            <a:xfrm>
              <a:off x="1296"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88" name="AutoShape 41"/>
            <p:cNvSpPr>
              <a:spLocks noChangeArrowheads="1"/>
            </p:cNvSpPr>
            <p:nvPr/>
          </p:nvSpPr>
          <p:spPr bwMode="auto">
            <a:xfrm>
              <a:off x="1545"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89" name="AutoShape 42"/>
            <p:cNvSpPr>
              <a:spLocks noChangeArrowheads="1"/>
            </p:cNvSpPr>
            <p:nvPr/>
          </p:nvSpPr>
          <p:spPr bwMode="auto">
            <a:xfrm>
              <a:off x="1794"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90" name="AutoShape 43"/>
            <p:cNvSpPr>
              <a:spLocks noChangeArrowheads="1"/>
            </p:cNvSpPr>
            <p:nvPr/>
          </p:nvSpPr>
          <p:spPr bwMode="auto">
            <a:xfrm>
              <a:off x="2043"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91" name="AutoShape 44"/>
            <p:cNvSpPr>
              <a:spLocks noChangeArrowheads="1"/>
            </p:cNvSpPr>
            <p:nvPr/>
          </p:nvSpPr>
          <p:spPr bwMode="auto">
            <a:xfrm>
              <a:off x="978"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92" name="AutoShape 45"/>
            <p:cNvSpPr>
              <a:spLocks noChangeArrowheads="1"/>
            </p:cNvSpPr>
            <p:nvPr/>
          </p:nvSpPr>
          <p:spPr bwMode="auto">
            <a:xfrm>
              <a:off x="1218"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93" name="AutoShape 46"/>
            <p:cNvSpPr>
              <a:spLocks noChangeArrowheads="1"/>
            </p:cNvSpPr>
            <p:nvPr/>
          </p:nvSpPr>
          <p:spPr bwMode="auto">
            <a:xfrm>
              <a:off x="1467"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94" name="AutoShape 47"/>
            <p:cNvSpPr>
              <a:spLocks noChangeArrowheads="1"/>
            </p:cNvSpPr>
            <p:nvPr/>
          </p:nvSpPr>
          <p:spPr bwMode="auto">
            <a:xfrm>
              <a:off x="1716"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95" name="AutoShape 48"/>
            <p:cNvSpPr>
              <a:spLocks noChangeArrowheads="1"/>
            </p:cNvSpPr>
            <p:nvPr/>
          </p:nvSpPr>
          <p:spPr bwMode="auto">
            <a:xfrm>
              <a:off x="1965"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grpSp>
          <p:nvGrpSpPr>
            <p:cNvPr id="30796" name="Group 49"/>
            <p:cNvGrpSpPr/>
            <p:nvPr/>
          </p:nvGrpSpPr>
          <p:grpSpPr bwMode="auto">
            <a:xfrm>
              <a:off x="894" y="1305"/>
              <a:ext cx="1323" cy="336"/>
              <a:chOff x="1074" y="1314"/>
              <a:chExt cx="1323" cy="336"/>
            </a:xfrm>
          </p:grpSpPr>
          <p:sp>
            <p:nvSpPr>
              <p:cNvPr id="30797" name="AutoShape 50"/>
              <p:cNvSpPr>
                <a:spLocks noChangeArrowheads="1"/>
              </p:cNvSpPr>
              <p:nvPr/>
            </p:nvSpPr>
            <p:spPr bwMode="auto">
              <a:xfrm>
                <a:off x="1074"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98" name="AutoShape 51"/>
              <p:cNvSpPr>
                <a:spLocks noChangeArrowheads="1"/>
              </p:cNvSpPr>
              <p:nvPr/>
            </p:nvSpPr>
            <p:spPr bwMode="auto">
              <a:xfrm>
                <a:off x="1314"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99" name="AutoShape 52"/>
              <p:cNvSpPr>
                <a:spLocks noChangeArrowheads="1"/>
              </p:cNvSpPr>
              <p:nvPr/>
            </p:nvSpPr>
            <p:spPr bwMode="auto">
              <a:xfrm>
                <a:off x="1563"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800" name="AutoShape 53"/>
              <p:cNvSpPr>
                <a:spLocks noChangeArrowheads="1"/>
              </p:cNvSpPr>
              <p:nvPr/>
            </p:nvSpPr>
            <p:spPr bwMode="auto">
              <a:xfrm>
                <a:off x="1812"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801" name="AutoShape 54"/>
              <p:cNvSpPr>
                <a:spLocks noChangeArrowheads="1"/>
              </p:cNvSpPr>
              <p:nvPr/>
            </p:nvSpPr>
            <p:spPr bwMode="auto">
              <a:xfrm>
                <a:off x="2061"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grpSp>
      </p:grpSp>
      <p:grpSp>
        <p:nvGrpSpPr>
          <p:cNvPr id="30728" name="Group 55"/>
          <p:cNvGrpSpPr/>
          <p:nvPr/>
        </p:nvGrpSpPr>
        <p:grpSpPr bwMode="auto">
          <a:xfrm>
            <a:off x="2938468" y="2667000"/>
            <a:ext cx="2357437" cy="795339"/>
            <a:chOff x="894" y="1140"/>
            <a:chExt cx="1485" cy="501"/>
          </a:xfrm>
        </p:grpSpPr>
        <p:sp>
          <p:nvSpPr>
            <p:cNvPr id="30770" name="AutoShape 56"/>
            <p:cNvSpPr>
              <a:spLocks noChangeArrowheads="1"/>
            </p:cNvSpPr>
            <p:nvPr/>
          </p:nvSpPr>
          <p:spPr bwMode="auto">
            <a:xfrm>
              <a:off x="1056"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71" name="AutoShape 57"/>
            <p:cNvSpPr>
              <a:spLocks noChangeArrowheads="1"/>
            </p:cNvSpPr>
            <p:nvPr/>
          </p:nvSpPr>
          <p:spPr bwMode="auto">
            <a:xfrm>
              <a:off x="1296"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72" name="AutoShape 58"/>
            <p:cNvSpPr>
              <a:spLocks noChangeArrowheads="1"/>
            </p:cNvSpPr>
            <p:nvPr/>
          </p:nvSpPr>
          <p:spPr bwMode="auto">
            <a:xfrm>
              <a:off x="1545"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73" name="AutoShape 59"/>
            <p:cNvSpPr>
              <a:spLocks noChangeArrowheads="1"/>
            </p:cNvSpPr>
            <p:nvPr/>
          </p:nvSpPr>
          <p:spPr bwMode="auto">
            <a:xfrm>
              <a:off x="1794"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74" name="AutoShape 60"/>
            <p:cNvSpPr>
              <a:spLocks noChangeArrowheads="1"/>
            </p:cNvSpPr>
            <p:nvPr/>
          </p:nvSpPr>
          <p:spPr bwMode="auto">
            <a:xfrm>
              <a:off x="2043"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75" name="AutoShape 61"/>
            <p:cNvSpPr>
              <a:spLocks noChangeArrowheads="1"/>
            </p:cNvSpPr>
            <p:nvPr/>
          </p:nvSpPr>
          <p:spPr bwMode="auto">
            <a:xfrm>
              <a:off x="978"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76" name="AutoShape 62"/>
            <p:cNvSpPr>
              <a:spLocks noChangeArrowheads="1"/>
            </p:cNvSpPr>
            <p:nvPr/>
          </p:nvSpPr>
          <p:spPr bwMode="auto">
            <a:xfrm>
              <a:off x="1218"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77" name="AutoShape 63"/>
            <p:cNvSpPr>
              <a:spLocks noChangeArrowheads="1"/>
            </p:cNvSpPr>
            <p:nvPr/>
          </p:nvSpPr>
          <p:spPr bwMode="auto">
            <a:xfrm>
              <a:off x="1467"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78" name="AutoShape 64"/>
            <p:cNvSpPr>
              <a:spLocks noChangeArrowheads="1"/>
            </p:cNvSpPr>
            <p:nvPr/>
          </p:nvSpPr>
          <p:spPr bwMode="auto">
            <a:xfrm>
              <a:off x="1716"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79" name="AutoShape 65"/>
            <p:cNvSpPr>
              <a:spLocks noChangeArrowheads="1"/>
            </p:cNvSpPr>
            <p:nvPr/>
          </p:nvSpPr>
          <p:spPr bwMode="auto">
            <a:xfrm>
              <a:off x="1965"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grpSp>
          <p:nvGrpSpPr>
            <p:cNvPr id="30780" name="Group 66"/>
            <p:cNvGrpSpPr/>
            <p:nvPr/>
          </p:nvGrpSpPr>
          <p:grpSpPr bwMode="auto">
            <a:xfrm>
              <a:off x="894" y="1305"/>
              <a:ext cx="1323" cy="336"/>
              <a:chOff x="1074" y="1314"/>
              <a:chExt cx="1323" cy="336"/>
            </a:xfrm>
          </p:grpSpPr>
          <p:sp>
            <p:nvSpPr>
              <p:cNvPr id="30781" name="AutoShape 67"/>
              <p:cNvSpPr>
                <a:spLocks noChangeArrowheads="1"/>
              </p:cNvSpPr>
              <p:nvPr/>
            </p:nvSpPr>
            <p:spPr bwMode="auto">
              <a:xfrm>
                <a:off x="1074"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82" name="AutoShape 68"/>
              <p:cNvSpPr>
                <a:spLocks noChangeArrowheads="1"/>
              </p:cNvSpPr>
              <p:nvPr/>
            </p:nvSpPr>
            <p:spPr bwMode="auto">
              <a:xfrm>
                <a:off x="1314"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83" name="AutoShape 69"/>
              <p:cNvSpPr>
                <a:spLocks noChangeArrowheads="1"/>
              </p:cNvSpPr>
              <p:nvPr/>
            </p:nvSpPr>
            <p:spPr bwMode="auto">
              <a:xfrm>
                <a:off x="1563"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84" name="AutoShape 70"/>
              <p:cNvSpPr>
                <a:spLocks noChangeArrowheads="1"/>
              </p:cNvSpPr>
              <p:nvPr/>
            </p:nvSpPr>
            <p:spPr bwMode="auto">
              <a:xfrm>
                <a:off x="1812"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85" name="AutoShape 71"/>
              <p:cNvSpPr>
                <a:spLocks noChangeArrowheads="1"/>
              </p:cNvSpPr>
              <p:nvPr/>
            </p:nvSpPr>
            <p:spPr bwMode="auto">
              <a:xfrm>
                <a:off x="2061"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grpSp>
      </p:grpSp>
      <p:grpSp>
        <p:nvGrpSpPr>
          <p:cNvPr id="30729" name="Group 72"/>
          <p:cNvGrpSpPr/>
          <p:nvPr/>
        </p:nvGrpSpPr>
        <p:grpSpPr bwMode="auto">
          <a:xfrm>
            <a:off x="6415089" y="3119445"/>
            <a:ext cx="1585912" cy="809625"/>
            <a:chOff x="3081" y="2016"/>
            <a:chExt cx="999" cy="510"/>
          </a:xfrm>
        </p:grpSpPr>
        <p:sp>
          <p:nvSpPr>
            <p:cNvPr id="30760" name="AutoShape 73"/>
            <p:cNvSpPr>
              <a:spLocks noChangeArrowheads="1"/>
            </p:cNvSpPr>
            <p:nvPr/>
          </p:nvSpPr>
          <p:spPr bwMode="auto">
            <a:xfrm>
              <a:off x="3264" y="2016"/>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61" name="AutoShape 74"/>
            <p:cNvSpPr>
              <a:spLocks noChangeArrowheads="1"/>
            </p:cNvSpPr>
            <p:nvPr/>
          </p:nvSpPr>
          <p:spPr bwMode="auto">
            <a:xfrm>
              <a:off x="3504" y="2016"/>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62" name="AutoShape 75"/>
            <p:cNvSpPr>
              <a:spLocks noChangeArrowheads="1"/>
            </p:cNvSpPr>
            <p:nvPr/>
          </p:nvSpPr>
          <p:spPr bwMode="auto">
            <a:xfrm>
              <a:off x="3744" y="2016"/>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63" name="AutoShape 76"/>
            <p:cNvSpPr>
              <a:spLocks noChangeArrowheads="1"/>
            </p:cNvSpPr>
            <p:nvPr/>
          </p:nvSpPr>
          <p:spPr bwMode="auto">
            <a:xfrm>
              <a:off x="3168" y="2112"/>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64" name="AutoShape 77"/>
            <p:cNvSpPr>
              <a:spLocks noChangeArrowheads="1"/>
            </p:cNvSpPr>
            <p:nvPr/>
          </p:nvSpPr>
          <p:spPr bwMode="auto">
            <a:xfrm>
              <a:off x="3177" y="2103"/>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65" name="AutoShape 78"/>
            <p:cNvSpPr>
              <a:spLocks noChangeArrowheads="1"/>
            </p:cNvSpPr>
            <p:nvPr/>
          </p:nvSpPr>
          <p:spPr bwMode="auto">
            <a:xfrm>
              <a:off x="3417" y="2103"/>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66" name="AutoShape 79"/>
            <p:cNvSpPr>
              <a:spLocks noChangeArrowheads="1"/>
            </p:cNvSpPr>
            <p:nvPr/>
          </p:nvSpPr>
          <p:spPr bwMode="auto">
            <a:xfrm>
              <a:off x="3657" y="2103"/>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67" name="AutoShape 80"/>
            <p:cNvSpPr>
              <a:spLocks noChangeArrowheads="1"/>
            </p:cNvSpPr>
            <p:nvPr/>
          </p:nvSpPr>
          <p:spPr bwMode="auto">
            <a:xfrm>
              <a:off x="3081" y="219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68" name="AutoShape 81"/>
            <p:cNvSpPr>
              <a:spLocks noChangeArrowheads="1"/>
            </p:cNvSpPr>
            <p:nvPr/>
          </p:nvSpPr>
          <p:spPr bwMode="auto">
            <a:xfrm>
              <a:off x="3330" y="219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69" name="AutoShape 82"/>
            <p:cNvSpPr>
              <a:spLocks noChangeArrowheads="1"/>
            </p:cNvSpPr>
            <p:nvPr/>
          </p:nvSpPr>
          <p:spPr bwMode="auto">
            <a:xfrm>
              <a:off x="3570" y="2187"/>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grpSp>
      <p:grpSp>
        <p:nvGrpSpPr>
          <p:cNvPr id="10" name="Group 83"/>
          <p:cNvGrpSpPr/>
          <p:nvPr/>
        </p:nvGrpSpPr>
        <p:grpSpPr bwMode="auto">
          <a:xfrm>
            <a:off x="6413505" y="2709869"/>
            <a:ext cx="1585913" cy="809625"/>
            <a:chOff x="3177" y="2850"/>
            <a:chExt cx="999" cy="510"/>
          </a:xfrm>
        </p:grpSpPr>
        <p:sp>
          <p:nvSpPr>
            <p:cNvPr id="30751" name="AutoShape 84"/>
            <p:cNvSpPr>
              <a:spLocks noChangeArrowheads="1"/>
            </p:cNvSpPr>
            <p:nvPr/>
          </p:nvSpPr>
          <p:spPr bwMode="auto">
            <a:xfrm>
              <a:off x="3360" y="285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52" name="AutoShape 85"/>
            <p:cNvSpPr>
              <a:spLocks noChangeArrowheads="1"/>
            </p:cNvSpPr>
            <p:nvPr/>
          </p:nvSpPr>
          <p:spPr bwMode="auto">
            <a:xfrm>
              <a:off x="3600" y="285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53" name="AutoShape 86"/>
            <p:cNvSpPr>
              <a:spLocks noChangeArrowheads="1"/>
            </p:cNvSpPr>
            <p:nvPr/>
          </p:nvSpPr>
          <p:spPr bwMode="auto">
            <a:xfrm>
              <a:off x="3840" y="285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54" name="AutoShape 87"/>
            <p:cNvSpPr>
              <a:spLocks noChangeArrowheads="1"/>
            </p:cNvSpPr>
            <p:nvPr/>
          </p:nvSpPr>
          <p:spPr bwMode="auto">
            <a:xfrm>
              <a:off x="3264" y="2946"/>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55" name="AutoShape 88"/>
            <p:cNvSpPr>
              <a:spLocks noChangeArrowheads="1"/>
            </p:cNvSpPr>
            <p:nvPr/>
          </p:nvSpPr>
          <p:spPr bwMode="auto">
            <a:xfrm>
              <a:off x="3273" y="2937"/>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56" name="AutoShape 89"/>
            <p:cNvSpPr>
              <a:spLocks noChangeArrowheads="1"/>
            </p:cNvSpPr>
            <p:nvPr/>
          </p:nvSpPr>
          <p:spPr bwMode="auto">
            <a:xfrm>
              <a:off x="3513" y="2937"/>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57" name="AutoShape 90"/>
            <p:cNvSpPr>
              <a:spLocks noChangeArrowheads="1"/>
            </p:cNvSpPr>
            <p:nvPr/>
          </p:nvSpPr>
          <p:spPr bwMode="auto">
            <a:xfrm>
              <a:off x="3753" y="2937"/>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58" name="AutoShape 91"/>
            <p:cNvSpPr>
              <a:spLocks noChangeArrowheads="1"/>
            </p:cNvSpPr>
            <p:nvPr/>
          </p:nvSpPr>
          <p:spPr bwMode="auto">
            <a:xfrm>
              <a:off x="3177" y="302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59" name="AutoShape 92"/>
            <p:cNvSpPr>
              <a:spLocks noChangeArrowheads="1"/>
            </p:cNvSpPr>
            <p:nvPr/>
          </p:nvSpPr>
          <p:spPr bwMode="auto">
            <a:xfrm>
              <a:off x="3426" y="302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grpSp>
      <p:sp>
        <p:nvSpPr>
          <p:cNvPr id="109" name="TextBox 108"/>
          <p:cNvSpPr txBox="1"/>
          <p:nvPr/>
        </p:nvSpPr>
        <p:spPr>
          <a:xfrm>
            <a:off x="2362200" y="1141750"/>
            <a:ext cx="8305800" cy="521970"/>
          </a:xfrm>
          <a:prstGeom prst="rect">
            <a:avLst/>
          </a:prstGeom>
          <a:noFill/>
        </p:spPr>
        <p:txBody>
          <a:bodyPr wrap="square" rtlCol="0">
            <a:spAutoFit/>
          </a:bodyPr>
          <a:lstStyle/>
          <a:p>
            <a:r>
              <a:rPr lang="en-US" sz="2800" b="1" dirty="0" err="1">
                <a:solidFill>
                  <a:srgbClr val="500050"/>
                </a:solidFill>
                <a:latin typeface="Times New Roman" panose="02020603050405020304" charset="0"/>
                <a:cs typeface="Times New Roman" panose="02020603050405020304" charset="0"/>
              </a:rPr>
              <a:t>Hình</a:t>
            </a:r>
            <a:r>
              <a:rPr lang="en-US" sz="2800" b="1" dirty="0">
                <a:solidFill>
                  <a:srgbClr val="500050"/>
                </a:solidFill>
                <a:latin typeface="Times New Roman" panose="02020603050405020304" charset="0"/>
                <a:cs typeface="Times New Roman" panose="02020603050405020304" charset="0"/>
              </a:rPr>
              <a:t> </a:t>
            </a:r>
            <a:r>
              <a:rPr lang="en-US" sz="2800" b="1">
                <a:latin typeface="HP001 4 hàng" panose="020B0603050302020204" pitchFamily="34" charset="0"/>
                <a:sym typeface="+mn-ea"/>
              </a:rPr>
              <a:t>B</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gồm</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mấy</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hình</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lập</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phương</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nhỏ</a:t>
            </a:r>
            <a:r>
              <a:rPr lang="en-US" sz="2800" b="1" dirty="0">
                <a:solidFill>
                  <a:srgbClr val="500050"/>
                </a:solidFill>
                <a:latin typeface="Times New Roman" panose="02020603050405020304" charset="0"/>
                <a:cs typeface="Times New Roman" panose="02020603050405020304" charset="0"/>
              </a:rPr>
              <a:t>?</a:t>
            </a:r>
            <a:endParaRPr lang="en-US" sz="2800" b="1" dirty="0">
              <a:solidFill>
                <a:srgbClr val="500050"/>
              </a:solidFill>
              <a:latin typeface="Times New Roman" panose="02020603050405020304" charset="0"/>
              <a:cs typeface="Times New Roman" panose="02020603050405020304" charset="0"/>
            </a:endParaRPr>
          </a:p>
        </p:txBody>
      </p:sp>
      <p:sp>
        <p:nvSpPr>
          <p:cNvPr id="110" name="TextBox 109"/>
          <p:cNvSpPr txBox="1"/>
          <p:nvPr/>
        </p:nvSpPr>
        <p:spPr>
          <a:xfrm>
            <a:off x="2362200" y="1613010"/>
            <a:ext cx="8305799" cy="521970"/>
          </a:xfrm>
          <a:prstGeom prst="rect">
            <a:avLst/>
          </a:prstGeom>
          <a:noFill/>
        </p:spPr>
        <p:txBody>
          <a:bodyPr wrap="square" rtlCol="0">
            <a:spAutoFit/>
          </a:bodyPr>
          <a:lstStyle/>
          <a:p>
            <a:r>
              <a:rPr lang="en-US" sz="2800" b="1" dirty="0">
                <a:solidFill>
                  <a:srgbClr val="500050"/>
                </a:solidFill>
                <a:latin typeface="Times New Roman" panose="02020603050405020304" charset="0"/>
                <a:cs typeface="Times New Roman" panose="02020603050405020304" charset="0"/>
              </a:rPr>
              <a:t>So </a:t>
            </a:r>
            <a:r>
              <a:rPr lang="en-US" sz="2800" b="1" dirty="0" err="1">
                <a:solidFill>
                  <a:srgbClr val="500050"/>
                </a:solidFill>
                <a:latin typeface="Times New Roman" panose="02020603050405020304" charset="0"/>
                <a:cs typeface="Times New Roman" panose="02020603050405020304" charset="0"/>
              </a:rPr>
              <a:t>sánh</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thể</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tích</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của</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hình</a:t>
            </a:r>
            <a:r>
              <a:rPr lang="en-US" sz="2800" b="1" dirty="0">
                <a:solidFill>
                  <a:srgbClr val="500050"/>
                </a:solidFill>
                <a:latin typeface="Times New Roman" panose="02020603050405020304" charset="0"/>
                <a:cs typeface="Times New Roman" panose="02020603050405020304" charset="0"/>
              </a:rPr>
              <a:t> </a:t>
            </a:r>
            <a:r>
              <a:rPr lang="en-US" sz="2800" b="1">
                <a:latin typeface="HP001 4 hàng" panose="020B0603050302020204" pitchFamily="34" charset="0"/>
                <a:sym typeface="+mn-ea"/>
              </a:rPr>
              <a:t>A</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và</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hình</a:t>
            </a:r>
            <a:r>
              <a:rPr lang="en-US" sz="2800" b="1" dirty="0">
                <a:solidFill>
                  <a:srgbClr val="500050"/>
                </a:solidFill>
                <a:latin typeface="Times New Roman" panose="02020603050405020304" charset="0"/>
                <a:cs typeface="Times New Roman" panose="02020603050405020304" charset="0"/>
              </a:rPr>
              <a:t> </a:t>
            </a:r>
            <a:r>
              <a:rPr lang="en-US" sz="2800" b="1">
                <a:latin typeface="HP001 4 hàng" panose="020B0603050302020204" pitchFamily="34" charset="0"/>
                <a:sym typeface="+mn-ea"/>
              </a:rPr>
              <a:t>B</a:t>
            </a:r>
            <a:r>
              <a:rPr lang="en-US" sz="2800" b="1" dirty="0">
                <a:solidFill>
                  <a:srgbClr val="500050"/>
                </a:solidFill>
                <a:latin typeface="Times New Roman" panose="02020603050405020304" charset="0"/>
                <a:cs typeface="Times New Roman" panose="02020603050405020304" charset="0"/>
              </a:rPr>
              <a:t>.</a:t>
            </a:r>
            <a:endParaRPr lang="en-US" sz="2800" b="1" dirty="0">
              <a:solidFill>
                <a:srgbClr val="500050"/>
              </a:solidFill>
              <a:latin typeface="Times New Roman" panose="02020603050405020304" charset="0"/>
              <a:cs typeface="Times New Roman" panose="02020603050405020304" charset="0"/>
            </a:endParaRPr>
          </a:p>
        </p:txBody>
      </p:sp>
      <p:sp>
        <p:nvSpPr>
          <p:cNvPr id="111" name="TextBox 110"/>
          <p:cNvSpPr txBox="1"/>
          <p:nvPr/>
        </p:nvSpPr>
        <p:spPr>
          <a:xfrm>
            <a:off x="2362200" y="619780"/>
            <a:ext cx="7138985" cy="521970"/>
          </a:xfrm>
          <a:prstGeom prst="rect">
            <a:avLst/>
          </a:prstGeom>
          <a:noFill/>
        </p:spPr>
        <p:txBody>
          <a:bodyPr wrap="square" rtlCol="0">
            <a:spAutoFit/>
          </a:bodyPr>
          <a:lstStyle/>
          <a:p>
            <a:r>
              <a:rPr lang="en-US" sz="2800" b="1" dirty="0" err="1">
                <a:latin typeface="Times New Roman" panose="02020603050405020304" charset="0"/>
                <a:cs typeface="Times New Roman" panose="02020603050405020304" charset="0"/>
              </a:rPr>
              <a:t>Hình</a:t>
            </a:r>
            <a:r>
              <a:rPr lang="en-US" sz="2800" b="1" dirty="0">
                <a:latin typeface="Times New Roman" panose="02020603050405020304" charset="0"/>
                <a:cs typeface="Times New Roman" panose="02020603050405020304" charset="0"/>
              </a:rPr>
              <a:t> </a:t>
            </a:r>
            <a:r>
              <a:rPr lang="en-US" sz="2800" b="1">
                <a:latin typeface="HP001 4 hàng" panose="020B0603050302020204" pitchFamily="34" charset="0"/>
                <a:sym typeface="+mn-ea"/>
              </a:rPr>
              <a:t>A</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gồm</a:t>
            </a:r>
            <a:r>
              <a:rPr lang="en-US" sz="2800" b="1" dirty="0">
                <a:latin typeface="Times New Roman" panose="02020603050405020304" charset="0"/>
                <a:cs typeface="Times New Roman" panose="02020603050405020304" charset="0"/>
              </a:rPr>
              <a:t> </a:t>
            </a:r>
            <a:r>
              <a:rPr lang="en-US" sz="2800" b="1" dirty="0">
                <a:solidFill>
                  <a:srgbClr val="FF0000"/>
                </a:solidFill>
                <a:latin typeface="Times New Roman" panose="02020603050405020304" charset="0"/>
                <a:cs typeface="Times New Roman" panose="02020603050405020304" charset="0"/>
              </a:rPr>
              <a:t>45</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hình</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lập</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phương</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nhỏ</a:t>
            </a:r>
            <a:r>
              <a:rPr lang="en-US" sz="2800" b="1" dirty="0">
                <a:latin typeface="Times New Roman" panose="02020603050405020304" charset="0"/>
                <a:cs typeface="Times New Roman" panose="02020603050405020304" charset="0"/>
              </a:rPr>
              <a:t>.</a:t>
            </a:r>
            <a:endParaRPr lang="en-US" sz="2800" b="1" dirty="0">
              <a:latin typeface="Times New Roman" panose="02020603050405020304" charset="0"/>
              <a:cs typeface="Times New Roman" panose="02020603050405020304" charset="0"/>
            </a:endParaRPr>
          </a:p>
        </p:txBody>
      </p:sp>
      <p:sp>
        <p:nvSpPr>
          <p:cNvPr id="112" name="Text Box 53"/>
          <p:cNvSpPr txBox="1">
            <a:spLocks noChangeArrowheads="1"/>
          </p:cNvSpPr>
          <p:nvPr/>
        </p:nvSpPr>
        <p:spPr bwMode="auto">
          <a:xfrm>
            <a:off x="3733800" y="4901625"/>
            <a:ext cx="38100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3200" b="1">
                <a:latin typeface="HP001 4 hàng" panose="020B0603050302020204" pitchFamily="34" charset="0"/>
                <a:sym typeface="+mn-ea"/>
              </a:rPr>
              <a:t>A</a:t>
            </a:r>
            <a:endParaRPr lang="en-US" sz="3200" b="1" dirty="0">
              <a:latin typeface="HP001 5 hàng" panose="020B0603050302020204" pitchFamily="34" charset="-93"/>
            </a:endParaRPr>
          </a:p>
        </p:txBody>
      </p:sp>
      <p:sp>
        <p:nvSpPr>
          <p:cNvPr id="3" name="Rectangle 2"/>
          <p:cNvSpPr/>
          <p:nvPr/>
        </p:nvSpPr>
        <p:spPr>
          <a:xfrm>
            <a:off x="6862947" y="4977825"/>
            <a:ext cx="598170" cy="583565"/>
          </a:xfrm>
          <a:prstGeom prst="rect">
            <a:avLst/>
          </a:prstGeom>
        </p:spPr>
        <p:txBody>
          <a:bodyPr wrap="none">
            <a:spAutoFit/>
          </a:bodyPr>
          <a:lstStyle/>
          <a:p>
            <a:pPr algn="l">
              <a:spcBef>
                <a:spcPct val="50000"/>
              </a:spcBef>
            </a:pPr>
            <a:r>
              <a:rPr lang="en-US" sz="3200" b="1">
                <a:latin typeface="HP001 4 hàng" panose="020B0603050302020204" pitchFamily="34" charset="0"/>
                <a:sym typeface="+mn-ea"/>
              </a:rPr>
              <a:t>B</a:t>
            </a:r>
            <a:endParaRPr lang="en-US" sz="3200" b="1" dirty="0">
              <a:latin typeface="HP001 5 hàng" panose="020B0603050302020204" pitchFamily="34" charset="-93"/>
            </a:endParaRPr>
          </a:p>
        </p:txBody>
      </p:sp>
      <mc:AlternateContent xmlns:mc="http://schemas.openxmlformats.org/markup-compatibility/2006">
        <mc:Choice xmlns:a14="http://schemas.microsoft.com/office/drawing/2010/main" Requires="a14">
          <p:sp>
            <p:nvSpPr>
              <p:cNvPr id="114" name="Rectangle 113"/>
              <p:cNvSpPr/>
              <p:nvPr/>
            </p:nvSpPr>
            <p:spPr>
              <a:xfrm>
                <a:off x="1511938" y="5561330"/>
                <a:ext cx="8839199" cy="685800"/>
              </a:xfrm>
              <a:prstGeom prst="rect">
                <a:avLst/>
              </a:prstGeom>
              <a:solidFill>
                <a:schemeClr val="tx2">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Times New Roman" panose="02020603050405020304" charset="0"/>
                    <a:cs typeface="Times New Roman" panose="02020603050405020304" charset="0"/>
                  </a:rPr>
                  <a:t>Vậy</a:t>
                </a:r>
                <a:r>
                  <a:rPr lang="en-US" sz="2600" b="1" dirty="0">
                    <a:solidFill>
                      <a:schemeClr val="tx1"/>
                    </a:solidFill>
                    <a:latin typeface="Times New Roman" panose="02020603050405020304" charset="0"/>
                    <a:cs typeface="Times New Roman" panose="02020603050405020304" charset="0"/>
                  </a:rPr>
                  <a:t> </a:t>
                </a:r>
                <a:r>
                  <a:rPr lang="en-US" sz="2600" b="1" dirty="0" err="1">
                    <a:solidFill>
                      <a:schemeClr val="tx1"/>
                    </a:solidFill>
                    <a:latin typeface="Times New Roman" panose="02020603050405020304" charset="0"/>
                    <a:cs typeface="Times New Roman" panose="02020603050405020304" charset="0"/>
                  </a:rPr>
                  <a:t>hình</a:t>
                </a:r>
                <a:r>
                  <a:rPr lang="en-US" sz="2600" b="1" dirty="0">
                    <a:solidFill>
                      <a:schemeClr val="tx1"/>
                    </a:solidFill>
                    <a:latin typeface="Times New Roman" panose="02020603050405020304" charset="0"/>
                    <a:cs typeface="Times New Roman" panose="02020603050405020304" charset="0"/>
                  </a:rPr>
                  <a:t> B </a:t>
                </a:r>
                <a:r>
                  <a:rPr lang="en-US" sz="2600" b="1" dirty="0" err="1">
                    <a:solidFill>
                      <a:schemeClr val="tx1"/>
                    </a:solidFill>
                    <a:latin typeface="Times New Roman" panose="02020603050405020304" charset="0"/>
                    <a:cs typeface="Times New Roman" panose="02020603050405020304" charset="0"/>
                  </a:rPr>
                  <a:t>có</a:t>
                </a:r>
                <a:r>
                  <a:rPr lang="en-US" sz="2600" b="1" dirty="0">
                    <a:solidFill>
                      <a:schemeClr val="tx1"/>
                    </a:solidFill>
                    <a:latin typeface="Times New Roman" panose="02020603050405020304" charset="0"/>
                    <a:cs typeface="Times New Roman" panose="02020603050405020304" charset="0"/>
                  </a:rPr>
                  <a:t>: (9 </a:t>
                </a:r>
                <a14:m>
                  <m:oMath xmlns:m="http://schemas.openxmlformats.org/officeDocument/2006/math">
                    <m:r>
                      <a:rPr lang="en-US" sz="2600" b="1" i="1" smtClean="0">
                        <a:solidFill>
                          <a:schemeClr val="tx1"/>
                        </a:solidFill>
                        <a:latin typeface="Cambria Math" panose="02040503050406030204" charset="0"/>
                        <a:ea typeface="MS Mincho" charset="0"/>
                        <a:cs typeface="Cambria Math" panose="02040503050406030204" charset="0"/>
                      </a:rPr>
                      <m:t>×</m:t>
                    </m:r>
                  </m:oMath>
                </a14:m>
                <a:r>
                  <a:rPr lang="en-US" sz="2600" b="1" dirty="0">
                    <a:solidFill>
                      <a:schemeClr val="tx1"/>
                    </a:solidFill>
                    <a:latin typeface="Times New Roman" panose="02020603050405020304" charset="0"/>
                    <a:cs typeface="Times New Roman" panose="02020603050405020304" charset="0"/>
                  </a:rPr>
                  <a:t> 3) – 1 = 26 (</a:t>
                </a:r>
                <a:r>
                  <a:rPr lang="en-US" sz="2600" b="1" dirty="0" err="1">
                    <a:solidFill>
                      <a:schemeClr val="tx1"/>
                    </a:solidFill>
                    <a:latin typeface="Times New Roman" panose="02020603050405020304" charset="0"/>
                    <a:cs typeface="Times New Roman" panose="02020603050405020304" charset="0"/>
                  </a:rPr>
                  <a:t>hình</a:t>
                </a:r>
                <a:r>
                  <a:rPr lang="vi-VN" sz="2600" b="1" dirty="0">
                    <a:solidFill>
                      <a:schemeClr val="tx1"/>
                    </a:solidFill>
                    <a:latin typeface="Times New Roman" panose="02020603050405020304" charset="0"/>
                    <a:cs typeface="Times New Roman" panose="02020603050405020304" charset="0"/>
                  </a:rPr>
                  <a:t> </a:t>
                </a:r>
                <a:r>
                  <a:rPr lang="en-US" sz="2600" b="1" dirty="0" err="1">
                    <a:solidFill>
                      <a:schemeClr val="tx1"/>
                    </a:solidFill>
                    <a:latin typeface="Times New Roman" panose="02020603050405020304" charset="0"/>
                    <a:cs typeface="Times New Roman" panose="02020603050405020304" charset="0"/>
                  </a:rPr>
                  <a:t>lập</a:t>
                </a:r>
                <a:r>
                  <a:rPr lang="vi-VN" sz="2600" b="1" dirty="0">
                    <a:solidFill>
                      <a:schemeClr val="tx1"/>
                    </a:solidFill>
                    <a:latin typeface="Times New Roman" panose="02020603050405020304" charset="0"/>
                    <a:cs typeface="Times New Roman" panose="02020603050405020304" charset="0"/>
                  </a:rPr>
                  <a:t> </a:t>
                </a:r>
                <a:r>
                  <a:rPr lang="en-US" sz="2600" b="1" dirty="0" err="1">
                    <a:solidFill>
                      <a:schemeClr val="tx1"/>
                    </a:solidFill>
                    <a:latin typeface="Times New Roman" panose="02020603050405020304" charset="0"/>
                    <a:cs typeface="Times New Roman" panose="02020603050405020304" charset="0"/>
                  </a:rPr>
                  <a:t>phương</a:t>
                </a:r>
                <a:r>
                  <a:rPr lang="vi-VN" sz="2600" b="1" dirty="0">
                    <a:solidFill>
                      <a:schemeClr val="tx1"/>
                    </a:solidFill>
                    <a:latin typeface="Times New Roman" panose="02020603050405020304" charset="0"/>
                    <a:cs typeface="Times New Roman" panose="02020603050405020304" charset="0"/>
                  </a:rPr>
                  <a:t> </a:t>
                </a:r>
                <a:r>
                  <a:rPr lang="en-US" sz="2600" b="1" dirty="0" err="1">
                    <a:solidFill>
                      <a:schemeClr val="tx1"/>
                    </a:solidFill>
                    <a:latin typeface="Times New Roman" panose="02020603050405020304" charset="0"/>
                    <a:cs typeface="Times New Roman" panose="02020603050405020304" charset="0"/>
                  </a:rPr>
                  <a:t>nhỏ</a:t>
                </a:r>
                <a:r>
                  <a:rPr lang="en-US" sz="2600" b="1" dirty="0">
                    <a:solidFill>
                      <a:schemeClr val="tx1"/>
                    </a:solidFill>
                    <a:latin typeface="Times New Roman" panose="02020603050405020304" charset="0"/>
                    <a:cs typeface="Times New Roman" panose="02020603050405020304" charset="0"/>
                  </a:rPr>
                  <a:t>)</a:t>
                </a:r>
                <a:endParaRPr lang="en-US" sz="2600" b="1" dirty="0">
                  <a:solidFill>
                    <a:schemeClr val="tx1"/>
                  </a:solidFill>
                  <a:latin typeface="Times New Roman" panose="02020603050405020304" charset="0"/>
                  <a:cs typeface="Times New Roman" panose="02020603050405020304" charset="0"/>
                </a:endParaRPr>
              </a:p>
            </p:txBody>
          </p:sp>
        </mc:Choice>
        <mc:Fallback>
          <p:sp>
            <p:nvSpPr>
              <p:cNvPr id="114" name="Rectangle 113"/>
              <p:cNvSpPr>
                <a:spLocks noRot="1" noChangeAspect="1" noMove="1" noResize="1" noEditPoints="1" noAdjustHandles="1" noChangeArrowheads="1" noChangeShapeType="1" noTextEdit="1"/>
              </p:cNvSpPr>
              <p:nvPr/>
            </p:nvSpPr>
            <p:spPr>
              <a:xfrm>
                <a:off x="1511938" y="5561330"/>
                <a:ext cx="8839199" cy="685800"/>
              </a:xfrm>
              <a:prstGeom prst="rect">
                <a:avLst/>
              </a:prstGeom>
              <a:blipFill rotWithShape="1">
                <a:blip r:embed="rId1"/>
                <a:stretch>
                  <a:fillRect l="-72" t="-926" r="-72" b="-926"/>
                </a:stretch>
              </a:bli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altLang="en-US">
                    <a:noFill/>
                  </a:rPr>
                  <a:t> </a:t>
                </a:r>
              </a:p>
            </p:txBody>
          </p:sp>
        </mc:Fallback>
      </mc:AlternateContent>
      <p:sp>
        <p:nvSpPr>
          <p:cNvPr id="115" name="TextBox 114"/>
          <p:cNvSpPr txBox="1"/>
          <p:nvPr/>
        </p:nvSpPr>
        <p:spPr>
          <a:xfrm>
            <a:off x="2362200" y="1141424"/>
            <a:ext cx="8381999" cy="521970"/>
          </a:xfrm>
          <a:prstGeom prst="rect">
            <a:avLst/>
          </a:prstGeom>
          <a:noFill/>
        </p:spPr>
        <p:txBody>
          <a:bodyPr wrap="square" rtlCol="0">
            <a:spAutoFit/>
          </a:bodyPr>
          <a:lstStyle/>
          <a:p>
            <a:r>
              <a:rPr lang="en-US" sz="2800" b="1" dirty="0" err="1">
                <a:latin typeface="Times New Roman" panose="02020603050405020304" charset="0"/>
                <a:cs typeface="Times New Roman" panose="02020603050405020304" charset="0"/>
              </a:rPr>
              <a:t>Hình</a:t>
            </a:r>
            <a:r>
              <a:rPr lang="en-US" sz="2800" b="1" dirty="0">
                <a:latin typeface="Times New Roman" panose="02020603050405020304" charset="0"/>
                <a:cs typeface="Times New Roman" panose="02020603050405020304" charset="0"/>
              </a:rPr>
              <a:t> </a:t>
            </a:r>
            <a:r>
              <a:rPr lang="en-US" sz="2800" b="1">
                <a:latin typeface="HP001 4 hàng" panose="020B0603050302020204" pitchFamily="34" charset="0"/>
                <a:sym typeface="+mn-ea"/>
              </a:rPr>
              <a:t>B</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gồm</a:t>
            </a:r>
            <a:r>
              <a:rPr lang="en-US" sz="2800" b="1" dirty="0">
                <a:latin typeface="Times New Roman" panose="02020603050405020304" charset="0"/>
                <a:cs typeface="Times New Roman" panose="02020603050405020304" charset="0"/>
              </a:rPr>
              <a:t> </a:t>
            </a:r>
            <a:r>
              <a:rPr lang="en-US" sz="2800" b="1" dirty="0">
                <a:solidFill>
                  <a:srgbClr val="FF0000"/>
                </a:solidFill>
                <a:latin typeface="Times New Roman" panose="02020603050405020304" charset="0"/>
                <a:cs typeface="Times New Roman" panose="02020603050405020304" charset="0"/>
              </a:rPr>
              <a:t>26</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hình</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lập</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phương</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nhỏ</a:t>
            </a:r>
            <a:r>
              <a:rPr lang="en-US" sz="2800" b="1" dirty="0">
                <a:latin typeface="Times New Roman" panose="02020603050405020304" charset="0"/>
                <a:cs typeface="Times New Roman" panose="02020603050405020304" charset="0"/>
              </a:rPr>
              <a:t>.</a:t>
            </a:r>
            <a:endParaRPr lang="en-US" sz="2800" b="1" dirty="0">
              <a:latin typeface="Times New Roman" panose="02020603050405020304" charset="0"/>
              <a:cs typeface="Times New Roman" panose="02020603050405020304" charset="0"/>
            </a:endParaRPr>
          </a:p>
        </p:txBody>
      </p:sp>
      <p:sp>
        <p:nvSpPr>
          <p:cNvPr id="4" name="TextBox 3"/>
          <p:cNvSpPr txBox="1"/>
          <p:nvPr/>
        </p:nvSpPr>
        <p:spPr>
          <a:xfrm>
            <a:off x="2362200" y="1551832"/>
            <a:ext cx="7138985" cy="521970"/>
          </a:xfrm>
          <a:prstGeom prst="rect">
            <a:avLst/>
          </a:prstGeom>
          <a:noFill/>
        </p:spPr>
        <p:txBody>
          <a:bodyPr wrap="square" rtlCol="0">
            <a:spAutoFit/>
          </a:bodyPr>
          <a:lstStyle/>
          <a:p>
            <a:r>
              <a:rPr lang="en-US" sz="2800" b="1" dirty="0" err="1">
                <a:latin typeface="Times New Roman" panose="02020603050405020304" charset="0"/>
                <a:cs typeface="Times New Roman" panose="02020603050405020304" charset="0"/>
              </a:rPr>
              <a:t>Thể</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tích</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hình</a:t>
            </a:r>
            <a:r>
              <a:rPr lang="en-US" sz="2800" b="1" dirty="0">
                <a:latin typeface="Times New Roman" panose="02020603050405020304" charset="0"/>
                <a:cs typeface="Times New Roman" panose="02020603050405020304" charset="0"/>
              </a:rPr>
              <a:t> </a:t>
            </a:r>
            <a:r>
              <a:rPr lang="en-US" sz="2800" b="1" dirty="0">
                <a:latin typeface="Times New Roman" panose="02020603050405020304" charset="0"/>
                <a:cs typeface="Times New Roman" panose="02020603050405020304" charset="0"/>
              </a:rPr>
              <a:t>A </a:t>
            </a:r>
            <a:r>
              <a:rPr lang="en-US" sz="2800" b="1" dirty="0" err="1">
                <a:solidFill>
                  <a:srgbClr val="FF0000"/>
                </a:solidFill>
                <a:latin typeface="Times New Roman" panose="02020603050405020304" charset="0"/>
                <a:cs typeface="Times New Roman" panose="02020603050405020304" charset="0"/>
              </a:rPr>
              <a:t>lớn</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hơn</a:t>
            </a:r>
            <a:r>
              <a:rPr lang="en-US" sz="2800" b="1" dirty="0">
                <a:solidFill>
                  <a:srgbClr val="FF0000"/>
                </a:solidFill>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thể</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tích</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hình</a:t>
            </a:r>
            <a:r>
              <a:rPr lang="en-US" sz="2800" b="1" dirty="0">
                <a:latin typeface="Times New Roman" panose="02020603050405020304" charset="0"/>
                <a:cs typeface="Times New Roman" panose="02020603050405020304" charset="0"/>
              </a:rPr>
              <a:t> B</a:t>
            </a:r>
            <a:r>
              <a:rPr lang="en-US" sz="2800" b="1" dirty="0">
                <a:latin typeface="Times New Roman" panose="02020603050405020304" charset="0"/>
                <a:cs typeface="Times New Roman" panose="02020603050405020304" charset="0"/>
              </a:rPr>
              <a:t>.</a:t>
            </a:r>
            <a:endParaRPr lang="en-US" sz="2800" b="1" dirty="0">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4.16667E-6 -4.9711E-6 L -4.16667E-6 -0.07213 " pathEditMode="relative" rAng="0" ptsTypes="AA">
                                      <p:cBhvr>
                                        <p:cTn id="6" dur="2000" fill="hold"/>
                                        <p:tgtEl>
                                          <p:spTgt spid="10"/>
                                        </p:tgtEl>
                                        <p:attrNameLst>
                                          <p:attrName>ppt_x</p:attrName>
                                          <p:attrName>ppt_y</p:attrName>
                                        </p:attrNameLst>
                                      </p:cBhvr>
                                      <p:rCtr x="0" y="-3607"/>
                                    </p:animMotion>
                                  </p:childTnLst>
                                </p:cTn>
                              </p:par>
                              <p:par>
                                <p:cTn id="7" presetID="42" presetClass="path" presetSubtype="0" accel="50000" decel="50000" fill="hold" nodeType="withEffect">
                                  <p:stCondLst>
                                    <p:cond delay="0"/>
                                  </p:stCondLst>
                                  <p:childTnLst>
                                    <p:animMotion origin="layout" path="M 2.22222E-6 3.2948E-6 L 2.22222E-6 0.09641 " pathEditMode="relative" rAng="0" ptsTypes="AA">
                                      <p:cBhvr>
                                        <p:cTn id="8" dur="2000" fill="hold"/>
                                        <p:tgtEl>
                                          <p:spTgt spid="2"/>
                                        </p:tgtEl>
                                        <p:attrNameLst>
                                          <p:attrName>ppt_x</p:attrName>
                                          <p:attrName>ppt_y</p:attrName>
                                        </p:attrNameLst>
                                      </p:cBhvr>
                                      <p:rCtr x="0" y="4809"/>
                                    </p:animMotion>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09"/>
                                        </p:tgtEl>
                                      </p:cBhvr>
                                    </p:animEffect>
                                    <p:set>
                                      <p:cBhvr>
                                        <p:cTn id="13" dur="1" fill="hold">
                                          <p:stCondLst>
                                            <p:cond delay="499"/>
                                          </p:stCondLst>
                                        </p:cTn>
                                        <p:tgtEl>
                                          <p:spTgt spid="109"/>
                                        </p:tgtEl>
                                        <p:attrNameLst>
                                          <p:attrName>style.visibility</p:attrName>
                                        </p:attrNameLst>
                                      </p:cBhvr>
                                      <p:to>
                                        <p:strVal val="hidden"/>
                                      </p:to>
                                    </p:se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15"/>
                                        </p:tgtEl>
                                        <p:attrNameLst>
                                          <p:attrName>style.visibility</p:attrName>
                                        </p:attrNameLst>
                                      </p:cBhvr>
                                      <p:to>
                                        <p:strVal val="visible"/>
                                      </p:to>
                                    </p:set>
                                    <p:animEffect transition="in" filter="fade">
                                      <p:cBhvr>
                                        <p:cTn id="17" dur="500"/>
                                        <p:tgtEl>
                                          <p:spTgt spid="11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14"/>
                                        </p:tgtEl>
                                        <p:attrNameLst>
                                          <p:attrName>style.visibility</p:attrName>
                                        </p:attrNameLst>
                                      </p:cBhvr>
                                      <p:to>
                                        <p:strVal val="visible"/>
                                      </p:to>
                                    </p:set>
                                    <p:animEffect transition="in" filter="wheel(1)">
                                      <p:cBhvr>
                                        <p:cTn id="22" dur="2000"/>
                                        <p:tgtEl>
                                          <p:spTgt spid="1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10"/>
                                        </p:tgtEl>
                                      </p:cBhvr>
                                    </p:animEffect>
                                    <p:set>
                                      <p:cBhvr>
                                        <p:cTn id="27" dur="1" fill="hold">
                                          <p:stCondLst>
                                            <p:cond delay="499"/>
                                          </p:stCondLst>
                                        </p:cTn>
                                        <p:tgtEl>
                                          <p:spTgt spid="1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P spid="110" grpId="0"/>
      <p:bldP spid="115" grpId="0"/>
      <p:bldP spid="4" grpId="0"/>
      <p:bldP spid="114" grpId="0" animBg="1"/>
      <p:bldP spid="11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FFDD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p:cNvSpPr/>
          <p:nvPr/>
        </p:nvSpPr>
        <p:spPr>
          <a:xfrm>
            <a:off x="0" y="5899376"/>
            <a:ext cx="12192000" cy="958624"/>
          </a:xfrm>
          <a:prstGeom prst="rect">
            <a:avLst/>
          </a:prstGeom>
          <a:solidFill>
            <a:srgbClr val="FF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p:cNvSpPr/>
          <p:nvPr/>
        </p:nvSpPr>
        <p:spPr>
          <a:xfrm>
            <a:off x="0" y="0"/>
            <a:ext cx="12192000" cy="958624"/>
          </a:xfrm>
          <a:prstGeom prst="rect">
            <a:avLst/>
          </a:prstGeom>
          <a:solidFill>
            <a:srgbClr val="FF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extBox 13"/>
          <p:cNvSpPr txBox="1"/>
          <p:nvPr/>
        </p:nvSpPr>
        <p:spPr>
          <a:xfrm>
            <a:off x="4304119" y="52312"/>
            <a:ext cx="3774275" cy="1015663"/>
          </a:xfrm>
          <a:prstGeom prst="rect">
            <a:avLst/>
          </a:prstGeom>
          <a:noFill/>
        </p:spPr>
        <p:txBody>
          <a:bodyPr wrap="square" rtlCol="0">
            <a:spAutoFit/>
          </a:bodyPr>
          <a:lstStyle/>
          <a:p>
            <a:pPr algn="ctr"/>
            <a:r>
              <a:rPr lang="en-US" sz="6000" b="1">
                <a:ln w="12700">
                  <a:solidFill>
                    <a:schemeClr val="tx1"/>
                  </a:solidFill>
                </a:ln>
                <a:solidFill>
                  <a:srgbClr val="DA5C45"/>
                </a:solidFill>
                <a:latin typeface="#9Slide07 IcielCadena" panose="02000503000000020004" pitchFamily="2" charset="0"/>
              </a:rPr>
              <a:t>Giới</a:t>
            </a:r>
            <a:r>
              <a:rPr lang="en-US" sz="6000" b="1">
                <a:ln w="12700">
                  <a:solidFill>
                    <a:schemeClr val="tx1"/>
                  </a:solidFill>
                </a:ln>
                <a:solidFill>
                  <a:srgbClr val="EFEEDE"/>
                </a:solidFill>
                <a:latin typeface="#9Slide07 IcielCadena" panose="02000503000000020004" pitchFamily="2" charset="0"/>
              </a:rPr>
              <a:t> Thiệu</a:t>
            </a:r>
            <a:endParaRPr lang="vi-VN" sz="6000" b="1">
              <a:ln w="12700">
                <a:solidFill>
                  <a:schemeClr val="tx1"/>
                </a:solidFill>
              </a:ln>
              <a:solidFill>
                <a:srgbClr val="EFEEDE"/>
              </a:solidFill>
              <a:latin typeface="#9Slide07 IcielCadena" panose="02000503000000020004" pitchFamily="2" charset="0"/>
            </a:endParaRPr>
          </a:p>
        </p:txBody>
      </p:sp>
      <p:pic>
        <p:nvPicPr>
          <p:cNvPr id="11" name="Picture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82629" y="1937420"/>
            <a:ext cx="1072206" cy="1072206"/>
          </a:xfrm>
          <a:prstGeom prst="rect">
            <a:avLst/>
          </a:prstGeom>
        </p:spPr>
      </p:pic>
      <p:sp>
        <p:nvSpPr>
          <p:cNvPr id="13" name="TextBox 12"/>
          <p:cNvSpPr txBox="1"/>
          <p:nvPr/>
        </p:nvSpPr>
        <p:spPr>
          <a:xfrm>
            <a:off x="2780997" y="2178943"/>
            <a:ext cx="4328160" cy="584775"/>
          </a:xfrm>
          <a:prstGeom prst="rect">
            <a:avLst/>
          </a:prstGeom>
          <a:noFill/>
        </p:spPr>
        <p:txBody>
          <a:bodyPr wrap="square" rtlCol="0">
            <a:spAutoFit/>
          </a:bodyPr>
          <a:lstStyle/>
          <a:p>
            <a:r>
              <a:rPr lang="en-US" sz="3200">
                <a:solidFill>
                  <a:schemeClr val="accent3">
                    <a:lumMod val="50000"/>
                  </a:schemeClr>
                </a:solidFill>
                <a:latin typeface="#9Slide07 IcielKoni" pitchFamily="2" charset="0"/>
              </a:rPr>
              <a:t>Độ dài</a:t>
            </a:r>
            <a:endParaRPr lang="en-US" sz="3200">
              <a:solidFill>
                <a:schemeClr val="accent3">
                  <a:lumMod val="50000"/>
                </a:schemeClr>
              </a:solidFill>
              <a:latin typeface="#9Slide07 IcielKoni" pitchFamily="2" charset="0"/>
            </a:endParaRPr>
          </a:p>
        </p:txBody>
      </p:sp>
      <p:pic>
        <p:nvPicPr>
          <p:cNvPr id="18" name="Picture 1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82629" y="2966169"/>
            <a:ext cx="1072206" cy="1072206"/>
          </a:xfrm>
          <a:prstGeom prst="rect">
            <a:avLst/>
          </a:prstGeom>
        </p:spPr>
      </p:pic>
      <p:sp>
        <p:nvSpPr>
          <p:cNvPr id="19" name="TextBox 18"/>
          <p:cNvSpPr txBox="1"/>
          <p:nvPr/>
        </p:nvSpPr>
        <p:spPr>
          <a:xfrm>
            <a:off x="2780997" y="3207692"/>
            <a:ext cx="4328160" cy="584775"/>
          </a:xfrm>
          <a:prstGeom prst="rect">
            <a:avLst/>
          </a:prstGeom>
          <a:noFill/>
        </p:spPr>
        <p:txBody>
          <a:bodyPr wrap="square" rtlCol="0">
            <a:spAutoFit/>
          </a:bodyPr>
          <a:lstStyle/>
          <a:p>
            <a:r>
              <a:rPr lang="en-US" sz="3200">
                <a:solidFill>
                  <a:schemeClr val="accent3">
                    <a:lumMod val="50000"/>
                  </a:schemeClr>
                </a:solidFill>
                <a:latin typeface="#9Slide07 IcielKoni" pitchFamily="2" charset="0"/>
              </a:rPr>
              <a:t>Khối lượng</a:t>
            </a:r>
            <a:endParaRPr lang="en-US" sz="3200">
              <a:solidFill>
                <a:schemeClr val="accent3">
                  <a:lumMod val="50000"/>
                </a:schemeClr>
              </a:solidFill>
              <a:latin typeface="#9Slide07 IcielKoni" pitchFamily="2" charset="0"/>
            </a:endParaRPr>
          </a:p>
        </p:txBody>
      </p:sp>
      <p:pic>
        <p:nvPicPr>
          <p:cNvPr id="20" name="Picture 1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82629" y="4024448"/>
            <a:ext cx="1072206" cy="1072206"/>
          </a:xfrm>
          <a:prstGeom prst="rect">
            <a:avLst/>
          </a:prstGeom>
        </p:spPr>
      </p:pic>
      <p:sp>
        <p:nvSpPr>
          <p:cNvPr id="21" name="TextBox 20"/>
          <p:cNvSpPr txBox="1"/>
          <p:nvPr/>
        </p:nvSpPr>
        <p:spPr>
          <a:xfrm>
            <a:off x="2780997" y="4265971"/>
            <a:ext cx="4328160" cy="584775"/>
          </a:xfrm>
          <a:prstGeom prst="rect">
            <a:avLst/>
          </a:prstGeom>
          <a:noFill/>
        </p:spPr>
        <p:txBody>
          <a:bodyPr wrap="square" rtlCol="0">
            <a:spAutoFit/>
          </a:bodyPr>
          <a:lstStyle/>
          <a:p>
            <a:r>
              <a:rPr lang="en-US" sz="3200">
                <a:solidFill>
                  <a:schemeClr val="accent3">
                    <a:lumMod val="50000"/>
                  </a:schemeClr>
                </a:solidFill>
                <a:latin typeface="#9Slide07 IcielKoni" pitchFamily="2" charset="0"/>
              </a:rPr>
              <a:t>Diện tích</a:t>
            </a:r>
            <a:endParaRPr lang="en-US" sz="3200">
              <a:solidFill>
                <a:schemeClr val="accent3">
                  <a:lumMod val="50000"/>
                </a:schemeClr>
              </a:solidFill>
              <a:latin typeface="#9Slide07 IcielKoni" pitchFamily="2" charset="0"/>
            </a:endParaRPr>
          </a:p>
        </p:txBody>
      </p:sp>
      <p:pic>
        <p:nvPicPr>
          <p:cNvPr id="22" name="Picture 2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815582" y="1937420"/>
            <a:ext cx="1072206" cy="1072206"/>
          </a:xfrm>
          <a:prstGeom prst="rect">
            <a:avLst/>
          </a:prstGeom>
        </p:spPr>
      </p:pic>
      <p:sp>
        <p:nvSpPr>
          <p:cNvPr id="23" name="TextBox 22"/>
          <p:cNvSpPr txBox="1"/>
          <p:nvPr/>
        </p:nvSpPr>
        <p:spPr>
          <a:xfrm>
            <a:off x="7013950" y="2178943"/>
            <a:ext cx="4328160" cy="584775"/>
          </a:xfrm>
          <a:prstGeom prst="rect">
            <a:avLst/>
          </a:prstGeom>
          <a:noFill/>
        </p:spPr>
        <p:txBody>
          <a:bodyPr wrap="square" rtlCol="0">
            <a:spAutoFit/>
          </a:bodyPr>
          <a:lstStyle/>
          <a:p>
            <a:r>
              <a:rPr lang="en-US" sz="3200">
                <a:solidFill>
                  <a:schemeClr val="accent3">
                    <a:lumMod val="50000"/>
                  </a:schemeClr>
                </a:solidFill>
                <a:latin typeface="#9Slide07 IcielKoni" pitchFamily="2" charset="0"/>
              </a:rPr>
              <a:t>Thời gian</a:t>
            </a:r>
            <a:endParaRPr lang="en-US" sz="3200">
              <a:solidFill>
                <a:schemeClr val="accent3">
                  <a:lumMod val="50000"/>
                </a:schemeClr>
              </a:solidFill>
              <a:latin typeface="#9Slide07 IcielKoni" pitchFamily="2" charset="0"/>
            </a:endParaRPr>
          </a:p>
        </p:txBody>
      </p:sp>
      <p:pic>
        <p:nvPicPr>
          <p:cNvPr id="24" name="Picture 2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815582" y="2966169"/>
            <a:ext cx="1072206" cy="1072206"/>
          </a:xfrm>
          <a:prstGeom prst="rect">
            <a:avLst/>
          </a:prstGeom>
        </p:spPr>
      </p:pic>
      <p:sp>
        <p:nvSpPr>
          <p:cNvPr id="25" name="TextBox 24"/>
          <p:cNvSpPr txBox="1"/>
          <p:nvPr/>
        </p:nvSpPr>
        <p:spPr>
          <a:xfrm>
            <a:off x="7013950" y="3207692"/>
            <a:ext cx="4328160" cy="584775"/>
          </a:xfrm>
          <a:prstGeom prst="rect">
            <a:avLst/>
          </a:prstGeom>
          <a:noFill/>
        </p:spPr>
        <p:txBody>
          <a:bodyPr wrap="square" rtlCol="0">
            <a:spAutoFit/>
          </a:bodyPr>
          <a:lstStyle/>
          <a:p>
            <a:r>
              <a:rPr lang="en-US" sz="3200">
                <a:solidFill>
                  <a:schemeClr val="accent3">
                    <a:lumMod val="50000"/>
                  </a:schemeClr>
                </a:solidFill>
                <a:latin typeface="#9Slide07 IcielKoni" pitchFamily="2" charset="0"/>
              </a:rPr>
              <a:t>Tiền tệ</a:t>
            </a:r>
            <a:endParaRPr lang="en-US" sz="3200">
              <a:solidFill>
                <a:schemeClr val="accent3">
                  <a:lumMod val="50000"/>
                </a:schemeClr>
              </a:solidFill>
              <a:latin typeface="#9Slide07 IcielKoni" pitchFamily="2" charset="0"/>
            </a:endParaRPr>
          </a:p>
        </p:txBody>
      </p:sp>
      <p:sp>
        <p:nvSpPr>
          <p:cNvPr id="26" name="TextBox 25"/>
          <p:cNvSpPr txBox="1"/>
          <p:nvPr/>
        </p:nvSpPr>
        <p:spPr>
          <a:xfrm>
            <a:off x="6059641" y="4265971"/>
            <a:ext cx="4328160" cy="584775"/>
          </a:xfrm>
          <a:prstGeom prst="rect">
            <a:avLst/>
          </a:prstGeom>
          <a:noFill/>
        </p:spPr>
        <p:txBody>
          <a:bodyPr wrap="square" rtlCol="0">
            <a:spAutoFit/>
          </a:bodyPr>
          <a:lstStyle/>
          <a:p>
            <a:r>
              <a:rPr lang="en-US" sz="3200">
                <a:latin typeface="#9Slide07 IcielKoni" pitchFamily="2" charset="0"/>
              </a:rPr>
              <a:t>...</a:t>
            </a:r>
            <a:endParaRPr lang="en-US" sz="3200">
              <a:latin typeface="#9Slide07 IcielKoni" pitchFamily="2"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1+#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3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1000" fill="hold"/>
                                        <p:tgtEl>
                                          <p:spTgt spid="11"/>
                                        </p:tgtEl>
                                        <p:attrNameLst>
                                          <p:attrName>ppt_w</p:attrName>
                                        </p:attrNameLst>
                                      </p:cBhvr>
                                      <p:tavLst>
                                        <p:tav tm="0">
                                          <p:val>
                                            <p:strVal val="#ppt_w+.3"/>
                                          </p:val>
                                        </p:tav>
                                        <p:tav tm="100000">
                                          <p:val>
                                            <p:strVal val="#ppt_w"/>
                                          </p:val>
                                        </p:tav>
                                      </p:tavLst>
                                    </p:anim>
                                    <p:anim calcmode="lin" valueType="num">
                                      <p:cBhvr>
                                        <p:cTn id="19" dur="1000" fill="hold"/>
                                        <p:tgtEl>
                                          <p:spTgt spid="11"/>
                                        </p:tgtEl>
                                        <p:attrNameLst>
                                          <p:attrName>ppt_h</p:attrName>
                                        </p:attrNameLst>
                                      </p:cBhvr>
                                      <p:tavLst>
                                        <p:tav tm="0">
                                          <p:val>
                                            <p:strVal val="#ppt_h"/>
                                          </p:val>
                                        </p:tav>
                                        <p:tav tm="100000">
                                          <p:val>
                                            <p:strVal val="#ppt_h"/>
                                          </p:val>
                                        </p:tav>
                                      </p:tavLst>
                                    </p:anim>
                                    <p:animEffect transition="in" filter="fade">
                                      <p:cBhvr>
                                        <p:cTn id="20" dur="1000"/>
                                        <p:tgtEl>
                                          <p:spTgt spid="11"/>
                                        </p:tgtEl>
                                      </p:cBhvr>
                                    </p:animEffect>
                                  </p:childTnLst>
                                </p:cTn>
                              </p:par>
                              <p:par>
                                <p:cTn id="21" presetID="50" presetClass="entr" presetSubtype="0" decel="10000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strVal val="#ppt_w+.3"/>
                                          </p:val>
                                        </p:tav>
                                        <p:tav tm="100000">
                                          <p:val>
                                            <p:strVal val="#ppt_w"/>
                                          </p:val>
                                        </p:tav>
                                      </p:tavLst>
                                    </p:anim>
                                    <p:anim calcmode="lin" valueType="num">
                                      <p:cBhvr>
                                        <p:cTn id="24" dur="1000" fill="hold"/>
                                        <p:tgtEl>
                                          <p:spTgt spid="13"/>
                                        </p:tgtEl>
                                        <p:attrNameLst>
                                          <p:attrName>ppt_h</p:attrName>
                                        </p:attrNameLst>
                                      </p:cBhvr>
                                      <p:tavLst>
                                        <p:tav tm="0">
                                          <p:val>
                                            <p:strVal val="#ppt_h"/>
                                          </p:val>
                                        </p:tav>
                                        <p:tav tm="100000">
                                          <p:val>
                                            <p:strVal val="#ppt_h"/>
                                          </p:val>
                                        </p:tav>
                                      </p:tavLst>
                                    </p:anim>
                                    <p:animEffect transition="in" filter="fade">
                                      <p:cBhvr>
                                        <p:cTn id="25" dur="1000"/>
                                        <p:tgtEl>
                                          <p:spTgt spid="13"/>
                                        </p:tgtEl>
                                      </p:cBhvr>
                                    </p:animEffect>
                                  </p:childTnLst>
                                </p:cTn>
                              </p:par>
                              <p:par>
                                <p:cTn id="26" presetID="50" presetClass="entr" presetSubtype="0" decel="10000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1000" fill="hold"/>
                                        <p:tgtEl>
                                          <p:spTgt spid="18"/>
                                        </p:tgtEl>
                                        <p:attrNameLst>
                                          <p:attrName>ppt_w</p:attrName>
                                        </p:attrNameLst>
                                      </p:cBhvr>
                                      <p:tavLst>
                                        <p:tav tm="0">
                                          <p:val>
                                            <p:strVal val="#ppt_w+.3"/>
                                          </p:val>
                                        </p:tav>
                                        <p:tav tm="100000">
                                          <p:val>
                                            <p:strVal val="#ppt_w"/>
                                          </p:val>
                                        </p:tav>
                                      </p:tavLst>
                                    </p:anim>
                                    <p:anim calcmode="lin" valueType="num">
                                      <p:cBhvr>
                                        <p:cTn id="29" dur="1000" fill="hold"/>
                                        <p:tgtEl>
                                          <p:spTgt spid="18"/>
                                        </p:tgtEl>
                                        <p:attrNameLst>
                                          <p:attrName>ppt_h</p:attrName>
                                        </p:attrNameLst>
                                      </p:cBhvr>
                                      <p:tavLst>
                                        <p:tav tm="0">
                                          <p:val>
                                            <p:strVal val="#ppt_h"/>
                                          </p:val>
                                        </p:tav>
                                        <p:tav tm="100000">
                                          <p:val>
                                            <p:strVal val="#ppt_h"/>
                                          </p:val>
                                        </p:tav>
                                      </p:tavLst>
                                    </p:anim>
                                    <p:animEffect transition="in" filter="fade">
                                      <p:cBhvr>
                                        <p:cTn id="30" dur="1000"/>
                                        <p:tgtEl>
                                          <p:spTgt spid="18"/>
                                        </p:tgtEl>
                                      </p:cBhvr>
                                    </p:animEffect>
                                  </p:childTnLst>
                                </p:cTn>
                              </p:par>
                              <p:par>
                                <p:cTn id="31" presetID="50" presetClass="entr" presetSubtype="0" decel="10000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1000" fill="hold"/>
                                        <p:tgtEl>
                                          <p:spTgt spid="19"/>
                                        </p:tgtEl>
                                        <p:attrNameLst>
                                          <p:attrName>ppt_w</p:attrName>
                                        </p:attrNameLst>
                                      </p:cBhvr>
                                      <p:tavLst>
                                        <p:tav tm="0">
                                          <p:val>
                                            <p:strVal val="#ppt_w+.3"/>
                                          </p:val>
                                        </p:tav>
                                        <p:tav tm="100000">
                                          <p:val>
                                            <p:strVal val="#ppt_w"/>
                                          </p:val>
                                        </p:tav>
                                      </p:tavLst>
                                    </p:anim>
                                    <p:anim calcmode="lin" valueType="num">
                                      <p:cBhvr>
                                        <p:cTn id="34" dur="1000" fill="hold"/>
                                        <p:tgtEl>
                                          <p:spTgt spid="19"/>
                                        </p:tgtEl>
                                        <p:attrNameLst>
                                          <p:attrName>ppt_h</p:attrName>
                                        </p:attrNameLst>
                                      </p:cBhvr>
                                      <p:tavLst>
                                        <p:tav tm="0">
                                          <p:val>
                                            <p:strVal val="#ppt_h"/>
                                          </p:val>
                                        </p:tav>
                                        <p:tav tm="100000">
                                          <p:val>
                                            <p:strVal val="#ppt_h"/>
                                          </p:val>
                                        </p:tav>
                                      </p:tavLst>
                                    </p:anim>
                                    <p:animEffect transition="in" filter="fade">
                                      <p:cBhvr>
                                        <p:cTn id="35" dur="1000"/>
                                        <p:tgtEl>
                                          <p:spTgt spid="19"/>
                                        </p:tgtEl>
                                      </p:cBhvr>
                                    </p:animEffect>
                                  </p:childTnLst>
                                </p:cTn>
                              </p:par>
                              <p:par>
                                <p:cTn id="36" presetID="50" presetClass="entr" presetSubtype="0" decel="10000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p:cTn id="38" dur="1000" fill="hold"/>
                                        <p:tgtEl>
                                          <p:spTgt spid="20"/>
                                        </p:tgtEl>
                                        <p:attrNameLst>
                                          <p:attrName>ppt_w</p:attrName>
                                        </p:attrNameLst>
                                      </p:cBhvr>
                                      <p:tavLst>
                                        <p:tav tm="0">
                                          <p:val>
                                            <p:strVal val="#ppt_w+.3"/>
                                          </p:val>
                                        </p:tav>
                                        <p:tav tm="100000">
                                          <p:val>
                                            <p:strVal val="#ppt_w"/>
                                          </p:val>
                                        </p:tav>
                                      </p:tavLst>
                                    </p:anim>
                                    <p:anim calcmode="lin" valueType="num">
                                      <p:cBhvr>
                                        <p:cTn id="39" dur="1000" fill="hold"/>
                                        <p:tgtEl>
                                          <p:spTgt spid="20"/>
                                        </p:tgtEl>
                                        <p:attrNameLst>
                                          <p:attrName>ppt_h</p:attrName>
                                        </p:attrNameLst>
                                      </p:cBhvr>
                                      <p:tavLst>
                                        <p:tav tm="0">
                                          <p:val>
                                            <p:strVal val="#ppt_h"/>
                                          </p:val>
                                        </p:tav>
                                        <p:tav tm="100000">
                                          <p:val>
                                            <p:strVal val="#ppt_h"/>
                                          </p:val>
                                        </p:tav>
                                      </p:tavLst>
                                    </p:anim>
                                    <p:animEffect transition="in" filter="fade">
                                      <p:cBhvr>
                                        <p:cTn id="40" dur="1000"/>
                                        <p:tgtEl>
                                          <p:spTgt spid="20"/>
                                        </p:tgtEl>
                                      </p:cBhvr>
                                    </p:animEffect>
                                  </p:childTnLst>
                                </p:cTn>
                              </p:par>
                              <p:par>
                                <p:cTn id="41" presetID="50" presetClass="entr" presetSubtype="0" decel="10000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1000" fill="hold"/>
                                        <p:tgtEl>
                                          <p:spTgt spid="21"/>
                                        </p:tgtEl>
                                        <p:attrNameLst>
                                          <p:attrName>ppt_w</p:attrName>
                                        </p:attrNameLst>
                                      </p:cBhvr>
                                      <p:tavLst>
                                        <p:tav tm="0">
                                          <p:val>
                                            <p:strVal val="#ppt_w+.3"/>
                                          </p:val>
                                        </p:tav>
                                        <p:tav tm="100000">
                                          <p:val>
                                            <p:strVal val="#ppt_w"/>
                                          </p:val>
                                        </p:tav>
                                      </p:tavLst>
                                    </p:anim>
                                    <p:anim calcmode="lin" valueType="num">
                                      <p:cBhvr>
                                        <p:cTn id="44" dur="1000" fill="hold"/>
                                        <p:tgtEl>
                                          <p:spTgt spid="21"/>
                                        </p:tgtEl>
                                        <p:attrNameLst>
                                          <p:attrName>ppt_h</p:attrName>
                                        </p:attrNameLst>
                                      </p:cBhvr>
                                      <p:tavLst>
                                        <p:tav tm="0">
                                          <p:val>
                                            <p:strVal val="#ppt_h"/>
                                          </p:val>
                                        </p:tav>
                                        <p:tav tm="100000">
                                          <p:val>
                                            <p:strVal val="#ppt_h"/>
                                          </p:val>
                                        </p:tav>
                                      </p:tavLst>
                                    </p:anim>
                                    <p:animEffect transition="in" filter="fade">
                                      <p:cBhvr>
                                        <p:cTn id="45" dur="1000"/>
                                        <p:tgtEl>
                                          <p:spTgt spid="21"/>
                                        </p:tgtEl>
                                      </p:cBhvr>
                                    </p:animEffect>
                                  </p:childTnLst>
                                </p:cTn>
                              </p:par>
                              <p:par>
                                <p:cTn id="46" presetID="50" presetClass="entr" presetSubtype="0" decel="100000"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p:cTn id="48" dur="1000" fill="hold"/>
                                        <p:tgtEl>
                                          <p:spTgt spid="22"/>
                                        </p:tgtEl>
                                        <p:attrNameLst>
                                          <p:attrName>ppt_w</p:attrName>
                                        </p:attrNameLst>
                                      </p:cBhvr>
                                      <p:tavLst>
                                        <p:tav tm="0">
                                          <p:val>
                                            <p:strVal val="#ppt_w+.3"/>
                                          </p:val>
                                        </p:tav>
                                        <p:tav tm="100000">
                                          <p:val>
                                            <p:strVal val="#ppt_w"/>
                                          </p:val>
                                        </p:tav>
                                      </p:tavLst>
                                    </p:anim>
                                    <p:anim calcmode="lin" valueType="num">
                                      <p:cBhvr>
                                        <p:cTn id="49" dur="1000" fill="hold"/>
                                        <p:tgtEl>
                                          <p:spTgt spid="22"/>
                                        </p:tgtEl>
                                        <p:attrNameLst>
                                          <p:attrName>ppt_h</p:attrName>
                                        </p:attrNameLst>
                                      </p:cBhvr>
                                      <p:tavLst>
                                        <p:tav tm="0">
                                          <p:val>
                                            <p:strVal val="#ppt_h"/>
                                          </p:val>
                                        </p:tav>
                                        <p:tav tm="100000">
                                          <p:val>
                                            <p:strVal val="#ppt_h"/>
                                          </p:val>
                                        </p:tav>
                                      </p:tavLst>
                                    </p:anim>
                                    <p:animEffect transition="in" filter="fade">
                                      <p:cBhvr>
                                        <p:cTn id="50" dur="1000"/>
                                        <p:tgtEl>
                                          <p:spTgt spid="22"/>
                                        </p:tgtEl>
                                      </p:cBhvr>
                                    </p:animEffect>
                                  </p:childTnLst>
                                </p:cTn>
                              </p:par>
                              <p:par>
                                <p:cTn id="51" presetID="50" presetClass="entr" presetSubtype="0" decel="10000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1000" fill="hold"/>
                                        <p:tgtEl>
                                          <p:spTgt spid="23"/>
                                        </p:tgtEl>
                                        <p:attrNameLst>
                                          <p:attrName>ppt_w</p:attrName>
                                        </p:attrNameLst>
                                      </p:cBhvr>
                                      <p:tavLst>
                                        <p:tav tm="0">
                                          <p:val>
                                            <p:strVal val="#ppt_w+.3"/>
                                          </p:val>
                                        </p:tav>
                                        <p:tav tm="100000">
                                          <p:val>
                                            <p:strVal val="#ppt_w"/>
                                          </p:val>
                                        </p:tav>
                                      </p:tavLst>
                                    </p:anim>
                                    <p:anim calcmode="lin" valueType="num">
                                      <p:cBhvr>
                                        <p:cTn id="54" dur="1000" fill="hold"/>
                                        <p:tgtEl>
                                          <p:spTgt spid="23"/>
                                        </p:tgtEl>
                                        <p:attrNameLst>
                                          <p:attrName>ppt_h</p:attrName>
                                        </p:attrNameLst>
                                      </p:cBhvr>
                                      <p:tavLst>
                                        <p:tav tm="0">
                                          <p:val>
                                            <p:strVal val="#ppt_h"/>
                                          </p:val>
                                        </p:tav>
                                        <p:tav tm="100000">
                                          <p:val>
                                            <p:strVal val="#ppt_h"/>
                                          </p:val>
                                        </p:tav>
                                      </p:tavLst>
                                    </p:anim>
                                    <p:animEffect transition="in" filter="fade">
                                      <p:cBhvr>
                                        <p:cTn id="55" dur="1000"/>
                                        <p:tgtEl>
                                          <p:spTgt spid="23"/>
                                        </p:tgtEl>
                                      </p:cBhvr>
                                    </p:animEffect>
                                  </p:childTnLst>
                                </p:cTn>
                              </p:par>
                              <p:par>
                                <p:cTn id="56" presetID="50" presetClass="entr" presetSubtype="0" decel="100000" fill="hold" nodeType="withEffect">
                                  <p:stCondLst>
                                    <p:cond delay="0"/>
                                  </p:stCondLst>
                                  <p:childTnLst>
                                    <p:set>
                                      <p:cBhvr>
                                        <p:cTn id="57" dur="1" fill="hold">
                                          <p:stCondLst>
                                            <p:cond delay="0"/>
                                          </p:stCondLst>
                                        </p:cTn>
                                        <p:tgtEl>
                                          <p:spTgt spid="24"/>
                                        </p:tgtEl>
                                        <p:attrNameLst>
                                          <p:attrName>style.visibility</p:attrName>
                                        </p:attrNameLst>
                                      </p:cBhvr>
                                      <p:to>
                                        <p:strVal val="visible"/>
                                      </p:to>
                                    </p:set>
                                    <p:anim calcmode="lin" valueType="num">
                                      <p:cBhvr>
                                        <p:cTn id="58" dur="1000" fill="hold"/>
                                        <p:tgtEl>
                                          <p:spTgt spid="24"/>
                                        </p:tgtEl>
                                        <p:attrNameLst>
                                          <p:attrName>ppt_w</p:attrName>
                                        </p:attrNameLst>
                                      </p:cBhvr>
                                      <p:tavLst>
                                        <p:tav tm="0">
                                          <p:val>
                                            <p:strVal val="#ppt_w+.3"/>
                                          </p:val>
                                        </p:tav>
                                        <p:tav tm="100000">
                                          <p:val>
                                            <p:strVal val="#ppt_w"/>
                                          </p:val>
                                        </p:tav>
                                      </p:tavLst>
                                    </p:anim>
                                    <p:anim calcmode="lin" valueType="num">
                                      <p:cBhvr>
                                        <p:cTn id="59" dur="1000" fill="hold"/>
                                        <p:tgtEl>
                                          <p:spTgt spid="24"/>
                                        </p:tgtEl>
                                        <p:attrNameLst>
                                          <p:attrName>ppt_h</p:attrName>
                                        </p:attrNameLst>
                                      </p:cBhvr>
                                      <p:tavLst>
                                        <p:tav tm="0">
                                          <p:val>
                                            <p:strVal val="#ppt_h"/>
                                          </p:val>
                                        </p:tav>
                                        <p:tav tm="100000">
                                          <p:val>
                                            <p:strVal val="#ppt_h"/>
                                          </p:val>
                                        </p:tav>
                                      </p:tavLst>
                                    </p:anim>
                                    <p:animEffect transition="in" filter="fade">
                                      <p:cBhvr>
                                        <p:cTn id="60" dur="1000"/>
                                        <p:tgtEl>
                                          <p:spTgt spid="24"/>
                                        </p:tgtEl>
                                      </p:cBhvr>
                                    </p:animEffect>
                                  </p:childTnLst>
                                </p:cTn>
                              </p:par>
                              <p:par>
                                <p:cTn id="61" presetID="50" presetClass="entr" presetSubtype="0" decel="100000"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p:cTn id="63" dur="1000" fill="hold"/>
                                        <p:tgtEl>
                                          <p:spTgt spid="25"/>
                                        </p:tgtEl>
                                        <p:attrNameLst>
                                          <p:attrName>ppt_w</p:attrName>
                                        </p:attrNameLst>
                                      </p:cBhvr>
                                      <p:tavLst>
                                        <p:tav tm="0">
                                          <p:val>
                                            <p:strVal val="#ppt_w+.3"/>
                                          </p:val>
                                        </p:tav>
                                        <p:tav tm="100000">
                                          <p:val>
                                            <p:strVal val="#ppt_w"/>
                                          </p:val>
                                        </p:tav>
                                      </p:tavLst>
                                    </p:anim>
                                    <p:anim calcmode="lin" valueType="num">
                                      <p:cBhvr>
                                        <p:cTn id="64" dur="1000" fill="hold"/>
                                        <p:tgtEl>
                                          <p:spTgt spid="25"/>
                                        </p:tgtEl>
                                        <p:attrNameLst>
                                          <p:attrName>ppt_h</p:attrName>
                                        </p:attrNameLst>
                                      </p:cBhvr>
                                      <p:tavLst>
                                        <p:tav tm="0">
                                          <p:val>
                                            <p:strVal val="#ppt_h"/>
                                          </p:val>
                                        </p:tav>
                                        <p:tav tm="100000">
                                          <p:val>
                                            <p:strVal val="#ppt_h"/>
                                          </p:val>
                                        </p:tav>
                                      </p:tavLst>
                                    </p:anim>
                                    <p:animEffect transition="in" filter="fade">
                                      <p:cBhvr>
                                        <p:cTn id="65" dur="1000"/>
                                        <p:tgtEl>
                                          <p:spTgt spid="25"/>
                                        </p:tgtEl>
                                      </p:cBhvr>
                                    </p:animEffect>
                                  </p:childTnLst>
                                </p:cTn>
                              </p:par>
                              <p:par>
                                <p:cTn id="66" presetID="50" presetClass="entr" presetSubtype="0" decel="100000" fill="hold" grpId="0" nodeType="withEffect">
                                  <p:stCondLst>
                                    <p:cond delay="0"/>
                                  </p:stCondLst>
                                  <p:childTnLst>
                                    <p:set>
                                      <p:cBhvr>
                                        <p:cTn id="67" dur="1" fill="hold">
                                          <p:stCondLst>
                                            <p:cond delay="0"/>
                                          </p:stCondLst>
                                        </p:cTn>
                                        <p:tgtEl>
                                          <p:spTgt spid="26"/>
                                        </p:tgtEl>
                                        <p:attrNameLst>
                                          <p:attrName>style.visibility</p:attrName>
                                        </p:attrNameLst>
                                      </p:cBhvr>
                                      <p:to>
                                        <p:strVal val="visible"/>
                                      </p:to>
                                    </p:set>
                                    <p:anim calcmode="lin" valueType="num">
                                      <p:cBhvr>
                                        <p:cTn id="68" dur="1000" fill="hold"/>
                                        <p:tgtEl>
                                          <p:spTgt spid="26"/>
                                        </p:tgtEl>
                                        <p:attrNameLst>
                                          <p:attrName>ppt_w</p:attrName>
                                        </p:attrNameLst>
                                      </p:cBhvr>
                                      <p:tavLst>
                                        <p:tav tm="0">
                                          <p:val>
                                            <p:strVal val="#ppt_w+.3"/>
                                          </p:val>
                                        </p:tav>
                                        <p:tav tm="100000">
                                          <p:val>
                                            <p:strVal val="#ppt_w"/>
                                          </p:val>
                                        </p:tav>
                                      </p:tavLst>
                                    </p:anim>
                                    <p:anim calcmode="lin" valueType="num">
                                      <p:cBhvr>
                                        <p:cTn id="69" dur="1000" fill="hold"/>
                                        <p:tgtEl>
                                          <p:spTgt spid="26"/>
                                        </p:tgtEl>
                                        <p:attrNameLst>
                                          <p:attrName>ppt_h</p:attrName>
                                        </p:attrNameLst>
                                      </p:cBhvr>
                                      <p:tavLst>
                                        <p:tav tm="0">
                                          <p:val>
                                            <p:strVal val="#ppt_h"/>
                                          </p:val>
                                        </p:tav>
                                        <p:tav tm="100000">
                                          <p:val>
                                            <p:strVal val="#ppt_h"/>
                                          </p:val>
                                        </p:tav>
                                      </p:tavLst>
                                    </p:anim>
                                    <p:animEffect transition="in" filter="fade">
                                      <p:cBhvr>
                                        <p:cTn id="7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14" grpId="0"/>
      <p:bldP spid="13" grpId="0"/>
      <p:bldP spid="19" grpId="0"/>
      <p:bldP spid="21" grpId="0"/>
      <p:bldP spid="23" grpId="0"/>
      <p:bldP spid="25" grpId="0"/>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1646" y="-67100"/>
            <a:ext cx="12243646" cy="6858000"/>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p:cNvSpPr/>
          <p:nvPr/>
        </p:nvSpPr>
        <p:spPr>
          <a:xfrm>
            <a:off x="-112802" y="-67100"/>
            <a:ext cx="12441312" cy="6925100"/>
          </a:xfrm>
          <a:prstGeom prst="rect">
            <a:avLst/>
          </a:prstGeom>
          <a:solidFill>
            <a:srgbClr val="FF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5" descr="Graphical user interface, application&#10;&#10;Description automatically generated"/>
          <p:cNvPicPr>
            <a:picLocks noChangeAspect="1"/>
          </p:cNvPicPr>
          <p:nvPr/>
        </p:nvPicPr>
        <p:blipFill rotWithShape="1">
          <a:blip r:embed="rId1">
            <a:extLst>
              <a:ext uri="{BEBA8EAE-BF5A-486C-A8C5-ECC9F3942E4B}">
                <a14:imgProps xmlns:a14="http://schemas.microsoft.com/office/drawing/2010/main">
                  <a14:imgLayer r:embed="rId2">
                    <a14:imgEffect>
                      <a14:backgroundRemoval t="30505" b="72095" l="6793" r="92935">
                        <a14:foregroundMark x1="13723" y1="31498" x2="30163" y2="31193"/>
                        <a14:foregroundMark x1="37364" y1="30734" x2="75951" y2="30734"/>
                        <a14:foregroundMark x1="92527" y1="31957" x2="92935" y2="34098"/>
                        <a14:foregroundMark x1="44429" y1="52905" x2="49592" y2="58028"/>
                        <a14:foregroundMark x1="45380" y1="52905" x2="60190" y2="63838"/>
                        <a14:foregroundMark x1="52717" y1="53211" x2="60190" y2="64220"/>
                        <a14:foregroundMark x1="46875" y1="54205" x2="55842" y2="63838"/>
                        <a14:foregroundMark x1="55842" y1="63838" x2="55842" y2="64144"/>
                        <a14:foregroundMark x1="43207" y1="57416" x2="40625" y2="67278"/>
                        <a14:foregroundMark x1="34647" y1="62920" x2="37500" y2="69343"/>
                        <a14:foregroundMark x1="26359" y1="71101" x2="43750" y2="71254"/>
                        <a14:foregroundMark x1="46603" y1="71713" x2="66304" y2="71024"/>
                        <a14:foregroundMark x1="66304" y1="71024" x2="66304" y2="71024"/>
                        <a14:foregroundMark x1="80978" y1="70107" x2="54212" y2="72095"/>
                        <a14:foregroundMark x1="7880" y1="33945" x2="7609" y2="35321"/>
                        <a14:foregroundMark x1="7609" y1="39220" x2="7609" y2="39220"/>
                        <a14:foregroundMark x1="7609" y1="42813" x2="7201" y2="47324"/>
                        <a14:foregroundMark x1="6793" y1="49924" x2="7065" y2="52446"/>
                        <a14:foregroundMark x1="35598" y1="53440" x2="42663" y2="60550"/>
                        <a14:foregroundMark x1="11685" y1="71024" x2="14402" y2="71713"/>
                      </a14:backgroundRemoval>
                    </a14:imgEffect>
                  </a14:imgLayer>
                </a14:imgProps>
              </a:ext>
              <a:ext uri="{28A0092B-C50C-407E-A947-70E740481C1C}">
                <a14:useLocalDpi xmlns:a14="http://schemas.microsoft.com/office/drawing/2010/main" val="0"/>
              </a:ext>
            </a:extLst>
          </a:blip>
          <a:srcRect t="25551" b="23664"/>
          <a:stretch>
            <a:fillRect/>
          </a:stretch>
        </p:blipFill>
        <p:spPr>
          <a:xfrm>
            <a:off x="-2144532" y="5163014"/>
            <a:ext cx="2244894" cy="2095418"/>
          </a:xfrm>
          <a:prstGeom prst="rect">
            <a:avLst/>
          </a:prstGeom>
        </p:spPr>
      </p:pic>
      <p:pic>
        <p:nvPicPr>
          <p:cNvPr id="8" name="Picture 7" descr="Shape, circle&#10;&#10;Description automatically generated"/>
          <p:cNvPicPr>
            <a:picLocks noChangeAspect="1"/>
          </p:cNvPicPr>
          <p:nvPr/>
        </p:nvPicPr>
        <p:blipFill>
          <a:blip r:embed="rId3">
            <a:extLst>
              <a:ext uri="{BEBA8EAE-BF5A-486C-A8C5-ECC9F3942E4B}">
                <a14:imgProps xmlns:a14="http://schemas.microsoft.com/office/drawing/2010/main">
                  <a14:imgLayer r:embed="rId4">
                    <a14:imgEffect>
                      <a14:backgroundRemoval t="5992" b="92562" l="7442" r="95349">
                        <a14:foregroundMark x1="15233" y1="7955" x2="22209" y2="13636"/>
                        <a14:foregroundMark x1="25349" y1="7851" x2="37558" y2="11674"/>
                        <a14:foregroundMark x1="7442" y1="32025" x2="10581" y2="44215"/>
                        <a14:foregroundMark x1="92674" y1="62603" x2="95465" y2="69112"/>
                        <a14:foregroundMark x1="43488" y1="91219" x2="52674" y2="92562"/>
                        <a14:foregroundMark x1="52674" y1="92562" x2="54070" y2="92045"/>
                        <a14:foregroundMark x1="15233" y1="7025" x2="15233" y2="7025"/>
                        <a14:foregroundMark x1="29070" y1="5992" x2="36279" y2="6508"/>
                      </a14:backgroundRemoval>
                    </a14:imgEffect>
                  </a14:imgLayer>
                </a14:imgProps>
              </a:ext>
              <a:ext uri="{28A0092B-C50C-407E-A947-70E740481C1C}">
                <a14:useLocalDpi xmlns:a14="http://schemas.microsoft.com/office/drawing/2010/main" val="0"/>
              </a:ext>
            </a:extLst>
          </a:blip>
          <a:stretch>
            <a:fillRect/>
          </a:stretch>
        </p:blipFill>
        <p:spPr>
          <a:xfrm rot="18566872">
            <a:off x="-54708" y="-1474083"/>
            <a:ext cx="1495163" cy="1682928"/>
          </a:xfrm>
          <a:prstGeom prst="rect">
            <a:avLst/>
          </a:prstGeom>
        </p:spPr>
      </p:pic>
      <p:pic>
        <p:nvPicPr>
          <p:cNvPr id="9" name="Picture 8" descr="A picture containing text&#10;&#10;Description automatically generated"/>
          <p:cNvPicPr>
            <a:picLocks noChangeAspect="1"/>
          </p:cNvPicPr>
          <p:nvPr/>
        </p:nvPicPr>
        <p:blipFill>
          <a:blip r:embed="rId5">
            <a:extLst>
              <a:ext uri="{BEBA8EAE-BF5A-486C-A8C5-ECC9F3942E4B}">
                <a14:imgProps xmlns:a14="http://schemas.microsoft.com/office/drawing/2010/main">
                  <a14:imgLayer r:embed="rId6">
                    <a14:imgEffect>
                      <a14:backgroundRemoval t="3609" b="95693" l="7976" r="91667">
                        <a14:foregroundMark x1="33810" y1="21187" x2="48690" y2="41094"/>
                        <a14:foregroundMark x1="48690" y1="41094" x2="50714" y2="42724"/>
                        <a14:foregroundMark x1="46905" y1="18976" x2="61429" y2="38533"/>
                        <a14:foregroundMark x1="61429" y1="38533" x2="61905" y2="38882"/>
                        <a14:foregroundMark x1="56548" y1="16880" x2="70476" y2="39697"/>
                        <a14:foregroundMark x1="64881" y1="17346" x2="85119" y2="64726"/>
                        <a14:foregroundMark x1="57381" y1="36554" x2="58571" y2="58207"/>
                        <a14:foregroundMark x1="51071" y1="37020" x2="49524" y2="58207"/>
                        <a14:foregroundMark x1="41429" y1="29569" x2="36905" y2="48312"/>
                        <a14:foregroundMark x1="34643" y1="30035" x2="30595" y2="57043"/>
                        <a14:foregroundMark x1="30119" y1="33877" x2="26905" y2="65425"/>
                        <a14:foregroundMark x1="26905" y1="65425" x2="26429" y2="65541"/>
                        <a14:foregroundMark x1="26310" y1="52037" x2="26548" y2="84866"/>
                        <a14:foregroundMark x1="26548" y1="84866" x2="28929" y2="84284"/>
                        <a14:foregroundMark x1="41548" y1="92200" x2="48929" y2="95925"/>
                        <a14:foregroundMark x1="48929" y1="95925" x2="49048" y2="95925"/>
                        <a14:foregroundMark x1="33810" y1="27125" x2="60000" y2="66123"/>
                        <a14:foregroundMark x1="43214" y1="14319" x2="57738" y2="46217"/>
                        <a14:foregroundMark x1="58690" y1="27939" x2="66310" y2="54482"/>
                        <a14:foregroundMark x1="61667" y1="24214" x2="76190" y2="60536"/>
                        <a14:foregroundMark x1="75714" y1="33993" x2="80595" y2="57043"/>
                        <a14:foregroundMark x1="80357" y1="47148" x2="77976" y2="54831"/>
                        <a14:foregroundMark x1="77976" y1="54831" x2="74286" y2="59139"/>
                        <a14:foregroundMark x1="44762" y1="52154" x2="44524" y2="64959"/>
                        <a14:foregroundMark x1="44524" y1="64959" x2="44405" y2="64726"/>
                        <a14:foregroundMark x1="34881" y1="45052" x2="33810" y2="62747"/>
                        <a14:foregroundMark x1="8452" y1="68801" x2="8452" y2="68801"/>
                        <a14:foregroundMark x1="41905" y1="20023" x2="57262" y2="15134"/>
                        <a14:foregroundMark x1="45952" y1="12340" x2="52381" y2="12224"/>
                        <a14:foregroundMark x1="47619" y1="11758" x2="57738" y2="18510"/>
                        <a14:foregroundMark x1="57738" y1="18510" x2="63690" y2="27241"/>
                        <a14:foregroundMark x1="63690" y1="27241" x2="64167" y2="29569"/>
                        <a14:foregroundMark x1="71548" y1="55064" x2="75952" y2="64028"/>
                        <a14:foregroundMark x1="91310" y1="70081" x2="91667" y2="72992"/>
                        <a14:foregroundMark x1="91071" y1="77066" x2="91071" y2="77066"/>
                        <a14:foregroundMark x1="66310" y1="11176" x2="72500" y2="23632"/>
                        <a14:foregroundMark x1="65833" y1="13388" x2="74881" y2="34459"/>
                        <a14:foregroundMark x1="66905" y1="12224" x2="70357" y2="26775"/>
                        <a14:foregroundMark x1="72619" y1="18044" x2="80595" y2="30850"/>
                        <a14:foregroundMark x1="80595" y1="30850" x2="80595" y2="31083"/>
                        <a14:foregroundMark x1="60714" y1="7451" x2="66548" y2="16880"/>
                        <a14:foregroundMark x1="47857" y1="10244" x2="50714" y2="15483"/>
                        <a14:foregroundMark x1="41190" y1="15017" x2="36071" y2="20373"/>
                        <a14:foregroundMark x1="36071" y1="20373" x2="32976" y2="26775"/>
                        <a14:foregroundMark x1="30119" y1="20140" x2="28452" y2="30733"/>
                        <a14:foregroundMark x1="29048" y1="24913" x2="24762" y2="40512"/>
                        <a14:foregroundMark x1="24286" y1="35972" x2="22976" y2="50524"/>
                        <a14:foregroundMark x1="22738" y1="41793" x2="22738" y2="59488"/>
                        <a14:foregroundMark x1="24405" y1="28405" x2="27500" y2="30384"/>
                        <a14:foregroundMark x1="28095" y1="20373" x2="40595" y2="14435"/>
                        <a14:foregroundMark x1="37381" y1="12224" x2="45595" y2="8964"/>
                        <a14:foregroundMark x1="49881" y1="8498" x2="51429" y2="8498"/>
                        <a14:foregroundMark x1="50238" y1="6170" x2="59643" y2="6519"/>
                        <a14:foregroundMark x1="44524" y1="6286" x2="49881" y2="6170"/>
                        <a14:foregroundMark x1="43095" y1="5821" x2="50357" y2="3609"/>
                        <a14:foregroundMark x1="22500" y1="18393" x2="22500" y2="18393"/>
                        <a14:foregroundMark x1="20000" y1="27125" x2="20000" y2="27125"/>
                        <a14:foregroundMark x1="18929" y1="34109" x2="18929" y2="34109"/>
                        <a14:foregroundMark x1="19643" y1="31083" x2="19643" y2="31083"/>
                        <a14:foregroundMark x1="20119" y1="27823" x2="20119" y2="27357"/>
                        <a14:foregroundMark x1="20476" y1="25728" x2="20476" y2="24563"/>
                        <a14:foregroundMark x1="20952" y1="22817" x2="21310" y2="22235"/>
                        <a14:foregroundMark x1="21667" y1="20838" x2="21667" y2="20838"/>
                        <a14:foregroundMark x1="22500" y1="18976" x2="22500" y2="18976"/>
                        <a14:foregroundMark x1="19762" y1="30384" x2="19762" y2="30384"/>
                        <a14:foregroundMark x1="19762" y1="29453" x2="19762" y2="29453"/>
                      </a14:backgroundRemoval>
                    </a14:imgEffect>
                  </a14:imgLayer>
                </a14:imgProps>
              </a:ext>
              <a:ext uri="{28A0092B-C50C-407E-A947-70E740481C1C}">
                <a14:useLocalDpi xmlns:a14="http://schemas.microsoft.com/office/drawing/2010/main" val="0"/>
              </a:ext>
            </a:extLst>
          </a:blip>
          <a:stretch>
            <a:fillRect/>
          </a:stretch>
        </p:blipFill>
        <p:spPr>
          <a:xfrm>
            <a:off x="12328510" y="6673761"/>
            <a:ext cx="1708649" cy="1747297"/>
          </a:xfrm>
          <a:prstGeom prst="rect">
            <a:avLst/>
          </a:prstGeom>
        </p:spPr>
      </p:pic>
      <p:sp>
        <p:nvSpPr>
          <p:cNvPr id="11" name="TextBox 10"/>
          <p:cNvSpPr txBox="1"/>
          <p:nvPr/>
        </p:nvSpPr>
        <p:spPr>
          <a:xfrm>
            <a:off x="3523397" y="-5140"/>
            <a:ext cx="5145206" cy="1015663"/>
          </a:xfrm>
          <a:prstGeom prst="rect">
            <a:avLst/>
          </a:prstGeom>
          <a:noFill/>
        </p:spPr>
        <p:txBody>
          <a:bodyPr wrap="square" rtlCol="0">
            <a:spAutoFit/>
          </a:bodyPr>
          <a:lstStyle/>
          <a:p>
            <a:pPr algn="ctr"/>
            <a:r>
              <a:rPr lang="en-US" sz="6000">
                <a:ln>
                  <a:solidFill>
                    <a:schemeClr val="tx1"/>
                  </a:solidFill>
                </a:ln>
                <a:solidFill>
                  <a:srgbClr val="DA5C45"/>
                </a:solidFill>
                <a:latin typeface="#9Slide07 IcielCadena" panose="02000503000000020004" pitchFamily="2" charset="0"/>
              </a:rPr>
              <a:t>Bài tập 3</a:t>
            </a:r>
            <a:endParaRPr lang="vi-VN" sz="6000">
              <a:ln>
                <a:solidFill>
                  <a:schemeClr val="tx1"/>
                </a:solidFill>
              </a:ln>
              <a:latin typeface="#9Slide07 IcielCadena" panose="02000503000000020004" pitchFamily="2" charset="0"/>
            </a:endParaRPr>
          </a:p>
        </p:txBody>
      </p:sp>
      <p:sp>
        <p:nvSpPr>
          <p:cNvPr id="16" name="TextBox 15"/>
          <p:cNvSpPr txBox="1"/>
          <p:nvPr/>
        </p:nvSpPr>
        <p:spPr>
          <a:xfrm>
            <a:off x="706120" y="1142365"/>
            <a:ext cx="11097260" cy="1076325"/>
          </a:xfrm>
          <a:prstGeom prst="rect">
            <a:avLst/>
          </a:prstGeom>
          <a:noFill/>
        </p:spPr>
        <p:txBody>
          <a:bodyPr wrap="square" rtlCol="0">
            <a:spAutoFit/>
          </a:bodyPr>
          <a:lstStyle/>
          <a:p>
            <a:pPr>
              <a:spcBef>
                <a:spcPts val="600"/>
              </a:spcBef>
              <a:spcAft>
                <a:spcPts val="1200"/>
              </a:spcAft>
            </a:pPr>
            <a:r>
              <a:rPr lang="en-US" sz="3200">
                <a:solidFill>
                  <a:schemeClr val="tx1"/>
                </a:solidFill>
                <a:latin typeface="Times New Roman" panose="02020603050405020304" charset="0"/>
                <a:cs typeface="Times New Roman" panose="02020603050405020304" charset="0"/>
              </a:rPr>
              <a:t>Có 6 hình lập phương nhỏ cạnh 1 cm. Hãy xếp 6 hình lập phương đó thành một hình hộp chữ nhật. Có bao nhiêu cách xếp khác nhau?</a:t>
            </a:r>
            <a:endParaRPr lang="en-US" sz="3200">
              <a:solidFill>
                <a:schemeClr val="tx1"/>
              </a:solidFill>
              <a:latin typeface="Times New Roman" panose="02020603050405020304" charset="0"/>
              <a:cs typeface="Times New Roman" panose="02020603050405020304" charset="0"/>
            </a:endParaRPr>
          </a:p>
        </p:txBody>
      </p:sp>
      <p:sp>
        <p:nvSpPr>
          <p:cNvPr id="17" name="Cube 16"/>
          <p:cNvSpPr/>
          <p:nvPr/>
        </p:nvSpPr>
        <p:spPr>
          <a:xfrm>
            <a:off x="2104534" y="267207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p:cNvSpPr/>
          <p:nvPr/>
        </p:nvSpPr>
        <p:spPr>
          <a:xfrm>
            <a:off x="3572531" y="267207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p:cNvSpPr/>
          <p:nvPr/>
        </p:nvSpPr>
        <p:spPr>
          <a:xfrm>
            <a:off x="5040528" y="267207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p:cNvSpPr/>
          <p:nvPr/>
        </p:nvSpPr>
        <p:spPr>
          <a:xfrm>
            <a:off x="6508525" y="267207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ube 20"/>
          <p:cNvSpPr/>
          <p:nvPr/>
        </p:nvSpPr>
        <p:spPr>
          <a:xfrm>
            <a:off x="7976522" y="267207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p:cNvSpPr/>
          <p:nvPr/>
        </p:nvSpPr>
        <p:spPr>
          <a:xfrm>
            <a:off x="9444517" y="267207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Left Bracket 25"/>
          <p:cNvSpPr/>
          <p:nvPr/>
        </p:nvSpPr>
        <p:spPr>
          <a:xfrm>
            <a:off x="1863882" y="2971799"/>
            <a:ext cx="240652" cy="793751"/>
          </a:xfrm>
          <a:prstGeom prst="leftBracket">
            <a:avLst>
              <a:gd name="adj" fmla="val 161745"/>
            </a:avLst>
          </a:prstGeom>
          <a:ln w="28575">
            <a:solidFill>
              <a:srgbClr val="F8FAEC"/>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p:cNvSpPr txBox="1"/>
          <p:nvPr/>
        </p:nvSpPr>
        <p:spPr>
          <a:xfrm>
            <a:off x="1299839" y="3199534"/>
            <a:ext cx="1087607" cy="307777"/>
          </a:xfrm>
          <a:prstGeom prst="rect">
            <a:avLst/>
          </a:prstGeom>
          <a:noFill/>
        </p:spPr>
        <p:txBody>
          <a:bodyPr wrap="square" rtlCol="0">
            <a:spAutoFit/>
          </a:bodyPr>
          <a:lstStyle/>
          <a:p>
            <a:r>
              <a:rPr lang="en-US" sz="1400">
                <a:solidFill>
                  <a:srgbClr val="F8FAEC"/>
                </a:solidFill>
                <a:latin typeface="#9Slide01 Noi dung ngan" panose="00000600000000000000" pitchFamily="2" charset="0"/>
              </a:rPr>
              <a:t>1 cm</a:t>
            </a:r>
            <a:endParaRPr lang="en-US" sz="1400">
              <a:solidFill>
                <a:srgbClr val="F8FAEC"/>
              </a:solidFill>
              <a:latin typeface="#9Slide01 Noi dung ngan" panose="00000600000000000000"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500"/>
                                        <p:tgtEl>
                                          <p:spTgt spid="2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left)">
                                      <p:cBhvr>
                                        <p:cTn id="18" dur="500"/>
                                        <p:tgtEl>
                                          <p:spTgt spid="26"/>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up)">
                                      <p:cBhvr>
                                        <p:cTn id="21" dur="500"/>
                                        <p:tgtEl>
                                          <p:spTgt spid="18"/>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up)">
                                      <p:cBhvr>
                                        <p:cTn id="24" dur="500"/>
                                        <p:tgtEl>
                                          <p:spTgt spid="19"/>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up)">
                                      <p:cBhvr>
                                        <p:cTn id="30" dur="500"/>
                                        <p:tgtEl>
                                          <p:spTgt spid="21"/>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up)">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9" grpId="0" animBg="1"/>
      <p:bldP spid="20" grpId="0" animBg="1"/>
      <p:bldP spid="21" grpId="0" animBg="1"/>
      <p:bldP spid="22" grpId="0" animBg="1"/>
      <p:bldP spid="26" grpId="0" animBg="1"/>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1646" y="-67100"/>
            <a:ext cx="12243646" cy="6858000"/>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p:cNvSpPr/>
          <p:nvPr/>
        </p:nvSpPr>
        <p:spPr>
          <a:xfrm>
            <a:off x="-112802" y="-67100"/>
            <a:ext cx="12441312" cy="6925100"/>
          </a:xfrm>
          <a:prstGeom prst="rect">
            <a:avLst/>
          </a:prstGeom>
          <a:solidFill>
            <a:srgbClr val="FF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Picture 8" descr="A picture containing text&#10;&#10;Description automatically generated"/>
          <p:cNvPicPr>
            <a:picLocks noChangeAspect="1"/>
          </p:cNvPicPr>
          <p:nvPr/>
        </p:nvPicPr>
        <p:blipFill>
          <a:blip r:embed="rId1">
            <a:extLst>
              <a:ext uri="{BEBA8EAE-BF5A-486C-A8C5-ECC9F3942E4B}">
                <a14:imgProps xmlns:a14="http://schemas.microsoft.com/office/drawing/2010/main">
                  <a14:imgLayer r:embed="rId2">
                    <a14:imgEffect>
                      <a14:backgroundRemoval t="3609" b="95693" l="7976" r="91667">
                        <a14:foregroundMark x1="33810" y1="21187" x2="48690" y2="41094"/>
                        <a14:foregroundMark x1="48690" y1="41094" x2="50714" y2="42724"/>
                        <a14:foregroundMark x1="46905" y1="18976" x2="61429" y2="38533"/>
                        <a14:foregroundMark x1="61429" y1="38533" x2="61905" y2="38882"/>
                        <a14:foregroundMark x1="56548" y1="16880" x2="70476" y2="39697"/>
                        <a14:foregroundMark x1="64881" y1="17346" x2="85119" y2="64726"/>
                        <a14:foregroundMark x1="57381" y1="36554" x2="58571" y2="58207"/>
                        <a14:foregroundMark x1="51071" y1="37020" x2="49524" y2="58207"/>
                        <a14:foregroundMark x1="41429" y1="29569" x2="36905" y2="48312"/>
                        <a14:foregroundMark x1="34643" y1="30035" x2="30595" y2="57043"/>
                        <a14:foregroundMark x1="30119" y1="33877" x2="26905" y2="65425"/>
                        <a14:foregroundMark x1="26905" y1="65425" x2="26429" y2="65541"/>
                        <a14:foregroundMark x1="26310" y1="52037" x2="26548" y2="84866"/>
                        <a14:foregroundMark x1="26548" y1="84866" x2="28929" y2="84284"/>
                        <a14:foregroundMark x1="41548" y1="92200" x2="48929" y2="95925"/>
                        <a14:foregroundMark x1="48929" y1="95925" x2="49048" y2="95925"/>
                        <a14:foregroundMark x1="33810" y1="27125" x2="60000" y2="66123"/>
                        <a14:foregroundMark x1="43214" y1="14319" x2="57738" y2="46217"/>
                        <a14:foregroundMark x1="58690" y1="27939" x2="66310" y2="54482"/>
                        <a14:foregroundMark x1="61667" y1="24214" x2="76190" y2="60536"/>
                        <a14:foregroundMark x1="75714" y1="33993" x2="80595" y2="57043"/>
                        <a14:foregroundMark x1="80357" y1="47148" x2="77976" y2="54831"/>
                        <a14:foregroundMark x1="77976" y1="54831" x2="74286" y2="59139"/>
                        <a14:foregroundMark x1="44762" y1="52154" x2="44524" y2="64959"/>
                        <a14:foregroundMark x1="44524" y1="64959" x2="44405" y2="64726"/>
                        <a14:foregroundMark x1="34881" y1="45052" x2="33810" y2="62747"/>
                        <a14:foregroundMark x1="8452" y1="68801" x2="8452" y2="68801"/>
                        <a14:foregroundMark x1="41905" y1="20023" x2="57262" y2="15134"/>
                        <a14:foregroundMark x1="45952" y1="12340" x2="52381" y2="12224"/>
                        <a14:foregroundMark x1="47619" y1="11758" x2="57738" y2="18510"/>
                        <a14:foregroundMark x1="57738" y1="18510" x2="63690" y2="27241"/>
                        <a14:foregroundMark x1="63690" y1="27241" x2="64167" y2="29569"/>
                        <a14:foregroundMark x1="71548" y1="55064" x2="75952" y2="64028"/>
                        <a14:foregroundMark x1="91310" y1="70081" x2="91667" y2="72992"/>
                        <a14:foregroundMark x1="91071" y1="77066" x2="91071" y2="77066"/>
                        <a14:foregroundMark x1="66310" y1="11176" x2="72500" y2="23632"/>
                        <a14:foregroundMark x1="65833" y1="13388" x2="74881" y2="34459"/>
                        <a14:foregroundMark x1="66905" y1="12224" x2="70357" y2="26775"/>
                        <a14:foregroundMark x1="72619" y1="18044" x2="80595" y2="30850"/>
                        <a14:foregroundMark x1="80595" y1="30850" x2="80595" y2="31083"/>
                        <a14:foregroundMark x1="60714" y1="7451" x2="66548" y2="16880"/>
                        <a14:foregroundMark x1="47857" y1="10244" x2="50714" y2="15483"/>
                        <a14:foregroundMark x1="41190" y1="15017" x2="36071" y2="20373"/>
                        <a14:foregroundMark x1="36071" y1="20373" x2="32976" y2="26775"/>
                        <a14:foregroundMark x1="30119" y1="20140" x2="28452" y2="30733"/>
                        <a14:foregroundMark x1="29048" y1="24913" x2="24762" y2="40512"/>
                        <a14:foregroundMark x1="24286" y1="35972" x2="22976" y2="50524"/>
                        <a14:foregroundMark x1="22738" y1="41793" x2="22738" y2="59488"/>
                        <a14:foregroundMark x1="24405" y1="28405" x2="27500" y2="30384"/>
                        <a14:foregroundMark x1="28095" y1="20373" x2="40595" y2="14435"/>
                        <a14:foregroundMark x1="37381" y1="12224" x2="45595" y2="8964"/>
                        <a14:foregroundMark x1="49881" y1="8498" x2="51429" y2="8498"/>
                        <a14:foregroundMark x1="50238" y1="6170" x2="59643" y2="6519"/>
                        <a14:foregroundMark x1="44524" y1="6286" x2="49881" y2="6170"/>
                        <a14:foregroundMark x1="43095" y1="5821" x2="50357" y2="3609"/>
                        <a14:foregroundMark x1="22500" y1="18393" x2="22500" y2="18393"/>
                        <a14:foregroundMark x1="20000" y1="27125" x2="20000" y2="27125"/>
                        <a14:foregroundMark x1="18929" y1="34109" x2="18929" y2="34109"/>
                        <a14:foregroundMark x1="19643" y1="31083" x2="19643" y2="31083"/>
                        <a14:foregroundMark x1="20119" y1="27823" x2="20119" y2="27357"/>
                        <a14:foregroundMark x1="20476" y1="25728" x2="20476" y2="24563"/>
                        <a14:foregroundMark x1="20952" y1="22817" x2="21310" y2="22235"/>
                        <a14:foregroundMark x1="21667" y1="20838" x2="21667" y2="20838"/>
                        <a14:foregroundMark x1="22500" y1="18976" x2="22500" y2="18976"/>
                        <a14:foregroundMark x1="19762" y1="30384" x2="19762" y2="30384"/>
                        <a14:foregroundMark x1="19762" y1="29453" x2="19762" y2="29453"/>
                      </a14:backgroundRemoval>
                    </a14:imgEffect>
                  </a14:imgLayer>
                </a14:imgProps>
              </a:ext>
              <a:ext uri="{28A0092B-C50C-407E-A947-70E740481C1C}">
                <a14:useLocalDpi xmlns:a14="http://schemas.microsoft.com/office/drawing/2010/main" val="0"/>
              </a:ext>
            </a:extLst>
          </a:blip>
          <a:stretch>
            <a:fillRect/>
          </a:stretch>
        </p:blipFill>
        <p:spPr>
          <a:xfrm>
            <a:off x="12328510" y="6673761"/>
            <a:ext cx="1708649" cy="1747297"/>
          </a:xfrm>
          <a:prstGeom prst="rect">
            <a:avLst/>
          </a:prstGeom>
        </p:spPr>
      </p:pic>
      <p:sp>
        <p:nvSpPr>
          <p:cNvPr id="10" name="Rectangle 9"/>
          <p:cNvSpPr/>
          <p:nvPr/>
        </p:nvSpPr>
        <p:spPr>
          <a:xfrm>
            <a:off x="1437179" y="985465"/>
            <a:ext cx="10005290" cy="5168200"/>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 name="Group 3"/>
          <p:cNvGrpSpPr/>
          <p:nvPr/>
        </p:nvGrpSpPr>
        <p:grpSpPr>
          <a:xfrm>
            <a:off x="7761480" y="4330356"/>
            <a:ext cx="1655147" cy="1133714"/>
            <a:chOff x="1820538" y="3220427"/>
            <a:chExt cx="2836047" cy="1942587"/>
          </a:xfrm>
        </p:grpSpPr>
        <p:sp>
          <p:nvSpPr>
            <p:cNvPr id="20" name="Cube 19"/>
            <p:cNvSpPr/>
            <p:nvPr/>
          </p:nvSpPr>
          <p:spPr>
            <a:xfrm>
              <a:off x="1820538"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ube 20"/>
            <p:cNvSpPr/>
            <p:nvPr/>
          </p:nvSpPr>
          <p:spPr>
            <a:xfrm>
              <a:off x="2679432"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p:cNvSpPr/>
            <p:nvPr/>
          </p:nvSpPr>
          <p:spPr>
            <a:xfrm>
              <a:off x="3523396"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be 16"/>
            <p:cNvSpPr/>
            <p:nvPr/>
          </p:nvSpPr>
          <p:spPr>
            <a:xfrm>
              <a:off x="1820538" y="322095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p:cNvSpPr/>
            <p:nvPr/>
          </p:nvSpPr>
          <p:spPr>
            <a:xfrm>
              <a:off x="2674598" y="3221338"/>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p:cNvSpPr/>
            <p:nvPr/>
          </p:nvSpPr>
          <p:spPr>
            <a:xfrm>
              <a:off x="3523122" y="3220427"/>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Cube 27"/>
          <p:cNvSpPr/>
          <p:nvPr/>
        </p:nvSpPr>
        <p:spPr>
          <a:xfrm>
            <a:off x="2483904" y="1201950"/>
            <a:ext cx="769413" cy="756927"/>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p:cNvSpPr/>
          <p:nvPr/>
        </p:nvSpPr>
        <p:spPr>
          <a:xfrm>
            <a:off x="3951901" y="1201950"/>
            <a:ext cx="769413" cy="756927"/>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be 29"/>
          <p:cNvSpPr/>
          <p:nvPr/>
        </p:nvSpPr>
        <p:spPr>
          <a:xfrm>
            <a:off x="5419898" y="1201950"/>
            <a:ext cx="769413" cy="756927"/>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p:cNvSpPr/>
          <p:nvPr/>
        </p:nvSpPr>
        <p:spPr>
          <a:xfrm>
            <a:off x="6887895" y="1201950"/>
            <a:ext cx="769413" cy="756927"/>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p:cNvSpPr/>
          <p:nvPr/>
        </p:nvSpPr>
        <p:spPr>
          <a:xfrm>
            <a:off x="8355892" y="1201950"/>
            <a:ext cx="769413" cy="756927"/>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p:cNvSpPr/>
          <p:nvPr/>
        </p:nvSpPr>
        <p:spPr>
          <a:xfrm>
            <a:off x="9823887" y="1201950"/>
            <a:ext cx="769413" cy="756927"/>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Left Bracket 33"/>
          <p:cNvSpPr/>
          <p:nvPr/>
        </p:nvSpPr>
        <p:spPr>
          <a:xfrm>
            <a:off x="2357555" y="1389869"/>
            <a:ext cx="163398" cy="538941"/>
          </a:xfrm>
          <a:prstGeom prst="leftBracket">
            <a:avLst>
              <a:gd name="adj" fmla="val 161745"/>
            </a:avLst>
          </a:prstGeom>
          <a:ln w="28575">
            <a:solidFill>
              <a:srgbClr val="F8FAEC"/>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p:cNvSpPr txBox="1"/>
          <p:nvPr/>
        </p:nvSpPr>
        <p:spPr>
          <a:xfrm>
            <a:off x="1744526" y="1582451"/>
            <a:ext cx="738462" cy="307777"/>
          </a:xfrm>
          <a:prstGeom prst="rect">
            <a:avLst/>
          </a:prstGeom>
          <a:noFill/>
        </p:spPr>
        <p:txBody>
          <a:bodyPr wrap="square" rtlCol="0">
            <a:spAutoFit/>
          </a:bodyPr>
          <a:lstStyle/>
          <a:p>
            <a:r>
              <a:rPr lang="en-US" sz="1400">
                <a:solidFill>
                  <a:srgbClr val="F8FAEC"/>
                </a:solidFill>
                <a:latin typeface="#9Slide01 Noi dung ngan" panose="00000600000000000000" pitchFamily="2" charset="0"/>
              </a:rPr>
              <a:t>1 cm</a:t>
            </a:r>
            <a:endParaRPr lang="en-US" sz="1400">
              <a:solidFill>
                <a:srgbClr val="F8FAEC"/>
              </a:solidFill>
              <a:latin typeface="#9Slide01 Noi dung ngan" panose="00000600000000000000" pitchFamily="2" charset="0"/>
            </a:endParaRPr>
          </a:p>
        </p:txBody>
      </p:sp>
      <p:grpSp>
        <p:nvGrpSpPr>
          <p:cNvPr id="36" name="Group 35"/>
          <p:cNvGrpSpPr/>
          <p:nvPr/>
        </p:nvGrpSpPr>
        <p:grpSpPr>
          <a:xfrm>
            <a:off x="1559690" y="4830203"/>
            <a:ext cx="3214109" cy="665622"/>
            <a:chOff x="2104534" y="3770271"/>
            <a:chExt cx="5383069" cy="1114800"/>
          </a:xfrm>
        </p:grpSpPr>
        <p:sp>
          <p:nvSpPr>
            <p:cNvPr id="37" name="Cube 36"/>
            <p:cNvSpPr/>
            <p:nvPr/>
          </p:nvSpPr>
          <p:spPr>
            <a:xfrm>
              <a:off x="2104534"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p:cNvSpPr/>
            <p:nvPr/>
          </p:nvSpPr>
          <p:spPr>
            <a:xfrm>
              <a:off x="295680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p:cNvSpPr/>
            <p:nvPr/>
          </p:nvSpPr>
          <p:spPr>
            <a:xfrm>
              <a:off x="380739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ube 39"/>
            <p:cNvSpPr/>
            <p:nvPr/>
          </p:nvSpPr>
          <p:spPr>
            <a:xfrm>
              <a:off x="4651556"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ube 40"/>
            <p:cNvSpPr/>
            <p:nvPr/>
          </p:nvSpPr>
          <p:spPr>
            <a:xfrm>
              <a:off x="5500090"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ube 41"/>
            <p:cNvSpPr/>
            <p:nvPr/>
          </p:nvSpPr>
          <p:spPr>
            <a:xfrm>
              <a:off x="6354414"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rot="16200000" flipV="1">
            <a:off x="3623545" y="3504177"/>
            <a:ext cx="3299906" cy="683390"/>
            <a:chOff x="2104534" y="3770271"/>
            <a:chExt cx="5383069" cy="1114800"/>
          </a:xfrm>
        </p:grpSpPr>
        <p:sp>
          <p:nvSpPr>
            <p:cNvPr id="44" name="Cube 43"/>
            <p:cNvSpPr/>
            <p:nvPr/>
          </p:nvSpPr>
          <p:spPr>
            <a:xfrm>
              <a:off x="2104534"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ube 44"/>
            <p:cNvSpPr/>
            <p:nvPr/>
          </p:nvSpPr>
          <p:spPr>
            <a:xfrm>
              <a:off x="295680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ube 45"/>
            <p:cNvSpPr/>
            <p:nvPr/>
          </p:nvSpPr>
          <p:spPr>
            <a:xfrm>
              <a:off x="380739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ube 46"/>
            <p:cNvSpPr/>
            <p:nvPr/>
          </p:nvSpPr>
          <p:spPr>
            <a:xfrm>
              <a:off x="4651556"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ube 47"/>
            <p:cNvSpPr/>
            <p:nvPr/>
          </p:nvSpPr>
          <p:spPr>
            <a:xfrm>
              <a:off x="5500090"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ube 48"/>
            <p:cNvSpPr/>
            <p:nvPr/>
          </p:nvSpPr>
          <p:spPr>
            <a:xfrm>
              <a:off x="6354414"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a:off x="5780188" y="4616264"/>
            <a:ext cx="1905247" cy="851966"/>
            <a:chOff x="1820538" y="3770271"/>
            <a:chExt cx="3114583" cy="1392743"/>
          </a:xfrm>
        </p:grpSpPr>
        <p:sp>
          <p:nvSpPr>
            <p:cNvPr id="51" name="Cube 50"/>
            <p:cNvSpPr/>
            <p:nvPr/>
          </p:nvSpPr>
          <p:spPr>
            <a:xfrm>
              <a:off x="2104534"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ube 51"/>
            <p:cNvSpPr/>
            <p:nvPr/>
          </p:nvSpPr>
          <p:spPr>
            <a:xfrm>
              <a:off x="295680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ube 52"/>
            <p:cNvSpPr/>
            <p:nvPr/>
          </p:nvSpPr>
          <p:spPr>
            <a:xfrm>
              <a:off x="380193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ube 53"/>
            <p:cNvSpPr/>
            <p:nvPr/>
          </p:nvSpPr>
          <p:spPr>
            <a:xfrm>
              <a:off x="1820538"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ube 54"/>
            <p:cNvSpPr/>
            <p:nvPr/>
          </p:nvSpPr>
          <p:spPr>
            <a:xfrm>
              <a:off x="2672806"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ube 55"/>
            <p:cNvSpPr/>
            <p:nvPr/>
          </p:nvSpPr>
          <p:spPr>
            <a:xfrm>
              <a:off x="3523396"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p:cNvGrpSpPr/>
          <p:nvPr/>
        </p:nvGrpSpPr>
        <p:grpSpPr>
          <a:xfrm rot="16200000" flipV="1">
            <a:off x="9524814" y="4102141"/>
            <a:ext cx="1616569" cy="1107290"/>
            <a:chOff x="1820538" y="3220427"/>
            <a:chExt cx="2836047" cy="1942587"/>
          </a:xfrm>
        </p:grpSpPr>
        <p:sp>
          <p:nvSpPr>
            <p:cNvPr id="58" name="Cube 57"/>
            <p:cNvSpPr/>
            <p:nvPr/>
          </p:nvSpPr>
          <p:spPr>
            <a:xfrm>
              <a:off x="1820538"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ube 58"/>
            <p:cNvSpPr/>
            <p:nvPr/>
          </p:nvSpPr>
          <p:spPr>
            <a:xfrm>
              <a:off x="2679432"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ube 59"/>
            <p:cNvSpPr/>
            <p:nvPr/>
          </p:nvSpPr>
          <p:spPr>
            <a:xfrm>
              <a:off x="3523396"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ube 60"/>
            <p:cNvSpPr/>
            <p:nvPr/>
          </p:nvSpPr>
          <p:spPr>
            <a:xfrm>
              <a:off x="1820538" y="322095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ube 61"/>
            <p:cNvSpPr/>
            <p:nvPr/>
          </p:nvSpPr>
          <p:spPr>
            <a:xfrm>
              <a:off x="2674598" y="3221338"/>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ube 62"/>
            <p:cNvSpPr/>
            <p:nvPr/>
          </p:nvSpPr>
          <p:spPr>
            <a:xfrm>
              <a:off x="3523122" y="3220427"/>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2685625" y="5557555"/>
            <a:ext cx="2528154" cy="400110"/>
          </a:xfrm>
          <a:prstGeom prst="rect">
            <a:avLst/>
          </a:prstGeom>
          <a:noFill/>
        </p:spPr>
        <p:txBody>
          <a:bodyPr wrap="square" rtlCol="0">
            <a:spAutoFit/>
          </a:bodyPr>
          <a:lstStyle/>
          <a:p>
            <a:r>
              <a:rPr lang="en-US" sz="2000">
                <a:solidFill>
                  <a:srgbClr val="F8FAEC"/>
                </a:solidFill>
                <a:latin typeface="#9Slide01 Noi dung ngan" panose="00000600000000000000" pitchFamily="2" charset="0"/>
              </a:rPr>
              <a:t>Cách 1</a:t>
            </a:r>
            <a:endParaRPr lang="en-US" sz="2000">
              <a:solidFill>
                <a:srgbClr val="F8FAEC"/>
              </a:solidFill>
              <a:latin typeface="#9Slide01 Noi dung ngan" panose="00000600000000000000" pitchFamily="2" charset="0"/>
            </a:endParaRPr>
          </a:p>
        </p:txBody>
      </p:sp>
      <p:sp>
        <p:nvSpPr>
          <p:cNvPr id="64" name="TextBox 63"/>
          <p:cNvSpPr txBox="1"/>
          <p:nvPr/>
        </p:nvSpPr>
        <p:spPr>
          <a:xfrm>
            <a:off x="4689837" y="5557555"/>
            <a:ext cx="2528154" cy="400110"/>
          </a:xfrm>
          <a:prstGeom prst="rect">
            <a:avLst/>
          </a:prstGeom>
          <a:noFill/>
        </p:spPr>
        <p:txBody>
          <a:bodyPr wrap="square" rtlCol="0">
            <a:spAutoFit/>
          </a:bodyPr>
          <a:lstStyle/>
          <a:p>
            <a:r>
              <a:rPr lang="en-US" sz="2000">
                <a:solidFill>
                  <a:srgbClr val="F8FAEC"/>
                </a:solidFill>
                <a:latin typeface="#9Slide01 Noi dung ngan" panose="00000600000000000000" pitchFamily="2" charset="0"/>
              </a:rPr>
              <a:t>Cách 2</a:t>
            </a:r>
            <a:endParaRPr lang="en-US" sz="2000">
              <a:solidFill>
                <a:srgbClr val="F8FAEC"/>
              </a:solidFill>
              <a:latin typeface="#9Slide01 Noi dung ngan" panose="00000600000000000000" pitchFamily="2" charset="0"/>
            </a:endParaRPr>
          </a:p>
        </p:txBody>
      </p:sp>
      <p:sp>
        <p:nvSpPr>
          <p:cNvPr id="65" name="TextBox 64"/>
          <p:cNvSpPr txBox="1"/>
          <p:nvPr/>
        </p:nvSpPr>
        <p:spPr>
          <a:xfrm>
            <a:off x="6183296" y="5557555"/>
            <a:ext cx="2528154" cy="400110"/>
          </a:xfrm>
          <a:prstGeom prst="rect">
            <a:avLst/>
          </a:prstGeom>
          <a:noFill/>
        </p:spPr>
        <p:txBody>
          <a:bodyPr wrap="square" rtlCol="0">
            <a:spAutoFit/>
          </a:bodyPr>
          <a:lstStyle/>
          <a:p>
            <a:r>
              <a:rPr lang="en-US" sz="2000">
                <a:solidFill>
                  <a:srgbClr val="F8FAEC"/>
                </a:solidFill>
                <a:latin typeface="#9Slide01 Noi dung ngan" panose="00000600000000000000" pitchFamily="2" charset="0"/>
              </a:rPr>
              <a:t>Cách 3</a:t>
            </a:r>
            <a:endParaRPr lang="en-US" sz="2000">
              <a:solidFill>
                <a:srgbClr val="F8FAEC"/>
              </a:solidFill>
              <a:latin typeface="#9Slide01 Noi dung ngan" panose="00000600000000000000" pitchFamily="2" charset="0"/>
            </a:endParaRPr>
          </a:p>
        </p:txBody>
      </p:sp>
      <p:sp>
        <p:nvSpPr>
          <p:cNvPr id="66" name="TextBox 65"/>
          <p:cNvSpPr txBox="1"/>
          <p:nvPr/>
        </p:nvSpPr>
        <p:spPr>
          <a:xfrm>
            <a:off x="8025004" y="5557555"/>
            <a:ext cx="2528154" cy="400110"/>
          </a:xfrm>
          <a:prstGeom prst="rect">
            <a:avLst/>
          </a:prstGeom>
          <a:noFill/>
        </p:spPr>
        <p:txBody>
          <a:bodyPr wrap="square" rtlCol="0">
            <a:spAutoFit/>
          </a:bodyPr>
          <a:lstStyle/>
          <a:p>
            <a:r>
              <a:rPr lang="en-US" sz="2000">
                <a:solidFill>
                  <a:srgbClr val="F8FAEC"/>
                </a:solidFill>
                <a:latin typeface="#9Slide01 Noi dung ngan" panose="00000600000000000000" pitchFamily="2" charset="0"/>
              </a:rPr>
              <a:t>Cách 4</a:t>
            </a:r>
            <a:endParaRPr lang="en-US" sz="2000">
              <a:solidFill>
                <a:srgbClr val="F8FAEC"/>
              </a:solidFill>
              <a:latin typeface="#9Slide01 Noi dung ngan" panose="00000600000000000000" pitchFamily="2" charset="0"/>
            </a:endParaRPr>
          </a:p>
        </p:txBody>
      </p:sp>
      <p:sp>
        <p:nvSpPr>
          <p:cNvPr id="67" name="TextBox 66"/>
          <p:cNvSpPr txBox="1"/>
          <p:nvPr/>
        </p:nvSpPr>
        <p:spPr>
          <a:xfrm>
            <a:off x="9770200" y="5557555"/>
            <a:ext cx="2528154" cy="400110"/>
          </a:xfrm>
          <a:prstGeom prst="rect">
            <a:avLst/>
          </a:prstGeom>
          <a:noFill/>
        </p:spPr>
        <p:txBody>
          <a:bodyPr wrap="square" rtlCol="0">
            <a:spAutoFit/>
          </a:bodyPr>
          <a:lstStyle/>
          <a:p>
            <a:r>
              <a:rPr lang="en-US" sz="2000">
                <a:solidFill>
                  <a:srgbClr val="F8FAEC"/>
                </a:solidFill>
                <a:latin typeface="#9Slide01 Noi dung ngan" panose="00000600000000000000" pitchFamily="2" charset="0"/>
              </a:rPr>
              <a:t>Cách 5</a:t>
            </a:r>
            <a:endParaRPr lang="en-US" sz="2000">
              <a:solidFill>
                <a:srgbClr val="F8FAEC"/>
              </a:solidFill>
              <a:latin typeface="#9Slide01 Noi dung ngan" panose="00000600000000000000" pitchFamily="2" charset="0"/>
            </a:endParaRPr>
          </a:p>
        </p:txBody>
      </p:sp>
      <p:pic>
        <p:nvPicPr>
          <p:cNvPr id="69" name="Picture 68"/>
          <p:cNvPicPr>
            <a:picLocks noChangeAspect="1"/>
          </p:cNvPicPr>
          <p:nvPr/>
        </p:nvPicPr>
        <p:blipFill rotWithShape="1">
          <a:blip r:embed="rId3">
            <a:extLst>
              <a:ext uri="{28A0092B-C50C-407E-A947-70E740481C1C}">
                <a14:useLocalDpi xmlns:a14="http://schemas.microsoft.com/office/drawing/2010/main" val="0"/>
              </a:ext>
            </a:extLst>
          </a:blip>
          <a:srcRect t="63117" r="44211" b="5269"/>
          <a:stretch>
            <a:fillRect/>
          </a:stretch>
        </p:blipFill>
        <p:spPr>
          <a:xfrm>
            <a:off x="-168767" y="1594706"/>
            <a:ext cx="5069992" cy="3431638"/>
          </a:xfrm>
          <a:prstGeom prst="rect">
            <a:avLst/>
          </a:prstGeom>
        </p:spPr>
      </p:pic>
      <p:sp>
        <p:nvSpPr>
          <p:cNvPr id="71" name="TextBox 70"/>
          <p:cNvSpPr txBox="1"/>
          <p:nvPr/>
        </p:nvSpPr>
        <p:spPr>
          <a:xfrm>
            <a:off x="1422288" y="3037371"/>
            <a:ext cx="2001573" cy="954107"/>
          </a:xfrm>
          <a:prstGeom prst="rect">
            <a:avLst/>
          </a:prstGeom>
          <a:noFill/>
        </p:spPr>
        <p:txBody>
          <a:bodyPr wrap="square" rtlCol="0">
            <a:spAutoFit/>
          </a:bodyPr>
          <a:lstStyle/>
          <a:p>
            <a:pPr algn="just"/>
            <a:r>
              <a:rPr lang="en-US" sz="2800">
                <a:latin typeface="#9Slide03 Cabin Condensed SemiB" panose="00000706000000000000" pitchFamily="2" charset="0"/>
                <a:ea typeface="#9Slide02 Noi dung rat dai" panose="02000000000000000000" pitchFamily="2" charset="0"/>
              </a:rPr>
              <a:t>Có 5 cách xếp khác nhau.</a:t>
            </a:r>
            <a:endParaRPr lang="en-US" sz="2800">
              <a:latin typeface="#9Slide03 Cabin Condensed SemiB" panose="00000706000000000000" pitchFamily="2" charset="0"/>
              <a:ea typeface="#9Slide02 Noi dung rat dai" panose="02000000000000000000"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cBhvr>
                                        <p:cTn id="12" dur="500" fill="hold"/>
                                        <p:tgtEl>
                                          <p:spTgt spid="71"/>
                                        </p:tgtEl>
                                        <p:attrNameLst>
                                          <p:attrName>ppt_w</p:attrName>
                                        </p:attrNameLst>
                                      </p:cBhvr>
                                      <p:tavLst>
                                        <p:tav tm="0">
                                          <p:val>
                                            <p:fltVal val="0"/>
                                          </p:val>
                                        </p:tav>
                                        <p:tav tm="100000">
                                          <p:val>
                                            <p:strVal val="#ppt_w"/>
                                          </p:val>
                                        </p:tav>
                                      </p:tavLst>
                                    </p:anim>
                                    <p:anim calcmode="lin" valueType="num">
                                      <p:cBhvr>
                                        <p:cTn id="13" dur="500" fill="hold"/>
                                        <p:tgtEl>
                                          <p:spTgt spid="71"/>
                                        </p:tgtEl>
                                        <p:attrNameLst>
                                          <p:attrName>ppt_h</p:attrName>
                                        </p:attrNameLst>
                                      </p:cBhvr>
                                      <p:tavLst>
                                        <p:tav tm="0">
                                          <p:val>
                                            <p:fltVal val="0"/>
                                          </p:val>
                                        </p:tav>
                                        <p:tav tm="100000">
                                          <p:val>
                                            <p:strVal val="#ppt_h"/>
                                          </p:val>
                                        </p:tav>
                                      </p:tavLst>
                                    </p:anim>
                                    <p:animEffect transition="in" filter="fade">
                                      <p:cBhvr>
                                        <p:cTn id="14"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l="5419" t="13543" r="865" b="7384"/>
          <a:stretch>
            <a:fillRect/>
          </a:stretch>
        </p:blipFill>
        <p:spPr>
          <a:xfrm>
            <a:off x="-27131" y="19610"/>
            <a:ext cx="12192000" cy="6858000"/>
          </a:xfrm>
          <a:prstGeom prst="rect">
            <a:avLst/>
          </a:prstGeom>
        </p:spPr>
      </p:pic>
      <p:pic>
        <p:nvPicPr>
          <p:cNvPr id="3" name="Picture 3"/>
          <p:cNvPicPr>
            <a:picLocks noChangeAspect="1"/>
          </p:cNvPicPr>
          <p:nvPr/>
        </p:nvPicPr>
        <p:blipFill>
          <a:blip r:embed="rId2"/>
          <a:srcRect l="3442"/>
          <a:stretch>
            <a:fillRect/>
          </a:stretch>
        </p:blipFill>
        <p:spPr>
          <a:xfrm>
            <a:off x="836479" y="1816958"/>
            <a:ext cx="10609883" cy="4491418"/>
          </a:xfrm>
          <a:prstGeom prst="rect">
            <a:avLst/>
          </a:prstGeom>
        </p:spPr>
      </p:pic>
      <p:sp>
        <p:nvSpPr>
          <p:cNvPr id="4" name="TextBox 4"/>
          <p:cNvSpPr txBox="1"/>
          <p:nvPr/>
        </p:nvSpPr>
        <p:spPr>
          <a:xfrm>
            <a:off x="2850515" y="1707092"/>
            <a:ext cx="7377614" cy="2585085"/>
          </a:xfrm>
          <a:prstGeom prst="rect">
            <a:avLst/>
          </a:prstGeom>
        </p:spPr>
        <p:txBody>
          <a:bodyPr wrap="square" lIns="0" tIns="0" rIns="0" bIns="0" rtlCol="0" anchor="t">
            <a:spAutoFit/>
          </a:bodyPr>
          <a:lstStyle/>
          <a:p>
            <a:pPr marL="0" lvl="0" indent="0" algn="ctr">
              <a:lnSpc>
                <a:spcPts val="20160"/>
              </a:lnSpc>
              <a:spcBef>
                <a:spcPct val="0"/>
              </a:spcBef>
            </a:pPr>
            <a:r>
              <a:rPr lang="en-US" sz="8800" u="none" spc="419">
                <a:solidFill>
                  <a:srgbClr val="563D28"/>
                </a:solidFill>
                <a:latin typeface="Baloo" panose="020B0704020202020204" charset="0"/>
                <a:cs typeface="Baloo" panose="020B0704020202020204" charset="0"/>
              </a:rPr>
              <a:t>VẬN DỤNG</a:t>
            </a:r>
            <a:endParaRPr lang="en-US" sz="8800" u="none" spc="419">
              <a:solidFill>
                <a:srgbClr val="563D28"/>
              </a:solidFill>
              <a:latin typeface="Baloo" panose="020B0704020202020204" charset="0"/>
              <a:cs typeface="Baloo" panose="020B0704020202020204" charset="0"/>
            </a:endParaRPr>
          </a:p>
        </p:txBody>
      </p:sp>
      <p:pic>
        <p:nvPicPr>
          <p:cNvPr id="5" name="Picture 5"/>
          <p:cNvPicPr>
            <a:picLocks noChangeAspect="1"/>
          </p:cNvPicPr>
          <p:nvPr/>
        </p:nvPicPr>
        <p:blipFill>
          <a:blip r:embed="rId3"/>
          <a:srcRect r="43356" b="34694"/>
          <a:stretch>
            <a:fillRect/>
          </a:stretch>
        </p:blipFill>
        <p:spPr>
          <a:xfrm rot="16200000">
            <a:off x="11114340" y="1194929"/>
            <a:ext cx="1191777" cy="923461"/>
          </a:xfrm>
          <a:prstGeom prst="rect">
            <a:avLst/>
          </a:prstGeom>
        </p:spPr>
      </p:pic>
      <p:pic>
        <p:nvPicPr>
          <p:cNvPr id="6" name="Picture 6"/>
          <p:cNvPicPr>
            <a:picLocks noChangeAspect="1"/>
          </p:cNvPicPr>
          <p:nvPr/>
        </p:nvPicPr>
        <p:blipFill>
          <a:blip r:embed="rId4"/>
          <a:srcRect l="41394" b="50000"/>
          <a:stretch>
            <a:fillRect/>
          </a:stretch>
        </p:blipFill>
        <p:spPr>
          <a:xfrm>
            <a:off x="-60593" y="4073183"/>
            <a:ext cx="3776110" cy="2859178"/>
          </a:xfrm>
          <a:prstGeom prst="rect">
            <a:avLst/>
          </a:prstGeom>
        </p:spPr>
      </p:pic>
      <p:pic>
        <p:nvPicPr>
          <p:cNvPr id="7" name="Picture 7"/>
          <p:cNvPicPr>
            <a:picLocks noChangeAspect="1"/>
          </p:cNvPicPr>
          <p:nvPr/>
        </p:nvPicPr>
        <p:blipFill>
          <a:blip r:embed="rId4"/>
          <a:srcRect r="47589" b="78476"/>
          <a:stretch>
            <a:fillRect/>
          </a:stretch>
        </p:blipFill>
        <p:spPr>
          <a:xfrm rot="10800000" flipH="1">
            <a:off x="8393537" y="-22388"/>
            <a:ext cx="3798463" cy="1384443"/>
          </a:xfrm>
          <a:prstGeom prst="rect">
            <a:avLst/>
          </a:prstGeom>
        </p:spPr>
      </p:pic>
      <p:pic>
        <p:nvPicPr>
          <p:cNvPr id="8" name="Picture 8"/>
          <p:cNvPicPr>
            <a:picLocks noChangeAspect="1"/>
          </p:cNvPicPr>
          <p:nvPr/>
        </p:nvPicPr>
        <p:blipFill>
          <a:blip r:embed="rId3"/>
          <a:srcRect l="38353" t="42657"/>
          <a:stretch>
            <a:fillRect/>
          </a:stretch>
        </p:blipFill>
        <p:spPr>
          <a:xfrm>
            <a:off x="-34221" y="-3830"/>
            <a:ext cx="1208751" cy="755657"/>
          </a:xfrm>
          <a:prstGeom prst="rect">
            <a:avLst/>
          </a:prstGeom>
        </p:spPr>
      </p:pic>
      <p:pic>
        <p:nvPicPr>
          <p:cNvPr id="9" name="Picture 9"/>
          <p:cNvPicPr>
            <a:picLocks noChangeAspect="1"/>
          </p:cNvPicPr>
          <p:nvPr/>
        </p:nvPicPr>
        <p:blipFill>
          <a:blip r:embed="rId4"/>
          <a:srcRect r="47589" b="31367"/>
          <a:stretch>
            <a:fillRect/>
          </a:stretch>
        </p:blipFill>
        <p:spPr>
          <a:xfrm>
            <a:off x="8741675" y="2860157"/>
            <a:ext cx="3423193" cy="3978405"/>
          </a:xfrm>
          <a:prstGeom prst="rect">
            <a:avLst/>
          </a:prstGeom>
        </p:spPr>
      </p:pic>
      <p:pic>
        <p:nvPicPr>
          <p:cNvPr id="10" name="Picture 10"/>
          <p:cNvPicPr>
            <a:picLocks noChangeAspect="1"/>
          </p:cNvPicPr>
          <p:nvPr/>
        </p:nvPicPr>
        <p:blipFill>
          <a:blip r:embed="rId5"/>
          <a:srcRect/>
          <a:stretch>
            <a:fillRect/>
          </a:stretch>
        </p:blipFill>
        <p:spPr>
          <a:xfrm rot="857018">
            <a:off x="134649" y="286287"/>
            <a:ext cx="1531134" cy="1531134"/>
          </a:xfrm>
          <a:prstGeom prst="rect">
            <a:avLst/>
          </a:prstGeom>
        </p:spPr>
      </p:pic>
      <p:pic>
        <p:nvPicPr>
          <p:cNvPr id="11" name="Picture 11"/>
          <p:cNvPicPr>
            <a:picLocks noChangeAspect="1"/>
          </p:cNvPicPr>
          <p:nvPr/>
        </p:nvPicPr>
        <p:blipFill>
          <a:blip r:embed="rId6"/>
          <a:srcRect r="47589" b="78476"/>
          <a:stretch>
            <a:fillRect/>
          </a:stretch>
        </p:blipFill>
        <p:spPr>
          <a:xfrm>
            <a:off x="1325797" y="868485"/>
            <a:ext cx="2987184" cy="1088752"/>
          </a:xfrm>
          <a:prstGeom prst="rect">
            <a:avLst/>
          </a:prstGeom>
        </p:spPr>
      </p:pic>
      <p:pic>
        <p:nvPicPr>
          <p:cNvPr id="12" name="Picture 12"/>
          <p:cNvPicPr>
            <a:picLocks noChangeAspect="1"/>
          </p:cNvPicPr>
          <p:nvPr/>
        </p:nvPicPr>
        <p:blipFill>
          <a:blip r:embed="rId7">
            <a:alphaModFix amt="79000"/>
          </a:blip>
          <a:srcRect t="27510"/>
          <a:stretch>
            <a:fillRect/>
          </a:stretch>
        </p:blipFill>
        <p:spPr>
          <a:xfrm>
            <a:off x="1339789" y="555374"/>
            <a:ext cx="9734611" cy="725820"/>
          </a:xfrm>
          <a:prstGeom prst="rect">
            <a:avLst/>
          </a:prstGeom>
        </p:spPr>
      </p:pic>
      <p:sp>
        <p:nvSpPr>
          <p:cNvPr id="13" name="TextBox 13"/>
          <p:cNvSpPr txBox="1"/>
          <p:nvPr/>
        </p:nvSpPr>
        <p:spPr>
          <a:xfrm>
            <a:off x="4727751" y="4161812"/>
            <a:ext cx="2736497" cy="576580"/>
          </a:xfrm>
          <a:prstGeom prst="rect">
            <a:avLst/>
          </a:prstGeom>
        </p:spPr>
        <p:txBody>
          <a:bodyPr lIns="0" tIns="0" rIns="0" bIns="0" rtlCol="0" anchor="t">
            <a:spAutoFit/>
          </a:bodyPr>
          <a:lstStyle/>
          <a:p>
            <a:pPr marL="0" lvl="0" indent="0" algn="ctr">
              <a:lnSpc>
                <a:spcPts val="4500"/>
              </a:lnSpc>
              <a:spcBef>
                <a:spcPct val="0"/>
              </a:spcBef>
            </a:pPr>
            <a:endParaRPr lang="en-US" sz="3335" u="none" spc="499">
              <a:solidFill>
                <a:srgbClr val="866608"/>
              </a:solidFill>
              <a:latin typeface="Caveat Bold"/>
            </a:endParaRPr>
          </a:p>
        </p:txBody>
      </p:sp>
      <p:pic>
        <p:nvPicPr>
          <p:cNvPr id="14" name="Picture 14"/>
          <p:cNvPicPr>
            <a:picLocks noChangeAspect="1"/>
          </p:cNvPicPr>
          <p:nvPr/>
        </p:nvPicPr>
        <p:blipFill>
          <a:blip r:embed="rId8">
            <a:alphaModFix amt="40000"/>
            <a:extLst>
              <a:ext uri="{28A0092B-C50C-407E-A947-70E740481C1C}">
                <a14:useLocalDpi xmlns:a14="http://schemas.microsoft.com/office/drawing/2010/main" val="0"/>
              </a:ext>
            </a:extLst>
          </a:blip>
          <a:srcRect/>
          <a:stretch>
            <a:fillRect/>
          </a:stretch>
        </p:blipFill>
        <p:spPr>
          <a:xfrm rot="7848541">
            <a:off x="2273359" y="1385345"/>
            <a:ext cx="401447" cy="792982"/>
          </a:xfrm>
          <a:prstGeom prst="rect">
            <a:avLst/>
          </a:prstGeom>
        </p:spPr>
      </p:pic>
      <p:pic>
        <p:nvPicPr>
          <p:cNvPr id="15" name="Picture 15"/>
          <p:cNvPicPr>
            <a:picLocks noChangeAspect="1"/>
          </p:cNvPicPr>
          <p:nvPr/>
        </p:nvPicPr>
        <p:blipFill>
          <a:blip r:embed="rId8" cstate="print">
            <a:alphaModFix amt="60000"/>
            <a:extLst>
              <a:ext uri="{28A0092B-C50C-407E-A947-70E740481C1C}">
                <a14:useLocalDpi xmlns:a14="http://schemas.microsoft.com/office/drawing/2010/main" val="0"/>
              </a:ext>
            </a:extLst>
          </a:blip>
          <a:srcRect/>
          <a:stretch>
            <a:fillRect/>
          </a:stretch>
        </p:blipFill>
        <p:spPr>
          <a:xfrm rot="821106">
            <a:off x="5785348" y="6280535"/>
            <a:ext cx="309027" cy="610423"/>
          </a:xfrm>
          <a:prstGeom prst="rect">
            <a:avLst/>
          </a:prstGeom>
        </p:spPr>
      </p:pic>
      <p:pic>
        <p:nvPicPr>
          <p:cNvPr id="16" name="Picture 1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rot="5715028">
            <a:off x="39355" y="2147341"/>
            <a:ext cx="692963" cy="673907"/>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rot="-3900268">
            <a:off x="8282545" y="5414429"/>
            <a:ext cx="469212" cy="456309"/>
          </a:xfrm>
          <a:prstGeom prst="rect">
            <a:avLst/>
          </a:prstGeom>
        </p:spPr>
      </p:pic>
      <p:pic>
        <p:nvPicPr>
          <p:cNvPr id="18" name="Picture 18"/>
          <p:cNvPicPr>
            <a:picLocks noChangeAspect="1"/>
          </p:cNvPicPr>
          <p:nvPr/>
        </p:nvPicPr>
        <p:blipFill>
          <a:blip r:embed="rId8">
            <a:alphaModFix amt="60000"/>
            <a:extLst>
              <a:ext uri="{28A0092B-C50C-407E-A947-70E740481C1C}">
                <a14:useLocalDpi xmlns:a14="http://schemas.microsoft.com/office/drawing/2010/main" val="0"/>
              </a:ext>
            </a:extLst>
          </a:blip>
          <a:srcRect/>
          <a:stretch>
            <a:fillRect/>
          </a:stretch>
        </p:blipFill>
        <p:spPr>
          <a:xfrm rot="3201473">
            <a:off x="5937897" y="6257417"/>
            <a:ext cx="407045" cy="8040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0"/>
            <a:ext cx="6026789" cy="6858000"/>
          </a:xfrm>
          <a:prstGeom prst="rect">
            <a:avLst/>
          </a:prstGeom>
          <a:solidFill>
            <a:srgbClr val="4A4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6026789" y="0"/>
            <a:ext cx="6165211" cy="6858000"/>
          </a:xfrm>
          <a:prstGeom prst="rect">
            <a:avLst/>
          </a:prstGeom>
          <a:solidFill>
            <a:srgbClr val="9D6E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3277168" y="132325"/>
            <a:ext cx="11883003" cy="637636"/>
            <a:chOff x="3277168" y="132325"/>
            <a:chExt cx="11883003" cy="637636"/>
          </a:xfrm>
        </p:grpSpPr>
        <p:sp>
          <p:nvSpPr>
            <p:cNvPr id="12" name="TextBox 11"/>
            <p:cNvSpPr txBox="1"/>
            <p:nvPr/>
          </p:nvSpPr>
          <p:spPr>
            <a:xfrm>
              <a:off x="3319878" y="132325"/>
              <a:ext cx="11840293" cy="584775"/>
            </a:xfrm>
            <a:prstGeom prst="rect">
              <a:avLst/>
            </a:prstGeom>
            <a:noFill/>
          </p:spPr>
          <p:txBody>
            <a:bodyPr wrap="square" rtlCol="0">
              <a:spAutoFit/>
            </a:bodyPr>
            <a:lstStyle/>
            <a:p>
              <a:pPr>
                <a:spcBef>
                  <a:spcPts val="600"/>
                </a:spcBef>
                <a:spcAft>
                  <a:spcPts val="1200"/>
                </a:spcAft>
              </a:pPr>
              <a:r>
                <a:rPr lang="en-US" sz="3200">
                  <a:latin typeface="#9Slide07 IcielCadena" panose="02000503000000020004" pitchFamily="2" charset="0"/>
                </a:rPr>
                <a:t>Hình nào có thể tích lớn hơn?</a:t>
              </a:r>
              <a:endParaRPr lang="en-US" sz="3200">
                <a:latin typeface="#9Slide07 IcielCadena" panose="02000503000000020004" pitchFamily="2" charset="0"/>
              </a:endParaRPr>
            </a:p>
          </p:txBody>
        </p:sp>
        <p:sp>
          <p:nvSpPr>
            <p:cNvPr id="11" name="TextBox 10"/>
            <p:cNvSpPr txBox="1"/>
            <p:nvPr/>
          </p:nvSpPr>
          <p:spPr>
            <a:xfrm>
              <a:off x="3277168" y="185186"/>
              <a:ext cx="6438989" cy="584775"/>
            </a:xfrm>
            <a:prstGeom prst="rect">
              <a:avLst/>
            </a:prstGeom>
            <a:noFill/>
          </p:spPr>
          <p:txBody>
            <a:bodyPr wrap="square" rtlCol="0">
              <a:spAutoFit/>
            </a:bodyPr>
            <a:lstStyle/>
            <a:p>
              <a:pPr>
                <a:spcBef>
                  <a:spcPts val="600"/>
                </a:spcBef>
                <a:spcAft>
                  <a:spcPts val="1200"/>
                </a:spcAft>
              </a:pPr>
              <a:r>
                <a:rPr lang="en-US" sz="3200">
                  <a:solidFill>
                    <a:srgbClr val="FEABA4"/>
                  </a:solidFill>
                  <a:latin typeface="#9Slide07 IcielCadena" panose="02000503000000020004" pitchFamily="2" charset="0"/>
                </a:rPr>
                <a:t>Hình nào có thể tích lớn hơn?</a:t>
              </a:r>
              <a:endParaRPr lang="en-US" sz="3200">
                <a:solidFill>
                  <a:srgbClr val="FEABA4"/>
                </a:solidFill>
                <a:latin typeface="#9Slide07 IcielCadena" panose="02000503000000020004" pitchFamily="2" charset="0"/>
              </a:endParaRPr>
            </a:p>
          </p:txBody>
        </p:sp>
      </p:grpSp>
      <p:pic>
        <p:nvPicPr>
          <p:cNvPr id="13" name="Picture 8"/>
          <p:cNvPicPr>
            <a:picLocks noChangeAspect="1" noChangeArrowheads="1" noCrop="1"/>
          </p:cNvPicPr>
          <p:nvPr/>
        </p:nvPicPr>
        <p:blipFill>
          <a:blip r:embed="rId1"/>
          <a:srcRect/>
          <a:stretch>
            <a:fillRect/>
          </a:stretch>
        </p:blipFill>
        <p:spPr bwMode="auto">
          <a:xfrm>
            <a:off x="9928122" y="284275"/>
            <a:ext cx="2057400" cy="1130300"/>
          </a:xfrm>
          <a:prstGeom prst="rect">
            <a:avLst/>
          </a:prstGeom>
          <a:noFill/>
          <a:extLst>
            <a:ext uri="{909E8E84-426E-40DD-AFC4-6F175D3DCCD1}">
              <a14:hiddenFill xmlns:a14="http://schemas.microsoft.com/office/drawing/2010/main">
                <a:solidFill>
                  <a:srgbClr val="FFFFFF"/>
                </a:solidFill>
              </a14:hiddenFill>
            </a:ext>
          </a:extLst>
        </p:spPr>
      </p:pic>
      <p:grpSp>
        <p:nvGrpSpPr>
          <p:cNvPr id="219" name="Group 218"/>
          <p:cNvGrpSpPr/>
          <p:nvPr/>
        </p:nvGrpSpPr>
        <p:grpSpPr>
          <a:xfrm>
            <a:off x="634673" y="2661572"/>
            <a:ext cx="4286809" cy="2251955"/>
            <a:chOff x="434147" y="2677195"/>
            <a:chExt cx="4286809" cy="2251955"/>
          </a:xfrm>
        </p:grpSpPr>
        <p:grpSp>
          <p:nvGrpSpPr>
            <p:cNvPr id="196" name="Group 195"/>
            <p:cNvGrpSpPr/>
            <p:nvPr/>
          </p:nvGrpSpPr>
          <p:grpSpPr>
            <a:xfrm>
              <a:off x="601667" y="3630842"/>
              <a:ext cx="4119289" cy="1138026"/>
              <a:chOff x="1154538" y="2672380"/>
              <a:chExt cx="4119289" cy="1138026"/>
            </a:xfrm>
          </p:grpSpPr>
          <p:sp>
            <p:nvSpPr>
              <p:cNvPr id="180" name="Cube 179"/>
              <p:cNvSpPr/>
              <p:nvPr/>
            </p:nvSpPr>
            <p:spPr>
              <a:xfrm>
                <a:off x="1154538"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Cube 180"/>
              <p:cNvSpPr/>
              <p:nvPr/>
            </p:nvSpPr>
            <p:spPr>
              <a:xfrm>
                <a:off x="1648837"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Cube 181"/>
              <p:cNvSpPr/>
              <p:nvPr/>
            </p:nvSpPr>
            <p:spPr>
              <a:xfrm>
                <a:off x="2144266"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Cube 182"/>
              <p:cNvSpPr/>
              <p:nvPr/>
            </p:nvSpPr>
            <p:spPr>
              <a:xfrm>
                <a:off x="2638565"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Cube 183"/>
              <p:cNvSpPr/>
              <p:nvPr/>
            </p:nvSpPr>
            <p:spPr>
              <a:xfrm>
                <a:off x="3135819"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Cube 184"/>
              <p:cNvSpPr/>
              <p:nvPr/>
            </p:nvSpPr>
            <p:spPr>
              <a:xfrm>
                <a:off x="3630118"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Cube 185"/>
              <p:cNvSpPr/>
              <p:nvPr/>
            </p:nvSpPr>
            <p:spPr>
              <a:xfrm>
                <a:off x="4118314"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Cube 186"/>
              <p:cNvSpPr/>
              <p:nvPr/>
            </p:nvSpPr>
            <p:spPr>
              <a:xfrm>
                <a:off x="4612613"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Cube 187"/>
              <p:cNvSpPr/>
              <p:nvPr/>
            </p:nvSpPr>
            <p:spPr>
              <a:xfrm>
                <a:off x="1154538"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Cube 188"/>
              <p:cNvSpPr/>
              <p:nvPr/>
            </p:nvSpPr>
            <p:spPr>
              <a:xfrm>
                <a:off x="1648837"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Cube 189"/>
              <p:cNvSpPr/>
              <p:nvPr/>
            </p:nvSpPr>
            <p:spPr>
              <a:xfrm>
                <a:off x="2144266"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Cube 190"/>
              <p:cNvSpPr/>
              <p:nvPr/>
            </p:nvSpPr>
            <p:spPr>
              <a:xfrm>
                <a:off x="2638565"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Cube 191"/>
              <p:cNvSpPr/>
              <p:nvPr/>
            </p:nvSpPr>
            <p:spPr>
              <a:xfrm>
                <a:off x="3135819"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Cube 192"/>
              <p:cNvSpPr/>
              <p:nvPr/>
            </p:nvSpPr>
            <p:spPr>
              <a:xfrm>
                <a:off x="3630118"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Cube 193"/>
              <p:cNvSpPr/>
              <p:nvPr/>
            </p:nvSpPr>
            <p:spPr>
              <a:xfrm>
                <a:off x="4118314"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Cube 194"/>
              <p:cNvSpPr/>
              <p:nvPr/>
            </p:nvSpPr>
            <p:spPr>
              <a:xfrm>
                <a:off x="4612613"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4" name="Cube 163"/>
            <p:cNvSpPr/>
            <p:nvPr/>
          </p:nvSpPr>
          <p:spPr>
            <a:xfrm>
              <a:off x="434147"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Cube 164"/>
            <p:cNvSpPr/>
            <p:nvPr/>
          </p:nvSpPr>
          <p:spPr>
            <a:xfrm>
              <a:off x="928446"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Cube 165"/>
            <p:cNvSpPr/>
            <p:nvPr/>
          </p:nvSpPr>
          <p:spPr>
            <a:xfrm>
              <a:off x="1423875"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Cube 166"/>
            <p:cNvSpPr/>
            <p:nvPr/>
          </p:nvSpPr>
          <p:spPr>
            <a:xfrm>
              <a:off x="1918174"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Cube 167"/>
            <p:cNvSpPr/>
            <p:nvPr/>
          </p:nvSpPr>
          <p:spPr>
            <a:xfrm>
              <a:off x="2415428"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Cube 168"/>
            <p:cNvSpPr/>
            <p:nvPr/>
          </p:nvSpPr>
          <p:spPr>
            <a:xfrm>
              <a:off x="2909727"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Cube 169"/>
            <p:cNvSpPr/>
            <p:nvPr/>
          </p:nvSpPr>
          <p:spPr>
            <a:xfrm>
              <a:off x="3397923"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Cube 170"/>
            <p:cNvSpPr/>
            <p:nvPr/>
          </p:nvSpPr>
          <p:spPr>
            <a:xfrm>
              <a:off x="3892222"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Cube 171"/>
            <p:cNvSpPr/>
            <p:nvPr/>
          </p:nvSpPr>
          <p:spPr>
            <a:xfrm>
              <a:off x="434147"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Cube 172"/>
            <p:cNvSpPr/>
            <p:nvPr/>
          </p:nvSpPr>
          <p:spPr>
            <a:xfrm>
              <a:off x="928446"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Cube 173"/>
            <p:cNvSpPr/>
            <p:nvPr/>
          </p:nvSpPr>
          <p:spPr>
            <a:xfrm>
              <a:off x="1423875"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Cube 174"/>
            <p:cNvSpPr/>
            <p:nvPr/>
          </p:nvSpPr>
          <p:spPr>
            <a:xfrm>
              <a:off x="1918174"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Cube 175"/>
            <p:cNvSpPr/>
            <p:nvPr/>
          </p:nvSpPr>
          <p:spPr>
            <a:xfrm>
              <a:off x="2415428"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Cube 176"/>
            <p:cNvSpPr/>
            <p:nvPr/>
          </p:nvSpPr>
          <p:spPr>
            <a:xfrm>
              <a:off x="2909727"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Cube 177"/>
            <p:cNvSpPr/>
            <p:nvPr/>
          </p:nvSpPr>
          <p:spPr>
            <a:xfrm>
              <a:off x="3397923"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Cube 178"/>
            <p:cNvSpPr/>
            <p:nvPr/>
          </p:nvSpPr>
          <p:spPr>
            <a:xfrm>
              <a:off x="3892222"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Cube 196"/>
            <p:cNvSpPr/>
            <p:nvPr/>
          </p:nvSpPr>
          <p:spPr>
            <a:xfrm>
              <a:off x="588945"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Cube 197"/>
            <p:cNvSpPr/>
            <p:nvPr/>
          </p:nvSpPr>
          <p:spPr>
            <a:xfrm>
              <a:off x="1083244"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Cube 198"/>
            <p:cNvSpPr/>
            <p:nvPr/>
          </p:nvSpPr>
          <p:spPr>
            <a:xfrm>
              <a:off x="1578673"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Cube 199"/>
            <p:cNvSpPr/>
            <p:nvPr/>
          </p:nvSpPr>
          <p:spPr>
            <a:xfrm>
              <a:off x="2072972"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Cube 201"/>
            <p:cNvSpPr/>
            <p:nvPr/>
          </p:nvSpPr>
          <p:spPr>
            <a:xfrm>
              <a:off x="434147"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Cube 202"/>
            <p:cNvSpPr/>
            <p:nvPr/>
          </p:nvSpPr>
          <p:spPr>
            <a:xfrm>
              <a:off x="928446"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Cube 203"/>
            <p:cNvSpPr/>
            <p:nvPr/>
          </p:nvSpPr>
          <p:spPr>
            <a:xfrm>
              <a:off x="1423875"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Cube 204"/>
            <p:cNvSpPr/>
            <p:nvPr/>
          </p:nvSpPr>
          <p:spPr>
            <a:xfrm>
              <a:off x="1918174"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Cube 205"/>
            <p:cNvSpPr/>
            <p:nvPr/>
          </p:nvSpPr>
          <p:spPr>
            <a:xfrm>
              <a:off x="579342"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Cube 206"/>
            <p:cNvSpPr/>
            <p:nvPr/>
          </p:nvSpPr>
          <p:spPr>
            <a:xfrm>
              <a:off x="1073641"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Cube 207"/>
            <p:cNvSpPr/>
            <p:nvPr/>
          </p:nvSpPr>
          <p:spPr>
            <a:xfrm>
              <a:off x="1569070"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Cube 208"/>
            <p:cNvSpPr/>
            <p:nvPr/>
          </p:nvSpPr>
          <p:spPr>
            <a:xfrm>
              <a:off x="2063369"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Cube 214"/>
            <p:cNvSpPr/>
            <p:nvPr/>
          </p:nvSpPr>
          <p:spPr>
            <a:xfrm>
              <a:off x="434147"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Cube 215"/>
            <p:cNvSpPr/>
            <p:nvPr/>
          </p:nvSpPr>
          <p:spPr>
            <a:xfrm>
              <a:off x="928446"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Cube 216"/>
            <p:cNvSpPr/>
            <p:nvPr/>
          </p:nvSpPr>
          <p:spPr>
            <a:xfrm>
              <a:off x="1423875"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Cube 217"/>
            <p:cNvSpPr/>
            <p:nvPr/>
          </p:nvSpPr>
          <p:spPr>
            <a:xfrm>
              <a:off x="1918174"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0" name="Group 269"/>
          <p:cNvGrpSpPr/>
          <p:nvPr/>
        </p:nvGrpSpPr>
        <p:grpSpPr>
          <a:xfrm>
            <a:off x="8118836" y="2134542"/>
            <a:ext cx="3305444" cy="2748335"/>
            <a:chOff x="6668883" y="2180815"/>
            <a:chExt cx="3305444" cy="2748335"/>
          </a:xfrm>
        </p:grpSpPr>
        <p:sp>
          <p:nvSpPr>
            <p:cNvPr id="254" name="Cube 253"/>
            <p:cNvSpPr/>
            <p:nvPr/>
          </p:nvSpPr>
          <p:spPr>
            <a:xfrm>
              <a:off x="6837533"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Cube 254"/>
            <p:cNvSpPr/>
            <p:nvPr/>
          </p:nvSpPr>
          <p:spPr>
            <a:xfrm>
              <a:off x="7331832"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Cube 255"/>
            <p:cNvSpPr/>
            <p:nvPr/>
          </p:nvSpPr>
          <p:spPr>
            <a:xfrm>
              <a:off x="7827261"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Cube 256"/>
            <p:cNvSpPr/>
            <p:nvPr/>
          </p:nvSpPr>
          <p:spPr>
            <a:xfrm>
              <a:off x="8321560"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Cube 257"/>
            <p:cNvSpPr/>
            <p:nvPr/>
          </p:nvSpPr>
          <p:spPr>
            <a:xfrm>
              <a:off x="8818814"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Cube 258"/>
            <p:cNvSpPr/>
            <p:nvPr/>
          </p:nvSpPr>
          <p:spPr>
            <a:xfrm>
              <a:off x="9313113"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Cube 261"/>
            <p:cNvSpPr/>
            <p:nvPr/>
          </p:nvSpPr>
          <p:spPr>
            <a:xfrm>
              <a:off x="6837533" y="3630842"/>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Cube 262"/>
            <p:cNvSpPr/>
            <p:nvPr/>
          </p:nvSpPr>
          <p:spPr>
            <a:xfrm>
              <a:off x="7331832" y="3630842"/>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Cube 263"/>
            <p:cNvSpPr/>
            <p:nvPr/>
          </p:nvSpPr>
          <p:spPr>
            <a:xfrm>
              <a:off x="7827261" y="3630842"/>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Cube 264"/>
            <p:cNvSpPr/>
            <p:nvPr/>
          </p:nvSpPr>
          <p:spPr>
            <a:xfrm>
              <a:off x="8321560" y="3630842"/>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Cube 221"/>
            <p:cNvSpPr/>
            <p:nvPr/>
          </p:nvSpPr>
          <p:spPr>
            <a:xfrm>
              <a:off x="6670013"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Cube 222"/>
            <p:cNvSpPr/>
            <p:nvPr/>
          </p:nvSpPr>
          <p:spPr>
            <a:xfrm>
              <a:off x="7164312"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Cube 223"/>
            <p:cNvSpPr/>
            <p:nvPr/>
          </p:nvSpPr>
          <p:spPr>
            <a:xfrm>
              <a:off x="7659741"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Cube 224"/>
            <p:cNvSpPr/>
            <p:nvPr/>
          </p:nvSpPr>
          <p:spPr>
            <a:xfrm>
              <a:off x="8154040"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Cube 225"/>
            <p:cNvSpPr/>
            <p:nvPr/>
          </p:nvSpPr>
          <p:spPr>
            <a:xfrm>
              <a:off x="8651294"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Cube 226"/>
            <p:cNvSpPr/>
            <p:nvPr/>
          </p:nvSpPr>
          <p:spPr>
            <a:xfrm>
              <a:off x="9145593"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Cube 229"/>
            <p:cNvSpPr/>
            <p:nvPr/>
          </p:nvSpPr>
          <p:spPr>
            <a:xfrm>
              <a:off x="6670013"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Cube 230"/>
            <p:cNvSpPr/>
            <p:nvPr/>
          </p:nvSpPr>
          <p:spPr>
            <a:xfrm>
              <a:off x="7164312"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Cube 231"/>
            <p:cNvSpPr/>
            <p:nvPr/>
          </p:nvSpPr>
          <p:spPr>
            <a:xfrm>
              <a:off x="7659741"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Cube 232"/>
            <p:cNvSpPr/>
            <p:nvPr/>
          </p:nvSpPr>
          <p:spPr>
            <a:xfrm>
              <a:off x="8154040"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Cube 237"/>
            <p:cNvSpPr/>
            <p:nvPr/>
          </p:nvSpPr>
          <p:spPr>
            <a:xfrm>
              <a:off x="6824811"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Cube 238"/>
            <p:cNvSpPr/>
            <p:nvPr/>
          </p:nvSpPr>
          <p:spPr>
            <a:xfrm>
              <a:off x="7319110"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Cube 239"/>
            <p:cNvSpPr/>
            <p:nvPr/>
          </p:nvSpPr>
          <p:spPr>
            <a:xfrm>
              <a:off x="7814539"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Cube 240"/>
            <p:cNvSpPr/>
            <p:nvPr/>
          </p:nvSpPr>
          <p:spPr>
            <a:xfrm>
              <a:off x="8308838"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Cube 241"/>
            <p:cNvSpPr/>
            <p:nvPr/>
          </p:nvSpPr>
          <p:spPr>
            <a:xfrm>
              <a:off x="6670013"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Cube 242"/>
            <p:cNvSpPr/>
            <p:nvPr/>
          </p:nvSpPr>
          <p:spPr>
            <a:xfrm>
              <a:off x="7164312"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Cube 243"/>
            <p:cNvSpPr/>
            <p:nvPr/>
          </p:nvSpPr>
          <p:spPr>
            <a:xfrm>
              <a:off x="7659741"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Cube 244"/>
            <p:cNvSpPr/>
            <p:nvPr/>
          </p:nvSpPr>
          <p:spPr>
            <a:xfrm>
              <a:off x="8154040"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Cube 245"/>
            <p:cNvSpPr/>
            <p:nvPr/>
          </p:nvSpPr>
          <p:spPr>
            <a:xfrm>
              <a:off x="6815208"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Cube 246"/>
            <p:cNvSpPr/>
            <p:nvPr/>
          </p:nvSpPr>
          <p:spPr>
            <a:xfrm>
              <a:off x="7309507"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Cube 248"/>
            <p:cNvSpPr/>
            <p:nvPr/>
          </p:nvSpPr>
          <p:spPr>
            <a:xfrm>
              <a:off x="6814078" y="218081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Cube 247"/>
            <p:cNvSpPr/>
            <p:nvPr/>
          </p:nvSpPr>
          <p:spPr>
            <a:xfrm>
              <a:off x="7309507" y="218764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Cube 249"/>
            <p:cNvSpPr/>
            <p:nvPr/>
          </p:nvSpPr>
          <p:spPr>
            <a:xfrm>
              <a:off x="6670013"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Cube 250"/>
            <p:cNvSpPr/>
            <p:nvPr/>
          </p:nvSpPr>
          <p:spPr>
            <a:xfrm>
              <a:off x="7164312"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Cube 252"/>
            <p:cNvSpPr/>
            <p:nvPr/>
          </p:nvSpPr>
          <p:spPr>
            <a:xfrm>
              <a:off x="6668883" y="232462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Cube 251"/>
            <p:cNvSpPr/>
            <p:nvPr/>
          </p:nvSpPr>
          <p:spPr>
            <a:xfrm>
              <a:off x="7164312" y="233145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1" name="TextBox 270"/>
          <p:cNvSpPr txBox="1"/>
          <p:nvPr/>
        </p:nvSpPr>
        <p:spPr>
          <a:xfrm>
            <a:off x="2540277" y="5291855"/>
            <a:ext cx="8989943" cy="769441"/>
          </a:xfrm>
          <a:prstGeom prst="rect">
            <a:avLst/>
          </a:prstGeom>
          <a:noFill/>
        </p:spPr>
        <p:txBody>
          <a:bodyPr wrap="square" rtlCol="0">
            <a:spAutoFit/>
          </a:bodyPr>
          <a:lstStyle/>
          <a:p>
            <a:r>
              <a:rPr lang="en-US" sz="4400" b="1">
                <a:solidFill>
                  <a:schemeClr val="bg1"/>
                </a:solidFill>
                <a:latin typeface="HP001 4 hàng" panose="020B0603050302020204" pitchFamily="34" charset="0"/>
              </a:rPr>
              <a:t>A						     B</a:t>
            </a:r>
            <a:endParaRPr lang="en-US" sz="4400" b="1">
              <a:solidFill>
                <a:schemeClr val="bg1"/>
              </a:solidFill>
              <a:latin typeface="HP001 4 hàng" panose="020B0603050302020204" pitchFamily="34" charset="0"/>
            </a:endParaRPr>
          </a:p>
        </p:txBody>
      </p:sp>
      <p:pic>
        <p:nvPicPr>
          <p:cNvPr id="272" name="Picture 271"/>
          <p:cNvPicPr>
            <a:picLocks noChangeAspect="1"/>
          </p:cNvPicPr>
          <p:nvPr/>
        </p:nvPicPr>
        <p:blipFill>
          <a:blip r:embed="rId2">
            <a:extLst>
              <a:ext uri="{BEBA8EAE-BF5A-486C-A8C5-ECC9F3942E4B}">
                <a14:imgProps xmlns:a14="http://schemas.microsoft.com/office/drawing/2010/main">
                  <a14:imgLayer r:embed="rId3">
                    <a14:imgEffect>
                      <a14:backgroundRemoval t="10000" b="90833" l="10000" r="90000">
                        <a14:foregroundMark x1="63796" y1="13426" x2="64630" y2="13889"/>
                        <a14:foregroundMark x1="61019" y1="13704" x2="61481" y2="13981"/>
                        <a14:foregroundMark x1="51667" y1="13333" x2="51667" y2="13333"/>
                        <a14:foregroundMark x1="67315" y1="90833" x2="67315" y2="90833"/>
                      </a14:backgroundRemoval>
                    </a14:imgEffect>
                  </a14:imgLayer>
                </a14:imgProps>
              </a:ext>
              <a:ext uri="{28A0092B-C50C-407E-A947-70E740481C1C}">
                <a14:useLocalDpi xmlns:a14="http://schemas.microsoft.com/office/drawing/2010/main" val="0"/>
              </a:ext>
            </a:extLst>
          </a:blip>
          <a:stretch>
            <a:fillRect/>
          </a:stretch>
        </p:blipFill>
        <p:spPr>
          <a:xfrm>
            <a:off x="4818753" y="4636010"/>
            <a:ext cx="2554493" cy="2554493"/>
          </a:xfrm>
          <a:prstGeom prst="rect">
            <a:avLst/>
          </a:prstGeom>
        </p:spPr>
      </p:pic>
      <p:pic>
        <p:nvPicPr>
          <p:cNvPr id="274" name="Picture 273"/>
          <p:cNvPicPr>
            <a:picLocks noChangeAspect="1"/>
          </p:cNvPicPr>
          <p:nvPr/>
        </p:nvPicPr>
        <p:blipFill>
          <a:blip r:embed="rId4"/>
          <a:stretch>
            <a:fillRect/>
          </a:stretch>
        </p:blipFill>
        <p:spPr>
          <a:xfrm rot="892916">
            <a:off x="4942162" y="2483835"/>
            <a:ext cx="2874320" cy="287432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par>
                                <p:cTn id="11" presetID="22" presetClass="entr" presetSubtype="1" fill="hold" nodeType="withEffect">
                                  <p:stCondLst>
                                    <p:cond delay="0"/>
                                  </p:stCondLst>
                                  <p:childTnLst>
                                    <p:set>
                                      <p:cBhvr>
                                        <p:cTn id="12" dur="1" fill="hold">
                                          <p:stCondLst>
                                            <p:cond delay="0"/>
                                          </p:stCondLst>
                                        </p:cTn>
                                        <p:tgtEl>
                                          <p:spTgt spid="219"/>
                                        </p:tgtEl>
                                        <p:attrNameLst>
                                          <p:attrName>style.visibility</p:attrName>
                                        </p:attrNameLst>
                                      </p:cBhvr>
                                      <p:to>
                                        <p:strVal val="visible"/>
                                      </p:to>
                                    </p:set>
                                    <p:animEffect transition="in" filter="wipe(up)">
                                      <p:cBhvr>
                                        <p:cTn id="13" dur="500"/>
                                        <p:tgtEl>
                                          <p:spTgt spid="219"/>
                                        </p:tgtEl>
                                      </p:cBhvr>
                                    </p:animEffect>
                                  </p:childTnLst>
                                </p:cTn>
                              </p:par>
                              <p:par>
                                <p:cTn id="14" presetID="22" presetClass="entr" presetSubtype="4" fill="hold" nodeType="withEffect">
                                  <p:stCondLst>
                                    <p:cond delay="0"/>
                                  </p:stCondLst>
                                  <p:childTnLst>
                                    <p:set>
                                      <p:cBhvr>
                                        <p:cTn id="15" dur="1" fill="hold">
                                          <p:stCondLst>
                                            <p:cond delay="0"/>
                                          </p:stCondLst>
                                        </p:cTn>
                                        <p:tgtEl>
                                          <p:spTgt spid="270"/>
                                        </p:tgtEl>
                                        <p:attrNameLst>
                                          <p:attrName>style.visibility</p:attrName>
                                        </p:attrNameLst>
                                      </p:cBhvr>
                                      <p:to>
                                        <p:strVal val="visible"/>
                                      </p:to>
                                    </p:set>
                                    <p:animEffect transition="in" filter="wipe(down)">
                                      <p:cBhvr>
                                        <p:cTn id="16" dur="500"/>
                                        <p:tgtEl>
                                          <p:spTgt spid="270"/>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27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72"/>
                                        </p:tgtEl>
                                        <p:attrNameLst>
                                          <p:attrName>style.visibility</p:attrName>
                                        </p:attrNameLst>
                                      </p:cBhvr>
                                      <p:to>
                                        <p:strVal val="visible"/>
                                      </p:to>
                                    </p:set>
                                    <p:animEffect transition="in" filter="fade">
                                      <p:cBhvr>
                                        <p:cTn id="24" dur="500"/>
                                        <p:tgtEl>
                                          <p:spTgt spid="272"/>
                                        </p:tgtEl>
                                      </p:cBhvr>
                                    </p:animEffect>
                                  </p:childTnLst>
                                </p:cTn>
                              </p:par>
                              <p:par>
                                <p:cTn id="25" presetID="10" presetClass="entr" presetSubtype="0" fill="hold" nodeType="withEffect">
                                  <p:stCondLst>
                                    <p:cond delay="0"/>
                                  </p:stCondLst>
                                  <p:childTnLst>
                                    <p:set>
                                      <p:cBhvr>
                                        <p:cTn id="26" dur="1" fill="hold">
                                          <p:stCondLst>
                                            <p:cond delay="0"/>
                                          </p:stCondLst>
                                        </p:cTn>
                                        <p:tgtEl>
                                          <p:spTgt spid="274"/>
                                        </p:tgtEl>
                                        <p:attrNameLst>
                                          <p:attrName>style.visibility</p:attrName>
                                        </p:attrNameLst>
                                      </p:cBhvr>
                                      <p:to>
                                        <p:strVal val="visible"/>
                                      </p:to>
                                    </p:set>
                                    <p:animEffect transition="in" filter="fade">
                                      <p:cBhvr>
                                        <p:cTn id="27" dur="500"/>
                                        <p:tgtEl>
                                          <p:spTgt spid="274"/>
                                        </p:tgtEl>
                                      </p:cBhvr>
                                    </p:animEffect>
                                  </p:childTnLst>
                                </p:cTn>
                              </p:par>
                            </p:childTnLst>
                          </p:cTn>
                        </p:par>
                        <p:par>
                          <p:cTn id="28" fill="hold">
                            <p:stCondLst>
                              <p:cond delay="500"/>
                            </p:stCondLst>
                            <p:childTnLst>
                              <p:par>
                                <p:cTn id="29" presetID="31" presetClass="entr" presetSubtype="0" fill="hold" nodeType="afterEffect">
                                  <p:stCondLst>
                                    <p:cond delay="0"/>
                                  </p:stCondLst>
                                  <p:iterate type="lt">
                                    <p:tmPct val="0"/>
                                  </p:iterate>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fltVal val="0"/>
                                          </p:val>
                                        </p:tav>
                                        <p:tav tm="100000">
                                          <p:val>
                                            <p:strVal val="#ppt_w"/>
                                          </p:val>
                                        </p:tav>
                                      </p:tavLst>
                                    </p:anim>
                                    <p:anim calcmode="lin" valueType="num">
                                      <p:cBhvr>
                                        <p:cTn id="32" dur="1000" fill="hold"/>
                                        <p:tgtEl>
                                          <p:spTgt spid="13"/>
                                        </p:tgtEl>
                                        <p:attrNameLst>
                                          <p:attrName>ppt_h</p:attrName>
                                        </p:attrNameLst>
                                      </p:cBhvr>
                                      <p:tavLst>
                                        <p:tav tm="0">
                                          <p:val>
                                            <p:fltVal val="0"/>
                                          </p:val>
                                        </p:tav>
                                        <p:tav tm="100000">
                                          <p:val>
                                            <p:strVal val="#ppt_h"/>
                                          </p:val>
                                        </p:tav>
                                      </p:tavLst>
                                    </p:anim>
                                    <p:anim calcmode="lin" valueType="num">
                                      <p:cBhvr>
                                        <p:cTn id="33" dur="1000" fill="hold"/>
                                        <p:tgtEl>
                                          <p:spTgt spid="13"/>
                                        </p:tgtEl>
                                        <p:attrNameLst>
                                          <p:attrName>style.rotation</p:attrName>
                                        </p:attrNameLst>
                                      </p:cBhvr>
                                      <p:tavLst>
                                        <p:tav tm="0">
                                          <p:val>
                                            <p:fltVal val="90"/>
                                          </p:val>
                                        </p:tav>
                                        <p:tav tm="100000">
                                          <p:val>
                                            <p:fltVal val="0"/>
                                          </p:val>
                                        </p:tav>
                                      </p:tavLst>
                                    </p:anim>
                                    <p:animEffect transition="in" filter="fade">
                                      <p:cBhvr>
                                        <p:cTn id="34" dur="1000"/>
                                        <p:tgtEl>
                                          <p:spTgt spid="13"/>
                                        </p:tgtEl>
                                      </p:cBhvr>
                                    </p:animEffect>
                                  </p:childTnLst>
                                </p:cTn>
                              </p:par>
                              <p:par>
                                <p:cTn id="35" presetID="31" presetClass="exit" presetSubtype="0" fill="hold" nodeType="withEffect">
                                  <p:stCondLst>
                                    <p:cond delay="123000"/>
                                  </p:stCondLst>
                                  <p:iterate type="lt">
                                    <p:tmPct val="5000"/>
                                  </p:iterate>
                                  <p:childTnLst>
                                    <p:anim calcmode="lin" valueType="num">
                                      <p:cBhvr>
                                        <p:cTn id="36" dur="1000"/>
                                        <p:tgtEl>
                                          <p:spTgt spid="13"/>
                                        </p:tgtEl>
                                        <p:attrNameLst>
                                          <p:attrName>ppt_w</p:attrName>
                                        </p:attrNameLst>
                                      </p:cBhvr>
                                      <p:tavLst>
                                        <p:tav tm="0">
                                          <p:val>
                                            <p:strVal val="ppt_w"/>
                                          </p:val>
                                        </p:tav>
                                        <p:tav tm="100000">
                                          <p:val>
                                            <p:fltVal val="0"/>
                                          </p:val>
                                        </p:tav>
                                      </p:tavLst>
                                    </p:anim>
                                    <p:anim calcmode="lin" valueType="num">
                                      <p:cBhvr>
                                        <p:cTn id="37" dur="1000"/>
                                        <p:tgtEl>
                                          <p:spTgt spid="13"/>
                                        </p:tgtEl>
                                        <p:attrNameLst>
                                          <p:attrName>ppt_h</p:attrName>
                                        </p:attrNameLst>
                                      </p:cBhvr>
                                      <p:tavLst>
                                        <p:tav tm="0">
                                          <p:val>
                                            <p:strVal val="ppt_h"/>
                                          </p:val>
                                        </p:tav>
                                        <p:tav tm="100000">
                                          <p:val>
                                            <p:fltVal val="0"/>
                                          </p:val>
                                        </p:tav>
                                      </p:tavLst>
                                    </p:anim>
                                    <p:anim calcmode="lin" valueType="num">
                                      <p:cBhvr>
                                        <p:cTn id="38" dur="1000"/>
                                        <p:tgtEl>
                                          <p:spTgt spid="13"/>
                                        </p:tgtEl>
                                        <p:attrNameLst>
                                          <p:attrName>style.rotation</p:attrName>
                                        </p:attrNameLst>
                                      </p:cBhvr>
                                      <p:tavLst>
                                        <p:tav tm="0">
                                          <p:val>
                                            <p:fltVal val="0"/>
                                          </p:val>
                                        </p:tav>
                                        <p:tav tm="100000">
                                          <p:val>
                                            <p:fltVal val="90"/>
                                          </p:val>
                                        </p:tav>
                                      </p:tavLst>
                                    </p:anim>
                                    <p:animEffect transition="out" filter="fade">
                                      <p:cBhvr>
                                        <p:cTn id="39" dur="1000"/>
                                        <p:tgtEl>
                                          <p:spTgt spid="13"/>
                                        </p:tgtEl>
                                      </p:cBhvr>
                                    </p:animEffect>
                                    <p:set>
                                      <p:cBhvr>
                                        <p:cTn id="40"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5"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27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5" name="Rectangle 4"/>
          <p:cNvSpPr/>
          <p:nvPr/>
        </p:nvSpPr>
        <p:spPr>
          <a:xfrm>
            <a:off x="-1" y="0"/>
            <a:ext cx="6026789" cy="6858000"/>
          </a:xfrm>
          <a:prstGeom prst="rect">
            <a:avLst/>
          </a:prstGeom>
          <a:solidFill>
            <a:srgbClr val="4A4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6026789" y="0"/>
            <a:ext cx="6165211" cy="6858000"/>
          </a:xfrm>
          <a:prstGeom prst="rect">
            <a:avLst/>
          </a:prstGeom>
          <a:solidFill>
            <a:srgbClr val="9D6E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3277168" y="132325"/>
            <a:ext cx="11883003" cy="634508"/>
            <a:chOff x="3277168" y="132325"/>
            <a:chExt cx="11883003" cy="634508"/>
          </a:xfrm>
        </p:grpSpPr>
        <p:sp>
          <p:nvSpPr>
            <p:cNvPr id="12" name="TextBox 11"/>
            <p:cNvSpPr txBox="1"/>
            <p:nvPr/>
          </p:nvSpPr>
          <p:spPr>
            <a:xfrm>
              <a:off x="3319878" y="132325"/>
              <a:ext cx="11840293" cy="584775"/>
            </a:xfrm>
            <a:prstGeom prst="rect">
              <a:avLst/>
            </a:prstGeom>
            <a:noFill/>
          </p:spPr>
          <p:txBody>
            <a:bodyPr wrap="square" rtlCol="0">
              <a:spAutoFit/>
            </a:bodyPr>
            <a:lstStyle/>
            <a:p>
              <a:pPr>
                <a:spcBef>
                  <a:spcPts val="600"/>
                </a:spcBef>
                <a:spcAft>
                  <a:spcPts val="1200"/>
                </a:spcAft>
              </a:pPr>
              <a:r>
                <a:rPr lang="en-US" sz="3200">
                  <a:latin typeface="iCiel Cadena" panose="02000503000000020004" pitchFamily="50" charset="0"/>
                </a:rPr>
                <a:t>Hình nào có thể tích lớn hơn?</a:t>
              </a:r>
              <a:endParaRPr lang="en-US" sz="3200">
                <a:latin typeface="iCiel Cadena" panose="02000503000000020004" pitchFamily="50" charset="0"/>
              </a:endParaRPr>
            </a:p>
          </p:txBody>
        </p:sp>
        <p:sp>
          <p:nvSpPr>
            <p:cNvPr id="11" name="TextBox 10"/>
            <p:cNvSpPr txBox="1"/>
            <p:nvPr/>
          </p:nvSpPr>
          <p:spPr>
            <a:xfrm>
              <a:off x="3277168" y="182058"/>
              <a:ext cx="6438989" cy="584775"/>
            </a:xfrm>
            <a:prstGeom prst="rect">
              <a:avLst/>
            </a:prstGeom>
            <a:noFill/>
          </p:spPr>
          <p:txBody>
            <a:bodyPr wrap="square" rtlCol="0">
              <a:spAutoFit/>
            </a:bodyPr>
            <a:lstStyle/>
            <a:p>
              <a:pPr>
                <a:spcBef>
                  <a:spcPts val="600"/>
                </a:spcBef>
                <a:spcAft>
                  <a:spcPts val="1200"/>
                </a:spcAft>
              </a:pPr>
              <a:r>
                <a:rPr lang="en-US" sz="3200">
                  <a:solidFill>
                    <a:srgbClr val="FEABA4"/>
                  </a:solidFill>
                  <a:latin typeface="iCiel Cadena" panose="02000503000000020004" pitchFamily="50" charset="0"/>
                </a:rPr>
                <a:t>Hình nào có thể tích lớn hơn?</a:t>
              </a:r>
              <a:endParaRPr lang="en-US" sz="3200">
                <a:solidFill>
                  <a:srgbClr val="FEABA4"/>
                </a:solidFill>
                <a:latin typeface="iCiel Cadena" panose="02000503000000020004" pitchFamily="50" charset="0"/>
              </a:endParaRPr>
            </a:p>
          </p:txBody>
        </p:sp>
      </p:grpSp>
      <p:grpSp>
        <p:nvGrpSpPr>
          <p:cNvPr id="219" name="Group 218"/>
          <p:cNvGrpSpPr/>
          <p:nvPr/>
        </p:nvGrpSpPr>
        <p:grpSpPr>
          <a:xfrm>
            <a:off x="634673" y="2661572"/>
            <a:ext cx="4286809" cy="2251955"/>
            <a:chOff x="434147" y="2677195"/>
            <a:chExt cx="4286809" cy="2251955"/>
          </a:xfrm>
        </p:grpSpPr>
        <p:grpSp>
          <p:nvGrpSpPr>
            <p:cNvPr id="196" name="Group 195"/>
            <p:cNvGrpSpPr/>
            <p:nvPr/>
          </p:nvGrpSpPr>
          <p:grpSpPr>
            <a:xfrm>
              <a:off x="601667" y="3630842"/>
              <a:ext cx="4119289" cy="1138026"/>
              <a:chOff x="1154538" y="2672380"/>
              <a:chExt cx="4119289" cy="1138026"/>
            </a:xfrm>
          </p:grpSpPr>
          <p:sp>
            <p:nvSpPr>
              <p:cNvPr id="180" name="Cube 179"/>
              <p:cNvSpPr/>
              <p:nvPr/>
            </p:nvSpPr>
            <p:spPr>
              <a:xfrm>
                <a:off x="1154538"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Cube 180"/>
              <p:cNvSpPr/>
              <p:nvPr/>
            </p:nvSpPr>
            <p:spPr>
              <a:xfrm>
                <a:off x="1648837"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Cube 181"/>
              <p:cNvSpPr/>
              <p:nvPr/>
            </p:nvSpPr>
            <p:spPr>
              <a:xfrm>
                <a:off x="2144266"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Cube 182"/>
              <p:cNvSpPr/>
              <p:nvPr/>
            </p:nvSpPr>
            <p:spPr>
              <a:xfrm>
                <a:off x="2638565"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Cube 183"/>
              <p:cNvSpPr/>
              <p:nvPr/>
            </p:nvSpPr>
            <p:spPr>
              <a:xfrm>
                <a:off x="3135819"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Cube 184"/>
              <p:cNvSpPr/>
              <p:nvPr/>
            </p:nvSpPr>
            <p:spPr>
              <a:xfrm>
                <a:off x="3630118"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Cube 185"/>
              <p:cNvSpPr/>
              <p:nvPr/>
            </p:nvSpPr>
            <p:spPr>
              <a:xfrm>
                <a:off x="4118314"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Cube 186"/>
              <p:cNvSpPr/>
              <p:nvPr/>
            </p:nvSpPr>
            <p:spPr>
              <a:xfrm>
                <a:off x="4612613"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Cube 187"/>
              <p:cNvSpPr/>
              <p:nvPr/>
            </p:nvSpPr>
            <p:spPr>
              <a:xfrm>
                <a:off x="1154538"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Cube 188"/>
              <p:cNvSpPr/>
              <p:nvPr/>
            </p:nvSpPr>
            <p:spPr>
              <a:xfrm>
                <a:off x="1648837"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Cube 189"/>
              <p:cNvSpPr/>
              <p:nvPr/>
            </p:nvSpPr>
            <p:spPr>
              <a:xfrm>
                <a:off x="2144266"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Cube 190"/>
              <p:cNvSpPr/>
              <p:nvPr/>
            </p:nvSpPr>
            <p:spPr>
              <a:xfrm>
                <a:off x="2638565"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Cube 191"/>
              <p:cNvSpPr/>
              <p:nvPr/>
            </p:nvSpPr>
            <p:spPr>
              <a:xfrm>
                <a:off x="3135819"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Cube 192"/>
              <p:cNvSpPr/>
              <p:nvPr/>
            </p:nvSpPr>
            <p:spPr>
              <a:xfrm>
                <a:off x="3630118"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Cube 193"/>
              <p:cNvSpPr/>
              <p:nvPr/>
            </p:nvSpPr>
            <p:spPr>
              <a:xfrm>
                <a:off x="4118314"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Cube 194"/>
              <p:cNvSpPr/>
              <p:nvPr/>
            </p:nvSpPr>
            <p:spPr>
              <a:xfrm>
                <a:off x="4612613"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4" name="Cube 163"/>
            <p:cNvSpPr/>
            <p:nvPr/>
          </p:nvSpPr>
          <p:spPr>
            <a:xfrm>
              <a:off x="434147"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Cube 164"/>
            <p:cNvSpPr/>
            <p:nvPr/>
          </p:nvSpPr>
          <p:spPr>
            <a:xfrm>
              <a:off x="928446"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Cube 165"/>
            <p:cNvSpPr/>
            <p:nvPr/>
          </p:nvSpPr>
          <p:spPr>
            <a:xfrm>
              <a:off x="1423875"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Cube 166"/>
            <p:cNvSpPr/>
            <p:nvPr/>
          </p:nvSpPr>
          <p:spPr>
            <a:xfrm>
              <a:off x="1918174"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Cube 167"/>
            <p:cNvSpPr/>
            <p:nvPr/>
          </p:nvSpPr>
          <p:spPr>
            <a:xfrm>
              <a:off x="2415428"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Cube 168"/>
            <p:cNvSpPr/>
            <p:nvPr/>
          </p:nvSpPr>
          <p:spPr>
            <a:xfrm>
              <a:off x="2909727"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Cube 169"/>
            <p:cNvSpPr/>
            <p:nvPr/>
          </p:nvSpPr>
          <p:spPr>
            <a:xfrm>
              <a:off x="3397923"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Cube 170"/>
            <p:cNvSpPr/>
            <p:nvPr/>
          </p:nvSpPr>
          <p:spPr>
            <a:xfrm>
              <a:off x="3892222"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Cube 171"/>
            <p:cNvSpPr/>
            <p:nvPr/>
          </p:nvSpPr>
          <p:spPr>
            <a:xfrm>
              <a:off x="434147"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Cube 172"/>
            <p:cNvSpPr/>
            <p:nvPr/>
          </p:nvSpPr>
          <p:spPr>
            <a:xfrm>
              <a:off x="928446"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Cube 173"/>
            <p:cNvSpPr/>
            <p:nvPr/>
          </p:nvSpPr>
          <p:spPr>
            <a:xfrm>
              <a:off x="1423875"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Cube 174"/>
            <p:cNvSpPr/>
            <p:nvPr/>
          </p:nvSpPr>
          <p:spPr>
            <a:xfrm>
              <a:off x="1918174"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Cube 175"/>
            <p:cNvSpPr/>
            <p:nvPr/>
          </p:nvSpPr>
          <p:spPr>
            <a:xfrm>
              <a:off x="2415428"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Cube 176"/>
            <p:cNvSpPr/>
            <p:nvPr/>
          </p:nvSpPr>
          <p:spPr>
            <a:xfrm>
              <a:off x="2909727"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Cube 177"/>
            <p:cNvSpPr/>
            <p:nvPr/>
          </p:nvSpPr>
          <p:spPr>
            <a:xfrm>
              <a:off x="3397923"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Cube 178"/>
            <p:cNvSpPr/>
            <p:nvPr/>
          </p:nvSpPr>
          <p:spPr>
            <a:xfrm>
              <a:off x="3892222"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Cube 196"/>
            <p:cNvSpPr/>
            <p:nvPr/>
          </p:nvSpPr>
          <p:spPr>
            <a:xfrm>
              <a:off x="588945"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Cube 197"/>
            <p:cNvSpPr/>
            <p:nvPr/>
          </p:nvSpPr>
          <p:spPr>
            <a:xfrm>
              <a:off x="1083244"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Cube 198"/>
            <p:cNvSpPr/>
            <p:nvPr/>
          </p:nvSpPr>
          <p:spPr>
            <a:xfrm>
              <a:off x="1578673"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Cube 199"/>
            <p:cNvSpPr/>
            <p:nvPr/>
          </p:nvSpPr>
          <p:spPr>
            <a:xfrm>
              <a:off x="2072972"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Cube 201"/>
            <p:cNvSpPr/>
            <p:nvPr/>
          </p:nvSpPr>
          <p:spPr>
            <a:xfrm>
              <a:off x="434147"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Cube 202"/>
            <p:cNvSpPr/>
            <p:nvPr/>
          </p:nvSpPr>
          <p:spPr>
            <a:xfrm>
              <a:off x="928446"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Cube 203"/>
            <p:cNvSpPr/>
            <p:nvPr/>
          </p:nvSpPr>
          <p:spPr>
            <a:xfrm>
              <a:off x="1423875"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Cube 204"/>
            <p:cNvSpPr/>
            <p:nvPr/>
          </p:nvSpPr>
          <p:spPr>
            <a:xfrm>
              <a:off x="1918174"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Cube 205"/>
            <p:cNvSpPr/>
            <p:nvPr/>
          </p:nvSpPr>
          <p:spPr>
            <a:xfrm>
              <a:off x="579342"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Cube 206"/>
            <p:cNvSpPr/>
            <p:nvPr/>
          </p:nvSpPr>
          <p:spPr>
            <a:xfrm>
              <a:off x="1073641"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Cube 207"/>
            <p:cNvSpPr/>
            <p:nvPr/>
          </p:nvSpPr>
          <p:spPr>
            <a:xfrm>
              <a:off x="1569070"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Cube 208"/>
            <p:cNvSpPr/>
            <p:nvPr/>
          </p:nvSpPr>
          <p:spPr>
            <a:xfrm>
              <a:off x="2063369"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Cube 214"/>
            <p:cNvSpPr/>
            <p:nvPr/>
          </p:nvSpPr>
          <p:spPr>
            <a:xfrm>
              <a:off x="434147"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Cube 215"/>
            <p:cNvSpPr/>
            <p:nvPr/>
          </p:nvSpPr>
          <p:spPr>
            <a:xfrm>
              <a:off x="928446"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Cube 216"/>
            <p:cNvSpPr/>
            <p:nvPr/>
          </p:nvSpPr>
          <p:spPr>
            <a:xfrm>
              <a:off x="1423875"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Cube 217"/>
            <p:cNvSpPr/>
            <p:nvPr/>
          </p:nvSpPr>
          <p:spPr>
            <a:xfrm>
              <a:off x="1918174"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0" name="Group 269"/>
          <p:cNvGrpSpPr/>
          <p:nvPr/>
        </p:nvGrpSpPr>
        <p:grpSpPr>
          <a:xfrm>
            <a:off x="8118836" y="2134542"/>
            <a:ext cx="3305444" cy="2748335"/>
            <a:chOff x="6668883" y="2180815"/>
            <a:chExt cx="3305444" cy="2748335"/>
          </a:xfrm>
        </p:grpSpPr>
        <p:sp>
          <p:nvSpPr>
            <p:cNvPr id="254" name="Cube 253"/>
            <p:cNvSpPr/>
            <p:nvPr/>
          </p:nvSpPr>
          <p:spPr>
            <a:xfrm>
              <a:off x="6837533"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Cube 254"/>
            <p:cNvSpPr/>
            <p:nvPr/>
          </p:nvSpPr>
          <p:spPr>
            <a:xfrm>
              <a:off x="7331832"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Cube 255"/>
            <p:cNvSpPr/>
            <p:nvPr/>
          </p:nvSpPr>
          <p:spPr>
            <a:xfrm>
              <a:off x="7827261"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Cube 256"/>
            <p:cNvSpPr/>
            <p:nvPr/>
          </p:nvSpPr>
          <p:spPr>
            <a:xfrm>
              <a:off x="8321560"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Cube 257"/>
            <p:cNvSpPr/>
            <p:nvPr/>
          </p:nvSpPr>
          <p:spPr>
            <a:xfrm>
              <a:off x="8818814"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Cube 258"/>
            <p:cNvSpPr/>
            <p:nvPr/>
          </p:nvSpPr>
          <p:spPr>
            <a:xfrm>
              <a:off x="9313113"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Cube 261"/>
            <p:cNvSpPr/>
            <p:nvPr/>
          </p:nvSpPr>
          <p:spPr>
            <a:xfrm>
              <a:off x="6837533" y="3630842"/>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Cube 262"/>
            <p:cNvSpPr/>
            <p:nvPr/>
          </p:nvSpPr>
          <p:spPr>
            <a:xfrm>
              <a:off x="7331832" y="3630842"/>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Cube 263"/>
            <p:cNvSpPr/>
            <p:nvPr/>
          </p:nvSpPr>
          <p:spPr>
            <a:xfrm>
              <a:off x="7827261" y="3630842"/>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Cube 264"/>
            <p:cNvSpPr/>
            <p:nvPr/>
          </p:nvSpPr>
          <p:spPr>
            <a:xfrm>
              <a:off x="8321560" y="3630842"/>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Cube 221"/>
            <p:cNvSpPr/>
            <p:nvPr/>
          </p:nvSpPr>
          <p:spPr>
            <a:xfrm>
              <a:off x="6670013"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Cube 222"/>
            <p:cNvSpPr/>
            <p:nvPr/>
          </p:nvSpPr>
          <p:spPr>
            <a:xfrm>
              <a:off x="7164312"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Cube 223"/>
            <p:cNvSpPr/>
            <p:nvPr/>
          </p:nvSpPr>
          <p:spPr>
            <a:xfrm>
              <a:off x="7659741"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Cube 224"/>
            <p:cNvSpPr/>
            <p:nvPr/>
          </p:nvSpPr>
          <p:spPr>
            <a:xfrm>
              <a:off x="8154040"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Cube 225"/>
            <p:cNvSpPr/>
            <p:nvPr/>
          </p:nvSpPr>
          <p:spPr>
            <a:xfrm>
              <a:off x="8651294"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Cube 226"/>
            <p:cNvSpPr/>
            <p:nvPr/>
          </p:nvSpPr>
          <p:spPr>
            <a:xfrm>
              <a:off x="9145593"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Cube 229"/>
            <p:cNvSpPr/>
            <p:nvPr/>
          </p:nvSpPr>
          <p:spPr>
            <a:xfrm>
              <a:off x="6670013"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Cube 230"/>
            <p:cNvSpPr/>
            <p:nvPr/>
          </p:nvSpPr>
          <p:spPr>
            <a:xfrm>
              <a:off x="7164312"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Cube 231"/>
            <p:cNvSpPr/>
            <p:nvPr/>
          </p:nvSpPr>
          <p:spPr>
            <a:xfrm>
              <a:off x="7659741"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Cube 232"/>
            <p:cNvSpPr/>
            <p:nvPr/>
          </p:nvSpPr>
          <p:spPr>
            <a:xfrm>
              <a:off x="8154040"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Cube 237"/>
            <p:cNvSpPr/>
            <p:nvPr/>
          </p:nvSpPr>
          <p:spPr>
            <a:xfrm>
              <a:off x="6824811"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Cube 238"/>
            <p:cNvSpPr/>
            <p:nvPr/>
          </p:nvSpPr>
          <p:spPr>
            <a:xfrm>
              <a:off x="7319110"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Cube 239"/>
            <p:cNvSpPr/>
            <p:nvPr/>
          </p:nvSpPr>
          <p:spPr>
            <a:xfrm>
              <a:off x="7814539"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Cube 240"/>
            <p:cNvSpPr/>
            <p:nvPr/>
          </p:nvSpPr>
          <p:spPr>
            <a:xfrm>
              <a:off x="8308838"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Cube 241"/>
            <p:cNvSpPr/>
            <p:nvPr/>
          </p:nvSpPr>
          <p:spPr>
            <a:xfrm>
              <a:off x="6670013"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Cube 242"/>
            <p:cNvSpPr/>
            <p:nvPr/>
          </p:nvSpPr>
          <p:spPr>
            <a:xfrm>
              <a:off x="7164312"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Cube 243"/>
            <p:cNvSpPr/>
            <p:nvPr/>
          </p:nvSpPr>
          <p:spPr>
            <a:xfrm>
              <a:off x="7659741"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Cube 244"/>
            <p:cNvSpPr/>
            <p:nvPr/>
          </p:nvSpPr>
          <p:spPr>
            <a:xfrm>
              <a:off x="8154040"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Cube 245"/>
            <p:cNvSpPr/>
            <p:nvPr/>
          </p:nvSpPr>
          <p:spPr>
            <a:xfrm>
              <a:off x="6815208"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Cube 246"/>
            <p:cNvSpPr/>
            <p:nvPr/>
          </p:nvSpPr>
          <p:spPr>
            <a:xfrm>
              <a:off x="7309507"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Cube 248"/>
            <p:cNvSpPr/>
            <p:nvPr/>
          </p:nvSpPr>
          <p:spPr>
            <a:xfrm>
              <a:off x="6814078" y="218081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Cube 247"/>
            <p:cNvSpPr/>
            <p:nvPr/>
          </p:nvSpPr>
          <p:spPr>
            <a:xfrm>
              <a:off x="7309507" y="218764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Cube 249"/>
            <p:cNvSpPr/>
            <p:nvPr/>
          </p:nvSpPr>
          <p:spPr>
            <a:xfrm>
              <a:off x="6670013"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Cube 250"/>
            <p:cNvSpPr/>
            <p:nvPr/>
          </p:nvSpPr>
          <p:spPr>
            <a:xfrm>
              <a:off x="7164312"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Cube 252"/>
            <p:cNvSpPr/>
            <p:nvPr/>
          </p:nvSpPr>
          <p:spPr>
            <a:xfrm>
              <a:off x="6668883" y="232462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Cube 251"/>
            <p:cNvSpPr/>
            <p:nvPr/>
          </p:nvSpPr>
          <p:spPr>
            <a:xfrm>
              <a:off x="7164312" y="233145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1" name="TextBox 270"/>
          <p:cNvSpPr txBox="1"/>
          <p:nvPr/>
        </p:nvSpPr>
        <p:spPr>
          <a:xfrm>
            <a:off x="2540277" y="5291855"/>
            <a:ext cx="8989943" cy="769441"/>
          </a:xfrm>
          <a:prstGeom prst="rect">
            <a:avLst/>
          </a:prstGeom>
          <a:noFill/>
        </p:spPr>
        <p:txBody>
          <a:bodyPr wrap="square" rtlCol="0">
            <a:spAutoFit/>
          </a:bodyPr>
          <a:lstStyle/>
          <a:p>
            <a:r>
              <a:rPr lang="en-US" sz="4400" b="1">
                <a:solidFill>
                  <a:schemeClr val="bg1"/>
                </a:solidFill>
                <a:latin typeface="HP001 4 hàng" panose="020B0603050302020204" pitchFamily="34" charset="0"/>
              </a:rPr>
              <a:t>A						     B</a:t>
            </a:r>
            <a:endParaRPr lang="en-US" sz="4400" b="1">
              <a:solidFill>
                <a:schemeClr val="bg1"/>
              </a:solidFill>
              <a:latin typeface="HP001 4 hàng" panose="020B0603050302020204" pitchFamily="34" charset="0"/>
            </a:endParaRPr>
          </a:p>
        </p:txBody>
      </p:sp>
      <p:pic>
        <p:nvPicPr>
          <p:cNvPr id="272" name="Picture 271"/>
          <p:cNvPicPr>
            <a:picLocks noChangeAspect="1"/>
          </p:cNvPicPr>
          <p:nvPr/>
        </p:nvPicPr>
        <p:blipFill>
          <a:blip r:embed="rId1">
            <a:extLst>
              <a:ext uri="{BEBA8EAE-BF5A-486C-A8C5-ECC9F3942E4B}">
                <a14:imgProps xmlns:a14="http://schemas.microsoft.com/office/drawing/2010/main">
                  <a14:imgLayer r:embed="rId2">
                    <a14:imgEffect>
                      <a14:backgroundRemoval t="10000" b="90833" l="10000" r="90000">
                        <a14:foregroundMark x1="63796" y1="13426" x2="64630" y2="13889"/>
                        <a14:foregroundMark x1="61019" y1="13704" x2="61481" y2="13981"/>
                        <a14:foregroundMark x1="51667" y1="13333" x2="51667" y2="13333"/>
                        <a14:foregroundMark x1="67315" y1="90833" x2="67315" y2="90833"/>
                      </a14:backgroundRemoval>
                    </a14:imgEffect>
                  </a14:imgLayer>
                </a14:imgProps>
              </a:ext>
              <a:ext uri="{28A0092B-C50C-407E-A947-70E740481C1C}">
                <a14:useLocalDpi xmlns:a14="http://schemas.microsoft.com/office/drawing/2010/main" val="0"/>
              </a:ext>
            </a:extLst>
          </a:blip>
          <a:stretch>
            <a:fillRect/>
          </a:stretch>
        </p:blipFill>
        <p:spPr>
          <a:xfrm>
            <a:off x="4818753" y="4636010"/>
            <a:ext cx="2554493" cy="2554493"/>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66015"/>
          <a:stretch>
            <a:fillRect/>
          </a:stretch>
        </p:blipFill>
        <p:spPr>
          <a:xfrm>
            <a:off x="2836268" y="779227"/>
            <a:ext cx="5626990" cy="2556646"/>
          </a:xfrm>
          <a:prstGeom prst="rect">
            <a:avLst/>
          </a:prstGeom>
        </p:spPr>
      </p:pic>
      <p:sp>
        <p:nvSpPr>
          <p:cNvPr id="7" name="TextBox 6"/>
          <p:cNvSpPr txBox="1"/>
          <p:nvPr/>
        </p:nvSpPr>
        <p:spPr>
          <a:xfrm>
            <a:off x="2938381" y="1145161"/>
            <a:ext cx="2369716" cy="830997"/>
          </a:xfrm>
          <a:prstGeom prst="rect">
            <a:avLst/>
          </a:prstGeom>
          <a:noFill/>
        </p:spPr>
        <p:txBody>
          <a:bodyPr wrap="square" rtlCol="0">
            <a:spAutoFit/>
          </a:bodyPr>
          <a:lstStyle/>
          <a:p>
            <a:pPr algn="ctr"/>
            <a:r>
              <a:rPr lang="en-US" sz="2400">
                <a:latin typeface="#9Slide01 Noi dung ngan" panose="00000600000000000000" pitchFamily="2" charset="0"/>
              </a:rPr>
              <a:t>48 hình lập phương nhỏ</a:t>
            </a:r>
            <a:endParaRPr lang="en-US" sz="2400">
              <a:latin typeface="#9Slide01 Noi dung ngan" panose="00000600000000000000" pitchFamily="2" charset="0"/>
            </a:endParaRPr>
          </a:p>
        </p:txBody>
      </p:sp>
      <p:sp>
        <p:nvSpPr>
          <p:cNvPr id="101" name="TextBox 100"/>
          <p:cNvSpPr txBox="1"/>
          <p:nvPr/>
        </p:nvSpPr>
        <p:spPr>
          <a:xfrm rot="20611078">
            <a:off x="5928303" y="1317058"/>
            <a:ext cx="2369716" cy="830997"/>
          </a:xfrm>
          <a:prstGeom prst="rect">
            <a:avLst/>
          </a:prstGeom>
          <a:noFill/>
        </p:spPr>
        <p:txBody>
          <a:bodyPr wrap="square" rtlCol="0">
            <a:spAutoFit/>
          </a:bodyPr>
          <a:lstStyle/>
          <a:p>
            <a:pPr algn="ctr"/>
            <a:r>
              <a:rPr lang="en-US" sz="2400">
                <a:latin typeface="#9Slide01 Noi dung ngan" panose="00000600000000000000" pitchFamily="2" charset="0"/>
              </a:rPr>
              <a:t>36 hình lập phương nhỏ</a:t>
            </a:r>
            <a:endParaRPr lang="en-US" sz="2400">
              <a:latin typeface="#9Slide01 Noi dung ngan" panose="00000600000000000000" pitchFamily="2"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1"/>
                                        </p:tgtEl>
                                        <p:attrNameLst>
                                          <p:attrName>style.visibility</p:attrName>
                                        </p:attrNameLst>
                                      </p:cBhvr>
                                      <p:to>
                                        <p:strVal val="visible"/>
                                      </p:to>
                                    </p:set>
                                    <p:animEffect transition="in" filter="barn(inVertical)">
                                      <p:cBhvr>
                                        <p:cTn id="13" dur="500"/>
                                        <p:tgtEl>
                                          <p:spTgt spid="101"/>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mph" presetSubtype="0" accel="7000" decel="8000" autoRev="1" fill="remove" nodeType="clickEffect">
                                  <p:stCondLst>
                                    <p:cond delay="0"/>
                                  </p:stCondLst>
                                  <p:childTnLst>
                                    <p:animScale>
                                      <p:cBhvr>
                                        <p:cTn id="17" dur="2000" fill="hold"/>
                                        <p:tgtEl>
                                          <p:spTgt spid="219"/>
                                        </p:tgtEl>
                                      </p:cBhvr>
                                      <p:by x="150000" y="150000"/>
                                    </p:animScale>
                                  </p:childTnLst>
                                </p:cTn>
                              </p:par>
                              <p:par>
                                <p:cTn id="18" presetID="32" presetClass="emph" presetSubtype="0" repeatCount="5000" fill="hold" nodeType="withEffect">
                                  <p:stCondLst>
                                    <p:cond delay="0"/>
                                  </p:stCondLst>
                                  <p:childTnLst>
                                    <p:animRot by="120000">
                                      <p:cBhvr>
                                        <p:cTn id="19" dur="100" fill="hold">
                                          <p:stCondLst>
                                            <p:cond delay="0"/>
                                          </p:stCondLst>
                                        </p:cTn>
                                        <p:tgtEl>
                                          <p:spTgt spid="219"/>
                                        </p:tgtEl>
                                        <p:attrNameLst>
                                          <p:attrName>r</p:attrName>
                                        </p:attrNameLst>
                                      </p:cBhvr>
                                    </p:animRot>
                                    <p:animRot by="-240000">
                                      <p:cBhvr>
                                        <p:cTn id="20" dur="200" fill="hold">
                                          <p:stCondLst>
                                            <p:cond delay="200"/>
                                          </p:stCondLst>
                                        </p:cTn>
                                        <p:tgtEl>
                                          <p:spTgt spid="219"/>
                                        </p:tgtEl>
                                        <p:attrNameLst>
                                          <p:attrName>r</p:attrName>
                                        </p:attrNameLst>
                                      </p:cBhvr>
                                    </p:animRot>
                                    <p:animRot by="240000">
                                      <p:cBhvr>
                                        <p:cTn id="21" dur="200" fill="hold">
                                          <p:stCondLst>
                                            <p:cond delay="400"/>
                                          </p:stCondLst>
                                        </p:cTn>
                                        <p:tgtEl>
                                          <p:spTgt spid="219"/>
                                        </p:tgtEl>
                                        <p:attrNameLst>
                                          <p:attrName>r</p:attrName>
                                        </p:attrNameLst>
                                      </p:cBhvr>
                                    </p:animRot>
                                    <p:animRot by="-240000">
                                      <p:cBhvr>
                                        <p:cTn id="22" dur="200" fill="hold">
                                          <p:stCondLst>
                                            <p:cond delay="600"/>
                                          </p:stCondLst>
                                        </p:cTn>
                                        <p:tgtEl>
                                          <p:spTgt spid="219"/>
                                        </p:tgtEl>
                                        <p:attrNameLst>
                                          <p:attrName>r</p:attrName>
                                        </p:attrNameLst>
                                      </p:cBhvr>
                                    </p:animRot>
                                    <p:animRot by="120000">
                                      <p:cBhvr>
                                        <p:cTn id="23" dur="200" fill="hold">
                                          <p:stCondLst>
                                            <p:cond delay="800"/>
                                          </p:stCondLst>
                                        </p:cTn>
                                        <p:tgtEl>
                                          <p:spTgt spid="2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EDC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10"/>
          <p:cNvSpPr/>
          <p:nvPr/>
        </p:nvSpPr>
        <p:spPr>
          <a:xfrm>
            <a:off x="0" y="6002428"/>
            <a:ext cx="12192000" cy="855572"/>
          </a:xfrm>
          <a:prstGeom prst="rect">
            <a:avLst/>
          </a:prstGeom>
          <a:solidFill>
            <a:srgbClr val="FE5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15"/>
          <p:cNvSpPr/>
          <p:nvPr/>
        </p:nvSpPr>
        <p:spPr>
          <a:xfrm>
            <a:off x="0" y="0"/>
            <a:ext cx="12192000" cy="927100"/>
          </a:xfrm>
          <a:prstGeom prst="rect">
            <a:avLst/>
          </a:prstGeom>
          <a:solidFill>
            <a:srgbClr val="FDE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7" name="Picture 26" descr="A picture containing text&#10;&#10;Description automatically generated"/>
          <p:cNvPicPr>
            <a:picLocks noChangeAspect="1"/>
          </p:cNvPicPr>
          <p:nvPr/>
        </p:nvPicPr>
        <p:blipFill rotWithShape="1">
          <a:blip r:embed="rId1">
            <a:extLst>
              <a:ext uri="{BEBA8EAE-BF5A-486C-A8C5-ECC9F3942E4B}">
                <a14:imgProps xmlns:a14="http://schemas.microsoft.com/office/drawing/2010/main">
                  <a14:imgLayer r:embed="rId2">
                    <a14:imgEffect>
                      <a14:backgroundRemoval t="10000" b="90000" l="10000" r="90000"/>
                    </a14:imgEffect>
                  </a14:imgLayer>
                </a14:imgProps>
              </a:ext>
              <a:ext uri="{28A0092B-C50C-407E-A947-70E740481C1C}">
                <a14:useLocalDpi xmlns:a14="http://schemas.microsoft.com/office/drawing/2010/main" val="0"/>
              </a:ext>
            </a:extLst>
          </a:blip>
          <a:srcRect l="15340" t="32999" r="18149" b="32519"/>
          <a:stretch>
            <a:fillRect/>
          </a:stretch>
        </p:blipFill>
        <p:spPr>
          <a:xfrm>
            <a:off x="9935040" y="4820089"/>
            <a:ext cx="2568498" cy="2364678"/>
          </a:xfrm>
          <a:prstGeom prst="rect">
            <a:avLst/>
          </a:prstGeom>
        </p:spPr>
      </p:pic>
      <p:sp>
        <p:nvSpPr>
          <p:cNvPr id="15" name="TextBox 14"/>
          <p:cNvSpPr txBox="1"/>
          <p:nvPr/>
        </p:nvSpPr>
        <p:spPr>
          <a:xfrm>
            <a:off x="3385705" y="220385"/>
            <a:ext cx="5172892" cy="706755"/>
          </a:xfrm>
          <a:prstGeom prst="rect">
            <a:avLst/>
          </a:prstGeom>
          <a:noFill/>
        </p:spPr>
        <p:txBody>
          <a:bodyPr wrap="square" rtlCol="0">
            <a:spAutoFit/>
          </a:bodyPr>
          <a:lstStyle/>
          <a:p>
            <a:pPr algn="ctr"/>
            <a:r>
              <a:rPr lang="en-US" sz="4000">
                <a:solidFill>
                  <a:schemeClr val="tx1"/>
                </a:solidFill>
                <a:latin typeface="#9Slide07 IcielKoni" pitchFamily="2" charset="0"/>
              </a:rPr>
              <a:t>YÊU CẦU CẦN ĐẠT</a:t>
            </a:r>
            <a:endParaRPr lang="en-US" sz="4000">
              <a:solidFill>
                <a:schemeClr val="tx1"/>
              </a:solidFill>
              <a:latin typeface="#9Slide07 IcielKoni" pitchFamily="2" charset="0"/>
            </a:endParaRPr>
          </a:p>
        </p:txBody>
      </p:sp>
      <p:sp>
        <p:nvSpPr>
          <p:cNvPr id="3" name="Text Box 2"/>
          <p:cNvSpPr txBox="1"/>
          <p:nvPr/>
        </p:nvSpPr>
        <p:spPr>
          <a:xfrm>
            <a:off x="1204595" y="1391285"/>
            <a:ext cx="9945370" cy="3138170"/>
          </a:xfrm>
          <a:prstGeom prst="rect">
            <a:avLst/>
          </a:prstGeom>
          <a:noFill/>
        </p:spPr>
        <p:txBody>
          <a:bodyPr wrap="square" rtlCol="0">
            <a:spAutoFit/>
          </a:bodyPr>
          <a:p>
            <a:pPr>
              <a:lnSpc>
                <a:spcPct val="150000"/>
              </a:lnSpc>
            </a:pPr>
            <a:r>
              <a:rPr lang="en-US" sz="4400">
                <a:latin typeface="Times New Roman" panose="02020603050405020304" charset="0"/>
                <a:cs typeface="Times New Roman" panose="02020603050405020304" charset="0"/>
              </a:rPr>
              <a:t>1. Có biểu tượng về thể tích của một hình.</a:t>
            </a:r>
            <a:endParaRPr lang="en-US" sz="4400">
              <a:latin typeface="Times New Roman" panose="02020603050405020304" charset="0"/>
              <a:cs typeface="Times New Roman" panose="02020603050405020304" charset="0"/>
            </a:endParaRPr>
          </a:p>
          <a:p>
            <a:pPr>
              <a:lnSpc>
                <a:spcPct val="150000"/>
              </a:lnSpc>
            </a:pPr>
            <a:r>
              <a:rPr lang="en-US" sz="4400">
                <a:latin typeface="Times New Roman" panose="02020603050405020304" charset="0"/>
                <a:cs typeface="Times New Roman" panose="02020603050405020304" charset="0"/>
              </a:rPr>
              <a:t>2. Biết so sánh thể tích của hai hình trong một số tình huống đơn giản.</a:t>
            </a:r>
            <a:endParaRPr lang="en-US" sz="44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6" decel="100000" fill="hold" nodeType="withEffect">
                                  <p:stCondLst>
                                    <p:cond delay="60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000" fill="hold"/>
                                        <p:tgtEl>
                                          <p:spTgt spid="27"/>
                                        </p:tgtEl>
                                        <p:attrNameLst>
                                          <p:attrName>ppt_x</p:attrName>
                                        </p:attrNameLst>
                                      </p:cBhvr>
                                      <p:tavLst>
                                        <p:tav tm="0">
                                          <p:val>
                                            <p:strVal val="1+#ppt_w/2"/>
                                          </p:val>
                                        </p:tav>
                                        <p:tav tm="100000">
                                          <p:val>
                                            <p:strVal val="#ppt_x"/>
                                          </p:val>
                                        </p:tav>
                                      </p:tavLst>
                                    </p:anim>
                                    <p:anim calcmode="lin" valueType="num">
                                      <p:cBhvr additive="base">
                                        <p:cTn id="16" dur="1000" fill="hold"/>
                                        <p:tgtEl>
                                          <p:spTgt spid="27"/>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6" grpId="0" bldLvl="0" animBg="1"/>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B5135"/>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BEBA8EAE-BF5A-486C-A8C5-ECC9F3942E4B}">
                <a14:imgProps xmlns:a14="http://schemas.microsoft.com/office/drawing/2010/main">
                  <a14:imgLayer r:embed="rId2">
                    <a14:imgEffect>
                      <a14:brightnessContrast contrast="20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flipV="1">
            <a:off x="465956" y="368820"/>
            <a:ext cx="11183887" cy="6120359"/>
          </a:xfrm>
          <a:prstGeom prst="rect">
            <a:avLst/>
          </a:prstGeom>
        </p:spPr>
      </p:pic>
      <p:sp>
        <p:nvSpPr>
          <p:cNvPr id="8" name="TextBox 7"/>
          <p:cNvSpPr txBox="1"/>
          <p:nvPr/>
        </p:nvSpPr>
        <p:spPr>
          <a:xfrm>
            <a:off x="3253353" y="689759"/>
            <a:ext cx="6838732" cy="1015663"/>
          </a:xfrm>
          <a:prstGeom prst="rect">
            <a:avLst/>
          </a:prstGeom>
          <a:noFill/>
        </p:spPr>
        <p:txBody>
          <a:bodyPr wrap="none" rtlCol="0">
            <a:spAutoFit/>
            <a:scene3d>
              <a:camera prst="orthographicFront"/>
              <a:lightRig rig="threePt" dir="t"/>
            </a:scene3d>
            <a:sp3d extrusionH="57150">
              <a:bevelT w="38100" h="38100"/>
            </a:sp3d>
          </a:bodyPr>
          <a:lstStyle/>
          <a:p>
            <a:r>
              <a:rPr lang="en-US" sz="6000">
                <a:solidFill>
                  <a:srgbClr val="DA5C45"/>
                </a:solidFill>
                <a:effectLst>
                  <a:innerShdw blurRad="63500" dist="50800" dir="16200000">
                    <a:prstClr val="black">
                      <a:alpha val="50000"/>
                    </a:prstClr>
                  </a:innerShdw>
                </a:effectLst>
                <a:latin typeface="#9Slide07 IcielKoni" pitchFamily="2" charset="0"/>
              </a:rPr>
              <a:t>Kiến thức cần nhớ</a:t>
            </a:r>
            <a:endParaRPr lang="en-US" sz="6000" dirty="0">
              <a:solidFill>
                <a:srgbClr val="DA5C45"/>
              </a:solidFill>
              <a:effectLst>
                <a:innerShdw blurRad="63500" dist="50800" dir="16200000">
                  <a:prstClr val="black">
                    <a:alpha val="50000"/>
                  </a:prstClr>
                </a:innerShdw>
              </a:effectLst>
              <a:latin typeface="#9Slide07 IcielKoni" pitchFamily="2" charset="0"/>
            </a:endParaRPr>
          </a:p>
        </p:txBody>
      </p:sp>
      <p:sp>
        <p:nvSpPr>
          <p:cNvPr id="4" name="TextBox 3"/>
          <p:cNvSpPr txBox="1"/>
          <p:nvPr/>
        </p:nvSpPr>
        <p:spPr>
          <a:xfrm>
            <a:off x="744855" y="2919730"/>
            <a:ext cx="10209530" cy="829945"/>
          </a:xfrm>
          <a:prstGeom prst="rect">
            <a:avLst/>
          </a:prstGeom>
          <a:noFill/>
        </p:spPr>
        <p:txBody>
          <a:bodyPr wrap="square" rtlCol="0">
            <a:spAutoFit/>
          </a:bodyPr>
          <a:lstStyle/>
          <a:p>
            <a:pPr algn="just"/>
            <a:r>
              <a:rPr lang="en-US" sz="2400">
                <a:latin typeface="#9Slide01 Tieu de ngan" panose="00000800000000000000" pitchFamily="2" charset="0"/>
              </a:rPr>
              <a:t>2. Hai khối hình được tạo thành bởi cùng một số lượng hình lập phương như nhau sẽ có thể tích bằng nhau.</a:t>
            </a:r>
            <a:endParaRPr lang="en-US" sz="2400">
              <a:latin typeface="#9Slide01 Tieu de ngan" panose="00000800000000000000" pitchFamily="2" charset="0"/>
            </a:endParaRPr>
          </a:p>
        </p:txBody>
      </p:sp>
      <p:sp>
        <p:nvSpPr>
          <p:cNvPr id="9" name="TextBox 8"/>
          <p:cNvSpPr txBox="1"/>
          <p:nvPr/>
        </p:nvSpPr>
        <p:spPr>
          <a:xfrm>
            <a:off x="744855" y="4125595"/>
            <a:ext cx="10210165" cy="829945"/>
          </a:xfrm>
          <a:prstGeom prst="rect">
            <a:avLst/>
          </a:prstGeom>
          <a:noFill/>
        </p:spPr>
        <p:txBody>
          <a:bodyPr wrap="square" rtlCol="0">
            <a:spAutoFit/>
          </a:bodyPr>
          <a:lstStyle/>
          <a:p>
            <a:pPr algn="just"/>
            <a:r>
              <a:rPr lang="en-US" sz="2400">
                <a:latin typeface="#9Slide01 Tieu de ngan" panose="00000800000000000000" pitchFamily="2" charset="0"/>
              </a:rPr>
              <a:t>3. Hai khối hình có thể tích bằng nhau vẫn có thể có hình dạng khác nhau.</a:t>
            </a:r>
            <a:endParaRPr lang="en-US" sz="2400">
              <a:latin typeface="#9Slide01 Tieu de ngan" panose="00000800000000000000" pitchFamily="2" charset="0"/>
            </a:endParaRPr>
          </a:p>
        </p:txBody>
      </p:sp>
      <p:sp>
        <p:nvSpPr>
          <p:cNvPr id="10" name="TextBox 9"/>
          <p:cNvSpPr txBox="1"/>
          <p:nvPr/>
        </p:nvSpPr>
        <p:spPr>
          <a:xfrm>
            <a:off x="744855" y="5189855"/>
            <a:ext cx="10210165" cy="829945"/>
          </a:xfrm>
          <a:prstGeom prst="rect">
            <a:avLst/>
          </a:prstGeom>
          <a:noFill/>
        </p:spPr>
        <p:txBody>
          <a:bodyPr wrap="square" rtlCol="0">
            <a:spAutoFit/>
          </a:bodyPr>
          <a:lstStyle/>
          <a:p>
            <a:pPr algn="just"/>
            <a:r>
              <a:rPr lang="en-US" sz="2400">
                <a:latin typeface="#9Slide01 Tieu de ngan" panose="00000800000000000000" pitchFamily="2" charset="0"/>
              </a:rPr>
              <a:t>4. Có thể so sánh thể tích của các hình với nhau bằng cách so sánh số lượng hình lập phương bằng nhau tạo nên mỗi hình. </a:t>
            </a:r>
            <a:endParaRPr lang="en-US" sz="2400">
              <a:latin typeface="#9Slide01 Tieu de ngan" panose="00000800000000000000" pitchFamily="2" charset="0"/>
            </a:endParaRPr>
          </a:p>
        </p:txBody>
      </p:sp>
      <p:sp>
        <p:nvSpPr>
          <p:cNvPr id="11" name="TextBox 10"/>
          <p:cNvSpPr txBox="1"/>
          <p:nvPr/>
        </p:nvSpPr>
        <p:spPr>
          <a:xfrm>
            <a:off x="744855" y="1842135"/>
            <a:ext cx="10210165" cy="829945"/>
          </a:xfrm>
          <a:prstGeom prst="rect">
            <a:avLst/>
          </a:prstGeom>
          <a:noFill/>
        </p:spPr>
        <p:txBody>
          <a:bodyPr wrap="square" rtlCol="0">
            <a:spAutoFit/>
          </a:bodyPr>
          <a:lstStyle/>
          <a:p>
            <a:pPr algn="just"/>
            <a:r>
              <a:rPr lang="en-US" sz="2400">
                <a:latin typeface="#9Slide01 Tieu de ngan" panose="00000800000000000000" pitchFamily="2" charset="0"/>
              </a:rPr>
              <a:t>1. Thể tích của một hình là khoảng không gian mà hình đó chiếm chỗ. </a:t>
            </a:r>
            <a:endParaRPr lang="en-US" sz="2400">
              <a:latin typeface="#9Slide01 Tieu de ngan" panose="00000800000000000000" pitchFamily="2"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par>
                                <p:cTn id="8" presetID="22" presetClass="entr" presetSubtype="8" fill="hold" grpId="0" nodeType="withEffect">
                                  <p:stCondLst>
                                    <p:cond delay="170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1618692" y="1004933"/>
            <a:ext cx="8953347" cy="3178628"/>
          </a:xfrm>
          <a:custGeom>
            <a:avLst/>
            <a:gdLst>
              <a:gd name="connsiteX0" fmla="*/ 0 w 8953347"/>
              <a:gd name="connsiteY0" fmla="*/ 529782 h 3178628"/>
              <a:gd name="connsiteX1" fmla="*/ 529782 w 8953347"/>
              <a:gd name="connsiteY1" fmla="*/ 0 h 3178628"/>
              <a:gd name="connsiteX2" fmla="*/ 856810 w 8953347"/>
              <a:gd name="connsiteY2" fmla="*/ 0 h 3178628"/>
              <a:gd name="connsiteX3" fmla="*/ 1341714 w 8953347"/>
              <a:gd name="connsiteY3" fmla="*/ 0 h 3178628"/>
              <a:gd name="connsiteX4" fmla="*/ 1984493 w 8953347"/>
              <a:gd name="connsiteY4" fmla="*/ 0 h 3178628"/>
              <a:gd name="connsiteX5" fmla="*/ 2390459 w 8953347"/>
              <a:gd name="connsiteY5" fmla="*/ 0 h 3178628"/>
              <a:gd name="connsiteX6" fmla="*/ 2954301 w 8953347"/>
              <a:gd name="connsiteY6" fmla="*/ 0 h 3178628"/>
              <a:gd name="connsiteX7" fmla="*/ 3281329 w 8953347"/>
              <a:gd name="connsiteY7" fmla="*/ 0 h 3178628"/>
              <a:gd name="connsiteX8" fmla="*/ 4003047 w 8953347"/>
              <a:gd name="connsiteY8" fmla="*/ 0 h 3178628"/>
              <a:gd name="connsiteX9" fmla="*/ 4566888 w 8953347"/>
              <a:gd name="connsiteY9" fmla="*/ 0 h 3178628"/>
              <a:gd name="connsiteX10" fmla="*/ 5288605 w 8953347"/>
              <a:gd name="connsiteY10" fmla="*/ 0 h 3178628"/>
              <a:gd name="connsiteX11" fmla="*/ 5773509 w 8953347"/>
              <a:gd name="connsiteY11" fmla="*/ 0 h 3178628"/>
              <a:gd name="connsiteX12" fmla="*/ 6179475 w 8953347"/>
              <a:gd name="connsiteY12" fmla="*/ 0 h 3178628"/>
              <a:gd name="connsiteX13" fmla="*/ 6743317 w 8953347"/>
              <a:gd name="connsiteY13" fmla="*/ 0 h 3178628"/>
              <a:gd name="connsiteX14" fmla="*/ 7386096 w 8953347"/>
              <a:gd name="connsiteY14" fmla="*/ 0 h 3178628"/>
              <a:gd name="connsiteX15" fmla="*/ 8423565 w 8953347"/>
              <a:gd name="connsiteY15" fmla="*/ 0 h 3178628"/>
              <a:gd name="connsiteX16" fmla="*/ 8953347 w 8953347"/>
              <a:gd name="connsiteY16" fmla="*/ 529782 h 3178628"/>
              <a:gd name="connsiteX17" fmla="*/ 8953347 w 8953347"/>
              <a:gd name="connsiteY17" fmla="*/ 1080739 h 3178628"/>
              <a:gd name="connsiteX18" fmla="*/ 8953347 w 8953347"/>
              <a:gd name="connsiteY18" fmla="*/ 1568123 h 3178628"/>
              <a:gd name="connsiteX19" fmla="*/ 8953347 w 8953347"/>
              <a:gd name="connsiteY19" fmla="*/ 2119080 h 3178628"/>
              <a:gd name="connsiteX20" fmla="*/ 8953347 w 8953347"/>
              <a:gd name="connsiteY20" fmla="*/ 2648846 h 3178628"/>
              <a:gd name="connsiteX21" fmla="*/ 8423565 w 8953347"/>
              <a:gd name="connsiteY21" fmla="*/ 3178628 h 3178628"/>
              <a:gd name="connsiteX22" fmla="*/ 7938661 w 8953347"/>
              <a:gd name="connsiteY22" fmla="*/ 3178628 h 3178628"/>
              <a:gd name="connsiteX23" fmla="*/ 7532695 w 8953347"/>
              <a:gd name="connsiteY23" fmla="*/ 3178628 h 3178628"/>
              <a:gd name="connsiteX24" fmla="*/ 6968854 w 8953347"/>
              <a:gd name="connsiteY24" fmla="*/ 3178628 h 3178628"/>
              <a:gd name="connsiteX25" fmla="*/ 6405012 w 8953347"/>
              <a:gd name="connsiteY25" fmla="*/ 3178628 h 3178628"/>
              <a:gd name="connsiteX26" fmla="*/ 5920108 w 8953347"/>
              <a:gd name="connsiteY26" fmla="*/ 3178628 h 3178628"/>
              <a:gd name="connsiteX27" fmla="*/ 5198391 w 8953347"/>
              <a:gd name="connsiteY27" fmla="*/ 3178628 h 3178628"/>
              <a:gd name="connsiteX28" fmla="*/ 4792425 w 8953347"/>
              <a:gd name="connsiteY28" fmla="*/ 3178628 h 3178628"/>
              <a:gd name="connsiteX29" fmla="*/ 4070708 w 8953347"/>
              <a:gd name="connsiteY29" fmla="*/ 3178628 h 3178628"/>
              <a:gd name="connsiteX30" fmla="*/ 3664742 w 8953347"/>
              <a:gd name="connsiteY30" fmla="*/ 3178628 h 3178628"/>
              <a:gd name="connsiteX31" fmla="*/ 3021962 w 8953347"/>
              <a:gd name="connsiteY31" fmla="*/ 3178628 h 3178628"/>
              <a:gd name="connsiteX32" fmla="*/ 2300245 w 8953347"/>
              <a:gd name="connsiteY32" fmla="*/ 3178628 h 3178628"/>
              <a:gd name="connsiteX33" fmla="*/ 1973217 w 8953347"/>
              <a:gd name="connsiteY33" fmla="*/ 3178628 h 3178628"/>
              <a:gd name="connsiteX34" fmla="*/ 1251499 w 8953347"/>
              <a:gd name="connsiteY34" fmla="*/ 3178628 h 3178628"/>
              <a:gd name="connsiteX35" fmla="*/ 529782 w 8953347"/>
              <a:gd name="connsiteY35" fmla="*/ 3178628 h 3178628"/>
              <a:gd name="connsiteX36" fmla="*/ 0 w 8953347"/>
              <a:gd name="connsiteY36" fmla="*/ 2648846 h 3178628"/>
              <a:gd name="connsiteX37" fmla="*/ 0 w 8953347"/>
              <a:gd name="connsiteY37" fmla="*/ 2140271 h 3178628"/>
              <a:gd name="connsiteX38" fmla="*/ 0 w 8953347"/>
              <a:gd name="connsiteY38" fmla="*/ 1631695 h 3178628"/>
              <a:gd name="connsiteX39" fmla="*/ 0 w 8953347"/>
              <a:gd name="connsiteY39" fmla="*/ 1123120 h 3178628"/>
              <a:gd name="connsiteX40" fmla="*/ 0 w 8953347"/>
              <a:gd name="connsiteY40" fmla="*/ 529782 h 317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953347" h="3178628" fill="none" extrusionOk="0">
                <a:moveTo>
                  <a:pt x="0" y="529782"/>
                </a:moveTo>
                <a:cubicBezTo>
                  <a:pt x="-28113" y="186976"/>
                  <a:pt x="194986" y="19615"/>
                  <a:pt x="529782" y="0"/>
                </a:cubicBezTo>
                <a:cubicBezTo>
                  <a:pt x="634317" y="-25895"/>
                  <a:pt x="694054" y="17518"/>
                  <a:pt x="856810" y="0"/>
                </a:cubicBezTo>
                <a:cubicBezTo>
                  <a:pt x="1019566" y="-17518"/>
                  <a:pt x="1165024" y="4518"/>
                  <a:pt x="1341714" y="0"/>
                </a:cubicBezTo>
                <a:cubicBezTo>
                  <a:pt x="1518404" y="-4518"/>
                  <a:pt x="1847896" y="4491"/>
                  <a:pt x="1984493" y="0"/>
                </a:cubicBezTo>
                <a:cubicBezTo>
                  <a:pt x="2121090" y="-4491"/>
                  <a:pt x="2306846" y="21767"/>
                  <a:pt x="2390459" y="0"/>
                </a:cubicBezTo>
                <a:cubicBezTo>
                  <a:pt x="2474072" y="-21767"/>
                  <a:pt x="2784843" y="6315"/>
                  <a:pt x="2954301" y="0"/>
                </a:cubicBezTo>
                <a:cubicBezTo>
                  <a:pt x="3123759" y="-6315"/>
                  <a:pt x="3143114" y="362"/>
                  <a:pt x="3281329" y="0"/>
                </a:cubicBezTo>
                <a:cubicBezTo>
                  <a:pt x="3419544" y="-362"/>
                  <a:pt x="3675867" y="59650"/>
                  <a:pt x="4003047" y="0"/>
                </a:cubicBezTo>
                <a:cubicBezTo>
                  <a:pt x="4330227" y="-59650"/>
                  <a:pt x="4452558" y="67086"/>
                  <a:pt x="4566888" y="0"/>
                </a:cubicBezTo>
                <a:cubicBezTo>
                  <a:pt x="4681218" y="-67086"/>
                  <a:pt x="5083767" y="71977"/>
                  <a:pt x="5288605" y="0"/>
                </a:cubicBezTo>
                <a:cubicBezTo>
                  <a:pt x="5493443" y="-71977"/>
                  <a:pt x="5611819" y="23503"/>
                  <a:pt x="5773509" y="0"/>
                </a:cubicBezTo>
                <a:cubicBezTo>
                  <a:pt x="5935199" y="-23503"/>
                  <a:pt x="6010060" y="21755"/>
                  <a:pt x="6179475" y="0"/>
                </a:cubicBezTo>
                <a:cubicBezTo>
                  <a:pt x="6348890" y="-21755"/>
                  <a:pt x="6577287" y="1046"/>
                  <a:pt x="6743317" y="0"/>
                </a:cubicBezTo>
                <a:cubicBezTo>
                  <a:pt x="6909347" y="-1046"/>
                  <a:pt x="7252532" y="61491"/>
                  <a:pt x="7386096" y="0"/>
                </a:cubicBezTo>
                <a:cubicBezTo>
                  <a:pt x="7519660" y="-61491"/>
                  <a:pt x="8133538" y="13330"/>
                  <a:pt x="8423565" y="0"/>
                </a:cubicBezTo>
                <a:cubicBezTo>
                  <a:pt x="8711439" y="71376"/>
                  <a:pt x="8905525" y="195276"/>
                  <a:pt x="8953347" y="529782"/>
                </a:cubicBezTo>
                <a:cubicBezTo>
                  <a:pt x="9006050" y="645342"/>
                  <a:pt x="8921264" y="810230"/>
                  <a:pt x="8953347" y="1080739"/>
                </a:cubicBezTo>
                <a:cubicBezTo>
                  <a:pt x="8985430" y="1351248"/>
                  <a:pt x="8904337" y="1356326"/>
                  <a:pt x="8953347" y="1568123"/>
                </a:cubicBezTo>
                <a:cubicBezTo>
                  <a:pt x="9002357" y="1779920"/>
                  <a:pt x="8935980" y="1962134"/>
                  <a:pt x="8953347" y="2119080"/>
                </a:cubicBezTo>
                <a:cubicBezTo>
                  <a:pt x="8970714" y="2276026"/>
                  <a:pt x="8928084" y="2467020"/>
                  <a:pt x="8953347" y="2648846"/>
                </a:cubicBezTo>
                <a:cubicBezTo>
                  <a:pt x="8915806" y="2950457"/>
                  <a:pt x="8727346" y="3209321"/>
                  <a:pt x="8423565" y="3178628"/>
                </a:cubicBezTo>
                <a:cubicBezTo>
                  <a:pt x="8217592" y="3189999"/>
                  <a:pt x="8115016" y="3168925"/>
                  <a:pt x="7938661" y="3178628"/>
                </a:cubicBezTo>
                <a:cubicBezTo>
                  <a:pt x="7762306" y="3188331"/>
                  <a:pt x="7683592" y="3151101"/>
                  <a:pt x="7532695" y="3178628"/>
                </a:cubicBezTo>
                <a:cubicBezTo>
                  <a:pt x="7381798" y="3206155"/>
                  <a:pt x="7230569" y="3133693"/>
                  <a:pt x="6968854" y="3178628"/>
                </a:cubicBezTo>
                <a:cubicBezTo>
                  <a:pt x="6707139" y="3223563"/>
                  <a:pt x="6621519" y="3127391"/>
                  <a:pt x="6405012" y="3178628"/>
                </a:cubicBezTo>
                <a:cubicBezTo>
                  <a:pt x="6188505" y="3229865"/>
                  <a:pt x="6129791" y="3170297"/>
                  <a:pt x="5920108" y="3178628"/>
                </a:cubicBezTo>
                <a:cubicBezTo>
                  <a:pt x="5710425" y="3186959"/>
                  <a:pt x="5377343" y="3166566"/>
                  <a:pt x="5198391" y="3178628"/>
                </a:cubicBezTo>
                <a:cubicBezTo>
                  <a:pt x="5019439" y="3190690"/>
                  <a:pt x="4874515" y="3132609"/>
                  <a:pt x="4792425" y="3178628"/>
                </a:cubicBezTo>
                <a:cubicBezTo>
                  <a:pt x="4710335" y="3224647"/>
                  <a:pt x="4370272" y="3097696"/>
                  <a:pt x="4070708" y="3178628"/>
                </a:cubicBezTo>
                <a:cubicBezTo>
                  <a:pt x="3771144" y="3259560"/>
                  <a:pt x="3818439" y="3166499"/>
                  <a:pt x="3664742" y="3178628"/>
                </a:cubicBezTo>
                <a:cubicBezTo>
                  <a:pt x="3511045" y="3190757"/>
                  <a:pt x="3222653" y="3147000"/>
                  <a:pt x="3021962" y="3178628"/>
                </a:cubicBezTo>
                <a:cubicBezTo>
                  <a:pt x="2821271" y="3210256"/>
                  <a:pt x="2631568" y="3094708"/>
                  <a:pt x="2300245" y="3178628"/>
                </a:cubicBezTo>
                <a:cubicBezTo>
                  <a:pt x="1968922" y="3262548"/>
                  <a:pt x="2124368" y="3166720"/>
                  <a:pt x="1973217" y="3178628"/>
                </a:cubicBezTo>
                <a:cubicBezTo>
                  <a:pt x="1822066" y="3190536"/>
                  <a:pt x="1424053" y="3107164"/>
                  <a:pt x="1251499" y="3178628"/>
                </a:cubicBezTo>
                <a:cubicBezTo>
                  <a:pt x="1078945" y="3250092"/>
                  <a:pt x="883952" y="3124573"/>
                  <a:pt x="529782" y="3178628"/>
                </a:cubicBezTo>
                <a:cubicBezTo>
                  <a:pt x="236291" y="3140103"/>
                  <a:pt x="70441" y="2890337"/>
                  <a:pt x="0" y="2648846"/>
                </a:cubicBezTo>
                <a:cubicBezTo>
                  <a:pt x="-2470" y="2417874"/>
                  <a:pt x="47427" y="2347317"/>
                  <a:pt x="0" y="2140271"/>
                </a:cubicBezTo>
                <a:cubicBezTo>
                  <a:pt x="-47427" y="1933226"/>
                  <a:pt x="9026" y="1760188"/>
                  <a:pt x="0" y="1631695"/>
                </a:cubicBezTo>
                <a:cubicBezTo>
                  <a:pt x="-9026" y="1503202"/>
                  <a:pt x="56779" y="1248496"/>
                  <a:pt x="0" y="1123120"/>
                </a:cubicBezTo>
                <a:cubicBezTo>
                  <a:pt x="-56779" y="997745"/>
                  <a:pt x="255" y="663991"/>
                  <a:pt x="0" y="529782"/>
                </a:cubicBezTo>
                <a:close/>
              </a:path>
              <a:path w="8953347" h="3178628" stroke="0" extrusionOk="0">
                <a:moveTo>
                  <a:pt x="0" y="529782"/>
                </a:moveTo>
                <a:cubicBezTo>
                  <a:pt x="-23779" y="222524"/>
                  <a:pt x="163509" y="27654"/>
                  <a:pt x="529782" y="0"/>
                </a:cubicBezTo>
                <a:cubicBezTo>
                  <a:pt x="765999" y="-9089"/>
                  <a:pt x="1093111" y="67737"/>
                  <a:pt x="1251499" y="0"/>
                </a:cubicBezTo>
                <a:cubicBezTo>
                  <a:pt x="1409887" y="-67737"/>
                  <a:pt x="1569641" y="21005"/>
                  <a:pt x="1736403" y="0"/>
                </a:cubicBezTo>
                <a:cubicBezTo>
                  <a:pt x="1903165" y="-21005"/>
                  <a:pt x="2033399" y="14728"/>
                  <a:pt x="2142369" y="0"/>
                </a:cubicBezTo>
                <a:cubicBezTo>
                  <a:pt x="2251339" y="-14728"/>
                  <a:pt x="2549347" y="12076"/>
                  <a:pt x="2785149" y="0"/>
                </a:cubicBezTo>
                <a:cubicBezTo>
                  <a:pt x="3020951" y="-12076"/>
                  <a:pt x="3106276" y="4237"/>
                  <a:pt x="3270052" y="0"/>
                </a:cubicBezTo>
                <a:cubicBezTo>
                  <a:pt x="3433828" y="-4237"/>
                  <a:pt x="3829153" y="32986"/>
                  <a:pt x="3991770" y="0"/>
                </a:cubicBezTo>
                <a:cubicBezTo>
                  <a:pt x="4154387" y="-32986"/>
                  <a:pt x="4204999" y="40280"/>
                  <a:pt x="4397736" y="0"/>
                </a:cubicBezTo>
                <a:cubicBezTo>
                  <a:pt x="4590473" y="-40280"/>
                  <a:pt x="4882595" y="40720"/>
                  <a:pt x="5119453" y="0"/>
                </a:cubicBezTo>
                <a:cubicBezTo>
                  <a:pt x="5356311" y="-40720"/>
                  <a:pt x="5333755" y="14570"/>
                  <a:pt x="5446481" y="0"/>
                </a:cubicBezTo>
                <a:cubicBezTo>
                  <a:pt x="5559207" y="-14570"/>
                  <a:pt x="5776289" y="29915"/>
                  <a:pt x="6010323" y="0"/>
                </a:cubicBezTo>
                <a:cubicBezTo>
                  <a:pt x="6244357" y="-29915"/>
                  <a:pt x="6354402" y="65341"/>
                  <a:pt x="6574164" y="0"/>
                </a:cubicBezTo>
                <a:cubicBezTo>
                  <a:pt x="6793926" y="-65341"/>
                  <a:pt x="6907354" y="51337"/>
                  <a:pt x="7059068" y="0"/>
                </a:cubicBezTo>
                <a:cubicBezTo>
                  <a:pt x="7210782" y="-51337"/>
                  <a:pt x="7455698" y="72305"/>
                  <a:pt x="7780786" y="0"/>
                </a:cubicBezTo>
                <a:cubicBezTo>
                  <a:pt x="8105874" y="-72305"/>
                  <a:pt x="8275594" y="48885"/>
                  <a:pt x="8423565" y="0"/>
                </a:cubicBezTo>
                <a:cubicBezTo>
                  <a:pt x="8676035" y="6588"/>
                  <a:pt x="8896633" y="198059"/>
                  <a:pt x="8953347" y="529782"/>
                </a:cubicBezTo>
                <a:cubicBezTo>
                  <a:pt x="8972072" y="680700"/>
                  <a:pt x="8948461" y="894528"/>
                  <a:pt x="8953347" y="1080739"/>
                </a:cubicBezTo>
                <a:cubicBezTo>
                  <a:pt x="8958233" y="1266950"/>
                  <a:pt x="8894787" y="1394083"/>
                  <a:pt x="8953347" y="1610505"/>
                </a:cubicBezTo>
                <a:cubicBezTo>
                  <a:pt x="9011907" y="1826927"/>
                  <a:pt x="8933885" y="1888876"/>
                  <a:pt x="8953347" y="2076699"/>
                </a:cubicBezTo>
                <a:cubicBezTo>
                  <a:pt x="8972809" y="2264522"/>
                  <a:pt x="8893387" y="2484605"/>
                  <a:pt x="8953347" y="2648846"/>
                </a:cubicBezTo>
                <a:cubicBezTo>
                  <a:pt x="8988850" y="2920378"/>
                  <a:pt x="8702117" y="3200916"/>
                  <a:pt x="8423565" y="3178628"/>
                </a:cubicBezTo>
                <a:cubicBezTo>
                  <a:pt x="8198615" y="3199000"/>
                  <a:pt x="8087542" y="3123303"/>
                  <a:pt x="7938661" y="3178628"/>
                </a:cubicBezTo>
                <a:cubicBezTo>
                  <a:pt x="7789780" y="3233953"/>
                  <a:pt x="7526716" y="3152230"/>
                  <a:pt x="7374820" y="3178628"/>
                </a:cubicBezTo>
                <a:cubicBezTo>
                  <a:pt x="7222924" y="3205026"/>
                  <a:pt x="7131711" y="3146165"/>
                  <a:pt x="7047791" y="3178628"/>
                </a:cubicBezTo>
                <a:cubicBezTo>
                  <a:pt x="6963871" y="3211091"/>
                  <a:pt x="6824643" y="3150166"/>
                  <a:pt x="6720763" y="3178628"/>
                </a:cubicBezTo>
                <a:cubicBezTo>
                  <a:pt x="6616883" y="3207090"/>
                  <a:pt x="6378956" y="3156452"/>
                  <a:pt x="6156922" y="3178628"/>
                </a:cubicBezTo>
                <a:cubicBezTo>
                  <a:pt x="5934888" y="3200804"/>
                  <a:pt x="5917757" y="3132854"/>
                  <a:pt x="5750956" y="3178628"/>
                </a:cubicBezTo>
                <a:cubicBezTo>
                  <a:pt x="5584155" y="3224402"/>
                  <a:pt x="5299837" y="3131266"/>
                  <a:pt x="5108176" y="3178628"/>
                </a:cubicBezTo>
                <a:cubicBezTo>
                  <a:pt x="4916515" y="3225990"/>
                  <a:pt x="4830268" y="3142244"/>
                  <a:pt x="4702210" y="3178628"/>
                </a:cubicBezTo>
                <a:cubicBezTo>
                  <a:pt x="4574152" y="3215012"/>
                  <a:pt x="4306703" y="3173043"/>
                  <a:pt x="4059431" y="3178628"/>
                </a:cubicBezTo>
                <a:cubicBezTo>
                  <a:pt x="3812159" y="3184213"/>
                  <a:pt x="3885619" y="3140317"/>
                  <a:pt x="3732403" y="3178628"/>
                </a:cubicBezTo>
                <a:cubicBezTo>
                  <a:pt x="3579187" y="3216939"/>
                  <a:pt x="3393512" y="3167407"/>
                  <a:pt x="3089623" y="3178628"/>
                </a:cubicBezTo>
                <a:cubicBezTo>
                  <a:pt x="2785734" y="3189849"/>
                  <a:pt x="2797956" y="3171852"/>
                  <a:pt x="2683657" y="3178628"/>
                </a:cubicBezTo>
                <a:cubicBezTo>
                  <a:pt x="2569358" y="3185404"/>
                  <a:pt x="2432301" y="3161511"/>
                  <a:pt x="2356629" y="3178628"/>
                </a:cubicBezTo>
                <a:cubicBezTo>
                  <a:pt x="2280957" y="3195745"/>
                  <a:pt x="2079953" y="3139308"/>
                  <a:pt x="1950663" y="3178628"/>
                </a:cubicBezTo>
                <a:cubicBezTo>
                  <a:pt x="1821373" y="3217948"/>
                  <a:pt x="1580387" y="3106033"/>
                  <a:pt x="1307883" y="3178628"/>
                </a:cubicBezTo>
                <a:cubicBezTo>
                  <a:pt x="1035379" y="3251223"/>
                  <a:pt x="729287" y="3088364"/>
                  <a:pt x="529782" y="3178628"/>
                </a:cubicBezTo>
                <a:cubicBezTo>
                  <a:pt x="253573" y="3179149"/>
                  <a:pt x="27028" y="2969443"/>
                  <a:pt x="0" y="2648846"/>
                </a:cubicBezTo>
                <a:cubicBezTo>
                  <a:pt x="-46423" y="2389340"/>
                  <a:pt x="3504" y="2313112"/>
                  <a:pt x="0" y="2119080"/>
                </a:cubicBezTo>
                <a:cubicBezTo>
                  <a:pt x="-3504" y="1925048"/>
                  <a:pt x="32686" y="1756644"/>
                  <a:pt x="0" y="1589314"/>
                </a:cubicBezTo>
                <a:cubicBezTo>
                  <a:pt x="-32686" y="1421984"/>
                  <a:pt x="30241" y="1241923"/>
                  <a:pt x="0" y="1101929"/>
                </a:cubicBezTo>
                <a:cubicBezTo>
                  <a:pt x="-30241" y="961936"/>
                  <a:pt x="53124" y="804016"/>
                  <a:pt x="0" y="529782"/>
                </a:cubicBezTo>
                <a:close/>
              </a:path>
            </a:pathLst>
          </a:custGeom>
          <a:solidFill>
            <a:srgbClr val="EFEEDE">
              <a:alpha val="63137"/>
            </a:srgbClr>
          </a:solidFill>
          <a:ln w="85725" cap="flat" cmpd="tri">
            <a:solidFill>
              <a:srgbClr val="869A81"/>
            </a:solidFill>
            <a:prstDash val="dash"/>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We Bare Bears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7384" y="190256"/>
            <a:ext cx="1072997" cy="5052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25956" y="1873622"/>
            <a:ext cx="8339455" cy="1014730"/>
          </a:xfrm>
          <a:prstGeom prst="rect">
            <a:avLst/>
          </a:prstGeom>
          <a:noFill/>
        </p:spPr>
        <p:txBody>
          <a:bodyPr wrap="none" rtlCol="0">
            <a:spAutoFit/>
          </a:bodyPr>
          <a:lstStyle/>
          <a:p>
            <a:r>
              <a:rPr lang="en-US" sz="6000">
                <a:latin typeface="#9Slide03 Encode SeEx SemiBold" panose="00000705000000000000" pitchFamily="2" charset="0"/>
              </a:rPr>
              <a:t>Thể tích của một hình</a:t>
            </a:r>
            <a:endParaRPr lang="en-US" sz="6000">
              <a:latin typeface="#9Slide03 Encode SeEx SemiBold" panose="00000705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EDC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10"/>
          <p:cNvSpPr/>
          <p:nvPr/>
        </p:nvSpPr>
        <p:spPr>
          <a:xfrm>
            <a:off x="0" y="6002428"/>
            <a:ext cx="12192000" cy="855572"/>
          </a:xfrm>
          <a:prstGeom prst="rect">
            <a:avLst/>
          </a:prstGeom>
          <a:solidFill>
            <a:srgbClr val="FE5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15"/>
          <p:cNvSpPr/>
          <p:nvPr/>
        </p:nvSpPr>
        <p:spPr>
          <a:xfrm>
            <a:off x="0" y="0"/>
            <a:ext cx="12192000" cy="927100"/>
          </a:xfrm>
          <a:prstGeom prst="rect">
            <a:avLst/>
          </a:prstGeom>
          <a:solidFill>
            <a:srgbClr val="FDE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7" name="Picture 26" descr="A picture containing text&#10;&#10;Description automatically generated"/>
          <p:cNvPicPr>
            <a:picLocks noChangeAspect="1"/>
          </p:cNvPicPr>
          <p:nvPr/>
        </p:nvPicPr>
        <p:blipFill rotWithShape="1">
          <a:blip r:embed="rId1">
            <a:extLst>
              <a:ext uri="{BEBA8EAE-BF5A-486C-A8C5-ECC9F3942E4B}">
                <a14:imgProps xmlns:a14="http://schemas.microsoft.com/office/drawing/2010/main">
                  <a14:imgLayer r:embed="rId2">
                    <a14:imgEffect>
                      <a14:backgroundRemoval t="10000" b="90000" l="10000" r="90000"/>
                    </a14:imgEffect>
                  </a14:imgLayer>
                </a14:imgProps>
              </a:ext>
              <a:ext uri="{28A0092B-C50C-407E-A947-70E740481C1C}">
                <a14:useLocalDpi xmlns:a14="http://schemas.microsoft.com/office/drawing/2010/main" val="0"/>
              </a:ext>
            </a:extLst>
          </a:blip>
          <a:srcRect l="15340" t="32999" r="18149" b="32519"/>
          <a:stretch>
            <a:fillRect/>
          </a:stretch>
        </p:blipFill>
        <p:spPr>
          <a:xfrm>
            <a:off x="9935040" y="4820089"/>
            <a:ext cx="2568498" cy="2364678"/>
          </a:xfrm>
          <a:prstGeom prst="rect">
            <a:avLst/>
          </a:prstGeom>
        </p:spPr>
      </p:pic>
      <p:sp>
        <p:nvSpPr>
          <p:cNvPr id="15" name="TextBox 14"/>
          <p:cNvSpPr txBox="1"/>
          <p:nvPr/>
        </p:nvSpPr>
        <p:spPr>
          <a:xfrm>
            <a:off x="3385705" y="220385"/>
            <a:ext cx="5172892" cy="706755"/>
          </a:xfrm>
          <a:prstGeom prst="rect">
            <a:avLst/>
          </a:prstGeom>
          <a:noFill/>
        </p:spPr>
        <p:txBody>
          <a:bodyPr wrap="square" rtlCol="0">
            <a:spAutoFit/>
          </a:bodyPr>
          <a:lstStyle/>
          <a:p>
            <a:pPr algn="ctr"/>
            <a:r>
              <a:rPr lang="en-US" sz="4000">
                <a:solidFill>
                  <a:schemeClr val="tx1"/>
                </a:solidFill>
                <a:latin typeface="#9Slide07 IcielKoni" pitchFamily="2" charset="0"/>
              </a:rPr>
              <a:t>YÊU CẦU CẦN ĐẠT</a:t>
            </a:r>
            <a:endParaRPr lang="en-US" sz="4000">
              <a:solidFill>
                <a:schemeClr val="tx1"/>
              </a:solidFill>
              <a:latin typeface="#9Slide07 IcielKoni" pitchFamily="2" charset="0"/>
            </a:endParaRPr>
          </a:p>
        </p:txBody>
      </p:sp>
      <p:sp>
        <p:nvSpPr>
          <p:cNvPr id="3" name="Text Box 2"/>
          <p:cNvSpPr txBox="1"/>
          <p:nvPr/>
        </p:nvSpPr>
        <p:spPr>
          <a:xfrm>
            <a:off x="1204595" y="1391285"/>
            <a:ext cx="9945370" cy="3138170"/>
          </a:xfrm>
          <a:prstGeom prst="rect">
            <a:avLst/>
          </a:prstGeom>
          <a:noFill/>
        </p:spPr>
        <p:txBody>
          <a:bodyPr wrap="square" rtlCol="0">
            <a:spAutoFit/>
          </a:bodyPr>
          <a:p>
            <a:pPr>
              <a:lnSpc>
                <a:spcPct val="150000"/>
              </a:lnSpc>
            </a:pPr>
            <a:r>
              <a:rPr lang="en-US" sz="4400">
                <a:latin typeface="Times New Roman" panose="02020603050405020304" charset="0"/>
                <a:cs typeface="Times New Roman" panose="02020603050405020304" charset="0"/>
              </a:rPr>
              <a:t>1. Có biểu tượng về thể tích của một hình.</a:t>
            </a:r>
            <a:endParaRPr lang="en-US" sz="4400">
              <a:latin typeface="Times New Roman" panose="02020603050405020304" charset="0"/>
              <a:cs typeface="Times New Roman" panose="02020603050405020304" charset="0"/>
            </a:endParaRPr>
          </a:p>
          <a:p>
            <a:pPr>
              <a:lnSpc>
                <a:spcPct val="150000"/>
              </a:lnSpc>
            </a:pPr>
            <a:r>
              <a:rPr lang="en-US" sz="4400">
                <a:latin typeface="Times New Roman" panose="02020603050405020304" charset="0"/>
                <a:cs typeface="Times New Roman" panose="02020603050405020304" charset="0"/>
              </a:rPr>
              <a:t>2. Biết so sánh thể tích của hai hình trong một số tình huống đơn giản.</a:t>
            </a:r>
            <a:endParaRPr lang="en-US" sz="44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6" decel="100000" fill="hold" nodeType="withEffect">
                                  <p:stCondLst>
                                    <p:cond delay="60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000" fill="hold"/>
                                        <p:tgtEl>
                                          <p:spTgt spid="27"/>
                                        </p:tgtEl>
                                        <p:attrNameLst>
                                          <p:attrName>ppt_x</p:attrName>
                                        </p:attrNameLst>
                                      </p:cBhvr>
                                      <p:tavLst>
                                        <p:tav tm="0">
                                          <p:val>
                                            <p:strVal val="1+#ppt_w/2"/>
                                          </p:val>
                                        </p:tav>
                                        <p:tav tm="100000">
                                          <p:val>
                                            <p:strVal val="#ppt_x"/>
                                          </p:val>
                                        </p:tav>
                                      </p:tavLst>
                                    </p:anim>
                                    <p:anim calcmode="lin" valueType="num">
                                      <p:cBhvr additive="base">
                                        <p:cTn id="16" dur="1000" fill="hold"/>
                                        <p:tgtEl>
                                          <p:spTgt spid="27"/>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6" grpId="0" bldLvl="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l="5419" t="13543" r="865" b="7384"/>
          <a:stretch>
            <a:fillRect/>
          </a:stretch>
        </p:blipFill>
        <p:spPr>
          <a:xfrm>
            <a:off x="-27131" y="19610"/>
            <a:ext cx="12192000" cy="6858000"/>
          </a:xfrm>
          <a:prstGeom prst="rect">
            <a:avLst/>
          </a:prstGeom>
        </p:spPr>
      </p:pic>
      <p:pic>
        <p:nvPicPr>
          <p:cNvPr id="3" name="Picture 3"/>
          <p:cNvPicPr>
            <a:picLocks noChangeAspect="1"/>
          </p:cNvPicPr>
          <p:nvPr/>
        </p:nvPicPr>
        <p:blipFill>
          <a:blip r:embed="rId2"/>
          <a:srcRect l="3442"/>
          <a:stretch>
            <a:fillRect/>
          </a:stretch>
        </p:blipFill>
        <p:spPr>
          <a:xfrm>
            <a:off x="836479" y="1816958"/>
            <a:ext cx="10609883" cy="4491418"/>
          </a:xfrm>
          <a:prstGeom prst="rect">
            <a:avLst/>
          </a:prstGeom>
        </p:spPr>
      </p:pic>
      <p:sp>
        <p:nvSpPr>
          <p:cNvPr id="4" name="TextBox 4"/>
          <p:cNvSpPr txBox="1"/>
          <p:nvPr/>
        </p:nvSpPr>
        <p:spPr>
          <a:xfrm>
            <a:off x="2850515" y="1707092"/>
            <a:ext cx="7377614" cy="2585085"/>
          </a:xfrm>
          <a:prstGeom prst="rect">
            <a:avLst/>
          </a:prstGeom>
        </p:spPr>
        <p:txBody>
          <a:bodyPr wrap="square" lIns="0" tIns="0" rIns="0" bIns="0" rtlCol="0" anchor="t">
            <a:spAutoFit/>
          </a:bodyPr>
          <a:lstStyle/>
          <a:p>
            <a:pPr marL="0" lvl="0" indent="0" algn="ctr">
              <a:lnSpc>
                <a:spcPts val="20160"/>
              </a:lnSpc>
              <a:spcBef>
                <a:spcPct val="0"/>
              </a:spcBef>
            </a:pPr>
            <a:r>
              <a:rPr lang="en-US" sz="8800" u="none" spc="419">
                <a:solidFill>
                  <a:srgbClr val="563D28"/>
                </a:solidFill>
                <a:latin typeface="Baloo" panose="020B0704020202020204" charset="0"/>
                <a:cs typeface="Baloo" panose="020B0704020202020204" charset="0"/>
              </a:rPr>
              <a:t>KHÁM PHÁ</a:t>
            </a:r>
            <a:endParaRPr lang="en-US" sz="8800" u="none" spc="419">
              <a:solidFill>
                <a:srgbClr val="563D28"/>
              </a:solidFill>
              <a:latin typeface="Baloo" panose="020B0704020202020204" charset="0"/>
              <a:cs typeface="Baloo" panose="020B0704020202020204" charset="0"/>
            </a:endParaRPr>
          </a:p>
        </p:txBody>
      </p:sp>
      <p:pic>
        <p:nvPicPr>
          <p:cNvPr id="5" name="Picture 5"/>
          <p:cNvPicPr>
            <a:picLocks noChangeAspect="1"/>
          </p:cNvPicPr>
          <p:nvPr/>
        </p:nvPicPr>
        <p:blipFill>
          <a:blip r:embed="rId3"/>
          <a:srcRect r="43356" b="34694"/>
          <a:stretch>
            <a:fillRect/>
          </a:stretch>
        </p:blipFill>
        <p:spPr>
          <a:xfrm rot="16200000">
            <a:off x="11114340" y="1194929"/>
            <a:ext cx="1191777" cy="923461"/>
          </a:xfrm>
          <a:prstGeom prst="rect">
            <a:avLst/>
          </a:prstGeom>
        </p:spPr>
      </p:pic>
      <p:pic>
        <p:nvPicPr>
          <p:cNvPr id="6" name="Picture 6"/>
          <p:cNvPicPr>
            <a:picLocks noChangeAspect="1"/>
          </p:cNvPicPr>
          <p:nvPr/>
        </p:nvPicPr>
        <p:blipFill>
          <a:blip r:embed="rId4"/>
          <a:srcRect l="41394" b="50000"/>
          <a:stretch>
            <a:fillRect/>
          </a:stretch>
        </p:blipFill>
        <p:spPr>
          <a:xfrm>
            <a:off x="-60593" y="4073183"/>
            <a:ext cx="3776110" cy="2859178"/>
          </a:xfrm>
          <a:prstGeom prst="rect">
            <a:avLst/>
          </a:prstGeom>
        </p:spPr>
      </p:pic>
      <p:pic>
        <p:nvPicPr>
          <p:cNvPr id="7" name="Picture 7"/>
          <p:cNvPicPr>
            <a:picLocks noChangeAspect="1"/>
          </p:cNvPicPr>
          <p:nvPr/>
        </p:nvPicPr>
        <p:blipFill>
          <a:blip r:embed="rId4"/>
          <a:srcRect r="47589" b="78476"/>
          <a:stretch>
            <a:fillRect/>
          </a:stretch>
        </p:blipFill>
        <p:spPr>
          <a:xfrm rot="10800000" flipH="1">
            <a:off x="8393537" y="-22388"/>
            <a:ext cx="3798463" cy="1384443"/>
          </a:xfrm>
          <a:prstGeom prst="rect">
            <a:avLst/>
          </a:prstGeom>
        </p:spPr>
      </p:pic>
      <p:pic>
        <p:nvPicPr>
          <p:cNvPr id="8" name="Picture 8"/>
          <p:cNvPicPr>
            <a:picLocks noChangeAspect="1"/>
          </p:cNvPicPr>
          <p:nvPr/>
        </p:nvPicPr>
        <p:blipFill>
          <a:blip r:embed="rId3"/>
          <a:srcRect l="38353" t="42657"/>
          <a:stretch>
            <a:fillRect/>
          </a:stretch>
        </p:blipFill>
        <p:spPr>
          <a:xfrm>
            <a:off x="-34221" y="-3830"/>
            <a:ext cx="1208751" cy="755657"/>
          </a:xfrm>
          <a:prstGeom prst="rect">
            <a:avLst/>
          </a:prstGeom>
        </p:spPr>
      </p:pic>
      <p:pic>
        <p:nvPicPr>
          <p:cNvPr id="9" name="Picture 9"/>
          <p:cNvPicPr>
            <a:picLocks noChangeAspect="1"/>
          </p:cNvPicPr>
          <p:nvPr/>
        </p:nvPicPr>
        <p:blipFill>
          <a:blip r:embed="rId4"/>
          <a:srcRect r="47589" b="31367"/>
          <a:stretch>
            <a:fillRect/>
          </a:stretch>
        </p:blipFill>
        <p:spPr>
          <a:xfrm>
            <a:off x="8741675" y="2860157"/>
            <a:ext cx="3423193" cy="3978405"/>
          </a:xfrm>
          <a:prstGeom prst="rect">
            <a:avLst/>
          </a:prstGeom>
        </p:spPr>
      </p:pic>
      <p:pic>
        <p:nvPicPr>
          <p:cNvPr id="10" name="Picture 10"/>
          <p:cNvPicPr>
            <a:picLocks noChangeAspect="1"/>
          </p:cNvPicPr>
          <p:nvPr/>
        </p:nvPicPr>
        <p:blipFill>
          <a:blip r:embed="rId5"/>
          <a:srcRect/>
          <a:stretch>
            <a:fillRect/>
          </a:stretch>
        </p:blipFill>
        <p:spPr>
          <a:xfrm rot="857018">
            <a:off x="134649" y="286287"/>
            <a:ext cx="1531134" cy="1531134"/>
          </a:xfrm>
          <a:prstGeom prst="rect">
            <a:avLst/>
          </a:prstGeom>
        </p:spPr>
      </p:pic>
      <p:pic>
        <p:nvPicPr>
          <p:cNvPr id="11" name="Picture 11"/>
          <p:cNvPicPr>
            <a:picLocks noChangeAspect="1"/>
          </p:cNvPicPr>
          <p:nvPr/>
        </p:nvPicPr>
        <p:blipFill>
          <a:blip r:embed="rId6"/>
          <a:srcRect r="47589" b="78476"/>
          <a:stretch>
            <a:fillRect/>
          </a:stretch>
        </p:blipFill>
        <p:spPr>
          <a:xfrm>
            <a:off x="1325797" y="868485"/>
            <a:ext cx="2987184" cy="1088752"/>
          </a:xfrm>
          <a:prstGeom prst="rect">
            <a:avLst/>
          </a:prstGeom>
        </p:spPr>
      </p:pic>
      <p:pic>
        <p:nvPicPr>
          <p:cNvPr id="12" name="Picture 12"/>
          <p:cNvPicPr>
            <a:picLocks noChangeAspect="1"/>
          </p:cNvPicPr>
          <p:nvPr/>
        </p:nvPicPr>
        <p:blipFill>
          <a:blip r:embed="rId7">
            <a:alphaModFix amt="79000"/>
          </a:blip>
          <a:srcRect t="27510"/>
          <a:stretch>
            <a:fillRect/>
          </a:stretch>
        </p:blipFill>
        <p:spPr>
          <a:xfrm>
            <a:off x="1339789" y="555374"/>
            <a:ext cx="9734611" cy="725820"/>
          </a:xfrm>
          <a:prstGeom prst="rect">
            <a:avLst/>
          </a:prstGeom>
        </p:spPr>
      </p:pic>
      <p:sp>
        <p:nvSpPr>
          <p:cNvPr id="13" name="TextBox 13"/>
          <p:cNvSpPr txBox="1"/>
          <p:nvPr/>
        </p:nvSpPr>
        <p:spPr>
          <a:xfrm>
            <a:off x="4727751" y="4161812"/>
            <a:ext cx="2736497" cy="576580"/>
          </a:xfrm>
          <a:prstGeom prst="rect">
            <a:avLst/>
          </a:prstGeom>
        </p:spPr>
        <p:txBody>
          <a:bodyPr lIns="0" tIns="0" rIns="0" bIns="0" rtlCol="0" anchor="t">
            <a:spAutoFit/>
          </a:bodyPr>
          <a:lstStyle/>
          <a:p>
            <a:pPr marL="0" lvl="0" indent="0" algn="ctr">
              <a:lnSpc>
                <a:spcPts val="4500"/>
              </a:lnSpc>
              <a:spcBef>
                <a:spcPct val="0"/>
              </a:spcBef>
            </a:pPr>
            <a:endParaRPr lang="en-US" sz="3335" u="none" spc="499">
              <a:solidFill>
                <a:srgbClr val="866608"/>
              </a:solidFill>
              <a:latin typeface="Caveat Bold"/>
            </a:endParaRPr>
          </a:p>
        </p:txBody>
      </p:sp>
      <p:pic>
        <p:nvPicPr>
          <p:cNvPr id="14" name="Picture 14"/>
          <p:cNvPicPr>
            <a:picLocks noChangeAspect="1"/>
          </p:cNvPicPr>
          <p:nvPr/>
        </p:nvPicPr>
        <p:blipFill>
          <a:blip r:embed="rId8">
            <a:alphaModFix amt="4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848541">
            <a:off x="2273359" y="1385345"/>
            <a:ext cx="401447" cy="792982"/>
          </a:xfrm>
          <a:prstGeom prst="rect">
            <a:avLst/>
          </a:prstGeom>
        </p:spPr>
      </p:pic>
      <p:pic>
        <p:nvPicPr>
          <p:cNvPr id="15" name="Picture 15"/>
          <p:cNvPicPr>
            <a:picLocks noChangeAspect="1"/>
          </p:cNvPicPr>
          <p:nvPr/>
        </p:nvPicPr>
        <p:blipFill>
          <a:blip r:embed="rId8" cstate="print">
            <a:alphaModFix amt="6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21106">
            <a:off x="5785348" y="6280535"/>
            <a:ext cx="309027" cy="610423"/>
          </a:xfrm>
          <a:prstGeom prst="rect">
            <a:avLst/>
          </a:prstGeom>
        </p:spPr>
      </p:pic>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715028">
            <a:off x="39355" y="2147341"/>
            <a:ext cx="692963" cy="673907"/>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900268">
            <a:off x="8282545" y="5414429"/>
            <a:ext cx="469212" cy="456309"/>
          </a:xfrm>
          <a:prstGeom prst="rect">
            <a:avLst/>
          </a:prstGeom>
        </p:spPr>
      </p:pic>
      <p:pic>
        <p:nvPicPr>
          <p:cNvPr id="18" name="Picture 18"/>
          <p:cNvPicPr>
            <a:picLocks noChangeAspect="1"/>
          </p:cNvPicPr>
          <p:nvPr/>
        </p:nvPicPr>
        <p:blipFill>
          <a:blip r:embed="rId8">
            <a:alphaModFix amt="6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201473">
            <a:off x="5937897" y="6257417"/>
            <a:ext cx="407045" cy="8040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69A81"/>
        </a:solidFill>
        <a:effectLst/>
      </p:bgPr>
    </p:bg>
    <p:spTree>
      <p:nvGrpSpPr>
        <p:cNvPr id="1" name=""/>
        <p:cNvGrpSpPr/>
        <p:nvPr/>
      </p:nvGrpSpPr>
      <p:grpSpPr>
        <a:xfrm>
          <a:off x="0" y="0"/>
          <a:ext cx="0" cy="0"/>
          <a:chOff x="0" y="0"/>
          <a:chExt cx="0" cy="0"/>
        </a:xfrm>
      </p:grpSpPr>
      <p:sp>
        <p:nvSpPr>
          <p:cNvPr id="4" name="Rectangle 3"/>
          <p:cNvSpPr/>
          <p:nvPr/>
        </p:nvSpPr>
        <p:spPr>
          <a:xfrm>
            <a:off x="-1" y="0"/>
            <a:ext cx="12192000" cy="6858000"/>
          </a:xfrm>
          <a:prstGeom prst="rect">
            <a:avLst/>
          </a:prstGeom>
          <a:solidFill>
            <a:srgbClr val="869A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p:cNvSpPr/>
          <p:nvPr/>
        </p:nvSpPr>
        <p:spPr>
          <a:xfrm>
            <a:off x="242046" y="1145470"/>
            <a:ext cx="11707907" cy="5510390"/>
          </a:xfrm>
          <a:prstGeom prst="rect">
            <a:avLst/>
          </a:prstGeom>
          <a:solidFill>
            <a:srgbClr val="FFFFD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AutoShape 12" descr="Cà phê sữa lon 185ml/ lon (lốc 6 lon)"/>
          <p:cNvSpPr>
            <a:spLocks noChangeAspect="1" noChangeArrowheads="1"/>
          </p:cNvSpPr>
          <p:nvPr/>
        </p:nvSpPr>
        <p:spPr bwMode="auto">
          <a:xfrm>
            <a:off x="5902036" y="292561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2058" name="Picture 10" descr="Bể Cá Thông Minh Xiaomi AI"/>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10000" b="90000" l="10000" r="90000"/>
                    </a14:imgEffect>
                  </a14:imgLayer>
                </a14:imgProps>
              </a:ext>
              <a:ext uri="{28A0092B-C50C-407E-A947-70E740481C1C}">
                <a14:useLocalDpi xmlns:a14="http://schemas.microsoft.com/office/drawing/2010/main" val="0"/>
              </a:ext>
            </a:extLst>
          </a:blip>
          <a:srcRect l="21342" t="19113" r="17610" b="31944"/>
          <a:stretch>
            <a:fillRect/>
          </a:stretch>
        </p:blipFill>
        <p:spPr bwMode="auto">
          <a:xfrm>
            <a:off x="8174182" y="2009275"/>
            <a:ext cx="3775771" cy="3027095"/>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14" descr="Cà Phê Đen | Highlands (Lon 185ml) – FARMERS MARKET"/>
          <p:cNvSpPr>
            <a:spLocks noChangeAspect="1" noChangeArrowheads="1"/>
          </p:cNvSpPr>
          <p:nvPr/>
        </p:nvSpPr>
        <p:spPr bwMode="auto">
          <a:xfrm>
            <a:off x="6054436" y="307801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2050" name="Picture 2" descr="Quả Bóng Đá Việt Nam Thế Mừng Sport"/>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172" b="90000" l="10000" r="90000">
                        <a14:foregroundMark x1="38602" y1="16452" x2="44624" y2="19677"/>
                        <a14:foregroundMark x1="43656" y1="9462" x2="59140" y2="8172"/>
                      </a14:backgroundRemoval>
                    </a14:imgEffect>
                  </a14:imgLayer>
                </a14:imgProps>
              </a:ext>
              <a:ext uri="{28A0092B-C50C-407E-A947-70E740481C1C}">
                <a14:useLocalDpi xmlns:a14="http://schemas.microsoft.com/office/drawing/2010/main" val="0"/>
              </a:ext>
            </a:extLst>
          </a:blip>
          <a:srcRect/>
          <a:stretch>
            <a:fillRect/>
          </a:stretch>
        </p:blipFill>
        <p:spPr bwMode="auto">
          <a:xfrm>
            <a:off x="505283" y="2375213"/>
            <a:ext cx="2760595" cy="276059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STTT ít đường Vinamilk 180ml – BON GROCE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5800" l="10000" r="90000">
                        <a14:foregroundMark x1="30600" y1="14600" x2="60800" y2="16000"/>
                        <a14:foregroundMark x1="60800" y1="16000" x2="62000" y2="16600"/>
                        <a14:foregroundMark x1="57200" y1="20200" x2="60400" y2="60200"/>
                        <a14:foregroundMark x1="62400" y1="16600" x2="64200" y2="45400"/>
                        <a14:foregroundMark x1="64200" y1="45400" x2="61800" y2="65631"/>
                        <a14:foregroundMark x1="63561" y1="76000" x2="63600" y2="79000"/>
                        <a14:foregroundMark x1="63400" y1="63400" x2="63427" y2="65537"/>
                        <a14:foregroundMark x1="65106" y1="75875" x2="65000" y2="79600"/>
                        <a14:foregroundMark x1="55000" y1="66600" x2="58800" y2="75200"/>
                        <a14:foregroundMark x1="58800" y1="68000" x2="58800" y2="73200"/>
                        <a14:foregroundMark x1="37400" y1="90800" x2="43898" y2="93224"/>
                        <a14:foregroundMark x1="63800" y1="66000" x2="64000" y2="75600"/>
                        <a14:foregroundMark x1="64400" y1="66200" x2="65400" y2="73200"/>
                        <a14:foregroundMark x1="49000" y1="29400" x2="52000" y2="34000"/>
                        <a14:foregroundMark x1="47400" y1="30200" x2="48400" y2="31000"/>
                        <a14:foregroundMark x1="33200" y1="11800" x2="51800" y2="12400"/>
                        <a14:foregroundMark x1="65400" y1="59400" x2="65600" y2="66800"/>
                        <a14:foregroundMark x1="43000" y1="10200" x2="43000" y2="10200"/>
                        <a14:backgroundMark x1="49400" y1="96000" x2="64000" y2="96000"/>
                        <a14:backgroundMark x1="49000" y1="92600" x2="49000" y2="93600"/>
                        <a14:backgroundMark x1="48800" y1="95600" x2="48800" y2="95600"/>
                        <a14:backgroundMark x1="48800" y1="95200" x2="48800" y2="95200"/>
                        <a14:backgroundMark x1="47200" y1="30200" x2="47462" y2="30145"/>
                        <a14:backgroundMark x1="46400" y1="94400" x2="50200" y2="93800"/>
                        <a14:backgroundMark x1="45000" y1="93800" x2="47800" y2="93800"/>
                        <a14:backgroundMark x1="49800" y1="95800" x2="49200" y2="95200"/>
                        <a14:backgroundMark x1="44800" y1="93600" x2="45800" y2="94000"/>
                        <a14:backgroundMark x1="49400" y1="95000" x2="50600" y2="96000"/>
                        <a14:backgroundMark x1="66386" y1="75550" x2="66400" y2="75800"/>
                        <a14:backgroundMark x1="66400" y1="75800" x2="66400" y2="76000"/>
                      </a14:backgroundRemoval>
                    </a14:imgEffect>
                  </a14:imgLayer>
                </a14:imgProps>
              </a:ext>
              <a:ext uri="{28A0092B-C50C-407E-A947-70E740481C1C}">
                <a14:useLocalDpi xmlns:a14="http://schemas.microsoft.com/office/drawing/2010/main" val="0"/>
              </a:ext>
            </a:extLst>
          </a:blip>
          <a:srcRect/>
          <a:stretch>
            <a:fillRect/>
          </a:stretch>
        </p:blipFill>
        <p:spPr bwMode="auto">
          <a:xfrm>
            <a:off x="3570679" y="2775675"/>
            <a:ext cx="1748949" cy="174894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100+ hình ảnh của khối rubik - hinhanhsieudep.net"/>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962" b="92176" l="10000" r="90000">
                        <a14:foregroundMark x1="40333" y1="81107" x2="49167" y2="85305"/>
                        <a14:foregroundMark x1="49167" y1="85305" x2="50000" y2="86069"/>
                        <a14:foregroundMark x1="39500" y1="74618" x2="47500" y2="87214"/>
                        <a14:foregroundMark x1="47500" y1="87214" x2="54000" y2="92366"/>
                        <a14:foregroundMark x1="38667" y1="76336" x2="41333" y2="87214"/>
                        <a14:foregroundMark x1="41333" y1="87214" x2="44333" y2="78817"/>
                        <a14:foregroundMark x1="38333" y1="72901" x2="38000" y2="85878"/>
                        <a14:foregroundMark x1="38000" y1="85878" x2="47500" y2="91603"/>
                        <a14:foregroundMark x1="33667" y1="21756" x2="47833" y2="34733"/>
                        <a14:foregroundMark x1="49000" y1="30344" x2="60167" y2="23473"/>
                        <a14:foregroundMark x1="60167" y1="23473" x2="60667" y2="22710"/>
                        <a14:foregroundMark x1="31333" y1="22901" x2="40167" y2="23092"/>
                        <a14:foregroundMark x1="40167" y1="23092" x2="40500" y2="23092"/>
                        <a14:foregroundMark x1="44167" y1="28435" x2="56167" y2="30153"/>
                        <a14:foregroundMark x1="56167" y1="30153" x2="56833" y2="29580"/>
                        <a14:foregroundMark x1="57667" y1="23282" x2="68833" y2="22328"/>
                        <a14:foregroundMark x1="68833" y1="22328" x2="69500" y2="21756"/>
                        <a14:foregroundMark x1="30000" y1="23092" x2="42500" y2="23473"/>
                        <a14:foregroundMark x1="42500" y1="23473" x2="43333" y2="24237"/>
                        <a14:foregroundMark x1="27667" y1="23092" x2="36000" y2="18893"/>
                        <a14:foregroundMark x1="36000" y1="18893" x2="41167" y2="22710"/>
                        <a14:foregroundMark x1="43833" y1="8588" x2="52500" y2="8779"/>
                        <a14:foregroundMark x1="49500" y1="4962" x2="51333" y2="4962"/>
                        <a14:foregroundMark x1="61333" y1="26908" x2="70167" y2="22519"/>
                        <a14:foregroundMark x1="56667" y1="26145" x2="64333" y2="33779"/>
                        <a14:foregroundMark x1="81667" y1="26908" x2="81833" y2="34351"/>
                        <a14:foregroundMark x1="78833" y1="25000" x2="84333" y2="33779"/>
                        <a14:foregroundMark x1="80000" y1="23855" x2="87000" y2="21565"/>
                      </a14:backgroundRemoval>
                    </a14:imgEffect>
                  </a14:imgLayer>
                </a14:imgProps>
              </a:ext>
              <a:ext uri="{28A0092B-C50C-407E-A947-70E740481C1C}">
                <a14:useLocalDpi xmlns:a14="http://schemas.microsoft.com/office/drawing/2010/main" val="0"/>
              </a:ext>
            </a:extLst>
          </a:blip>
          <a:srcRect/>
          <a:stretch>
            <a:fillRect/>
          </a:stretch>
        </p:blipFill>
        <p:spPr bwMode="auto">
          <a:xfrm>
            <a:off x="5902112" y="3077788"/>
            <a:ext cx="1890407" cy="16509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272877" y="224118"/>
            <a:ext cx="8048759" cy="769441"/>
          </a:xfrm>
          <a:prstGeom prst="rect">
            <a:avLst/>
          </a:prstGeom>
          <a:noFill/>
        </p:spPr>
        <p:txBody>
          <a:bodyPr wrap="square" rtlCol="0">
            <a:spAutoFit/>
          </a:bodyPr>
          <a:lstStyle/>
          <a:p>
            <a:pPr algn="ctr"/>
            <a:r>
              <a:rPr lang="en-US" sz="4400" b="1">
                <a:ln w="12700">
                  <a:solidFill>
                    <a:schemeClr val="tx1"/>
                  </a:solidFill>
                </a:ln>
                <a:solidFill>
                  <a:srgbClr val="EFEEDE"/>
                </a:solidFill>
                <a:latin typeface="#9Slide07 IcielCadena" panose="02000503000000020004" pitchFamily="2" charset="0"/>
              </a:rPr>
              <a:t>1. Thể tích là gì?</a:t>
            </a:r>
            <a:endParaRPr lang="vi-VN" sz="4400" b="1">
              <a:ln w="12700">
                <a:solidFill>
                  <a:schemeClr val="tx1"/>
                </a:solidFill>
              </a:ln>
              <a:solidFill>
                <a:srgbClr val="EFEEDE"/>
              </a:solidFill>
              <a:latin typeface="#9Slide07 IcielCadena" panose="02000503000000020004" pitchFamily="2" charset="0"/>
            </a:endParaRPr>
          </a:p>
        </p:txBody>
      </p:sp>
      <p:sp>
        <p:nvSpPr>
          <p:cNvPr id="25" name="TextBox 24"/>
          <p:cNvSpPr txBox="1"/>
          <p:nvPr/>
        </p:nvSpPr>
        <p:spPr>
          <a:xfrm>
            <a:off x="637309" y="1310107"/>
            <a:ext cx="11049408" cy="953135"/>
          </a:xfrm>
          <a:prstGeom prst="rect">
            <a:avLst/>
          </a:prstGeom>
          <a:noFill/>
        </p:spPr>
        <p:txBody>
          <a:bodyPr wrap="square" rtlCol="0">
            <a:spAutoFit/>
          </a:bodyPr>
          <a:lstStyle/>
          <a:p>
            <a:pPr algn="just"/>
            <a:r>
              <a:rPr lang="en-US" sz="2800">
                <a:latin typeface="#9Slide05 Lobster" panose="02000506000000020003" pitchFamily="2" charset="0"/>
              </a:rPr>
              <a:t>Quan sát các hình ảnh sau, con có nhận xét gì về hình dạng, kích thước của các đồ vật? </a:t>
            </a:r>
            <a:endParaRPr lang="en-US" sz="2800">
              <a:solidFill>
                <a:schemeClr val="accent5">
                  <a:lumMod val="50000"/>
                </a:schemeClr>
              </a:solidFill>
              <a:latin typeface="#9Slide05 Lobster" panose="02000506000000020003"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circle(in)">
                                      <p:cBhvr>
                                        <p:cTn id="14" dur="1000"/>
                                        <p:tgtEl>
                                          <p:spTgt spid="2050"/>
                                        </p:tgtEl>
                                      </p:cBhvr>
                                    </p:animEffect>
                                  </p:childTnLst>
                                </p:cTn>
                              </p:par>
                              <p:par>
                                <p:cTn id="15" presetID="6"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1000"/>
                                        <p:tgtEl>
                                          <p:spTgt spid="21"/>
                                        </p:tgtEl>
                                      </p:cBhvr>
                                    </p:animEffect>
                                  </p:childTnLst>
                                </p:cTn>
                              </p:par>
                              <p:par>
                                <p:cTn id="18" presetID="6" presetClass="entr" presetSubtype="16" fill="hold" nodeType="withEffect">
                                  <p:stCondLst>
                                    <p:cond delay="0"/>
                                  </p:stCondLst>
                                  <p:childTnLst>
                                    <p:set>
                                      <p:cBhvr>
                                        <p:cTn id="19" dur="1" fill="hold">
                                          <p:stCondLst>
                                            <p:cond delay="0"/>
                                          </p:stCondLst>
                                        </p:cTn>
                                        <p:tgtEl>
                                          <p:spTgt spid="2054"/>
                                        </p:tgtEl>
                                        <p:attrNameLst>
                                          <p:attrName>style.visibility</p:attrName>
                                        </p:attrNameLst>
                                      </p:cBhvr>
                                      <p:to>
                                        <p:strVal val="visible"/>
                                      </p:to>
                                    </p:set>
                                    <p:animEffect transition="in" filter="circle(in)">
                                      <p:cBhvr>
                                        <p:cTn id="20" dur="1000"/>
                                        <p:tgtEl>
                                          <p:spTgt spid="2054"/>
                                        </p:tgtEl>
                                      </p:cBhvr>
                                    </p:animEffect>
                                  </p:childTnLst>
                                </p:cTn>
                              </p:par>
                              <p:par>
                                <p:cTn id="21" presetID="6" presetClass="entr" presetSubtype="16" fill="hold" nodeType="withEffect">
                                  <p:stCondLst>
                                    <p:cond delay="0"/>
                                  </p:stCondLst>
                                  <p:childTnLst>
                                    <p:set>
                                      <p:cBhvr>
                                        <p:cTn id="22" dur="1" fill="hold">
                                          <p:stCondLst>
                                            <p:cond delay="0"/>
                                          </p:stCondLst>
                                        </p:cTn>
                                        <p:tgtEl>
                                          <p:spTgt spid="2058"/>
                                        </p:tgtEl>
                                        <p:attrNameLst>
                                          <p:attrName>style.visibility</p:attrName>
                                        </p:attrNameLst>
                                      </p:cBhvr>
                                      <p:to>
                                        <p:strVal val="visible"/>
                                      </p:to>
                                    </p:set>
                                    <p:animEffect transition="in" filter="circle(in)">
                                      <p:cBhvr>
                                        <p:cTn id="23" dur="1000"/>
                                        <p:tgtEl>
                                          <p:spTgt spid="2058"/>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xit" presetSubtype="4" fill="hold" grpId="1" nodeType="clickEffect">
                                  <p:stCondLst>
                                    <p:cond delay="0"/>
                                  </p:stCondLst>
                                  <p:childTnLst>
                                    <p:anim calcmode="lin" valueType="num">
                                      <p:cBhvr additive="base">
                                        <p:cTn id="27" dur="500"/>
                                        <p:tgtEl>
                                          <p:spTgt spid="25"/>
                                        </p:tgtEl>
                                        <p:attrNameLst>
                                          <p:attrName>ppt_y</p:attrName>
                                        </p:attrNameLst>
                                      </p:cBhvr>
                                      <p:tavLst>
                                        <p:tav tm="0">
                                          <p:val>
                                            <p:strVal val="#ppt_y"/>
                                          </p:val>
                                        </p:tav>
                                        <p:tav tm="100000">
                                          <p:val>
                                            <p:strVal val="#ppt_y+#ppt_h*1.125000"/>
                                          </p:val>
                                        </p:tav>
                                      </p:tavLst>
                                    </p:anim>
                                    <p:animEffect transition="out" filter="wipe(down)">
                                      <p:cBhvr>
                                        <p:cTn id="28" dur="500"/>
                                        <p:tgtEl>
                                          <p:spTgt spid="25"/>
                                        </p:tgtEl>
                                      </p:cBhvr>
                                    </p:animEffect>
                                    <p:set>
                                      <p:cBhvr>
                                        <p:cTn id="29"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69A81"/>
        </a:solidFill>
        <a:effectLst/>
      </p:bgPr>
    </p:bg>
    <p:spTree>
      <p:nvGrpSpPr>
        <p:cNvPr id="1" name=""/>
        <p:cNvGrpSpPr/>
        <p:nvPr/>
      </p:nvGrpSpPr>
      <p:grpSpPr>
        <a:xfrm>
          <a:off x="0" y="0"/>
          <a:ext cx="0" cy="0"/>
          <a:chOff x="0" y="0"/>
          <a:chExt cx="0" cy="0"/>
        </a:xfrm>
      </p:grpSpPr>
      <p:sp>
        <p:nvSpPr>
          <p:cNvPr id="21" name="Rectangle 20"/>
          <p:cNvSpPr/>
          <p:nvPr/>
        </p:nvSpPr>
        <p:spPr>
          <a:xfrm>
            <a:off x="200204" y="221456"/>
            <a:ext cx="11782079" cy="6415087"/>
          </a:xfrm>
          <a:custGeom>
            <a:avLst/>
            <a:gdLst>
              <a:gd name="connsiteX0" fmla="*/ 0 w 11782079"/>
              <a:gd name="connsiteY0" fmla="*/ 0 h 6415087"/>
              <a:gd name="connsiteX1" fmla="*/ 235642 w 11782079"/>
              <a:gd name="connsiteY1" fmla="*/ 0 h 6415087"/>
              <a:gd name="connsiteX2" fmla="*/ 471283 w 11782079"/>
              <a:gd name="connsiteY2" fmla="*/ 0 h 6415087"/>
              <a:gd name="connsiteX3" fmla="*/ 1296029 w 11782079"/>
              <a:gd name="connsiteY3" fmla="*/ 0 h 6415087"/>
              <a:gd name="connsiteX4" fmla="*/ 1767312 w 11782079"/>
              <a:gd name="connsiteY4" fmla="*/ 0 h 6415087"/>
              <a:gd name="connsiteX5" fmla="*/ 2356416 w 11782079"/>
              <a:gd name="connsiteY5" fmla="*/ 0 h 6415087"/>
              <a:gd name="connsiteX6" fmla="*/ 2709878 w 11782079"/>
              <a:gd name="connsiteY6" fmla="*/ 0 h 6415087"/>
              <a:gd name="connsiteX7" fmla="*/ 3063341 w 11782079"/>
              <a:gd name="connsiteY7" fmla="*/ 0 h 6415087"/>
              <a:gd name="connsiteX8" fmla="*/ 3534624 w 11782079"/>
              <a:gd name="connsiteY8" fmla="*/ 0 h 6415087"/>
              <a:gd name="connsiteX9" fmla="*/ 4005907 w 11782079"/>
              <a:gd name="connsiteY9" fmla="*/ 0 h 6415087"/>
              <a:gd name="connsiteX10" fmla="*/ 4241548 w 11782079"/>
              <a:gd name="connsiteY10" fmla="*/ 0 h 6415087"/>
              <a:gd name="connsiteX11" fmla="*/ 4477190 w 11782079"/>
              <a:gd name="connsiteY11" fmla="*/ 0 h 6415087"/>
              <a:gd name="connsiteX12" fmla="*/ 5301936 w 11782079"/>
              <a:gd name="connsiteY12" fmla="*/ 0 h 6415087"/>
              <a:gd name="connsiteX13" fmla="*/ 5655398 w 11782079"/>
              <a:gd name="connsiteY13" fmla="*/ 0 h 6415087"/>
              <a:gd name="connsiteX14" fmla="*/ 6008860 w 11782079"/>
              <a:gd name="connsiteY14" fmla="*/ 0 h 6415087"/>
              <a:gd name="connsiteX15" fmla="*/ 6480143 w 11782079"/>
              <a:gd name="connsiteY15" fmla="*/ 0 h 6415087"/>
              <a:gd name="connsiteX16" fmla="*/ 7304889 w 11782079"/>
              <a:gd name="connsiteY16" fmla="*/ 0 h 6415087"/>
              <a:gd name="connsiteX17" fmla="*/ 7540531 w 11782079"/>
              <a:gd name="connsiteY17" fmla="*/ 0 h 6415087"/>
              <a:gd name="connsiteX18" fmla="*/ 7776172 w 11782079"/>
              <a:gd name="connsiteY18" fmla="*/ 0 h 6415087"/>
              <a:gd name="connsiteX19" fmla="*/ 8129635 w 11782079"/>
              <a:gd name="connsiteY19" fmla="*/ 0 h 6415087"/>
              <a:gd name="connsiteX20" fmla="*/ 8954380 w 11782079"/>
              <a:gd name="connsiteY20" fmla="*/ 0 h 6415087"/>
              <a:gd name="connsiteX21" fmla="*/ 9425663 w 11782079"/>
              <a:gd name="connsiteY21" fmla="*/ 0 h 6415087"/>
              <a:gd name="connsiteX22" fmla="*/ 9661305 w 11782079"/>
              <a:gd name="connsiteY22" fmla="*/ 0 h 6415087"/>
              <a:gd name="connsiteX23" fmla="*/ 10486050 w 11782079"/>
              <a:gd name="connsiteY23" fmla="*/ 0 h 6415087"/>
              <a:gd name="connsiteX24" fmla="*/ 10839513 w 11782079"/>
              <a:gd name="connsiteY24" fmla="*/ 0 h 6415087"/>
              <a:gd name="connsiteX25" fmla="*/ 11782079 w 11782079"/>
              <a:gd name="connsiteY25" fmla="*/ 0 h 6415087"/>
              <a:gd name="connsiteX26" fmla="*/ 11782079 w 11782079"/>
              <a:gd name="connsiteY26" fmla="*/ 647341 h 6415087"/>
              <a:gd name="connsiteX27" fmla="*/ 11782079 w 11782079"/>
              <a:gd name="connsiteY27" fmla="*/ 1166379 h 6415087"/>
              <a:gd name="connsiteX28" fmla="*/ 11782079 w 11782079"/>
              <a:gd name="connsiteY28" fmla="*/ 1813720 h 6415087"/>
              <a:gd name="connsiteX29" fmla="*/ 11782079 w 11782079"/>
              <a:gd name="connsiteY29" fmla="*/ 2332759 h 6415087"/>
              <a:gd name="connsiteX30" fmla="*/ 11782079 w 11782079"/>
              <a:gd name="connsiteY30" fmla="*/ 2787647 h 6415087"/>
              <a:gd name="connsiteX31" fmla="*/ 11782079 w 11782079"/>
              <a:gd name="connsiteY31" fmla="*/ 3370837 h 6415087"/>
              <a:gd name="connsiteX32" fmla="*/ 11782079 w 11782079"/>
              <a:gd name="connsiteY32" fmla="*/ 4082328 h 6415087"/>
              <a:gd name="connsiteX33" fmla="*/ 11782079 w 11782079"/>
              <a:gd name="connsiteY33" fmla="*/ 4665518 h 6415087"/>
              <a:gd name="connsiteX34" fmla="*/ 11782079 w 11782079"/>
              <a:gd name="connsiteY34" fmla="*/ 5377009 h 6415087"/>
              <a:gd name="connsiteX35" fmla="*/ 11782079 w 11782079"/>
              <a:gd name="connsiteY35" fmla="*/ 5831897 h 6415087"/>
              <a:gd name="connsiteX36" fmla="*/ 11782079 w 11782079"/>
              <a:gd name="connsiteY36" fmla="*/ 6415087 h 6415087"/>
              <a:gd name="connsiteX37" fmla="*/ 11546437 w 11782079"/>
              <a:gd name="connsiteY37" fmla="*/ 6415087 h 6415087"/>
              <a:gd name="connsiteX38" fmla="*/ 11075154 w 11782079"/>
              <a:gd name="connsiteY38" fmla="*/ 6415087 h 6415087"/>
              <a:gd name="connsiteX39" fmla="*/ 10368230 w 11782079"/>
              <a:gd name="connsiteY39" fmla="*/ 6415087 h 6415087"/>
              <a:gd name="connsiteX40" fmla="*/ 9896946 w 11782079"/>
              <a:gd name="connsiteY40" fmla="*/ 6415087 h 6415087"/>
              <a:gd name="connsiteX41" fmla="*/ 9661305 w 11782079"/>
              <a:gd name="connsiteY41" fmla="*/ 6415087 h 6415087"/>
              <a:gd name="connsiteX42" fmla="*/ 9425663 w 11782079"/>
              <a:gd name="connsiteY42" fmla="*/ 6415087 h 6415087"/>
              <a:gd name="connsiteX43" fmla="*/ 9190022 w 11782079"/>
              <a:gd name="connsiteY43" fmla="*/ 6415087 h 6415087"/>
              <a:gd name="connsiteX44" fmla="*/ 8483097 w 11782079"/>
              <a:gd name="connsiteY44" fmla="*/ 6415087 h 6415087"/>
              <a:gd name="connsiteX45" fmla="*/ 8011814 w 11782079"/>
              <a:gd name="connsiteY45" fmla="*/ 6415087 h 6415087"/>
              <a:gd name="connsiteX46" fmla="*/ 7187068 w 11782079"/>
              <a:gd name="connsiteY46" fmla="*/ 6415087 h 6415087"/>
              <a:gd name="connsiteX47" fmla="*/ 6951427 w 11782079"/>
              <a:gd name="connsiteY47" fmla="*/ 6415087 h 6415087"/>
              <a:gd name="connsiteX48" fmla="*/ 6126681 w 11782079"/>
              <a:gd name="connsiteY48" fmla="*/ 6415087 h 6415087"/>
              <a:gd name="connsiteX49" fmla="*/ 5891040 w 11782079"/>
              <a:gd name="connsiteY49" fmla="*/ 6415087 h 6415087"/>
              <a:gd name="connsiteX50" fmla="*/ 5537577 w 11782079"/>
              <a:gd name="connsiteY50" fmla="*/ 6415087 h 6415087"/>
              <a:gd name="connsiteX51" fmla="*/ 4948473 w 11782079"/>
              <a:gd name="connsiteY51" fmla="*/ 6415087 h 6415087"/>
              <a:gd name="connsiteX52" fmla="*/ 4712832 w 11782079"/>
              <a:gd name="connsiteY52" fmla="*/ 6415087 h 6415087"/>
              <a:gd name="connsiteX53" fmla="*/ 3888086 w 11782079"/>
              <a:gd name="connsiteY53" fmla="*/ 6415087 h 6415087"/>
              <a:gd name="connsiteX54" fmla="*/ 3534624 w 11782079"/>
              <a:gd name="connsiteY54" fmla="*/ 6415087 h 6415087"/>
              <a:gd name="connsiteX55" fmla="*/ 2827699 w 11782079"/>
              <a:gd name="connsiteY55" fmla="*/ 6415087 h 6415087"/>
              <a:gd name="connsiteX56" fmla="*/ 2120774 w 11782079"/>
              <a:gd name="connsiteY56" fmla="*/ 6415087 h 6415087"/>
              <a:gd name="connsiteX57" fmla="*/ 1885133 w 11782079"/>
              <a:gd name="connsiteY57" fmla="*/ 6415087 h 6415087"/>
              <a:gd name="connsiteX58" fmla="*/ 1649491 w 11782079"/>
              <a:gd name="connsiteY58" fmla="*/ 6415087 h 6415087"/>
              <a:gd name="connsiteX59" fmla="*/ 1413849 w 11782079"/>
              <a:gd name="connsiteY59" fmla="*/ 6415087 h 6415087"/>
              <a:gd name="connsiteX60" fmla="*/ 824746 w 11782079"/>
              <a:gd name="connsiteY60" fmla="*/ 6415087 h 6415087"/>
              <a:gd name="connsiteX61" fmla="*/ 0 w 11782079"/>
              <a:gd name="connsiteY61" fmla="*/ 6415087 h 6415087"/>
              <a:gd name="connsiteX62" fmla="*/ 0 w 11782079"/>
              <a:gd name="connsiteY62" fmla="*/ 5767746 h 6415087"/>
              <a:gd name="connsiteX63" fmla="*/ 0 w 11782079"/>
              <a:gd name="connsiteY63" fmla="*/ 5184557 h 6415087"/>
              <a:gd name="connsiteX64" fmla="*/ 0 w 11782079"/>
              <a:gd name="connsiteY64" fmla="*/ 4729669 h 6415087"/>
              <a:gd name="connsiteX65" fmla="*/ 0 w 11782079"/>
              <a:gd name="connsiteY65" fmla="*/ 4338932 h 6415087"/>
              <a:gd name="connsiteX66" fmla="*/ 0 w 11782079"/>
              <a:gd name="connsiteY66" fmla="*/ 3884044 h 6415087"/>
              <a:gd name="connsiteX67" fmla="*/ 0 w 11782079"/>
              <a:gd name="connsiteY67" fmla="*/ 3172552 h 6415087"/>
              <a:gd name="connsiteX68" fmla="*/ 0 w 11782079"/>
              <a:gd name="connsiteY68" fmla="*/ 2461061 h 6415087"/>
              <a:gd name="connsiteX69" fmla="*/ 0 w 11782079"/>
              <a:gd name="connsiteY69" fmla="*/ 1749569 h 6415087"/>
              <a:gd name="connsiteX70" fmla="*/ 0 w 11782079"/>
              <a:gd name="connsiteY70" fmla="*/ 1230530 h 6415087"/>
              <a:gd name="connsiteX71" fmla="*/ 0 w 11782079"/>
              <a:gd name="connsiteY71" fmla="*/ 647341 h 6415087"/>
              <a:gd name="connsiteX72" fmla="*/ 0 w 11782079"/>
              <a:gd name="connsiteY72" fmla="*/ 0 h 641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1782079" h="6415087" extrusionOk="0">
                <a:moveTo>
                  <a:pt x="0" y="0"/>
                </a:moveTo>
                <a:cubicBezTo>
                  <a:pt x="68759" y="-554"/>
                  <a:pt x="146041" y="17594"/>
                  <a:pt x="235642" y="0"/>
                </a:cubicBezTo>
                <a:cubicBezTo>
                  <a:pt x="325243" y="-17594"/>
                  <a:pt x="364107" y="14491"/>
                  <a:pt x="471283" y="0"/>
                </a:cubicBezTo>
                <a:cubicBezTo>
                  <a:pt x="578459" y="-14491"/>
                  <a:pt x="938889" y="26118"/>
                  <a:pt x="1296029" y="0"/>
                </a:cubicBezTo>
                <a:cubicBezTo>
                  <a:pt x="1653169" y="-26118"/>
                  <a:pt x="1577753" y="36684"/>
                  <a:pt x="1767312" y="0"/>
                </a:cubicBezTo>
                <a:cubicBezTo>
                  <a:pt x="1956871" y="-36684"/>
                  <a:pt x="2160856" y="20857"/>
                  <a:pt x="2356416" y="0"/>
                </a:cubicBezTo>
                <a:cubicBezTo>
                  <a:pt x="2551976" y="-20857"/>
                  <a:pt x="2557376" y="32903"/>
                  <a:pt x="2709878" y="0"/>
                </a:cubicBezTo>
                <a:cubicBezTo>
                  <a:pt x="2862380" y="-32903"/>
                  <a:pt x="2957837" y="10718"/>
                  <a:pt x="3063341" y="0"/>
                </a:cubicBezTo>
                <a:cubicBezTo>
                  <a:pt x="3168845" y="-10718"/>
                  <a:pt x="3432259" y="21009"/>
                  <a:pt x="3534624" y="0"/>
                </a:cubicBezTo>
                <a:cubicBezTo>
                  <a:pt x="3636989" y="-21009"/>
                  <a:pt x="3772785" y="15780"/>
                  <a:pt x="4005907" y="0"/>
                </a:cubicBezTo>
                <a:cubicBezTo>
                  <a:pt x="4239029" y="-15780"/>
                  <a:pt x="4185372" y="14437"/>
                  <a:pt x="4241548" y="0"/>
                </a:cubicBezTo>
                <a:cubicBezTo>
                  <a:pt x="4297724" y="-14437"/>
                  <a:pt x="4426205" y="5411"/>
                  <a:pt x="4477190" y="0"/>
                </a:cubicBezTo>
                <a:cubicBezTo>
                  <a:pt x="4528175" y="-5411"/>
                  <a:pt x="5097958" y="32034"/>
                  <a:pt x="5301936" y="0"/>
                </a:cubicBezTo>
                <a:cubicBezTo>
                  <a:pt x="5505914" y="-32034"/>
                  <a:pt x="5533034" y="34191"/>
                  <a:pt x="5655398" y="0"/>
                </a:cubicBezTo>
                <a:cubicBezTo>
                  <a:pt x="5777762" y="-34191"/>
                  <a:pt x="5936974" y="34514"/>
                  <a:pt x="6008860" y="0"/>
                </a:cubicBezTo>
                <a:cubicBezTo>
                  <a:pt x="6080746" y="-34514"/>
                  <a:pt x="6331880" y="55952"/>
                  <a:pt x="6480143" y="0"/>
                </a:cubicBezTo>
                <a:cubicBezTo>
                  <a:pt x="6628406" y="-55952"/>
                  <a:pt x="6973533" y="34392"/>
                  <a:pt x="7304889" y="0"/>
                </a:cubicBezTo>
                <a:cubicBezTo>
                  <a:pt x="7636245" y="-34392"/>
                  <a:pt x="7480868" y="7253"/>
                  <a:pt x="7540531" y="0"/>
                </a:cubicBezTo>
                <a:cubicBezTo>
                  <a:pt x="7600194" y="-7253"/>
                  <a:pt x="7708833" y="13512"/>
                  <a:pt x="7776172" y="0"/>
                </a:cubicBezTo>
                <a:cubicBezTo>
                  <a:pt x="7843511" y="-13512"/>
                  <a:pt x="8028277" y="12490"/>
                  <a:pt x="8129635" y="0"/>
                </a:cubicBezTo>
                <a:cubicBezTo>
                  <a:pt x="8230993" y="-12490"/>
                  <a:pt x="8633234" y="96087"/>
                  <a:pt x="8954380" y="0"/>
                </a:cubicBezTo>
                <a:cubicBezTo>
                  <a:pt x="9275527" y="-96087"/>
                  <a:pt x="9190450" y="46274"/>
                  <a:pt x="9425663" y="0"/>
                </a:cubicBezTo>
                <a:cubicBezTo>
                  <a:pt x="9660876" y="-46274"/>
                  <a:pt x="9575187" y="6930"/>
                  <a:pt x="9661305" y="0"/>
                </a:cubicBezTo>
                <a:cubicBezTo>
                  <a:pt x="9747423" y="-6930"/>
                  <a:pt x="10133626" y="39277"/>
                  <a:pt x="10486050" y="0"/>
                </a:cubicBezTo>
                <a:cubicBezTo>
                  <a:pt x="10838474" y="-39277"/>
                  <a:pt x="10676060" y="18594"/>
                  <a:pt x="10839513" y="0"/>
                </a:cubicBezTo>
                <a:cubicBezTo>
                  <a:pt x="11002966" y="-18594"/>
                  <a:pt x="11346219" y="57986"/>
                  <a:pt x="11782079" y="0"/>
                </a:cubicBezTo>
                <a:cubicBezTo>
                  <a:pt x="11828410" y="257343"/>
                  <a:pt x="11714893" y="440746"/>
                  <a:pt x="11782079" y="647341"/>
                </a:cubicBezTo>
                <a:cubicBezTo>
                  <a:pt x="11849265" y="853936"/>
                  <a:pt x="11777992" y="928058"/>
                  <a:pt x="11782079" y="1166379"/>
                </a:cubicBezTo>
                <a:cubicBezTo>
                  <a:pt x="11786166" y="1404700"/>
                  <a:pt x="11755246" y="1671268"/>
                  <a:pt x="11782079" y="1813720"/>
                </a:cubicBezTo>
                <a:cubicBezTo>
                  <a:pt x="11808912" y="1956172"/>
                  <a:pt x="11724257" y="2203039"/>
                  <a:pt x="11782079" y="2332759"/>
                </a:cubicBezTo>
                <a:cubicBezTo>
                  <a:pt x="11839901" y="2462479"/>
                  <a:pt x="11762241" y="2582750"/>
                  <a:pt x="11782079" y="2787647"/>
                </a:cubicBezTo>
                <a:cubicBezTo>
                  <a:pt x="11801917" y="2992544"/>
                  <a:pt x="11758904" y="3113170"/>
                  <a:pt x="11782079" y="3370837"/>
                </a:cubicBezTo>
                <a:cubicBezTo>
                  <a:pt x="11805254" y="3628504"/>
                  <a:pt x="11725197" y="3784551"/>
                  <a:pt x="11782079" y="4082328"/>
                </a:cubicBezTo>
                <a:cubicBezTo>
                  <a:pt x="11838961" y="4380105"/>
                  <a:pt x="11738797" y="4531387"/>
                  <a:pt x="11782079" y="4665518"/>
                </a:cubicBezTo>
                <a:cubicBezTo>
                  <a:pt x="11825361" y="4799649"/>
                  <a:pt x="11735530" y="5216637"/>
                  <a:pt x="11782079" y="5377009"/>
                </a:cubicBezTo>
                <a:cubicBezTo>
                  <a:pt x="11828628" y="5537381"/>
                  <a:pt x="11745163" y="5696807"/>
                  <a:pt x="11782079" y="5831897"/>
                </a:cubicBezTo>
                <a:cubicBezTo>
                  <a:pt x="11818995" y="5966987"/>
                  <a:pt x="11751264" y="6146639"/>
                  <a:pt x="11782079" y="6415087"/>
                </a:cubicBezTo>
                <a:cubicBezTo>
                  <a:pt x="11713107" y="6421411"/>
                  <a:pt x="11611477" y="6410049"/>
                  <a:pt x="11546437" y="6415087"/>
                </a:cubicBezTo>
                <a:cubicBezTo>
                  <a:pt x="11481397" y="6420125"/>
                  <a:pt x="11198793" y="6377561"/>
                  <a:pt x="11075154" y="6415087"/>
                </a:cubicBezTo>
                <a:cubicBezTo>
                  <a:pt x="10951515" y="6452613"/>
                  <a:pt x="10525278" y="6367326"/>
                  <a:pt x="10368230" y="6415087"/>
                </a:cubicBezTo>
                <a:cubicBezTo>
                  <a:pt x="10211182" y="6462848"/>
                  <a:pt x="10060659" y="6397795"/>
                  <a:pt x="9896946" y="6415087"/>
                </a:cubicBezTo>
                <a:cubicBezTo>
                  <a:pt x="9733233" y="6432379"/>
                  <a:pt x="9739529" y="6408350"/>
                  <a:pt x="9661305" y="6415087"/>
                </a:cubicBezTo>
                <a:cubicBezTo>
                  <a:pt x="9583081" y="6421824"/>
                  <a:pt x="9472861" y="6410661"/>
                  <a:pt x="9425663" y="6415087"/>
                </a:cubicBezTo>
                <a:cubicBezTo>
                  <a:pt x="9378465" y="6419513"/>
                  <a:pt x="9261759" y="6403833"/>
                  <a:pt x="9190022" y="6415087"/>
                </a:cubicBezTo>
                <a:cubicBezTo>
                  <a:pt x="9118285" y="6426341"/>
                  <a:pt x="8794730" y="6376824"/>
                  <a:pt x="8483097" y="6415087"/>
                </a:cubicBezTo>
                <a:cubicBezTo>
                  <a:pt x="8171465" y="6453350"/>
                  <a:pt x="8176757" y="6390828"/>
                  <a:pt x="8011814" y="6415087"/>
                </a:cubicBezTo>
                <a:cubicBezTo>
                  <a:pt x="7846871" y="6439346"/>
                  <a:pt x="7458711" y="6350960"/>
                  <a:pt x="7187068" y="6415087"/>
                </a:cubicBezTo>
                <a:cubicBezTo>
                  <a:pt x="6915425" y="6479214"/>
                  <a:pt x="7052670" y="6403853"/>
                  <a:pt x="6951427" y="6415087"/>
                </a:cubicBezTo>
                <a:cubicBezTo>
                  <a:pt x="6850184" y="6426321"/>
                  <a:pt x="6513809" y="6350862"/>
                  <a:pt x="6126681" y="6415087"/>
                </a:cubicBezTo>
                <a:cubicBezTo>
                  <a:pt x="5739553" y="6479312"/>
                  <a:pt x="5993830" y="6395805"/>
                  <a:pt x="5891040" y="6415087"/>
                </a:cubicBezTo>
                <a:cubicBezTo>
                  <a:pt x="5788250" y="6434369"/>
                  <a:pt x="5614108" y="6391443"/>
                  <a:pt x="5537577" y="6415087"/>
                </a:cubicBezTo>
                <a:cubicBezTo>
                  <a:pt x="5461046" y="6438731"/>
                  <a:pt x="5139621" y="6409608"/>
                  <a:pt x="4948473" y="6415087"/>
                </a:cubicBezTo>
                <a:cubicBezTo>
                  <a:pt x="4757325" y="6420566"/>
                  <a:pt x="4813023" y="6412011"/>
                  <a:pt x="4712832" y="6415087"/>
                </a:cubicBezTo>
                <a:cubicBezTo>
                  <a:pt x="4612641" y="6418163"/>
                  <a:pt x="4287116" y="6322744"/>
                  <a:pt x="3888086" y="6415087"/>
                </a:cubicBezTo>
                <a:cubicBezTo>
                  <a:pt x="3489056" y="6507430"/>
                  <a:pt x="3646301" y="6398946"/>
                  <a:pt x="3534624" y="6415087"/>
                </a:cubicBezTo>
                <a:cubicBezTo>
                  <a:pt x="3422947" y="6431228"/>
                  <a:pt x="2992316" y="6353289"/>
                  <a:pt x="2827699" y="6415087"/>
                </a:cubicBezTo>
                <a:cubicBezTo>
                  <a:pt x="2663083" y="6476885"/>
                  <a:pt x="2284318" y="6350372"/>
                  <a:pt x="2120774" y="6415087"/>
                </a:cubicBezTo>
                <a:cubicBezTo>
                  <a:pt x="1957231" y="6479802"/>
                  <a:pt x="2001954" y="6394285"/>
                  <a:pt x="1885133" y="6415087"/>
                </a:cubicBezTo>
                <a:cubicBezTo>
                  <a:pt x="1768312" y="6435889"/>
                  <a:pt x="1727818" y="6410573"/>
                  <a:pt x="1649491" y="6415087"/>
                </a:cubicBezTo>
                <a:cubicBezTo>
                  <a:pt x="1571164" y="6419601"/>
                  <a:pt x="1523059" y="6403345"/>
                  <a:pt x="1413849" y="6415087"/>
                </a:cubicBezTo>
                <a:cubicBezTo>
                  <a:pt x="1304639" y="6426829"/>
                  <a:pt x="1059286" y="6362477"/>
                  <a:pt x="824746" y="6415087"/>
                </a:cubicBezTo>
                <a:cubicBezTo>
                  <a:pt x="590206" y="6467697"/>
                  <a:pt x="394875" y="6367743"/>
                  <a:pt x="0" y="6415087"/>
                </a:cubicBezTo>
                <a:cubicBezTo>
                  <a:pt x="-47090" y="6097803"/>
                  <a:pt x="32657" y="6058484"/>
                  <a:pt x="0" y="5767746"/>
                </a:cubicBezTo>
                <a:cubicBezTo>
                  <a:pt x="-32657" y="5477008"/>
                  <a:pt x="33189" y="5425418"/>
                  <a:pt x="0" y="5184557"/>
                </a:cubicBezTo>
                <a:cubicBezTo>
                  <a:pt x="-33189" y="4943696"/>
                  <a:pt x="33178" y="4946211"/>
                  <a:pt x="0" y="4729669"/>
                </a:cubicBezTo>
                <a:cubicBezTo>
                  <a:pt x="-33178" y="4513127"/>
                  <a:pt x="39676" y="4530644"/>
                  <a:pt x="0" y="4338932"/>
                </a:cubicBezTo>
                <a:cubicBezTo>
                  <a:pt x="-39676" y="4147220"/>
                  <a:pt x="45184" y="4044187"/>
                  <a:pt x="0" y="3884044"/>
                </a:cubicBezTo>
                <a:cubicBezTo>
                  <a:pt x="-45184" y="3723901"/>
                  <a:pt x="64346" y="3472130"/>
                  <a:pt x="0" y="3172552"/>
                </a:cubicBezTo>
                <a:cubicBezTo>
                  <a:pt x="-64346" y="2872974"/>
                  <a:pt x="26838" y="2664825"/>
                  <a:pt x="0" y="2461061"/>
                </a:cubicBezTo>
                <a:cubicBezTo>
                  <a:pt x="-26838" y="2257297"/>
                  <a:pt x="19598" y="2019704"/>
                  <a:pt x="0" y="1749569"/>
                </a:cubicBezTo>
                <a:cubicBezTo>
                  <a:pt x="-19598" y="1479434"/>
                  <a:pt x="48370" y="1447859"/>
                  <a:pt x="0" y="1230530"/>
                </a:cubicBezTo>
                <a:cubicBezTo>
                  <a:pt x="-48370" y="1013201"/>
                  <a:pt x="68749" y="870201"/>
                  <a:pt x="0" y="647341"/>
                </a:cubicBezTo>
                <a:cubicBezTo>
                  <a:pt x="-68749" y="424481"/>
                  <a:pt x="10936" y="215926"/>
                  <a:pt x="0" y="0"/>
                </a:cubicBezTo>
                <a:close/>
              </a:path>
            </a:pathLst>
          </a:custGeom>
          <a:noFill/>
          <a:ln w="5715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00204" y="5961614"/>
            <a:ext cx="5322628" cy="584775"/>
          </a:xfrm>
          <a:prstGeom prst="rect">
            <a:avLst/>
          </a:prstGeom>
          <a:noFill/>
        </p:spPr>
        <p:txBody>
          <a:bodyPr wrap="square" rtlCol="0">
            <a:spAutoFit/>
          </a:bodyPr>
          <a:lstStyle/>
          <a:p>
            <a:r>
              <a:rPr lang="en-US" sz="3200">
                <a:ln>
                  <a:solidFill>
                    <a:schemeClr val="tx1"/>
                  </a:solidFill>
                </a:ln>
                <a:latin typeface="#9Slide02 Noi dung dai" panose="02000000000000000000" pitchFamily="2" charset="0"/>
                <a:ea typeface="#9Slide02 Noi dung dai" panose="02000000000000000000" pitchFamily="2" charset="0"/>
              </a:rPr>
              <a:t>Bể nước hình hộp chữ nhật</a:t>
            </a:r>
            <a:endParaRPr lang="en-US" sz="3200" dirty="0">
              <a:ln>
                <a:solidFill>
                  <a:schemeClr val="tx1"/>
                </a:solidFill>
              </a:ln>
              <a:latin typeface="#9Slide02 Noi dung dai" panose="02000000000000000000" pitchFamily="2" charset="0"/>
              <a:ea typeface="#9Slide02 Noi dung dai" panose="02000000000000000000" pitchFamily="2" charset="0"/>
            </a:endParaRPr>
          </a:p>
        </p:txBody>
      </p:sp>
      <p:pic>
        <p:nvPicPr>
          <p:cNvPr id="19" name="Picture 18"/>
          <p:cNvPicPr>
            <a:picLocks noChangeAspect="1"/>
          </p:cNvPicPr>
          <p:nvPr/>
        </p:nvPicPr>
        <p:blipFill rotWithShape="1">
          <a:blip r:embed="rId1">
            <a:clrChange>
              <a:clrFrom>
                <a:srgbClr val="79A0A1"/>
              </a:clrFrom>
              <a:clrTo>
                <a:srgbClr val="79A0A1">
                  <a:alpha val="0"/>
                </a:srgbClr>
              </a:clrTo>
            </a:clrChange>
          </a:blip>
          <a:srcRect t="571" r="54648"/>
          <a:stretch>
            <a:fillRect/>
          </a:stretch>
        </p:blipFill>
        <p:spPr>
          <a:xfrm>
            <a:off x="349404" y="704508"/>
            <a:ext cx="2390404" cy="3930474"/>
          </a:xfrm>
          <a:prstGeom prst="rect">
            <a:avLst/>
          </a:prstGeom>
        </p:spPr>
      </p:pic>
      <p:grpSp>
        <p:nvGrpSpPr>
          <p:cNvPr id="11" name="Group 10"/>
          <p:cNvGrpSpPr/>
          <p:nvPr/>
        </p:nvGrpSpPr>
        <p:grpSpPr>
          <a:xfrm>
            <a:off x="498461" y="3141796"/>
            <a:ext cx="4483779" cy="2546576"/>
            <a:chOff x="3693830" y="2527592"/>
            <a:chExt cx="4483779" cy="2546576"/>
          </a:xfrm>
        </p:grpSpPr>
        <p:sp>
          <p:nvSpPr>
            <p:cNvPr id="2" name="Cube 1"/>
            <p:cNvSpPr/>
            <p:nvPr/>
          </p:nvSpPr>
          <p:spPr>
            <a:xfrm>
              <a:off x="3693830" y="2527592"/>
              <a:ext cx="4483779" cy="2528888"/>
            </a:xfrm>
            <a:prstGeom prst="cube">
              <a:avLst/>
            </a:prstGeom>
            <a:solidFill>
              <a:srgbClr val="FFFFFF">
                <a:alpha val="94118"/>
              </a:srgbClr>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4334933" y="2534356"/>
              <a:ext cx="0" cy="1890888"/>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4329289" y="4425244"/>
              <a:ext cx="3848320" cy="0"/>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3702473" y="4425244"/>
              <a:ext cx="626816" cy="648924"/>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grpSp>
      <p:sp>
        <p:nvSpPr>
          <p:cNvPr id="22" name="Cube 21"/>
          <p:cNvSpPr/>
          <p:nvPr/>
        </p:nvSpPr>
        <p:spPr>
          <a:xfrm>
            <a:off x="497376" y="3797483"/>
            <a:ext cx="4484864" cy="1890888"/>
          </a:xfrm>
          <a:prstGeom prst="cube">
            <a:avLst>
              <a:gd name="adj" fmla="val 34746"/>
            </a:avLst>
          </a:prstGeom>
          <a:solidFill>
            <a:srgbClr val="94C0C7">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507104" y="3797483"/>
            <a:ext cx="0" cy="18732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348635" y="3773007"/>
            <a:ext cx="0" cy="18732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97376" y="5664722"/>
            <a:ext cx="38617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982240" y="3166247"/>
            <a:ext cx="0" cy="18732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015288">
            <a:off x="4623632" y="2317838"/>
            <a:ext cx="2011957" cy="2134373"/>
          </a:xfrm>
          <a:prstGeom prst="rect">
            <a:avLst/>
          </a:prstGeom>
        </p:spPr>
      </p:pic>
      <p:sp>
        <p:nvSpPr>
          <p:cNvPr id="31" name="TextBox 30"/>
          <p:cNvSpPr txBox="1"/>
          <p:nvPr/>
        </p:nvSpPr>
        <p:spPr>
          <a:xfrm>
            <a:off x="6610105" y="1379743"/>
            <a:ext cx="5188997" cy="1198880"/>
          </a:xfrm>
          <a:prstGeom prst="rect">
            <a:avLst/>
          </a:prstGeom>
          <a:solidFill>
            <a:srgbClr val="FFFFFF"/>
          </a:solidFill>
        </p:spPr>
        <p:txBody>
          <a:bodyPr wrap="square" rtlCol="0">
            <a:spAutoFit/>
          </a:bodyPr>
          <a:lstStyle/>
          <a:p>
            <a:r>
              <a:rPr lang="en-US" sz="3600">
                <a:latin typeface="#9Slide05 Lobster" panose="02000506000000020003" pitchFamily="2" charset="0"/>
              </a:rPr>
              <a:t>Nước đã chiếm một khoảng không gian trong bể.</a:t>
            </a:r>
            <a:endParaRPr lang="en-US" sz="3600">
              <a:latin typeface="#9Slide05 Lobster" panose="02000506000000020003" pitchFamily="2" charset="0"/>
            </a:endParaRPr>
          </a:p>
        </p:txBody>
      </p:sp>
      <p:sp>
        <p:nvSpPr>
          <p:cNvPr id="32" name="Arrow: Down 31"/>
          <p:cNvSpPr/>
          <p:nvPr/>
        </p:nvSpPr>
        <p:spPr>
          <a:xfrm>
            <a:off x="9072198" y="2629141"/>
            <a:ext cx="445876" cy="721089"/>
          </a:xfrm>
          <a:prstGeom prst="downArrow">
            <a:avLst/>
          </a:prstGeom>
          <a:solidFill>
            <a:srgbClr val="FFF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6591067" y="3437468"/>
            <a:ext cx="5188997" cy="1200329"/>
          </a:xfrm>
          <a:prstGeom prst="rect">
            <a:avLst/>
          </a:prstGeom>
          <a:solidFill>
            <a:srgbClr val="FFFFFF"/>
          </a:solidFill>
        </p:spPr>
        <p:txBody>
          <a:bodyPr wrap="square" rtlCol="0">
            <a:spAutoFit/>
          </a:bodyPr>
          <a:lstStyle/>
          <a:p>
            <a:pPr algn="just"/>
            <a:r>
              <a:rPr lang="en-US" sz="3600">
                <a:latin typeface="#9Slide05 Lobster" panose="02000506000000020003" pitchFamily="2" charset="0"/>
              </a:rPr>
              <a:t>Lượng nước trong bể gọi là </a:t>
            </a:r>
            <a:r>
              <a:rPr lang="en-US" sz="3600">
                <a:solidFill>
                  <a:srgbClr val="FFC000"/>
                </a:solidFill>
                <a:latin typeface="#9Slide05 Lobster" panose="02000506000000020003" pitchFamily="2" charset="0"/>
              </a:rPr>
              <a:t>thể tích của nước</a:t>
            </a:r>
            <a:r>
              <a:rPr lang="en-US" sz="3600">
                <a:latin typeface="#9Slide05 Lobster" panose="02000506000000020003" pitchFamily="2" charset="0"/>
              </a:rPr>
              <a:t>.</a:t>
            </a:r>
            <a:endParaRPr lang="en-US" sz="3600">
              <a:latin typeface="#9Slide05 Lobster" panose="02000506000000020003" pitchFamily="2" charset="0"/>
            </a:endParaRPr>
          </a:p>
        </p:txBody>
      </p:sp>
      <p:pic>
        <p:nvPicPr>
          <p:cNvPr id="36" name="Picture 35"/>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51986" r="-8715" b="64361"/>
          <a:stretch>
            <a:fillRect/>
          </a:stretch>
        </p:blipFill>
        <p:spPr>
          <a:xfrm>
            <a:off x="5039995" y="-479425"/>
            <a:ext cx="8576310" cy="7202805"/>
          </a:xfrm>
          <a:prstGeom prst="rect">
            <a:avLst/>
          </a:prstGeom>
        </p:spPr>
      </p:pic>
      <p:sp>
        <p:nvSpPr>
          <p:cNvPr id="37" name="TextBox 36"/>
          <p:cNvSpPr txBox="1"/>
          <p:nvPr/>
        </p:nvSpPr>
        <p:spPr>
          <a:xfrm>
            <a:off x="6020749" y="2390037"/>
            <a:ext cx="4880557" cy="1569660"/>
          </a:xfrm>
          <a:prstGeom prst="rect">
            <a:avLst/>
          </a:prstGeom>
          <a:noFill/>
        </p:spPr>
        <p:txBody>
          <a:bodyPr wrap="square" rtlCol="0">
            <a:spAutoFit/>
          </a:bodyPr>
          <a:lstStyle/>
          <a:p>
            <a:pPr algn="ctr"/>
            <a:r>
              <a:rPr lang="en-US" sz="3200">
                <a:solidFill>
                  <a:srgbClr val="002060"/>
                </a:solidFill>
                <a:latin typeface="#9Slide05 Lobster" panose="02000506000000020003" pitchFamily="2" charset="0"/>
              </a:rPr>
              <a:t>Thể tích của một hình là khoảng không gian mà hình đó chiếm chỗ.</a:t>
            </a:r>
            <a:endParaRPr lang="en-US" sz="3200">
              <a:solidFill>
                <a:srgbClr val="002060"/>
              </a:solidFill>
              <a:latin typeface="#9Slide05 Lobster" panose="02000506000000020003" pitchFamily="2" charset="0"/>
            </a:endParaRPr>
          </a:p>
        </p:txBody>
      </p:sp>
      <p:sp>
        <p:nvSpPr>
          <p:cNvPr id="38" name="TextBox 37"/>
          <p:cNvSpPr txBox="1"/>
          <p:nvPr/>
        </p:nvSpPr>
        <p:spPr>
          <a:xfrm>
            <a:off x="5978283" y="1805407"/>
            <a:ext cx="4880557" cy="584775"/>
          </a:xfrm>
          <a:prstGeom prst="rect">
            <a:avLst/>
          </a:prstGeom>
          <a:noFill/>
        </p:spPr>
        <p:txBody>
          <a:bodyPr wrap="square" rtlCol="0">
            <a:spAutoFit/>
          </a:bodyPr>
          <a:lstStyle/>
          <a:p>
            <a:pPr algn="ctr"/>
            <a:r>
              <a:rPr lang="en-US" sz="3200">
                <a:solidFill>
                  <a:srgbClr val="79A0A1"/>
                </a:solidFill>
                <a:latin typeface="#9Slide05 Lobster" panose="02000506000000020003" pitchFamily="2" charset="0"/>
              </a:rPr>
              <a:t>KẾT LUẬN</a:t>
            </a:r>
            <a:endParaRPr lang="en-US" sz="3200">
              <a:solidFill>
                <a:srgbClr val="79A0A1"/>
              </a:solidFill>
              <a:latin typeface="#9Slide05 Lobster" panose="02000506000000020003" pitchFamily="2"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250"/>
                                        <p:tgtEl>
                                          <p:spTgt spid="1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1250"/>
                                        <p:tgtEl>
                                          <p:spTgt spid="22"/>
                                        </p:tgtEl>
                                      </p:cBhvr>
                                    </p:animEffect>
                                  </p:childTnLst>
                                </p:cTn>
                              </p:par>
                            </p:childTnLst>
                          </p:cTn>
                        </p:par>
                        <p:par>
                          <p:cTn id="16" fill="hold">
                            <p:stCondLst>
                              <p:cond delay="1500"/>
                            </p:stCondLst>
                            <p:childTnLst>
                              <p:par>
                                <p:cTn id="17" presetID="2" presetClass="exit" presetSubtype="8" fill="hold" nodeType="afterEffect">
                                  <p:stCondLst>
                                    <p:cond delay="0"/>
                                  </p:stCondLst>
                                  <p:childTnLst>
                                    <p:anim calcmode="lin" valueType="num">
                                      <p:cBhvr additive="base">
                                        <p:cTn id="18" dur="500"/>
                                        <p:tgtEl>
                                          <p:spTgt spid="19"/>
                                        </p:tgtEl>
                                        <p:attrNameLst>
                                          <p:attrName>ppt_x</p:attrName>
                                        </p:attrNameLst>
                                      </p:cBhvr>
                                      <p:tavLst>
                                        <p:tav tm="0">
                                          <p:val>
                                            <p:strVal val="ppt_x"/>
                                          </p:val>
                                        </p:tav>
                                        <p:tav tm="100000">
                                          <p:val>
                                            <p:strVal val="0-ppt_w/2"/>
                                          </p:val>
                                        </p:tav>
                                      </p:tavLst>
                                    </p:anim>
                                    <p:anim calcmode="lin" valueType="num">
                                      <p:cBhvr additive="base">
                                        <p:cTn id="19" dur="500"/>
                                        <p:tgtEl>
                                          <p:spTgt spid="19"/>
                                        </p:tgtEl>
                                        <p:attrNameLst>
                                          <p:attrName>ppt_y</p:attrName>
                                        </p:attrNameLst>
                                      </p:cBhvr>
                                      <p:tavLst>
                                        <p:tav tm="0">
                                          <p:val>
                                            <p:strVal val="ppt_y"/>
                                          </p:val>
                                        </p:tav>
                                        <p:tav tm="100000">
                                          <p:val>
                                            <p:strVal val="ppt_y"/>
                                          </p:val>
                                        </p:tav>
                                      </p:tavLst>
                                    </p:anim>
                                    <p:set>
                                      <p:cBhvr>
                                        <p:cTn id="20" dur="1" fill="hold">
                                          <p:stCondLst>
                                            <p:cond delay="499"/>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left)">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up)">
                                      <p:cBhvr>
                                        <p:cTn id="34" dur="500"/>
                                        <p:tgtEl>
                                          <p:spTgt spid="32"/>
                                        </p:tgtEl>
                                      </p:cBhvr>
                                    </p:animEffect>
                                  </p:childTnLst>
                                </p:cTn>
                              </p:par>
                            </p:childTnLst>
                          </p:cTn>
                        </p:par>
                        <p:par>
                          <p:cTn id="35" fill="hold">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wipe(up)">
                                      <p:cBhvr>
                                        <p:cTn id="38" dur="5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xit" presetSubtype="10" fill="hold" nodeType="clickEffect">
                                  <p:stCondLst>
                                    <p:cond delay="0"/>
                                  </p:stCondLst>
                                  <p:childTnLst>
                                    <p:animEffect transition="out" filter="blinds(horizontal)">
                                      <p:cBhvr>
                                        <p:cTn id="42" dur="500"/>
                                        <p:tgtEl>
                                          <p:spTgt spid="30"/>
                                        </p:tgtEl>
                                      </p:cBhvr>
                                    </p:animEffect>
                                    <p:set>
                                      <p:cBhvr>
                                        <p:cTn id="43" dur="1" fill="hold">
                                          <p:stCondLst>
                                            <p:cond delay="499"/>
                                          </p:stCondLst>
                                        </p:cTn>
                                        <p:tgtEl>
                                          <p:spTgt spid="30"/>
                                        </p:tgtEl>
                                        <p:attrNameLst>
                                          <p:attrName>style.visibility</p:attrName>
                                        </p:attrNameLst>
                                      </p:cBhvr>
                                      <p:to>
                                        <p:strVal val="hidden"/>
                                      </p:to>
                                    </p:set>
                                  </p:childTnLst>
                                </p:cTn>
                              </p:par>
                              <p:par>
                                <p:cTn id="44" presetID="3" presetClass="exit" presetSubtype="10" fill="hold" grpId="1" nodeType="withEffect">
                                  <p:stCondLst>
                                    <p:cond delay="0"/>
                                  </p:stCondLst>
                                  <p:childTnLst>
                                    <p:animEffect transition="out" filter="blinds(horizontal)">
                                      <p:cBhvr>
                                        <p:cTn id="45" dur="500"/>
                                        <p:tgtEl>
                                          <p:spTgt spid="31"/>
                                        </p:tgtEl>
                                      </p:cBhvr>
                                    </p:animEffect>
                                    <p:set>
                                      <p:cBhvr>
                                        <p:cTn id="46" dur="1" fill="hold">
                                          <p:stCondLst>
                                            <p:cond delay="499"/>
                                          </p:stCondLst>
                                        </p:cTn>
                                        <p:tgtEl>
                                          <p:spTgt spid="31"/>
                                        </p:tgtEl>
                                        <p:attrNameLst>
                                          <p:attrName>style.visibility</p:attrName>
                                        </p:attrNameLst>
                                      </p:cBhvr>
                                      <p:to>
                                        <p:strVal val="hidden"/>
                                      </p:to>
                                    </p:set>
                                  </p:childTnLst>
                                </p:cTn>
                              </p:par>
                              <p:par>
                                <p:cTn id="47" presetID="3" presetClass="exit" presetSubtype="10" fill="hold" grpId="1" nodeType="withEffect">
                                  <p:stCondLst>
                                    <p:cond delay="0"/>
                                  </p:stCondLst>
                                  <p:childTnLst>
                                    <p:animEffect transition="out" filter="blinds(horizontal)">
                                      <p:cBhvr>
                                        <p:cTn id="48" dur="500"/>
                                        <p:tgtEl>
                                          <p:spTgt spid="32"/>
                                        </p:tgtEl>
                                      </p:cBhvr>
                                    </p:animEffect>
                                    <p:set>
                                      <p:cBhvr>
                                        <p:cTn id="49" dur="1" fill="hold">
                                          <p:stCondLst>
                                            <p:cond delay="499"/>
                                          </p:stCondLst>
                                        </p:cTn>
                                        <p:tgtEl>
                                          <p:spTgt spid="32"/>
                                        </p:tgtEl>
                                        <p:attrNameLst>
                                          <p:attrName>style.visibility</p:attrName>
                                        </p:attrNameLst>
                                      </p:cBhvr>
                                      <p:to>
                                        <p:strVal val="hidden"/>
                                      </p:to>
                                    </p:set>
                                  </p:childTnLst>
                                </p:cTn>
                              </p:par>
                              <p:par>
                                <p:cTn id="50" presetID="3" presetClass="exit" presetSubtype="10" fill="hold" grpId="1" nodeType="withEffect">
                                  <p:stCondLst>
                                    <p:cond delay="0"/>
                                  </p:stCondLst>
                                  <p:childTnLst>
                                    <p:animEffect transition="out" filter="blinds(horizontal)">
                                      <p:cBhvr>
                                        <p:cTn id="51" dur="500"/>
                                        <p:tgtEl>
                                          <p:spTgt spid="33"/>
                                        </p:tgtEl>
                                      </p:cBhvr>
                                    </p:animEffect>
                                    <p:set>
                                      <p:cBhvr>
                                        <p:cTn id="52" dur="1" fill="hold">
                                          <p:stCondLst>
                                            <p:cond delay="499"/>
                                          </p:stCondLst>
                                        </p:cTn>
                                        <p:tgtEl>
                                          <p:spTgt spid="3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1000"/>
                                        <p:tgtEl>
                                          <p:spTgt spid="38"/>
                                        </p:tgtEl>
                                      </p:cBhvr>
                                    </p:animEffect>
                                    <p:anim calcmode="lin" valueType="num">
                                      <p:cBhvr>
                                        <p:cTn id="58" dur="1000" fill="hold"/>
                                        <p:tgtEl>
                                          <p:spTgt spid="38"/>
                                        </p:tgtEl>
                                        <p:attrNameLst>
                                          <p:attrName>ppt_x</p:attrName>
                                        </p:attrNameLst>
                                      </p:cBhvr>
                                      <p:tavLst>
                                        <p:tav tm="0">
                                          <p:val>
                                            <p:strVal val="#ppt_x"/>
                                          </p:val>
                                        </p:tav>
                                        <p:tav tm="100000">
                                          <p:val>
                                            <p:strVal val="#ppt_x"/>
                                          </p:val>
                                        </p:tav>
                                      </p:tavLst>
                                    </p:anim>
                                    <p:anim calcmode="lin" valueType="num">
                                      <p:cBhvr>
                                        <p:cTn id="59" dur="1000" fill="hold"/>
                                        <p:tgtEl>
                                          <p:spTgt spid="38"/>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1000"/>
                                        <p:tgtEl>
                                          <p:spTgt spid="37"/>
                                        </p:tgtEl>
                                      </p:cBhvr>
                                    </p:animEffect>
                                    <p:anim calcmode="lin" valueType="num">
                                      <p:cBhvr>
                                        <p:cTn id="63" dur="1000" fill="hold"/>
                                        <p:tgtEl>
                                          <p:spTgt spid="37"/>
                                        </p:tgtEl>
                                        <p:attrNameLst>
                                          <p:attrName>ppt_x</p:attrName>
                                        </p:attrNameLst>
                                      </p:cBhvr>
                                      <p:tavLst>
                                        <p:tav tm="0">
                                          <p:val>
                                            <p:strVal val="#ppt_x"/>
                                          </p:val>
                                        </p:tav>
                                        <p:tav tm="100000">
                                          <p:val>
                                            <p:strVal val="#ppt_x"/>
                                          </p:val>
                                        </p:tav>
                                      </p:tavLst>
                                    </p:anim>
                                    <p:anim calcmode="lin" valueType="num">
                                      <p:cBhvr>
                                        <p:cTn id="64" dur="1000" fill="hold"/>
                                        <p:tgtEl>
                                          <p:spTgt spid="37"/>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1000"/>
                                        <p:tgtEl>
                                          <p:spTgt spid="36"/>
                                        </p:tgtEl>
                                      </p:cBhvr>
                                    </p:animEffect>
                                    <p:anim calcmode="lin" valueType="num">
                                      <p:cBhvr>
                                        <p:cTn id="68" dur="1000" fill="hold"/>
                                        <p:tgtEl>
                                          <p:spTgt spid="36"/>
                                        </p:tgtEl>
                                        <p:attrNameLst>
                                          <p:attrName>ppt_x</p:attrName>
                                        </p:attrNameLst>
                                      </p:cBhvr>
                                      <p:tavLst>
                                        <p:tav tm="0">
                                          <p:val>
                                            <p:strVal val="#ppt_x"/>
                                          </p:val>
                                        </p:tav>
                                        <p:tav tm="100000">
                                          <p:val>
                                            <p:strVal val="#ppt_x"/>
                                          </p:val>
                                        </p:tav>
                                      </p:tavLst>
                                    </p:anim>
                                    <p:anim calcmode="lin" valueType="num">
                                      <p:cBhvr>
                                        <p:cTn id="6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2" grpId="0" animBg="1"/>
      <p:bldP spid="31" grpId="0" bldLvl="0" animBg="1"/>
      <p:bldP spid="31" grpId="1" bldLvl="0" animBg="1"/>
      <p:bldP spid="32" grpId="0" animBg="1"/>
      <p:bldP spid="32" grpId="1" animBg="1"/>
      <p:bldP spid="33" grpId="0" animBg="1"/>
      <p:bldP spid="33" grpId="1" animBg="1"/>
      <p:bldP spid="37" grpId="0"/>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CA9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p:cNvSpPr txBox="1"/>
          <p:nvPr/>
        </p:nvSpPr>
        <p:spPr>
          <a:xfrm>
            <a:off x="-350729" y="1120676"/>
            <a:ext cx="12542729" cy="2308324"/>
          </a:xfrm>
          <a:prstGeom prst="rect">
            <a:avLst/>
          </a:prstGeom>
          <a:noFill/>
        </p:spPr>
        <p:txBody>
          <a:bodyPr wrap="square" rtlCol="0">
            <a:spAutoFit/>
          </a:bodyPr>
          <a:lstStyle/>
          <a:p>
            <a:pPr algn="ctr"/>
            <a:r>
              <a:rPr lang="en-US" sz="7200" b="1">
                <a:ln w="12700">
                  <a:solidFill>
                    <a:schemeClr val="tx1"/>
                  </a:solidFill>
                </a:ln>
                <a:solidFill>
                  <a:schemeClr val="accent4">
                    <a:lumMod val="60000"/>
                    <a:lumOff val="40000"/>
                  </a:schemeClr>
                </a:solidFill>
                <a:latin typeface="iCiel Cadena" panose="02000503000000020004" pitchFamily="50" charset="0"/>
              </a:rPr>
              <a:t>2. So sánh thể tích của các hình với nhau</a:t>
            </a:r>
            <a:endParaRPr lang="vi-VN" sz="7200" b="1">
              <a:ln w="12700">
                <a:solidFill>
                  <a:schemeClr val="tx1"/>
                </a:solidFill>
              </a:ln>
              <a:solidFill>
                <a:schemeClr val="accent4">
                  <a:lumMod val="60000"/>
                  <a:lumOff val="40000"/>
                </a:schemeClr>
              </a:solidFill>
              <a:latin typeface="iCiel Cadena" panose="02000503000000020004" pitchFamily="50" charset="0"/>
            </a:endParaRPr>
          </a:p>
        </p:txBody>
      </p:sp>
      <p:sp>
        <p:nvSpPr>
          <p:cNvPr id="14" name="Rectangle 13"/>
          <p:cNvSpPr/>
          <p:nvPr/>
        </p:nvSpPr>
        <p:spPr>
          <a:xfrm>
            <a:off x="12192000" y="472374"/>
            <a:ext cx="10312400" cy="317500"/>
          </a:xfrm>
          <a:prstGeom prst="rect">
            <a:avLst/>
          </a:prstGeom>
          <a:solidFill>
            <a:srgbClr val="956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14"/>
          <p:cNvSpPr/>
          <p:nvPr/>
        </p:nvSpPr>
        <p:spPr>
          <a:xfrm>
            <a:off x="-10337950" y="6132829"/>
            <a:ext cx="10312400" cy="317500"/>
          </a:xfrm>
          <a:prstGeom prst="rect">
            <a:avLst/>
          </a:prstGeom>
          <a:solidFill>
            <a:srgbClr val="956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CA9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11"/>
          <p:cNvSpPr txBox="1"/>
          <p:nvPr/>
        </p:nvSpPr>
        <p:spPr>
          <a:xfrm>
            <a:off x="2617941" y="778809"/>
            <a:ext cx="6956118" cy="1446550"/>
          </a:xfrm>
          <a:prstGeom prst="rect">
            <a:avLst/>
          </a:prstGeom>
          <a:noFill/>
        </p:spPr>
        <p:txBody>
          <a:bodyPr wrap="square" rtlCol="0">
            <a:spAutoFit/>
          </a:bodyPr>
          <a:lstStyle/>
          <a:p>
            <a:pPr algn="ctr"/>
            <a:r>
              <a:rPr lang="en-US" sz="4400" b="1">
                <a:ln w="12700">
                  <a:solidFill>
                    <a:schemeClr val="tx1"/>
                  </a:solidFill>
                </a:ln>
                <a:solidFill>
                  <a:schemeClr val="accent4">
                    <a:lumMod val="60000"/>
                    <a:lumOff val="40000"/>
                  </a:schemeClr>
                </a:solidFill>
                <a:latin typeface="iCiel Cadena" panose="02000503000000020004" pitchFamily="50" charset="0"/>
              </a:rPr>
              <a:t>2. So sánh thể tích của các hình với nhau</a:t>
            </a:r>
            <a:endParaRPr lang="vi-VN" sz="4400" b="1">
              <a:ln w="12700">
                <a:solidFill>
                  <a:schemeClr val="tx1"/>
                </a:solidFill>
              </a:ln>
              <a:solidFill>
                <a:schemeClr val="accent4">
                  <a:lumMod val="60000"/>
                  <a:lumOff val="40000"/>
                </a:schemeClr>
              </a:solidFill>
              <a:latin typeface="iCiel Cadena" panose="02000503000000020004" pitchFamily="50" charset="0"/>
            </a:endParaRPr>
          </a:p>
        </p:txBody>
      </p:sp>
      <p:sp>
        <p:nvSpPr>
          <p:cNvPr id="15" name="Rectangle 14"/>
          <p:cNvSpPr/>
          <p:nvPr/>
        </p:nvSpPr>
        <p:spPr>
          <a:xfrm>
            <a:off x="1879600" y="431800"/>
            <a:ext cx="10312400" cy="317500"/>
          </a:xfrm>
          <a:prstGeom prst="rect">
            <a:avLst/>
          </a:prstGeom>
          <a:solidFill>
            <a:srgbClr val="956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15"/>
          <p:cNvSpPr/>
          <p:nvPr/>
        </p:nvSpPr>
        <p:spPr>
          <a:xfrm>
            <a:off x="0" y="6159500"/>
            <a:ext cx="10312400" cy="317500"/>
          </a:xfrm>
          <a:prstGeom prst="rect">
            <a:avLst/>
          </a:prstGeom>
          <a:solidFill>
            <a:srgbClr val="956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p:cNvSpPr txBox="1"/>
          <p:nvPr/>
        </p:nvSpPr>
        <p:spPr>
          <a:xfrm>
            <a:off x="185321" y="2123425"/>
            <a:ext cx="3018773" cy="584775"/>
          </a:xfrm>
          <a:prstGeom prst="rect">
            <a:avLst/>
          </a:prstGeom>
          <a:noFill/>
        </p:spPr>
        <p:txBody>
          <a:bodyPr wrap="square" rtlCol="0">
            <a:spAutoFit/>
          </a:bodyPr>
          <a:lstStyle/>
          <a:p>
            <a:r>
              <a:rPr lang="en-US" sz="3200">
                <a:solidFill>
                  <a:schemeClr val="bg2"/>
                </a:solidFill>
                <a:latin typeface="#9Slide05 Lobster" panose="02000506000000020003" pitchFamily="2" charset="0"/>
              </a:rPr>
              <a:t>Ví dụ 1: </a:t>
            </a:r>
            <a:endParaRPr lang="en-US" sz="3200">
              <a:solidFill>
                <a:schemeClr val="bg2"/>
              </a:solidFill>
              <a:latin typeface="#9Slide05 Lobster" panose="02000506000000020003" pitchFamily="2" charset="0"/>
            </a:endParaRPr>
          </a:p>
        </p:txBody>
      </p:sp>
      <p:grpSp>
        <p:nvGrpSpPr>
          <p:cNvPr id="13" name="Group 12"/>
          <p:cNvGrpSpPr/>
          <p:nvPr/>
        </p:nvGrpSpPr>
        <p:grpSpPr>
          <a:xfrm>
            <a:off x="1245617" y="3167735"/>
            <a:ext cx="4483779" cy="2546576"/>
            <a:chOff x="3693830" y="2527592"/>
            <a:chExt cx="4483779" cy="2546576"/>
          </a:xfrm>
        </p:grpSpPr>
        <p:sp>
          <p:nvSpPr>
            <p:cNvPr id="14" name="Cube 13"/>
            <p:cNvSpPr/>
            <p:nvPr/>
          </p:nvSpPr>
          <p:spPr>
            <a:xfrm>
              <a:off x="3693830" y="2527592"/>
              <a:ext cx="4483779" cy="2528888"/>
            </a:xfrm>
            <a:prstGeom prst="cube">
              <a:avLst/>
            </a:prstGeom>
            <a:solidFill>
              <a:srgbClr val="FFFFFF">
                <a:alpha val="94118"/>
              </a:srgbClr>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4334933" y="2534356"/>
              <a:ext cx="0" cy="1890888"/>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329289" y="4425244"/>
              <a:ext cx="3848320" cy="0"/>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702473" y="4425244"/>
              <a:ext cx="626816" cy="648924"/>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grpSp>
      <p:sp>
        <p:nvSpPr>
          <p:cNvPr id="3" name="Cube 2"/>
          <p:cNvSpPr/>
          <p:nvPr/>
        </p:nvSpPr>
        <p:spPr>
          <a:xfrm>
            <a:off x="6644227" y="4254729"/>
            <a:ext cx="1376746" cy="1376746"/>
          </a:xfrm>
          <a:prstGeom prst="cube">
            <a:avLst/>
          </a:prstGeom>
          <a:solidFill>
            <a:srgbClr val="9DC8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be 23"/>
          <p:cNvSpPr/>
          <p:nvPr/>
        </p:nvSpPr>
        <p:spPr>
          <a:xfrm>
            <a:off x="6699073" y="2130377"/>
            <a:ext cx="1376746" cy="1376746"/>
          </a:xfrm>
          <a:prstGeom prst="cube">
            <a:avLst/>
          </a:prstGeom>
          <a:solidFill>
            <a:srgbClr val="9DC8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be 24"/>
          <p:cNvSpPr/>
          <p:nvPr/>
        </p:nvSpPr>
        <p:spPr>
          <a:xfrm>
            <a:off x="3074770" y="2098362"/>
            <a:ext cx="1376746" cy="1376746"/>
          </a:xfrm>
          <a:prstGeom prst="cube">
            <a:avLst/>
          </a:prstGeom>
          <a:solidFill>
            <a:srgbClr val="9DC8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4" presetClass="path" presetSubtype="0" accel="50000" decel="50000" fill="hold" grpId="1" nodeType="clickEffect">
                                  <p:stCondLst>
                                    <p:cond delay="0"/>
                                  </p:stCondLst>
                                  <p:childTnLst>
                                    <p:animMotion origin="layout" path="M -2.29167E-6 -1.85185E-6 L 0.00443 -0.30972 " pathEditMode="relative" rAng="0" ptsTypes="AA">
                                      <p:cBhvr>
                                        <p:cTn id="21" dur="2000" fill="hold"/>
                                        <p:tgtEl>
                                          <p:spTgt spid="3"/>
                                        </p:tgtEl>
                                        <p:attrNameLst>
                                          <p:attrName>ppt_x</p:attrName>
                                          <p:attrName>ppt_y</p:attrName>
                                        </p:attrNameLst>
                                      </p:cBhvr>
                                      <p:rCtr x="208" y="-15440"/>
                                    </p:animMotion>
                                  </p:childTnLst>
                                </p:cTn>
                              </p:par>
                            </p:childTnLst>
                          </p:cTn>
                        </p:par>
                        <p:par>
                          <p:cTn id="22" fill="hold">
                            <p:stCondLst>
                              <p:cond delay="2000"/>
                            </p:stCondLst>
                            <p:childTnLst>
                              <p:par>
                                <p:cTn id="23" presetID="1" presetClass="exit" presetSubtype="0" fill="hold" grpId="2" nodeType="afterEffect">
                                  <p:stCondLst>
                                    <p:cond delay="0"/>
                                  </p:stCondLst>
                                  <p:childTnLst>
                                    <p:set>
                                      <p:cBhvr>
                                        <p:cTn id="24" dur="1" fill="hold">
                                          <p:stCondLst>
                                            <p:cond delay="0"/>
                                          </p:stCondLst>
                                        </p:cTn>
                                        <p:tgtEl>
                                          <p:spTgt spid="3"/>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par>
                          <p:cTn id="27" fill="hold">
                            <p:stCondLst>
                              <p:cond delay="2000"/>
                            </p:stCondLst>
                            <p:childTnLst>
                              <p:par>
                                <p:cTn id="28" presetID="35" presetClass="path" presetSubtype="0" accel="50000" decel="50000" fill="hold" grpId="1" nodeType="afterEffect">
                                  <p:stCondLst>
                                    <p:cond delay="0"/>
                                  </p:stCondLst>
                                  <p:childTnLst>
                                    <p:animMotion origin="layout" path="M 1.45833E-6 1.85185E-6 L -0.30287 -0.0169 " pathEditMode="relative" rAng="0" ptsTypes="AA">
                                      <p:cBhvr>
                                        <p:cTn id="29" dur="2000" fill="hold"/>
                                        <p:tgtEl>
                                          <p:spTgt spid="24"/>
                                        </p:tgtEl>
                                        <p:attrNameLst>
                                          <p:attrName>ppt_x</p:attrName>
                                          <p:attrName>ppt_y</p:attrName>
                                        </p:attrNameLst>
                                      </p:cBhvr>
                                      <p:rCtr x="-15117" y="-833"/>
                                    </p:animMotion>
                                  </p:childTnLst>
                                </p:cTn>
                              </p:par>
                            </p:childTnLst>
                          </p:cTn>
                        </p:par>
                        <p:par>
                          <p:cTn id="30" fill="hold">
                            <p:stCondLst>
                              <p:cond delay="4000"/>
                            </p:stCondLst>
                            <p:childTnLst>
                              <p:par>
                                <p:cTn id="31" presetID="1" presetClass="exit" presetSubtype="0" fill="hold" grpId="2" nodeType="afterEffect">
                                  <p:stCondLst>
                                    <p:cond delay="0"/>
                                  </p:stCondLst>
                                  <p:childTnLst>
                                    <p:set>
                                      <p:cBhvr>
                                        <p:cTn id="32" dur="1" fill="hold">
                                          <p:stCondLst>
                                            <p:cond delay="0"/>
                                          </p:stCondLst>
                                        </p:cTn>
                                        <p:tgtEl>
                                          <p:spTgt spid="24"/>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par>
                          <p:cTn id="35" fill="hold">
                            <p:stCondLst>
                              <p:cond delay="4000"/>
                            </p:stCondLst>
                            <p:childTnLst>
                              <p:par>
                                <p:cTn id="36" presetID="64" presetClass="path" presetSubtype="0" accel="50000" decel="50000" fill="hold" grpId="1" nodeType="afterEffect">
                                  <p:stCondLst>
                                    <p:cond delay="0"/>
                                  </p:stCondLst>
                                  <p:childTnLst>
                                    <p:animMotion origin="layout" path="M -3.75E-6 0 L -3.75E-6 0.31134 " pathEditMode="relative" rAng="0" ptsTypes="AA">
                                      <p:cBhvr>
                                        <p:cTn id="37" dur="2000" fill="hold"/>
                                        <p:tgtEl>
                                          <p:spTgt spid="25"/>
                                        </p:tgtEl>
                                        <p:attrNameLst>
                                          <p:attrName>ppt_x</p:attrName>
                                          <p:attrName>ppt_y</p:attrName>
                                        </p:attrNameLst>
                                      </p:cBhvr>
                                      <p:rCtr x="0" y="15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3" grpId="2" animBg="1"/>
      <p:bldP spid="24" grpId="0" animBg="1"/>
      <p:bldP spid="24" grpId="1" animBg="1"/>
      <p:bldP spid="24" grpId="2" animBg="1"/>
      <p:bldP spid="25" grpId="0" animBg="1"/>
      <p:bldP spid="25" grpId="1" animBg="1"/>
    </p:bldLst>
  </p:timing>
</p:sld>
</file>

<file path=ppt/tags/tag1.xml><?xml version="1.0" encoding="utf-8"?>
<p:tagLst xmlns:p="http://schemas.openxmlformats.org/presentationml/2006/main">
  <p:tag name="TAG" val="1"/>
</p:tagLst>
</file>

<file path=ppt/tags/tag2.xml><?xml version="1.0" encoding="utf-8"?>
<p:tagLst xmlns:p="http://schemas.openxmlformats.org/presentationml/2006/main">
  <p:tag name="TIMING" val="|32|9.2|12.3|1.9"/>
</p:tagLst>
</file>

<file path=ppt/tags/tag3.xml><?xml version="1.0" encoding="utf-8"?>
<p:tagLst xmlns:p="http://schemas.openxmlformats.org/presentationml/2006/main">
  <p:tag name="TIMING" val="|32|9.2|12.3|1.9"/>
</p:tagLst>
</file>

<file path=ppt/tags/tag4.xml><?xml version="1.0" encoding="utf-8"?>
<p:tagLst xmlns:p="http://schemas.openxmlformats.org/presentationml/2006/main">
  <p:tag name="TIMING" val="|0.9|4.3|24.6|0.9|3.4|1.7|2.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3702</Words>
  <Application>WPS Presentation</Application>
  <PresentationFormat>Widescreen</PresentationFormat>
  <Paragraphs>300</Paragraphs>
  <Slides>26</Slides>
  <Notes>14</Notes>
  <HiddenSlides>0</HiddenSlides>
  <MMClips>0</MMClips>
  <ScaleCrop>false</ScaleCrop>
  <HeadingPairs>
    <vt:vector size="6" baseType="variant">
      <vt:variant>
        <vt:lpstr>已用的字体</vt:lpstr>
      </vt:variant>
      <vt:variant>
        <vt:i4>52</vt:i4>
      </vt:variant>
      <vt:variant>
        <vt:lpstr>主题</vt:lpstr>
      </vt:variant>
      <vt:variant>
        <vt:i4>1</vt:i4>
      </vt:variant>
      <vt:variant>
        <vt:lpstr>幻灯片标题</vt:lpstr>
      </vt:variant>
      <vt:variant>
        <vt:i4>26</vt:i4>
      </vt:variant>
    </vt:vector>
  </HeadingPairs>
  <TitlesOfParts>
    <vt:vector size="79" baseType="lpstr">
      <vt:lpstr>Arial</vt:lpstr>
      <vt:lpstr>SimSun</vt:lpstr>
      <vt:lpstr>Wingdings</vt:lpstr>
      <vt:lpstr>Baloo</vt:lpstr>
      <vt:lpstr>Caveat Bold</vt:lpstr>
      <vt:lpstr>#9Slide07 IcielCadena</vt:lpstr>
      <vt:lpstr>#9Slide07 IcielKoni</vt:lpstr>
      <vt:lpstr>#9Slide05 Fourth Medium</vt:lpstr>
      <vt:lpstr>#9Slide03 Encode SeEx SemiBold</vt:lpstr>
      <vt:lpstr>Times New Roman</vt:lpstr>
      <vt:lpstr>#9Slide05 Lobster</vt:lpstr>
      <vt:lpstr>#9Slide02 Noi dung dai</vt:lpstr>
      <vt:lpstr>iCiel Cadena</vt:lpstr>
      <vt:lpstr>Calibri</vt:lpstr>
      <vt:lpstr>Caveat</vt:lpstr>
      <vt:lpstr>Microsoft YaHei</vt:lpstr>
      <vt:lpstr>Arial Unicode MS</vt:lpstr>
      <vt:lpstr>Calibri Light</vt:lpstr>
      <vt:lpstr>HP001 4 hàng</vt:lpstr>
      <vt:lpstr>LNTH-Purrfect</vt:lpstr>
      <vt:lpstr>#9Slide01 Tieu de ngan</vt:lpstr>
      <vt:lpstr>#9Slide02 Tieu de rat dai 02</vt:lpstr>
      <vt:lpstr>#9Slide01 Noi dung ngan</vt:lpstr>
      <vt:lpstr>#9Slide02 Noi dung rat dai</vt:lpstr>
      <vt:lpstr>#9Slide03 Aturdida</vt:lpstr>
      <vt:lpstr>Cambria Math</vt:lpstr>
      <vt:lpstr>MS Mincho</vt:lpstr>
      <vt:lpstr>Segoe Print</vt:lpstr>
      <vt:lpstr>#9Slide03 Cabin Condensed SemiB</vt:lpstr>
      <vt:lpstr>HP001 5 hàng</vt:lpstr>
      <vt:lpstr>Cambria Math</vt:lpstr>
      <vt:lpstr>Wingdings</vt:lpstr>
      <vt:lpstr>Agency FB</vt:lpstr>
      <vt:lpstr>Bahnschrift Light</vt:lpstr>
      <vt:lpstr>Bahnschrift SemiBold</vt:lpstr>
      <vt:lpstr>Bahnschrift SemiLight SemiCondensed</vt:lpstr>
      <vt:lpstr>Barlow Condensed Thin</vt:lpstr>
      <vt:lpstr>Bodoni MT</vt:lpstr>
      <vt:lpstr>Bodoni MT Poster Compressed</vt:lpstr>
      <vt:lpstr>Calisto MT</vt:lpstr>
      <vt:lpstr>Cascadia Code ExtraLight</vt:lpstr>
      <vt:lpstr>Cascadia Mono</vt:lpstr>
      <vt:lpstr>Chiller</vt:lpstr>
      <vt:lpstr>Cooper Black</vt:lpstr>
      <vt:lpstr>Corbel</vt:lpstr>
      <vt:lpstr>Dosis Light</vt:lpstr>
      <vt:lpstr>Ebrima</vt:lpstr>
      <vt:lpstr>Gill Sans MT Ext Condensed Bold</vt:lpstr>
      <vt:lpstr>Gill Sans Ultra Bold</vt:lpstr>
      <vt:lpstr>icomoon</vt:lpstr>
      <vt:lpstr>Leelawadee</vt:lpstr>
      <vt:lpstr>Microsoft JhengHei Light</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dc:description>9Slide.vn</dc:description>
  <dc:subject>9Slide.vn</dc:subject>
  <cp:category>9Slide.vn</cp:category>
  <cp:lastModifiedBy>ASUS</cp:lastModifiedBy>
  <cp:revision>24</cp:revision>
  <dcterms:created xsi:type="dcterms:W3CDTF">2021-04-26T14:18:00Z</dcterms:created>
  <dcterms:modified xsi:type="dcterms:W3CDTF">2023-02-16T14:45:38Z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7CC5B4AE38CD4CBE8082119444A90516</vt:lpwstr>
  </property>
  <property fmtid="{D5CDD505-2E9C-101B-9397-08002B2CF9AE}" pid="3" name="KSOProductBuildVer">
    <vt:lpwstr>1033-11.2.0.11440</vt:lpwstr>
  </property>
</Properties>
</file>