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handoutMasterIdLst>
    <p:handoutMasterId r:id="rId34"/>
  </p:handoutMasterIdLst>
  <p:sldIdLst>
    <p:sldId id="256" r:id="rId2"/>
    <p:sldId id="257" r:id="rId3"/>
    <p:sldId id="376" r:id="rId4"/>
    <p:sldId id="377" r:id="rId5"/>
    <p:sldId id="322" r:id="rId6"/>
    <p:sldId id="261" r:id="rId7"/>
    <p:sldId id="262" r:id="rId8"/>
    <p:sldId id="378" r:id="rId9"/>
    <p:sldId id="412" r:id="rId10"/>
    <p:sldId id="413" r:id="rId11"/>
    <p:sldId id="414" r:id="rId12"/>
    <p:sldId id="415" r:id="rId13"/>
    <p:sldId id="416" r:id="rId14"/>
    <p:sldId id="270" r:id="rId15"/>
    <p:sldId id="271" r:id="rId16"/>
    <p:sldId id="417" r:id="rId17"/>
    <p:sldId id="407" r:id="rId18"/>
    <p:sldId id="390" r:id="rId19"/>
    <p:sldId id="276" r:id="rId20"/>
    <p:sldId id="409" r:id="rId21"/>
    <p:sldId id="278" r:id="rId22"/>
    <p:sldId id="315" r:id="rId23"/>
    <p:sldId id="280" r:id="rId24"/>
    <p:sldId id="281" r:id="rId25"/>
    <p:sldId id="419" r:id="rId26"/>
    <p:sldId id="283" r:id="rId27"/>
    <p:sldId id="284" r:id="rId28"/>
    <p:sldId id="285" r:id="rId29"/>
    <p:sldId id="410" r:id="rId30"/>
    <p:sldId id="288" r:id="rId31"/>
    <p:sldId id="289" r:id="rId32"/>
  </p:sldIdLst>
  <p:sldSz cx="9144000" cy="5143500" type="screen16x9"/>
  <p:notesSz cx="6858000" cy="9144000"/>
  <p:embeddedFontLst>
    <p:embeddedFont>
      <p:font typeface="Calibri" panose="020F0502020204030204" pitchFamily="34" charset="0"/>
      <p:regular r:id="rId35"/>
      <p:bold r:id="rId36"/>
      <p:italic r:id="rId37"/>
      <p:boldItalic r:id="rId38"/>
    </p:embeddedFont>
    <p:embeddedFont>
      <p:font typeface="HP001 4 hàng" panose="020B0603050302020204" pitchFamily="34" charset="0"/>
      <p:regular r:id="rId39"/>
      <p:bold r:id="rId40"/>
    </p:embeddedFont>
    <p:embeddedFont>
      <p:font typeface="AvantGarde" panose="00000400000000000000" charset="0"/>
      <p:regular r:id="rId41"/>
    </p:embeddedFont>
    <p:embeddedFont>
      <p:font typeface="SVN-Anastasia" panose="020B0604020202020204" charset="0"/>
      <p:regular r:id="rId42"/>
    </p:embeddedFont>
    <p:embeddedFont>
      <p:font typeface="Arial-Rounded" panose="020B0500000000000000" charset="0"/>
      <p:regular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gAzp2sKstJjGCVOnwhecJF/mfd5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CC"/>
    <a:srgbClr val="0000FF"/>
    <a:srgbClr val="887405"/>
    <a:srgbClr val="FFFFFF"/>
    <a:srgbClr val="FBFCF5"/>
    <a:srgbClr val="F8FAEA"/>
    <a:srgbClr val="F8FAE7"/>
    <a:srgbClr val="BBDFD9"/>
    <a:srgbClr val="FFF2CC"/>
    <a:srgbClr val="F5F8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6740" autoAdjust="0"/>
  </p:normalViewPr>
  <p:slideViewPr>
    <p:cSldViewPr snapToGrid="0">
      <p:cViewPr varScale="1">
        <p:scale>
          <a:sx n="97" d="100"/>
          <a:sy n="97" d="100"/>
        </p:scale>
        <p:origin x="282" y="90"/>
      </p:cViewPr>
      <p:guideLst/>
    </p:cSldViewPr>
  </p:slideViewPr>
  <p:notesTextViewPr>
    <p:cViewPr>
      <p:scale>
        <a:sx n="125" d="100"/>
        <a:sy n="125" d="100"/>
      </p:scale>
      <p:origin x="0" y="0"/>
    </p:cViewPr>
  </p:notesTextViewPr>
  <p:notesViewPr>
    <p:cSldViewPr snapToGrid="0">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56"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font" Target="fonts/font7.fntdata"/><Relationship Id="rId54" Type="http://customschemas.google.com/relationships/presentationmetadata" Target="meta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CFB345-7AE1-0635-5F56-02B4076202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F83566-A4BD-594C-70CD-22419ADB57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ED4E64-8158-4DF5-9642-53B5B9EEDB39}" type="datetimeFigureOut">
              <a:rPr lang="en-US" smtClean="0"/>
              <a:t>3/20/2023</a:t>
            </a:fld>
            <a:endParaRPr lang="en-US"/>
          </a:p>
        </p:txBody>
      </p:sp>
      <p:sp>
        <p:nvSpPr>
          <p:cNvPr id="4" name="Footer Placeholder 3">
            <a:extLst>
              <a:ext uri="{FF2B5EF4-FFF2-40B4-BE49-F238E27FC236}">
                <a16:creationId xmlns:a16="http://schemas.microsoft.com/office/drawing/2014/main" id="{8443D679-33DD-52A1-6BEA-5B70AB50540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7C0A468-F993-9253-3500-4C676DAD6C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E17DE3-8FAF-41E3-B77F-AC6802FD6096}" type="slidenum">
              <a:rPr lang="en-US" smtClean="0"/>
              <a:t>‹#›</a:t>
            </a:fld>
            <a:endParaRPr lang="en-US"/>
          </a:p>
        </p:txBody>
      </p:sp>
    </p:spTree>
    <p:extLst>
      <p:ext uri="{BB962C8B-B14F-4D97-AF65-F5344CB8AC3E}">
        <p14:creationId xmlns:p14="http://schemas.microsoft.com/office/powerpoint/2010/main" val="3820253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3601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063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9022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2" name="Google Shape;35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 name="Google Shape;5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2" name="Google Shape;35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3998566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5479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5089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GV </a:t>
            </a:r>
            <a:r>
              <a:rPr lang="en-US" dirty="0" err="1"/>
              <a:t>tự</a:t>
            </a:r>
            <a:r>
              <a:rPr lang="en-US" dirty="0"/>
              <a:t> </a:t>
            </a:r>
            <a:r>
              <a:rPr lang="en-US" dirty="0" err="1"/>
              <a:t>gõ</a:t>
            </a:r>
            <a:r>
              <a:rPr lang="en-US" dirty="0"/>
              <a:t> </a:t>
            </a:r>
            <a:r>
              <a:rPr lang="en-US" dirty="0" err="1"/>
              <a:t>thêm</a:t>
            </a:r>
            <a:r>
              <a:rPr lang="en-US" dirty="0"/>
              <a:t> </a:t>
            </a:r>
            <a:r>
              <a:rPr lang="en-US" dirty="0" err="1"/>
              <a:t>các</a:t>
            </a:r>
            <a:r>
              <a:rPr lang="en-US" dirty="0"/>
              <a:t> </a:t>
            </a:r>
            <a:r>
              <a:rPr lang="en-US" dirty="0" err="1"/>
              <a:t>từ</a:t>
            </a:r>
            <a:r>
              <a:rPr lang="en-US" dirty="0"/>
              <a:t> </a:t>
            </a:r>
            <a:r>
              <a:rPr lang="en-US" dirty="0" err="1"/>
              <a:t>khó</a:t>
            </a:r>
            <a:r>
              <a:rPr lang="en-US" dirty="0"/>
              <a:t> </a:t>
            </a:r>
            <a:r>
              <a:rPr lang="en-US" dirty="0" err="1"/>
              <a:t>đối</a:t>
            </a:r>
            <a:r>
              <a:rPr lang="en-US" dirty="0"/>
              <a:t> </a:t>
            </a:r>
            <a:r>
              <a:rPr lang="en-US" dirty="0" err="1"/>
              <a:t>với</a:t>
            </a:r>
            <a:r>
              <a:rPr lang="en-US" dirty="0"/>
              <a:t> </a:t>
            </a:r>
            <a:r>
              <a:rPr lang="en-US" dirty="0" err="1"/>
              <a:t>hs</a:t>
            </a:r>
            <a:r>
              <a:rPr lang="en-US" dirty="0"/>
              <a:t> </a:t>
            </a:r>
            <a:r>
              <a:rPr lang="en-US" dirty="0" err="1"/>
              <a:t>của</a:t>
            </a:r>
            <a:r>
              <a:rPr lang="en-US" dirty="0"/>
              <a:t> </a:t>
            </a:r>
            <a:r>
              <a:rPr lang="en-US" dirty="0" err="1"/>
              <a:t>mình</a:t>
            </a:r>
            <a:endParaRPr dirty="0"/>
          </a:p>
        </p:txBody>
      </p:sp>
      <p:sp>
        <p:nvSpPr>
          <p:cNvPr id="209" name="Google Shape;20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55416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grpSp>
        <p:nvGrpSpPr>
          <p:cNvPr id="13" name="Google Shape;13;p39"/>
          <p:cNvGrpSpPr/>
          <p:nvPr/>
        </p:nvGrpSpPr>
        <p:grpSpPr>
          <a:xfrm>
            <a:off x="-38911" y="-30379"/>
            <a:ext cx="9221822" cy="2035031"/>
            <a:chOff x="-51881" y="-1175910"/>
            <a:chExt cx="12295762" cy="2713375"/>
          </a:xfrm>
        </p:grpSpPr>
        <p:sp>
          <p:nvSpPr>
            <p:cNvPr id="14" name="Google Shape;14;p39"/>
            <p:cNvSpPr/>
            <p:nvPr/>
          </p:nvSpPr>
          <p:spPr>
            <a:xfrm>
              <a:off x="-51881" y="-549104"/>
              <a:ext cx="12295762" cy="2086569"/>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5" name="Google Shape;15;p39"/>
            <p:cNvSpPr/>
            <p:nvPr/>
          </p:nvSpPr>
          <p:spPr>
            <a:xfrm>
              <a:off x="-51881" y="-862507"/>
              <a:ext cx="12295762" cy="2086569"/>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6" name="Google Shape;16;p39"/>
            <p:cNvSpPr/>
            <p:nvPr/>
          </p:nvSpPr>
          <p:spPr>
            <a:xfrm>
              <a:off x="-51881" y="-1175910"/>
              <a:ext cx="12295762" cy="2086569"/>
            </a:xfrm>
            <a:prstGeom prst="rect">
              <a:avLst/>
            </a:prstGeom>
            <a:solidFill>
              <a:srgbClr val="BF9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pic>
        <p:nvPicPr>
          <p:cNvPr id="17" name="Google Shape;17;p39" descr="Logo, company name&#10;&#10;Description automatically generated"/>
          <p:cNvPicPr preferRelativeResize="0"/>
          <p:nvPr/>
        </p:nvPicPr>
        <p:blipFill rotWithShape="1">
          <a:blip r:embed="rId2">
            <a:alphaModFix/>
          </a:blip>
          <a:srcRect/>
          <a:stretch/>
        </p:blipFill>
        <p:spPr>
          <a:xfrm>
            <a:off x="8100600" y="0"/>
            <a:ext cx="1043400" cy="1321361"/>
          </a:xfrm>
          <a:prstGeom prst="rect">
            <a:avLst/>
          </a:prstGeom>
          <a:noFill/>
          <a:ln>
            <a:noFill/>
          </a:ln>
        </p:spPr>
      </p:pic>
      <p:pic>
        <p:nvPicPr>
          <p:cNvPr id="19" name="Google Shape;19;p39"/>
          <p:cNvPicPr preferRelativeResize="0"/>
          <p:nvPr/>
        </p:nvPicPr>
        <p:blipFill rotWithShape="1">
          <a:blip r:embed="rId3">
            <a:alphaModFix/>
          </a:blip>
          <a:srcRect l="39046" t="29565"/>
          <a:stretch/>
        </p:blipFill>
        <p:spPr>
          <a:xfrm>
            <a:off x="-38911" y="-30380"/>
            <a:ext cx="3026762" cy="3507185"/>
          </a:xfrm>
          <a:prstGeom prst="rect">
            <a:avLst/>
          </a:prstGeom>
          <a:noFill/>
          <a:ln>
            <a:noFill/>
          </a:ln>
        </p:spPr>
      </p:pic>
      <p:pic>
        <p:nvPicPr>
          <p:cNvPr id="21" name="Google Shape;21;p39"/>
          <p:cNvPicPr preferRelativeResize="0"/>
          <p:nvPr/>
        </p:nvPicPr>
        <p:blipFill rotWithShape="1">
          <a:blip r:embed="rId4">
            <a:alphaModFix/>
          </a:blip>
          <a:srcRect/>
          <a:stretch/>
        </p:blipFill>
        <p:spPr>
          <a:xfrm>
            <a:off x="3887587" y="0"/>
            <a:ext cx="3479532" cy="640528"/>
          </a:xfrm>
          <a:prstGeom prst="rect">
            <a:avLst/>
          </a:prstGeom>
          <a:noFill/>
          <a:ln>
            <a:noFill/>
          </a:ln>
        </p:spPr>
      </p:pic>
      <p:pic>
        <p:nvPicPr>
          <p:cNvPr id="3" name="Picture 2">
            <a:extLst>
              <a:ext uri="{FF2B5EF4-FFF2-40B4-BE49-F238E27FC236}">
                <a16:creationId xmlns:a16="http://schemas.microsoft.com/office/drawing/2014/main" id="{48BFFE47-1551-CDCF-BE4C-D907A61A5B4C}"/>
              </a:ext>
            </a:extLst>
          </p:cNvPr>
          <p:cNvPicPr>
            <a:picLocks noChangeAspect="1"/>
          </p:cNvPicPr>
          <p:nvPr userDrawn="1"/>
        </p:nvPicPr>
        <p:blipFill>
          <a:blip r:embed="rId5"/>
          <a:stretch>
            <a:fillRect/>
          </a:stretch>
        </p:blipFill>
        <p:spPr>
          <a:xfrm>
            <a:off x="2422131" y="533697"/>
            <a:ext cx="6200169" cy="135342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22"/>
        <p:cNvGrpSpPr/>
        <p:nvPr/>
      </p:nvGrpSpPr>
      <p:grpSpPr>
        <a:xfrm>
          <a:off x="0" y="0"/>
          <a:ext cx="0" cy="0"/>
          <a:chOff x="0" y="0"/>
          <a:chExt cx="0" cy="0"/>
        </a:xfrm>
      </p:grpSpPr>
      <p:pic>
        <p:nvPicPr>
          <p:cNvPr id="23" name="Google Shape;23;p40"/>
          <p:cNvPicPr preferRelativeResize="0"/>
          <p:nvPr/>
        </p:nvPicPr>
        <p:blipFill rotWithShape="1">
          <a:blip r:embed="rId2">
            <a:alphaModFix/>
          </a:blip>
          <a:srcRect t="58029"/>
          <a:stretch/>
        </p:blipFill>
        <p:spPr>
          <a:xfrm rot="10800000">
            <a:off x="0" y="4573455"/>
            <a:ext cx="9144000" cy="570046"/>
          </a:xfrm>
          <a:prstGeom prst="rect">
            <a:avLst/>
          </a:prstGeom>
          <a:noFill/>
          <a:ln>
            <a:noFill/>
          </a:ln>
        </p:spPr>
      </p:pic>
      <p:pic>
        <p:nvPicPr>
          <p:cNvPr id="24" name="Google Shape;24;p40"/>
          <p:cNvPicPr preferRelativeResize="0"/>
          <p:nvPr/>
        </p:nvPicPr>
        <p:blipFill rotWithShape="1">
          <a:blip r:embed="rId3">
            <a:alphaModFix/>
          </a:blip>
          <a:srcRect l="4857" b="1525"/>
          <a:stretch/>
        </p:blipFill>
        <p:spPr>
          <a:xfrm>
            <a:off x="0" y="0"/>
            <a:ext cx="2744664" cy="374073"/>
          </a:xfrm>
          <a:prstGeom prst="rect">
            <a:avLst/>
          </a:prstGeom>
          <a:noFill/>
          <a:ln>
            <a:noFill/>
          </a:ln>
        </p:spPr>
      </p:pic>
      <p:pic>
        <p:nvPicPr>
          <p:cNvPr id="25" name="Google Shape;25;p40" descr="Ảnh có chứa văn bản, bánh xe&#10;&#10;Mô tả được tạo tự động"/>
          <p:cNvPicPr preferRelativeResize="0"/>
          <p:nvPr/>
        </p:nvPicPr>
        <p:blipFill rotWithShape="1">
          <a:blip r:embed="rId4">
            <a:alphaModFix/>
          </a:blip>
          <a:srcRect/>
          <a:stretch/>
        </p:blipFill>
        <p:spPr>
          <a:xfrm>
            <a:off x="45711" y="308606"/>
            <a:ext cx="9052578" cy="452628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6"/>
        <p:cNvGrpSpPr/>
        <p:nvPr/>
      </p:nvGrpSpPr>
      <p:grpSpPr>
        <a:xfrm>
          <a:off x="0" y="0"/>
          <a:ext cx="0" cy="0"/>
          <a:chOff x="0" y="0"/>
          <a:chExt cx="0" cy="0"/>
        </a:xfrm>
      </p:grpSpPr>
      <p:sp>
        <p:nvSpPr>
          <p:cNvPr id="27" name="Google Shape;27;p41"/>
          <p:cNvSpPr/>
          <p:nvPr/>
        </p:nvSpPr>
        <p:spPr>
          <a:xfrm>
            <a:off x="0" y="4464844"/>
            <a:ext cx="9144000" cy="678656"/>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F2CC"/>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350" b="0" i="0" u="none" strike="noStrike" cap="none">
              <a:solidFill>
                <a:srgbClr val="FFFFFF"/>
              </a:solidFill>
              <a:latin typeface="Calibri"/>
              <a:ea typeface="Calibri"/>
              <a:cs typeface="Calibri"/>
              <a:sym typeface="Calibri"/>
            </a:endParaRPr>
          </a:p>
        </p:txBody>
      </p:sp>
      <p:sp>
        <p:nvSpPr>
          <p:cNvPr id="28" name="Google Shape;28;p41"/>
          <p:cNvSpPr/>
          <p:nvPr/>
        </p:nvSpPr>
        <p:spPr>
          <a:xfrm>
            <a:off x="0" y="4643438"/>
            <a:ext cx="9144000" cy="500063"/>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D966"/>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350" b="0" i="0" u="none" strike="noStrike" cap="none">
              <a:solidFill>
                <a:srgbClr val="FFFFFF"/>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E1BB5171-4207-0E6B-51E3-2C9B72FD51A6}"/>
              </a:ext>
            </a:extLst>
          </p:cNvPr>
          <p:cNvSpPr/>
          <p:nvPr userDrawn="1"/>
        </p:nvSpPr>
        <p:spPr>
          <a:xfrm>
            <a:off x="8158162" y="1"/>
            <a:ext cx="985838" cy="792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9"/>
        <p:cNvGrpSpPr/>
        <p:nvPr/>
      </p:nvGrpSpPr>
      <p:grpSpPr>
        <a:xfrm>
          <a:off x="0" y="0"/>
          <a:ext cx="0" cy="0"/>
          <a:chOff x="0" y="0"/>
          <a:chExt cx="0" cy="0"/>
        </a:xfrm>
      </p:grpSpPr>
      <p:pic>
        <p:nvPicPr>
          <p:cNvPr id="30" name="Google Shape;30;p42"/>
          <p:cNvPicPr preferRelativeResize="0"/>
          <p:nvPr/>
        </p:nvPicPr>
        <p:blipFill rotWithShape="1">
          <a:blip r:embed="rId2">
            <a:alphaModFix/>
          </a:blip>
          <a:srcRect t="58029"/>
          <a:stretch/>
        </p:blipFill>
        <p:spPr>
          <a:xfrm rot="10800000">
            <a:off x="0" y="4573455"/>
            <a:ext cx="9144000" cy="570046"/>
          </a:xfrm>
          <a:prstGeom prst="rect">
            <a:avLst/>
          </a:prstGeom>
          <a:noFill/>
          <a:ln>
            <a:noFill/>
          </a:ln>
        </p:spPr>
      </p:pic>
      <p:pic>
        <p:nvPicPr>
          <p:cNvPr id="31" name="Google Shape;31;p42"/>
          <p:cNvPicPr preferRelativeResize="0"/>
          <p:nvPr/>
        </p:nvPicPr>
        <p:blipFill rotWithShape="1">
          <a:blip r:embed="rId3">
            <a:alphaModFix/>
          </a:blip>
          <a:srcRect l="4857" b="1525"/>
          <a:stretch/>
        </p:blipFill>
        <p:spPr>
          <a:xfrm>
            <a:off x="0" y="0"/>
            <a:ext cx="2744664" cy="37407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2"/>
        <p:cNvGrpSpPr/>
        <p:nvPr/>
      </p:nvGrpSpPr>
      <p:grpSpPr>
        <a:xfrm>
          <a:off x="0" y="0"/>
          <a:ext cx="0" cy="0"/>
          <a:chOff x="0" y="0"/>
          <a:chExt cx="0" cy="0"/>
        </a:xfrm>
      </p:grpSpPr>
      <p:pic>
        <p:nvPicPr>
          <p:cNvPr id="33" name="Google Shape;33;p43" descr="A picture containing background pattern&#10;&#10;Description automatically generated"/>
          <p:cNvPicPr preferRelativeResize="0"/>
          <p:nvPr/>
        </p:nvPicPr>
        <p:blipFill rotWithShape="1">
          <a:blip r:embed="rId2">
            <a:alphaModFix/>
          </a:blip>
          <a:srcRect/>
          <a:stretch/>
        </p:blipFill>
        <p:spPr>
          <a:xfrm>
            <a:off x="470916" y="0"/>
            <a:ext cx="8202169" cy="5143500"/>
          </a:xfrm>
          <a:prstGeom prst="rect">
            <a:avLst/>
          </a:prstGeom>
          <a:noFill/>
          <a:ln>
            <a:noFill/>
          </a:ln>
        </p:spPr>
      </p:pic>
      <p:sp>
        <p:nvSpPr>
          <p:cNvPr id="34" name="Google Shape;34;p43"/>
          <p:cNvSpPr/>
          <p:nvPr/>
        </p:nvSpPr>
        <p:spPr>
          <a:xfrm>
            <a:off x="0" y="4464844"/>
            <a:ext cx="9144000" cy="678656"/>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F2CC"/>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350" b="0" i="0" u="none" strike="noStrike" cap="none">
              <a:solidFill>
                <a:srgbClr val="FFFFFF"/>
              </a:solidFill>
              <a:latin typeface="Calibri"/>
              <a:ea typeface="Calibri"/>
              <a:cs typeface="Calibri"/>
              <a:sym typeface="Calibri"/>
            </a:endParaRPr>
          </a:p>
        </p:txBody>
      </p:sp>
      <p:sp>
        <p:nvSpPr>
          <p:cNvPr id="35" name="Google Shape;35;p43"/>
          <p:cNvSpPr/>
          <p:nvPr/>
        </p:nvSpPr>
        <p:spPr>
          <a:xfrm>
            <a:off x="0" y="4643438"/>
            <a:ext cx="9144000" cy="500063"/>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D966"/>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35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862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7" name="9Slide.vn - 2019">
            <a:extLst>
              <a:ext uri="{FF2B5EF4-FFF2-40B4-BE49-F238E27FC236}">
                <a16:creationId xmlns:a16="http://schemas.microsoft.com/office/drawing/2014/main" id="{68EBB153-1FAF-6516-F4FB-F4AB8F6BB5E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0" name="Google Shape;10;p38" descr="A picture containing text&#10;&#10;Description automatically generated"/>
          <p:cNvPicPr preferRelativeResize="0"/>
          <p:nvPr/>
        </p:nvPicPr>
        <p:blipFill rotWithShape="1">
          <a:blip r:embed="rId8">
            <a:alphaModFix/>
          </a:blip>
          <a:srcRect/>
          <a:stretch/>
        </p:blipFill>
        <p:spPr>
          <a:xfrm>
            <a:off x="9144000" y="1"/>
            <a:ext cx="1391632" cy="1382012"/>
          </a:xfrm>
          <a:prstGeom prst="rect">
            <a:avLst/>
          </a:prstGeom>
          <a:noFill/>
          <a:ln>
            <a:noFill/>
          </a:ln>
        </p:spPr>
      </p:pic>
      <p:pic>
        <p:nvPicPr>
          <p:cNvPr id="11" name="Google Shape;11;p38" descr="Logo, company name&#10;&#10;Description automatically generated"/>
          <p:cNvPicPr preferRelativeResize="0"/>
          <p:nvPr/>
        </p:nvPicPr>
        <p:blipFill rotWithShape="1">
          <a:blip r:embed="rId9">
            <a:alphaModFix/>
          </a:blip>
          <a:srcRect/>
          <a:stretch/>
        </p:blipFill>
        <p:spPr>
          <a:xfrm>
            <a:off x="8550615" y="0"/>
            <a:ext cx="593385" cy="75146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1"/>
          <p:cNvSpPr txBox="1"/>
          <p:nvPr/>
        </p:nvSpPr>
        <p:spPr>
          <a:xfrm>
            <a:off x="2873648" y="2108899"/>
            <a:ext cx="5954944" cy="577051"/>
          </a:xfrm>
          <a:prstGeom prst="rect">
            <a:avLst/>
          </a:prstGeom>
          <a:noFill/>
          <a:ln>
            <a:noFill/>
          </a:ln>
        </p:spPr>
        <p:txBody>
          <a:bodyPr spcFirstLastPara="1" wrap="square" lIns="68569" tIns="34275" rIns="68569" bIns="34275" anchor="t" anchorCtr="0">
            <a:spAutoFit/>
          </a:bodyPr>
          <a:lstStyle/>
          <a:p>
            <a:pPr algn="ctr"/>
            <a:r>
              <a:rPr lang="en-US" sz="3300" b="1" dirty="0" err="1">
                <a:solidFill>
                  <a:schemeClr val="dk1"/>
                </a:solidFill>
                <a:latin typeface="SVN-Anastasia" panose="020B0606040200020203" pitchFamily="34" charset="0"/>
                <a:ea typeface="Arial-Rounded" panose="020B0500000000000000" pitchFamily="34" charset="0"/>
                <a:cs typeface="Arial-Rounded" panose="020B0500000000000000" pitchFamily="34" charset="0"/>
              </a:rPr>
              <a:t>Bài</a:t>
            </a:r>
            <a:r>
              <a:rPr lang="en-US" sz="3300" b="1" dirty="0">
                <a:solidFill>
                  <a:schemeClr val="dk1"/>
                </a:solidFill>
                <a:latin typeface="SVN-Anastasia" panose="020B0606040200020203" pitchFamily="34" charset="0"/>
                <a:ea typeface="Arial-Rounded" panose="020B0500000000000000" pitchFamily="34" charset="0"/>
                <a:cs typeface="Arial-Rounded" panose="020B0500000000000000" pitchFamily="34" charset="0"/>
              </a:rPr>
              <a:t> </a:t>
            </a:r>
            <a:r>
              <a:rPr lang="en-US" sz="3300" b="1" err="1">
                <a:solidFill>
                  <a:schemeClr val="dk1"/>
                </a:solidFill>
                <a:latin typeface="SVN-Anastasia" panose="020B0606040200020203" pitchFamily="34" charset="0"/>
                <a:ea typeface="Arial-Rounded" panose="020B0500000000000000" pitchFamily="34" charset="0"/>
                <a:cs typeface="Arial-Rounded" panose="020B0500000000000000" pitchFamily="34" charset="0"/>
              </a:rPr>
              <a:t>đọc</a:t>
            </a:r>
            <a:r>
              <a:rPr lang="en-US" sz="3300" b="1">
                <a:solidFill>
                  <a:schemeClr val="dk1"/>
                </a:solidFill>
                <a:latin typeface="SVN-Anastasia" panose="020B0606040200020203" pitchFamily="34" charset="0"/>
                <a:ea typeface="Arial-Rounded" panose="020B0500000000000000" pitchFamily="34" charset="0"/>
                <a:cs typeface="Arial-Rounded" panose="020B0500000000000000" pitchFamily="34" charset="0"/>
              </a:rPr>
              <a:t> 1: Hội đua ghe ngo</a:t>
            </a:r>
            <a:endParaRPr sz="3300" b="1" dirty="0">
              <a:solidFill>
                <a:schemeClr val="dk1"/>
              </a:solidFill>
              <a:latin typeface="SVN-Anastasia" panose="020B0606040200020203" pitchFamily="34" charset="0"/>
              <a:ea typeface="Arial-Rounded" panose="020B0500000000000000" pitchFamily="34" charset="0"/>
              <a:cs typeface="Arial-Rounded" panose="020B0500000000000000" pitchFamily="34" charset="0"/>
            </a:endParaRPr>
          </a:p>
        </p:txBody>
      </p:sp>
      <p:pic>
        <p:nvPicPr>
          <p:cNvPr id="47" name="Google Shape;47;p1" descr="A picture containing text, vector graphics&#10;&#10;Description automatically generated"/>
          <p:cNvPicPr preferRelativeResize="0"/>
          <p:nvPr/>
        </p:nvPicPr>
        <p:blipFill rotWithShape="1">
          <a:blip r:embed="rId3">
            <a:alphaModFix/>
          </a:blip>
          <a:srcRect/>
          <a:stretch/>
        </p:blipFill>
        <p:spPr>
          <a:xfrm>
            <a:off x="5993041" y="2923905"/>
            <a:ext cx="1868303" cy="2084437"/>
          </a:xfrm>
          <a:prstGeom prst="rect">
            <a:avLst/>
          </a:prstGeom>
          <a:noFill/>
          <a:ln>
            <a:noFill/>
          </a:ln>
        </p:spPr>
      </p:pic>
      <p:pic>
        <p:nvPicPr>
          <p:cNvPr id="48" name="Google Shape;48;p1" descr="A cartoon of a child&#10;&#10;Description automatically generated with low confidence"/>
          <p:cNvPicPr preferRelativeResize="0"/>
          <p:nvPr/>
        </p:nvPicPr>
        <p:blipFill rotWithShape="1">
          <a:blip r:embed="rId4">
            <a:alphaModFix/>
          </a:blip>
          <a:srcRect/>
          <a:stretch/>
        </p:blipFill>
        <p:spPr>
          <a:xfrm>
            <a:off x="3414767" y="2923904"/>
            <a:ext cx="2024169" cy="1847522"/>
          </a:xfrm>
          <a:prstGeom prst="rect">
            <a:avLst/>
          </a:prstGeom>
          <a:noFill/>
          <a:ln>
            <a:noFill/>
          </a:ln>
        </p:spPr>
      </p:pic>
      <p:pic>
        <p:nvPicPr>
          <p:cNvPr id="49" name="Google Shape;49;p1" descr="A picture containing vector graphics&#10;&#10;Description automatically generated"/>
          <p:cNvPicPr preferRelativeResize="0"/>
          <p:nvPr/>
        </p:nvPicPr>
        <p:blipFill rotWithShape="1">
          <a:blip r:embed="rId5">
            <a:alphaModFix/>
          </a:blip>
          <a:srcRect/>
          <a:stretch/>
        </p:blipFill>
        <p:spPr>
          <a:xfrm>
            <a:off x="1794838" y="3399813"/>
            <a:ext cx="1706204" cy="1608528"/>
          </a:xfrm>
          <a:prstGeom prst="rect">
            <a:avLst/>
          </a:prstGeom>
          <a:noFill/>
          <a:ln>
            <a:noFill/>
          </a:ln>
        </p:spPr>
      </p:pic>
      <p:pic>
        <p:nvPicPr>
          <p:cNvPr id="50" name="Google Shape;50;p1"/>
          <p:cNvPicPr preferRelativeResize="0"/>
          <p:nvPr/>
        </p:nvPicPr>
        <p:blipFill rotWithShape="1">
          <a:blip r:embed="rId6">
            <a:alphaModFix/>
          </a:blip>
          <a:srcRect/>
          <a:stretch/>
        </p:blipFill>
        <p:spPr>
          <a:xfrm>
            <a:off x="0" y="-11276"/>
            <a:ext cx="1058732" cy="2198891"/>
          </a:xfrm>
          <a:prstGeom prst="rect">
            <a:avLst/>
          </a:prstGeom>
          <a:noFill/>
          <a:ln>
            <a:noFill/>
          </a:ln>
        </p:spPr>
      </p:pic>
      <p:sp>
        <p:nvSpPr>
          <p:cNvPr id="3" name="TextBox 2">
            <a:extLst>
              <a:ext uri="{FF2B5EF4-FFF2-40B4-BE49-F238E27FC236}">
                <a16:creationId xmlns:a16="http://schemas.microsoft.com/office/drawing/2014/main" id="{D3817878-7096-3B7A-FBBE-C1BD2EF83EE4}"/>
              </a:ext>
            </a:extLst>
          </p:cNvPr>
          <p:cNvSpPr txBox="1"/>
          <p:nvPr/>
        </p:nvSpPr>
        <p:spPr>
          <a:xfrm>
            <a:off x="-95474" y="2109574"/>
            <a:ext cx="1249680" cy="1107996"/>
          </a:xfrm>
          <a:prstGeom prst="rect">
            <a:avLst/>
          </a:prstGeom>
          <a:noFill/>
        </p:spPr>
        <p:txBody>
          <a:bodyPr wrap="square" rtlCol="0">
            <a:spAutoFit/>
          </a:bodyPr>
          <a:lstStyle/>
          <a:p>
            <a:pPr algn="ctr"/>
            <a:r>
              <a:rPr lang="en-US" sz="6600" b="1">
                <a:ln w="76200">
                  <a:solidFill>
                    <a:schemeClr val="bg1"/>
                  </a:solidFill>
                </a:ln>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26</a:t>
            </a:r>
            <a:endParaRPr lang="en-US" sz="6600" b="1" dirty="0">
              <a:ln w="76200">
                <a:solidFill>
                  <a:schemeClr val="bg1"/>
                </a:solidFill>
              </a:ln>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grpSp>
        <p:nvGrpSpPr>
          <p:cNvPr id="2" name="Google Shape;125;p9">
            <a:extLst>
              <a:ext uri="{FF2B5EF4-FFF2-40B4-BE49-F238E27FC236}">
                <a16:creationId xmlns:a16="http://schemas.microsoft.com/office/drawing/2014/main" id="{2C1D3466-0B9E-FB95-235B-260AE35D137B}"/>
              </a:ext>
            </a:extLst>
          </p:cNvPr>
          <p:cNvGrpSpPr/>
          <p:nvPr/>
        </p:nvGrpSpPr>
        <p:grpSpPr>
          <a:xfrm>
            <a:off x="5247" y="4589777"/>
            <a:ext cx="2163411" cy="535329"/>
            <a:chOff x="508724" y="6144228"/>
            <a:chExt cx="2884548" cy="713772"/>
          </a:xfrm>
        </p:grpSpPr>
        <p:sp>
          <p:nvSpPr>
            <p:cNvPr id="3" name="Google Shape;126;p9">
              <a:extLst>
                <a:ext uri="{FF2B5EF4-FFF2-40B4-BE49-F238E27FC236}">
                  <a16:creationId xmlns:a16="http://schemas.microsoft.com/office/drawing/2014/main" id="{55F07B80-71E7-A9F8-25E7-6C3CBABB3C22}"/>
                </a:ext>
              </a:extLst>
            </p:cNvPr>
            <p:cNvSpPr/>
            <p:nvPr/>
          </p:nvSpPr>
          <p:spPr>
            <a:xfrm>
              <a:off x="548472" y="6177626"/>
              <a:ext cx="2844800" cy="646331"/>
            </a:xfrm>
            <a:prstGeom prst="roundRect">
              <a:avLst>
                <a:gd name="adj" fmla="val 50000"/>
              </a:avLst>
            </a:prstGeom>
            <a:solidFill>
              <a:schemeClr val="lt1"/>
            </a:solidFill>
            <a:ln w="28575"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4" name="Google Shape;127;p9">
              <a:extLst>
                <a:ext uri="{FF2B5EF4-FFF2-40B4-BE49-F238E27FC236}">
                  <a16:creationId xmlns:a16="http://schemas.microsoft.com/office/drawing/2014/main" id="{F6859DF7-AE47-8E0E-208A-DE713D6F770E}"/>
                </a:ext>
              </a:extLst>
            </p:cNvPr>
            <p:cNvGrpSpPr/>
            <p:nvPr/>
          </p:nvGrpSpPr>
          <p:grpSpPr>
            <a:xfrm>
              <a:off x="508724" y="6144228"/>
              <a:ext cx="713772" cy="713772"/>
              <a:chOff x="508724" y="6144228"/>
              <a:chExt cx="713772" cy="713772"/>
            </a:xfrm>
          </p:grpSpPr>
          <p:sp>
            <p:nvSpPr>
              <p:cNvPr id="5" name="Google Shape;128;p9">
                <a:extLst>
                  <a:ext uri="{FF2B5EF4-FFF2-40B4-BE49-F238E27FC236}">
                    <a16:creationId xmlns:a16="http://schemas.microsoft.com/office/drawing/2014/main" id="{8FBA8CFA-5B5F-F9BF-FD00-D4463518FE61}"/>
                  </a:ext>
                </a:extLst>
              </p:cNvPr>
              <p:cNvSpPr/>
              <p:nvPr/>
            </p:nvSpPr>
            <p:spPr>
              <a:xfrm>
                <a:off x="508724" y="6144228"/>
                <a:ext cx="713772" cy="713772"/>
              </a:xfrm>
              <a:prstGeom prst="ellipse">
                <a:avLst/>
              </a:prstGeom>
              <a:solidFill>
                <a:srgbClr val="FFFFFF"/>
              </a:solidFill>
              <a:ln w="381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 name="Google Shape;129;p9">
                <a:extLst>
                  <a:ext uri="{FF2B5EF4-FFF2-40B4-BE49-F238E27FC236}">
                    <a16:creationId xmlns:a16="http://schemas.microsoft.com/office/drawing/2014/main" id="{2EB03957-44CB-3DA9-9835-7A48940C363F}"/>
                  </a:ext>
                </a:extLst>
              </p:cNvPr>
              <p:cNvSpPr/>
              <p:nvPr/>
            </p:nvSpPr>
            <p:spPr>
              <a:xfrm>
                <a:off x="576022" y="6211526"/>
                <a:ext cx="579176" cy="579176"/>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rPr>
                  <a:t>2</a:t>
                </a:r>
                <a:endParaRPr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grpSp>
      <p:sp>
        <p:nvSpPr>
          <p:cNvPr id="7" name="Google Shape;130;p9">
            <a:extLst>
              <a:ext uri="{FF2B5EF4-FFF2-40B4-BE49-F238E27FC236}">
                <a16:creationId xmlns:a16="http://schemas.microsoft.com/office/drawing/2014/main" id="{6A76ECA8-63F2-AE22-DD8F-3D0ED9D40EE7}"/>
              </a:ext>
            </a:extLst>
          </p:cNvPr>
          <p:cNvSpPr txBox="1"/>
          <p:nvPr/>
        </p:nvSpPr>
        <p:spPr>
          <a:xfrm>
            <a:off x="567280" y="4654556"/>
            <a:ext cx="1608329" cy="392385"/>
          </a:xfrm>
          <a:prstGeom prst="rect">
            <a:avLst/>
          </a:prstGeom>
          <a:noFill/>
          <a:ln>
            <a:noFill/>
          </a:ln>
        </p:spPr>
        <p:txBody>
          <a:bodyPr spcFirstLastPara="1" wrap="square" lIns="68569" tIns="34275" rIns="68569" bIns="34275" anchor="t" anchorCtr="0">
            <a:spAutoFit/>
          </a:bodyPr>
          <a:lstStyle/>
          <a:p>
            <a:r>
              <a:rPr lang="en-US"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rPr>
              <a:t>Chia đoạn</a:t>
            </a:r>
            <a:endParaRPr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endParaRPr>
          </a:p>
        </p:txBody>
      </p:sp>
      <p:sp>
        <p:nvSpPr>
          <p:cNvPr id="9" name="Google Shape;89;p5">
            <a:extLst>
              <a:ext uri="{FF2B5EF4-FFF2-40B4-BE49-F238E27FC236}">
                <a16:creationId xmlns:a16="http://schemas.microsoft.com/office/drawing/2014/main" id="{E548F9E3-9A95-7D3D-3AC0-6DA0E061E65D}"/>
              </a:ext>
            </a:extLst>
          </p:cNvPr>
          <p:cNvSpPr txBox="1"/>
          <p:nvPr/>
        </p:nvSpPr>
        <p:spPr>
          <a:xfrm>
            <a:off x="1024938" y="8681"/>
            <a:ext cx="7094124" cy="438551"/>
          </a:xfrm>
          <a:prstGeom prst="rect">
            <a:avLst/>
          </a:prstGeom>
          <a:noFill/>
          <a:ln>
            <a:noFill/>
          </a:ln>
        </p:spPr>
        <p:txBody>
          <a:bodyPr spcFirstLastPara="1" wrap="square" lIns="68569" tIns="34275" rIns="68569" bIns="34275" anchor="t" anchorCtr="0">
            <a:spAutoFit/>
          </a:bodyPr>
          <a:lstStyle/>
          <a:p>
            <a:pPr algn="ctr"/>
            <a:r>
              <a:rPr lang="en-US" sz="24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Hội đua ghe ngo</a:t>
            </a:r>
            <a:endParaRPr sz="2400" b="1" dirty="0">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sp>
        <p:nvSpPr>
          <p:cNvPr id="10" name="TextBox 9">
            <a:extLst>
              <a:ext uri="{FF2B5EF4-FFF2-40B4-BE49-F238E27FC236}">
                <a16:creationId xmlns:a16="http://schemas.microsoft.com/office/drawing/2014/main" id="{F5E12051-545B-A197-5C14-6831E1F60526}"/>
              </a:ext>
            </a:extLst>
          </p:cNvPr>
          <p:cNvSpPr txBox="1"/>
          <p:nvPr/>
        </p:nvSpPr>
        <p:spPr>
          <a:xfrm>
            <a:off x="57458" y="448002"/>
            <a:ext cx="5952573" cy="563231"/>
          </a:xfrm>
          <a:prstGeom prst="rect">
            <a:avLst/>
          </a:prstGeom>
          <a:noFill/>
        </p:spPr>
        <p:txBody>
          <a:bodyPr wrap="square" rtlCol="0">
            <a:spAutoFit/>
          </a:bodyPr>
          <a:lstStyle/>
          <a:p>
            <a:pPr algn="just">
              <a:lnSpc>
                <a:spcPct val="85000"/>
              </a:lnSpc>
            </a:pPr>
            <a:r>
              <a:rPr lang="en-GB" sz="1800">
                <a:solidFill>
                  <a:srgbClr val="C00000"/>
                </a:solidFill>
                <a:latin typeface="Arial-Rounded" panose="020B0500000000000000" pitchFamily="34" charset="0"/>
                <a:ea typeface="Arial-Rounded" panose="020B0500000000000000" pitchFamily="34" charset="0"/>
                <a:cs typeface="Arial-Rounded" panose="020B0500000000000000" pitchFamily="34" charset="0"/>
              </a:rPr>
              <a:t>    Hội đua ghe ngo diễn ra vào dịp lễ hội Cúng Trăng giữa tháng 10 âm lịch hằng năm.</a:t>
            </a:r>
            <a:endParaRPr lang="en-US" sz="1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Hình ảnh 12">
            <a:extLst>
              <a:ext uri="{FF2B5EF4-FFF2-40B4-BE49-F238E27FC236}">
                <a16:creationId xmlns:a16="http://schemas.microsoft.com/office/drawing/2014/main" id="{9B38D852-82E0-26A4-C19F-48BFD0A621F2}"/>
              </a:ext>
            </a:extLst>
          </p:cNvPr>
          <p:cNvPicPr>
            <a:picLocks noChangeAspect="1"/>
          </p:cNvPicPr>
          <p:nvPr/>
        </p:nvPicPr>
        <p:blipFill rotWithShape="1">
          <a:blip r:embed="rId2"/>
          <a:srcRect l="21210" t="52872" r="16290" b="20233"/>
          <a:stretch/>
        </p:blipFill>
        <p:spPr>
          <a:xfrm>
            <a:off x="6030505" y="447232"/>
            <a:ext cx="2874887" cy="1684952"/>
          </a:xfrm>
          <a:prstGeom prst="roundRect">
            <a:avLst/>
          </a:prstGeom>
        </p:spPr>
      </p:pic>
      <p:sp>
        <p:nvSpPr>
          <p:cNvPr id="14" name="TextBox 9">
            <a:extLst>
              <a:ext uri="{FF2B5EF4-FFF2-40B4-BE49-F238E27FC236}">
                <a16:creationId xmlns:a16="http://schemas.microsoft.com/office/drawing/2014/main" id="{FCB1B009-A847-30C9-8D27-B941274F2FC6}"/>
              </a:ext>
            </a:extLst>
          </p:cNvPr>
          <p:cNvSpPr txBox="1"/>
          <p:nvPr/>
        </p:nvSpPr>
        <p:spPr>
          <a:xfrm>
            <a:off x="57458" y="1008092"/>
            <a:ext cx="5952573" cy="1269578"/>
          </a:xfrm>
          <a:prstGeom prst="rect">
            <a:avLst/>
          </a:prstGeom>
          <a:noFill/>
        </p:spPr>
        <p:txBody>
          <a:bodyPr wrap="square" rtlCol="0">
            <a:spAutoFit/>
          </a:bodyPr>
          <a:lstStyle/>
          <a:p>
            <a:pPr algn="just">
              <a:lnSpc>
                <a:spcPct val="85000"/>
              </a:lnSpc>
            </a:pPr>
            <a:r>
              <a:rPr lang="en-GB" sz="1800">
                <a:solidFill>
                  <a:schemeClr val="tx1"/>
                </a:solidFill>
                <a:latin typeface="Arial-Rounded" panose="020B0500000000000000" pitchFamily="34" charset="0"/>
                <a:ea typeface="Arial-Rounded" panose="020B0500000000000000" pitchFamily="34" charset="0"/>
                <a:cs typeface="Arial-Rounded" panose="020B0500000000000000" pitchFamily="34" charset="0"/>
              </a:rPr>
              <a:t>    Ghe ngo được làm từ gỗ cây sao, dài khoảng 30 mét, chứa được trên dưới 50 tay chèo. Ghe được chà nhẵn bóng để lướt nhanh trên dòng sông. Mũi và đuôi ghe cong vút, tạo hình rắn thần. Thân ghe vẽ hoa văn và sơn màu sặc sỡ. Mỗi ghe ngo là của một hoặc một vài phum, sóc. Ghe được cất</a:t>
            </a:r>
            <a:endParaRPr lang="en-US" sz="1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9">
            <a:extLst>
              <a:ext uri="{FF2B5EF4-FFF2-40B4-BE49-F238E27FC236}">
                <a16:creationId xmlns:a16="http://schemas.microsoft.com/office/drawing/2014/main" id="{4B29E2BB-C15E-B78F-631D-C41CEA36CCE7}"/>
              </a:ext>
            </a:extLst>
          </p:cNvPr>
          <p:cNvSpPr txBox="1"/>
          <p:nvPr/>
        </p:nvSpPr>
        <p:spPr>
          <a:xfrm>
            <a:off x="57457" y="2202971"/>
            <a:ext cx="9024019" cy="563231"/>
          </a:xfrm>
          <a:prstGeom prst="rect">
            <a:avLst/>
          </a:prstGeom>
          <a:noFill/>
        </p:spPr>
        <p:txBody>
          <a:bodyPr wrap="square" rtlCol="0">
            <a:spAutoFit/>
          </a:bodyPr>
          <a:lstStyle/>
          <a:p>
            <a:pPr algn="just">
              <a:lnSpc>
                <a:spcPct val="85000"/>
              </a:lnSpc>
            </a:pPr>
            <a:r>
              <a:rPr lang="en-GB" sz="1800">
                <a:solidFill>
                  <a:schemeClr val="tx1"/>
                </a:solidFill>
                <a:latin typeface="Arial-Rounded" panose="020B0500000000000000" pitchFamily="34" charset="0"/>
                <a:ea typeface="Arial-Rounded" panose="020B0500000000000000" pitchFamily="34" charset="0"/>
                <a:cs typeface="Arial-Rounded" panose="020B0500000000000000" pitchFamily="34" charset="0"/>
              </a:rPr>
              <a:t>giữ ở chùa, mỗi năm chỉ được hạ thủy một lần vào dịp hội. Trước ngày hội, các tay đua còn phải tập chèo theo nhịp trên cạn cho quen.</a:t>
            </a:r>
            <a:endParaRPr lang="en-US" sz="1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9">
            <a:extLst>
              <a:ext uri="{FF2B5EF4-FFF2-40B4-BE49-F238E27FC236}">
                <a16:creationId xmlns:a16="http://schemas.microsoft.com/office/drawing/2014/main" id="{3131C373-1D97-046C-992E-B1C46656B4FE}"/>
              </a:ext>
            </a:extLst>
          </p:cNvPr>
          <p:cNvSpPr txBox="1"/>
          <p:nvPr/>
        </p:nvSpPr>
        <p:spPr>
          <a:xfrm>
            <a:off x="57456" y="2802530"/>
            <a:ext cx="9024019" cy="1269578"/>
          </a:xfrm>
          <a:prstGeom prst="rect">
            <a:avLst/>
          </a:prstGeom>
          <a:noFill/>
        </p:spPr>
        <p:txBody>
          <a:bodyPr wrap="square" rtlCol="0">
            <a:spAutoFit/>
          </a:bodyPr>
          <a:lstStyle/>
          <a:p>
            <a:pPr algn="just">
              <a:lnSpc>
                <a:spcPct val="85000"/>
              </a:lnSpc>
            </a:pPr>
            <a:r>
              <a:rPr lang="en-GB" sz="1800">
                <a:solidFill>
                  <a:schemeClr val="tx1"/>
                </a:solidFill>
                <a:latin typeface="Arial-Rounded" panose="020B0500000000000000" pitchFamily="34" charset="0"/>
                <a:ea typeface="Arial-Rounded" panose="020B0500000000000000" pitchFamily="34" charset="0"/>
                <a:cs typeface="Arial-Rounded" panose="020B0500000000000000" pitchFamily="34" charset="0"/>
              </a:rPr>
              <a:t>   Vào cuộc đua, mỗi ghe có một người giỏi tay chèo ngồi đằng mũi chỉ huy và một người đứng giữa ghe giữ nhịp. Theo hiệu lệnh, những mái chèo đưa nhanh thoăn thoắt, đều tăm tắp, đẩy chiếc ghe lướt nhanh trên sông. Tiếng trống hội, tiếng hò reo cổ vũ vang dội cả một vùng sông nước. </a:t>
            </a:r>
          </a:p>
          <a:p>
            <a:pPr algn="r">
              <a:lnSpc>
                <a:spcPct val="85000"/>
              </a:lnSpc>
            </a:pPr>
            <a:r>
              <a:rPr lang="en-GB" sz="1800">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 PHƯƠNG NGHI</a:t>
            </a:r>
            <a:endParaRPr lang="en-US" sz="1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22857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grpSp>
        <p:nvGrpSpPr>
          <p:cNvPr id="2" name="Google Shape;125;p9">
            <a:extLst>
              <a:ext uri="{FF2B5EF4-FFF2-40B4-BE49-F238E27FC236}">
                <a16:creationId xmlns:a16="http://schemas.microsoft.com/office/drawing/2014/main" id="{2C1D3466-0B9E-FB95-235B-260AE35D137B}"/>
              </a:ext>
            </a:extLst>
          </p:cNvPr>
          <p:cNvGrpSpPr/>
          <p:nvPr/>
        </p:nvGrpSpPr>
        <p:grpSpPr>
          <a:xfrm>
            <a:off x="5247" y="4589777"/>
            <a:ext cx="2163411" cy="535329"/>
            <a:chOff x="508724" y="6144228"/>
            <a:chExt cx="2884548" cy="713772"/>
          </a:xfrm>
        </p:grpSpPr>
        <p:sp>
          <p:nvSpPr>
            <p:cNvPr id="3" name="Google Shape;126;p9">
              <a:extLst>
                <a:ext uri="{FF2B5EF4-FFF2-40B4-BE49-F238E27FC236}">
                  <a16:creationId xmlns:a16="http://schemas.microsoft.com/office/drawing/2014/main" id="{55F07B80-71E7-A9F8-25E7-6C3CBABB3C22}"/>
                </a:ext>
              </a:extLst>
            </p:cNvPr>
            <p:cNvSpPr/>
            <p:nvPr/>
          </p:nvSpPr>
          <p:spPr>
            <a:xfrm>
              <a:off x="548472" y="6177626"/>
              <a:ext cx="2844800" cy="646331"/>
            </a:xfrm>
            <a:prstGeom prst="roundRect">
              <a:avLst>
                <a:gd name="adj" fmla="val 50000"/>
              </a:avLst>
            </a:prstGeom>
            <a:solidFill>
              <a:schemeClr val="lt1"/>
            </a:solidFill>
            <a:ln w="28575"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4" name="Google Shape;127;p9">
              <a:extLst>
                <a:ext uri="{FF2B5EF4-FFF2-40B4-BE49-F238E27FC236}">
                  <a16:creationId xmlns:a16="http://schemas.microsoft.com/office/drawing/2014/main" id="{F6859DF7-AE47-8E0E-208A-DE713D6F770E}"/>
                </a:ext>
              </a:extLst>
            </p:cNvPr>
            <p:cNvGrpSpPr/>
            <p:nvPr/>
          </p:nvGrpSpPr>
          <p:grpSpPr>
            <a:xfrm>
              <a:off x="508724" y="6144228"/>
              <a:ext cx="713772" cy="713772"/>
              <a:chOff x="508724" y="6144228"/>
              <a:chExt cx="713772" cy="713772"/>
            </a:xfrm>
          </p:grpSpPr>
          <p:sp>
            <p:nvSpPr>
              <p:cNvPr id="5" name="Google Shape;128;p9">
                <a:extLst>
                  <a:ext uri="{FF2B5EF4-FFF2-40B4-BE49-F238E27FC236}">
                    <a16:creationId xmlns:a16="http://schemas.microsoft.com/office/drawing/2014/main" id="{8FBA8CFA-5B5F-F9BF-FD00-D4463518FE61}"/>
                  </a:ext>
                </a:extLst>
              </p:cNvPr>
              <p:cNvSpPr/>
              <p:nvPr/>
            </p:nvSpPr>
            <p:spPr>
              <a:xfrm>
                <a:off x="508724" y="6144228"/>
                <a:ext cx="713772" cy="713772"/>
              </a:xfrm>
              <a:prstGeom prst="ellipse">
                <a:avLst/>
              </a:prstGeom>
              <a:solidFill>
                <a:srgbClr val="FFFFFF"/>
              </a:solidFill>
              <a:ln w="381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 name="Google Shape;129;p9">
                <a:extLst>
                  <a:ext uri="{FF2B5EF4-FFF2-40B4-BE49-F238E27FC236}">
                    <a16:creationId xmlns:a16="http://schemas.microsoft.com/office/drawing/2014/main" id="{2EB03957-44CB-3DA9-9835-7A48940C363F}"/>
                  </a:ext>
                </a:extLst>
              </p:cNvPr>
              <p:cNvSpPr/>
              <p:nvPr/>
            </p:nvSpPr>
            <p:spPr>
              <a:xfrm>
                <a:off x="576022" y="6211526"/>
                <a:ext cx="579176" cy="579176"/>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rPr>
                  <a:t>2</a:t>
                </a:r>
                <a:endParaRPr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grpSp>
      <p:sp>
        <p:nvSpPr>
          <p:cNvPr id="7" name="Google Shape;130;p9">
            <a:extLst>
              <a:ext uri="{FF2B5EF4-FFF2-40B4-BE49-F238E27FC236}">
                <a16:creationId xmlns:a16="http://schemas.microsoft.com/office/drawing/2014/main" id="{6A76ECA8-63F2-AE22-DD8F-3D0ED9D40EE7}"/>
              </a:ext>
            </a:extLst>
          </p:cNvPr>
          <p:cNvSpPr txBox="1"/>
          <p:nvPr/>
        </p:nvSpPr>
        <p:spPr>
          <a:xfrm>
            <a:off x="567280" y="4654556"/>
            <a:ext cx="1608329" cy="392385"/>
          </a:xfrm>
          <a:prstGeom prst="rect">
            <a:avLst/>
          </a:prstGeom>
          <a:noFill/>
          <a:ln>
            <a:noFill/>
          </a:ln>
        </p:spPr>
        <p:txBody>
          <a:bodyPr spcFirstLastPara="1" wrap="square" lIns="68569" tIns="34275" rIns="68569" bIns="34275" anchor="t" anchorCtr="0">
            <a:spAutoFit/>
          </a:bodyPr>
          <a:lstStyle/>
          <a:p>
            <a:r>
              <a:rPr lang="en-US"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rPr>
              <a:t>Chia đoạn</a:t>
            </a:r>
            <a:endParaRPr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endParaRPr>
          </a:p>
        </p:txBody>
      </p:sp>
      <p:sp>
        <p:nvSpPr>
          <p:cNvPr id="9" name="Google Shape;89;p5">
            <a:extLst>
              <a:ext uri="{FF2B5EF4-FFF2-40B4-BE49-F238E27FC236}">
                <a16:creationId xmlns:a16="http://schemas.microsoft.com/office/drawing/2014/main" id="{4046E783-2456-CDB3-00CF-0700A9C10B08}"/>
              </a:ext>
            </a:extLst>
          </p:cNvPr>
          <p:cNvSpPr txBox="1"/>
          <p:nvPr/>
        </p:nvSpPr>
        <p:spPr>
          <a:xfrm>
            <a:off x="1024938" y="8681"/>
            <a:ext cx="7094124" cy="438551"/>
          </a:xfrm>
          <a:prstGeom prst="rect">
            <a:avLst/>
          </a:prstGeom>
          <a:noFill/>
          <a:ln>
            <a:noFill/>
          </a:ln>
        </p:spPr>
        <p:txBody>
          <a:bodyPr spcFirstLastPara="1" wrap="square" lIns="68569" tIns="34275" rIns="68569" bIns="34275" anchor="t" anchorCtr="0">
            <a:spAutoFit/>
          </a:bodyPr>
          <a:lstStyle/>
          <a:p>
            <a:pPr algn="ctr"/>
            <a:r>
              <a:rPr lang="en-US" sz="24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Hội đua ghe ngo</a:t>
            </a:r>
            <a:endParaRPr sz="2400" b="1" dirty="0">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sp>
        <p:nvSpPr>
          <p:cNvPr id="10" name="TextBox 9">
            <a:extLst>
              <a:ext uri="{FF2B5EF4-FFF2-40B4-BE49-F238E27FC236}">
                <a16:creationId xmlns:a16="http://schemas.microsoft.com/office/drawing/2014/main" id="{80A505DA-7608-B325-3017-0FDD270C15A5}"/>
              </a:ext>
            </a:extLst>
          </p:cNvPr>
          <p:cNvSpPr txBox="1"/>
          <p:nvPr/>
        </p:nvSpPr>
        <p:spPr>
          <a:xfrm>
            <a:off x="57458" y="448002"/>
            <a:ext cx="5952573" cy="563231"/>
          </a:xfrm>
          <a:prstGeom prst="rect">
            <a:avLst/>
          </a:prstGeom>
          <a:noFill/>
        </p:spPr>
        <p:txBody>
          <a:bodyPr wrap="square" rtlCol="0">
            <a:spAutoFit/>
          </a:bodyPr>
          <a:lstStyle/>
          <a:p>
            <a:pPr algn="just">
              <a:lnSpc>
                <a:spcPct val="85000"/>
              </a:lnSpc>
            </a:pPr>
            <a:r>
              <a:rPr lang="en-GB" sz="1800">
                <a:solidFill>
                  <a:srgbClr val="C00000"/>
                </a:solidFill>
                <a:latin typeface="Arial-Rounded" panose="020B0500000000000000" pitchFamily="34" charset="0"/>
                <a:ea typeface="Arial-Rounded" panose="020B0500000000000000" pitchFamily="34" charset="0"/>
                <a:cs typeface="Arial-Rounded" panose="020B0500000000000000" pitchFamily="34" charset="0"/>
              </a:rPr>
              <a:t>    Hội đua ghe ngo diễn ra vào dịp lễ hội Cúng Trăng giữa tháng 10 âm lịch hằng năm.</a:t>
            </a:r>
            <a:endParaRPr lang="en-US" sz="1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Hình ảnh 12">
            <a:extLst>
              <a:ext uri="{FF2B5EF4-FFF2-40B4-BE49-F238E27FC236}">
                <a16:creationId xmlns:a16="http://schemas.microsoft.com/office/drawing/2014/main" id="{7C153E24-2607-8497-9E63-F6FFACE7FA48}"/>
              </a:ext>
            </a:extLst>
          </p:cNvPr>
          <p:cNvPicPr>
            <a:picLocks noChangeAspect="1"/>
          </p:cNvPicPr>
          <p:nvPr/>
        </p:nvPicPr>
        <p:blipFill rotWithShape="1">
          <a:blip r:embed="rId2"/>
          <a:srcRect l="21210" t="52872" r="16290" b="20233"/>
          <a:stretch/>
        </p:blipFill>
        <p:spPr>
          <a:xfrm>
            <a:off x="6030505" y="447232"/>
            <a:ext cx="2874887" cy="1684952"/>
          </a:xfrm>
          <a:prstGeom prst="roundRect">
            <a:avLst/>
          </a:prstGeom>
        </p:spPr>
      </p:pic>
      <p:sp>
        <p:nvSpPr>
          <p:cNvPr id="14" name="TextBox 9">
            <a:extLst>
              <a:ext uri="{FF2B5EF4-FFF2-40B4-BE49-F238E27FC236}">
                <a16:creationId xmlns:a16="http://schemas.microsoft.com/office/drawing/2014/main" id="{9E518A92-6646-D287-9900-31055DF542EE}"/>
              </a:ext>
            </a:extLst>
          </p:cNvPr>
          <p:cNvSpPr txBox="1"/>
          <p:nvPr/>
        </p:nvSpPr>
        <p:spPr>
          <a:xfrm>
            <a:off x="57458" y="1008092"/>
            <a:ext cx="5952573" cy="1269578"/>
          </a:xfrm>
          <a:prstGeom prst="rect">
            <a:avLst/>
          </a:prstGeom>
          <a:noFill/>
        </p:spPr>
        <p:txBody>
          <a:bodyPr wrap="square" rtlCol="0">
            <a:spAutoFit/>
          </a:bodyPr>
          <a:lstStyle/>
          <a:p>
            <a:pPr algn="just">
              <a:lnSpc>
                <a:spcPct val="85000"/>
              </a:lnSpc>
            </a:pPr>
            <a:r>
              <a:rPr lang="en-GB" sz="180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Ghe ngo được làm từ gỗ cây sao, dài khoảng 30 mét, chứa được trên dưới 50 tay chèo. Ghe được chà nhẵn bóng để lướt nhanh trên dòng sông. Mũi và đuôi ghe cong vút, tạo hình rắn thần. Thân ghe vẽ hoa văn và sơn màu sặc sỡ. Mỗi ghe ngo là của một hoặc một vài phum, sóc. Ghe được cất</a:t>
            </a:r>
            <a:endParaRPr lang="en-US" sz="18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9">
            <a:extLst>
              <a:ext uri="{FF2B5EF4-FFF2-40B4-BE49-F238E27FC236}">
                <a16:creationId xmlns:a16="http://schemas.microsoft.com/office/drawing/2014/main" id="{D81287C1-B8E7-4D21-19CB-03FE2A7D57A0}"/>
              </a:ext>
            </a:extLst>
          </p:cNvPr>
          <p:cNvSpPr txBox="1"/>
          <p:nvPr/>
        </p:nvSpPr>
        <p:spPr>
          <a:xfrm>
            <a:off x="57457" y="2202971"/>
            <a:ext cx="9024019" cy="563231"/>
          </a:xfrm>
          <a:prstGeom prst="rect">
            <a:avLst/>
          </a:prstGeom>
          <a:noFill/>
        </p:spPr>
        <p:txBody>
          <a:bodyPr wrap="square" rtlCol="0">
            <a:spAutoFit/>
          </a:bodyPr>
          <a:lstStyle/>
          <a:p>
            <a:pPr algn="just">
              <a:lnSpc>
                <a:spcPct val="85000"/>
              </a:lnSpc>
            </a:pPr>
            <a:r>
              <a:rPr lang="en-GB" sz="180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giữ ở chùa, mỗi năm chỉ được hạ thủy một lần vào dịp hội. Trước ngày hội, các tay đua còn phải tập chèo theo nhịp trên cạn cho quen.</a:t>
            </a:r>
            <a:endParaRPr lang="en-US" sz="18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9">
            <a:extLst>
              <a:ext uri="{FF2B5EF4-FFF2-40B4-BE49-F238E27FC236}">
                <a16:creationId xmlns:a16="http://schemas.microsoft.com/office/drawing/2014/main" id="{BDD35ADE-5D96-8B4B-61CD-17E795776390}"/>
              </a:ext>
            </a:extLst>
          </p:cNvPr>
          <p:cNvSpPr txBox="1"/>
          <p:nvPr/>
        </p:nvSpPr>
        <p:spPr>
          <a:xfrm>
            <a:off x="57456" y="2802530"/>
            <a:ext cx="9024019" cy="1269578"/>
          </a:xfrm>
          <a:prstGeom prst="rect">
            <a:avLst/>
          </a:prstGeom>
          <a:noFill/>
        </p:spPr>
        <p:txBody>
          <a:bodyPr wrap="square" rtlCol="0">
            <a:spAutoFit/>
          </a:bodyPr>
          <a:lstStyle/>
          <a:p>
            <a:pPr algn="just">
              <a:lnSpc>
                <a:spcPct val="85000"/>
              </a:lnSpc>
            </a:pPr>
            <a:r>
              <a:rPr lang="en-GB" sz="1800">
                <a:solidFill>
                  <a:schemeClr val="tx1"/>
                </a:solidFill>
                <a:latin typeface="Arial-Rounded" panose="020B0500000000000000" pitchFamily="34" charset="0"/>
                <a:ea typeface="Arial-Rounded" panose="020B0500000000000000" pitchFamily="34" charset="0"/>
                <a:cs typeface="Arial-Rounded" panose="020B0500000000000000" pitchFamily="34" charset="0"/>
              </a:rPr>
              <a:t>   Vào cuộc đua, mỗi ghe có một người giỏi tay chèo ngồi đằng mũi chỉ huy và một người đứng giữa ghe giữ nhịp. Theo hiệu lệnh, những mái chèo đưa nhanh thoăn thoắt, đều tăm tắp, đẩy chiếc ghe lướt nhanh trên sông. Tiếng trống hội, tiếng hò reo cổ vũ vang dội cả một vùng sông nước. </a:t>
            </a:r>
          </a:p>
          <a:p>
            <a:pPr algn="r">
              <a:lnSpc>
                <a:spcPct val="85000"/>
              </a:lnSpc>
            </a:pPr>
            <a:r>
              <a:rPr lang="en-GB" sz="1800">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 PHƯƠNG NGHI</a:t>
            </a:r>
            <a:endParaRPr lang="en-US" sz="1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4225594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grpSp>
        <p:nvGrpSpPr>
          <p:cNvPr id="2" name="Google Shape;125;p9">
            <a:extLst>
              <a:ext uri="{FF2B5EF4-FFF2-40B4-BE49-F238E27FC236}">
                <a16:creationId xmlns:a16="http://schemas.microsoft.com/office/drawing/2014/main" id="{2C1D3466-0B9E-FB95-235B-260AE35D137B}"/>
              </a:ext>
            </a:extLst>
          </p:cNvPr>
          <p:cNvGrpSpPr/>
          <p:nvPr/>
        </p:nvGrpSpPr>
        <p:grpSpPr>
          <a:xfrm>
            <a:off x="5247" y="4589777"/>
            <a:ext cx="2163411" cy="535329"/>
            <a:chOff x="508724" y="6144228"/>
            <a:chExt cx="2884548" cy="713772"/>
          </a:xfrm>
        </p:grpSpPr>
        <p:sp>
          <p:nvSpPr>
            <p:cNvPr id="3" name="Google Shape;126;p9">
              <a:extLst>
                <a:ext uri="{FF2B5EF4-FFF2-40B4-BE49-F238E27FC236}">
                  <a16:creationId xmlns:a16="http://schemas.microsoft.com/office/drawing/2014/main" id="{55F07B80-71E7-A9F8-25E7-6C3CBABB3C22}"/>
                </a:ext>
              </a:extLst>
            </p:cNvPr>
            <p:cNvSpPr/>
            <p:nvPr/>
          </p:nvSpPr>
          <p:spPr>
            <a:xfrm>
              <a:off x="548472" y="6177626"/>
              <a:ext cx="2844800" cy="646331"/>
            </a:xfrm>
            <a:prstGeom prst="roundRect">
              <a:avLst>
                <a:gd name="adj" fmla="val 50000"/>
              </a:avLst>
            </a:prstGeom>
            <a:solidFill>
              <a:schemeClr val="lt1"/>
            </a:solidFill>
            <a:ln w="28575"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4" name="Google Shape;127;p9">
              <a:extLst>
                <a:ext uri="{FF2B5EF4-FFF2-40B4-BE49-F238E27FC236}">
                  <a16:creationId xmlns:a16="http://schemas.microsoft.com/office/drawing/2014/main" id="{F6859DF7-AE47-8E0E-208A-DE713D6F770E}"/>
                </a:ext>
              </a:extLst>
            </p:cNvPr>
            <p:cNvGrpSpPr/>
            <p:nvPr/>
          </p:nvGrpSpPr>
          <p:grpSpPr>
            <a:xfrm>
              <a:off x="508724" y="6144228"/>
              <a:ext cx="713772" cy="713772"/>
              <a:chOff x="508724" y="6144228"/>
              <a:chExt cx="713772" cy="713772"/>
            </a:xfrm>
          </p:grpSpPr>
          <p:sp>
            <p:nvSpPr>
              <p:cNvPr id="5" name="Google Shape;128;p9">
                <a:extLst>
                  <a:ext uri="{FF2B5EF4-FFF2-40B4-BE49-F238E27FC236}">
                    <a16:creationId xmlns:a16="http://schemas.microsoft.com/office/drawing/2014/main" id="{8FBA8CFA-5B5F-F9BF-FD00-D4463518FE61}"/>
                  </a:ext>
                </a:extLst>
              </p:cNvPr>
              <p:cNvSpPr/>
              <p:nvPr/>
            </p:nvSpPr>
            <p:spPr>
              <a:xfrm>
                <a:off x="508724" y="6144228"/>
                <a:ext cx="713772" cy="713772"/>
              </a:xfrm>
              <a:prstGeom prst="ellipse">
                <a:avLst/>
              </a:prstGeom>
              <a:solidFill>
                <a:srgbClr val="FFFFFF"/>
              </a:solidFill>
              <a:ln w="381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 name="Google Shape;129;p9">
                <a:extLst>
                  <a:ext uri="{FF2B5EF4-FFF2-40B4-BE49-F238E27FC236}">
                    <a16:creationId xmlns:a16="http://schemas.microsoft.com/office/drawing/2014/main" id="{2EB03957-44CB-3DA9-9835-7A48940C363F}"/>
                  </a:ext>
                </a:extLst>
              </p:cNvPr>
              <p:cNvSpPr/>
              <p:nvPr/>
            </p:nvSpPr>
            <p:spPr>
              <a:xfrm>
                <a:off x="576022" y="6211526"/>
                <a:ext cx="579176" cy="579176"/>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rPr>
                  <a:t>2</a:t>
                </a:r>
                <a:endParaRPr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grpSp>
      <p:sp>
        <p:nvSpPr>
          <p:cNvPr id="7" name="Google Shape;130;p9">
            <a:extLst>
              <a:ext uri="{FF2B5EF4-FFF2-40B4-BE49-F238E27FC236}">
                <a16:creationId xmlns:a16="http://schemas.microsoft.com/office/drawing/2014/main" id="{6A76ECA8-63F2-AE22-DD8F-3D0ED9D40EE7}"/>
              </a:ext>
            </a:extLst>
          </p:cNvPr>
          <p:cNvSpPr txBox="1"/>
          <p:nvPr/>
        </p:nvSpPr>
        <p:spPr>
          <a:xfrm>
            <a:off x="567280" y="4654556"/>
            <a:ext cx="1608329" cy="392385"/>
          </a:xfrm>
          <a:prstGeom prst="rect">
            <a:avLst/>
          </a:prstGeom>
          <a:noFill/>
          <a:ln>
            <a:noFill/>
          </a:ln>
        </p:spPr>
        <p:txBody>
          <a:bodyPr spcFirstLastPara="1" wrap="square" lIns="68569" tIns="34275" rIns="68569" bIns="34275" anchor="t" anchorCtr="0">
            <a:spAutoFit/>
          </a:bodyPr>
          <a:lstStyle/>
          <a:p>
            <a:r>
              <a:rPr lang="en-US"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rPr>
              <a:t>Chia đoạn</a:t>
            </a:r>
            <a:endParaRPr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endParaRPr>
          </a:p>
        </p:txBody>
      </p:sp>
      <p:sp>
        <p:nvSpPr>
          <p:cNvPr id="9" name="Google Shape;89;p5">
            <a:extLst>
              <a:ext uri="{FF2B5EF4-FFF2-40B4-BE49-F238E27FC236}">
                <a16:creationId xmlns:a16="http://schemas.microsoft.com/office/drawing/2014/main" id="{77C864AE-A38E-36B7-8358-FE5294E1DB49}"/>
              </a:ext>
            </a:extLst>
          </p:cNvPr>
          <p:cNvSpPr txBox="1"/>
          <p:nvPr/>
        </p:nvSpPr>
        <p:spPr>
          <a:xfrm>
            <a:off x="1024938" y="8681"/>
            <a:ext cx="7094124" cy="438551"/>
          </a:xfrm>
          <a:prstGeom prst="rect">
            <a:avLst/>
          </a:prstGeom>
          <a:noFill/>
          <a:ln>
            <a:noFill/>
          </a:ln>
        </p:spPr>
        <p:txBody>
          <a:bodyPr spcFirstLastPara="1" wrap="square" lIns="68569" tIns="34275" rIns="68569" bIns="34275" anchor="t" anchorCtr="0">
            <a:spAutoFit/>
          </a:bodyPr>
          <a:lstStyle/>
          <a:p>
            <a:pPr algn="ctr"/>
            <a:r>
              <a:rPr lang="en-US" sz="24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Hội đua ghe ngo</a:t>
            </a:r>
            <a:endParaRPr sz="2400" b="1" dirty="0">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sp>
        <p:nvSpPr>
          <p:cNvPr id="10" name="TextBox 9">
            <a:extLst>
              <a:ext uri="{FF2B5EF4-FFF2-40B4-BE49-F238E27FC236}">
                <a16:creationId xmlns:a16="http://schemas.microsoft.com/office/drawing/2014/main" id="{10FA0994-6F07-4C7E-DBDC-B3EC5ED998F2}"/>
              </a:ext>
            </a:extLst>
          </p:cNvPr>
          <p:cNvSpPr txBox="1"/>
          <p:nvPr/>
        </p:nvSpPr>
        <p:spPr>
          <a:xfrm>
            <a:off x="57458" y="448002"/>
            <a:ext cx="5952573" cy="563231"/>
          </a:xfrm>
          <a:prstGeom prst="rect">
            <a:avLst/>
          </a:prstGeom>
          <a:noFill/>
        </p:spPr>
        <p:txBody>
          <a:bodyPr wrap="square" rtlCol="0">
            <a:spAutoFit/>
          </a:bodyPr>
          <a:lstStyle/>
          <a:p>
            <a:pPr algn="just">
              <a:lnSpc>
                <a:spcPct val="85000"/>
              </a:lnSpc>
            </a:pPr>
            <a:r>
              <a:rPr lang="en-GB" sz="1800">
                <a:solidFill>
                  <a:srgbClr val="C00000"/>
                </a:solidFill>
                <a:latin typeface="Arial-Rounded" panose="020B0500000000000000" pitchFamily="34" charset="0"/>
                <a:ea typeface="Arial-Rounded" panose="020B0500000000000000" pitchFamily="34" charset="0"/>
                <a:cs typeface="Arial-Rounded" panose="020B0500000000000000" pitchFamily="34" charset="0"/>
              </a:rPr>
              <a:t>    Hội đua ghe ngo diễn ra vào dịp lễ hội Cúng Trăng giữa tháng 10 âm lịch hằng năm.</a:t>
            </a:r>
            <a:endParaRPr lang="en-US" sz="1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Hình ảnh 12">
            <a:extLst>
              <a:ext uri="{FF2B5EF4-FFF2-40B4-BE49-F238E27FC236}">
                <a16:creationId xmlns:a16="http://schemas.microsoft.com/office/drawing/2014/main" id="{7825C743-CF6F-16CF-2F32-CBCD17A9E06D}"/>
              </a:ext>
            </a:extLst>
          </p:cNvPr>
          <p:cNvPicPr>
            <a:picLocks noChangeAspect="1"/>
          </p:cNvPicPr>
          <p:nvPr/>
        </p:nvPicPr>
        <p:blipFill rotWithShape="1">
          <a:blip r:embed="rId2"/>
          <a:srcRect l="21210" t="52872" r="16290" b="20233"/>
          <a:stretch/>
        </p:blipFill>
        <p:spPr>
          <a:xfrm>
            <a:off x="6030505" y="447232"/>
            <a:ext cx="2874887" cy="1684952"/>
          </a:xfrm>
          <a:prstGeom prst="roundRect">
            <a:avLst/>
          </a:prstGeom>
        </p:spPr>
      </p:pic>
      <p:sp>
        <p:nvSpPr>
          <p:cNvPr id="14" name="TextBox 9">
            <a:extLst>
              <a:ext uri="{FF2B5EF4-FFF2-40B4-BE49-F238E27FC236}">
                <a16:creationId xmlns:a16="http://schemas.microsoft.com/office/drawing/2014/main" id="{6CCDCC99-814E-D45C-449E-92941F6D9573}"/>
              </a:ext>
            </a:extLst>
          </p:cNvPr>
          <p:cNvSpPr txBox="1"/>
          <p:nvPr/>
        </p:nvSpPr>
        <p:spPr>
          <a:xfrm>
            <a:off x="57458" y="1008092"/>
            <a:ext cx="5952573" cy="1269578"/>
          </a:xfrm>
          <a:prstGeom prst="rect">
            <a:avLst/>
          </a:prstGeom>
          <a:noFill/>
        </p:spPr>
        <p:txBody>
          <a:bodyPr wrap="square" rtlCol="0">
            <a:spAutoFit/>
          </a:bodyPr>
          <a:lstStyle/>
          <a:p>
            <a:pPr algn="just">
              <a:lnSpc>
                <a:spcPct val="85000"/>
              </a:lnSpc>
            </a:pPr>
            <a:r>
              <a:rPr lang="en-GB" sz="180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Ghe ngo được làm từ gỗ cây sao, dài khoảng 30 mét, chứa được trên dưới 50 tay chèo. Ghe được chà nhẵn bóng để lướt nhanh trên dòng sông. Mũi và đuôi ghe cong vút, tạo hình rắn thần. Thân ghe vẽ hoa văn và sơn màu sặc sỡ. Mỗi ghe ngo là của một hoặc một vài phum, sóc. Ghe được cất</a:t>
            </a:r>
            <a:endParaRPr lang="en-US" sz="18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9">
            <a:extLst>
              <a:ext uri="{FF2B5EF4-FFF2-40B4-BE49-F238E27FC236}">
                <a16:creationId xmlns:a16="http://schemas.microsoft.com/office/drawing/2014/main" id="{ECB60DD0-BFB3-1560-FCBA-57BC6B34074D}"/>
              </a:ext>
            </a:extLst>
          </p:cNvPr>
          <p:cNvSpPr txBox="1"/>
          <p:nvPr/>
        </p:nvSpPr>
        <p:spPr>
          <a:xfrm>
            <a:off x="57457" y="2202971"/>
            <a:ext cx="9024019" cy="563231"/>
          </a:xfrm>
          <a:prstGeom prst="rect">
            <a:avLst/>
          </a:prstGeom>
          <a:noFill/>
        </p:spPr>
        <p:txBody>
          <a:bodyPr wrap="square" rtlCol="0">
            <a:spAutoFit/>
          </a:bodyPr>
          <a:lstStyle/>
          <a:p>
            <a:pPr algn="just">
              <a:lnSpc>
                <a:spcPct val="85000"/>
              </a:lnSpc>
            </a:pPr>
            <a:r>
              <a:rPr lang="en-GB" sz="180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giữ ở chùa, mỗi năm chỉ được hạ thủy một lần vào dịp hội. Trước ngày hội, các tay đua còn phải tập chèo theo nhịp trên cạn cho quen.</a:t>
            </a:r>
            <a:endParaRPr lang="en-US" sz="18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9">
            <a:extLst>
              <a:ext uri="{FF2B5EF4-FFF2-40B4-BE49-F238E27FC236}">
                <a16:creationId xmlns:a16="http://schemas.microsoft.com/office/drawing/2014/main" id="{D55CF8B5-4EA3-DD68-FCB3-4C4C2AC771BC}"/>
              </a:ext>
            </a:extLst>
          </p:cNvPr>
          <p:cNvSpPr txBox="1"/>
          <p:nvPr/>
        </p:nvSpPr>
        <p:spPr>
          <a:xfrm>
            <a:off x="57456" y="2802530"/>
            <a:ext cx="9024019" cy="1269578"/>
          </a:xfrm>
          <a:prstGeom prst="rect">
            <a:avLst/>
          </a:prstGeom>
          <a:noFill/>
        </p:spPr>
        <p:txBody>
          <a:bodyPr wrap="square" rtlCol="0">
            <a:spAutoFit/>
          </a:bodyPr>
          <a:lstStyle/>
          <a:p>
            <a:pPr algn="just">
              <a:lnSpc>
                <a:spcPct val="85000"/>
              </a:lnSpc>
            </a:pPr>
            <a:r>
              <a:rPr lang="en-GB" sz="1800">
                <a:solidFill>
                  <a:srgbClr val="7030A0"/>
                </a:solidFill>
                <a:latin typeface="Arial-Rounded" panose="020B0500000000000000" pitchFamily="34" charset="0"/>
                <a:ea typeface="Arial-Rounded" panose="020B0500000000000000" pitchFamily="34" charset="0"/>
                <a:cs typeface="Arial-Rounded" panose="020B0500000000000000" pitchFamily="34" charset="0"/>
              </a:rPr>
              <a:t>   Vào cuộc đua, mỗi ghe có một người giỏi tay chèo ngồi đằng mũi chỉ huy và một người đứng giữa ghe giữ nhịp. Theo hiệu lệnh, những mái chèo đưa nhanh thoăn thoắt, đều tăm tắp, đẩy chiếc ghe lướt nhanh trên sông. Tiếng trống hội, tiếng hò reo cổ vũ vang dội cả một vùng sông nước. </a:t>
            </a:r>
          </a:p>
          <a:p>
            <a:pPr algn="r">
              <a:lnSpc>
                <a:spcPct val="85000"/>
              </a:lnSpc>
            </a:pPr>
            <a:r>
              <a:rPr lang="en-GB" sz="1800">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 PHƯƠNG NGHI</a:t>
            </a:r>
            <a:endParaRPr lang="en-US" sz="1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1511654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grpSp>
        <p:nvGrpSpPr>
          <p:cNvPr id="8" name="Google Shape;200;p14">
            <a:extLst>
              <a:ext uri="{FF2B5EF4-FFF2-40B4-BE49-F238E27FC236}">
                <a16:creationId xmlns:a16="http://schemas.microsoft.com/office/drawing/2014/main" id="{F0537EA4-E476-3924-1C16-9355C39EA098}"/>
              </a:ext>
            </a:extLst>
          </p:cNvPr>
          <p:cNvGrpSpPr/>
          <p:nvPr/>
        </p:nvGrpSpPr>
        <p:grpSpPr>
          <a:xfrm>
            <a:off x="0" y="4599490"/>
            <a:ext cx="2468648" cy="535329"/>
            <a:chOff x="508724" y="6144228"/>
            <a:chExt cx="3291530" cy="713772"/>
          </a:xfrm>
        </p:grpSpPr>
        <p:sp>
          <p:nvSpPr>
            <p:cNvPr id="11" name="Google Shape;201;p14">
              <a:extLst>
                <a:ext uri="{FF2B5EF4-FFF2-40B4-BE49-F238E27FC236}">
                  <a16:creationId xmlns:a16="http://schemas.microsoft.com/office/drawing/2014/main" id="{F71E8F58-38C0-C597-064D-10098A02FEF3}"/>
                </a:ext>
              </a:extLst>
            </p:cNvPr>
            <p:cNvSpPr/>
            <p:nvPr/>
          </p:nvSpPr>
          <p:spPr>
            <a:xfrm>
              <a:off x="548471" y="6177626"/>
              <a:ext cx="3251783" cy="646331"/>
            </a:xfrm>
            <a:prstGeom prst="roundRect">
              <a:avLst>
                <a:gd name="adj" fmla="val 50000"/>
              </a:avLst>
            </a:prstGeom>
            <a:solidFill>
              <a:schemeClr val="lt1"/>
            </a:solidFill>
            <a:ln w="28575"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12" name="Google Shape;202;p14">
              <a:extLst>
                <a:ext uri="{FF2B5EF4-FFF2-40B4-BE49-F238E27FC236}">
                  <a16:creationId xmlns:a16="http://schemas.microsoft.com/office/drawing/2014/main" id="{7B4A3EBE-2BB6-647A-B959-2165703EA28F}"/>
                </a:ext>
              </a:extLst>
            </p:cNvPr>
            <p:cNvGrpSpPr/>
            <p:nvPr/>
          </p:nvGrpSpPr>
          <p:grpSpPr>
            <a:xfrm>
              <a:off x="508724" y="6144228"/>
              <a:ext cx="713772" cy="713772"/>
              <a:chOff x="508724" y="6144228"/>
              <a:chExt cx="713772" cy="713772"/>
            </a:xfrm>
          </p:grpSpPr>
          <p:sp>
            <p:nvSpPr>
              <p:cNvPr id="13" name="Google Shape;203;p14">
                <a:extLst>
                  <a:ext uri="{FF2B5EF4-FFF2-40B4-BE49-F238E27FC236}">
                    <a16:creationId xmlns:a16="http://schemas.microsoft.com/office/drawing/2014/main" id="{045BEEA8-4D74-3FC5-D38E-9502E15D9997}"/>
                  </a:ext>
                </a:extLst>
              </p:cNvPr>
              <p:cNvSpPr/>
              <p:nvPr/>
            </p:nvSpPr>
            <p:spPr>
              <a:xfrm>
                <a:off x="508724" y="6144228"/>
                <a:ext cx="713772" cy="713772"/>
              </a:xfrm>
              <a:prstGeom prst="ellipse">
                <a:avLst/>
              </a:prstGeom>
              <a:solidFill>
                <a:srgbClr val="FFFFFF"/>
              </a:solidFill>
              <a:ln w="381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4" name="Google Shape;204;p14">
                <a:extLst>
                  <a:ext uri="{FF2B5EF4-FFF2-40B4-BE49-F238E27FC236}">
                    <a16:creationId xmlns:a16="http://schemas.microsoft.com/office/drawing/2014/main" id="{554675FB-574E-1CBD-A501-09353C505FB8}"/>
                  </a:ext>
                </a:extLst>
              </p:cNvPr>
              <p:cNvSpPr/>
              <p:nvPr/>
            </p:nvSpPr>
            <p:spPr>
              <a:xfrm>
                <a:off x="576022" y="6211526"/>
                <a:ext cx="579176" cy="579176"/>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rPr>
                  <a:t>3</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15" name="Google Shape;205;p14">
            <a:extLst>
              <a:ext uri="{FF2B5EF4-FFF2-40B4-BE49-F238E27FC236}">
                <a16:creationId xmlns:a16="http://schemas.microsoft.com/office/drawing/2014/main" id="{06525E67-8BE9-9D6D-70AE-7346A8155A9A}"/>
              </a:ext>
            </a:extLst>
          </p:cNvPr>
          <p:cNvSpPr txBox="1"/>
          <p:nvPr/>
        </p:nvSpPr>
        <p:spPr>
          <a:xfrm>
            <a:off x="523529" y="4671268"/>
            <a:ext cx="2044180" cy="392385"/>
          </a:xfrm>
          <a:prstGeom prst="rect">
            <a:avLst/>
          </a:prstGeom>
          <a:noFill/>
          <a:ln>
            <a:noFill/>
          </a:ln>
        </p:spPr>
        <p:txBody>
          <a:bodyPr spcFirstLastPara="1" wrap="square" lIns="68569" tIns="34275" rIns="68569" bIns="34275" anchor="t" anchorCtr="0">
            <a:spAutoFit/>
          </a:bodyPr>
          <a:lstStyle/>
          <a:p>
            <a:r>
              <a:rPr lang="en-US"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rPr>
              <a:t>Nối tiếp đoạn</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Google Shape;89;p5">
            <a:extLst>
              <a:ext uri="{FF2B5EF4-FFF2-40B4-BE49-F238E27FC236}">
                <a16:creationId xmlns:a16="http://schemas.microsoft.com/office/drawing/2014/main" id="{BBB1E869-E5D7-4958-2EBE-F43840F3D654}"/>
              </a:ext>
            </a:extLst>
          </p:cNvPr>
          <p:cNvSpPr txBox="1"/>
          <p:nvPr/>
        </p:nvSpPr>
        <p:spPr>
          <a:xfrm>
            <a:off x="1024938" y="8681"/>
            <a:ext cx="7094124" cy="438551"/>
          </a:xfrm>
          <a:prstGeom prst="rect">
            <a:avLst/>
          </a:prstGeom>
          <a:noFill/>
          <a:ln>
            <a:noFill/>
          </a:ln>
        </p:spPr>
        <p:txBody>
          <a:bodyPr spcFirstLastPara="1" wrap="square" lIns="68569" tIns="34275" rIns="68569" bIns="34275" anchor="t" anchorCtr="0">
            <a:spAutoFit/>
          </a:bodyPr>
          <a:lstStyle/>
          <a:p>
            <a:pPr algn="ctr"/>
            <a:r>
              <a:rPr lang="en-US" sz="24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Hội đua ghe ngo</a:t>
            </a:r>
            <a:endParaRPr sz="2400" b="1" dirty="0">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sp>
        <p:nvSpPr>
          <p:cNvPr id="5" name="TextBox 9">
            <a:extLst>
              <a:ext uri="{FF2B5EF4-FFF2-40B4-BE49-F238E27FC236}">
                <a16:creationId xmlns:a16="http://schemas.microsoft.com/office/drawing/2014/main" id="{AF6E8AE7-1B2E-CBA5-D20E-F61F2A64B0F2}"/>
              </a:ext>
            </a:extLst>
          </p:cNvPr>
          <p:cNvSpPr txBox="1"/>
          <p:nvPr/>
        </p:nvSpPr>
        <p:spPr>
          <a:xfrm>
            <a:off x="57458" y="448002"/>
            <a:ext cx="5952573" cy="563231"/>
          </a:xfrm>
          <a:prstGeom prst="rect">
            <a:avLst/>
          </a:prstGeom>
          <a:noFill/>
        </p:spPr>
        <p:txBody>
          <a:bodyPr wrap="square" rtlCol="0">
            <a:spAutoFit/>
          </a:bodyPr>
          <a:lstStyle/>
          <a:p>
            <a:pPr algn="just">
              <a:lnSpc>
                <a:spcPct val="85000"/>
              </a:lnSpc>
            </a:pPr>
            <a:r>
              <a:rPr lang="en-GB" sz="1800">
                <a:solidFill>
                  <a:srgbClr val="C00000"/>
                </a:solidFill>
                <a:latin typeface="Arial-Rounded" panose="020B0500000000000000" pitchFamily="34" charset="0"/>
                <a:ea typeface="Arial-Rounded" panose="020B0500000000000000" pitchFamily="34" charset="0"/>
                <a:cs typeface="Arial-Rounded" panose="020B0500000000000000" pitchFamily="34" charset="0"/>
              </a:rPr>
              <a:t>    Hội đua ghe ngo diễn ra vào dịp lễ hội Cúng Trăng giữa tháng 10 âm lịch hằng năm.</a:t>
            </a:r>
            <a:endParaRPr lang="en-US" sz="1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Hình ảnh 6">
            <a:extLst>
              <a:ext uri="{FF2B5EF4-FFF2-40B4-BE49-F238E27FC236}">
                <a16:creationId xmlns:a16="http://schemas.microsoft.com/office/drawing/2014/main" id="{EC5160FA-90F2-6B57-8027-F2C2C2F822C1}"/>
              </a:ext>
            </a:extLst>
          </p:cNvPr>
          <p:cNvPicPr>
            <a:picLocks noChangeAspect="1"/>
          </p:cNvPicPr>
          <p:nvPr/>
        </p:nvPicPr>
        <p:blipFill rotWithShape="1">
          <a:blip r:embed="rId2"/>
          <a:srcRect l="21210" t="52872" r="16290" b="20233"/>
          <a:stretch/>
        </p:blipFill>
        <p:spPr>
          <a:xfrm>
            <a:off x="6030505" y="447232"/>
            <a:ext cx="2874887" cy="1684952"/>
          </a:xfrm>
          <a:prstGeom prst="roundRect">
            <a:avLst/>
          </a:prstGeom>
        </p:spPr>
      </p:pic>
      <p:sp>
        <p:nvSpPr>
          <p:cNvPr id="9" name="TextBox 9">
            <a:extLst>
              <a:ext uri="{FF2B5EF4-FFF2-40B4-BE49-F238E27FC236}">
                <a16:creationId xmlns:a16="http://schemas.microsoft.com/office/drawing/2014/main" id="{5E32DB83-9A1E-5191-C98E-7311CE96A29B}"/>
              </a:ext>
            </a:extLst>
          </p:cNvPr>
          <p:cNvSpPr txBox="1"/>
          <p:nvPr/>
        </p:nvSpPr>
        <p:spPr>
          <a:xfrm>
            <a:off x="57458" y="1008092"/>
            <a:ext cx="5952573" cy="1269578"/>
          </a:xfrm>
          <a:prstGeom prst="rect">
            <a:avLst/>
          </a:prstGeom>
          <a:noFill/>
        </p:spPr>
        <p:txBody>
          <a:bodyPr wrap="square" rtlCol="0">
            <a:spAutoFit/>
          </a:bodyPr>
          <a:lstStyle/>
          <a:p>
            <a:pPr algn="just">
              <a:lnSpc>
                <a:spcPct val="85000"/>
              </a:lnSpc>
            </a:pPr>
            <a:r>
              <a:rPr lang="en-GB" sz="180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Ghe ngo được làm từ gỗ cây sao, dài khoảng 30 mét, chứa được trên dưới 50 tay chèo. Ghe được chà nhẵn bóng để lướt nhanh trên dòng sông. Mũi và đuôi ghe cong vút, tạo hình rắn thần. Thân ghe vẽ hoa văn và sơn màu sặc sỡ. Mỗi ghe ngo là của một hoặc một vài phum, sóc. Ghe được cất</a:t>
            </a:r>
            <a:endParaRPr lang="en-US" sz="18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5981A65B-D593-8DBB-CBAC-3B956E5DE792}"/>
              </a:ext>
            </a:extLst>
          </p:cNvPr>
          <p:cNvSpPr txBox="1"/>
          <p:nvPr/>
        </p:nvSpPr>
        <p:spPr>
          <a:xfrm>
            <a:off x="57457" y="2202971"/>
            <a:ext cx="9024019" cy="563231"/>
          </a:xfrm>
          <a:prstGeom prst="rect">
            <a:avLst/>
          </a:prstGeom>
          <a:noFill/>
        </p:spPr>
        <p:txBody>
          <a:bodyPr wrap="square" rtlCol="0">
            <a:spAutoFit/>
          </a:bodyPr>
          <a:lstStyle/>
          <a:p>
            <a:pPr algn="just">
              <a:lnSpc>
                <a:spcPct val="85000"/>
              </a:lnSpc>
            </a:pPr>
            <a:r>
              <a:rPr lang="en-GB" sz="180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giữ ở chùa, mỗi năm chỉ được hạ thủy một lần vào dịp hội. Trước ngày hội, các tay đua còn phải tập chèo theo nhịp trên cạn cho quen.</a:t>
            </a:r>
            <a:endParaRPr lang="en-US" sz="18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9">
            <a:extLst>
              <a:ext uri="{FF2B5EF4-FFF2-40B4-BE49-F238E27FC236}">
                <a16:creationId xmlns:a16="http://schemas.microsoft.com/office/drawing/2014/main" id="{68C50FAD-322E-49FB-A126-9E00A3B44E8F}"/>
              </a:ext>
            </a:extLst>
          </p:cNvPr>
          <p:cNvSpPr txBox="1"/>
          <p:nvPr/>
        </p:nvSpPr>
        <p:spPr>
          <a:xfrm>
            <a:off x="57456" y="2802530"/>
            <a:ext cx="9024019" cy="1269578"/>
          </a:xfrm>
          <a:prstGeom prst="rect">
            <a:avLst/>
          </a:prstGeom>
          <a:noFill/>
        </p:spPr>
        <p:txBody>
          <a:bodyPr wrap="square" rtlCol="0">
            <a:spAutoFit/>
          </a:bodyPr>
          <a:lstStyle/>
          <a:p>
            <a:pPr algn="just">
              <a:lnSpc>
                <a:spcPct val="85000"/>
              </a:lnSpc>
            </a:pPr>
            <a:r>
              <a:rPr lang="en-GB" sz="1800">
                <a:solidFill>
                  <a:srgbClr val="7030A0"/>
                </a:solidFill>
                <a:latin typeface="Arial-Rounded" panose="020B0500000000000000" pitchFamily="34" charset="0"/>
                <a:ea typeface="Arial-Rounded" panose="020B0500000000000000" pitchFamily="34" charset="0"/>
                <a:cs typeface="Arial-Rounded" panose="020B0500000000000000" pitchFamily="34" charset="0"/>
              </a:rPr>
              <a:t>   Vào cuộc đua, mỗi ghe có một người giỏi tay chèo ngồi đằng mũi chỉ huy và một người đứng giữa ghe giữ nhịp. Theo hiệu lệnh, những mái chèo đưa nhanh thoăn thoắt, đều tăm tắp, đẩy chiếc ghe lướt nhanh trên sông. Tiếng trống hội, tiếng hò reo cổ vũ vang dội cả một vùng sông nước. </a:t>
            </a:r>
          </a:p>
          <a:p>
            <a:pPr algn="r">
              <a:lnSpc>
                <a:spcPct val="85000"/>
              </a:lnSpc>
            </a:pPr>
            <a:r>
              <a:rPr lang="en-GB" sz="1800">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 PHƯƠNG NGHI</a:t>
            </a:r>
            <a:endParaRPr lang="en-US" sz="1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51195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5"/>
          <p:cNvSpPr txBox="1"/>
          <p:nvPr/>
        </p:nvSpPr>
        <p:spPr>
          <a:xfrm>
            <a:off x="2695575" y="95250"/>
            <a:ext cx="4114800" cy="530884"/>
          </a:xfrm>
          <a:prstGeom prst="rect">
            <a:avLst/>
          </a:prstGeom>
          <a:noFill/>
          <a:ln>
            <a:noFill/>
          </a:ln>
        </p:spPr>
        <p:txBody>
          <a:bodyPr spcFirstLastPara="1" wrap="square" lIns="68569" tIns="34275" rIns="68569" bIns="34275" anchor="t" anchorCtr="0">
            <a:spAutoFit/>
          </a:bodyPr>
          <a:lstStyle/>
          <a:p>
            <a:pPr algn="ctr"/>
            <a:r>
              <a:rPr lang="en-US" sz="30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LUYỆN ĐỌC TỪ KHÓ</a:t>
            </a:r>
            <a:endParaRPr sz="788">
              <a:latin typeface="AvantGarde" panose="00000400000000000000" pitchFamily="2" charset="0"/>
              <a:ea typeface="AvantGarde" panose="00000400000000000000" pitchFamily="2" charset="0"/>
              <a:cs typeface="AvantGarde" panose="00000400000000000000" pitchFamily="2" charset="0"/>
            </a:endParaRPr>
          </a:p>
        </p:txBody>
      </p:sp>
      <p:sp>
        <p:nvSpPr>
          <p:cNvPr id="212" name="Google Shape;212;p15"/>
          <p:cNvSpPr txBox="1"/>
          <p:nvPr/>
        </p:nvSpPr>
        <p:spPr>
          <a:xfrm>
            <a:off x="3363422" y="727414"/>
            <a:ext cx="2073279" cy="3688672"/>
          </a:xfrm>
          <a:prstGeom prst="rect">
            <a:avLst/>
          </a:prstGeom>
          <a:noFill/>
          <a:ln>
            <a:noFill/>
          </a:ln>
        </p:spPr>
        <p:txBody>
          <a:bodyPr spcFirstLastPara="1" wrap="square" lIns="68569" tIns="34275" rIns="68569" bIns="34275" anchor="t" anchorCtr="0">
            <a:spAutoFit/>
          </a:bodyPr>
          <a:lstStyle/>
          <a:p>
            <a:pPr algn="just">
              <a:lnSpc>
                <a:spcPct val="120000"/>
              </a:lnSpc>
            </a:pP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Ghe ngo</a:t>
            </a:r>
            <a:endPar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endParaRPr>
          </a:p>
          <a:p>
            <a:pPr algn="just">
              <a:lnSpc>
                <a:spcPct val="120000"/>
              </a:lnSpc>
            </a:pP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l</a:t>
            </a: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ễ hội</a:t>
            </a:r>
          </a:p>
          <a:p>
            <a:pPr algn="just">
              <a:lnSpc>
                <a:spcPct val="120000"/>
              </a:lnSpc>
            </a:pP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hằng </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n</a:t>
            </a: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ăm</a:t>
            </a:r>
          </a:p>
          <a:p>
            <a:pPr algn="just">
              <a:lnSpc>
                <a:spcPct val="120000"/>
              </a:lnSpc>
            </a:pP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lướt</a:t>
            </a: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 nhanh</a:t>
            </a:r>
          </a:p>
          <a:p>
            <a:pPr algn="just">
              <a:lnSpc>
                <a:spcPct val="120000"/>
              </a:lnSpc>
            </a:pP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s</a:t>
            </a: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ặc </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s</a:t>
            </a: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ỡ</a:t>
            </a:r>
          </a:p>
          <a:p>
            <a:pPr algn="just">
              <a:lnSpc>
                <a:spcPct val="120000"/>
              </a:lnSpc>
            </a:pP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s</a:t>
            </a: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óc</a:t>
            </a:r>
          </a:p>
          <a:p>
            <a:pPr algn="just">
              <a:lnSpc>
                <a:spcPct val="120000"/>
              </a:lnSpc>
            </a:pP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hiệu </a:t>
            </a:r>
            <a:r>
              <a:rPr lang="en-US" sz="2800" b="1">
                <a:solidFill>
                  <a:srgbClr val="FF0000"/>
                </a:solidFill>
                <a:latin typeface="AvantGarde" panose="00000400000000000000" pitchFamily="2" charset="0"/>
                <a:ea typeface="AvantGarde" panose="00000400000000000000" pitchFamily="2" charset="0"/>
                <a:cs typeface="AvantGarde" panose="00000400000000000000" pitchFamily="2" charset="0"/>
              </a:rPr>
              <a:t>l</a:t>
            </a:r>
            <a:r>
              <a:rPr lang="en-US" sz="2800" b="1">
                <a:solidFill>
                  <a:srgbClr val="0000CC"/>
                </a:solidFill>
                <a:latin typeface="AvantGarde" panose="00000400000000000000" pitchFamily="2" charset="0"/>
                <a:ea typeface="AvantGarde" panose="00000400000000000000" pitchFamily="2" charset="0"/>
                <a:cs typeface="AvantGarde" panose="00000400000000000000" pitchFamily="2" charset="0"/>
              </a:rPr>
              <a:t>ệnh</a:t>
            </a:r>
            <a:endParaRPr lang="en-US" sz="2800" b="1" dirty="0">
              <a:solidFill>
                <a:srgbClr val="0000CC"/>
              </a:solidFill>
              <a:latin typeface="AvantGarde" panose="00000400000000000000" pitchFamily="2" charset="0"/>
              <a:ea typeface="AvantGarde" panose="00000400000000000000" pitchFamily="2" charset="0"/>
              <a:cs typeface="AvantGarde" panose="00000400000000000000"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1000"/>
                                        <p:tgtEl>
                                          <p:spTgt spid="2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2">
                                            <p:txEl>
                                              <p:pRg st="0" end="0"/>
                                            </p:txEl>
                                          </p:spTgt>
                                        </p:tgtEl>
                                        <p:attrNameLst>
                                          <p:attrName>style.visibility</p:attrName>
                                        </p:attrNameLst>
                                      </p:cBhvr>
                                      <p:to>
                                        <p:strVal val="visible"/>
                                      </p:to>
                                    </p:set>
                                    <p:animEffect transition="in" filter="fade">
                                      <p:cBhvr>
                                        <p:cTn id="12" dur="500"/>
                                        <p:tgtEl>
                                          <p:spTgt spid="2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2">
                                            <p:txEl>
                                              <p:pRg st="1" end="1"/>
                                            </p:txEl>
                                          </p:spTgt>
                                        </p:tgtEl>
                                        <p:attrNameLst>
                                          <p:attrName>style.visibility</p:attrName>
                                        </p:attrNameLst>
                                      </p:cBhvr>
                                      <p:to>
                                        <p:strVal val="visible"/>
                                      </p:to>
                                    </p:set>
                                    <p:animEffect transition="in" filter="fade">
                                      <p:cBhvr>
                                        <p:cTn id="17" dur="500"/>
                                        <p:tgtEl>
                                          <p:spTgt spid="2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2">
                                            <p:txEl>
                                              <p:pRg st="2" end="2"/>
                                            </p:txEl>
                                          </p:spTgt>
                                        </p:tgtEl>
                                        <p:attrNameLst>
                                          <p:attrName>style.visibility</p:attrName>
                                        </p:attrNameLst>
                                      </p:cBhvr>
                                      <p:to>
                                        <p:strVal val="visible"/>
                                      </p:to>
                                    </p:set>
                                    <p:animEffect transition="in" filter="fade">
                                      <p:cBhvr>
                                        <p:cTn id="22" dur="500"/>
                                        <p:tgtEl>
                                          <p:spTgt spid="2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2">
                                            <p:txEl>
                                              <p:pRg st="3" end="3"/>
                                            </p:txEl>
                                          </p:spTgt>
                                        </p:tgtEl>
                                        <p:attrNameLst>
                                          <p:attrName>style.visibility</p:attrName>
                                        </p:attrNameLst>
                                      </p:cBhvr>
                                      <p:to>
                                        <p:strVal val="visible"/>
                                      </p:to>
                                    </p:set>
                                    <p:animEffect transition="in" filter="fade">
                                      <p:cBhvr>
                                        <p:cTn id="27" dur="500"/>
                                        <p:tgtEl>
                                          <p:spTgt spid="2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2">
                                            <p:txEl>
                                              <p:pRg st="4" end="4"/>
                                            </p:txEl>
                                          </p:spTgt>
                                        </p:tgtEl>
                                        <p:attrNameLst>
                                          <p:attrName>style.visibility</p:attrName>
                                        </p:attrNameLst>
                                      </p:cBhvr>
                                      <p:to>
                                        <p:strVal val="visible"/>
                                      </p:to>
                                    </p:set>
                                    <p:animEffect transition="in" filter="fade">
                                      <p:cBhvr>
                                        <p:cTn id="32" dur="500"/>
                                        <p:tgtEl>
                                          <p:spTgt spid="2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2">
                                            <p:txEl>
                                              <p:pRg st="5" end="5"/>
                                            </p:txEl>
                                          </p:spTgt>
                                        </p:tgtEl>
                                        <p:attrNameLst>
                                          <p:attrName>style.visibility</p:attrName>
                                        </p:attrNameLst>
                                      </p:cBhvr>
                                      <p:to>
                                        <p:strVal val="visible"/>
                                      </p:to>
                                    </p:set>
                                    <p:animEffect transition="in" filter="fade">
                                      <p:cBhvr>
                                        <p:cTn id="37" dur="500"/>
                                        <p:tgtEl>
                                          <p:spTgt spid="21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2">
                                            <p:txEl>
                                              <p:pRg st="6" end="6"/>
                                            </p:txEl>
                                          </p:spTgt>
                                        </p:tgtEl>
                                        <p:attrNameLst>
                                          <p:attrName>style.visibility</p:attrName>
                                        </p:attrNameLst>
                                      </p:cBhvr>
                                      <p:to>
                                        <p:strVal val="visible"/>
                                      </p:to>
                                    </p:set>
                                    <p:animEffect transition="in" filter="fade">
                                      <p:cBhvr>
                                        <p:cTn id="42" dur="500"/>
                                        <p:tgtEl>
                                          <p:spTgt spid="2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6"/>
          <p:cNvSpPr txBox="1"/>
          <p:nvPr/>
        </p:nvSpPr>
        <p:spPr>
          <a:xfrm>
            <a:off x="2913926" y="10778"/>
            <a:ext cx="4114800" cy="530884"/>
          </a:xfrm>
          <a:prstGeom prst="rect">
            <a:avLst/>
          </a:prstGeom>
          <a:noFill/>
          <a:ln>
            <a:noFill/>
          </a:ln>
        </p:spPr>
        <p:txBody>
          <a:bodyPr spcFirstLastPara="1" wrap="square" lIns="68569" tIns="34275" rIns="68569" bIns="34275" anchor="t" anchorCtr="0">
            <a:spAutoFit/>
          </a:bodyPr>
          <a:lstStyle/>
          <a:p>
            <a:pPr algn="ctr"/>
            <a:r>
              <a:rPr lang="en-US" sz="3000" b="1" dirty="0">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LUYỆN </a:t>
            </a:r>
            <a:r>
              <a:rPr lang="en-US" sz="30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ĐỌC CÂU DÀI</a:t>
            </a:r>
            <a:endParaRPr sz="788" dirty="0">
              <a:latin typeface="AvantGarde" panose="00000400000000000000" pitchFamily="2" charset="0"/>
              <a:ea typeface="AvantGarde" panose="00000400000000000000" pitchFamily="2" charset="0"/>
              <a:cs typeface="AvantGarde" panose="00000400000000000000" pitchFamily="2" charset="0"/>
            </a:endParaRPr>
          </a:p>
        </p:txBody>
      </p:sp>
      <p:sp>
        <p:nvSpPr>
          <p:cNvPr id="4" name="Rectangle 37">
            <a:extLst>
              <a:ext uri="{FF2B5EF4-FFF2-40B4-BE49-F238E27FC236}">
                <a16:creationId xmlns:a16="http://schemas.microsoft.com/office/drawing/2014/main" id="{8963FA7D-EF1C-4DF9-FA9B-B68C84BE403A}"/>
              </a:ext>
            </a:extLst>
          </p:cNvPr>
          <p:cNvSpPr>
            <a:spLocks noChangeArrowheads="1"/>
          </p:cNvSpPr>
          <p:nvPr/>
        </p:nvSpPr>
        <p:spPr bwMode="auto">
          <a:xfrm>
            <a:off x="398585" y="1233095"/>
            <a:ext cx="8346830" cy="19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nl-NL" sz="2800" b="1">
                <a:solidFill>
                  <a:srgbClr val="0000CC"/>
                </a:solidFill>
                <a:latin typeface="AvantGarde" panose="00000400000000000000" pitchFamily="2" charset="0"/>
                <a:ea typeface="AvantGarde" panose="00000400000000000000" pitchFamily="2" charset="0"/>
                <a:cs typeface="AvantGarde" panose="00000400000000000000" pitchFamily="2" charset="0"/>
              </a:rPr>
              <a:t> Vào cuộc đua,</a:t>
            </a:r>
            <a:r>
              <a:rPr lang="nl-NL" sz="2800" b="1">
                <a:solidFill>
                  <a:schemeClr val="bg1"/>
                </a:solidFill>
                <a:latin typeface="AvantGarde" panose="00000400000000000000" pitchFamily="2" charset="0"/>
                <a:ea typeface="AvantGarde" panose="00000400000000000000" pitchFamily="2" charset="0"/>
                <a:cs typeface="AvantGarde" panose="00000400000000000000" pitchFamily="2" charset="0"/>
              </a:rPr>
              <a:t>/</a:t>
            </a:r>
            <a:r>
              <a:rPr lang="nl-NL" sz="2800" b="1">
                <a:solidFill>
                  <a:srgbClr val="0000CC"/>
                </a:solidFill>
                <a:latin typeface="AvantGarde" panose="00000400000000000000" pitchFamily="2" charset="0"/>
                <a:ea typeface="AvantGarde" panose="00000400000000000000" pitchFamily="2" charset="0"/>
                <a:cs typeface="AvantGarde" panose="00000400000000000000" pitchFamily="2" charset="0"/>
              </a:rPr>
              <a:t>mỗi ghe có một người giỏi tay chèo ngồi đằng mũi chỉ huy</a:t>
            </a:r>
            <a:r>
              <a:rPr lang="nl-NL" sz="2800" b="1">
                <a:solidFill>
                  <a:schemeClr val="bg1"/>
                </a:solidFill>
                <a:latin typeface="AvantGarde" panose="00000400000000000000" pitchFamily="2" charset="0"/>
                <a:ea typeface="AvantGarde" panose="00000400000000000000" pitchFamily="2" charset="0"/>
                <a:cs typeface="AvantGarde" panose="00000400000000000000" pitchFamily="2" charset="0"/>
              </a:rPr>
              <a:t>/</a:t>
            </a:r>
            <a:r>
              <a:rPr lang="nl-NL" sz="2800" b="1">
                <a:solidFill>
                  <a:srgbClr val="0000CC"/>
                </a:solidFill>
                <a:latin typeface="AvantGarde" panose="00000400000000000000" pitchFamily="2" charset="0"/>
                <a:ea typeface="AvantGarde" panose="00000400000000000000" pitchFamily="2" charset="0"/>
                <a:cs typeface="AvantGarde" panose="00000400000000000000" pitchFamily="2" charset="0"/>
              </a:rPr>
              <a:t>và một người đứng giữa ghe giữ nhịp.</a:t>
            </a:r>
            <a:r>
              <a:rPr lang="nl-NL" sz="2800" b="1">
                <a:solidFill>
                  <a:schemeClr val="bg1"/>
                </a:solidFill>
                <a:latin typeface="AvantGarde" panose="00000400000000000000" pitchFamily="2" charset="0"/>
                <a:ea typeface="AvantGarde" panose="00000400000000000000" pitchFamily="2" charset="0"/>
                <a:cs typeface="AvantGarde" panose="00000400000000000000" pitchFamily="2" charset="0"/>
              </a:rPr>
              <a:t>//</a:t>
            </a:r>
            <a:endParaRPr lang="en-GB" sz="2800" dirty="0">
              <a:solidFill>
                <a:schemeClr val="bg1"/>
              </a:solidFill>
              <a:latin typeface="AvantGarde" panose="00000400000000000000" pitchFamily="2" charset="0"/>
              <a:ea typeface="AvantGarde" panose="00000400000000000000" pitchFamily="2" charset="0"/>
              <a:cs typeface="AvantGarde" panose="00000400000000000000"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fade">
                                      <p:cBhvr>
                                        <p:cTn id="7" dur="1000"/>
                                        <p:tgtEl>
                                          <p:spTgt spid="2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6"/>
          <p:cNvSpPr txBox="1"/>
          <p:nvPr/>
        </p:nvSpPr>
        <p:spPr>
          <a:xfrm>
            <a:off x="2913926" y="10778"/>
            <a:ext cx="4114800" cy="530884"/>
          </a:xfrm>
          <a:prstGeom prst="rect">
            <a:avLst/>
          </a:prstGeom>
          <a:noFill/>
          <a:ln>
            <a:noFill/>
          </a:ln>
        </p:spPr>
        <p:txBody>
          <a:bodyPr spcFirstLastPara="1" wrap="square" lIns="68569" tIns="34275" rIns="68569" bIns="34275" anchor="t" anchorCtr="0">
            <a:spAutoFit/>
          </a:bodyPr>
          <a:lstStyle/>
          <a:p>
            <a:pPr algn="ctr"/>
            <a:r>
              <a:rPr lang="en-US" sz="30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LUYỆN ĐỌC CÂU DÀI</a:t>
            </a:r>
            <a:endParaRPr lang="en-US" sz="788" dirty="0">
              <a:latin typeface="AvantGarde" panose="00000400000000000000" pitchFamily="2" charset="0"/>
              <a:ea typeface="AvantGarde" panose="00000400000000000000" pitchFamily="2" charset="0"/>
              <a:cs typeface="AvantGarde" panose="00000400000000000000" pitchFamily="2" charset="0"/>
            </a:endParaRPr>
          </a:p>
        </p:txBody>
      </p:sp>
      <p:sp>
        <p:nvSpPr>
          <p:cNvPr id="2" name="Rectangle 37">
            <a:extLst>
              <a:ext uri="{FF2B5EF4-FFF2-40B4-BE49-F238E27FC236}">
                <a16:creationId xmlns:a16="http://schemas.microsoft.com/office/drawing/2014/main" id="{92C2F73C-716D-7BE3-27F7-CA13A593EDB2}"/>
              </a:ext>
            </a:extLst>
          </p:cNvPr>
          <p:cNvSpPr>
            <a:spLocks noChangeArrowheads="1"/>
          </p:cNvSpPr>
          <p:nvPr/>
        </p:nvSpPr>
        <p:spPr bwMode="auto">
          <a:xfrm>
            <a:off x="398585" y="1233095"/>
            <a:ext cx="8346830" cy="19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nl-NL" sz="2800" b="1">
                <a:solidFill>
                  <a:srgbClr val="0000CC"/>
                </a:solidFill>
                <a:latin typeface="AvantGarde" panose="00000400000000000000" pitchFamily="2" charset="0"/>
                <a:ea typeface="AvantGarde" panose="00000400000000000000" pitchFamily="2" charset="0"/>
                <a:cs typeface="AvantGarde" panose="00000400000000000000" pitchFamily="2" charset="0"/>
              </a:rPr>
              <a:t> Vào cuộc đua,</a:t>
            </a:r>
            <a:r>
              <a:rPr lang="nl-NL"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r>
              <a:rPr lang="nl-NL" sz="2800" b="1">
                <a:solidFill>
                  <a:srgbClr val="0000CC"/>
                </a:solidFill>
                <a:latin typeface="AvantGarde" panose="00000400000000000000" pitchFamily="2" charset="0"/>
                <a:ea typeface="AvantGarde" panose="00000400000000000000" pitchFamily="2" charset="0"/>
                <a:cs typeface="AvantGarde" panose="00000400000000000000" pitchFamily="2" charset="0"/>
              </a:rPr>
              <a:t>mỗi ghe có một người giỏi tay chèo ngồi đằng mũi chỉ huy</a:t>
            </a:r>
            <a:r>
              <a:rPr lang="nl-NL"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r>
              <a:rPr lang="nl-NL" sz="2800" b="1">
                <a:solidFill>
                  <a:srgbClr val="0000CC"/>
                </a:solidFill>
                <a:latin typeface="AvantGarde" panose="00000400000000000000" pitchFamily="2" charset="0"/>
                <a:ea typeface="AvantGarde" panose="00000400000000000000" pitchFamily="2" charset="0"/>
                <a:cs typeface="AvantGarde" panose="00000400000000000000" pitchFamily="2" charset="0"/>
              </a:rPr>
              <a:t>và một người đứng giữa ghe giữ nhịp.</a:t>
            </a:r>
            <a:r>
              <a:rPr lang="nl-NL" sz="28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endParaRPr lang="en-GB" sz="2800" dirty="0">
              <a:solidFill>
                <a:schemeClr val="bg1"/>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78288219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grpSp>
        <p:nvGrpSpPr>
          <p:cNvPr id="9" name="Google Shape;234;p18">
            <a:extLst>
              <a:ext uri="{FF2B5EF4-FFF2-40B4-BE49-F238E27FC236}">
                <a16:creationId xmlns:a16="http://schemas.microsoft.com/office/drawing/2014/main" id="{6F291C39-643D-8A04-DF99-1CE4F1DA1B48}"/>
              </a:ext>
            </a:extLst>
          </p:cNvPr>
          <p:cNvGrpSpPr/>
          <p:nvPr/>
        </p:nvGrpSpPr>
        <p:grpSpPr>
          <a:xfrm>
            <a:off x="0" y="4599490"/>
            <a:ext cx="2468648" cy="535329"/>
            <a:chOff x="508724" y="6144228"/>
            <a:chExt cx="3291530" cy="713772"/>
          </a:xfrm>
        </p:grpSpPr>
        <p:sp>
          <p:nvSpPr>
            <p:cNvPr id="10" name="Google Shape;235;p18">
              <a:extLst>
                <a:ext uri="{FF2B5EF4-FFF2-40B4-BE49-F238E27FC236}">
                  <a16:creationId xmlns:a16="http://schemas.microsoft.com/office/drawing/2014/main" id="{DA62D648-0744-53D7-0B7D-8E46EBF9884A}"/>
                </a:ext>
              </a:extLst>
            </p:cNvPr>
            <p:cNvSpPr/>
            <p:nvPr/>
          </p:nvSpPr>
          <p:spPr>
            <a:xfrm>
              <a:off x="548471" y="6177626"/>
              <a:ext cx="3251783" cy="646331"/>
            </a:xfrm>
            <a:prstGeom prst="roundRect">
              <a:avLst>
                <a:gd name="adj" fmla="val 50000"/>
              </a:avLst>
            </a:prstGeom>
            <a:solidFill>
              <a:schemeClr val="lt1"/>
            </a:solidFill>
            <a:ln w="28575"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12" name="Google Shape;236;p18">
              <a:extLst>
                <a:ext uri="{FF2B5EF4-FFF2-40B4-BE49-F238E27FC236}">
                  <a16:creationId xmlns:a16="http://schemas.microsoft.com/office/drawing/2014/main" id="{9C2F5BEF-6E30-94C8-6ADF-7910283D6B3E}"/>
                </a:ext>
              </a:extLst>
            </p:cNvPr>
            <p:cNvGrpSpPr/>
            <p:nvPr/>
          </p:nvGrpSpPr>
          <p:grpSpPr>
            <a:xfrm>
              <a:off x="508724" y="6144228"/>
              <a:ext cx="713772" cy="713772"/>
              <a:chOff x="508724" y="6144228"/>
              <a:chExt cx="713772" cy="713772"/>
            </a:xfrm>
          </p:grpSpPr>
          <p:sp>
            <p:nvSpPr>
              <p:cNvPr id="13" name="Google Shape;237;p18">
                <a:extLst>
                  <a:ext uri="{FF2B5EF4-FFF2-40B4-BE49-F238E27FC236}">
                    <a16:creationId xmlns:a16="http://schemas.microsoft.com/office/drawing/2014/main" id="{13FC6AA4-68E7-AA83-FC3E-9B7D90020050}"/>
                  </a:ext>
                </a:extLst>
              </p:cNvPr>
              <p:cNvSpPr/>
              <p:nvPr/>
            </p:nvSpPr>
            <p:spPr>
              <a:xfrm>
                <a:off x="508724" y="6144228"/>
                <a:ext cx="713772" cy="713772"/>
              </a:xfrm>
              <a:prstGeom prst="ellipse">
                <a:avLst/>
              </a:prstGeom>
              <a:solidFill>
                <a:srgbClr val="FFFFFF"/>
              </a:solidFill>
              <a:ln w="381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4" name="Google Shape;238;p18">
                <a:extLst>
                  <a:ext uri="{FF2B5EF4-FFF2-40B4-BE49-F238E27FC236}">
                    <a16:creationId xmlns:a16="http://schemas.microsoft.com/office/drawing/2014/main" id="{1242A8F8-538E-F34F-84A7-E2A6586CA9F5}"/>
                  </a:ext>
                </a:extLst>
              </p:cNvPr>
              <p:cNvSpPr/>
              <p:nvPr/>
            </p:nvSpPr>
            <p:spPr>
              <a:xfrm>
                <a:off x="576022" y="6211526"/>
                <a:ext cx="579176" cy="579176"/>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rPr>
                  <a:t>4</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15" name="Google Shape;239;p18">
            <a:extLst>
              <a:ext uri="{FF2B5EF4-FFF2-40B4-BE49-F238E27FC236}">
                <a16:creationId xmlns:a16="http://schemas.microsoft.com/office/drawing/2014/main" id="{2C29EBA0-2E13-16A4-395C-68EC085BAE67}"/>
              </a:ext>
            </a:extLst>
          </p:cNvPr>
          <p:cNvSpPr txBox="1"/>
          <p:nvPr/>
        </p:nvSpPr>
        <p:spPr>
          <a:xfrm>
            <a:off x="500556" y="4672823"/>
            <a:ext cx="2044180" cy="392385"/>
          </a:xfrm>
          <a:prstGeom prst="rect">
            <a:avLst/>
          </a:prstGeom>
          <a:noFill/>
          <a:ln>
            <a:noFill/>
          </a:ln>
        </p:spPr>
        <p:txBody>
          <a:bodyPr spcFirstLastPara="1" wrap="square" lIns="68569" tIns="34275" rIns="68569" bIns="34275" anchor="t" anchorCtr="0">
            <a:spAutoFit/>
          </a:bodyPr>
          <a:lstStyle/>
          <a:p>
            <a:r>
              <a:rPr lang="en-US"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rPr>
              <a:t>Nối tiếp đoạn</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Google Shape;89;p5">
            <a:extLst>
              <a:ext uri="{FF2B5EF4-FFF2-40B4-BE49-F238E27FC236}">
                <a16:creationId xmlns:a16="http://schemas.microsoft.com/office/drawing/2014/main" id="{A6BDD132-F2C4-D8DD-FE51-1654DAA54CD7}"/>
              </a:ext>
            </a:extLst>
          </p:cNvPr>
          <p:cNvSpPr txBox="1"/>
          <p:nvPr/>
        </p:nvSpPr>
        <p:spPr>
          <a:xfrm>
            <a:off x="1024938" y="8681"/>
            <a:ext cx="7094124" cy="438551"/>
          </a:xfrm>
          <a:prstGeom prst="rect">
            <a:avLst/>
          </a:prstGeom>
          <a:noFill/>
          <a:ln>
            <a:noFill/>
          </a:ln>
        </p:spPr>
        <p:txBody>
          <a:bodyPr spcFirstLastPara="1" wrap="square" lIns="68569" tIns="34275" rIns="68569" bIns="34275" anchor="t" anchorCtr="0">
            <a:spAutoFit/>
          </a:bodyPr>
          <a:lstStyle/>
          <a:p>
            <a:pPr algn="ctr"/>
            <a:r>
              <a:rPr lang="en-US" sz="24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Hội đua ghe ngo</a:t>
            </a:r>
            <a:endParaRPr sz="2400" b="1" dirty="0">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sp>
        <p:nvSpPr>
          <p:cNvPr id="5" name="TextBox 9">
            <a:extLst>
              <a:ext uri="{FF2B5EF4-FFF2-40B4-BE49-F238E27FC236}">
                <a16:creationId xmlns:a16="http://schemas.microsoft.com/office/drawing/2014/main" id="{E1CE014B-B4BA-0805-96EE-67403BB2E49B}"/>
              </a:ext>
            </a:extLst>
          </p:cNvPr>
          <p:cNvSpPr txBox="1"/>
          <p:nvPr/>
        </p:nvSpPr>
        <p:spPr>
          <a:xfrm>
            <a:off x="57458" y="448002"/>
            <a:ext cx="5952573" cy="563231"/>
          </a:xfrm>
          <a:prstGeom prst="rect">
            <a:avLst/>
          </a:prstGeom>
          <a:noFill/>
        </p:spPr>
        <p:txBody>
          <a:bodyPr wrap="square" rtlCol="0">
            <a:spAutoFit/>
          </a:bodyPr>
          <a:lstStyle/>
          <a:p>
            <a:pPr algn="just">
              <a:lnSpc>
                <a:spcPct val="85000"/>
              </a:lnSpc>
            </a:pPr>
            <a:r>
              <a:rPr lang="en-GB" sz="1800">
                <a:solidFill>
                  <a:srgbClr val="C00000"/>
                </a:solidFill>
                <a:latin typeface="Arial-Rounded" panose="020B0500000000000000" pitchFamily="34" charset="0"/>
                <a:ea typeface="Arial-Rounded" panose="020B0500000000000000" pitchFamily="34" charset="0"/>
                <a:cs typeface="Arial-Rounded" panose="020B0500000000000000" pitchFamily="34" charset="0"/>
              </a:rPr>
              <a:t>    Hội đua ghe ngo diễn ra vào dịp lễ hội Cúng Trăng giữa tháng 10 âm lịch hằng năm.</a:t>
            </a:r>
            <a:endParaRPr lang="en-US" sz="1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Hình ảnh 6">
            <a:extLst>
              <a:ext uri="{FF2B5EF4-FFF2-40B4-BE49-F238E27FC236}">
                <a16:creationId xmlns:a16="http://schemas.microsoft.com/office/drawing/2014/main" id="{754AC6EE-D00C-2A6D-0254-2CC49114653A}"/>
              </a:ext>
            </a:extLst>
          </p:cNvPr>
          <p:cNvPicPr>
            <a:picLocks noChangeAspect="1"/>
          </p:cNvPicPr>
          <p:nvPr/>
        </p:nvPicPr>
        <p:blipFill rotWithShape="1">
          <a:blip r:embed="rId2"/>
          <a:srcRect l="21210" t="52872" r="16290" b="20233"/>
          <a:stretch/>
        </p:blipFill>
        <p:spPr>
          <a:xfrm>
            <a:off x="6030505" y="447232"/>
            <a:ext cx="2874887" cy="1684952"/>
          </a:xfrm>
          <a:prstGeom prst="roundRect">
            <a:avLst/>
          </a:prstGeom>
        </p:spPr>
      </p:pic>
      <p:sp>
        <p:nvSpPr>
          <p:cNvPr id="8" name="TextBox 9">
            <a:extLst>
              <a:ext uri="{FF2B5EF4-FFF2-40B4-BE49-F238E27FC236}">
                <a16:creationId xmlns:a16="http://schemas.microsoft.com/office/drawing/2014/main" id="{BD9AF1F5-611D-DF01-676E-76EBBB1D3CB2}"/>
              </a:ext>
            </a:extLst>
          </p:cNvPr>
          <p:cNvSpPr txBox="1"/>
          <p:nvPr/>
        </p:nvSpPr>
        <p:spPr>
          <a:xfrm>
            <a:off x="57458" y="1008092"/>
            <a:ext cx="5952573" cy="1269578"/>
          </a:xfrm>
          <a:prstGeom prst="rect">
            <a:avLst/>
          </a:prstGeom>
          <a:noFill/>
        </p:spPr>
        <p:txBody>
          <a:bodyPr wrap="square" rtlCol="0">
            <a:spAutoFit/>
          </a:bodyPr>
          <a:lstStyle/>
          <a:p>
            <a:pPr algn="just">
              <a:lnSpc>
                <a:spcPct val="85000"/>
              </a:lnSpc>
            </a:pPr>
            <a:r>
              <a:rPr lang="en-GB" sz="180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Ghe ngo được làm từ gỗ cây sao, dài khoảng 30 mét, chứa được trên dưới 50 tay chèo. Ghe được chà nhẵn bóng để lướt nhanh trên dòng sông. Mũi và đuôi ghe cong vút, tạo hình rắn thần. Thân ghe vẽ hoa văn và sơn màu sặc sỡ. Mỗi ghe ngo là của một hoặc một vài phum, sóc. Ghe được cất</a:t>
            </a:r>
            <a:endParaRPr lang="en-US" sz="18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9">
            <a:extLst>
              <a:ext uri="{FF2B5EF4-FFF2-40B4-BE49-F238E27FC236}">
                <a16:creationId xmlns:a16="http://schemas.microsoft.com/office/drawing/2014/main" id="{A0A927B9-EB2B-0C39-A70C-2367406C6BEB}"/>
              </a:ext>
            </a:extLst>
          </p:cNvPr>
          <p:cNvSpPr txBox="1"/>
          <p:nvPr/>
        </p:nvSpPr>
        <p:spPr>
          <a:xfrm>
            <a:off x="57457" y="2202971"/>
            <a:ext cx="9024019" cy="563231"/>
          </a:xfrm>
          <a:prstGeom prst="rect">
            <a:avLst/>
          </a:prstGeom>
          <a:noFill/>
        </p:spPr>
        <p:txBody>
          <a:bodyPr wrap="square" rtlCol="0">
            <a:spAutoFit/>
          </a:bodyPr>
          <a:lstStyle/>
          <a:p>
            <a:pPr algn="just">
              <a:lnSpc>
                <a:spcPct val="85000"/>
              </a:lnSpc>
            </a:pPr>
            <a:r>
              <a:rPr lang="en-GB" sz="180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giữ ở chùa, mỗi năm chỉ được hạ thủy một lần vào dịp hội. Trước ngày hội, các tay đua còn phải tập chèo theo nhịp trên cạn cho quen.</a:t>
            </a:r>
            <a:endParaRPr lang="en-US" sz="18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9">
            <a:extLst>
              <a:ext uri="{FF2B5EF4-FFF2-40B4-BE49-F238E27FC236}">
                <a16:creationId xmlns:a16="http://schemas.microsoft.com/office/drawing/2014/main" id="{6EC7EF59-4E83-1C62-16E5-8B449D5CD122}"/>
              </a:ext>
            </a:extLst>
          </p:cNvPr>
          <p:cNvSpPr txBox="1"/>
          <p:nvPr/>
        </p:nvSpPr>
        <p:spPr>
          <a:xfrm>
            <a:off x="57456" y="2802530"/>
            <a:ext cx="9024019" cy="1269578"/>
          </a:xfrm>
          <a:prstGeom prst="rect">
            <a:avLst/>
          </a:prstGeom>
          <a:noFill/>
        </p:spPr>
        <p:txBody>
          <a:bodyPr wrap="square" rtlCol="0">
            <a:spAutoFit/>
          </a:bodyPr>
          <a:lstStyle/>
          <a:p>
            <a:pPr algn="just">
              <a:lnSpc>
                <a:spcPct val="85000"/>
              </a:lnSpc>
            </a:pPr>
            <a:r>
              <a:rPr lang="en-GB" sz="1800">
                <a:solidFill>
                  <a:srgbClr val="7030A0"/>
                </a:solidFill>
                <a:latin typeface="Arial-Rounded" panose="020B0500000000000000" pitchFamily="34" charset="0"/>
                <a:ea typeface="Arial-Rounded" panose="020B0500000000000000" pitchFamily="34" charset="0"/>
                <a:cs typeface="Arial-Rounded" panose="020B0500000000000000" pitchFamily="34" charset="0"/>
              </a:rPr>
              <a:t>   Vào cuộc đua, mỗi ghe có một người giỏi tay chèo ngồi đằng mũi chỉ huy và một người đứng giữa ghe giữ nhịp. Theo hiệu lệnh, những mái chèo đưa nhanh thoăn thoắt, đều tăm tắp, đẩy chiếc ghe lướt nhanh trên sông. Tiếng trống hội, tiếng hò reo cổ vũ vang dội cả một vùng sông nước. </a:t>
            </a:r>
          </a:p>
          <a:p>
            <a:pPr algn="r">
              <a:lnSpc>
                <a:spcPct val="85000"/>
              </a:lnSpc>
            </a:pPr>
            <a:r>
              <a:rPr lang="en-GB" sz="1800">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 PHƯƠNG NGHI</a:t>
            </a:r>
            <a:endParaRPr lang="en-US" sz="1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688246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6"/>
          <p:cNvSpPr txBox="1"/>
          <p:nvPr/>
        </p:nvSpPr>
        <p:spPr>
          <a:xfrm>
            <a:off x="2913926" y="106270"/>
            <a:ext cx="4114800" cy="530884"/>
          </a:xfrm>
          <a:prstGeom prst="rect">
            <a:avLst/>
          </a:prstGeom>
          <a:noFill/>
          <a:ln>
            <a:noFill/>
          </a:ln>
        </p:spPr>
        <p:txBody>
          <a:bodyPr spcFirstLastPara="1" wrap="square" lIns="68569" tIns="34275" rIns="68569" bIns="34275" anchor="t" anchorCtr="0">
            <a:spAutoFit/>
          </a:bodyPr>
          <a:lstStyle/>
          <a:p>
            <a:pPr algn="ctr"/>
            <a:r>
              <a:rPr lang="en-US" sz="3000" b="1" dirty="0">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GIẢI NGHĨA TỪ</a:t>
            </a:r>
            <a:endParaRPr sz="788" dirty="0">
              <a:latin typeface="AvantGarde" panose="00000400000000000000" pitchFamily="2" charset="0"/>
              <a:ea typeface="AvantGarde" panose="00000400000000000000" pitchFamily="2" charset="0"/>
              <a:cs typeface="AvantGarde" panose="00000400000000000000" pitchFamily="2" charset="0"/>
            </a:endParaRPr>
          </a:p>
        </p:txBody>
      </p:sp>
      <p:sp>
        <p:nvSpPr>
          <p:cNvPr id="5" name="Hộp Văn bản 4">
            <a:extLst>
              <a:ext uri="{FF2B5EF4-FFF2-40B4-BE49-F238E27FC236}">
                <a16:creationId xmlns:a16="http://schemas.microsoft.com/office/drawing/2014/main" id="{E805FCEE-1DD5-89C4-AB20-2A388B101F0B}"/>
              </a:ext>
            </a:extLst>
          </p:cNvPr>
          <p:cNvSpPr txBox="1"/>
          <p:nvPr/>
        </p:nvSpPr>
        <p:spPr>
          <a:xfrm>
            <a:off x="-17345" y="513111"/>
            <a:ext cx="2978701" cy="461665"/>
          </a:xfrm>
          <a:prstGeom prst="rect">
            <a:avLst/>
          </a:prstGeom>
          <a:noFill/>
        </p:spPr>
        <p:txBody>
          <a:bodyPr wrap="none" rtlCol="0">
            <a:spAutoFit/>
          </a:bodyPr>
          <a:lstStyle/>
          <a:p>
            <a:pPr algn="ctr"/>
            <a:r>
              <a:rPr lang="en-US" sz="2400">
                <a:solidFill>
                  <a:srgbClr val="C00000"/>
                </a:solidFill>
                <a:latin typeface="AvantGarde" panose="00000400000000000000" pitchFamily="2" charset="0"/>
                <a:ea typeface="AvantGarde" panose="00000400000000000000" pitchFamily="2" charset="0"/>
                <a:cs typeface="AvantGarde" panose="00000400000000000000" pitchFamily="2" charset="0"/>
              </a:rPr>
              <a:t>Lễ hội Cúng Trăng:</a:t>
            </a:r>
            <a:endParaRPr lang="en-US" sz="2400" dirty="0">
              <a:solidFill>
                <a:srgbClr val="C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Hộp Văn bản 5">
            <a:extLst>
              <a:ext uri="{FF2B5EF4-FFF2-40B4-BE49-F238E27FC236}">
                <a16:creationId xmlns:a16="http://schemas.microsoft.com/office/drawing/2014/main" id="{089AEF29-E693-734E-2513-8A790664E04E}"/>
              </a:ext>
            </a:extLst>
          </p:cNvPr>
          <p:cNvSpPr txBox="1"/>
          <p:nvPr/>
        </p:nvSpPr>
        <p:spPr>
          <a:xfrm>
            <a:off x="2802459" y="513111"/>
            <a:ext cx="6341541" cy="1200329"/>
          </a:xfrm>
          <a:prstGeom prst="rect">
            <a:avLst/>
          </a:prstGeom>
          <a:noFill/>
        </p:spPr>
        <p:txBody>
          <a:bodyPr wrap="square" rtlCol="0">
            <a:spAutoFit/>
          </a:bodyPr>
          <a:lstStyle/>
          <a:p>
            <a:r>
              <a:rPr lang="en-US" sz="2400">
                <a:latin typeface="AvantGarde" panose="00000400000000000000" pitchFamily="2" charset="0"/>
                <a:ea typeface="AvantGarde" panose="00000400000000000000" pitchFamily="2" charset="0"/>
                <a:cs typeface="AvantGarde" panose="00000400000000000000" pitchFamily="2" charset="0"/>
              </a:rPr>
              <a:t>(Ok Om Bok) Lễ hội truyền thống của đồng bào dân tộc Khmer để tỏ lòng biết ơn đối với Thần Mặt Trăng.</a:t>
            </a:r>
            <a:endParaRPr lang="en-US" sz="2400" dirty="0">
              <a:latin typeface="AvantGarde" panose="00000400000000000000" pitchFamily="2" charset="0"/>
              <a:ea typeface="AvantGarde" panose="00000400000000000000" pitchFamily="2" charset="0"/>
              <a:cs typeface="AvantGarde" panose="00000400000000000000" pitchFamily="2" charset="0"/>
            </a:endParaRPr>
          </a:p>
        </p:txBody>
      </p:sp>
      <p:sp>
        <p:nvSpPr>
          <p:cNvPr id="8" name="Hộp Văn bản 7">
            <a:extLst>
              <a:ext uri="{FF2B5EF4-FFF2-40B4-BE49-F238E27FC236}">
                <a16:creationId xmlns:a16="http://schemas.microsoft.com/office/drawing/2014/main" id="{F34BB3BA-227F-C51F-3CB0-D7BFA33B0BA5}"/>
              </a:ext>
            </a:extLst>
          </p:cNvPr>
          <p:cNvSpPr txBox="1"/>
          <p:nvPr/>
        </p:nvSpPr>
        <p:spPr>
          <a:xfrm>
            <a:off x="-17345" y="1606649"/>
            <a:ext cx="1544012" cy="461665"/>
          </a:xfrm>
          <a:prstGeom prst="rect">
            <a:avLst/>
          </a:prstGeom>
          <a:noFill/>
        </p:spPr>
        <p:txBody>
          <a:bodyPr wrap="none" rtlCol="0">
            <a:spAutoFit/>
          </a:bodyPr>
          <a:lstStyle/>
          <a:p>
            <a:pPr algn="ctr"/>
            <a:r>
              <a:rPr lang="en-GB" sz="2400">
                <a:solidFill>
                  <a:srgbClr val="C00000"/>
                </a:solidFill>
                <a:latin typeface="AvantGarde" panose="00000400000000000000" pitchFamily="2" charset="0"/>
                <a:ea typeface="AvantGarde" panose="00000400000000000000" pitchFamily="2" charset="0"/>
                <a:cs typeface="AvantGarde" panose="00000400000000000000" pitchFamily="2" charset="0"/>
              </a:rPr>
              <a:t>Hoa văn:</a:t>
            </a:r>
            <a:endParaRPr lang="en-US" sz="2400" dirty="0">
              <a:solidFill>
                <a:srgbClr val="C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0" name="Hộp Văn bản 9">
            <a:extLst>
              <a:ext uri="{FF2B5EF4-FFF2-40B4-BE49-F238E27FC236}">
                <a16:creationId xmlns:a16="http://schemas.microsoft.com/office/drawing/2014/main" id="{513E696E-D49D-C40C-8381-04480140753C}"/>
              </a:ext>
            </a:extLst>
          </p:cNvPr>
          <p:cNvSpPr txBox="1"/>
          <p:nvPr/>
        </p:nvSpPr>
        <p:spPr>
          <a:xfrm>
            <a:off x="1440846" y="1606649"/>
            <a:ext cx="7060960" cy="461665"/>
          </a:xfrm>
          <a:prstGeom prst="rect">
            <a:avLst/>
          </a:prstGeom>
          <a:noFill/>
        </p:spPr>
        <p:txBody>
          <a:bodyPr wrap="square" rtlCol="0">
            <a:spAutoFit/>
          </a:bodyPr>
          <a:lstStyle/>
          <a:p>
            <a:r>
              <a:rPr lang="en-GB" sz="2400">
                <a:latin typeface="AvantGarde" panose="00000400000000000000" pitchFamily="2" charset="0"/>
                <a:ea typeface="AvantGarde" panose="00000400000000000000" pitchFamily="2" charset="0"/>
                <a:cs typeface="AvantGarde" panose="00000400000000000000" pitchFamily="2" charset="0"/>
              </a:rPr>
              <a:t>hình trang trí trên các đồ vật.</a:t>
            </a:r>
            <a:endParaRPr lang="en-US" sz="2400" dirty="0">
              <a:latin typeface="AvantGarde" panose="00000400000000000000" pitchFamily="2" charset="0"/>
              <a:ea typeface="AvantGarde" panose="00000400000000000000" pitchFamily="2" charset="0"/>
              <a:cs typeface="AvantGarde" panose="00000400000000000000" pitchFamily="2" charset="0"/>
            </a:endParaRPr>
          </a:p>
        </p:txBody>
      </p:sp>
      <p:sp>
        <p:nvSpPr>
          <p:cNvPr id="4" name="Hộp Văn bản 7">
            <a:extLst>
              <a:ext uri="{FF2B5EF4-FFF2-40B4-BE49-F238E27FC236}">
                <a16:creationId xmlns:a16="http://schemas.microsoft.com/office/drawing/2014/main" id="{8FF5518E-278C-0CB1-135D-31F6996E9C9A}"/>
              </a:ext>
            </a:extLst>
          </p:cNvPr>
          <p:cNvSpPr txBox="1"/>
          <p:nvPr/>
        </p:nvSpPr>
        <p:spPr>
          <a:xfrm>
            <a:off x="-17345" y="2361562"/>
            <a:ext cx="1805302" cy="461665"/>
          </a:xfrm>
          <a:prstGeom prst="rect">
            <a:avLst/>
          </a:prstGeom>
          <a:noFill/>
        </p:spPr>
        <p:txBody>
          <a:bodyPr wrap="none" rtlCol="0">
            <a:spAutoFit/>
          </a:bodyPr>
          <a:lstStyle/>
          <a:p>
            <a:pPr algn="ctr"/>
            <a:r>
              <a:rPr lang="en-GB" sz="2400">
                <a:solidFill>
                  <a:srgbClr val="C00000"/>
                </a:solidFill>
                <a:latin typeface="AvantGarde" panose="00000400000000000000" pitchFamily="2" charset="0"/>
                <a:ea typeface="AvantGarde" panose="00000400000000000000" pitchFamily="2" charset="0"/>
                <a:cs typeface="AvantGarde" panose="00000400000000000000" pitchFamily="2" charset="0"/>
              </a:rPr>
              <a:t>Phum, sóc:</a:t>
            </a:r>
            <a:endParaRPr lang="en-US" sz="2400" dirty="0">
              <a:solidFill>
                <a:srgbClr val="C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7" name="Hộp Văn bản 9">
            <a:extLst>
              <a:ext uri="{FF2B5EF4-FFF2-40B4-BE49-F238E27FC236}">
                <a16:creationId xmlns:a16="http://schemas.microsoft.com/office/drawing/2014/main" id="{A323BF7E-A07F-1E56-C2D2-C35CAE983431}"/>
              </a:ext>
            </a:extLst>
          </p:cNvPr>
          <p:cNvSpPr txBox="1"/>
          <p:nvPr/>
        </p:nvSpPr>
        <p:spPr>
          <a:xfrm>
            <a:off x="1841741" y="2361562"/>
            <a:ext cx="7060960" cy="461665"/>
          </a:xfrm>
          <a:prstGeom prst="rect">
            <a:avLst/>
          </a:prstGeom>
          <a:noFill/>
        </p:spPr>
        <p:txBody>
          <a:bodyPr wrap="square" rtlCol="0">
            <a:spAutoFit/>
          </a:bodyPr>
          <a:lstStyle/>
          <a:p>
            <a:r>
              <a:rPr lang="en-GB" sz="2400">
                <a:latin typeface="AvantGarde" panose="00000400000000000000" pitchFamily="2" charset="0"/>
                <a:ea typeface="AvantGarde" panose="00000400000000000000" pitchFamily="2" charset="0"/>
                <a:cs typeface="AvantGarde" panose="00000400000000000000" pitchFamily="2" charset="0"/>
              </a:rPr>
              <a:t>xóm, làng ở vùng đồng bào dân tộc Khmer.</a:t>
            </a:r>
            <a:endParaRPr lang="en-US" sz="2400" dirty="0">
              <a:latin typeface="AvantGarde" panose="00000400000000000000" pitchFamily="2" charset="0"/>
              <a:ea typeface="AvantGarde" panose="00000400000000000000" pitchFamily="2" charset="0"/>
              <a:cs typeface="AvantGarde" panose="00000400000000000000" pitchFamily="2" charset="0"/>
            </a:endParaRPr>
          </a:p>
        </p:txBody>
      </p:sp>
      <p:sp>
        <p:nvSpPr>
          <p:cNvPr id="9" name="Hộp Văn bản 7">
            <a:extLst>
              <a:ext uri="{FF2B5EF4-FFF2-40B4-BE49-F238E27FC236}">
                <a16:creationId xmlns:a16="http://schemas.microsoft.com/office/drawing/2014/main" id="{0BD43A3D-B51F-3D93-8E08-BA5D3AFEA1B4}"/>
              </a:ext>
            </a:extLst>
          </p:cNvPr>
          <p:cNvSpPr txBox="1"/>
          <p:nvPr/>
        </p:nvSpPr>
        <p:spPr>
          <a:xfrm>
            <a:off x="-17345" y="3116475"/>
            <a:ext cx="1418978" cy="461665"/>
          </a:xfrm>
          <a:prstGeom prst="rect">
            <a:avLst/>
          </a:prstGeom>
          <a:noFill/>
        </p:spPr>
        <p:txBody>
          <a:bodyPr wrap="none" rtlCol="0">
            <a:spAutoFit/>
          </a:bodyPr>
          <a:lstStyle/>
          <a:p>
            <a:pPr algn="ctr"/>
            <a:r>
              <a:rPr lang="en-GB" sz="2400">
                <a:solidFill>
                  <a:srgbClr val="C00000"/>
                </a:solidFill>
                <a:latin typeface="AvantGarde" panose="00000400000000000000" pitchFamily="2" charset="0"/>
                <a:ea typeface="AvantGarde" panose="00000400000000000000" pitchFamily="2" charset="0"/>
                <a:cs typeface="AvantGarde" panose="00000400000000000000" pitchFamily="2" charset="0"/>
              </a:rPr>
              <a:t>Hạ thủy:</a:t>
            </a:r>
            <a:endParaRPr lang="en-US" sz="2400" dirty="0">
              <a:solidFill>
                <a:srgbClr val="C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1" name="Hộp Văn bản 9">
            <a:extLst>
              <a:ext uri="{FF2B5EF4-FFF2-40B4-BE49-F238E27FC236}">
                <a16:creationId xmlns:a16="http://schemas.microsoft.com/office/drawing/2014/main" id="{327CBD7B-2A4E-4B7F-B546-B1EC942BFDB9}"/>
              </a:ext>
            </a:extLst>
          </p:cNvPr>
          <p:cNvSpPr txBox="1"/>
          <p:nvPr/>
        </p:nvSpPr>
        <p:spPr>
          <a:xfrm>
            <a:off x="1355947" y="3116475"/>
            <a:ext cx="7060960" cy="461665"/>
          </a:xfrm>
          <a:prstGeom prst="rect">
            <a:avLst/>
          </a:prstGeom>
          <a:noFill/>
        </p:spPr>
        <p:txBody>
          <a:bodyPr wrap="square" rtlCol="0">
            <a:spAutoFit/>
          </a:bodyPr>
          <a:lstStyle/>
          <a:p>
            <a:r>
              <a:rPr lang="en-GB" sz="2400">
                <a:latin typeface="AvantGarde" panose="00000400000000000000" pitchFamily="2" charset="0"/>
                <a:ea typeface="AvantGarde" panose="00000400000000000000" pitchFamily="2" charset="0"/>
                <a:cs typeface="AvantGarde" panose="00000400000000000000" pitchFamily="2" charset="0"/>
              </a:rPr>
              <a:t>đưa tàu, thuyền xuống nước.</a:t>
            </a:r>
            <a:endParaRPr lang="en-US" sz="2400" dirty="0">
              <a:latin typeface="AvantGarde" panose="00000400000000000000" pitchFamily="2" charset="0"/>
              <a:ea typeface="AvantGarde" panose="00000400000000000000" pitchFamily="2" charset="0"/>
              <a:cs typeface="AvantGarde" panose="00000400000000000000" pitchFamily="2" charset="0"/>
            </a:endParaRPr>
          </a:p>
        </p:txBody>
      </p:sp>
      <p:pic>
        <p:nvPicPr>
          <p:cNvPr id="13" name="Picture 12">
            <a:extLst>
              <a:ext uri="{FF2B5EF4-FFF2-40B4-BE49-F238E27FC236}">
                <a16:creationId xmlns:a16="http://schemas.microsoft.com/office/drawing/2014/main" id="{78F59534-D3C0-2F13-CF98-BD989548B716}"/>
              </a:ext>
            </a:extLst>
          </p:cNvPr>
          <p:cNvPicPr>
            <a:picLocks noChangeAspect="1"/>
          </p:cNvPicPr>
          <p:nvPr/>
        </p:nvPicPr>
        <p:blipFill>
          <a:blip r:embed="rId3"/>
          <a:stretch>
            <a:fillRect/>
          </a:stretch>
        </p:blipFill>
        <p:spPr>
          <a:xfrm>
            <a:off x="6816662" y="2982726"/>
            <a:ext cx="1772983" cy="2054504"/>
          </a:xfrm>
          <a:prstGeom prst="rect">
            <a:avLst/>
          </a:prstGeom>
        </p:spPr>
      </p:pic>
      <p:sp>
        <p:nvSpPr>
          <p:cNvPr id="12" name="Hộp Văn bản 7">
            <a:extLst>
              <a:ext uri="{FF2B5EF4-FFF2-40B4-BE49-F238E27FC236}">
                <a16:creationId xmlns:a16="http://schemas.microsoft.com/office/drawing/2014/main" id="{09B99EF6-4B4A-2840-75DB-9F159E150480}"/>
              </a:ext>
            </a:extLst>
          </p:cNvPr>
          <p:cNvSpPr txBox="1"/>
          <p:nvPr/>
        </p:nvSpPr>
        <p:spPr>
          <a:xfrm>
            <a:off x="-17345" y="3871388"/>
            <a:ext cx="1470274" cy="461665"/>
          </a:xfrm>
          <a:prstGeom prst="rect">
            <a:avLst/>
          </a:prstGeom>
          <a:noFill/>
        </p:spPr>
        <p:txBody>
          <a:bodyPr wrap="none" rtlCol="0">
            <a:spAutoFit/>
          </a:bodyPr>
          <a:lstStyle/>
          <a:p>
            <a:pPr algn="ctr"/>
            <a:r>
              <a:rPr lang="en-GB" sz="2400">
                <a:solidFill>
                  <a:srgbClr val="C00000"/>
                </a:solidFill>
                <a:latin typeface="AvantGarde" panose="00000400000000000000" pitchFamily="2" charset="0"/>
                <a:ea typeface="AvantGarde" panose="00000400000000000000" pitchFamily="2" charset="0"/>
                <a:cs typeface="AvantGarde" panose="00000400000000000000" pitchFamily="2" charset="0"/>
              </a:rPr>
              <a:t>Tay đua:</a:t>
            </a:r>
            <a:endParaRPr lang="en-US" sz="2400" dirty="0">
              <a:solidFill>
                <a:srgbClr val="C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4" name="Hộp Văn bản 9">
            <a:extLst>
              <a:ext uri="{FF2B5EF4-FFF2-40B4-BE49-F238E27FC236}">
                <a16:creationId xmlns:a16="http://schemas.microsoft.com/office/drawing/2014/main" id="{0C93B8F7-3ED2-4327-B6B1-C79EC8CDE72E}"/>
              </a:ext>
            </a:extLst>
          </p:cNvPr>
          <p:cNvSpPr txBox="1"/>
          <p:nvPr/>
        </p:nvSpPr>
        <p:spPr>
          <a:xfrm>
            <a:off x="1440846" y="3871388"/>
            <a:ext cx="7060960" cy="461665"/>
          </a:xfrm>
          <a:prstGeom prst="rect">
            <a:avLst/>
          </a:prstGeom>
          <a:noFill/>
        </p:spPr>
        <p:txBody>
          <a:bodyPr wrap="square" rtlCol="0">
            <a:spAutoFit/>
          </a:bodyPr>
          <a:lstStyle/>
          <a:p>
            <a:r>
              <a:rPr lang="en-GB" sz="2400">
                <a:latin typeface="AvantGarde" panose="00000400000000000000" pitchFamily="2" charset="0"/>
                <a:ea typeface="AvantGarde" panose="00000400000000000000" pitchFamily="2" charset="0"/>
                <a:cs typeface="AvantGarde" panose="00000400000000000000" pitchFamily="2" charset="0"/>
              </a:rPr>
              <a:t>người tham gia cuộc đua.</a:t>
            </a:r>
            <a:endParaRPr lang="en-US" sz="2400" dirty="0">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9503067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P spid="4" grpId="0"/>
      <p:bldP spid="7" grpId="0"/>
      <p:bldP spid="9" grpId="0"/>
      <p:bldP spid="11" grpId="0"/>
      <p:bldP spid="12"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21"/>
          <p:cNvPicPr preferRelativeResize="0"/>
          <p:nvPr/>
        </p:nvPicPr>
        <p:blipFill rotWithShape="1">
          <a:blip r:embed="rId3">
            <a:alphaModFix/>
          </a:blip>
          <a:srcRect/>
          <a:stretch/>
        </p:blipFill>
        <p:spPr>
          <a:xfrm>
            <a:off x="2428335" y="621358"/>
            <a:ext cx="4287331" cy="3900785"/>
          </a:xfrm>
          <a:prstGeom prst="rect">
            <a:avLst/>
          </a:prstGeom>
          <a:noFill/>
          <a:ln>
            <a:no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5" name="Picture 4" descr="A group of dolls&#10;&#10;Description automatically generated with low confidence">
            <a:extLst>
              <a:ext uri="{FF2B5EF4-FFF2-40B4-BE49-F238E27FC236}">
                <a16:creationId xmlns:a16="http://schemas.microsoft.com/office/drawing/2014/main" id="{36698F24-4A6F-F8D0-675E-8FCA73AD4C5D}"/>
              </a:ext>
            </a:extLst>
          </p:cNvPr>
          <p:cNvPicPr>
            <a:picLocks noChangeAspect="1"/>
          </p:cNvPicPr>
          <p:nvPr/>
        </p:nvPicPr>
        <p:blipFill>
          <a:blip r:embed="rId3"/>
          <a:stretch>
            <a:fillRect/>
          </a:stretch>
        </p:blipFill>
        <p:spPr>
          <a:xfrm>
            <a:off x="3512820" y="2486301"/>
            <a:ext cx="1987308" cy="2632705"/>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1BD0D8FB-DB6A-BBAD-DF28-5E59CC0E6B6B}"/>
              </a:ext>
            </a:extLst>
          </p:cNvPr>
          <p:cNvPicPr>
            <a:picLocks noChangeAspect="1"/>
          </p:cNvPicPr>
          <p:nvPr/>
        </p:nvPicPr>
        <p:blipFill>
          <a:blip r:embed="rId4"/>
          <a:stretch>
            <a:fillRect/>
          </a:stretch>
        </p:blipFill>
        <p:spPr>
          <a:xfrm>
            <a:off x="2725358" y="1457469"/>
            <a:ext cx="4115280" cy="1114281"/>
          </a:xfrm>
          <a:prstGeom prst="rect">
            <a:avLst/>
          </a:prstGeom>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grpSp>
        <p:nvGrpSpPr>
          <p:cNvPr id="2" name="Google Shape;261;p20">
            <a:extLst>
              <a:ext uri="{FF2B5EF4-FFF2-40B4-BE49-F238E27FC236}">
                <a16:creationId xmlns:a16="http://schemas.microsoft.com/office/drawing/2014/main" id="{894BA4AB-E290-51CF-DDF8-3BA20336DAD8}"/>
              </a:ext>
            </a:extLst>
          </p:cNvPr>
          <p:cNvGrpSpPr/>
          <p:nvPr/>
        </p:nvGrpSpPr>
        <p:grpSpPr>
          <a:xfrm>
            <a:off x="10496" y="4591586"/>
            <a:ext cx="2904748" cy="535329"/>
            <a:chOff x="508724" y="6144228"/>
            <a:chExt cx="3872997" cy="713772"/>
          </a:xfrm>
        </p:grpSpPr>
        <p:sp>
          <p:nvSpPr>
            <p:cNvPr id="3" name="Google Shape;262;p20">
              <a:extLst>
                <a:ext uri="{FF2B5EF4-FFF2-40B4-BE49-F238E27FC236}">
                  <a16:creationId xmlns:a16="http://schemas.microsoft.com/office/drawing/2014/main" id="{F46BF8C9-7421-194F-468A-21E19FAD7060}"/>
                </a:ext>
              </a:extLst>
            </p:cNvPr>
            <p:cNvSpPr/>
            <p:nvPr/>
          </p:nvSpPr>
          <p:spPr>
            <a:xfrm>
              <a:off x="548471" y="6177626"/>
              <a:ext cx="3833250" cy="646331"/>
            </a:xfrm>
            <a:prstGeom prst="roundRect">
              <a:avLst>
                <a:gd name="adj" fmla="val 50000"/>
              </a:avLst>
            </a:prstGeom>
            <a:solidFill>
              <a:schemeClr val="lt1"/>
            </a:solidFill>
            <a:ln w="28575"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4" name="Google Shape;263;p20">
              <a:extLst>
                <a:ext uri="{FF2B5EF4-FFF2-40B4-BE49-F238E27FC236}">
                  <a16:creationId xmlns:a16="http://schemas.microsoft.com/office/drawing/2014/main" id="{E22D17F4-51FC-9932-E5AB-9BF9F6DF8704}"/>
                </a:ext>
              </a:extLst>
            </p:cNvPr>
            <p:cNvGrpSpPr/>
            <p:nvPr/>
          </p:nvGrpSpPr>
          <p:grpSpPr>
            <a:xfrm>
              <a:off x="508724" y="6144228"/>
              <a:ext cx="713772" cy="713772"/>
              <a:chOff x="508724" y="6144228"/>
              <a:chExt cx="713772" cy="713772"/>
            </a:xfrm>
          </p:grpSpPr>
          <p:sp>
            <p:nvSpPr>
              <p:cNvPr id="5" name="Google Shape;264;p20">
                <a:extLst>
                  <a:ext uri="{FF2B5EF4-FFF2-40B4-BE49-F238E27FC236}">
                    <a16:creationId xmlns:a16="http://schemas.microsoft.com/office/drawing/2014/main" id="{66327EDC-2A2C-E35B-A97C-641581AABC3C}"/>
                  </a:ext>
                </a:extLst>
              </p:cNvPr>
              <p:cNvSpPr/>
              <p:nvPr/>
            </p:nvSpPr>
            <p:spPr>
              <a:xfrm>
                <a:off x="508724" y="6144228"/>
                <a:ext cx="713772" cy="713772"/>
              </a:xfrm>
              <a:prstGeom prst="ellipse">
                <a:avLst/>
              </a:prstGeom>
              <a:solidFill>
                <a:srgbClr val="FFFFFF"/>
              </a:solidFill>
              <a:ln w="381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 name="Google Shape;265;p20">
                <a:extLst>
                  <a:ext uri="{FF2B5EF4-FFF2-40B4-BE49-F238E27FC236}">
                    <a16:creationId xmlns:a16="http://schemas.microsoft.com/office/drawing/2014/main" id="{E438158C-284E-9F05-A97A-60C45F3ADD15}"/>
                  </a:ext>
                </a:extLst>
              </p:cNvPr>
              <p:cNvSpPr/>
              <p:nvPr/>
            </p:nvSpPr>
            <p:spPr>
              <a:xfrm>
                <a:off x="576022" y="6211526"/>
                <a:ext cx="579176" cy="579176"/>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rPr>
                  <a:t>6</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7" name="Google Shape;266;p20">
            <a:extLst>
              <a:ext uri="{FF2B5EF4-FFF2-40B4-BE49-F238E27FC236}">
                <a16:creationId xmlns:a16="http://schemas.microsoft.com/office/drawing/2014/main" id="{4FFDE1F5-056E-D181-15D2-53F58780A028}"/>
              </a:ext>
            </a:extLst>
          </p:cNvPr>
          <p:cNvSpPr txBox="1"/>
          <p:nvPr/>
        </p:nvSpPr>
        <p:spPr>
          <a:xfrm>
            <a:off x="854064" y="4663364"/>
            <a:ext cx="1845295" cy="392385"/>
          </a:xfrm>
          <a:prstGeom prst="rect">
            <a:avLst/>
          </a:prstGeom>
          <a:noFill/>
          <a:ln>
            <a:noFill/>
          </a:ln>
        </p:spPr>
        <p:txBody>
          <a:bodyPr spcFirstLastPara="1" wrap="square" lIns="68569" tIns="34275" rIns="68569" bIns="34275" anchor="t" anchorCtr="0">
            <a:spAutoFit/>
          </a:bodyPr>
          <a:lstStyle/>
          <a:p>
            <a:r>
              <a:rPr lang="en-US"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rPr>
              <a:t>Đọc toàn bài</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Google Shape;89;p5">
            <a:extLst>
              <a:ext uri="{FF2B5EF4-FFF2-40B4-BE49-F238E27FC236}">
                <a16:creationId xmlns:a16="http://schemas.microsoft.com/office/drawing/2014/main" id="{A51A6B20-9AD6-0A1E-DFF9-DD7BC998A156}"/>
              </a:ext>
            </a:extLst>
          </p:cNvPr>
          <p:cNvSpPr txBox="1"/>
          <p:nvPr/>
        </p:nvSpPr>
        <p:spPr>
          <a:xfrm>
            <a:off x="1024938" y="8681"/>
            <a:ext cx="7094124" cy="438551"/>
          </a:xfrm>
          <a:prstGeom prst="rect">
            <a:avLst/>
          </a:prstGeom>
          <a:noFill/>
          <a:ln>
            <a:noFill/>
          </a:ln>
        </p:spPr>
        <p:txBody>
          <a:bodyPr spcFirstLastPara="1" wrap="square" lIns="68569" tIns="34275" rIns="68569" bIns="34275" anchor="t" anchorCtr="0">
            <a:spAutoFit/>
          </a:bodyPr>
          <a:lstStyle/>
          <a:p>
            <a:pPr algn="ctr"/>
            <a:r>
              <a:rPr lang="en-US" sz="24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Hội đua ghe ngo</a:t>
            </a:r>
            <a:endParaRPr sz="2400" b="1" dirty="0">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sp>
        <p:nvSpPr>
          <p:cNvPr id="10" name="TextBox 9">
            <a:extLst>
              <a:ext uri="{FF2B5EF4-FFF2-40B4-BE49-F238E27FC236}">
                <a16:creationId xmlns:a16="http://schemas.microsoft.com/office/drawing/2014/main" id="{7DC9DC32-9348-393C-C03D-308B669D7197}"/>
              </a:ext>
            </a:extLst>
          </p:cNvPr>
          <p:cNvSpPr txBox="1"/>
          <p:nvPr/>
        </p:nvSpPr>
        <p:spPr>
          <a:xfrm>
            <a:off x="57458" y="448002"/>
            <a:ext cx="5952573" cy="563231"/>
          </a:xfrm>
          <a:prstGeom prst="rect">
            <a:avLst/>
          </a:prstGeom>
          <a:noFill/>
        </p:spPr>
        <p:txBody>
          <a:bodyPr wrap="square" rtlCol="0">
            <a:spAutoFit/>
          </a:bodyPr>
          <a:lstStyle/>
          <a:p>
            <a:pPr algn="just">
              <a:lnSpc>
                <a:spcPct val="85000"/>
              </a:lnSpc>
            </a:pPr>
            <a:r>
              <a:rPr lang="en-GB" sz="1800">
                <a:solidFill>
                  <a:srgbClr val="C00000"/>
                </a:solidFill>
                <a:latin typeface="Arial-Rounded" panose="020B0500000000000000" pitchFamily="34" charset="0"/>
                <a:ea typeface="Arial-Rounded" panose="020B0500000000000000" pitchFamily="34" charset="0"/>
                <a:cs typeface="Arial-Rounded" panose="020B0500000000000000" pitchFamily="34" charset="0"/>
              </a:rPr>
              <a:t>    Hội đua ghe ngo diễn ra vào dịp lễ hội Cúng Trăng giữa tháng 10 âm lịch hằng năm.</a:t>
            </a:r>
            <a:endParaRPr lang="en-US" sz="1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Hình ảnh 12">
            <a:extLst>
              <a:ext uri="{FF2B5EF4-FFF2-40B4-BE49-F238E27FC236}">
                <a16:creationId xmlns:a16="http://schemas.microsoft.com/office/drawing/2014/main" id="{7D6C6A99-ACF4-EDE1-8AA6-DA17B96729D3}"/>
              </a:ext>
            </a:extLst>
          </p:cNvPr>
          <p:cNvPicPr>
            <a:picLocks noChangeAspect="1"/>
          </p:cNvPicPr>
          <p:nvPr/>
        </p:nvPicPr>
        <p:blipFill rotWithShape="1">
          <a:blip r:embed="rId2"/>
          <a:srcRect l="21210" t="52872" r="16290" b="20233"/>
          <a:stretch/>
        </p:blipFill>
        <p:spPr>
          <a:xfrm>
            <a:off x="6030505" y="447232"/>
            <a:ext cx="2874887" cy="1684952"/>
          </a:xfrm>
          <a:prstGeom prst="roundRect">
            <a:avLst/>
          </a:prstGeom>
        </p:spPr>
      </p:pic>
      <p:sp>
        <p:nvSpPr>
          <p:cNvPr id="14" name="TextBox 9">
            <a:extLst>
              <a:ext uri="{FF2B5EF4-FFF2-40B4-BE49-F238E27FC236}">
                <a16:creationId xmlns:a16="http://schemas.microsoft.com/office/drawing/2014/main" id="{220B8820-02AC-B4C4-B34E-8C60AC36E100}"/>
              </a:ext>
            </a:extLst>
          </p:cNvPr>
          <p:cNvSpPr txBox="1"/>
          <p:nvPr/>
        </p:nvSpPr>
        <p:spPr>
          <a:xfrm>
            <a:off x="57458" y="1008092"/>
            <a:ext cx="5952573" cy="1269578"/>
          </a:xfrm>
          <a:prstGeom prst="rect">
            <a:avLst/>
          </a:prstGeom>
          <a:noFill/>
        </p:spPr>
        <p:txBody>
          <a:bodyPr wrap="square" rtlCol="0">
            <a:spAutoFit/>
          </a:bodyPr>
          <a:lstStyle/>
          <a:p>
            <a:pPr algn="just">
              <a:lnSpc>
                <a:spcPct val="85000"/>
              </a:lnSpc>
            </a:pPr>
            <a:r>
              <a:rPr lang="en-GB" sz="180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Ghe ngo được làm từ gỗ cây sao, dài khoảng 30 mét, chứa được trên dưới 50 tay chèo. Ghe được chà nhẵn bóng để lướt nhanh trên dòng sông. Mũi và đuôi ghe cong vút, tạo hình rắn thần. Thân ghe vẽ hoa văn và sơn màu sặc sỡ. Mỗi ghe ngo là của một hoặc một vài phum, sóc. Ghe được cất</a:t>
            </a:r>
            <a:endParaRPr lang="en-US" sz="18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9">
            <a:extLst>
              <a:ext uri="{FF2B5EF4-FFF2-40B4-BE49-F238E27FC236}">
                <a16:creationId xmlns:a16="http://schemas.microsoft.com/office/drawing/2014/main" id="{B549921C-4624-E96C-6B64-CBCA01204F02}"/>
              </a:ext>
            </a:extLst>
          </p:cNvPr>
          <p:cNvSpPr txBox="1"/>
          <p:nvPr/>
        </p:nvSpPr>
        <p:spPr>
          <a:xfrm>
            <a:off x="57457" y="2202971"/>
            <a:ext cx="9024019" cy="563231"/>
          </a:xfrm>
          <a:prstGeom prst="rect">
            <a:avLst/>
          </a:prstGeom>
          <a:noFill/>
        </p:spPr>
        <p:txBody>
          <a:bodyPr wrap="square" rtlCol="0">
            <a:spAutoFit/>
          </a:bodyPr>
          <a:lstStyle/>
          <a:p>
            <a:pPr algn="just">
              <a:lnSpc>
                <a:spcPct val="85000"/>
              </a:lnSpc>
            </a:pPr>
            <a:r>
              <a:rPr lang="en-GB" sz="180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giữ ở chùa, mỗi năm chỉ được hạ thủy một lần vào dịp hội. Trước ngày hội, các tay đua còn phải tập chèo theo nhịp trên cạn cho quen.</a:t>
            </a:r>
            <a:endParaRPr lang="en-US" sz="1800"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9">
            <a:extLst>
              <a:ext uri="{FF2B5EF4-FFF2-40B4-BE49-F238E27FC236}">
                <a16:creationId xmlns:a16="http://schemas.microsoft.com/office/drawing/2014/main" id="{673A2AF4-4249-8271-4C1B-B904F445191F}"/>
              </a:ext>
            </a:extLst>
          </p:cNvPr>
          <p:cNvSpPr txBox="1"/>
          <p:nvPr/>
        </p:nvSpPr>
        <p:spPr>
          <a:xfrm>
            <a:off x="57456" y="2802530"/>
            <a:ext cx="9024019" cy="1269578"/>
          </a:xfrm>
          <a:prstGeom prst="rect">
            <a:avLst/>
          </a:prstGeom>
          <a:noFill/>
        </p:spPr>
        <p:txBody>
          <a:bodyPr wrap="square" rtlCol="0">
            <a:spAutoFit/>
          </a:bodyPr>
          <a:lstStyle/>
          <a:p>
            <a:pPr algn="just">
              <a:lnSpc>
                <a:spcPct val="85000"/>
              </a:lnSpc>
            </a:pPr>
            <a:r>
              <a:rPr lang="en-GB" sz="1800">
                <a:solidFill>
                  <a:srgbClr val="7030A0"/>
                </a:solidFill>
                <a:latin typeface="Arial-Rounded" panose="020B0500000000000000" pitchFamily="34" charset="0"/>
                <a:ea typeface="Arial-Rounded" panose="020B0500000000000000" pitchFamily="34" charset="0"/>
                <a:cs typeface="Arial-Rounded" panose="020B0500000000000000" pitchFamily="34" charset="0"/>
              </a:rPr>
              <a:t>   Vào cuộc đua, mỗi ghe có một người giỏi tay chèo ngồi đằng mũi chỉ huy và một người đứng giữa ghe giữ nhịp. Theo hiệu lệnh, những mái chèo đưa nhanh thoăn thoắt, đều tăm tắp, đẩy chiếc ghe lướt nhanh trên sông. Tiếng trống hội, tiếng hò reo cổ vũ vang dội cả một vùng sông nước. </a:t>
            </a:r>
          </a:p>
          <a:p>
            <a:pPr algn="r">
              <a:lnSpc>
                <a:spcPct val="85000"/>
              </a:lnSpc>
            </a:pPr>
            <a:r>
              <a:rPr lang="en-GB" sz="1800">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 PHƯƠNG NGHI</a:t>
            </a:r>
            <a:endParaRPr lang="en-US" sz="1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1620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23"/>
          <p:cNvPicPr preferRelativeResize="0"/>
          <p:nvPr/>
        </p:nvPicPr>
        <p:blipFill rotWithShape="1">
          <a:blip r:embed="rId3">
            <a:alphaModFix/>
          </a:blip>
          <a:srcRect/>
          <a:stretch/>
        </p:blipFill>
        <p:spPr>
          <a:xfrm>
            <a:off x="2200772" y="944518"/>
            <a:ext cx="4742457" cy="3254465"/>
          </a:xfrm>
          <a:prstGeom prst="rect">
            <a:avLst/>
          </a:prstGeom>
          <a:noFill/>
          <a:ln>
            <a:noFill/>
          </a:ln>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7" name="Group 6">
            <a:extLst>
              <a:ext uri="{FF2B5EF4-FFF2-40B4-BE49-F238E27FC236}">
                <a16:creationId xmlns:a16="http://schemas.microsoft.com/office/drawing/2014/main" id="{F0BAA168-83CB-8694-F487-3DAB1B2FD23F}"/>
              </a:ext>
            </a:extLst>
          </p:cNvPr>
          <p:cNvGrpSpPr/>
          <p:nvPr/>
        </p:nvGrpSpPr>
        <p:grpSpPr>
          <a:xfrm>
            <a:off x="1" y="0"/>
            <a:ext cx="2514605" cy="886970"/>
            <a:chOff x="0" y="0"/>
            <a:chExt cx="3352807" cy="1182626"/>
          </a:xfrm>
        </p:grpSpPr>
        <p:pic>
          <p:nvPicPr>
            <p:cNvPr id="9" name="Google Shape;298;p24">
              <a:extLst>
                <a:ext uri="{FF2B5EF4-FFF2-40B4-BE49-F238E27FC236}">
                  <a16:creationId xmlns:a16="http://schemas.microsoft.com/office/drawing/2014/main" id="{E0F296F5-D45E-C78C-1F48-0F60D7572202}"/>
                </a:ext>
              </a:extLst>
            </p:cNvPr>
            <p:cNvPicPr preferRelativeResize="0"/>
            <p:nvPr/>
          </p:nvPicPr>
          <p:blipFill rotWithShape="1">
            <a:blip r:embed="rId3">
              <a:alphaModFix/>
            </a:blip>
            <a:srcRect/>
            <a:stretch/>
          </p:blipFill>
          <p:spPr>
            <a:xfrm>
              <a:off x="0" y="0"/>
              <a:ext cx="3352807" cy="1182626"/>
            </a:xfrm>
            <a:prstGeom prst="rect">
              <a:avLst/>
            </a:prstGeom>
            <a:noFill/>
            <a:ln>
              <a:noFill/>
            </a:ln>
          </p:spPr>
        </p:pic>
        <p:pic>
          <p:nvPicPr>
            <p:cNvPr id="10" name="Google Shape;300;p24" descr="Ảnh có chứa đồ họa véc-tơ&#10;&#10;Mô tả được tạo tự động">
              <a:extLst>
                <a:ext uri="{FF2B5EF4-FFF2-40B4-BE49-F238E27FC236}">
                  <a16:creationId xmlns:a16="http://schemas.microsoft.com/office/drawing/2014/main" id="{4248DB5F-FCED-0432-84A4-F38AD1ADF727}"/>
                </a:ext>
              </a:extLst>
            </p:cNvPr>
            <p:cNvPicPr preferRelativeResize="0"/>
            <p:nvPr/>
          </p:nvPicPr>
          <p:blipFill rotWithShape="1">
            <a:blip r:embed="rId4">
              <a:alphaModFix/>
            </a:blip>
            <a:srcRect/>
            <a:stretch/>
          </p:blipFill>
          <p:spPr>
            <a:xfrm>
              <a:off x="331607" y="257625"/>
              <a:ext cx="920549" cy="796733"/>
            </a:xfrm>
            <a:prstGeom prst="rect">
              <a:avLst/>
            </a:prstGeom>
            <a:noFill/>
            <a:ln>
              <a:noFill/>
            </a:ln>
          </p:spPr>
        </p:pic>
      </p:grpSp>
      <p:sp>
        <p:nvSpPr>
          <p:cNvPr id="11" name="Google Shape;301;p24">
            <a:extLst>
              <a:ext uri="{FF2B5EF4-FFF2-40B4-BE49-F238E27FC236}">
                <a16:creationId xmlns:a16="http://schemas.microsoft.com/office/drawing/2014/main" id="{8F8153FE-0F3A-86BB-39E9-325D54B7EC42}"/>
              </a:ext>
            </a:extLst>
          </p:cNvPr>
          <p:cNvSpPr txBox="1"/>
          <p:nvPr/>
        </p:nvSpPr>
        <p:spPr>
          <a:xfrm>
            <a:off x="351468" y="790769"/>
            <a:ext cx="8701419" cy="500107"/>
          </a:xfrm>
          <a:prstGeom prst="rect">
            <a:avLst/>
          </a:prstGeom>
          <a:noFill/>
          <a:ln>
            <a:noFill/>
          </a:ln>
        </p:spPr>
        <p:txBody>
          <a:bodyPr spcFirstLastPara="1" wrap="square" lIns="68569" tIns="34275" rIns="68569" bIns="34275" anchor="t" anchorCtr="0">
            <a:spAutoFit/>
          </a:bodyPr>
          <a:lstStyle/>
          <a:p>
            <a:pPr lvl="0"/>
            <a:r>
              <a:rPr lang="en-US" sz="2700" b="1" dirty="0">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1</a:t>
            </a:r>
            <a:r>
              <a:rPr lang="en-US" sz="2700" b="1">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 </a:t>
            </a:r>
            <a:r>
              <a:rPr lang="nl-NL" sz="28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Hội đua ghe ngo điễn ra vào dịp nào?</a:t>
            </a:r>
            <a:endParaRPr sz="788"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3" name="Google Shape;299;p24">
            <a:extLst>
              <a:ext uri="{FF2B5EF4-FFF2-40B4-BE49-F238E27FC236}">
                <a16:creationId xmlns:a16="http://schemas.microsoft.com/office/drawing/2014/main" id="{B1ACD11A-398E-555D-5638-756AFC5CC4B1}"/>
              </a:ext>
            </a:extLst>
          </p:cNvPr>
          <p:cNvSpPr txBox="1"/>
          <p:nvPr/>
        </p:nvSpPr>
        <p:spPr>
          <a:xfrm>
            <a:off x="1013258" y="285039"/>
            <a:ext cx="1427205" cy="392385"/>
          </a:xfrm>
          <a:prstGeom prst="rect">
            <a:avLst/>
          </a:prstGeom>
          <a:noFill/>
          <a:ln>
            <a:noFill/>
          </a:ln>
        </p:spPr>
        <p:txBody>
          <a:bodyPr spcFirstLastPara="1" wrap="square" lIns="68569" tIns="34275" rIns="68569" bIns="34275" anchor="t" anchorCtr="0">
            <a:spAutoFit/>
          </a:bodyPr>
          <a:lstStyle/>
          <a:p>
            <a:r>
              <a:rPr lang="en-US" sz="2100" b="1">
                <a:solidFill>
                  <a:schemeClr val="lt1"/>
                </a:solidFill>
                <a:latin typeface="AvantGarde" panose="00000400000000000000" pitchFamily="2" charset="0"/>
                <a:ea typeface="AvantGarde" panose="00000400000000000000" pitchFamily="2" charset="0"/>
                <a:cs typeface="AvantGarde" panose="00000400000000000000" pitchFamily="2" charset="0"/>
              </a:rPr>
              <a:t>Đọc hiểu</a:t>
            </a:r>
            <a:endParaRPr sz="788">
              <a:latin typeface="AvantGarde" panose="00000400000000000000" pitchFamily="2" charset="0"/>
              <a:ea typeface="AvantGarde" panose="00000400000000000000" pitchFamily="2" charset="0"/>
              <a:cs typeface="AvantGarde" panose="00000400000000000000" pitchFamily="2" charset="0"/>
            </a:endParaRPr>
          </a:p>
        </p:txBody>
      </p:sp>
      <p:sp>
        <p:nvSpPr>
          <p:cNvPr id="2" name="Rectangle 1">
            <a:extLst>
              <a:ext uri="{FF2B5EF4-FFF2-40B4-BE49-F238E27FC236}">
                <a16:creationId xmlns:a16="http://schemas.microsoft.com/office/drawing/2014/main" id="{EFE2EA1C-C362-768C-AC8E-7A22F26DF4A1}"/>
              </a:ext>
            </a:extLst>
          </p:cNvPr>
          <p:cNvSpPr/>
          <p:nvPr/>
        </p:nvSpPr>
        <p:spPr>
          <a:xfrm>
            <a:off x="351468" y="2319313"/>
            <a:ext cx="8535357" cy="954107"/>
          </a:xfrm>
          <a:prstGeom prst="rect">
            <a:avLst/>
          </a:prstGeom>
        </p:spPr>
        <p:txBody>
          <a:bodyPr wrap="square">
            <a:spAutoFit/>
          </a:bodyPr>
          <a:lstStyle/>
          <a:p>
            <a:pPr algn="just"/>
            <a:r>
              <a:rPr lang="nl-NL" sz="2400" b="1">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nl-NL" sz="2800" b="1">
                <a:solidFill>
                  <a:srgbClr val="00B050"/>
                </a:solidFill>
                <a:latin typeface="AvantGarde" panose="00000400000000000000" pitchFamily="2" charset="0"/>
                <a:ea typeface="AvantGarde" panose="00000400000000000000" pitchFamily="2" charset="0"/>
                <a:cs typeface="AvantGarde" panose="00000400000000000000" pitchFamily="2" charset="0"/>
              </a:rPr>
              <a:t>Hội diễn ra vào đúng dịp lễ hội Cúng Trăng giữa tháng 10 âm lịch hằng năm.</a:t>
            </a:r>
            <a:endParaRPr lang="en-US" sz="28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3789074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grpSp>
        <p:nvGrpSpPr>
          <p:cNvPr id="307" name="Google Shape;307;p25"/>
          <p:cNvGrpSpPr/>
          <p:nvPr/>
        </p:nvGrpSpPr>
        <p:grpSpPr>
          <a:xfrm>
            <a:off x="1" y="0"/>
            <a:ext cx="2514605" cy="886970"/>
            <a:chOff x="267726" y="0"/>
            <a:chExt cx="3352807" cy="1182626"/>
          </a:xfrm>
        </p:grpSpPr>
        <p:pic>
          <p:nvPicPr>
            <p:cNvPr id="308" name="Google Shape;308;p25"/>
            <p:cNvPicPr preferRelativeResize="0"/>
            <p:nvPr/>
          </p:nvPicPr>
          <p:blipFill rotWithShape="1">
            <a:blip r:embed="rId3">
              <a:alphaModFix/>
            </a:blip>
            <a:srcRect/>
            <a:stretch/>
          </p:blipFill>
          <p:spPr>
            <a:xfrm>
              <a:off x="267726" y="0"/>
              <a:ext cx="3352807" cy="1182626"/>
            </a:xfrm>
            <a:prstGeom prst="rect">
              <a:avLst/>
            </a:prstGeom>
            <a:noFill/>
            <a:ln>
              <a:noFill/>
            </a:ln>
          </p:spPr>
        </p:pic>
        <p:sp>
          <p:nvSpPr>
            <p:cNvPr id="309" name="Google Shape;309;p25"/>
            <p:cNvSpPr txBox="1"/>
            <p:nvPr/>
          </p:nvSpPr>
          <p:spPr>
            <a:xfrm>
              <a:off x="1482811" y="358346"/>
              <a:ext cx="1902940" cy="523180"/>
            </a:xfrm>
            <a:prstGeom prst="rect">
              <a:avLst/>
            </a:prstGeom>
            <a:noFill/>
            <a:ln>
              <a:noFill/>
            </a:ln>
          </p:spPr>
          <p:txBody>
            <a:bodyPr spcFirstLastPara="1" wrap="square" lIns="68569" tIns="34275" rIns="68569" bIns="34275" anchor="t" anchorCtr="0">
              <a:spAutoFit/>
            </a:bodyPr>
            <a:lstStyle/>
            <a:p>
              <a:r>
                <a:rPr lang="en-US" sz="2100" b="1">
                  <a:solidFill>
                    <a:schemeClr val="lt1"/>
                  </a:solidFill>
                  <a:latin typeface="AvantGarde" panose="00000400000000000000" pitchFamily="2" charset="0"/>
                  <a:ea typeface="AvantGarde" panose="00000400000000000000" pitchFamily="2" charset="0"/>
                  <a:cs typeface="AvantGarde" panose="00000400000000000000" pitchFamily="2" charset="0"/>
                </a:rPr>
                <a:t>Đọc hiểu</a:t>
              </a:r>
              <a:endParaRPr sz="788">
                <a:latin typeface="AvantGarde" panose="00000400000000000000" pitchFamily="2" charset="0"/>
                <a:ea typeface="AvantGarde" panose="00000400000000000000" pitchFamily="2" charset="0"/>
                <a:cs typeface="AvantGarde" panose="00000400000000000000" pitchFamily="2" charset="0"/>
              </a:endParaRPr>
            </a:p>
          </p:txBody>
        </p:sp>
        <p:pic>
          <p:nvPicPr>
            <p:cNvPr id="310" name="Google Shape;310;p25" descr="Ảnh có chứa đồ họa véc-tơ&#10;&#10;Mô tả được tạo tự động"/>
            <p:cNvPicPr preferRelativeResize="0"/>
            <p:nvPr/>
          </p:nvPicPr>
          <p:blipFill rotWithShape="1">
            <a:blip r:embed="rId4">
              <a:alphaModFix/>
            </a:blip>
            <a:srcRect/>
            <a:stretch/>
          </p:blipFill>
          <p:spPr>
            <a:xfrm>
              <a:off x="599333" y="257625"/>
              <a:ext cx="920549" cy="796733"/>
            </a:xfrm>
            <a:prstGeom prst="rect">
              <a:avLst/>
            </a:prstGeom>
            <a:noFill/>
            <a:ln>
              <a:noFill/>
            </a:ln>
          </p:spPr>
        </p:pic>
      </p:grpSp>
      <p:sp>
        <p:nvSpPr>
          <p:cNvPr id="311" name="Google Shape;311;p25"/>
          <p:cNvSpPr txBox="1"/>
          <p:nvPr/>
        </p:nvSpPr>
        <p:spPr>
          <a:xfrm>
            <a:off x="100442" y="740960"/>
            <a:ext cx="8971216" cy="500107"/>
          </a:xfrm>
          <a:prstGeom prst="rect">
            <a:avLst/>
          </a:prstGeom>
          <a:noFill/>
          <a:ln>
            <a:noFill/>
          </a:ln>
        </p:spPr>
        <p:txBody>
          <a:bodyPr spcFirstLastPara="1" wrap="square" lIns="68569" tIns="34275" rIns="68569" bIns="34275" anchor="t" anchorCtr="0">
            <a:spAutoFit/>
          </a:bodyPr>
          <a:lstStyle/>
          <a:p>
            <a:pPr lvl="0"/>
            <a:r>
              <a:rPr lang="en-US" sz="2700" b="1" dirty="0">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2</a:t>
            </a:r>
            <a:r>
              <a:rPr lang="en-US" sz="2700" b="1">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 </a:t>
            </a:r>
            <a:r>
              <a:rPr lang="nl-NL" sz="28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Những chiếc ghe ngo có gì đặc biệt?</a:t>
            </a:r>
            <a:endParaRPr sz="788"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2" name="Rectangle 1">
            <a:extLst>
              <a:ext uri="{FF2B5EF4-FFF2-40B4-BE49-F238E27FC236}">
                <a16:creationId xmlns:a16="http://schemas.microsoft.com/office/drawing/2014/main" id="{172E0641-8D5E-BE31-E6B9-A2434CC77F78}"/>
              </a:ext>
            </a:extLst>
          </p:cNvPr>
          <p:cNvSpPr/>
          <p:nvPr/>
        </p:nvSpPr>
        <p:spPr>
          <a:xfrm>
            <a:off x="156102" y="1155730"/>
            <a:ext cx="8709602" cy="3539430"/>
          </a:xfrm>
          <a:prstGeom prst="rect">
            <a:avLst/>
          </a:prstGeom>
        </p:spPr>
        <p:txBody>
          <a:bodyPr wrap="square">
            <a:spAutoFit/>
          </a:bodyPr>
          <a:lstStyle/>
          <a:p>
            <a:pPr algn="just"/>
            <a:r>
              <a:rPr lang="nl-NL" sz="2400" b="1">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nl-NL" sz="2800" b="1">
                <a:solidFill>
                  <a:srgbClr val="00B050"/>
                </a:solidFill>
                <a:latin typeface="AvantGarde" panose="00000400000000000000" pitchFamily="2" charset="0"/>
                <a:ea typeface="AvantGarde" panose="00000400000000000000" pitchFamily="2" charset="0"/>
                <a:cs typeface="AvantGarde" panose="00000400000000000000" pitchFamily="2" charset="0"/>
              </a:rPr>
              <a:t>Ghe ngo được làm từ gỗ cây sao, dài khoảng 30 mét, chứa được trên dưới 50 tay chèo; ghe được chà nhẵn bóng, mũi và đuôi ghe cong vút, tạo hình rắn thần; thân ghe vẽ hoa văn và sơn màu sặc sỡ; mỗi ghe ngo là của chung một hoặc một vài phum, sóc; ghe được cất giữ ở chùa, mỗi năm chỉ được hạ thuỷ một lần vào dịp hội.</a:t>
            </a:r>
            <a:endParaRPr lang="en-US" sz="2800"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6" name="Picture 5">
            <a:extLst>
              <a:ext uri="{FF2B5EF4-FFF2-40B4-BE49-F238E27FC236}">
                <a16:creationId xmlns:a16="http://schemas.microsoft.com/office/drawing/2014/main" id="{271B9F58-C44C-502E-0EB5-007920842BAB}"/>
              </a:ext>
            </a:extLst>
          </p:cNvPr>
          <p:cNvPicPr>
            <a:picLocks noChangeAspect="1"/>
          </p:cNvPicPr>
          <p:nvPr/>
        </p:nvPicPr>
        <p:blipFill>
          <a:blip r:embed="rId3"/>
          <a:stretch>
            <a:fillRect/>
          </a:stretch>
        </p:blipFill>
        <p:spPr>
          <a:xfrm>
            <a:off x="5496133" y="1292481"/>
            <a:ext cx="3843874" cy="3851019"/>
          </a:xfrm>
          <a:prstGeom prst="rect">
            <a:avLst/>
          </a:prstGeom>
        </p:spPr>
      </p:pic>
      <p:grpSp>
        <p:nvGrpSpPr>
          <p:cNvPr id="317" name="Google Shape;317;p26"/>
          <p:cNvGrpSpPr/>
          <p:nvPr/>
        </p:nvGrpSpPr>
        <p:grpSpPr>
          <a:xfrm>
            <a:off x="1" y="0"/>
            <a:ext cx="2514605" cy="886970"/>
            <a:chOff x="267726" y="0"/>
            <a:chExt cx="3352807" cy="1182626"/>
          </a:xfrm>
        </p:grpSpPr>
        <p:pic>
          <p:nvPicPr>
            <p:cNvPr id="318" name="Google Shape;318;p26"/>
            <p:cNvPicPr preferRelativeResize="0"/>
            <p:nvPr/>
          </p:nvPicPr>
          <p:blipFill rotWithShape="1">
            <a:blip r:embed="rId4">
              <a:alphaModFix/>
            </a:blip>
            <a:srcRect/>
            <a:stretch/>
          </p:blipFill>
          <p:spPr>
            <a:xfrm>
              <a:off x="267726" y="0"/>
              <a:ext cx="3352807" cy="1182626"/>
            </a:xfrm>
            <a:prstGeom prst="rect">
              <a:avLst/>
            </a:prstGeom>
            <a:noFill/>
            <a:ln>
              <a:noFill/>
            </a:ln>
          </p:spPr>
        </p:pic>
        <p:sp>
          <p:nvSpPr>
            <p:cNvPr id="319" name="Google Shape;319;p26"/>
            <p:cNvSpPr txBox="1"/>
            <p:nvPr/>
          </p:nvSpPr>
          <p:spPr>
            <a:xfrm>
              <a:off x="1482811" y="358346"/>
              <a:ext cx="1902940" cy="523180"/>
            </a:xfrm>
            <a:prstGeom prst="rect">
              <a:avLst/>
            </a:prstGeom>
            <a:noFill/>
            <a:ln>
              <a:noFill/>
            </a:ln>
          </p:spPr>
          <p:txBody>
            <a:bodyPr spcFirstLastPara="1" wrap="square" lIns="68569" tIns="34275" rIns="68569" bIns="34275" anchor="t" anchorCtr="0">
              <a:spAutoFit/>
            </a:bodyPr>
            <a:lstStyle/>
            <a:p>
              <a:r>
                <a:rPr lang="en-US" sz="2100" b="1">
                  <a:solidFill>
                    <a:schemeClr val="lt1"/>
                  </a:solidFill>
                  <a:latin typeface="AvantGarde" panose="00000400000000000000" pitchFamily="2" charset="0"/>
                  <a:ea typeface="AvantGarde" panose="00000400000000000000" pitchFamily="2" charset="0"/>
                  <a:cs typeface="AvantGarde" panose="00000400000000000000" pitchFamily="2" charset="0"/>
                </a:rPr>
                <a:t>Đọc hiểu</a:t>
              </a:r>
              <a:endParaRPr sz="788">
                <a:latin typeface="AvantGarde" panose="00000400000000000000" pitchFamily="2" charset="0"/>
                <a:ea typeface="AvantGarde" panose="00000400000000000000" pitchFamily="2" charset="0"/>
                <a:cs typeface="AvantGarde" panose="00000400000000000000" pitchFamily="2" charset="0"/>
              </a:endParaRPr>
            </a:p>
          </p:txBody>
        </p:sp>
        <p:pic>
          <p:nvPicPr>
            <p:cNvPr id="320" name="Google Shape;320;p26" descr="Ảnh có chứa đồ họa véc-tơ&#10;&#10;Mô tả được tạo tự động"/>
            <p:cNvPicPr preferRelativeResize="0"/>
            <p:nvPr/>
          </p:nvPicPr>
          <p:blipFill rotWithShape="1">
            <a:blip r:embed="rId5">
              <a:alphaModFix/>
            </a:blip>
            <a:srcRect/>
            <a:stretch/>
          </p:blipFill>
          <p:spPr>
            <a:xfrm>
              <a:off x="599333" y="257625"/>
              <a:ext cx="920549" cy="796733"/>
            </a:xfrm>
            <a:prstGeom prst="rect">
              <a:avLst/>
            </a:prstGeom>
            <a:noFill/>
            <a:ln>
              <a:noFill/>
            </a:ln>
          </p:spPr>
        </p:pic>
      </p:grpSp>
      <p:sp>
        <p:nvSpPr>
          <p:cNvPr id="321" name="Google Shape;321;p26"/>
          <p:cNvSpPr txBox="1"/>
          <p:nvPr/>
        </p:nvSpPr>
        <p:spPr>
          <a:xfrm>
            <a:off x="329746" y="784554"/>
            <a:ext cx="8814254" cy="930994"/>
          </a:xfrm>
          <a:prstGeom prst="rect">
            <a:avLst/>
          </a:prstGeom>
          <a:noFill/>
          <a:ln>
            <a:noFill/>
          </a:ln>
        </p:spPr>
        <p:txBody>
          <a:bodyPr spcFirstLastPara="1" wrap="square" lIns="68569" tIns="34275" rIns="68569" bIns="34275" anchor="t" anchorCtr="0">
            <a:spAutoFit/>
          </a:bodyPr>
          <a:lstStyle/>
          <a:p>
            <a:r>
              <a:rPr lang="en-US" sz="2700" b="1" dirty="0">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3</a:t>
            </a:r>
            <a:r>
              <a:rPr lang="en-US" sz="2700" b="1">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 </a:t>
            </a:r>
            <a:r>
              <a:rPr lang="nl-NL" sz="28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Vì sao trước ngày hội, các tay đua phải tập chèo theo nhịp trên cạn?</a:t>
            </a:r>
            <a:endParaRPr sz="27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sp>
        <p:nvSpPr>
          <p:cNvPr id="4" name="Rectangle 3">
            <a:extLst>
              <a:ext uri="{FF2B5EF4-FFF2-40B4-BE49-F238E27FC236}">
                <a16:creationId xmlns:a16="http://schemas.microsoft.com/office/drawing/2014/main" id="{2C0620EC-91ED-FE0B-80E4-EF65A37B77AB}"/>
              </a:ext>
            </a:extLst>
          </p:cNvPr>
          <p:cNvSpPr/>
          <p:nvPr/>
        </p:nvSpPr>
        <p:spPr>
          <a:xfrm>
            <a:off x="593912" y="1838957"/>
            <a:ext cx="6014744" cy="2456570"/>
          </a:xfrm>
          <a:prstGeom prst="rect">
            <a:avLst/>
          </a:prstGeom>
        </p:spPr>
        <p:txBody>
          <a:bodyPr wrap="square">
            <a:spAutoFit/>
          </a:bodyPr>
          <a:lstStyle/>
          <a:p>
            <a:pPr algn="just">
              <a:lnSpc>
                <a:spcPct val="112000"/>
              </a:lnSpc>
            </a:pPr>
            <a:r>
              <a:rPr lang="nl-NL" sz="2800" b="1">
                <a:solidFill>
                  <a:srgbClr val="00B050"/>
                </a:solidFill>
                <a:latin typeface="AvantGarde" panose="00000400000000000000" pitchFamily="2" charset="0"/>
                <a:ea typeface="AvantGarde" panose="00000400000000000000" pitchFamily="2" charset="0"/>
                <a:cs typeface="AvantGarde" panose="00000400000000000000" pitchFamily="2" charset="0"/>
              </a:rPr>
              <a:t> Ghe ngo rất dài, phải nhiều người cùng chèo, mỗi năm ghe chỉ được hạ thuỷ một lần. Chính vì vậy, phải tập chèo theo nhịp trên cạn cho quen.</a:t>
            </a:r>
            <a:endPar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grpSp>
        <p:nvGrpSpPr>
          <p:cNvPr id="317" name="Google Shape;317;p26"/>
          <p:cNvGrpSpPr/>
          <p:nvPr/>
        </p:nvGrpSpPr>
        <p:grpSpPr>
          <a:xfrm>
            <a:off x="1" y="0"/>
            <a:ext cx="2514605" cy="886970"/>
            <a:chOff x="267726" y="0"/>
            <a:chExt cx="3352807" cy="1182626"/>
          </a:xfrm>
        </p:grpSpPr>
        <p:pic>
          <p:nvPicPr>
            <p:cNvPr id="318" name="Google Shape;318;p26"/>
            <p:cNvPicPr preferRelativeResize="0"/>
            <p:nvPr/>
          </p:nvPicPr>
          <p:blipFill rotWithShape="1">
            <a:blip r:embed="rId3">
              <a:alphaModFix/>
            </a:blip>
            <a:srcRect/>
            <a:stretch/>
          </p:blipFill>
          <p:spPr>
            <a:xfrm>
              <a:off x="267726" y="0"/>
              <a:ext cx="3352807" cy="1182626"/>
            </a:xfrm>
            <a:prstGeom prst="rect">
              <a:avLst/>
            </a:prstGeom>
            <a:noFill/>
            <a:ln>
              <a:noFill/>
            </a:ln>
          </p:spPr>
        </p:pic>
        <p:sp>
          <p:nvSpPr>
            <p:cNvPr id="319" name="Google Shape;319;p26"/>
            <p:cNvSpPr txBox="1"/>
            <p:nvPr/>
          </p:nvSpPr>
          <p:spPr>
            <a:xfrm>
              <a:off x="1482811" y="358346"/>
              <a:ext cx="1902940" cy="523180"/>
            </a:xfrm>
            <a:prstGeom prst="rect">
              <a:avLst/>
            </a:prstGeom>
            <a:noFill/>
            <a:ln>
              <a:noFill/>
            </a:ln>
          </p:spPr>
          <p:txBody>
            <a:bodyPr spcFirstLastPara="1" wrap="square" lIns="68569" tIns="34275" rIns="68569" bIns="34275" anchor="t" anchorCtr="0">
              <a:spAutoFit/>
            </a:bodyPr>
            <a:lstStyle/>
            <a:p>
              <a:r>
                <a:rPr lang="en-US" sz="2100" b="1">
                  <a:solidFill>
                    <a:schemeClr val="lt1"/>
                  </a:solidFill>
                  <a:latin typeface="AvantGarde" panose="00000400000000000000" pitchFamily="2" charset="0"/>
                  <a:ea typeface="AvantGarde" panose="00000400000000000000" pitchFamily="2" charset="0"/>
                  <a:cs typeface="AvantGarde" panose="00000400000000000000" pitchFamily="2" charset="0"/>
                </a:rPr>
                <a:t>Đọc hiểu</a:t>
              </a:r>
              <a:endParaRPr sz="788">
                <a:latin typeface="AvantGarde" panose="00000400000000000000" pitchFamily="2" charset="0"/>
                <a:ea typeface="AvantGarde" panose="00000400000000000000" pitchFamily="2" charset="0"/>
                <a:cs typeface="AvantGarde" panose="00000400000000000000" pitchFamily="2" charset="0"/>
              </a:endParaRPr>
            </a:p>
          </p:txBody>
        </p:sp>
        <p:pic>
          <p:nvPicPr>
            <p:cNvPr id="320" name="Google Shape;320;p26" descr="Ảnh có chứa đồ họa véc-tơ&#10;&#10;Mô tả được tạo tự động"/>
            <p:cNvPicPr preferRelativeResize="0"/>
            <p:nvPr/>
          </p:nvPicPr>
          <p:blipFill rotWithShape="1">
            <a:blip r:embed="rId4">
              <a:alphaModFix/>
            </a:blip>
            <a:srcRect/>
            <a:stretch/>
          </p:blipFill>
          <p:spPr>
            <a:xfrm>
              <a:off x="599333" y="257625"/>
              <a:ext cx="920549" cy="796733"/>
            </a:xfrm>
            <a:prstGeom prst="rect">
              <a:avLst/>
            </a:prstGeom>
            <a:noFill/>
            <a:ln>
              <a:noFill/>
            </a:ln>
          </p:spPr>
        </p:pic>
      </p:grpSp>
      <p:sp>
        <p:nvSpPr>
          <p:cNvPr id="321" name="Google Shape;321;p26"/>
          <p:cNvSpPr txBox="1"/>
          <p:nvPr/>
        </p:nvSpPr>
        <p:spPr>
          <a:xfrm>
            <a:off x="329746" y="784554"/>
            <a:ext cx="8814254" cy="930994"/>
          </a:xfrm>
          <a:prstGeom prst="rect">
            <a:avLst/>
          </a:prstGeom>
          <a:noFill/>
          <a:ln>
            <a:noFill/>
          </a:ln>
        </p:spPr>
        <p:txBody>
          <a:bodyPr spcFirstLastPara="1" wrap="square" lIns="68569" tIns="34275" rIns="68569" bIns="34275" anchor="t" anchorCtr="0">
            <a:spAutoFit/>
          </a:bodyPr>
          <a:lstStyle/>
          <a:p>
            <a:r>
              <a:rPr lang="en-US" sz="2700" b="1" dirty="0">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4</a:t>
            </a:r>
            <a:r>
              <a:rPr lang="en-US" sz="2700" b="1">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 </a:t>
            </a:r>
            <a:r>
              <a:rPr lang="nl-NL" sz="28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Cuộc đua ghe ngo diễn ra sôi động như thế nào?</a:t>
            </a:r>
            <a:endParaRPr sz="27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sp>
        <p:nvSpPr>
          <p:cNvPr id="2" name="Rectangle 1">
            <a:extLst>
              <a:ext uri="{FF2B5EF4-FFF2-40B4-BE49-F238E27FC236}">
                <a16:creationId xmlns:a16="http://schemas.microsoft.com/office/drawing/2014/main" id="{2DA84557-243F-8BC7-1CD3-FDB223CC7857}"/>
              </a:ext>
            </a:extLst>
          </p:cNvPr>
          <p:cNvSpPr/>
          <p:nvPr/>
        </p:nvSpPr>
        <p:spPr>
          <a:xfrm>
            <a:off x="248705" y="1652836"/>
            <a:ext cx="8632901" cy="3108543"/>
          </a:xfrm>
          <a:prstGeom prst="rect">
            <a:avLst/>
          </a:prstGeom>
        </p:spPr>
        <p:txBody>
          <a:bodyPr wrap="square">
            <a:spAutoFit/>
          </a:bodyPr>
          <a:lstStyle/>
          <a:p>
            <a:pPr algn="just"/>
            <a:r>
              <a:rPr lang="nl-NL" sz="2800" b="1">
                <a:solidFill>
                  <a:srgbClr val="00B050"/>
                </a:solidFill>
                <a:latin typeface="AvantGarde" panose="00000400000000000000" pitchFamily="2" charset="0"/>
                <a:ea typeface="AvantGarde" panose="00000400000000000000" pitchFamily="2" charset="0"/>
                <a:cs typeface="AvantGarde" panose="00000400000000000000" pitchFamily="2" charset="0"/>
              </a:rPr>
              <a:t>Vào cuộc đua, mỗi ghe có một người giỏi tay chèo ngồi đằng mũi chỉ huy và một người đứng giữa ghe giữ nhịp; theo hiệu lệnh, những mái chèo đưa nhanh thoăn thoắt, đều tăm tắp, đẩy chiếc ghe lướt nhanh trên sông; tiếng trống hội, tiếng hò reo cổ vũ vang dội cả một vùng sông nước.</a:t>
            </a:r>
            <a:endPar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089349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pSp>
        <p:nvGrpSpPr>
          <p:cNvPr id="337" name="Google Shape;337;p28"/>
          <p:cNvGrpSpPr/>
          <p:nvPr/>
        </p:nvGrpSpPr>
        <p:grpSpPr>
          <a:xfrm>
            <a:off x="1442098" y="962450"/>
            <a:ext cx="6580079" cy="3422653"/>
            <a:chOff x="6418599" y="4636134"/>
            <a:chExt cx="8773438" cy="4563537"/>
          </a:xfrm>
        </p:grpSpPr>
        <p:pic>
          <p:nvPicPr>
            <p:cNvPr id="338" name="Google Shape;338;p28" descr="Frame Border Transparent PNG Gold Image​ | Gallery Yopriceville -  High-Quality Images and Transparent… | Clip art frames borders, Frame  border design, Frame clipart"/>
            <p:cNvPicPr preferRelativeResize="0"/>
            <p:nvPr/>
          </p:nvPicPr>
          <p:blipFill rotWithShape="1">
            <a:blip r:embed="rId3">
              <a:alphaModFix/>
            </a:blip>
            <a:srcRect/>
            <a:stretch/>
          </p:blipFill>
          <p:spPr>
            <a:xfrm rot="-5400000">
              <a:off x="8523549" y="2531184"/>
              <a:ext cx="4563537" cy="8773438"/>
            </a:xfrm>
            <a:prstGeom prst="rect">
              <a:avLst/>
            </a:prstGeom>
            <a:noFill/>
            <a:ln>
              <a:noFill/>
            </a:ln>
          </p:spPr>
        </p:pic>
        <p:sp>
          <p:nvSpPr>
            <p:cNvPr id="339" name="Google Shape;339;p28"/>
            <p:cNvSpPr/>
            <p:nvPr/>
          </p:nvSpPr>
          <p:spPr>
            <a:xfrm>
              <a:off x="7339648" y="5699811"/>
              <a:ext cx="6931338" cy="2436182"/>
            </a:xfrm>
            <a:prstGeom prst="rect">
              <a:avLst/>
            </a:prstGeom>
            <a:noFill/>
            <a:ln>
              <a:noFill/>
            </a:ln>
          </p:spPr>
          <p:txBody>
            <a:bodyPr spcFirstLastPara="1" wrap="square" lIns="68569" tIns="34275" rIns="68569" bIns="34275" anchor="t" anchorCtr="0">
              <a:spAutoFit/>
            </a:bodyPr>
            <a:lstStyle/>
            <a:p>
              <a:pPr algn="just">
                <a:lnSpc>
                  <a:spcPct val="102000"/>
                </a:lnSpc>
              </a:pPr>
              <a:r>
                <a:rPr lang="en-US" sz="2800" b="1">
                  <a:solidFill>
                    <a:schemeClr val="accent4">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nl-NL" sz="2800" b="1">
                  <a:solidFill>
                    <a:schemeClr val="accent4">
                      <a:lumMod val="75000"/>
                    </a:schemeClr>
                  </a:solidFill>
                  <a:latin typeface="AvantGarde" panose="00000400000000000000" pitchFamily="2" charset="0"/>
                  <a:ea typeface="AvantGarde" panose="00000400000000000000" pitchFamily="2" charset="0"/>
                  <a:cs typeface="AvantGarde" panose="00000400000000000000" pitchFamily="2" charset="0"/>
                </a:rPr>
                <a:t>Mỗi dân tộc anh em đều có những phong tục, nét đẹp văn hoá cần trân trọng và gìn giữ.</a:t>
              </a:r>
              <a:endParaRPr lang="vi-VN" sz="2800" dirty="0">
                <a:solidFill>
                  <a:schemeClr val="accent4">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grpSp>
      <p:pic>
        <p:nvPicPr>
          <p:cNvPr id="340" name="Google Shape;340;p28" descr="Ảnh có chứa người máy&#10;&#10;Mô tả được tạo tự động"/>
          <p:cNvPicPr preferRelativeResize="0"/>
          <p:nvPr/>
        </p:nvPicPr>
        <p:blipFill rotWithShape="1">
          <a:blip r:embed="rId4">
            <a:alphaModFix/>
          </a:blip>
          <a:srcRect/>
          <a:stretch/>
        </p:blipFill>
        <p:spPr>
          <a:xfrm>
            <a:off x="-884125" y="2206578"/>
            <a:ext cx="2537486" cy="2762933"/>
          </a:xfrm>
          <a:prstGeom prst="rect">
            <a:avLst/>
          </a:prstGeom>
          <a:noFill/>
          <a:ln>
            <a:noFill/>
          </a:ln>
        </p:spPr>
      </p:pic>
      <p:grpSp>
        <p:nvGrpSpPr>
          <p:cNvPr id="341" name="Google Shape;341;p28"/>
          <p:cNvGrpSpPr/>
          <p:nvPr/>
        </p:nvGrpSpPr>
        <p:grpSpPr>
          <a:xfrm>
            <a:off x="2903183" y="342501"/>
            <a:ext cx="3337634" cy="624388"/>
            <a:chOff x="4659099" y="302297"/>
            <a:chExt cx="3300838" cy="1334245"/>
          </a:xfrm>
        </p:grpSpPr>
        <p:sp>
          <p:nvSpPr>
            <p:cNvPr id="342" name="Google Shape;342;p28"/>
            <p:cNvSpPr/>
            <p:nvPr/>
          </p:nvSpPr>
          <p:spPr>
            <a:xfrm>
              <a:off x="4659099" y="304799"/>
              <a:ext cx="3300838" cy="1331743"/>
            </a:xfrm>
            <a:prstGeom prst="rect">
              <a:avLst/>
            </a:prstGeom>
            <a:noFill/>
            <a:ln>
              <a:noFill/>
            </a:ln>
          </p:spPr>
          <p:txBody>
            <a:bodyPr spcFirstLastPara="1" wrap="square" lIns="68569" tIns="34275" rIns="68569" bIns="34275" anchor="t" anchorCtr="0">
              <a:spAutoFit/>
            </a:bodyPr>
            <a:lstStyle/>
            <a:p>
              <a:pPr algn="ctr"/>
              <a:r>
                <a:rPr lang="en-US" sz="3600" b="1">
                  <a:solidFill>
                    <a:srgbClr val="BF9000"/>
                  </a:solidFill>
                  <a:latin typeface="AvantGarde" panose="00000400000000000000" pitchFamily="2" charset="0"/>
                  <a:ea typeface="AvantGarde" panose="00000400000000000000" pitchFamily="2" charset="0"/>
                  <a:cs typeface="AvantGarde" panose="00000400000000000000" pitchFamily="2" charset="0"/>
                  <a:sym typeface="Questrial"/>
                </a:rPr>
                <a:t>NỘI DUNG</a:t>
              </a:r>
              <a:endParaRPr sz="788">
                <a:latin typeface="AvantGarde" panose="00000400000000000000" pitchFamily="2" charset="0"/>
                <a:ea typeface="AvantGarde" panose="00000400000000000000" pitchFamily="2" charset="0"/>
                <a:cs typeface="AvantGarde" panose="00000400000000000000" pitchFamily="2" charset="0"/>
              </a:endParaRPr>
            </a:p>
          </p:txBody>
        </p:sp>
        <p:sp>
          <p:nvSpPr>
            <p:cNvPr id="343" name="Google Shape;343;p28"/>
            <p:cNvSpPr/>
            <p:nvPr/>
          </p:nvSpPr>
          <p:spPr>
            <a:xfrm>
              <a:off x="4659099" y="302297"/>
              <a:ext cx="3300838" cy="1331743"/>
            </a:xfrm>
            <a:prstGeom prst="rect">
              <a:avLst/>
            </a:prstGeom>
            <a:noFill/>
            <a:ln>
              <a:noFill/>
            </a:ln>
          </p:spPr>
          <p:txBody>
            <a:bodyPr spcFirstLastPara="1" wrap="square" lIns="68569" tIns="34275" rIns="68569" bIns="34275" anchor="t" anchorCtr="0">
              <a:spAutoFit/>
            </a:bodyPr>
            <a:lstStyle/>
            <a:p>
              <a:pPr algn="ctr"/>
              <a:r>
                <a:rPr lang="en-US" sz="3600" b="1"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sym typeface="Questrial"/>
                </a:rPr>
                <a:t>NỘI DUNG</a:t>
              </a:r>
              <a:endParaRPr sz="788" dirty="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
                                        </p:tgtEl>
                                        <p:attrNameLst>
                                          <p:attrName>style.visibility</p:attrName>
                                        </p:attrNameLst>
                                      </p:cBhvr>
                                      <p:to>
                                        <p:strVal val="visible"/>
                                      </p:to>
                                    </p:set>
                                    <p:animEffect transition="in" filter="fade">
                                      <p:cBhvr>
                                        <p:cTn id="7" dur="500"/>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29"/>
          <p:cNvPicPr preferRelativeResize="0"/>
          <p:nvPr/>
        </p:nvPicPr>
        <p:blipFill rotWithShape="1">
          <a:blip r:embed="rId3">
            <a:alphaModFix/>
          </a:blip>
          <a:srcRect/>
          <a:stretch/>
        </p:blipFill>
        <p:spPr>
          <a:xfrm>
            <a:off x="2228827" y="944518"/>
            <a:ext cx="4686346" cy="3254465"/>
          </a:xfrm>
          <a:prstGeom prst="rect">
            <a:avLst/>
          </a:prstGeom>
          <a:noFill/>
          <a:ln>
            <a:noFill/>
          </a:ln>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0"/>
          <p:cNvSpPr txBox="1"/>
          <p:nvPr/>
        </p:nvSpPr>
        <p:spPr>
          <a:xfrm>
            <a:off x="0" y="754339"/>
            <a:ext cx="8843486" cy="930994"/>
          </a:xfrm>
          <a:prstGeom prst="rect">
            <a:avLst/>
          </a:prstGeom>
          <a:noFill/>
          <a:ln>
            <a:noFill/>
          </a:ln>
        </p:spPr>
        <p:txBody>
          <a:bodyPr spcFirstLastPara="1" wrap="square" lIns="68569" tIns="34275" rIns="68569" bIns="34275" anchor="t" anchorCtr="0">
            <a:spAutoFit/>
          </a:bodyPr>
          <a:lstStyle/>
          <a:p>
            <a:r>
              <a:rPr lang="en-US" sz="2700" b="1" dirty="0">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1</a:t>
            </a:r>
            <a:r>
              <a:rPr lang="en-US" sz="2700" b="1">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 </a:t>
            </a:r>
            <a:r>
              <a:rPr lang="en-US" sz="28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Đặt câu hỏi cho bộ phận in đậm trong mỗi câu dưới đây:</a:t>
            </a:r>
            <a:endParaRPr lang="en-US" sz="788"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p:txBody>
      </p:sp>
      <p:grpSp>
        <p:nvGrpSpPr>
          <p:cNvPr id="5" name="Google Shape;317;p26">
            <a:extLst>
              <a:ext uri="{FF2B5EF4-FFF2-40B4-BE49-F238E27FC236}">
                <a16:creationId xmlns:a16="http://schemas.microsoft.com/office/drawing/2014/main" id="{D008A113-BBB5-4C7C-234E-FA3FD4FE1231}"/>
              </a:ext>
            </a:extLst>
          </p:cNvPr>
          <p:cNvGrpSpPr/>
          <p:nvPr/>
        </p:nvGrpSpPr>
        <p:grpSpPr>
          <a:xfrm>
            <a:off x="1" y="0"/>
            <a:ext cx="2514605" cy="886970"/>
            <a:chOff x="267726" y="0"/>
            <a:chExt cx="3352807" cy="1182626"/>
          </a:xfrm>
        </p:grpSpPr>
        <p:pic>
          <p:nvPicPr>
            <p:cNvPr id="8" name="Google Shape;318;p26">
              <a:extLst>
                <a:ext uri="{FF2B5EF4-FFF2-40B4-BE49-F238E27FC236}">
                  <a16:creationId xmlns:a16="http://schemas.microsoft.com/office/drawing/2014/main" id="{C3B212E6-1227-8B33-95D9-EFFC9029B9CC}"/>
                </a:ext>
              </a:extLst>
            </p:cNvPr>
            <p:cNvPicPr preferRelativeResize="0"/>
            <p:nvPr/>
          </p:nvPicPr>
          <p:blipFill rotWithShape="1">
            <a:blip r:embed="rId3">
              <a:alphaModFix/>
            </a:blip>
            <a:srcRect/>
            <a:stretch/>
          </p:blipFill>
          <p:spPr>
            <a:xfrm>
              <a:off x="267726" y="0"/>
              <a:ext cx="3352807" cy="1182626"/>
            </a:xfrm>
            <a:prstGeom prst="rect">
              <a:avLst/>
            </a:prstGeom>
            <a:noFill/>
            <a:ln>
              <a:noFill/>
            </a:ln>
          </p:spPr>
        </p:pic>
        <p:sp>
          <p:nvSpPr>
            <p:cNvPr id="9" name="Google Shape;319;p26">
              <a:extLst>
                <a:ext uri="{FF2B5EF4-FFF2-40B4-BE49-F238E27FC236}">
                  <a16:creationId xmlns:a16="http://schemas.microsoft.com/office/drawing/2014/main" id="{5228E3EA-473E-4CAB-7824-98D94086EAF6}"/>
                </a:ext>
              </a:extLst>
            </p:cNvPr>
            <p:cNvSpPr txBox="1"/>
            <p:nvPr/>
          </p:nvSpPr>
          <p:spPr>
            <a:xfrm>
              <a:off x="1482811" y="358346"/>
              <a:ext cx="1949804" cy="523180"/>
            </a:xfrm>
            <a:prstGeom prst="rect">
              <a:avLst/>
            </a:prstGeom>
            <a:noFill/>
            <a:ln>
              <a:noFill/>
            </a:ln>
          </p:spPr>
          <p:txBody>
            <a:bodyPr spcFirstLastPara="1" wrap="square" lIns="68569" tIns="34275" rIns="68569" bIns="34275" anchor="t" anchorCtr="0">
              <a:spAutoFit/>
            </a:bodyPr>
            <a:lstStyle/>
            <a:p>
              <a:r>
                <a:rPr lang="en-US" sz="2100" b="1" dirty="0" err="1">
                  <a:solidFill>
                    <a:schemeClr val="lt1"/>
                  </a:solidFill>
                  <a:latin typeface="AvantGarde" panose="00000400000000000000" pitchFamily="2" charset="0"/>
                  <a:ea typeface="AvantGarde" panose="00000400000000000000" pitchFamily="2" charset="0"/>
                  <a:cs typeface="AvantGarde" panose="00000400000000000000" pitchFamily="2" charset="0"/>
                </a:rPr>
                <a:t>Luyện</a:t>
              </a:r>
              <a:r>
                <a:rPr lang="en-US" sz="2100" b="1" dirty="0">
                  <a:solidFill>
                    <a:schemeClr val="lt1"/>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chemeClr val="lt1"/>
                  </a:solidFill>
                  <a:latin typeface="AvantGarde" panose="00000400000000000000" pitchFamily="2" charset="0"/>
                  <a:ea typeface="AvantGarde" panose="00000400000000000000" pitchFamily="2" charset="0"/>
                  <a:cs typeface="AvantGarde" panose="00000400000000000000" pitchFamily="2" charset="0"/>
                </a:rPr>
                <a:t>tập</a:t>
              </a:r>
              <a:endParaRPr sz="788" dirty="0">
                <a:latin typeface="AvantGarde" panose="00000400000000000000" pitchFamily="2" charset="0"/>
                <a:ea typeface="AvantGarde" panose="00000400000000000000" pitchFamily="2" charset="0"/>
                <a:cs typeface="AvantGarde" panose="00000400000000000000" pitchFamily="2" charset="0"/>
              </a:endParaRPr>
            </a:p>
          </p:txBody>
        </p:sp>
        <p:pic>
          <p:nvPicPr>
            <p:cNvPr id="10" name="Google Shape;320;p26" descr="Ảnh có chứa đồ họa véc-tơ&#10;&#10;Mô tả được tạo tự động">
              <a:extLst>
                <a:ext uri="{FF2B5EF4-FFF2-40B4-BE49-F238E27FC236}">
                  <a16:creationId xmlns:a16="http://schemas.microsoft.com/office/drawing/2014/main" id="{280FBE0D-881D-7715-1818-DB267BE20249}"/>
                </a:ext>
              </a:extLst>
            </p:cNvPr>
            <p:cNvPicPr preferRelativeResize="0"/>
            <p:nvPr/>
          </p:nvPicPr>
          <p:blipFill rotWithShape="1">
            <a:blip r:embed="rId4">
              <a:alphaModFix/>
            </a:blip>
            <a:srcRect/>
            <a:stretch/>
          </p:blipFill>
          <p:spPr>
            <a:xfrm>
              <a:off x="599333" y="257625"/>
              <a:ext cx="920549" cy="796733"/>
            </a:xfrm>
            <a:prstGeom prst="rect">
              <a:avLst/>
            </a:prstGeom>
            <a:noFill/>
            <a:ln>
              <a:noFill/>
            </a:ln>
          </p:spPr>
        </p:pic>
      </p:grpSp>
      <p:sp>
        <p:nvSpPr>
          <p:cNvPr id="4" name="Rectangle 3">
            <a:extLst>
              <a:ext uri="{FF2B5EF4-FFF2-40B4-BE49-F238E27FC236}">
                <a16:creationId xmlns:a16="http://schemas.microsoft.com/office/drawing/2014/main" id="{5415177E-DE6B-50F5-887A-90851B9D3788}"/>
              </a:ext>
            </a:extLst>
          </p:cNvPr>
          <p:cNvSpPr/>
          <p:nvPr/>
        </p:nvSpPr>
        <p:spPr>
          <a:xfrm>
            <a:off x="0" y="1540055"/>
            <a:ext cx="9006537" cy="954107"/>
          </a:xfrm>
          <a:prstGeom prst="rect">
            <a:avLst/>
          </a:prstGeom>
        </p:spPr>
        <p:txBody>
          <a:bodyPr wrap="square">
            <a:spAutoFit/>
          </a:bodyPr>
          <a:lstStyle/>
          <a:p>
            <a:pPr lvl="0"/>
            <a:r>
              <a:rPr lang="en-US" sz="28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a) Đồng bào Khmer tổ chức lễ hội Cúng Trăng </a:t>
            </a:r>
            <a:r>
              <a:rPr lang="en-US" sz="28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để tỏ lòng biết ơn đối với Thần Mặt Trăng</a:t>
            </a:r>
            <a:r>
              <a:rPr lang="en-US" sz="28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a:t>
            </a:r>
            <a:endParaRPr lang="en-US" sz="2800"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Rectangle 5">
            <a:extLst>
              <a:ext uri="{FF2B5EF4-FFF2-40B4-BE49-F238E27FC236}">
                <a16:creationId xmlns:a16="http://schemas.microsoft.com/office/drawing/2014/main" id="{3BD3AAEF-20C3-FB22-4123-BD86214482FD}"/>
              </a:ext>
            </a:extLst>
          </p:cNvPr>
          <p:cNvSpPr/>
          <p:nvPr/>
        </p:nvSpPr>
        <p:spPr>
          <a:xfrm>
            <a:off x="0" y="3157713"/>
            <a:ext cx="8698444" cy="954107"/>
          </a:xfrm>
          <a:prstGeom prst="rect">
            <a:avLst/>
          </a:prstGeom>
        </p:spPr>
        <p:txBody>
          <a:bodyPr wrap="square">
            <a:spAutoFit/>
          </a:bodyPr>
          <a:lstStyle/>
          <a:p>
            <a:pPr lvl="0"/>
            <a:r>
              <a:rPr lang="en-US" sz="28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b) Ghe ngo được chà nhẵn bóng </a:t>
            </a:r>
            <a:r>
              <a:rPr lang="en-US" sz="28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để lướt nhanh trên dòng sông.</a:t>
            </a:r>
            <a:endParaRPr lang="en-US" sz="2800"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7" name="Rectangle 6">
            <a:extLst>
              <a:ext uri="{FF2B5EF4-FFF2-40B4-BE49-F238E27FC236}">
                <a16:creationId xmlns:a16="http://schemas.microsoft.com/office/drawing/2014/main" id="{291760F2-E834-9F07-79B3-2DD4D8E3FEDF}"/>
              </a:ext>
            </a:extLst>
          </p:cNvPr>
          <p:cNvSpPr/>
          <p:nvPr/>
        </p:nvSpPr>
        <p:spPr>
          <a:xfrm>
            <a:off x="0" y="2348884"/>
            <a:ext cx="8698444" cy="954107"/>
          </a:xfrm>
          <a:prstGeom prst="rect">
            <a:avLst/>
          </a:prstGeom>
        </p:spPr>
        <p:txBody>
          <a:bodyPr wrap="square">
            <a:spAutoFit/>
          </a:bodyPr>
          <a:lstStyle/>
          <a:p>
            <a:pPr algn="just"/>
            <a:r>
              <a:rPr lang="nl-NL" sz="2800">
                <a:solidFill>
                  <a:srgbClr val="00B050"/>
                </a:solidFill>
                <a:latin typeface="AvantGarde" panose="00000400000000000000" pitchFamily="2" charset="0"/>
                <a:ea typeface="AvantGarde" panose="00000400000000000000" pitchFamily="2" charset="0"/>
                <a:cs typeface="AvantGarde" panose="00000400000000000000" pitchFamily="2" charset="0"/>
              </a:rPr>
              <a:t>Đồng bào Khmer tổ chức lễ hội Cúng Trăng để làm gì?</a:t>
            </a:r>
            <a:endPar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2" name="Rectangle 11">
            <a:extLst>
              <a:ext uri="{FF2B5EF4-FFF2-40B4-BE49-F238E27FC236}">
                <a16:creationId xmlns:a16="http://schemas.microsoft.com/office/drawing/2014/main" id="{5791293C-7FAD-2FE6-0FF2-8A79B4C3B124}"/>
              </a:ext>
            </a:extLst>
          </p:cNvPr>
          <p:cNvSpPr/>
          <p:nvPr/>
        </p:nvSpPr>
        <p:spPr>
          <a:xfrm>
            <a:off x="0" y="3844622"/>
            <a:ext cx="8698444" cy="658898"/>
          </a:xfrm>
          <a:prstGeom prst="rect">
            <a:avLst/>
          </a:prstGeom>
        </p:spPr>
        <p:txBody>
          <a:bodyPr wrap="square">
            <a:spAutoFit/>
          </a:bodyPr>
          <a:lstStyle/>
          <a:p>
            <a:pPr algn="just">
              <a:lnSpc>
                <a:spcPct val="150000"/>
              </a:lnSpc>
            </a:pPr>
            <a:r>
              <a:rPr lang="nl-NL" sz="2800">
                <a:solidFill>
                  <a:srgbClr val="00B050"/>
                </a:solidFill>
                <a:latin typeface="AvantGarde" panose="00000400000000000000" pitchFamily="2" charset="0"/>
                <a:ea typeface="AvantGarde" panose="00000400000000000000" pitchFamily="2" charset="0"/>
                <a:cs typeface="AvantGarde" panose="00000400000000000000" pitchFamily="2" charset="0"/>
              </a:rPr>
              <a:t>Ghe ngo được chà nhẵn bóng để làm gì?</a:t>
            </a:r>
            <a:endPar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Tree>
  </p:cSld>
  <p:clrMapOvr>
    <a:masterClrMapping/>
  </p:clrMapOvr>
  <p:transition advTm="3563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wipe(left)">
                                      <p:cBhvr>
                                        <p:cTn id="7" dur="500"/>
                                        <p:tgtEl>
                                          <p:spTgt spid="3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 grpId="0"/>
      <p:bldP spid="4" grpId="0"/>
      <p:bldP spid="6" grpId="0"/>
      <p:bldP spid="7"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0"/>
          <p:cNvSpPr txBox="1"/>
          <p:nvPr/>
        </p:nvSpPr>
        <p:spPr>
          <a:xfrm>
            <a:off x="445606" y="726813"/>
            <a:ext cx="8526944" cy="2580676"/>
          </a:xfrm>
          <a:prstGeom prst="rect">
            <a:avLst/>
          </a:prstGeom>
          <a:noFill/>
          <a:ln>
            <a:noFill/>
          </a:ln>
        </p:spPr>
        <p:txBody>
          <a:bodyPr spcFirstLastPara="1" wrap="square" lIns="68569" tIns="34275" rIns="68569" bIns="34275" anchor="t" anchorCtr="0">
            <a:spAutoFit/>
          </a:bodyPr>
          <a:lstStyle/>
          <a:p>
            <a:pPr>
              <a:lnSpc>
                <a:spcPct val="85000"/>
              </a:lnSpc>
            </a:pPr>
            <a:r>
              <a:rPr lang="en-US" sz="2400" b="1" dirty="0">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2</a:t>
            </a:r>
            <a:r>
              <a:rPr lang="en-US" sz="2400" b="1">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 </a:t>
            </a:r>
            <a:r>
              <a:rPr lang="en-US" sz="24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Sử dụng câu hỏi “Để làm gì?”, hỏi đáp với bạn theo nội dung các câu sau:</a:t>
            </a:r>
          </a:p>
          <a:p>
            <a:pPr>
              <a:lnSpc>
                <a:spcPct val="85000"/>
              </a:lnSpc>
            </a:pPr>
            <a:r>
              <a:rPr lang="en-US" sz="24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 Một người giỏi tay chèo ngồi đằng mũi ghe để chỉ huy các tay đua.</a:t>
            </a:r>
          </a:p>
          <a:p>
            <a:pPr>
              <a:lnSpc>
                <a:spcPct val="85000"/>
              </a:lnSpc>
            </a:pPr>
            <a:r>
              <a:rPr lang="en-US" sz="24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b) Một người đúng giữa ghe để giữ nhịp cho các tay đưa chèo thật đều.</a:t>
            </a:r>
          </a:p>
          <a:p>
            <a:pPr>
              <a:lnSpc>
                <a:spcPct val="85000"/>
              </a:lnSpc>
            </a:pPr>
            <a:r>
              <a:rPr lang="en-US" sz="24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c) Trước ngày hội, các tay đua phải tập chèo theo nhịp trên cạn cho quen.</a:t>
            </a:r>
          </a:p>
        </p:txBody>
      </p:sp>
      <p:grpSp>
        <p:nvGrpSpPr>
          <p:cNvPr id="5" name="Google Shape;317;p26">
            <a:extLst>
              <a:ext uri="{FF2B5EF4-FFF2-40B4-BE49-F238E27FC236}">
                <a16:creationId xmlns:a16="http://schemas.microsoft.com/office/drawing/2014/main" id="{D008A113-BBB5-4C7C-234E-FA3FD4FE1231}"/>
              </a:ext>
            </a:extLst>
          </p:cNvPr>
          <p:cNvGrpSpPr/>
          <p:nvPr/>
        </p:nvGrpSpPr>
        <p:grpSpPr>
          <a:xfrm>
            <a:off x="1" y="0"/>
            <a:ext cx="2514605" cy="886970"/>
            <a:chOff x="267726" y="0"/>
            <a:chExt cx="3352807" cy="1182626"/>
          </a:xfrm>
        </p:grpSpPr>
        <p:pic>
          <p:nvPicPr>
            <p:cNvPr id="8" name="Google Shape;318;p26">
              <a:extLst>
                <a:ext uri="{FF2B5EF4-FFF2-40B4-BE49-F238E27FC236}">
                  <a16:creationId xmlns:a16="http://schemas.microsoft.com/office/drawing/2014/main" id="{C3B212E6-1227-8B33-95D9-EFFC9029B9CC}"/>
                </a:ext>
              </a:extLst>
            </p:cNvPr>
            <p:cNvPicPr preferRelativeResize="0"/>
            <p:nvPr/>
          </p:nvPicPr>
          <p:blipFill rotWithShape="1">
            <a:blip r:embed="rId3">
              <a:alphaModFix/>
            </a:blip>
            <a:srcRect/>
            <a:stretch/>
          </p:blipFill>
          <p:spPr>
            <a:xfrm>
              <a:off x="267726" y="0"/>
              <a:ext cx="3352807" cy="1182626"/>
            </a:xfrm>
            <a:prstGeom prst="rect">
              <a:avLst/>
            </a:prstGeom>
            <a:noFill/>
            <a:ln>
              <a:noFill/>
            </a:ln>
          </p:spPr>
        </p:pic>
        <p:sp>
          <p:nvSpPr>
            <p:cNvPr id="9" name="Google Shape;319;p26">
              <a:extLst>
                <a:ext uri="{FF2B5EF4-FFF2-40B4-BE49-F238E27FC236}">
                  <a16:creationId xmlns:a16="http://schemas.microsoft.com/office/drawing/2014/main" id="{5228E3EA-473E-4CAB-7824-98D94086EAF6}"/>
                </a:ext>
              </a:extLst>
            </p:cNvPr>
            <p:cNvSpPr txBox="1"/>
            <p:nvPr/>
          </p:nvSpPr>
          <p:spPr>
            <a:xfrm>
              <a:off x="1482811" y="358346"/>
              <a:ext cx="1949804" cy="523180"/>
            </a:xfrm>
            <a:prstGeom prst="rect">
              <a:avLst/>
            </a:prstGeom>
            <a:noFill/>
            <a:ln>
              <a:noFill/>
            </a:ln>
          </p:spPr>
          <p:txBody>
            <a:bodyPr spcFirstLastPara="1" wrap="square" lIns="68569" tIns="34275" rIns="68569" bIns="34275" anchor="t" anchorCtr="0">
              <a:spAutoFit/>
            </a:bodyPr>
            <a:lstStyle/>
            <a:p>
              <a:r>
                <a:rPr lang="en-US" sz="2100" b="1" dirty="0" err="1">
                  <a:solidFill>
                    <a:schemeClr val="lt1"/>
                  </a:solidFill>
                  <a:latin typeface="AvantGarde" panose="00000400000000000000" pitchFamily="2" charset="0"/>
                  <a:ea typeface="AvantGarde" panose="00000400000000000000" pitchFamily="2" charset="0"/>
                  <a:cs typeface="AvantGarde" panose="00000400000000000000" pitchFamily="2" charset="0"/>
                </a:rPr>
                <a:t>Luyện</a:t>
              </a:r>
              <a:r>
                <a:rPr lang="en-US" sz="2100" b="1" dirty="0">
                  <a:solidFill>
                    <a:schemeClr val="lt1"/>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chemeClr val="lt1"/>
                  </a:solidFill>
                  <a:latin typeface="AvantGarde" panose="00000400000000000000" pitchFamily="2" charset="0"/>
                  <a:ea typeface="AvantGarde" panose="00000400000000000000" pitchFamily="2" charset="0"/>
                  <a:cs typeface="AvantGarde" panose="00000400000000000000" pitchFamily="2" charset="0"/>
                </a:rPr>
                <a:t>tập</a:t>
              </a:r>
              <a:endParaRPr sz="788" dirty="0">
                <a:latin typeface="AvantGarde" panose="00000400000000000000" pitchFamily="2" charset="0"/>
                <a:ea typeface="AvantGarde" panose="00000400000000000000" pitchFamily="2" charset="0"/>
                <a:cs typeface="AvantGarde" panose="00000400000000000000" pitchFamily="2" charset="0"/>
              </a:endParaRPr>
            </a:p>
          </p:txBody>
        </p:sp>
        <p:pic>
          <p:nvPicPr>
            <p:cNvPr id="10" name="Google Shape;320;p26" descr="Ảnh có chứa đồ họa véc-tơ&#10;&#10;Mô tả được tạo tự động">
              <a:extLst>
                <a:ext uri="{FF2B5EF4-FFF2-40B4-BE49-F238E27FC236}">
                  <a16:creationId xmlns:a16="http://schemas.microsoft.com/office/drawing/2014/main" id="{280FBE0D-881D-7715-1818-DB267BE20249}"/>
                </a:ext>
              </a:extLst>
            </p:cNvPr>
            <p:cNvPicPr preferRelativeResize="0"/>
            <p:nvPr/>
          </p:nvPicPr>
          <p:blipFill rotWithShape="1">
            <a:blip r:embed="rId4">
              <a:alphaModFix/>
            </a:blip>
            <a:srcRect/>
            <a:stretch/>
          </p:blipFill>
          <p:spPr>
            <a:xfrm>
              <a:off x="599333" y="257625"/>
              <a:ext cx="920549" cy="796733"/>
            </a:xfrm>
            <a:prstGeom prst="rect">
              <a:avLst/>
            </a:prstGeom>
            <a:noFill/>
            <a:ln>
              <a:noFill/>
            </a:ln>
          </p:spPr>
        </p:pic>
      </p:grpSp>
      <p:pic>
        <p:nvPicPr>
          <p:cNvPr id="16" name="Hình ảnh 15">
            <a:extLst>
              <a:ext uri="{FF2B5EF4-FFF2-40B4-BE49-F238E27FC236}">
                <a16:creationId xmlns:a16="http://schemas.microsoft.com/office/drawing/2014/main" id="{E94830F1-BEC7-1C65-9920-2D7BB52023F8}"/>
              </a:ext>
            </a:extLst>
          </p:cNvPr>
          <p:cNvPicPr>
            <a:picLocks noChangeAspect="1"/>
          </p:cNvPicPr>
          <p:nvPr/>
        </p:nvPicPr>
        <p:blipFill>
          <a:blip r:embed="rId5"/>
          <a:stretch>
            <a:fillRect/>
          </a:stretch>
        </p:blipFill>
        <p:spPr>
          <a:xfrm>
            <a:off x="3543988" y="3179113"/>
            <a:ext cx="1708732" cy="1897059"/>
          </a:xfrm>
          <a:prstGeom prst="rect">
            <a:avLst/>
          </a:prstGeom>
        </p:spPr>
      </p:pic>
      <p:sp>
        <p:nvSpPr>
          <p:cNvPr id="17" name="Bong bóng Lời nói: Hình chữ nhật với Góc Tròn 16">
            <a:extLst>
              <a:ext uri="{FF2B5EF4-FFF2-40B4-BE49-F238E27FC236}">
                <a16:creationId xmlns:a16="http://schemas.microsoft.com/office/drawing/2014/main" id="{9E61F071-349D-60FE-0FD1-E7DC42AE038F}"/>
              </a:ext>
            </a:extLst>
          </p:cNvPr>
          <p:cNvSpPr/>
          <p:nvPr/>
        </p:nvSpPr>
        <p:spPr>
          <a:xfrm>
            <a:off x="559246" y="3397187"/>
            <a:ext cx="2419313" cy="1019500"/>
          </a:xfrm>
          <a:prstGeom prst="wedgeRoundRectCallout">
            <a:avLst>
              <a:gd name="adj1" fmla="val 74205"/>
              <a:gd name="adj2" fmla="val 18728"/>
              <a:gd name="adj3" fmla="val 16667"/>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000">
                <a:solidFill>
                  <a:schemeClr val="tx1"/>
                </a:solidFill>
                <a:latin typeface="Arial-Rounded" panose="020B0500000000000000" pitchFamily="34" charset="0"/>
                <a:ea typeface="Arial-Rounded" panose="020B0500000000000000" pitchFamily="34" charset="0"/>
                <a:cs typeface="Arial-Rounded" panose="020B0500000000000000" pitchFamily="34" charset="0"/>
              </a:rPr>
              <a:t>Một người giỏi tay chèo ngồi đằng mũi ghe để làm gì?</a:t>
            </a:r>
            <a:endParaRPr lang="en-US" sz="200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Bong bóng Lời nói: Hình chữ nhật với Góc Tròn 17">
            <a:extLst>
              <a:ext uri="{FF2B5EF4-FFF2-40B4-BE49-F238E27FC236}">
                <a16:creationId xmlns:a16="http://schemas.microsoft.com/office/drawing/2014/main" id="{20A08409-7B79-5EEC-31B5-AFFEB5D115D0}"/>
              </a:ext>
            </a:extLst>
          </p:cNvPr>
          <p:cNvSpPr/>
          <p:nvPr/>
        </p:nvSpPr>
        <p:spPr>
          <a:xfrm>
            <a:off x="5819410" y="3351067"/>
            <a:ext cx="2895609" cy="980031"/>
          </a:xfrm>
          <a:prstGeom prst="wedgeRoundRectCallout">
            <a:avLst>
              <a:gd name="adj1" fmla="val -67447"/>
              <a:gd name="adj2" fmla="val 21146"/>
              <a:gd name="adj3" fmla="val 16667"/>
            </a:avLst>
          </a:prstGeom>
          <a:solidFill>
            <a:schemeClr val="bg1"/>
          </a:solid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a:solidFill>
                  <a:schemeClr val="tx1"/>
                </a:solidFill>
                <a:latin typeface="Arial-Rounded" panose="020B0500000000000000" pitchFamily="34" charset="0"/>
                <a:ea typeface="Arial-Rounded" panose="020B0500000000000000" pitchFamily="34" charset="0"/>
                <a:cs typeface="Arial-Rounded" panose="020B0500000000000000" pitchFamily="34" charset="0"/>
              </a:rPr>
              <a:t>Một người giỏi tay chèo ngồi đằng mũi ghe để chỉ huy các tay đua.</a:t>
            </a:r>
            <a:endParaRPr lang="en-US" sz="20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23820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 name="Group 7">
            <a:extLst>
              <a:ext uri="{FF2B5EF4-FFF2-40B4-BE49-F238E27FC236}">
                <a16:creationId xmlns:a16="http://schemas.microsoft.com/office/drawing/2014/main" id="{5C7E7258-76E2-AB19-56C3-38789C78C626}"/>
              </a:ext>
            </a:extLst>
          </p:cNvPr>
          <p:cNvGrpSpPr/>
          <p:nvPr/>
        </p:nvGrpSpPr>
        <p:grpSpPr>
          <a:xfrm>
            <a:off x="1" y="0"/>
            <a:ext cx="2514605" cy="886970"/>
            <a:chOff x="0" y="0"/>
            <a:chExt cx="3352807" cy="1182626"/>
          </a:xfrm>
        </p:grpSpPr>
        <p:grpSp>
          <p:nvGrpSpPr>
            <p:cNvPr id="14" name="Google Shape;317;p26">
              <a:extLst>
                <a:ext uri="{FF2B5EF4-FFF2-40B4-BE49-F238E27FC236}">
                  <a16:creationId xmlns:a16="http://schemas.microsoft.com/office/drawing/2014/main" id="{3B34B5EB-4741-DC72-6203-165A324C5A4A}"/>
                </a:ext>
              </a:extLst>
            </p:cNvPr>
            <p:cNvGrpSpPr/>
            <p:nvPr/>
          </p:nvGrpSpPr>
          <p:grpSpPr>
            <a:xfrm>
              <a:off x="0" y="0"/>
              <a:ext cx="3352807" cy="1182626"/>
              <a:chOff x="267726" y="0"/>
              <a:chExt cx="3352807" cy="1182626"/>
            </a:xfrm>
          </p:grpSpPr>
          <p:pic>
            <p:nvPicPr>
              <p:cNvPr id="16" name="Google Shape;318;p26">
                <a:extLst>
                  <a:ext uri="{FF2B5EF4-FFF2-40B4-BE49-F238E27FC236}">
                    <a16:creationId xmlns:a16="http://schemas.microsoft.com/office/drawing/2014/main" id="{433803F9-6B46-48B8-85AA-65A6BF1A3E64}"/>
                  </a:ext>
                </a:extLst>
              </p:cNvPr>
              <p:cNvPicPr preferRelativeResize="0"/>
              <p:nvPr/>
            </p:nvPicPr>
            <p:blipFill rotWithShape="1">
              <a:blip r:embed="rId3">
                <a:alphaModFix/>
              </a:blip>
              <a:srcRect/>
              <a:stretch/>
            </p:blipFill>
            <p:spPr>
              <a:xfrm>
                <a:off x="267726" y="0"/>
                <a:ext cx="3352807" cy="1182626"/>
              </a:xfrm>
              <a:prstGeom prst="rect">
                <a:avLst/>
              </a:prstGeom>
              <a:noFill/>
              <a:ln>
                <a:noFill/>
              </a:ln>
            </p:spPr>
          </p:pic>
          <p:sp>
            <p:nvSpPr>
              <p:cNvPr id="17" name="Google Shape;319;p26">
                <a:extLst>
                  <a:ext uri="{FF2B5EF4-FFF2-40B4-BE49-F238E27FC236}">
                    <a16:creationId xmlns:a16="http://schemas.microsoft.com/office/drawing/2014/main" id="{5F8DBF69-3599-4EE5-D545-82B8D43D393E}"/>
                  </a:ext>
                </a:extLst>
              </p:cNvPr>
              <p:cNvSpPr txBox="1"/>
              <p:nvPr/>
            </p:nvSpPr>
            <p:spPr>
              <a:xfrm>
                <a:off x="1482811" y="358346"/>
                <a:ext cx="1991102" cy="523180"/>
              </a:xfrm>
              <a:prstGeom prst="rect">
                <a:avLst/>
              </a:prstGeom>
              <a:noFill/>
              <a:ln>
                <a:noFill/>
              </a:ln>
            </p:spPr>
            <p:txBody>
              <a:bodyPr spcFirstLastPara="1" wrap="square" lIns="68569" tIns="34275" rIns="68569" bIns="34275" anchor="t" anchorCtr="0">
                <a:spAutoFit/>
              </a:bodyPr>
              <a:lstStyle/>
              <a:p>
                <a:r>
                  <a:rPr lang="en-US" sz="2100" b="1" dirty="0" err="1">
                    <a:solidFill>
                      <a:schemeClr val="lt1"/>
                    </a:solidFill>
                    <a:latin typeface="AvantGarde" panose="00000400000000000000" pitchFamily="2" charset="0"/>
                    <a:ea typeface="AvantGarde" panose="00000400000000000000" pitchFamily="2" charset="0"/>
                    <a:cs typeface="AvantGarde" panose="00000400000000000000" pitchFamily="2" charset="0"/>
                  </a:rPr>
                  <a:t>Khởi</a:t>
                </a:r>
                <a:r>
                  <a:rPr lang="en-US" sz="2100" b="1" dirty="0">
                    <a:solidFill>
                      <a:schemeClr val="lt1"/>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chemeClr val="lt1"/>
                    </a:solidFill>
                    <a:latin typeface="AvantGarde" panose="00000400000000000000" pitchFamily="2" charset="0"/>
                    <a:ea typeface="AvantGarde" panose="00000400000000000000" pitchFamily="2" charset="0"/>
                    <a:cs typeface="AvantGarde" panose="00000400000000000000" pitchFamily="2" charset="0"/>
                  </a:rPr>
                  <a:t>động</a:t>
                </a:r>
                <a:endParaRPr sz="788" dirty="0">
                  <a:latin typeface="AvantGarde" panose="00000400000000000000" pitchFamily="2" charset="0"/>
                  <a:ea typeface="AvantGarde" panose="00000400000000000000" pitchFamily="2" charset="0"/>
                  <a:cs typeface="AvantGarde" panose="00000400000000000000" pitchFamily="2" charset="0"/>
                </a:endParaRPr>
              </a:p>
            </p:txBody>
          </p:sp>
        </p:grpSp>
        <p:pic>
          <p:nvPicPr>
            <p:cNvPr id="15" name="Picture 14" descr="A picture containing clipart&#10;&#10;Description automatically generated">
              <a:extLst>
                <a:ext uri="{FF2B5EF4-FFF2-40B4-BE49-F238E27FC236}">
                  <a16:creationId xmlns:a16="http://schemas.microsoft.com/office/drawing/2014/main" id="{696A2F2C-EEB4-9AB4-1079-82F975A5C79D}"/>
                </a:ext>
              </a:extLst>
            </p:cNvPr>
            <p:cNvPicPr>
              <a:picLocks noChangeAspect="1"/>
            </p:cNvPicPr>
            <p:nvPr/>
          </p:nvPicPr>
          <p:blipFill>
            <a:blip r:embed="rId4"/>
            <a:stretch>
              <a:fillRect/>
            </a:stretch>
          </p:blipFill>
          <p:spPr>
            <a:xfrm>
              <a:off x="252563" y="257912"/>
              <a:ext cx="930143" cy="804186"/>
            </a:xfrm>
            <a:prstGeom prst="rect">
              <a:avLst/>
            </a:prstGeom>
          </p:spPr>
        </p:pic>
      </p:grpSp>
      <p:pic>
        <p:nvPicPr>
          <p:cNvPr id="4" name="Picture 3">
            <a:extLst>
              <a:ext uri="{FF2B5EF4-FFF2-40B4-BE49-F238E27FC236}">
                <a16:creationId xmlns:a16="http://schemas.microsoft.com/office/drawing/2014/main" id="{6717F056-5949-7ED8-4DA7-80BFBD8D0CBA}"/>
              </a:ext>
            </a:extLst>
          </p:cNvPr>
          <p:cNvPicPr>
            <a:picLocks noChangeAspect="1"/>
          </p:cNvPicPr>
          <p:nvPr/>
        </p:nvPicPr>
        <p:blipFill>
          <a:blip r:embed="rId5"/>
          <a:stretch>
            <a:fillRect/>
          </a:stretch>
        </p:blipFill>
        <p:spPr>
          <a:xfrm>
            <a:off x="5496133" y="1292481"/>
            <a:ext cx="3843874" cy="3851019"/>
          </a:xfrm>
          <a:prstGeom prst="rect">
            <a:avLst/>
          </a:prstGeom>
        </p:spPr>
      </p:pic>
      <p:sp>
        <p:nvSpPr>
          <p:cNvPr id="5" name="Google Shape;301;p24">
            <a:extLst>
              <a:ext uri="{FF2B5EF4-FFF2-40B4-BE49-F238E27FC236}">
                <a16:creationId xmlns:a16="http://schemas.microsoft.com/office/drawing/2014/main" id="{50D5B3CB-FAC3-2B50-3E86-8C70E55CDCA5}"/>
              </a:ext>
            </a:extLst>
          </p:cNvPr>
          <p:cNvSpPr txBox="1"/>
          <p:nvPr/>
        </p:nvSpPr>
        <p:spPr>
          <a:xfrm>
            <a:off x="351468" y="790769"/>
            <a:ext cx="8701419" cy="930994"/>
          </a:xfrm>
          <a:prstGeom prst="rect">
            <a:avLst/>
          </a:prstGeom>
          <a:noFill/>
          <a:ln>
            <a:noFill/>
          </a:ln>
        </p:spPr>
        <p:txBody>
          <a:bodyPr spcFirstLastPara="1" wrap="square" lIns="68569" tIns="34275" rIns="68569" bIns="34275" anchor="t" anchorCtr="0">
            <a:spAutoFit/>
          </a:bodyPr>
          <a:lstStyle/>
          <a:p>
            <a:pPr lvl="0"/>
            <a:r>
              <a:rPr lang="en-US" sz="2700" b="1" dirty="0">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1. </a:t>
            </a:r>
            <a:r>
              <a:rPr lang="en-US" sz="2800"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Tìm</a:t>
            </a:r>
            <a:r>
              <a:rPr lang="en-US" sz="2800"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những</a:t>
            </a:r>
            <a:r>
              <a:rPr lang="en-US" sz="2800"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hình</a:t>
            </a:r>
            <a:r>
              <a:rPr lang="en-US" sz="2800"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ảnh</a:t>
            </a:r>
            <a:r>
              <a:rPr lang="en-US" sz="2800"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trong</a:t>
            </a:r>
            <a:r>
              <a:rPr lang="en-US" sz="2800"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các</a:t>
            </a:r>
            <a:r>
              <a:rPr lang="en-US" sz="2800"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khổ</a:t>
            </a:r>
            <a:r>
              <a:rPr lang="en-US" sz="2800"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thơ</a:t>
            </a:r>
            <a:r>
              <a:rPr lang="en-US" sz="2800"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1, 2 </a:t>
            </a:r>
            <a:r>
              <a:rPr lang="en-US" sz="2800"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miêu</a:t>
            </a:r>
            <a:r>
              <a:rPr lang="en-US" sz="2800"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tả</a:t>
            </a:r>
            <a:r>
              <a:rPr lang="en-US" sz="2800"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vẻ</a:t>
            </a:r>
            <a:r>
              <a:rPr lang="en-US" sz="2800"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đẹp</a:t>
            </a:r>
            <a:r>
              <a:rPr lang="en-US" sz="2800"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của</a:t>
            </a:r>
            <a:r>
              <a:rPr lang="en-US" sz="2800"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buổi</a:t>
            </a:r>
            <a:r>
              <a:rPr lang="en-US" sz="2800"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sáng</a:t>
            </a:r>
            <a:r>
              <a:rPr lang="en-US" sz="2800"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vùng</a:t>
            </a:r>
            <a:r>
              <a:rPr lang="en-US" sz="2800"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cao</a:t>
            </a:r>
            <a:r>
              <a:rPr lang="en-US" sz="2800"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a:t>
            </a:r>
            <a:endParaRPr sz="788"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Rectangle 1">
            <a:extLst>
              <a:ext uri="{FF2B5EF4-FFF2-40B4-BE49-F238E27FC236}">
                <a16:creationId xmlns:a16="http://schemas.microsoft.com/office/drawing/2014/main" id="{EFA10C55-9AC9-40A7-78C3-6DE134500385}"/>
              </a:ext>
            </a:extLst>
          </p:cNvPr>
          <p:cNvSpPr/>
          <p:nvPr/>
        </p:nvSpPr>
        <p:spPr>
          <a:xfrm>
            <a:off x="351469" y="2223475"/>
            <a:ext cx="6588594" cy="1815882"/>
          </a:xfrm>
          <a:prstGeom prst="rect">
            <a:avLst/>
          </a:prstGeom>
        </p:spPr>
        <p:txBody>
          <a:bodyPr wrap="square">
            <a:spAutoFit/>
          </a:bodyPr>
          <a:lstStyle/>
          <a:p>
            <a:pPr algn="just"/>
            <a:r>
              <a:rPr lang="nl-NL" sz="2800"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Các</a:t>
            </a:r>
            <a:r>
              <a:rPr lang="en-US" sz="2800"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hình</a:t>
            </a:r>
            <a:r>
              <a:rPr lang="en-US" sz="2800"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ảnh</a:t>
            </a:r>
            <a:r>
              <a:rPr lang="en-US" sz="2800"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là</a:t>
            </a:r>
            <a:r>
              <a:rPr lang="en-US" sz="2800"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mây</a:t>
            </a:r>
            <a:r>
              <a:rPr lang="en-US" sz="2800"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rủ</a:t>
            </a:r>
            <a:r>
              <a:rPr lang="en-US" sz="2800"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nhau</a:t>
            </a:r>
            <a:r>
              <a:rPr lang="en-US" sz="2800"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vào</a:t>
            </a:r>
            <a:r>
              <a:rPr lang="en-US" sz="2800"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nhà</a:t>
            </a:r>
            <a:r>
              <a:rPr lang="en-US" sz="2800"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ông</a:t>
            </a:r>
            <a:r>
              <a:rPr lang="en-US" sz="2800"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Mặt</a:t>
            </a:r>
            <a:r>
              <a:rPr lang="en-US" sz="2800"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Trời</a:t>
            </a:r>
            <a:r>
              <a:rPr lang="en-US" sz="2800"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leo</a:t>
            </a:r>
            <a:r>
              <a:rPr lang="en-US" sz="2800"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dốc</a:t>
            </a:r>
            <a:r>
              <a:rPr lang="en-US" sz="2800"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tiếng</a:t>
            </a:r>
            <a:r>
              <a:rPr lang="en-US" sz="2800"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chim</a:t>
            </a:r>
            <a:r>
              <a:rPr lang="en-US" sz="2800" dirty="0">
                <a:solidFill>
                  <a:srgbClr val="00B050"/>
                </a:solidFill>
                <a:latin typeface="AvantGarde" panose="00000400000000000000" pitchFamily="2" charset="0"/>
                <a:ea typeface="AvantGarde" panose="00000400000000000000" pitchFamily="2" charset="0"/>
                <a:cs typeface="AvantGarde" panose="00000400000000000000" pitchFamily="2" charset="0"/>
              </a:rPr>
              <a:t> ca </a:t>
            </a:r>
            <a:r>
              <a:rPr lang="en-US" sz="2800"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kéo</a:t>
            </a:r>
            <a:r>
              <a:rPr lang="en-US" sz="2800"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nắng</a:t>
            </a:r>
            <a:r>
              <a:rPr lang="en-US" sz="2800"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lên</a:t>
            </a:r>
            <a:r>
              <a:rPr lang="en-US" sz="2800"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nắng</a:t>
            </a:r>
            <a:r>
              <a:rPr lang="en-US" sz="2800"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lên</a:t>
            </a:r>
            <a:r>
              <a:rPr lang="en-US" sz="2800"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rạng</a:t>
            </a:r>
            <a:r>
              <a:rPr lang="en-US" sz="2800"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rỡ</a:t>
            </a:r>
            <a:r>
              <a:rPr lang="en-US" sz="2800"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khoảng</a:t>
            </a:r>
            <a:r>
              <a:rPr lang="en-US" sz="2800"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trời</a:t>
            </a:r>
            <a:r>
              <a:rPr lang="en-US" sz="2800" dirty="0">
                <a:solidFill>
                  <a:srgbClr val="00B050"/>
                </a:solidFill>
                <a:latin typeface="AvantGarde" panose="00000400000000000000" pitchFamily="2" charset="0"/>
                <a:ea typeface="AvantGarde" panose="00000400000000000000" pitchFamily="2" charset="0"/>
                <a:cs typeface="AvantGarde" panose="00000400000000000000" pitchFamily="2" charset="0"/>
              </a:rPr>
              <a:t> bao la.</a:t>
            </a:r>
          </a:p>
        </p:txBody>
      </p:sp>
    </p:spTree>
    <p:extLst>
      <p:ext uri="{BB962C8B-B14F-4D97-AF65-F5344CB8AC3E}">
        <p14:creationId xmlns:p14="http://schemas.microsoft.com/office/powerpoint/2010/main" val="3918058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33"/>
          <p:cNvPicPr preferRelativeResize="0"/>
          <p:nvPr/>
        </p:nvPicPr>
        <p:blipFill rotWithShape="1">
          <a:blip r:embed="rId3">
            <a:alphaModFix/>
          </a:blip>
          <a:srcRect/>
          <a:stretch/>
        </p:blipFill>
        <p:spPr>
          <a:xfrm>
            <a:off x="2402448" y="1740469"/>
            <a:ext cx="4686346" cy="1662562"/>
          </a:xfrm>
          <a:prstGeom prst="rect">
            <a:avLst/>
          </a:prstGeom>
          <a:noFill/>
          <a:ln>
            <a:noFill/>
          </a:ln>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34" descr="Ảnh có chứa chong chóng, đồ họa véc-tơ, vật thể ngoài trời&#10;&#10;Mô tả được tạo tự động"/>
          <p:cNvPicPr preferRelativeResize="0"/>
          <p:nvPr/>
        </p:nvPicPr>
        <p:blipFill rotWithShape="1">
          <a:blip r:embed="rId3">
            <a:alphaModFix/>
          </a:blip>
          <a:srcRect/>
          <a:stretch/>
        </p:blipFill>
        <p:spPr>
          <a:xfrm>
            <a:off x="18971" y="0"/>
            <a:ext cx="9106058" cy="5143500"/>
          </a:xfrm>
          <a:prstGeom prst="rect">
            <a:avLst/>
          </a:prstGeom>
          <a:noFill/>
          <a:ln>
            <a:noFill/>
          </a:ln>
        </p:spPr>
      </p:pic>
      <p:pic>
        <p:nvPicPr>
          <p:cNvPr id="398" name="Google Shape;398;p34" descr="Ảnh có chứa văn bản, vật chứa, lon&#10;&#10;Mô tả được tạo tự động"/>
          <p:cNvPicPr preferRelativeResize="0"/>
          <p:nvPr/>
        </p:nvPicPr>
        <p:blipFill rotWithShape="1">
          <a:blip r:embed="rId4">
            <a:alphaModFix/>
          </a:blip>
          <a:srcRect/>
          <a:stretch/>
        </p:blipFill>
        <p:spPr>
          <a:xfrm>
            <a:off x="1864810" y="2364994"/>
            <a:ext cx="4251125" cy="1871924"/>
          </a:xfrm>
          <a:prstGeom prst="rect">
            <a:avLst/>
          </a:prstGeom>
          <a:noFill/>
          <a:ln>
            <a:noFill/>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4" name="Picture 3" descr="A picture containing text, toy, doll&#10;&#10;Description automatically generated">
            <a:extLst>
              <a:ext uri="{FF2B5EF4-FFF2-40B4-BE49-F238E27FC236}">
                <a16:creationId xmlns:a16="http://schemas.microsoft.com/office/drawing/2014/main" id="{797E3F27-79A0-BBBE-4952-06D69781A4D7}"/>
              </a:ext>
            </a:extLst>
          </p:cNvPr>
          <p:cNvPicPr>
            <a:picLocks noChangeAspect="1"/>
          </p:cNvPicPr>
          <p:nvPr/>
        </p:nvPicPr>
        <p:blipFill>
          <a:blip r:embed="rId3"/>
          <a:stretch>
            <a:fillRect/>
          </a:stretch>
        </p:blipFill>
        <p:spPr>
          <a:xfrm>
            <a:off x="6999968" y="2169318"/>
            <a:ext cx="1814286" cy="2964286"/>
          </a:xfrm>
          <a:prstGeom prst="rect">
            <a:avLst/>
          </a:prstGeom>
        </p:spPr>
      </p:pic>
      <p:grpSp>
        <p:nvGrpSpPr>
          <p:cNvPr id="5" name="Group 4">
            <a:extLst>
              <a:ext uri="{FF2B5EF4-FFF2-40B4-BE49-F238E27FC236}">
                <a16:creationId xmlns:a16="http://schemas.microsoft.com/office/drawing/2014/main" id="{12AD678B-B068-76FC-150F-C1DD9F74806F}"/>
              </a:ext>
            </a:extLst>
          </p:cNvPr>
          <p:cNvGrpSpPr/>
          <p:nvPr/>
        </p:nvGrpSpPr>
        <p:grpSpPr>
          <a:xfrm>
            <a:off x="1" y="0"/>
            <a:ext cx="2514605" cy="886970"/>
            <a:chOff x="0" y="0"/>
            <a:chExt cx="3352807" cy="1182626"/>
          </a:xfrm>
        </p:grpSpPr>
        <p:grpSp>
          <p:nvGrpSpPr>
            <p:cNvPr id="317" name="Google Shape;317;p26"/>
            <p:cNvGrpSpPr/>
            <p:nvPr/>
          </p:nvGrpSpPr>
          <p:grpSpPr>
            <a:xfrm>
              <a:off x="0" y="0"/>
              <a:ext cx="3352807" cy="1182626"/>
              <a:chOff x="267726" y="0"/>
              <a:chExt cx="3352807" cy="1182626"/>
            </a:xfrm>
          </p:grpSpPr>
          <p:pic>
            <p:nvPicPr>
              <p:cNvPr id="318" name="Google Shape;318;p26"/>
              <p:cNvPicPr preferRelativeResize="0"/>
              <p:nvPr/>
            </p:nvPicPr>
            <p:blipFill rotWithShape="1">
              <a:blip r:embed="rId4">
                <a:alphaModFix/>
              </a:blip>
              <a:srcRect/>
              <a:stretch/>
            </p:blipFill>
            <p:spPr>
              <a:xfrm>
                <a:off x="267726" y="0"/>
                <a:ext cx="3352807" cy="1182626"/>
              </a:xfrm>
              <a:prstGeom prst="rect">
                <a:avLst/>
              </a:prstGeom>
              <a:noFill/>
              <a:ln>
                <a:noFill/>
              </a:ln>
            </p:spPr>
          </p:pic>
          <p:sp>
            <p:nvSpPr>
              <p:cNvPr id="319" name="Google Shape;319;p26"/>
              <p:cNvSpPr txBox="1"/>
              <p:nvPr/>
            </p:nvSpPr>
            <p:spPr>
              <a:xfrm>
                <a:off x="1482811" y="358346"/>
                <a:ext cx="1991102" cy="523180"/>
              </a:xfrm>
              <a:prstGeom prst="rect">
                <a:avLst/>
              </a:prstGeom>
              <a:noFill/>
              <a:ln>
                <a:noFill/>
              </a:ln>
            </p:spPr>
            <p:txBody>
              <a:bodyPr spcFirstLastPara="1" wrap="square" lIns="68569" tIns="34275" rIns="68569" bIns="34275" anchor="t" anchorCtr="0">
                <a:spAutoFit/>
              </a:bodyPr>
              <a:lstStyle/>
              <a:p>
                <a:r>
                  <a:rPr lang="en-US" sz="2100" b="1" dirty="0" err="1">
                    <a:solidFill>
                      <a:schemeClr val="lt1"/>
                    </a:solidFill>
                    <a:latin typeface="AvantGarde" panose="00000400000000000000" pitchFamily="2" charset="0"/>
                    <a:ea typeface="AvantGarde" panose="00000400000000000000" pitchFamily="2" charset="0"/>
                    <a:cs typeface="AvantGarde" panose="00000400000000000000" pitchFamily="2" charset="0"/>
                  </a:rPr>
                  <a:t>Khởi</a:t>
                </a:r>
                <a:r>
                  <a:rPr lang="en-US" sz="2100" b="1" dirty="0">
                    <a:solidFill>
                      <a:schemeClr val="lt1"/>
                    </a:solidFill>
                    <a:latin typeface="AvantGarde" panose="00000400000000000000" pitchFamily="2" charset="0"/>
                    <a:ea typeface="AvantGarde" panose="00000400000000000000" pitchFamily="2" charset="0"/>
                    <a:cs typeface="AvantGarde" panose="00000400000000000000" pitchFamily="2" charset="0"/>
                  </a:rPr>
                  <a:t> </a:t>
                </a:r>
                <a:r>
                  <a:rPr lang="en-US" sz="2100" b="1" dirty="0" err="1">
                    <a:solidFill>
                      <a:schemeClr val="lt1"/>
                    </a:solidFill>
                    <a:latin typeface="AvantGarde" panose="00000400000000000000" pitchFamily="2" charset="0"/>
                    <a:ea typeface="AvantGarde" panose="00000400000000000000" pitchFamily="2" charset="0"/>
                    <a:cs typeface="AvantGarde" panose="00000400000000000000" pitchFamily="2" charset="0"/>
                  </a:rPr>
                  <a:t>động</a:t>
                </a:r>
                <a:endParaRPr sz="788" dirty="0">
                  <a:latin typeface="AvantGarde" panose="00000400000000000000" pitchFamily="2" charset="0"/>
                  <a:ea typeface="AvantGarde" panose="00000400000000000000" pitchFamily="2" charset="0"/>
                  <a:cs typeface="AvantGarde" panose="00000400000000000000" pitchFamily="2" charset="0"/>
                </a:endParaRPr>
              </a:p>
            </p:txBody>
          </p:sp>
        </p:grpSp>
        <p:pic>
          <p:nvPicPr>
            <p:cNvPr id="3" name="Picture 2" descr="A picture containing clipart&#10;&#10;Description automatically generated">
              <a:extLst>
                <a:ext uri="{FF2B5EF4-FFF2-40B4-BE49-F238E27FC236}">
                  <a16:creationId xmlns:a16="http://schemas.microsoft.com/office/drawing/2014/main" id="{D58215E7-20A5-08B9-3245-BC5C7B1DC01E}"/>
                </a:ext>
              </a:extLst>
            </p:cNvPr>
            <p:cNvPicPr>
              <a:picLocks noChangeAspect="1"/>
            </p:cNvPicPr>
            <p:nvPr/>
          </p:nvPicPr>
          <p:blipFill>
            <a:blip r:embed="rId5"/>
            <a:stretch>
              <a:fillRect/>
            </a:stretch>
          </p:blipFill>
          <p:spPr>
            <a:xfrm>
              <a:off x="252563" y="257912"/>
              <a:ext cx="930143" cy="804186"/>
            </a:xfrm>
            <a:prstGeom prst="rect">
              <a:avLst/>
            </a:prstGeom>
          </p:spPr>
        </p:pic>
      </p:grpSp>
      <p:sp>
        <p:nvSpPr>
          <p:cNvPr id="2" name="Google Shape;321;p26">
            <a:extLst>
              <a:ext uri="{FF2B5EF4-FFF2-40B4-BE49-F238E27FC236}">
                <a16:creationId xmlns:a16="http://schemas.microsoft.com/office/drawing/2014/main" id="{1B239E76-4399-0ED6-E2C6-AE6FF73E6DE1}"/>
              </a:ext>
            </a:extLst>
          </p:cNvPr>
          <p:cNvSpPr txBox="1"/>
          <p:nvPr/>
        </p:nvSpPr>
        <p:spPr>
          <a:xfrm>
            <a:off x="329746" y="784554"/>
            <a:ext cx="8814254" cy="930994"/>
          </a:xfrm>
          <a:prstGeom prst="rect">
            <a:avLst/>
          </a:prstGeom>
          <a:noFill/>
          <a:ln>
            <a:noFill/>
          </a:ln>
        </p:spPr>
        <p:txBody>
          <a:bodyPr spcFirstLastPara="1" wrap="square" lIns="68569" tIns="34275" rIns="68569" bIns="34275" anchor="t" anchorCtr="0">
            <a:spAutoFit/>
          </a:bodyPr>
          <a:lstStyle/>
          <a:p>
            <a:r>
              <a:rPr lang="en-US" sz="2700" b="1" dirty="0">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2</a:t>
            </a:r>
            <a:r>
              <a:rPr lang="en-US" sz="2700" b="1">
                <a:solidFill>
                  <a:srgbClr val="00B050"/>
                </a:solidFill>
                <a:latin typeface="AvantGarde" panose="00000400000000000000" pitchFamily="2" charset="0"/>
                <a:ea typeface="AvantGarde" panose="00000400000000000000" pitchFamily="2" charset="0"/>
                <a:cs typeface="AvantGarde" panose="00000400000000000000" pitchFamily="2" charset="0"/>
                <a:sym typeface="Questrial"/>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Bài</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thơ</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cho</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thấy</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tình</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cảm</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của</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bạn</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nhỏ</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với</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quê</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hương</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mình</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như</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thế</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nào</a:t>
            </a:r>
            <a:r>
              <a:rPr lang="en-US" sz="28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endParaRPr sz="27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sp>
        <p:nvSpPr>
          <p:cNvPr id="7" name="Rectangle 1">
            <a:extLst>
              <a:ext uri="{FF2B5EF4-FFF2-40B4-BE49-F238E27FC236}">
                <a16:creationId xmlns:a16="http://schemas.microsoft.com/office/drawing/2014/main" id="{880F3BDC-18B5-26BB-C390-EC452CBB4334}"/>
              </a:ext>
            </a:extLst>
          </p:cNvPr>
          <p:cNvSpPr/>
          <p:nvPr/>
        </p:nvSpPr>
        <p:spPr>
          <a:xfrm>
            <a:off x="329746" y="1783663"/>
            <a:ext cx="8407854" cy="523220"/>
          </a:xfrm>
          <a:prstGeom prst="rect">
            <a:avLst/>
          </a:prstGeom>
        </p:spPr>
        <p:txBody>
          <a:bodyPr wrap="square">
            <a:spAutoFit/>
          </a:bodyPr>
          <a:lstStyle/>
          <a:p>
            <a:pPr algn="just"/>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Bạn</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nhỏ</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rất</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yêu</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quê</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mình</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9" name="Rectangle 5">
            <a:extLst>
              <a:ext uri="{FF2B5EF4-FFF2-40B4-BE49-F238E27FC236}">
                <a16:creationId xmlns:a16="http://schemas.microsoft.com/office/drawing/2014/main" id="{FC9E8F6B-627B-5025-E043-6FD448B38E41}"/>
              </a:ext>
            </a:extLst>
          </p:cNvPr>
          <p:cNvSpPr/>
          <p:nvPr/>
        </p:nvSpPr>
        <p:spPr>
          <a:xfrm>
            <a:off x="329746" y="2387558"/>
            <a:ext cx="6670222" cy="954107"/>
          </a:xfrm>
          <a:prstGeom prst="rect">
            <a:avLst/>
          </a:prstGeom>
        </p:spPr>
        <p:txBody>
          <a:bodyPr wrap="square">
            <a:spAutoFit/>
          </a:bodyPr>
          <a:lstStyle/>
          <a:p>
            <a:pPr algn="just"/>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Bạn</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nhỏ</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rất</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gắn</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bó</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với</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quê</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hương</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mình</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a:t>
            </a:r>
          </a:p>
        </p:txBody>
      </p:sp>
      <p:sp>
        <p:nvSpPr>
          <p:cNvPr id="10" name="Rectangle 6">
            <a:extLst>
              <a:ext uri="{FF2B5EF4-FFF2-40B4-BE49-F238E27FC236}">
                <a16:creationId xmlns:a16="http://schemas.microsoft.com/office/drawing/2014/main" id="{822C2A27-BD6F-D418-C944-08715EE5B814}"/>
              </a:ext>
            </a:extLst>
          </p:cNvPr>
          <p:cNvSpPr/>
          <p:nvPr/>
        </p:nvSpPr>
        <p:spPr>
          <a:xfrm>
            <a:off x="329746" y="3422340"/>
            <a:ext cx="6907300" cy="954107"/>
          </a:xfrm>
          <a:prstGeom prst="rect">
            <a:avLst/>
          </a:prstGeom>
        </p:spPr>
        <p:txBody>
          <a:bodyPr wrap="square">
            <a:spAutoFit/>
          </a:bodyPr>
          <a:lstStyle/>
          <a:p>
            <a:pPr algn="just"/>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Bạn</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nhỏ</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luôn</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thấy</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quê</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mình</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rất</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đẹp</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và</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rất</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thân</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28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thương</a:t>
            </a:r>
            <a:r>
              <a:rPr lang="en-US" sz="28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a:t>
            </a:r>
          </a:p>
        </p:txBody>
      </p:sp>
    </p:spTree>
    <p:extLst>
      <p:ext uri="{BB962C8B-B14F-4D97-AF65-F5344CB8AC3E}">
        <p14:creationId xmlns:p14="http://schemas.microsoft.com/office/powerpoint/2010/main" val="4298321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DB20CAA4-BB5E-FD15-D271-EE8F4C8BC35E}"/>
              </a:ext>
            </a:extLst>
          </p:cNvPr>
          <p:cNvSpPr txBox="1"/>
          <p:nvPr/>
        </p:nvSpPr>
        <p:spPr>
          <a:xfrm>
            <a:off x="1900226" y="1616648"/>
            <a:ext cx="1484702" cy="600164"/>
          </a:xfrm>
          <a:prstGeom prst="rect">
            <a:avLst/>
          </a:prstGeom>
          <a:noFill/>
        </p:spPr>
        <p:txBody>
          <a:bodyPr wrap="none" rtlCol="0">
            <a:spAutoFit/>
          </a:bodyPr>
          <a:lstStyle/>
          <a:p>
            <a:r>
              <a:rPr lang="en-US" sz="3300"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Bài</a:t>
            </a:r>
            <a:r>
              <a:rPr lang="en-US" sz="3300"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300"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3300"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Hộp Văn bản 5">
            <a:extLst>
              <a:ext uri="{FF2B5EF4-FFF2-40B4-BE49-F238E27FC236}">
                <a16:creationId xmlns:a16="http://schemas.microsoft.com/office/drawing/2014/main" id="{14264A44-B759-C65D-8064-9A997CC5702B}"/>
              </a:ext>
            </a:extLst>
          </p:cNvPr>
          <p:cNvSpPr txBox="1"/>
          <p:nvPr/>
        </p:nvSpPr>
        <p:spPr>
          <a:xfrm>
            <a:off x="1389429" y="3091089"/>
            <a:ext cx="2460930" cy="507831"/>
          </a:xfrm>
          <a:prstGeom prst="rect">
            <a:avLst/>
          </a:prstGeom>
          <a:noFill/>
        </p:spPr>
        <p:txBody>
          <a:bodyPr wrap="none" rtlCol="0">
            <a:spAutoFit/>
          </a:bodyPr>
          <a:lstStyle/>
          <a:p>
            <a:r>
              <a:rPr lang="en-US" sz="27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SGK </a:t>
            </a:r>
            <a:r>
              <a:rPr lang="en-US" sz="270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trang</a:t>
            </a:r>
            <a:r>
              <a:rPr lang="en-US" sz="2700">
                <a:solidFill>
                  <a:srgbClr val="00B050"/>
                </a:solidFill>
                <a:latin typeface="Arial-Rounded" panose="020B0500000000000000" pitchFamily="34" charset="0"/>
                <a:ea typeface="Arial-Rounded" panose="020B0500000000000000" pitchFamily="34" charset="0"/>
                <a:cs typeface="Arial-Rounded" panose="020B0500000000000000" pitchFamily="34" charset="0"/>
              </a:rPr>
              <a:t> 51,52</a:t>
            </a:r>
            <a:endParaRPr lang="en-US" sz="27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Hộp Văn bản 7">
            <a:extLst>
              <a:ext uri="{FF2B5EF4-FFF2-40B4-BE49-F238E27FC236}">
                <a16:creationId xmlns:a16="http://schemas.microsoft.com/office/drawing/2014/main" id="{59AF0DBD-BC3C-B6AE-FAAA-F23476013E7B}"/>
              </a:ext>
            </a:extLst>
          </p:cNvPr>
          <p:cNvSpPr txBox="1"/>
          <p:nvPr/>
        </p:nvSpPr>
        <p:spPr>
          <a:xfrm>
            <a:off x="946840" y="625512"/>
            <a:ext cx="3390672" cy="854080"/>
          </a:xfrm>
          <a:prstGeom prst="rect">
            <a:avLst/>
          </a:prstGeom>
          <a:noFill/>
        </p:spPr>
        <p:txBody>
          <a:bodyPr wrap="none" rtlCol="0">
            <a:spAutoFit/>
          </a:bodyPr>
          <a:lstStyle/>
          <a:p>
            <a:r>
              <a:rPr lang="en-US" sz="4950" cap="all" dirty="0" err="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rPr>
              <a:t>Tiếng</a:t>
            </a:r>
            <a:r>
              <a:rPr lang="en-US" sz="4950" cap="all" dirty="0">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950" cap="all" dirty="0" err="1">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rPr>
              <a:t>Việt</a:t>
            </a:r>
            <a:r>
              <a:rPr lang="en-US" sz="4950" cap="all" dirty="0">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rPr>
              <a:t> 3</a:t>
            </a:r>
          </a:p>
        </p:txBody>
      </p:sp>
      <p:sp>
        <p:nvSpPr>
          <p:cNvPr id="5" name="Hộp Văn bản 4">
            <a:extLst>
              <a:ext uri="{FF2B5EF4-FFF2-40B4-BE49-F238E27FC236}">
                <a16:creationId xmlns:a16="http://schemas.microsoft.com/office/drawing/2014/main" id="{6731EB9F-A5AC-86A1-3DA0-4AB28832A249}"/>
              </a:ext>
            </a:extLst>
          </p:cNvPr>
          <p:cNvSpPr txBox="1"/>
          <p:nvPr/>
        </p:nvSpPr>
        <p:spPr>
          <a:xfrm>
            <a:off x="2771" y="2353868"/>
            <a:ext cx="5234246" cy="600164"/>
          </a:xfrm>
          <a:prstGeom prst="rect">
            <a:avLst/>
          </a:prstGeom>
          <a:noFill/>
        </p:spPr>
        <p:txBody>
          <a:bodyPr wrap="square" rtlCol="0">
            <a:spAutoFit/>
          </a:bodyPr>
          <a:lstStyle/>
          <a:p>
            <a:pPr algn="ctr"/>
            <a:r>
              <a:rPr lang="en-US" sz="330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Hội đua ghe ngo</a:t>
            </a:r>
            <a:endParaRPr lang="en-US" sz="33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Hình ảnh 1">
            <a:extLst>
              <a:ext uri="{FF2B5EF4-FFF2-40B4-BE49-F238E27FC236}">
                <a16:creationId xmlns:a16="http://schemas.microsoft.com/office/drawing/2014/main" id="{3EA1D71F-4263-261A-93A9-A7B022F899A6}"/>
              </a:ext>
            </a:extLst>
          </p:cNvPr>
          <p:cNvPicPr>
            <a:picLocks noChangeAspect="1"/>
          </p:cNvPicPr>
          <p:nvPr/>
        </p:nvPicPr>
        <p:blipFill rotWithShape="1">
          <a:blip r:embed="rId2"/>
          <a:srcRect l="21210" t="52872" r="16290" b="20233"/>
          <a:stretch/>
        </p:blipFill>
        <p:spPr>
          <a:xfrm>
            <a:off x="4337512" y="964463"/>
            <a:ext cx="4657996" cy="2730020"/>
          </a:xfrm>
          <a:prstGeom prst="roundRect">
            <a:avLst/>
          </a:prstGeom>
        </p:spPr>
      </p:pic>
    </p:spTree>
    <p:extLst>
      <p:ext uri="{BB962C8B-B14F-4D97-AF65-F5344CB8AC3E}">
        <p14:creationId xmlns:p14="http://schemas.microsoft.com/office/powerpoint/2010/main" val="2320761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6"/>
          <p:cNvSpPr txBox="1"/>
          <p:nvPr/>
        </p:nvSpPr>
        <p:spPr>
          <a:xfrm>
            <a:off x="1251054" y="128047"/>
            <a:ext cx="6926460" cy="1627338"/>
          </a:xfrm>
          <a:prstGeom prst="rect">
            <a:avLst/>
          </a:prstGeom>
          <a:noFill/>
          <a:ln>
            <a:noFill/>
          </a:ln>
        </p:spPr>
        <p:txBody>
          <a:bodyPr spcFirstLastPara="1" wrap="square" lIns="68569" tIns="34275" rIns="68569" bIns="34275" anchor="t" anchorCtr="0">
            <a:spAutoFit/>
          </a:bodyPr>
          <a:lstStyle/>
          <a:p>
            <a:pPr>
              <a:lnSpc>
                <a:spcPct val="125000"/>
              </a:lnSpc>
            </a:pPr>
            <a:r>
              <a:rPr lang="en-US" sz="2700" b="1" dirty="0">
                <a:solidFill>
                  <a:srgbClr val="7030A0"/>
                </a:solidFill>
                <a:latin typeface="HP001 4 hàng" panose="020B0603050302020204" pitchFamily="34" charset="0"/>
              </a:rPr>
              <a:t>	</a:t>
            </a:r>
            <a:r>
              <a:rPr lang="en-US" sz="2700" b="1" dirty="0" err="1">
                <a:solidFill>
                  <a:srgbClr val="7030A0"/>
                </a:solidFill>
                <a:latin typeface="HP001 4 hàng" panose="020B0603050302020204" pitchFamily="34" charset="0"/>
              </a:rPr>
              <a:t>Thứ</a:t>
            </a:r>
            <a:r>
              <a:rPr lang="en-US" sz="2700" b="1" dirty="0">
                <a:solidFill>
                  <a:srgbClr val="7030A0"/>
                </a:solidFill>
                <a:latin typeface="HP001 4 hàng" panose="020B0603050302020204" pitchFamily="34" charset="0"/>
              </a:rPr>
              <a:t> … </a:t>
            </a:r>
            <a:r>
              <a:rPr lang="en-US" sz="2700" b="1" dirty="0" err="1">
                <a:solidFill>
                  <a:srgbClr val="7030A0"/>
                </a:solidFill>
                <a:latin typeface="HP001 4 hàng" panose="020B0603050302020204" pitchFamily="34" charset="0"/>
              </a:rPr>
              <a:t>wgày</a:t>
            </a:r>
            <a:r>
              <a:rPr lang="en-US" sz="2700" b="1" dirty="0">
                <a:solidFill>
                  <a:srgbClr val="7030A0"/>
                </a:solidFill>
                <a:latin typeface="HP001 4 hàng" panose="020B0603050302020204" pitchFamily="34" charset="0"/>
              </a:rPr>
              <a:t> … </a:t>
            </a:r>
            <a:r>
              <a:rPr lang="en-US" sz="2700" b="1" dirty="0" err="1">
                <a:solidFill>
                  <a:srgbClr val="7030A0"/>
                </a:solidFill>
                <a:latin typeface="HP001 4 hàng" panose="020B0603050302020204" pitchFamily="34" charset="0"/>
              </a:rPr>
              <a:t>κáng</a:t>
            </a:r>
            <a:r>
              <a:rPr lang="en-US" sz="2700" b="1" dirty="0">
                <a:solidFill>
                  <a:srgbClr val="7030A0"/>
                </a:solidFill>
                <a:latin typeface="HP001 4 hàng" panose="020B0603050302020204" pitchFamily="34" charset="0"/>
              </a:rPr>
              <a:t> … </a:t>
            </a:r>
            <a:r>
              <a:rPr lang="en-US" sz="2700" b="1" dirty="0" err="1">
                <a:solidFill>
                  <a:srgbClr val="7030A0"/>
                </a:solidFill>
                <a:latin typeface="HP001 4 hàng" panose="020B0603050302020204" pitchFamily="34" charset="0"/>
              </a:rPr>
              <a:t>wăm</a:t>
            </a:r>
            <a:r>
              <a:rPr lang="en-US" sz="2700" b="1" dirty="0">
                <a:solidFill>
                  <a:srgbClr val="7030A0"/>
                </a:solidFill>
                <a:latin typeface="HP001 4 hàng" panose="020B0603050302020204" pitchFamily="34" charset="0"/>
              </a:rPr>
              <a:t> 20 …</a:t>
            </a:r>
            <a:endParaRPr sz="788" dirty="0">
              <a:latin typeface="HP001 4 hàng" panose="020B0603050302020204" pitchFamily="34" charset="0"/>
            </a:endParaRPr>
          </a:p>
          <a:p>
            <a:pPr>
              <a:lnSpc>
                <a:spcPct val="125000"/>
              </a:lnSpc>
            </a:pPr>
            <a:r>
              <a:rPr lang="en-US" sz="2700" b="1" dirty="0">
                <a:solidFill>
                  <a:srgbClr val="7030A0"/>
                </a:solidFill>
                <a:latin typeface="HP001 4 hàng" panose="020B0603050302020204" pitchFamily="34" charset="0"/>
              </a:rPr>
              <a:t>			</a:t>
            </a:r>
            <a:r>
              <a:rPr lang="en-US" sz="2700" b="1" dirty="0" err="1">
                <a:solidFill>
                  <a:srgbClr val="7030A0"/>
                </a:solidFill>
                <a:latin typeface="HP001 4 hàng" panose="020B0603050302020204" pitchFamily="34" charset="0"/>
              </a:rPr>
              <a:t>TΗĞng</a:t>
            </a:r>
            <a:r>
              <a:rPr lang="en-US" sz="2700" b="1" dirty="0">
                <a:solidFill>
                  <a:srgbClr val="7030A0"/>
                </a:solidFill>
                <a:latin typeface="HP001 4 hàng" panose="020B0603050302020204" pitchFamily="34" charset="0"/>
              </a:rPr>
              <a:t> VΗİΙ</a:t>
            </a:r>
            <a:endParaRPr sz="788" dirty="0">
              <a:latin typeface="HP001 4 hàng" panose="020B0603050302020204" pitchFamily="34" charset="0"/>
            </a:endParaRPr>
          </a:p>
          <a:p>
            <a:pPr lvl="0" algn="ctr">
              <a:lnSpc>
                <a:spcPct val="125000"/>
              </a:lnSpc>
            </a:pPr>
            <a:r>
              <a:rPr lang="en-US" sz="2700" b="1" dirty="0">
                <a:solidFill>
                  <a:srgbClr val="7030A0"/>
                </a:solidFill>
                <a:latin typeface="HP001 4 hàng" panose="020B0603050302020204" pitchFamily="34" charset="0"/>
              </a:rPr>
              <a:t>	</a:t>
            </a:r>
            <a:r>
              <a:rPr lang="en-US" sz="2700" b="1" dirty="0" err="1">
                <a:solidFill>
                  <a:srgbClr val="FF0000"/>
                </a:solidFill>
                <a:latin typeface="HP001 4 hàng" panose="020B0603050302020204" pitchFamily="34" charset="0"/>
              </a:rPr>
              <a:t>Bài</a:t>
            </a:r>
            <a:r>
              <a:rPr lang="en-US" sz="2700" b="1" dirty="0">
                <a:solidFill>
                  <a:srgbClr val="FF0000"/>
                </a:solidFill>
                <a:latin typeface="HP001 4 hàng" panose="020B0603050302020204" pitchFamily="34" charset="0"/>
              </a:rPr>
              <a:t> </a:t>
            </a:r>
            <a:r>
              <a:rPr lang="en-US" sz="2700" b="1" dirty="0" err="1">
                <a:solidFill>
                  <a:srgbClr val="FF0000"/>
                </a:solidFill>
                <a:latin typeface="HP001 4 hàng" panose="020B0603050302020204" pitchFamily="34" charset="0"/>
              </a:rPr>
              <a:t>đǌ</a:t>
            </a:r>
            <a:r>
              <a:rPr lang="en-US" sz="2700" b="1">
                <a:solidFill>
                  <a:srgbClr val="FF0000"/>
                </a:solidFill>
                <a:latin typeface="HP001 4 hàng" panose="020B0603050302020204" pitchFamily="34" charset="0"/>
              </a:rPr>
              <a:t>: HĖ đua </a:t>
            </a:r>
            <a:r>
              <a:rPr lang="el-GR" sz="2700" b="1">
                <a:solidFill>
                  <a:srgbClr val="FF0000"/>
                </a:solidFill>
                <a:latin typeface="HP001 4 hàng" panose="020B0603050302020204" pitchFamily="34" charset="0"/>
              </a:rPr>
              <a:t>Ή; </a:t>
            </a:r>
            <a:r>
              <a:rPr lang="en-US" sz="2700" b="1">
                <a:solidFill>
                  <a:srgbClr val="FF0000"/>
                </a:solidFill>
                <a:latin typeface="HP001 4 hàng" panose="020B0603050302020204" pitchFamily="34" charset="0"/>
              </a:rPr>
              <a:t>wgo</a:t>
            </a:r>
            <a:endParaRPr sz="2700" b="1" dirty="0">
              <a:solidFill>
                <a:srgbClr val="FF0000"/>
              </a:solidFill>
              <a:latin typeface="HP001 4 hàng" panose="020B06030503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5">
                                            <p:txEl>
                                              <p:pRg st="2" end="2"/>
                                            </p:txEl>
                                          </p:spTgt>
                                        </p:tgtEl>
                                        <p:attrNameLst>
                                          <p:attrName>style.visibility</p:attrName>
                                        </p:attrNameLst>
                                      </p:cBhvr>
                                      <p:to>
                                        <p:strVal val="visible"/>
                                      </p:to>
                                    </p:set>
                                    <p:animEffect transition="in" filter="wipe(left)">
                                      <p:cBhvr>
                                        <p:cTn id="7" dur="500"/>
                                        <p:tgtEl>
                                          <p:spTgt spid="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7"/>
          <p:cNvPicPr preferRelativeResize="0"/>
          <p:nvPr/>
        </p:nvPicPr>
        <p:blipFill rotWithShape="1">
          <a:blip r:embed="rId3">
            <a:alphaModFix/>
          </a:blip>
          <a:srcRect/>
          <a:stretch/>
        </p:blipFill>
        <p:spPr>
          <a:xfrm>
            <a:off x="2688201" y="1066052"/>
            <a:ext cx="4114840" cy="3254465"/>
          </a:xfrm>
          <a:prstGeom prst="rect">
            <a:avLst/>
          </a:prstGeom>
          <a:noFill/>
          <a:ln>
            <a:noFill/>
          </a:ln>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sp>
        <p:nvSpPr>
          <p:cNvPr id="9" name="Google Shape;89;p5">
            <a:extLst>
              <a:ext uri="{FF2B5EF4-FFF2-40B4-BE49-F238E27FC236}">
                <a16:creationId xmlns:a16="http://schemas.microsoft.com/office/drawing/2014/main" id="{175BB3EA-90E4-2AB1-26D9-9D3C415BEBC9}"/>
              </a:ext>
            </a:extLst>
          </p:cNvPr>
          <p:cNvSpPr txBox="1"/>
          <p:nvPr/>
        </p:nvSpPr>
        <p:spPr>
          <a:xfrm>
            <a:off x="1024938" y="8681"/>
            <a:ext cx="7094124" cy="438551"/>
          </a:xfrm>
          <a:prstGeom prst="rect">
            <a:avLst/>
          </a:prstGeom>
          <a:noFill/>
          <a:ln>
            <a:noFill/>
          </a:ln>
        </p:spPr>
        <p:txBody>
          <a:bodyPr spcFirstLastPara="1" wrap="square" lIns="68569" tIns="34275" rIns="68569" bIns="34275" anchor="t" anchorCtr="0">
            <a:spAutoFit/>
          </a:bodyPr>
          <a:lstStyle/>
          <a:p>
            <a:pPr algn="ctr"/>
            <a:r>
              <a:rPr lang="en-US" sz="24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Hội đua ghe ngo</a:t>
            </a:r>
            <a:endParaRPr sz="2400" b="1" dirty="0">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sp>
        <p:nvSpPr>
          <p:cNvPr id="10" name="TextBox 9">
            <a:extLst>
              <a:ext uri="{FF2B5EF4-FFF2-40B4-BE49-F238E27FC236}">
                <a16:creationId xmlns:a16="http://schemas.microsoft.com/office/drawing/2014/main" id="{06F3EE8E-D468-95E5-88FB-45C84D6EACF4}"/>
              </a:ext>
            </a:extLst>
          </p:cNvPr>
          <p:cNvSpPr txBox="1"/>
          <p:nvPr/>
        </p:nvSpPr>
        <p:spPr>
          <a:xfrm>
            <a:off x="57458" y="448002"/>
            <a:ext cx="5952573" cy="563231"/>
          </a:xfrm>
          <a:prstGeom prst="rect">
            <a:avLst/>
          </a:prstGeom>
          <a:noFill/>
        </p:spPr>
        <p:txBody>
          <a:bodyPr wrap="square" rtlCol="0">
            <a:spAutoFit/>
          </a:bodyPr>
          <a:lstStyle/>
          <a:p>
            <a:pPr algn="just">
              <a:lnSpc>
                <a:spcPct val="85000"/>
              </a:lnSpc>
            </a:pPr>
            <a:r>
              <a:rPr lang="en-GB" sz="1800">
                <a:solidFill>
                  <a:schemeClr val="tx1"/>
                </a:solidFill>
                <a:latin typeface="Arial-Rounded" panose="020B0500000000000000" pitchFamily="34" charset="0"/>
                <a:ea typeface="Arial-Rounded" panose="020B0500000000000000" pitchFamily="34" charset="0"/>
                <a:cs typeface="Arial-Rounded" panose="020B0500000000000000" pitchFamily="34" charset="0"/>
              </a:rPr>
              <a:t>    Hội đua ghe ngo diễn ra vào dịp lễ hội Cúng Trăng giữa tháng 10 âm lịch hằng năm.</a:t>
            </a:r>
            <a:endParaRPr lang="en-US" sz="1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oogle Shape;109;p8">
            <a:extLst>
              <a:ext uri="{FF2B5EF4-FFF2-40B4-BE49-F238E27FC236}">
                <a16:creationId xmlns:a16="http://schemas.microsoft.com/office/drawing/2014/main" id="{7B4A5229-2ED7-FB53-CE75-68373E6F6691}"/>
              </a:ext>
            </a:extLst>
          </p:cNvPr>
          <p:cNvGrpSpPr/>
          <p:nvPr/>
        </p:nvGrpSpPr>
        <p:grpSpPr>
          <a:xfrm>
            <a:off x="301391" y="4599490"/>
            <a:ext cx="2163411" cy="535329"/>
            <a:chOff x="508724" y="6144228"/>
            <a:chExt cx="2884548" cy="713772"/>
          </a:xfrm>
        </p:grpSpPr>
        <p:sp>
          <p:nvSpPr>
            <p:cNvPr id="15" name="Google Shape;110;p8">
              <a:extLst>
                <a:ext uri="{FF2B5EF4-FFF2-40B4-BE49-F238E27FC236}">
                  <a16:creationId xmlns:a16="http://schemas.microsoft.com/office/drawing/2014/main" id="{4F5BF014-B483-1ACB-6CD7-3B748A1E4B2B}"/>
                </a:ext>
              </a:extLst>
            </p:cNvPr>
            <p:cNvSpPr/>
            <p:nvPr/>
          </p:nvSpPr>
          <p:spPr>
            <a:xfrm>
              <a:off x="548472" y="6177626"/>
              <a:ext cx="2844800" cy="646331"/>
            </a:xfrm>
            <a:prstGeom prst="roundRect">
              <a:avLst>
                <a:gd name="adj" fmla="val 50000"/>
              </a:avLst>
            </a:prstGeom>
            <a:solidFill>
              <a:schemeClr val="lt1"/>
            </a:solidFill>
            <a:ln w="28575"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16" name="Google Shape;111;p8">
              <a:extLst>
                <a:ext uri="{FF2B5EF4-FFF2-40B4-BE49-F238E27FC236}">
                  <a16:creationId xmlns:a16="http://schemas.microsoft.com/office/drawing/2014/main" id="{04CE29B6-E309-28DB-FE20-01B67973B583}"/>
                </a:ext>
              </a:extLst>
            </p:cNvPr>
            <p:cNvGrpSpPr/>
            <p:nvPr/>
          </p:nvGrpSpPr>
          <p:grpSpPr>
            <a:xfrm>
              <a:off x="508724" y="6144228"/>
              <a:ext cx="713772" cy="713772"/>
              <a:chOff x="508724" y="6144228"/>
              <a:chExt cx="713772" cy="713772"/>
            </a:xfrm>
          </p:grpSpPr>
          <p:sp>
            <p:nvSpPr>
              <p:cNvPr id="17" name="Google Shape;112;p8">
                <a:extLst>
                  <a:ext uri="{FF2B5EF4-FFF2-40B4-BE49-F238E27FC236}">
                    <a16:creationId xmlns:a16="http://schemas.microsoft.com/office/drawing/2014/main" id="{F315FD45-1649-5A21-4FD4-0C5D27CF61D7}"/>
                  </a:ext>
                </a:extLst>
              </p:cNvPr>
              <p:cNvSpPr/>
              <p:nvPr/>
            </p:nvSpPr>
            <p:spPr>
              <a:xfrm>
                <a:off x="508724" y="6144228"/>
                <a:ext cx="713772" cy="713772"/>
              </a:xfrm>
              <a:prstGeom prst="ellipse">
                <a:avLst/>
              </a:prstGeom>
              <a:solidFill>
                <a:srgbClr val="FFFFFF"/>
              </a:solidFill>
              <a:ln w="381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8" name="Google Shape;113;p8">
                <a:extLst>
                  <a:ext uri="{FF2B5EF4-FFF2-40B4-BE49-F238E27FC236}">
                    <a16:creationId xmlns:a16="http://schemas.microsoft.com/office/drawing/2014/main" id="{989948B6-0639-5ABE-7C8A-FF2CCF675A3C}"/>
                  </a:ext>
                </a:extLst>
              </p:cNvPr>
              <p:cNvSpPr/>
              <p:nvPr/>
            </p:nvSpPr>
            <p:spPr>
              <a:xfrm>
                <a:off x="576022" y="6211526"/>
                <a:ext cx="579176" cy="579176"/>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rPr>
                  <a:t>1</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19" name="Google Shape;114;p8">
            <a:extLst>
              <a:ext uri="{FF2B5EF4-FFF2-40B4-BE49-F238E27FC236}">
                <a16:creationId xmlns:a16="http://schemas.microsoft.com/office/drawing/2014/main" id="{B1CBFF66-A0AD-F7A5-6C87-39392046591D}"/>
              </a:ext>
            </a:extLst>
          </p:cNvPr>
          <p:cNvSpPr txBox="1"/>
          <p:nvPr/>
        </p:nvSpPr>
        <p:spPr>
          <a:xfrm>
            <a:off x="886284" y="4664269"/>
            <a:ext cx="1528954" cy="392385"/>
          </a:xfrm>
          <a:prstGeom prst="rect">
            <a:avLst/>
          </a:prstGeom>
          <a:noFill/>
          <a:ln>
            <a:noFill/>
          </a:ln>
        </p:spPr>
        <p:txBody>
          <a:bodyPr spcFirstLastPara="1" wrap="square" lIns="68569" tIns="34275" rIns="68569" bIns="34275" anchor="t" anchorCtr="0">
            <a:spAutoFit/>
          </a:bodyPr>
          <a:lstStyle/>
          <a:p>
            <a:r>
              <a:rPr lang="en-US"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rPr>
              <a:t>Đọc mẫu</a:t>
            </a:r>
            <a:endParaRPr sz="788">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Hình ảnh 4">
            <a:extLst>
              <a:ext uri="{FF2B5EF4-FFF2-40B4-BE49-F238E27FC236}">
                <a16:creationId xmlns:a16="http://schemas.microsoft.com/office/drawing/2014/main" id="{F4121D8C-73B1-2BE1-A853-12F46F7EEB92}"/>
              </a:ext>
            </a:extLst>
          </p:cNvPr>
          <p:cNvPicPr>
            <a:picLocks noChangeAspect="1"/>
          </p:cNvPicPr>
          <p:nvPr/>
        </p:nvPicPr>
        <p:blipFill rotWithShape="1">
          <a:blip r:embed="rId2"/>
          <a:srcRect l="21210" t="52872" r="16290" b="20233"/>
          <a:stretch/>
        </p:blipFill>
        <p:spPr>
          <a:xfrm>
            <a:off x="6030505" y="447232"/>
            <a:ext cx="2874887" cy="1684952"/>
          </a:xfrm>
          <a:prstGeom prst="roundRect">
            <a:avLst/>
          </a:prstGeom>
        </p:spPr>
      </p:pic>
      <p:sp>
        <p:nvSpPr>
          <p:cNvPr id="6" name="TextBox 9">
            <a:extLst>
              <a:ext uri="{FF2B5EF4-FFF2-40B4-BE49-F238E27FC236}">
                <a16:creationId xmlns:a16="http://schemas.microsoft.com/office/drawing/2014/main" id="{3957F016-F5BB-3AA8-C53A-0300F4D52CB3}"/>
              </a:ext>
            </a:extLst>
          </p:cNvPr>
          <p:cNvSpPr txBox="1"/>
          <p:nvPr/>
        </p:nvSpPr>
        <p:spPr>
          <a:xfrm>
            <a:off x="57458" y="1008092"/>
            <a:ext cx="5952573" cy="1269578"/>
          </a:xfrm>
          <a:prstGeom prst="rect">
            <a:avLst/>
          </a:prstGeom>
          <a:noFill/>
        </p:spPr>
        <p:txBody>
          <a:bodyPr wrap="square" rtlCol="0">
            <a:spAutoFit/>
          </a:bodyPr>
          <a:lstStyle/>
          <a:p>
            <a:pPr algn="just">
              <a:lnSpc>
                <a:spcPct val="85000"/>
              </a:lnSpc>
            </a:pPr>
            <a:r>
              <a:rPr lang="en-GB" sz="1800">
                <a:solidFill>
                  <a:schemeClr val="tx1"/>
                </a:solidFill>
                <a:latin typeface="Arial-Rounded" panose="020B0500000000000000" pitchFamily="34" charset="0"/>
                <a:ea typeface="Arial-Rounded" panose="020B0500000000000000" pitchFamily="34" charset="0"/>
                <a:cs typeface="Arial-Rounded" panose="020B0500000000000000" pitchFamily="34" charset="0"/>
              </a:rPr>
              <a:t>    Ghe ngo được làm từ gỗ cây sao, dài khoảng 30 mét, chứa được trên dưới 50 tay chèo. Ghe được chà nhẵn bóng để lướt nhanh trên dòng sông. Mũi và đuôi ghe cong vút, tạo hình rắn thần. Thân ghe vẽ hoa văn và sơn màu sặc sỡ. Mỗi ghe ngo là của một hoặc một vài phum, sóc. Ghe được cất</a:t>
            </a:r>
            <a:endParaRPr lang="en-US" sz="1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9">
            <a:extLst>
              <a:ext uri="{FF2B5EF4-FFF2-40B4-BE49-F238E27FC236}">
                <a16:creationId xmlns:a16="http://schemas.microsoft.com/office/drawing/2014/main" id="{C6975E38-B841-DB71-5252-62E628E5EAD9}"/>
              </a:ext>
            </a:extLst>
          </p:cNvPr>
          <p:cNvSpPr txBox="1"/>
          <p:nvPr/>
        </p:nvSpPr>
        <p:spPr>
          <a:xfrm>
            <a:off x="57457" y="2202971"/>
            <a:ext cx="9024019" cy="563231"/>
          </a:xfrm>
          <a:prstGeom prst="rect">
            <a:avLst/>
          </a:prstGeom>
          <a:noFill/>
        </p:spPr>
        <p:txBody>
          <a:bodyPr wrap="square" rtlCol="0">
            <a:spAutoFit/>
          </a:bodyPr>
          <a:lstStyle/>
          <a:p>
            <a:pPr algn="just">
              <a:lnSpc>
                <a:spcPct val="85000"/>
              </a:lnSpc>
            </a:pPr>
            <a:r>
              <a:rPr lang="en-GB" sz="1800">
                <a:solidFill>
                  <a:schemeClr val="tx1"/>
                </a:solidFill>
                <a:latin typeface="Arial-Rounded" panose="020B0500000000000000" pitchFamily="34" charset="0"/>
                <a:ea typeface="Arial-Rounded" panose="020B0500000000000000" pitchFamily="34" charset="0"/>
                <a:cs typeface="Arial-Rounded" panose="020B0500000000000000" pitchFamily="34" charset="0"/>
              </a:rPr>
              <a:t>giữ ở chùa, mỗi năm chỉ được hạ thủy một lần vào dịp hội. Trước ngày hội, các tay đua còn phải tập chèo theo nhịp trên cạn cho quen.</a:t>
            </a:r>
            <a:endParaRPr lang="en-US" sz="1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9">
            <a:extLst>
              <a:ext uri="{FF2B5EF4-FFF2-40B4-BE49-F238E27FC236}">
                <a16:creationId xmlns:a16="http://schemas.microsoft.com/office/drawing/2014/main" id="{236FCAAB-473E-3A10-61B6-27E632CC36C6}"/>
              </a:ext>
            </a:extLst>
          </p:cNvPr>
          <p:cNvSpPr txBox="1"/>
          <p:nvPr/>
        </p:nvSpPr>
        <p:spPr>
          <a:xfrm>
            <a:off x="57456" y="2802530"/>
            <a:ext cx="9024019" cy="1269578"/>
          </a:xfrm>
          <a:prstGeom prst="rect">
            <a:avLst/>
          </a:prstGeom>
          <a:noFill/>
        </p:spPr>
        <p:txBody>
          <a:bodyPr wrap="square" rtlCol="0">
            <a:spAutoFit/>
          </a:bodyPr>
          <a:lstStyle/>
          <a:p>
            <a:pPr algn="just">
              <a:lnSpc>
                <a:spcPct val="85000"/>
              </a:lnSpc>
            </a:pPr>
            <a:r>
              <a:rPr lang="en-GB" sz="1800">
                <a:solidFill>
                  <a:schemeClr val="tx1"/>
                </a:solidFill>
                <a:latin typeface="Arial-Rounded" panose="020B0500000000000000" pitchFamily="34" charset="0"/>
                <a:ea typeface="Arial-Rounded" panose="020B0500000000000000" pitchFamily="34" charset="0"/>
                <a:cs typeface="Arial-Rounded" panose="020B0500000000000000" pitchFamily="34" charset="0"/>
              </a:rPr>
              <a:t>   Vào cuộc đua, mỗi ghe có một người giỏi tay chèo ngồi đằng mũi chỉ huy và một người đứng giữa ghe giữ nhịp. Theo hiệu lệnh, những mái chèo đưa nhanh thoăn thoắt, đều tăm tắp, đẩy chiếc ghe lướt nhanh trên sông. Tiếng trống hội, tiếng hò reo cổ vũ vang dội cả một vùng sông nước. </a:t>
            </a:r>
          </a:p>
          <a:p>
            <a:pPr algn="r">
              <a:lnSpc>
                <a:spcPct val="85000"/>
              </a:lnSpc>
            </a:pPr>
            <a:r>
              <a:rPr lang="en-GB" sz="1800">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 PHƯƠNG NGHI</a:t>
            </a:r>
            <a:endParaRPr lang="en-US" sz="1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0940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3000">
              <a:srgbClr val="FFFFFF"/>
            </a:gs>
            <a:gs pos="47000">
              <a:srgbClr val="FFFFFF"/>
            </a:gs>
            <a:gs pos="73000">
              <a:srgbClr val="FBFCF5"/>
            </a:gs>
            <a:gs pos="100000">
              <a:srgbClr val="F8FAEA"/>
            </a:gs>
          </a:gsLst>
          <a:lin ang="5400000" scaled="1"/>
        </a:gradFill>
        <a:effectLst/>
      </p:bgPr>
    </p:bg>
    <p:spTree>
      <p:nvGrpSpPr>
        <p:cNvPr id="1" name=""/>
        <p:cNvGrpSpPr/>
        <p:nvPr/>
      </p:nvGrpSpPr>
      <p:grpSpPr>
        <a:xfrm>
          <a:off x="0" y="0"/>
          <a:ext cx="0" cy="0"/>
          <a:chOff x="0" y="0"/>
          <a:chExt cx="0" cy="0"/>
        </a:xfrm>
      </p:grpSpPr>
      <p:grpSp>
        <p:nvGrpSpPr>
          <p:cNvPr id="2" name="Google Shape;125;p9">
            <a:extLst>
              <a:ext uri="{FF2B5EF4-FFF2-40B4-BE49-F238E27FC236}">
                <a16:creationId xmlns:a16="http://schemas.microsoft.com/office/drawing/2014/main" id="{2C1D3466-0B9E-FB95-235B-260AE35D137B}"/>
              </a:ext>
            </a:extLst>
          </p:cNvPr>
          <p:cNvGrpSpPr/>
          <p:nvPr/>
        </p:nvGrpSpPr>
        <p:grpSpPr>
          <a:xfrm>
            <a:off x="5247" y="4589777"/>
            <a:ext cx="2163411" cy="535329"/>
            <a:chOff x="508724" y="6144228"/>
            <a:chExt cx="2884548" cy="713772"/>
          </a:xfrm>
        </p:grpSpPr>
        <p:sp>
          <p:nvSpPr>
            <p:cNvPr id="3" name="Google Shape;126;p9">
              <a:extLst>
                <a:ext uri="{FF2B5EF4-FFF2-40B4-BE49-F238E27FC236}">
                  <a16:creationId xmlns:a16="http://schemas.microsoft.com/office/drawing/2014/main" id="{55F07B80-71E7-A9F8-25E7-6C3CBABB3C22}"/>
                </a:ext>
              </a:extLst>
            </p:cNvPr>
            <p:cNvSpPr/>
            <p:nvPr/>
          </p:nvSpPr>
          <p:spPr>
            <a:xfrm>
              <a:off x="548472" y="6177626"/>
              <a:ext cx="2844800" cy="646331"/>
            </a:xfrm>
            <a:prstGeom prst="roundRect">
              <a:avLst>
                <a:gd name="adj" fmla="val 50000"/>
              </a:avLst>
            </a:prstGeom>
            <a:solidFill>
              <a:schemeClr val="lt1"/>
            </a:solidFill>
            <a:ln w="28575"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4" name="Google Shape;127;p9">
              <a:extLst>
                <a:ext uri="{FF2B5EF4-FFF2-40B4-BE49-F238E27FC236}">
                  <a16:creationId xmlns:a16="http://schemas.microsoft.com/office/drawing/2014/main" id="{F6859DF7-AE47-8E0E-208A-DE713D6F770E}"/>
                </a:ext>
              </a:extLst>
            </p:cNvPr>
            <p:cNvGrpSpPr/>
            <p:nvPr/>
          </p:nvGrpSpPr>
          <p:grpSpPr>
            <a:xfrm>
              <a:off x="508724" y="6144228"/>
              <a:ext cx="713772" cy="713772"/>
              <a:chOff x="508724" y="6144228"/>
              <a:chExt cx="713772" cy="713772"/>
            </a:xfrm>
          </p:grpSpPr>
          <p:sp>
            <p:nvSpPr>
              <p:cNvPr id="5" name="Google Shape;128;p9">
                <a:extLst>
                  <a:ext uri="{FF2B5EF4-FFF2-40B4-BE49-F238E27FC236}">
                    <a16:creationId xmlns:a16="http://schemas.microsoft.com/office/drawing/2014/main" id="{8FBA8CFA-5B5F-F9BF-FD00-D4463518FE61}"/>
                  </a:ext>
                </a:extLst>
              </p:cNvPr>
              <p:cNvSpPr/>
              <p:nvPr/>
            </p:nvSpPr>
            <p:spPr>
              <a:xfrm>
                <a:off x="508724" y="6144228"/>
                <a:ext cx="713772" cy="713772"/>
              </a:xfrm>
              <a:prstGeom prst="ellipse">
                <a:avLst/>
              </a:prstGeom>
              <a:solidFill>
                <a:srgbClr val="FFFFFF"/>
              </a:solidFill>
              <a:ln w="381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 name="Google Shape;129;p9">
                <a:extLst>
                  <a:ext uri="{FF2B5EF4-FFF2-40B4-BE49-F238E27FC236}">
                    <a16:creationId xmlns:a16="http://schemas.microsoft.com/office/drawing/2014/main" id="{2EB03957-44CB-3DA9-9835-7A48940C363F}"/>
                  </a:ext>
                </a:extLst>
              </p:cNvPr>
              <p:cNvSpPr/>
              <p:nvPr/>
            </p:nvSpPr>
            <p:spPr>
              <a:xfrm>
                <a:off x="576022" y="6211526"/>
                <a:ext cx="579176" cy="579176"/>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rPr>
                  <a:t>2</a:t>
                </a:r>
                <a:endParaRPr sz="3000" b="1">
                  <a:solidFill>
                    <a:schemeClr val="lt1"/>
                  </a:solidFill>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grpSp>
      <p:sp>
        <p:nvSpPr>
          <p:cNvPr id="7" name="Google Shape;130;p9">
            <a:extLst>
              <a:ext uri="{FF2B5EF4-FFF2-40B4-BE49-F238E27FC236}">
                <a16:creationId xmlns:a16="http://schemas.microsoft.com/office/drawing/2014/main" id="{6A76ECA8-63F2-AE22-DD8F-3D0ED9D40EE7}"/>
              </a:ext>
            </a:extLst>
          </p:cNvPr>
          <p:cNvSpPr txBox="1"/>
          <p:nvPr/>
        </p:nvSpPr>
        <p:spPr>
          <a:xfrm>
            <a:off x="567280" y="4654556"/>
            <a:ext cx="1608329" cy="392385"/>
          </a:xfrm>
          <a:prstGeom prst="rect">
            <a:avLst/>
          </a:prstGeom>
          <a:noFill/>
          <a:ln>
            <a:noFill/>
          </a:ln>
        </p:spPr>
        <p:txBody>
          <a:bodyPr spcFirstLastPara="1" wrap="square" lIns="68569" tIns="34275" rIns="68569" bIns="34275" anchor="t" anchorCtr="0">
            <a:spAutoFit/>
          </a:bodyPr>
          <a:lstStyle/>
          <a:p>
            <a:r>
              <a:rPr lang="en-US"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rPr>
              <a:t>Chia đoạn</a:t>
            </a:r>
            <a:endParaRPr sz="2100" b="1">
              <a:solidFill>
                <a:srgbClr val="00B050"/>
              </a:solidFill>
              <a:latin typeface="Arial-Rounded" panose="020B0500000000000000" pitchFamily="34" charset="0"/>
              <a:ea typeface="Arial-Rounded" panose="020B0500000000000000" pitchFamily="34" charset="0"/>
              <a:cs typeface="Arial-Rounded" panose="020B0500000000000000" pitchFamily="34" charset="0"/>
              <a:sym typeface="Questrial"/>
            </a:endParaRPr>
          </a:p>
        </p:txBody>
      </p:sp>
      <p:sp>
        <p:nvSpPr>
          <p:cNvPr id="9" name="Google Shape;89;p5">
            <a:extLst>
              <a:ext uri="{FF2B5EF4-FFF2-40B4-BE49-F238E27FC236}">
                <a16:creationId xmlns:a16="http://schemas.microsoft.com/office/drawing/2014/main" id="{77FCACD4-E0E5-6BB7-13A2-040E82C62BA6}"/>
              </a:ext>
            </a:extLst>
          </p:cNvPr>
          <p:cNvSpPr txBox="1"/>
          <p:nvPr/>
        </p:nvSpPr>
        <p:spPr>
          <a:xfrm>
            <a:off x="1024938" y="8681"/>
            <a:ext cx="7094124" cy="438551"/>
          </a:xfrm>
          <a:prstGeom prst="rect">
            <a:avLst/>
          </a:prstGeom>
          <a:noFill/>
          <a:ln>
            <a:noFill/>
          </a:ln>
        </p:spPr>
        <p:txBody>
          <a:bodyPr spcFirstLastPara="1" wrap="square" lIns="68569" tIns="34275" rIns="68569" bIns="34275" anchor="t" anchorCtr="0">
            <a:spAutoFit/>
          </a:bodyPr>
          <a:lstStyle/>
          <a:p>
            <a:pPr algn="ctr"/>
            <a:r>
              <a:rPr lang="en-US" sz="2400" b="1">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rPr>
              <a:t>Hội đua ghe ngo</a:t>
            </a:r>
            <a:endParaRPr sz="2400" b="1" dirty="0">
              <a:solidFill>
                <a:srgbClr val="C55A11"/>
              </a:solidFill>
              <a:latin typeface="AvantGarde" panose="00000400000000000000" pitchFamily="2" charset="0"/>
              <a:ea typeface="AvantGarde" panose="00000400000000000000" pitchFamily="2" charset="0"/>
              <a:cs typeface="AvantGarde" panose="00000400000000000000" pitchFamily="2" charset="0"/>
              <a:sym typeface="Questrial"/>
            </a:endParaRPr>
          </a:p>
        </p:txBody>
      </p:sp>
      <p:sp>
        <p:nvSpPr>
          <p:cNvPr id="10" name="TextBox 9">
            <a:extLst>
              <a:ext uri="{FF2B5EF4-FFF2-40B4-BE49-F238E27FC236}">
                <a16:creationId xmlns:a16="http://schemas.microsoft.com/office/drawing/2014/main" id="{5D8BD275-82C4-7761-38F9-67B27DABC32F}"/>
              </a:ext>
            </a:extLst>
          </p:cNvPr>
          <p:cNvSpPr txBox="1"/>
          <p:nvPr/>
        </p:nvSpPr>
        <p:spPr>
          <a:xfrm>
            <a:off x="57458" y="448002"/>
            <a:ext cx="5952573" cy="563231"/>
          </a:xfrm>
          <a:prstGeom prst="rect">
            <a:avLst/>
          </a:prstGeom>
          <a:noFill/>
        </p:spPr>
        <p:txBody>
          <a:bodyPr wrap="square" rtlCol="0">
            <a:spAutoFit/>
          </a:bodyPr>
          <a:lstStyle/>
          <a:p>
            <a:pPr algn="just">
              <a:lnSpc>
                <a:spcPct val="85000"/>
              </a:lnSpc>
            </a:pPr>
            <a:r>
              <a:rPr lang="en-GB" sz="1800">
                <a:solidFill>
                  <a:schemeClr val="tx1"/>
                </a:solidFill>
                <a:latin typeface="Arial-Rounded" panose="020B0500000000000000" pitchFamily="34" charset="0"/>
                <a:ea typeface="Arial-Rounded" panose="020B0500000000000000" pitchFamily="34" charset="0"/>
                <a:cs typeface="Arial-Rounded" panose="020B0500000000000000" pitchFamily="34" charset="0"/>
              </a:rPr>
              <a:t>    Hội đua ghe ngo diễn ra vào dịp lễ hội Cúng Trăng giữa tháng 10 âm lịch hằng năm.</a:t>
            </a:r>
            <a:endParaRPr lang="en-US" sz="1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Hình ảnh 12">
            <a:extLst>
              <a:ext uri="{FF2B5EF4-FFF2-40B4-BE49-F238E27FC236}">
                <a16:creationId xmlns:a16="http://schemas.microsoft.com/office/drawing/2014/main" id="{02A1ADE1-3B5A-FBAD-C19C-3A14E2EF0987}"/>
              </a:ext>
            </a:extLst>
          </p:cNvPr>
          <p:cNvPicPr>
            <a:picLocks noChangeAspect="1"/>
          </p:cNvPicPr>
          <p:nvPr/>
        </p:nvPicPr>
        <p:blipFill rotWithShape="1">
          <a:blip r:embed="rId2"/>
          <a:srcRect l="21210" t="52872" r="16290" b="20233"/>
          <a:stretch/>
        </p:blipFill>
        <p:spPr>
          <a:xfrm>
            <a:off x="6030505" y="447232"/>
            <a:ext cx="2874887" cy="1684952"/>
          </a:xfrm>
          <a:prstGeom prst="roundRect">
            <a:avLst/>
          </a:prstGeom>
        </p:spPr>
      </p:pic>
      <p:sp>
        <p:nvSpPr>
          <p:cNvPr id="14" name="TextBox 9">
            <a:extLst>
              <a:ext uri="{FF2B5EF4-FFF2-40B4-BE49-F238E27FC236}">
                <a16:creationId xmlns:a16="http://schemas.microsoft.com/office/drawing/2014/main" id="{857ECF71-FFCF-BEB5-8858-A4C073084629}"/>
              </a:ext>
            </a:extLst>
          </p:cNvPr>
          <p:cNvSpPr txBox="1"/>
          <p:nvPr/>
        </p:nvSpPr>
        <p:spPr>
          <a:xfrm>
            <a:off x="57458" y="1008092"/>
            <a:ext cx="5952573" cy="1269578"/>
          </a:xfrm>
          <a:prstGeom prst="rect">
            <a:avLst/>
          </a:prstGeom>
          <a:noFill/>
        </p:spPr>
        <p:txBody>
          <a:bodyPr wrap="square" rtlCol="0">
            <a:spAutoFit/>
          </a:bodyPr>
          <a:lstStyle/>
          <a:p>
            <a:pPr algn="just">
              <a:lnSpc>
                <a:spcPct val="85000"/>
              </a:lnSpc>
            </a:pPr>
            <a:r>
              <a:rPr lang="en-GB" sz="1800">
                <a:solidFill>
                  <a:schemeClr val="tx1"/>
                </a:solidFill>
                <a:latin typeface="Arial-Rounded" panose="020B0500000000000000" pitchFamily="34" charset="0"/>
                <a:ea typeface="Arial-Rounded" panose="020B0500000000000000" pitchFamily="34" charset="0"/>
                <a:cs typeface="Arial-Rounded" panose="020B0500000000000000" pitchFamily="34" charset="0"/>
              </a:rPr>
              <a:t>    Ghe ngo được làm từ gỗ cây sao, dài khoảng 30 mét, chứa được trên dưới 50 tay chèo. Ghe được chà nhẵn bóng để lướt nhanh trên dòng sông. Mũi và đuôi ghe cong vút, tạo hình rắn thần. Thân ghe vẽ hoa văn và sơn màu sặc sỡ. Mỗi ghe ngo là của một hoặc một vài phum, sóc. Ghe được cất</a:t>
            </a:r>
            <a:endParaRPr lang="en-US" sz="1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9">
            <a:extLst>
              <a:ext uri="{FF2B5EF4-FFF2-40B4-BE49-F238E27FC236}">
                <a16:creationId xmlns:a16="http://schemas.microsoft.com/office/drawing/2014/main" id="{33767940-7861-1053-56CB-7BC9F488C34F}"/>
              </a:ext>
            </a:extLst>
          </p:cNvPr>
          <p:cNvSpPr txBox="1"/>
          <p:nvPr/>
        </p:nvSpPr>
        <p:spPr>
          <a:xfrm>
            <a:off x="57457" y="2202971"/>
            <a:ext cx="9024019" cy="563231"/>
          </a:xfrm>
          <a:prstGeom prst="rect">
            <a:avLst/>
          </a:prstGeom>
          <a:noFill/>
        </p:spPr>
        <p:txBody>
          <a:bodyPr wrap="square" rtlCol="0">
            <a:spAutoFit/>
          </a:bodyPr>
          <a:lstStyle/>
          <a:p>
            <a:pPr algn="just">
              <a:lnSpc>
                <a:spcPct val="85000"/>
              </a:lnSpc>
            </a:pPr>
            <a:r>
              <a:rPr lang="en-GB" sz="1800">
                <a:solidFill>
                  <a:schemeClr val="tx1"/>
                </a:solidFill>
                <a:latin typeface="Arial-Rounded" panose="020B0500000000000000" pitchFamily="34" charset="0"/>
                <a:ea typeface="Arial-Rounded" panose="020B0500000000000000" pitchFamily="34" charset="0"/>
                <a:cs typeface="Arial-Rounded" panose="020B0500000000000000" pitchFamily="34" charset="0"/>
              </a:rPr>
              <a:t>giữ ở chùa, mỗi năm chỉ được hạ thủy một lần vào dịp hội. Trước ngày hội, các tay đua còn phải tập chèo theo nhịp trên cạn cho quen.</a:t>
            </a:r>
            <a:endParaRPr lang="en-US" sz="1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9">
            <a:extLst>
              <a:ext uri="{FF2B5EF4-FFF2-40B4-BE49-F238E27FC236}">
                <a16:creationId xmlns:a16="http://schemas.microsoft.com/office/drawing/2014/main" id="{D85A7808-7BB4-0B8F-F233-76B42C7E8783}"/>
              </a:ext>
            </a:extLst>
          </p:cNvPr>
          <p:cNvSpPr txBox="1"/>
          <p:nvPr/>
        </p:nvSpPr>
        <p:spPr>
          <a:xfrm>
            <a:off x="57456" y="2802530"/>
            <a:ext cx="9024019" cy="1269578"/>
          </a:xfrm>
          <a:prstGeom prst="rect">
            <a:avLst/>
          </a:prstGeom>
          <a:noFill/>
        </p:spPr>
        <p:txBody>
          <a:bodyPr wrap="square" rtlCol="0">
            <a:spAutoFit/>
          </a:bodyPr>
          <a:lstStyle/>
          <a:p>
            <a:pPr algn="just">
              <a:lnSpc>
                <a:spcPct val="85000"/>
              </a:lnSpc>
            </a:pPr>
            <a:r>
              <a:rPr lang="en-GB" sz="1800">
                <a:solidFill>
                  <a:schemeClr val="tx1"/>
                </a:solidFill>
                <a:latin typeface="Arial-Rounded" panose="020B0500000000000000" pitchFamily="34" charset="0"/>
                <a:ea typeface="Arial-Rounded" panose="020B0500000000000000" pitchFamily="34" charset="0"/>
                <a:cs typeface="Arial-Rounded" panose="020B0500000000000000" pitchFamily="34" charset="0"/>
              </a:rPr>
              <a:t>   Vào cuộc đua, mỗi ghe có một người giỏi tay chèo ngồi đằng mũi chỉ huy và một người đứng giữa ghe giữ nhịp. Theo hiệu lệnh, những mái chèo đưa nhanh thoăn thoắt, đều tăm tắp, đẩy chiếc ghe lướt nhanh trên sông. Tiếng trống hội, tiếng hò reo cổ vũ vang dội cả một vùng sông nước. </a:t>
            </a:r>
          </a:p>
          <a:p>
            <a:pPr algn="r">
              <a:lnSpc>
                <a:spcPct val="85000"/>
              </a:lnSpc>
            </a:pPr>
            <a:r>
              <a:rPr lang="en-GB" sz="1800">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 PHƯƠNG NGHI</a:t>
            </a:r>
            <a:endParaRPr lang="en-US" sz="1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88955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2837</TotalTime>
  <Words>2452</Words>
  <Application>Microsoft Office PowerPoint</Application>
  <PresentationFormat>On-screen Show (16:9)</PresentationFormat>
  <Paragraphs>136</Paragraphs>
  <Slides>31</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Calibri</vt:lpstr>
      <vt:lpstr>HP001 4 hàng</vt:lpstr>
      <vt:lpstr>Questrial</vt:lpstr>
      <vt:lpstr>AvantGarde</vt:lpstr>
      <vt:lpstr>Arial</vt:lpstr>
      <vt:lpstr>SVN-Anastasia</vt:lpstr>
      <vt:lpstr>Arial-Rounded</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MY PC</dc:creator>
  <dc:description>9Slide.vn</dc:description>
  <cp:lastModifiedBy>MTC</cp:lastModifiedBy>
  <cp:revision>74</cp:revision>
  <dcterms:created xsi:type="dcterms:W3CDTF">2021-12-21T12:51:08Z</dcterms:created>
  <dcterms:modified xsi:type="dcterms:W3CDTF">2023-03-20T01:52:27Z</dcterms:modified>
  <cp:category>9Slide.vn</cp:category>
</cp:coreProperties>
</file>